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5" r:id="rId2"/>
    <p:sldMasterId id="2147483672" r:id="rId3"/>
  </p:sldMasterIdLst>
  <p:notesMasterIdLst>
    <p:notesMasterId r:id="rId120"/>
  </p:notesMasterIdLst>
  <p:sldIdLst>
    <p:sldId id="828" r:id="rId4"/>
    <p:sldId id="1134" r:id="rId5"/>
    <p:sldId id="1133" r:id="rId6"/>
    <p:sldId id="1141" r:id="rId7"/>
    <p:sldId id="1135" r:id="rId8"/>
    <p:sldId id="589" r:id="rId9"/>
    <p:sldId id="1018" r:id="rId10"/>
    <p:sldId id="1019" r:id="rId11"/>
    <p:sldId id="1020" r:id="rId12"/>
    <p:sldId id="1021" r:id="rId13"/>
    <p:sldId id="1023" r:id="rId14"/>
    <p:sldId id="1022" r:id="rId15"/>
    <p:sldId id="1024" r:id="rId16"/>
    <p:sldId id="1025" r:id="rId17"/>
    <p:sldId id="1026" r:id="rId18"/>
    <p:sldId id="1027" r:id="rId19"/>
    <p:sldId id="1028" r:id="rId20"/>
    <p:sldId id="1029" r:id="rId21"/>
    <p:sldId id="1030" r:id="rId22"/>
    <p:sldId id="1031" r:id="rId23"/>
    <p:sldId id="1032" r:id="rId24"/>
    <p:sldId id="1033" r:id="rId25"/>
    <p:sldId id="1034" r:id="rId26"/>
    <p:sldId id="1035" r:id="rId27"/>
    <p:sldId id="1036" r:id="rId28"/>
    <p:sldId id="1038" r:id="rId29"/>
    <p:sldId id="1045" r:id="rId30"/>
    <p:sldId id="1046" r:id="rId31"/>
    <p:sldId id="1047" r:id="rId32"/>
    <p:sldId id="1049" r:id="rId33"/>
    <p:sldId id="1048" r:id="rId34"/>
    <p:sldId id="1037" r:id="rId35"/>
    <p:sldId id="1039" r:id="rId36"/>
    <p:sldId id="1040" r:id="rId37"/>
    <p:sldId id="1041" r:id="rId38"/>
    <p:sldId id="1144" r:id="rId39"/>
    <p:sldId id="1143" r:id="rId40"/>
    <p:sldId id="1091" r:id="rId41"/>
    <p:sldId id="1092" r:id="rId42"/>
    <p:sldId id="1093" r:id="rId43"/>
    <p:sldId id="1145" r:id="rId44"/>
    <p:sldId id="1094" r:id="rId45"/>
    <p:sldId id="1095" r:id="rId46"/>
    <p:sldId id="1136" r:id="rId47"/>
    <p:sldId id="1042" r:id="rId48"/>
    <p:sldId id="1043" r:id="rId49"/>
    <p:sldId id="1044" r:id="rId50"/>
    <p:sldId id="1050" r:id="rId51"/>
    <p:sldId id="1051" r:id="rId52"/>
    <p:sldId id="1052" r:id="rId53"/>
    <p:sldId id="1054" r:id="rId54"/>
    <p:sldId id="1053" r:id="rId55"/>
    <p:sldId id="1055" r:id="rId56"/>
    <p:sldId id="1056" r:id="rId57"/>
    <p:sldId id="1060" r:id="rId58"/>
    <p:sldId id="1062" r:id="rId59"/>
    <p:sldId id="1063" r:id="rId60"/>
    <p:sldId id="1064" r:id="rId61"/>
    <p:sldId id="1061" r:id="rId62"/>
    <p:sldId id="1067" r:id="rId63"/>
    <p:sldId id="1068" r:id="rId64"/>
    <p:sldId id="1069" r:id="rId65"/>
    <p:sldId id="1070" r:id="rId66"/>
    <p:sldId id="1137" r:id="rId67"/>
    <p:sldId id="1059" r:id="rId68"/>
    <p:sldId id="1086" r:id="rId69"/>
    <p:sldId id="1071" r:id="rId70"/>
    <p:sldId id="1072" r:id="rId71"/>
    <p:sldId id="1073" r:id="rId72"/>
    <p:sldId id="1074" r:id="rId73"/>
    <p:sldId id="1075" r:id="rId74"/>
    <p:sldId id="1076" r:id="rId75"/>
    <p:sldId id="1077" r:id="rId76"/>
    <p:sldId id="1078" r:id="rId77"/>
    <p:sldId id="1079" r:id="rId78"/>
    <p:sldId id="1080" r:id="rId79"/>
    <p:sldId id="1081" r:id="rId80"/>
    <p:sldId id="1082" r:id="rId81"/>
    <p:sldId id="1083" r:id="rId82"/>
    <p:sldId id="1084" r:id="rId83"/>
    <p:sldId id="1085" r:id="rId84"/>
    <p:sldId id="1087" r:id="rId85"/>
    <p:sldId id="1128" r:id="rId86"/>
    <p:sldId id="1129" r:id="rId87"/>
    <p:sldId id="1130" r:id="rId88"/>
    <p:sldId id="1131" r:id="rId89"/>
    <p:sldId id="1142" r:id="rId90"/>
    <p:sldId id="1138" r:id="rId91"/>
    <p:sldId id="1088" r:id="rId92"/>
    <p:sldId id="1096" r:id="rId93"/>
    <p:sldId id="1097" r:id="rId94"/>
    <p:sldId id="1098" r:id="rId95"/>
    <p:sldId id="1099" r:id="rId96"/>
    <p:sldId id="1100" r:id="rId97"/>
    <p:sldId id="1139" r:id="rId98"/>
    <p:sldId id="1090" r:id="rId99"/>
    <p:sldId id="1106" r:id="rId100"/>
    <p:sldId id="1108" r:id="rId101"/>
    <p:sldId id="1107" r:id="rId102"/>
    <p:sldId id="1109" r:id="rId103"/>
    <p:sldId id="1110" r:id="rId104"/>
    <p:sldId id="1132" r:id="rId105"/>
    <p:sldId id="1112" r:id="rId106"/>
    <p:sldId id="1101" r:id="rId107"/>
    <p:sldId id="1114" r:id="rId108"/>
    <p:sldId id="1115" r:id="rId109"/>
    <p:sldId id="1116" r:id="rId110"/>
    <p:sldId id="1140" r:id="rId111"/>
    <p:sldId id="1111" r:id="rId112"/>
    <p:sldId id="1122" r:id="rId113"/>
    <p:sldId id="1123" r:id="rId114"/>
    <p:sldId id="1124" r:id="rId115"/>
    <p:sldId id="1127" r:id="rId116"/>
    <p:sldId id="1125" r:id="rId117"/>
    <p:sldId id="1126" r:id="rId118"/>
    <p:sldId id="567" r:id="rId119"/>
  </p:sldIdLst>
  <p:sldSz cx="9144000" cy="6858000" type="screen4x3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1207" userDrawn="1">
          <p15:clr>
            <a:srgbClr val="A4A3A4"/>
          </p15:clr>
        </p15:guide>
        <p15:guide id="2" orient="horz" pos="4065">
          <p15:clr>
            <a:srgbClr val="A4A3A4"/>
          </p15:clr>
        </p15:guide>
        <p15:guide id="3" orient="horz" pos="618" userDrawn="1">
          <p15:clr>
            <a:srgbClr val="A4A3A4"/>
          </p15:clr>
        </p15:guide>
        <p15:guide id="4" orient="horz" pos="210" userDrawn="1">
          <p15:clr>
            <a:srgbClr val="A4A3A4"/>
          </p15:clr>
        </p15:guide>
        <p15:guide id="5" orient="horz" pos="1389" userDrawn="1">
          <p15:clr>
            <a:srgbClr val="A4A3A4"/>
          </p15:clr>
        </p15:guide>
        <p15:guide id="6" orient="horz" pos="2750" userDrawn="1">
          <p15:clr>
            <a:srgbClr val="A4A3A4"/>
          </p15:clr>
        </p15:guide>
        <p15:guide id="7" pos="5556">
          <p15:clr>
            <a:srgbClr val="A4A3A4"/>
          </p15:clr>
        </p15:guide>
        <p15:guide id="8" pos="204">
          <p15:clr>
            <a:srgbClr val="A4A3A4"/>
          </p15:clr>
        </p15:guide>
        <p15:guide id="9" pos="295" userDrawn="1">
          <p15:clr>
            <a:srgbClr val="A4A3A4"/>
          </p15:clr>
        </p15:guide>
        <p15:guide id="10" pos="2562" userDrawn="1">
          <p15:clr>
            <a:srgbClr val="A4A3A4"/>
          </p15:clr>
        </p15:guide>
        <p15:guide id="11" pos="4876" userDrawn="1">
          <p15:clr>
            <a:srgbClr val="A4A3A4"/>
          </p15:clr>
        </p15:guide>
        <p15:guide id="12" pos="5465" userDrawn="1">
          <p15:clr>
            <a:srgbClr val="A4A3A4"/>
          </p15:clr>
        </p15:guide>
        <p15:guide id="13" pos="1156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김정효" initials="김" lastIdx="1" clrIdx="0">
    <p:extLst>
      <p:ext uri="{19B8F6BF-5375-455C-9EA6-DF929625EA0E}">
        <p15:presenceInfo xmlns:p15="http://schemas.microsoft.com/office/powerpoint/2012/main" xmlns="" userId="S-1-5-21-2906826957-1388283937-1325720367-3459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4E5B9"/>
    <a:srgbClr val="F1F1F1"/>
    <a:srgbClr val="558ED5"/>
    <a:srgbClr val="039BE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588" autoAdjust="0"/>
    <p:restoredTop sz="95245" autoAdjust="0"/>
  </p:normalViewPr>
  <p:slideViewPr>
    <p:cSldViewPr>
      <p:cViewPr>
        <p:scale>
          <a:sx n="129" d="100"/>
          <a:sy n="129" d="100"/>
        </p:scale>
        <p:origin x="-1158" y="222"/>
      </p:cViewPr>
      <p:guideLst>
        <p:guide orient="horz" pos="1207"/>
        <p:guide orient="horz" pos="4065"/>
        <p:guide orient="horz" pos="618"/>
        <p:guide orient="horz" pos="210"/>
        <p:guide orient="horz" pos="1389"/>
        <p:guide orient="horz" pos="2750"/>
        <p:guide pos="5556"/>
        <p:guide pos="204"/>
        <p:guide pos="295"/>
        <p:guide pos="2562"/>
        <p:guide pos="4876"/>
        <p:guide pos="5465"/>
        <p:guide pos="1156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117" Type="http://schemas.openxmlformats.org/officeDocument/2006/relationships/slide" Target="slides/slide114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84" Type="http://schemas.openxmlformats.org/officeDocument/2006/relationships/slide" Target="slides/slide81.xml"/><Relationship Id="rId89" Type="http://schemas.openxmlformats.org/officeDocument/2006/relationships/slide" Target="slides/slide86.xml"/><Relationship Id="rId112" Type="http://schemas.openxmlformats.org/officeDocument/2006/relationships/slide" Target="slides/slide109.xml"/><Relationship Id="rId16" Type="http://schemas.openxmlformats.org/officeDocument/2006/relationships/slide" Target="slides/slide13.xml"/><Relationship Id="rId107" Type="http://schemas.openxmlformats.org/officeDocument/2006/relationships/slide" Target="slides/slide104.xml"/><Relationship Id="rId11" Type="http://schemas.openxmlformats.org/officeDocument/2006/relationships/slide" Target="slides/slide8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74" Type="http://schemas.openxmlformats.org/officeDocument/2006/relationships/slide" Target="slides/slide71.xml"/><Relationship Id="rId79" Type="http://schemas.openxmlformats.org/officeDocument/2006/relationships/slide" Target="slides/slide76.xml"/><Relationship Id="rId102" Type="http://schemas.openxmlformats.org/officeDocument/2006/relationships/slide" Target="slides/slide99.xml"/><Relationship Id="rId123" Type="http://schemas.openxmlformats.org/officeDocument/2006/relationships/viewProps" Target="viewProps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82" Type="http://schemas.openxmlformats.org/officeDocument/2006/relationships/slide" Target="slides/slide79.xml"/><Relationship Id="rId90" Type="http://schemas.openxmlformats.org/officeDocument/2006/relationships/slide" Target="slides/slide87.xml"/><Relationship Id="rId95" Type="http://schemas.openxmlformats.org/officeDocument/2006/relationships/slide" Target="slides/slide92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77" Type="http://schemas.openxmlformats.org/officeDocument/2006/relationships/slide" Target="slides/slide74.xml"/><Relationship Id="rId100" Type="http://schemas.openxmlformats.org/officeDocument/2006/relationships/slide" Target="slides/slide97.xml"/><Relationship Id="rId105" Type="http://schemas.openxmlformats.org/officeDocument/2006/relationships/slide" Target="slides/slide102.xml"/><Relationship Id="rId113" Type="http://schemas.openxmlformats.org/officeDocument/2006/relationships/slide" Target="slides/slide110.xml"/><Relationship Id="rId118" Type="http://schemas.openxmlformats.org/officeDocument/2006/relationships/slide" Target="slides/slide115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80" Type="http://schemas.openxmlformats.org/officeDocument/2006/relationships/slide" Target="slides/slide77.xml"/><Relationship Id="rId85" Type="http://schemas.openxmlformats.org/officeDocument/2006/relationships/slide" Target="slides/slide82.xml"/><Relationship Id="rId93" Type="http://schemas.openxmlformats.org/officeDocument/2006/relationships/slide" Target="slides/slide90.xml"/><Relationship Id="rId98" Type="http://schemas.openxmlformats.org/officeDocument/2006/relationships/slide" Target="slides/slide95.xml"/><Relationship Id="rId121" Type="http://schemas.openxmlformats.org/officeDocument/2006/relationships/commentAuthors" Target="commentAuthor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103" Type="http://schemas.openxmlformats.org/officeDocument/2006/relationships/slide" Target="slides/slide100.xml"/><Relationship Id="rId108" Type="http://schemas.openxmlformats.org/officeDocument/2006/relationships/slide" Target="slides/slide105.xml"/><Relationship Id="rId116" Type="http://schemas.openxmlformats.org/officeDocument/2006/relationships/slide" Target="slides/slide113.xml"/><Relationship Id="rId124" Type="http://schemas.openxmlformats.org/officeDocument/2006/relationships/theme" Target="theme/theme1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slide" Target="slides/slide72.xml"/><Relationship Id="rId83" Type="http://schemas.openxmlformats.org/officeDocument/2006/relationships/slide" Target="slides/slide80.xml"/><Relationship Id="rId88" Type="http://schemas.openxmlformats.org/officeDocument/2006/relationships/slide" Target="slides/slide85.xml"/><Relationship Id="rId91" Type="http://schemas.openxmlformats.org/officeDocument/2006/relationships/slide" Target="slides/slide88.xml"/><Relationship Id="rId96" Type="http://schemas.openxmlformats.org/officeDocument/2006/relationships/slide" Target="slides/slide93.xml"/><Relationship Id="rId111" Type="http://schemas.openxmlformats.org/officeDocument/2006/relationships/slide" Target="slides/slide10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6" Type="http://schemas.openxmlformats.org/officeDocument/2006/relationships/slide" Target="slides/slide103.xml"/><Relationship Id="rId114" Type="http://schemas.openxmlformats.org/officeDocument/2006/relationships/slide" Target="slides/slide111.xml"/><Relationship Id="rId119" Type="http://schemas.openxmlformats.org/officeDocument/2006/relationships/slide" Target="slides/slide116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slide" Target="slides/slide75.xml"/><Relationship Id="rId81" Type="http://schemas.openxmlformats.org/officeDocument/2006/relationships/slide" Target="slides/slide78.xml"/><Relationship Id="rId86" Type="http://schemas.openxmlformats.org/officeDocument/2006/relationships/slide" Target="slides/slide83.xml"/><Relationship Id="rId94" Type="http://schemas.openxmlformats.org/officeDocument/2006/relationships/slide" Target="slides/slide91.xml"/><Relationship Id="rId99" Type="http://schemas.openxmlformats.org/officeDocument/2006/relationships/slide" Target="slides/slide96.xml"/><Relationship Id="rId101" Type="http://schemas.openxmlformats.org/officeDocument/2006/relationships/slide" Target="slides/slide98.xml"/><Relationship Id="rId122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109" Type="http://schemas.openxmlformats.org/officeDocument/2006/relationships/slide" Target="slides/slide10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slide" Target="slides/slide73.xml"/><Relationship Id="rId97" Type="http://schemas.openxmlformats.org/officeDocument/2006/relationships/slide" Target="slides/slide94.xml"/><Relationship Id="rId104" Type="http://schemas.openxmlformats.org/officeDocument/2006/relationships/slide" Target="slides/slide101.xml"/><Relationship Id="rId120" Type="http://schemas.openxmlformats.org/officeDocument/2006/relationships/notesMaster" Target="notesMasters/notesMaster1.xml"/><Relationship Id="rId125" Type="http://schemas.openxmlformats.org/officeDocument/2006/relationships/tableStyles" Target="tableStyles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92" Type="http://schemas.openxmlformats.org/officeDocument/2006/relationships/slide" Target="slides/slide8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4" Type="http://schemas.openxmlformats.org/officeDocument/2006/relationships/slide" Target="slides/slide21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66" Type="http://schemas.openxmlformats.org/officeDocument/2006/relationships/slide" Target="slides/slide63.xml"/><Relationship Id="rId87" Type="http://schemas.openxmlformats.org/officeDocument/2006/relationships/slide" Target="slides/slide84.xml"/><Relationship Id="rId110" Type="http://schemas.openxmlformats.org/officeDocument/2006/relationships/slide" Target="slides/slide107.xml"/><Relationship Id="rId115" Type="http://schemas.openxmlformats.org/officeDocument/2006/relationships/slide" Target="slides/slide112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9.wmf"/></Relationships>
</file>

<file path=ppt/drawings/_rels/vmlDrawing2.vml.rels><?xml version="1.0" encoding="UTF-8" standalone="yes"?>
<Relationships xmlns="http://schemas.openxmlformats.org/package/2006/relationships"><Relationship Id="rId2" Type="http://schemas.openxmlformats.org/officeDocument/2006/relationships/image" Target="../media/image24.wmf"/><Relationship Id="rId1" Type="http://schemas.openxmlformats.org/officeDocument/2006/relationships/image" Target="../media/image23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B27AEF4-6BEB-4A61-9F96-1177F7B57AE6}" type="datetimeFigureOut">
              <a:rPr lang="ko-KR" altLang="en-US" smtClean="0"/>
              <a:pPr/>
              <a:t>2021-01-12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8E0BC7A-AB7B-48A1-95E4-29A0EC4D9B8E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8004693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2.emf"/><Relationship Id="rId4" Type="http://schemas.openxmlformats.org/officeDocument/2006/relationships/image" Target="../media/image11.emf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image" Target="../media/image11.emf"/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2.emf"/><Relationship Id="rId4" Type="http://schemas.openxmlformats.org/officeDocument/2006/relationships/image" Target="../media/image11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본문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650633" y="933402"/>
            <a:ext cx="7842738" cy="767407"/>
          </a:xfrm>
        </p:spPr>
        <p:txBody>
          <a:bodyPr lIns="0" rIns="0" anchor="t" anchorCtr="0">
            <a:normAutofit/>
          </a:bodyPr>
          <a:lstStyle>
            <a:lvl1pPr marL="0" indent="0">
              <a:buNone/>
              <a:defRPr sz="1800">
                <a:solidFill>
                  <a:srgbClr val="595959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0" y="1"/>
            <a:ext cx="9144000" cy="874643"/>
          </a:xfrm>
          <a:prstGeom prst="rect">
            <a:avLst/>
          </a:prstGeom>
          <a:gradFill rotWithShape="1">
            <a:gsLst>
              <a:gs pos="0">
                <a:srgbClr val="FFFFFF"/>
              </a:gs>
              <a:gs pos="100000">
                <a:srgbClr val="EAEAEA"/>
              </a:gs>
            </a:gsLst>
            <a:lin ang="5400000" scaled="1"/>
          </a:gradFill>
          <a:ln w="9525">
            <a:noFill/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ko-KR" altLang="en-US">
              <a:solidFill>
                <a:prstClr val="black"/>
              </a:solidFill>
            </a:endParaRPr>
          </a:p>
        </p:txBody>
      </p:sp>
      <p:grpSp>
        <p:nvGrpSpPr>
          <p:cNvPr id="9" name="그룹 103"/>
          <p:cNvGrpSpPr/>
          <p:nvPr/>
        </p:nvGrpSpPr>
        <p:grpSpPr>
          <a:xfrm>
            <a:off x="251521" y="76876"/>
            <a:ext cx="183702" cy="736920"/>
            <a:chOff x="4304895" y="1772816"/>
            <a:chExt cx="199011" cy="736920"/>
          </a:xfrm>
        </p:grpSpPr>
        <p:sp>
          <p:nvSpPr>
            <p:cNvPr id="19" name="직사각형 18"/>
            <p:cNvSpPr/>
            <p:nvPr/>
          </p:nvSpPr>
          <p:spPr>
            <a:xfrm>
              <a:off x="4304928" y="1772817"/>
              <a:ext cx="91974" cy="720079"/>
            </a:xfrm>
            <a:prstGeom prst="rect">
              <a:avLst/>
            </a:prstGeom>
            <a:solidFill>
              <a:srgbClr val="039BE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0" name="직사각형 19"/>
            <p:cNvSpPr/>
            <p:nvPr/>
          </p:nvSpPr>
          <p:spPr>
            <a:xfrm>
              <a:off x="4304895" y="2420889"/>
              <a:ext cx="199011" cy="88847"/>
            </a:xfrm>
            <a:prstGeom prst="rect">
              <a:avLst/>
            </a:prstGeom>
            <a:solidFill>
              <a:srgbClr val="039BE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21" name="직사각형 20"/>
            <p:cNvSpPr/>
            <p:nvPr/>
          </p:nvSpPr>
          <p:spPr>
            <a:xfrm>
              <a:off x="4304895" y="1772816"/>
              <a:ext cx="199011" cy="88847"/>
            </a:xfrm>
            <a:prstGeom prst="rect">
              <a:avLst/>
            </a:prstGeom>
            <a:solidFill>
              <a:srgbClr val="039BE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10" name="그룹 129"/>
          <p:cNvGrpSpPr/>
          <p:nvPr/>
        </p:nvGrpSpPr>
        <p:grpSpPr>
          <a:xfrm flipH="1">
            <a:off x="8708778" y="76876"/>
            <a:ext cx="183702" cy="736920"/>
            <a:chOff x="4304895" y="1772816"/>
            <a:chExt cx="199011" cy="736920"/>
          </a:xfrm>
        </p:grpSpPr>
        <p:sp>
          <p:nvSpPr>
            <p:cNvPr id="16" name="직사각형 15"/>
            <p:cNvSpPr/>
            <p:nvPr/>
          </p:nvSpPr>
          <p:spPr>
            <a:xfrm>
              <a:off x="4304928" y="1772817"/>
              <a:ext cx="91974" cy="720079"/>
            </a:xfrm>
            <a:prstGeom prst="rect">
              <a:avLst/>
            </a:prstGeom>
            <a:solidFill>
              <a:srgbClr val="039BE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4304895" y="2420889"/>
              <a:ext cx="199011" cy="88847"/>
            </a:xfrm>
            <a:prstGeom prst="rect">
              <a:avLst/>
            </a:prstGeom>
            <a:solidFill>
              <a:srgbClr val="039BE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18" name="직사각형 17"/>
            <p:cNvSpPr/>
            <p:nvPr/>
          </p:nvSpPr>
          <p:spPr>
            <a:xfrm>
              <a:off x="4304895" y="1772816"/>
              <a:ext cx="199011" cy="88847"/>
            </a:xfrm>
            <a:prstGeom prst="rect">
              <a:avLst/>
            </a:prstGeom>
            <a:solidFill>
              <a:srgbClr val="039BE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prstClr val="white"/>
                </a:solidFill>
              </a:endParaRPr>
            </a:p>
          </p:txBody>
        </p:sp>
      </p:grpSp>
      <p:sp>
        <p:nvSpPr>
          <p:cNvPr id="2" name="제목 1"/>
          <p:cNvSpPr>
            <a:spLocks noGrp="1"/>
          </p:cNvSpPr>
          <p:nvPr userDrawn="1">
            <p:ph type="title"/>
          </p:nvPr>
        </p:nvSpPr>
        <p:spPr>
          <a:xfrm>
            <a:off x="619937" y="184016"/>
            <a:ext cx="7717632" cy="469925"/>
          </a:xfrm>
        </p:spPr>
        <p:txBody>
          <a:bodyPr lIns="0" anchor="ctr" anchorCtr="0">
            <a:normAutofit/>
          </a:bodyPr>
          <a:lstStyle>
            <a:lvl1pPr algn="l">
              <a:defRPr sz="2200" b="1" cap="all">
                <a:solidFill>
                  <a:srgbClr val="039BE7"/>
                </a:solidFill>
              </a:defRPr>
            </a:lvl1pPr>
          </a:lstStyle>
          <a:p>
            <a:r>
              <a:rPr lang="ko-KR" altLang="en-US" dirty="0" smtClean="0"/>
              <a:t>마스터 제목 스타일 편집</a:t>
            </a:r>
            <a:endParaRPr lang="ko-KR" altLang="en-US" dirty="0"/>
          </a:p>
        </p:txBody>
      </p:sp>
      <p:sp>
        <p:nvSpPr>
          <p:cNvPr id="27" name="내용 개체 틀 26"/>
          <p:cNvSpPr>
            <a:spLocks noGrp="1"/>
          </p:cNvSpPr>
          <p:nvPr userDrawn="1"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 lIns="0" rIns="0">
            <a:noAutofit/>
          </a:bodyPr>
          <a:lstStyle>
            <a:lvl1pPr marL="0" indent="0" algn="r">
              <a:buNone/>
              <a:defRPr sz="1200">
                <a:solidFill>
                  <a:srgbClr val="039BE7"/>
                </a:solidFill>
              </a:defRPr>
            </a:lvl1pPr>
            <a:lvl2pPr algn="r">
              <a:defRPr sz="1200">
                <a:solidFill>
                  <a:srgbClr val="039BE7"/>
                </a:solidFill>
              </a:defRPr>
            </a:lvl2pPr>
            <a:lvl3pPr algn="r">
              <a:defRPr sz="1200">
                <a:solidFill>
                  <a:srgbClr val="039BE7"/>
                </a:solidFill>
              </a:defRPr>
            </a:lvl3pPr>
            <a:lvl4pPr algn="r">
              <a:defRPr sz="1200">
                <a:solidFill>
                  <a:srgbClr val="039BE7"/>
                </a:solidFill>
              </a:defRPr>
            </a:lvl4pPr>
            <a:lvl5pPr algn="r">
              <a:defRPr sz="1200">
                <a:solidFill>
                  <a:srgbClr val="039BE7"/>
                </a:solidFill>
              </a:defRPr>
            </a:lvl5pPr>
          </a:lstStyle>
          <a:p>
            <a:pPr lvl="0"/>
            <a:r>
              <a:rPr lang="ko-KR" altLang="en-US" dirty="0" smtClean="0"/>
              <a:t>마스터 텍스트 스타일을 편집합니다</a:t>
            </a:r>
            <a:endParaRPr lang="ko-KR" altLang="en-US" dirty="0"/>
          </a:p>
        </p:txBody>
      </p:sp>
      <p:sp>
        <p:nvSpPr>
          <p:cNvPr id="30" name="텍스트 개체 틀 29"/>
          <p:cNvSpPr>
            <a:spLocks noGrp="1"/>
          </p:cNvSpPr>
          <p:nvPr>
            <p:ph type="body" sz="quarter" idx="14"/>
          </p:nvPr>
        </p:nvSpPr>
        <p:spPr>
          <a:xfrm>
            <a:off x="650631" y="1844676"/>
            <a:ext cx="7842738" cy="4608513"/>
          </a:xfrm>
        </p:spPr>
        <p:txBody>
          <a:bodyPr lIns="0" rIns="0"/>
          <a:lstStyle>
            <a:lvl1pPr marL="177800" indent="-177800">
              <a:lnSpc>
                <a:spcPct val="110000"/>
              </a:lnSpc>
              <a:buSzPct val="130000"/>
              <a:buFont typeface="Wingdings" pitchFamily="2" charset="2"/>
              <a:buChar char="§"/>
              <a:defRPr sz="1400" b="1"/>
            </a:lvl1pPr>
            <a:lvl2pPr marL="444500" indent="-177800">
              <a:lnSpc>
                <a:spcPct val="110000"/>
              </a:lnSpc>
              <a:buFont typeface="Arial" pitchFamily="34" charset="0"/>
              <a:buChar char="•"/>
              <a:defRPr sz="1200"/>
            </a:lvl2pPr>
            <a:lvl3pPr marL="812800" indent="-190500">
              <a:lnSpc>
                <a:spcPct val="110000"/>
              </a:lnSpc>
              <a:buFont typeface="맑은 고딕" pitchFamily="50" charset="-127"/>
              <a:buChar char="-"/>
              <a:defRPr sz="1200"/>
            </a:lvl3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</p:txBody>
      </p:sp>
      <p:sp>
        <p:nvSpPr>
          <p:cNvPr id="22" name="Text Box 9"/>
          <p:cNvSpPr txBox="1">
            <a:spLocks noChangeArrowheads="1"/>
          </p:cNvSpPr>
          <p:nvPr userDrawn="1"/>
        </p:nvSpPr>
        <p:spPr bwMode="auto">
          <a:xfrm>
            <a:off x="4572000" y="6597352"/>
            <a:ext cx="3600400" cy="2000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0">
            <a:spAutoFit/>
          </a:bodyPr>
          <a:lstStyle/>
          <a:p>
            <a:pPr algn="r" eaLnBrk="0" latinLnBrk="0" hangingPunct="0"/>
            <a:r>
              <a:rPr lang="en-US" altLang="ko-KR" sz="700" smtClean="0">
                <a:solidFill>
                  <a:prstClr val="black"/>
                </a:solidFill>
              </a:rPr>
              <a:t>Copyright </a:t>
            </a:r>
            <a:r>
              <a:rPr lang="en-US" altLang="ko-KR" sz="700">
                <a:solidFill>
                  <a:prstClr val="black"/>
                </a:solidFill>
              </a:rPr>
              <a:t>© </a:t>
            </a:r>
            <a:r>
              <a:rPr lang="en-US" altLang="ko-KR" sz="700" smtClean="0">
                <a:solidFill>
                  <a:prstClr val="black"/>
                </a:solidFill>
              </a:rPr>
              <a:t>2020 </a:t>
            </a:r>
            <a:r>
              <a:rPr lang="en-US" altLang="ko-KR" sz="700" b="1">
                <a:solidFill>
                  <a:prstClr val="black"/>
                </a:solidFill>
              </a:rPr>
              <a:t>Samsung</a:t>
            </a:r>
            <a:r>
              <a:rPr lang="en-US" altLang="ko-KR" sz="700">
                <a:solidFill>
                  <a:prstClr val="black"/>
                </a:solidFill>
              </a:rPr>
              <a:t> </a:t>
            </a:r>
            <a:r>
              <a:rPr lang="en-US" altLang="ko-KR" sz="700" b="1" smtClean="0">
                <a:solidFill>
                  <a:prstClr val="black"/>
                </a:solidFill>
              </a:rPr>
              <a:t>SDS</a:t>
            </a:r>
            <a:r>
              <a:rPr lang="en-US" altLang="ko-KR" sz="700" b="0" baseline="0">
                <a:solidFill>
                  <a:prstClr val="black"/>
                </a:solidFill>
              </a:rPr>
              <a:t> </a:t>
            </a:r>
            <a:r>
              <a:rPr lang="en-US" altLang="ko-KR" sz="700" b="0" baseline="0" smtClean="0">
                <a:solidFill>
                  <a:prstClr val="black"/>
                </a:solidFill>
              </a:rPr>
              <a:t> </a:t>
            </a:r>
            <a:r>
              <a:rPr lang="en-US" altLang="ko-KR" sz="700" smtClean="0">
                <a:solidFill>
                  <a:prstClr val="black"/>
                </a:solidFill>
              </a:rPr>
              <a:t>All </a:t>
            </a:r>
            <a:r>
              <a:rPr lang="en-US" altLang="ko-KR" sz="700">
                <a:solidFill>
                  <a:prstClr val="black"/>
                </a:solidFill>
              </a:rPr>
              <a:t>rights reserved   |  </a:t>
            </a:r>
            <a:r>
              <a:rPr lang="en-US" altLang="ko-KR" sz="700" smtClean="0">
                <a:solidFill>
                  <a:prstClr val="black"/>
                </a:solidFill>
              </a:rPr>
              <a:t>Confidential </a:t>
            </a:r>
            <a:endParaRPr lang="en-US" altLang="ko-KR" sz="700">
              <a:solidFill>
                <a:prstClr val="black"/>
              </a:solidFill>
            </a:endParaRPr>
          </a:p>
        </p:txBody>
      </p:sp>
      <p:cxnSp>
        <p:nvCxnSpPr>
          <p:cNvPr id="23" name="직선 연결선 22"/>
          <p:cNvCxnSpPr/>
          <p:nvPr userDrawn="1"/>
        </p:nvCxnSpPr>
        <p:spPr>
          <a:xfrm>
            <a:off x="8805801" y="6633682"/>
            <a:ext cx="0" cy="119022"/>
          </a:xfrm>
          <a:prstGeom prst="line">
            <a:avLst/>
          </a:prstGeom>
          <a:ln>
            <a:solidFill>
              <a:srgbClr val="3399F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슬라이드 번호 개체 틀 5"/>
          <p:cNvSpPr txBox="1">
            <a:spLocks/>
          </p:cNvSpPr>
          <p:nvPr userDrawn="1"/>
        </p:nvSpPr>
        <p:spPr>
          <a:xfrm>
            <a:off x="8424476" y="6601587"/>
            <a:ext cx="432000" cy="1872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DFF48F6-0499-4B03-AA7D-07684E694064}" type="slidenum">
              <a:rPr lang="ko-KR" altLang="en-US" sz="1000" kern="1200" noProof="0" smtClean="0">
                <a:solidFill>
                  <a:srgbClr val="039BE7"/>
                </a:solidFill>
                <a:latin typeface="+mn-lt"/>
                <a:ea typeface="+mn-ea"/>
                <a:cs typeface="+mn-cs"/>
              </a:rPr>
              <a:pPr marL="0" marR="0" lvl="0" indent="0" algn="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ko-KR" altLang="en-US" sz="1000" kern="1200" noProof="0">
              <a:solidFill>
                <a:srgbClr val="039BE7"/>
              </a:solidFill>
              <a:latin typeface="+mn-l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75274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본문마스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grpSp>
        <p:nvGrpSpPr>
          <p:cNvPr id="2" name="그룹 1"/>
          <p:cNvGrpSpPr/>
          <p:nvPr userDrawn="1"/>
        </p:nvGrpSpPr>
        <p:grpSpPr>
          <a:xfrm flipH="1">
            <a:off x="-2" y="1068728"/>
            <a:ext cx="9144002" cy="5789272"/>
            <a:chOff x="-2" y="1068728"/>
            <a:chExt cx="9906002" cy="5789272"/>
          </a:xfrm>
        </p:grpSpPr>
        <p:sp>
          <p:nvSpPr>
            <p:cNvPr id="14" name="직사각형 13"/>
            <p:cNvSpPr/>
            <p:nvPr userDrawn="1"/>
          </p:nvSpPr>
          <p:spPr>
            <a:xfrm>
              <a:off x="0" y="1079332"/>
              <a:ext cx="9906000" cy="57786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>
                <a:solidFill>
                  <a:prstClr val="white"/>
                </a:solidFill>
              </a:endParaRPr>
            </a:p>
          </p:txBody>
        </p:sp>
        <p:pic>
          <p:nvPicPr>
            <p:cNvPr id="13" name="그림 12"/>
            <p:cNvPicPr>
              <a:picLocks noChangeAspect="1"/>
            </p:cNvPicPr>
            <p:nvPr userDrawn="1"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" r="-1" b="20138"/>
            <a:stretch/>
          </p:blipFill>
          <p:spPr>
            <a:xfrm rot="5400000" flipH="1">
              <a:off x="4673680" y="-3604954"/>
              <a:ext cx="141126" cy="9488490"/>
            </a:xfrm>
            <a:prstGeom prst="rect">
              <a:avLst/>
            </a:prstGeom>
          </p:spPr>
        </p:pic>
      </p:grpSp>
      <p:grpSp>
        <p:nvGrpSpPr>
          <p:cNvPr id="33" name="그룹 32"/>
          <p:cNvGrpSpPr/>
          <p:nvPr userDrawn="1"/>
        </p:nvGrpSpPr>
        <p:grpSpPr>
          <a:xfrm>
            <a:off x="5943833" y="6606943"/>
            <a:ext cx="2784410" cy="99386"/>
            <a:chOff x="6439152" y="6584754"/>
            <a:chExt cx="3016444" cy="99386"/>
          </a:xfrm>
        </p:grpSpPr>
        <p:pic>
          <p:nvPicPr>
            <p:cNvPr id="34" name="Picture 2"/>
            <p:cNvPicPr>
              <a:picLocks noChangeAspect="1" noChangeArrowheads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28334" y="6603059"/>
              <a:ext cx="628150" cy="755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" name="Text Box 9"/>
            <p:cNvSpPr txBox="1">
              <a:spLocks noChangeArrowheads="1"/>
            </p:cNvSpPr>
            <p:nvPr userDrawn="1"/>
          </p:nvSpPr>
          <p:spPr bwMode="auto">
            <a:xfrm>
              <a:off x="6439152" y="6584754"/>
              <a:ext cx="3016444" cy="993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anchor="ctr" anchorCtr="0">
              <a:spAutoFit/>
            </a:bodyPr>
            <a:lstStyle/>
            <a:p>
              <a:pPr algn="r" defTabSz="883844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646" smtClean="0">
                  <a:ln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latin typeface="Segoe UI" panose="020B0502040204020203" pitchFamily="34" charset="0"/>
                  <a:ea typeface="Segoe UI" panose="020B0502040204020203" pitchFamily="34" charset="0"/>
                  <a:cs typeface="Segoe UI" panose="020B0502040204020203" pitchFamily="34" charset="0"/>
                </a:rPr>
                <a:t>Copyright ⓒ 2019                             . All rights reserved | Confidential</a:t>
              </a:r>
            </a:p>
          </p:txBody>
        </p:sp>
      </p:grpSp>
      <p:sp>
        <p:nvSpPr>
          <p:cNvPr id="36" name="슬라이드 번호 개체 틀 5"/>
          <p:cNvSpPr txBox="1">
            <a:spLocks/>
          </p:cNvSpPr>
          <p:nvPr userDrawn="1"/>
        </p:nvSpPr>
        <p:spPr>
          <a:xfrm>
            <a:off x="4182028" y="6557386"/>
            <a:ext cx="776834" cy="198500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900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9pPr>
          </a:lstStyle>
          <a:p>
            <a:pPr defTabSz="883844"/>
            <a:fld id="{567E9EC0-8CF6-4578-9DC6-EEFE9EDFA1F8}" type="slidenum">
              <a:rPr lang="ko-KR" altLang="en-US" sz="831" spc="-46" smtClean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pPr defTabSz="883844"/>
              <a:t>‹#›</a:t>
            </a:fld>
            <a:r>
              <a:rPr lang="ko-KR" altLang="en-US" sz="738" b="0" spc="-46" smtClean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r>
              <a:rPr lang="en-US" altLang="ko-KR" sz="646" b="0" spc="-46" smtClean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 94</a:t>
            </a:r>
            <a:endParaRPr lang="ko-KR" altLang="en-US" sz="646" b="0" spc="-46" smtClean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black">
                  <a:lumMod val="50000"/>
                  <a:lumOff val="50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37" name="그림 36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51224" y="6581238"/>
            <a:ext cx="454463" cy="150796"/>
          </a:xfrm>
          <a:prstGeom prst="rect">
            <a:avLst/>
          </a:prstGeom>
        </p:spPr>
      </p:pic>
      <p:sp>
        <p:nvSpPr>
          <p:cNvPr id="38" name="제목 3"/>
          <p:cNvSpPr txBox="1">
            <a:spLocks/>
          </p:cNvSpPr>
          <p:nvPr userDrawn="1"/>
        </p:nvSpPr>
        <p:spPr>
          <a:xfrm>
            <a:off x="849740" y="6648207"/>
            <a:ext cx="1327286" cy="99386"/>
          </a:xfrm>
          <a:prstGeom prst="rect">
            <a:avLst/>
          </a:prstGeom>
          <a:noFill/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CFFFF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 fontAlgn="base">
              <a:spcBef>
                <a:spcPts val="100"/>
              </a:spcBef>
              <a:spcAft>
                <a:spcPts val="100"/>
              </a:spcAft>
              <a:defRPr kumimoji="1" sz="2200" spc="-100">
                <a:ln>
                  <a:solidFill>
                    <a:srgbClr val="4F81BD">
                      <a:alpha val="0"/>
                    </a:srgbClr>
                  </a:solidFill>
                </a:ln>
                <a:gradFill flip="none" rotWithShape="1">
                  <a:gsLst>
                    <a:gs pos="0">
                      <a:srgbClr val="0D86EF"/>
                    </a:gs>
                    <a:gs pos="100000">
                      <a:srgbClr val="00A8AB"/>
                    </a:gs>
                  </a:gsLst>
                  <a:lin ang="0" scaled="1"/>
                  <a:tileRect/>
                </a:gradFill>
                <a:effectLst>
                  <a:glow rad="165100">
                    <a:prstClr val="white">
                      <a:alpha val="50000"/>
                    </a:prstClr>
                  </a:glow>
                </a:effectLst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</a:lstStyle>
          <a:p>
            <a:pPr>
              <a:spcBef>
                <a:spcPts val="0"/>
              </a:spcBef>
              <a:spcAft>
                <a:spcPts val="1846"/>
              </a:spcAft>
            </a:pPr>
            <a:r>
              <a:rPr lang="en-US" altLang="ko-KR" sz="646" spc="0" smtClean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ABL</a:t>
            </a:r>
            <a:r>
              <a:rPr lang="ko-KR" altLang="en-US" sz="646" spc="0" smtClean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생명 </a:t>
            </a:r>
            <a:r>
              <a:rPr lang="en-US" altLang="ko-KR" sz="646" spc="0" smtClean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Data </a:t>
            </a:r>
            <a:r>
              <a:rPr lang="en-US" altLang="ko-KR" sz="646" spc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Center Service </a:t>
            </a:r>
            <a:r>
              <a:rPr lang="en-US" altLang="ko-KR" sz="646" spc="0" smtClean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Renewal</a:t>
            </a:r>
            <a:endParaRPr lang="ko-KR" altLang="en-US" sz="646" spc="0">
              <a:solidFill>
                <a:prstClr val="black">
                  <a:lumMod val="50000"/>
                  <a:lumOff val="50000"/>
                </a:prstClr>
              </a:solidFill>
              <a:effectLst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" name="직사각형 7"/>
          <p:cNvSpPr/>
          <p:nvPr userDrawn="1"/>
        </p:nvSpPr>
        <p:spPr>
          <a:xfrm>
            <a:off x="0" y="-1"/>
            <a:ext cx="9144000" cy="72000"/>
          </a:xfrm>
          <a:prstGeom prst="rect">
            <a:avLst/>
          </a:prstGeom>
          <a:solidFill>
            <a:srgbClr val="064B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74258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뒷표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92174" y="3154873"/>
            <a:ext cx="2159654" cy="5482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18892892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-1장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24"/>
          <p:cNvSpPr>
            <a:spLocks noChangeArrowheads="1"/>
          </p:cNvSpPr>
          <p:nvPr userDrawn="1"/>
        </p:nvSpPr>
        <p:spPr bwMode="auto">
          <a:xfrm>
            <a:off x="4459788" y="6611897"/>
            <a:ext cx="224421" cy="1135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AFCDE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bg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7961" dir="13500000" algn="ctr" rotWithShape="0">
                    <a:srgbClr val="697B8F"/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lvl1pPr eaLnBrk="0" hangingPunct="0"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1pPr>
            <a:lvl2pPr marL="742950" indent="-285750" eaLnBrk="0" hangingPunct="0"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2pPr>
            <a:lvl3pPr marL="1143000" indent="-228600" eaLnBrk="0" hangingPunct="0"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3pPr>
            <a:lvl4pPr marL="1600200" indent="-228600" eaLnBrk="0" hangingPunct="0"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4pPr>
            <a:lvl5pPr marL="2057400" indent="-228600" eaLnBrk="0" hangingPunct="0"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b="1">
                <a:solidFill>
                  <a:schemeClr val="tx1"/>
                </a:solidFill>
                <a:latin typeface="굴림" charset="-127"/>
                <a:ea typeface="굴림" charset="-127"/>
              </a:defRPr>
            </a:lvl9pPr>
          </a:lstStyle>
          <a:p>
            <a:pPr algn="ctr" eaLnBrk="1" hangingPunct="1">
              <a:defRPr/>
            </a:pPr>
            <a:r>
              <a:rPr lang="en-US" altLang="ko-KR" sz="738" b="0" smtClean="0">
                <a:ln>
                  <a:solidFill>
                    <a:srgbClr val="00609F">
                      <a:alpha val="0"/>
                    </a:srgbClr>
                  </a:solidFill>
                </a:ln>
                <a:solidFill>
                  <a:srgbClr val="5F5F5F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I - </a:t>
            </a:r>
            <a:fld id="{FE5B6C78-2B77-4BFC-88E3-F5948F31982E}" type="slidenum">
              <a:rPr lang="en-US" altLang="ko-KR" sz="738" b="0" smtClean="0">
                <a:ln>
                  <a:solidFill>
                    <a:srgbClr val="00609F">
                      <a:alpha val="0"/>
                    </a:srgbClr>
                  </a:solidFill>
                </a:ln>
                <a:solidFill>
                  <a:srgbClr val="5F5F5F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pPr algn="ctr" eaLnBrk="1" hangingPunct="1">
                <a:defRPr/>
              </a:pPr>
              <a:t>‹#›</a:t>
            </a:fld>
            <a:endParaRPr lang="en-US" altLang="ko-KR" sz="646" b="0" smtClean="0">
              <a:ln>
                <a:solidFill>
                  <a:srgbClr val="00609F">
                    <a:alpha val="0"/>
                  </a:srgbClr>
                </a:solidFill>
              </a:ln>
              <a:solidFill>
                <a:srgbClr val="5F5F5F"/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31" name="TextBox 30"/>
          <p:cNvSpPr txBox="1"/>
          <p:nvPr userDrawn="1"/>
        </p:nvSpPr>
        <p:spPr>
          <a:xfrm>
            <a:off x="6470383" y="195432"/>
            <a:ext cx="2326334" cy="11851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r"/>
            <a:r>
              <a:rPr lang="en-US" altLang="ko-KR" sz="738" spc="-18" smtClean="0">
                <a:ln>
                  <a:solidFill>
                    <a:srgbClr val="00609F">
                      <a:alpha val="0"/>
                    </a:srgb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[ABL</a:t>
            </a:r>
            <a:r>
              <a:rPr lang="ko-KR" altLang="en-US" sz="738" spc="-18" smtClean="0">
                <a:ln>
                  <a:solidFill>
                    <a:srgbClr val="00609F">
                      <a:alpha val="0"/>
                    </a:srgb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생명</a:t>
            </a:r>
            <a:r>
              <a:rPr lang="en-US" altLang="ko-KR" sz="738" spc="-18" smtClean="0">
                <a:ln>
                  <a:solidFill>
                    <a:srgbClr val="00609F">
                      <a:alpha val="0"/>
                    </a:srgb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]</a:t>
            </a:r>
            <a:r>
              <a:rPr lang="ko-KR" altLang="en-US" sz="738" spc="-18" smtClean="0">
                <a:ln>
                  <a:solidFill>
                    <a:srgbClr val="00609F">
                      <a:alpha val="0"/>
                    </a:srgb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 </a:t>
            </a:r>
            <a:r>
              <a:rPr lang="en-US" altLang="ko-KR" sz="738" spc="-18" smtClean="0">
                <a:ln>
                  <a:solidFill>
                    <a:srgbClr val="00609F">
                      <a:alpha val="0"/>
                    </a:srgb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Transition</a:t>
            </a:r>
            <a:r>
              <a:rPr lang="ko-KR" altLang="en-US" sz="738" spc="-18" smtClean="0">
                <a:ln>
                  <a:solidFill>
                    <a:srgbClr val="00609F">
                      <a:alpha val="0"/>
                    </a:srgb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 계획서</a:t>
            </a:r>
            <a:endParaRPr lang="en-US" altLang="ko-KR" sz="738" spc="-18" smtClean="0">
              <a:ln>
                <a:solidFill>
                  <a:srgbClr val="00609F">
                    <a:alpha val="0"/>
                  </a:srgbClr>
                </a:solidFill>
              </a:ln>
              <a:solidFill>
                <a:prstClr val="black">
                  <a:lumMod val="50000"/>
                  <a:lumOff val="50000"/>
                </a:prst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grpSp>
        <p:nvGrpSpPr>
          <p:cNvPr id="17" name="그룹 16"/>
          <p:cNvGrpSpPr/>
          <p:nvPr userDrawn="1"/>
        </p:nvGrpSpPr>
        <p:grpSpPr>
          <a:xfrm>
            <a:off x="6012533" y="6600485"/>
            <a:ext cx="2785302" cy="99386"/>
            <a:chOff x="6439152" y="6584754"/>
            <a:chExt cx="3016444" cy="99386"/>
          </a:xfrm>
        </p:grpSpPr>
        <p:pic>
          <p:nvPicPr>
            <p:cNvPr id="18" name="Picture 2"/>
            <p:cNvPicPr>
              <a:picLocks noChangeAspect="1" noChangeArrowheads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28334" y="6603059"/>
              <a:ext cx="628150" cy="755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1" name="Text Box 9"/>
            <p:cNvSpPr txBox="1">
              <a:spLocks noChangeArrowheads="1"/>
            </p:cNvSpPr>
            <p:nvPr userDrawn="1"/>
          </p:nvSpPr>
          <p:spPr bwMode="auto">
            <a:xfrm>
              <a:off x="6439152" y="6584754"/>
              <a:ext cx="3016444" cy="993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anchor="ctr" anchorCtr="0">
              <a:spAutoFit/>
            </a:bodyPr>
            <a:lstStyle/>
            <a:p>
              <a:pPr algn="r" defTabSz="883844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646" smtClean="0">
                  <a:ln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latin typeface="Segoe UI" panose="020B0502040204020203" pitchFamily="34" charset="0"/>
                  <a:ea typeface="Segoe UI" panose="020B0502040204020203" pitchFamily="34" charset="0"/>
                  <a:cs typeface="Segoe UI" panose="020B0502040204020203" pitchFamily="34" charset="0"/>
                </a:rPr>
                <a:t>Copyright ⓒ 2019                             . All rights reserved | Confidential</a:t>
              </a:r>
            </a:p>
          </p:txBody>
        </p:sp>
      </p:grpSp>
      <p:pic>
        <p:nvPicPr>
          <p:cNvPr id="45" name="Picture 2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540" y="6616751"/>
            <a:ext cx="315591" cy="10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4511150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목차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716802" y="798615"/>
            <a:ext cx="5317514" cy="4525963"/>
          </a:xfrm>
        </p:spPr>
        <p:txBody>
          <a:bodyPr>
            <a:normAutofit/>
          </a:bodyPr>
          <a:lstStyle>
            <a:lvl1pPr marL="400050" indent="-400050">
              <a:lnSpc>
                <a:spcPct val="120000"/>
              </a:lnSpc>
              <a:buFont typeface="+mj-lt"/>
              <a:buAutoNum type="romanUcPeriod"/>
              <a:defRPr sz="1800" b="1">
                <a:solidFill>
                  <a:srgbClr val="00B0F0"/>
                </a:solidFill>
              </a:defRPr>
            </a:lvl1pPr>
            <a:lvl2pPr>
              <a:defRPr sz="1800" b="1">
                <a:solidFill>
                  <a:srgbClr val="00B0F0"/>
                </a:solidFill>
              </a:defRPr>
            </a:lvl2pPr>
            <a:lvl3pPr>
              <a:defRPr sz="1800" b="1">
                <a:solidFill>
                  <a:srgbClr val="00B0F0"/>
                </a:solidFill>
              </a:defRPr>
            </a:lvl3pPr>
            <a:lvl4pPr>
              <a:defRPr sz="1800" b="1">
                <a:solidFill>
                  <a:srgbClr val="00B0F0"/>
                </a:solidFill>
              </a:defRPr>
            </a:lvl4pPr>
            <a:lvl5pPr>
              <a:defRPr sz="1800" b="1">
                <a:solidFill>
                  <a:srgbClr val="00B0F0"/>
                </a:solidFill>
              </a:defRPr>
            </a:lvl5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grpSp>
        <p:nvGrpSpPr>
          <p:cNvPr id="7" name="그룹 6"/>
          <p:cNvGrpSpPr/>
          <p:nvPr userDrawn="1"/>
        </p:nvGrpSpPr>
        <p:grpSpPr>
          <a:xfrm>
            <a:off x="6299634" y="908720"/>
            <a:ext cx="2019354" cy="1958589"/>
            <a:chOff x="6824603" y="908720"/>
            <a:chExt cx="2187634" cy="1958589"/>
          </a:xfrm>
        </p:grpSpPr>
        <p:grpSp>
          <p:nvGrpSpPr>
            <p:cNvPr id="8" name="그룹 7"/>
            <p:cNvGrpSpPr/>
            <p:nvPr/>
          </p:nvGrpSpPr>
          <p:grpSpPr>
            <a:xfrm>
              <a:off x="6825208" y="908720"/>
              <a:ext cx="2187029" cy="230399"/>
              <a:chOff x="7185248" y="1123952"/>
              <a:chExt cx="2187029" cy="230399"/>
            </a:xfrm>
          </p:grpSpPr>
          <p:sp>
            <p:nvSpPr>
              <p:cNvPr id="13" name="직사각형 12"/>
              <p:cNvSpPr/>
              <p:nvPr/>
            </p:nvSpPr>
            <p:spPr bwMode="auto">
              <a:xfrm rot="5400000">
                <a:off x="8215185" y="94758"/>
                <a:ext cx="126881" cy="2185270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  <p:sp>
            <p:nvSpPr>
              <p:cNvPr id="14" name="직사각형 13"/>
              <p:cNvSpPr/>
              <p:nvPr/>
            </p:nvSpPr>
            <p:spPr bwMode="auto">
              <a:xfrm rot="5400000">
                <a:off x="7139787" y="1178937"/>
                <a:ext cx="220874" cy="129951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  <p:sp>
            <p:nvSpPr>
              <p:cNvPr id="15" name="직사각형 14"/>
              <p:cNvSpPr/>
              <p:nvPr/>
            </p:nvSpPr>
            <p:spPr bwMode="auto">
              <a:xfrm rot="5400000">
                <a:off x="9196865" y="1178938"/>
                <a:ext cx="220874" cy="129951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</p:grpSp>
        <p:grpSp>
          <p:nvGrpSpPr>
            <p:cNvPr id="9" name="그룹 8"/>
            <p:cNvGrpSpPr/>
            <p:nvPr/>
          </p:nvGrpSpPr>
          <p:grpSpPr>
            <a:xfrm>
              <a:off x="6824603" y="2636912"/>
              <a:ext cx="2186617" cy="230397"/>
              <a:chOff x="7184643" y="2780929"/>
              <a:chExt cx="2186617" cy="230397"/>
            </a:xfrm>
          </p:grpSpPr>
          <p:sp>
            <p:nvSpPr>
              <p:cNvPr id="10" name="직사각형 9"/>
              <p:cNvSpPr/>
              <p:nvPr/>
            </p:nvSpPr>
            <p:spPr bwMode="auto">
              <a:xfrm rot="16200000">
                <a:off x="8214443" y="1855251"/>
                <a:ext cx="126881" cy="2185270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  <p:sp>
            <p:nvSpPr>
              <p:cNvPr id="11" name="직사각형 10"/>
              <p:cNvSpPr/>
              <p:nvPr/>
            </p:nvSpPr>
            <p:spPr bwMode="auto">
              <a:xfrm rot="16200000">
                <a:off x="9195848" y="2826391"/>
                <a:ext cx="220874" cy="129951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  <p:sp>
            <p:nvSpPr>
              <p:cNvPr id="12" name="직사각형 11"/>
              <p:cNvSpPr/>
              <p:nvPr/>
            </p:nvSpPr>
            <p:spPr bwMode="auto">
              <a:xfrm rot="16200000">
                <a:off x="7139182" y="2826390"/>
                <a:ext cx="220874" cy="129951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</p:grpSp>
      </p:grpSp>
      <p:sp>
        <p:nvSpPr>
          <p:cNvPr id="19" name="내용 개체 틀 18"/>
          <p:cNvSpPr>
            <a:spLocks noGrp="1"/>
          </p:cNvSpPr>
          <p:nvPr>
            <p:ph sz="quarter" idx="10" hasCustomPrompt="1"/>
          </p:nvPr>
        </p:nvSpPr>
        <p:spPr>
          <a:xfrm>
            <a:off x="6372198" y="1095926"/>
            <a:ext cx="1874226" cy="1584176"/>
          </a:xfrm>
        </p:spPr>
        <p:txBody>
          <a:bodyPr anchor="ctr" anchorCtr="0">
            <a:noAutofit/>
          </a:bodyPr>
          <a:lstStyle>
            <a:lvl1pPr marL="0" indent="0" algn="ctr">
              <a:buNone/>
              <a:defRPr sz="3200" b="1">
                <a:solidFill>
                  <a:srgbClr val="039BE7"/>
                </a:solidFill>
              </a:defRPr>
            </a:lvl1pPr>
            <a:lvl2pPr>
              <a:defRPr sz="3200">
                <a:solidFill>
                  <a:srgbClr val="00B0F0"/>
                </a:solidFill>
              </a:defRPr>
            </a:lvl2pPr>
            <a:lvl3pPr>
              <a:defRPr sz="3200">
                <a:solidFill>
                  <a:srgbClr val="00B0F0"/>
                </a:solidFill>
              </a:defRPr>
            </a:lvl3pPr>
            <a:lvl4pPr>
              <a:defRPr sz="3200">
                <a:solidFill>
                  <a:srgbClr val="00B0F0"/>
                </a:solidFill>
              </a:defRPr>
            </a:lvl4pPr>
            <a:lvl5pPr>
              <a:defRPr sz="3200">
                <a:solidFill>
                  <a:srgbClr val="00B0F0"/>
                </a:solidFill>
              </a:defRPr>
            </a:lvl5pPr>
          </a:lstStyle>
          <a:p>
            <a:pPr lvl="0"/>
            <a:r>
              <a:rPr lang="ko-KR" altLang="en-US" dirty="0" smtClean="0"/>
              <a:t>텍스트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855042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목차 1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716802" y="798615"/>
            <a:ext cx="5317514" cy="4525963"/>
          </a:xfrm>
        </p:spPr>
        <p:txBody>
          <a:bodyPr>
            <a:normAutofit/>
          </a:bodyPr>
          <a:lstStyle>
            <a:lvl1pPr marL="400050" indent="-400050">
              <a:lnSpc>
                <a:spcPct val="120000"/>
              </a:lnSpc>
              <a:buFont typeface="+mj-lt"/>
              <a:buAutoNum type="romanUcPeriod"/>
              <a:defRPr sz="1800" b="1">
                <a:solidFill>
                  <a:srgbClr val="00B0F0"/>
                </a:solidFill>
              </a:defRPr>
            </a:lvl1pPr>
            <a:lvl2pPr>
              <a:defRPr sz="1800" b="1">
                <a:solidFill>
                  <a:srgbClr val="00B0F0"/>
                </a:solidFill>
              </a:defRPr>
            </a:lvl2pPr>
            <a:lvl3pPr>
              <a:defRPr sz="1800" b="1">
                <a:solidFill>
                  <a:srgbClr val="00B0F0"/>
                </a:solidFill>
              </a:defRPr>
            </a:lvl3pPr>
            <a:lvl4pPr>
              <a:defRPr sz="1800" b="1">
                <a:solidFill>
                  <a:srgbClr val="00B0F0"/>
                </a:solidFill>
              </a:defRPr>
            </a:lvl4pPr>
            <a:lvl5pPr>
              <a:defRPr sz="1800" b="1">
                <a:solidFill>
                  <a:srgbClr val="00B0F0"/>
                </a:solidFill>
              </a:defRPr>
            </a:lvl5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grpSp>
        <p:nvGrpSpPr>
          <p:cNvPr id="7" name="그룹 6"/>
          <p:cNvGrpSpPr/>
          <p:nvPr userDrawn="1"/>
        </p:nvGrpSpPr>
        <p:grpSpPr>
          <a:xfrm>
            <a:off x="6299634" y="908720"/>
            <a:ext cx="2019354" cy="1958589"/>
            <a:chOff x="6824603" y="908720"/>
            <a:chExt cx="2187634" cy="1958589"/>
          </a:xfrm>
        </p:grpSpPr>
        <p:grpSp>
          <p:nvGrpSpPr>
            <p:cNvPr id="8" name="그룹 7"/>
            <p:cNvGrpSpPr/>
            <p:nvPr/>
          </p:nvGrpSpPr>
          <p:grpSpPr>
            <a:xfrm>
              <a:off x="6825208" y="908720"/>
              <a:ext cx="2187029" cy="230399"/>
              <a:chOff x="7185248" y="1123952"/>
              <a:chExt cx="2187029" cy="230399"/>
            </a:xfrm>
          </p:grpSpPr>
          <p:sp>
            <p:nvSpPr>
              <p:cNvPr id="13" name="직사각형 12"/>
              <p:cNvSpPr/>
              <p:nvPr/>
            </p:nvSpPr>
            <p:spPr bwMode="auto">
              <a:xfrm rot="5400000">
                <a:off x="8215185" y="94758"/>
                <a:ext cx="126881" cy="2185270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  <p:sp>
            <p:nvSpPr>
              <p:cNvPr id="14" name="직사각형 13"/>
              <p:cNvSpPr/>
              <p:nvPr/>
            </p:nvSpPr>
            <p:spPr bwMode="auto">
              <a:xfrm rot="5400000">
                <a:off x="7139787" y="1178937"/>
                <a:ext cx="220874" cy="129951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  <p:sp>
            <p:nvSpPr>
              <p:cNvPr id="15" name="직사각형 14"/>
              <p:cNvSpPr/>
              <p:nvPr/>
            </p:nvSpPr>
            <p:spPr bwMode="auto">
              <a:xfrm rot="5400000">
                <a:off x="9196865" y="1178938"/>
                <a:ext cx="220874" cy="129951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</p:grpSp>
        <p:grpSp>
          <p:nvGrpSpPr>
            <p:cNvPr id="9" name="그룹 8"/>
            <p:cNvGrpSpPr/>
            <p:nvPr/>
          </p:nvGrpSpPr>
          <p:grpSpPr>
            <a:xfrm>
              <a:off x="6824603" y="2636912"/>
              <a:ext cx="2186617" cy="230397"/>
              <a:chOff x="7184643" y="2780929"/>
              <a:chExt cx="2186617" cy="230397"/>
            </a:xfrm>
          </p:grpSpPr>
          <p:sp>
            <p:nvSpPr>
              <p:cNvPr id="10" name="직사각형 9"/>
              <p:cNvSpPr/>
              <p:nvPr/>
            </p:nvSpPr>
            <p:spPr bwMode="auto">
              <a:xfrm rot="16200000">
                <a:off x="8214443" y="1855251"/>
                <a:ext cx="126881" cy="2185270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  <p:sp>
            <p:nvSpPr>
              <p:cNvPr id="11" name="직사각형 10"/>
              <p:cNvSpPr/>
              <p:nvPr/>
            </p:nvSpPr>
            <p:spPr bwMode="auto">
              <a:xfrm rot="16200000">
                <a:off x="9195848" y="2826391"/>
                <a:ext cx="220874" cy="129951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  <p:sp>
            <p:nvSpPr>
              <p:cNvPr id="12" name="직사각형 11"/>
              <p:cNvSpPr/>
              <p:nvPr/>
            </p:nvSpPr>
            <p:spPr bwMode="auto">
              <a:xfrm rot="16200000">
                <a:off x="7139182" y="2826390"/>
                <a:ext cx="220874" cy="129951"/>
              </a:xfrm>
              <a:prstGeom prst="rect">
                <a:avLst/>
              </a:prstGeom>
              <a:solidFill>
                <a:srgbClr val="039BE7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 latinLnBrk="0">
                  <a:defRPr/>
                </a:pPr>
                <a:endParaRPr lang="ko-KR" altLang="en-US" kern="0">
                  <a:solidFill>
                    <a:srgbClr val="FFFFFF"/>
                  </a:solidFill>
                  <a:latin typeface="Arial"/>
                </a:endParaRPr>
              </a:p>
            </p:txBody>
          </p:sp>
        </p:grpSp>
      </p:grpSp>
      <p:sp>
        <p:nvSpPr>
          <p:cNvPr id="19" name="내용 개체 틀 18"/>
          <p:cNvSpPr>
            <a:spLocks noGrp="1"/>
          </p:cNvSpPr>
          <p:nvPr>
            <p:ph sz="quarter" idx="10" hasCustomPrompt="1"/>
          </p:nvPr>
        </p:nvSpPr>
        <p:spPr>
          <a:xfrm>
            <a:off x="6372198" y="1095926"/>
            <a:ext cx="1874226" cy="1584176"/>
          </a:xfrm>
        </p:spPr>
        <p:txBody>
          <a:bodyPr anchor="ctr" anchorCtr="0">
            <a:noAutofit/>
          </a:bodyPr>
          <a:lstStyle>
            <a:lvl1pPr marL="0" indent="0" algn="ctr">
              <a:buNone/>
              <a:defRPr sz="3200" b="1">
                <a:solidFill>
                  <a:srgbClr val="039BE7"/>
                </a:solidFill>
              </a:defRPr>
            </a:lvl1pPr>
            <a:lvl2pPr>
              <a:defRPr sz="3200">
                <a:solidFill>
                  <a:srgbClr val="00B0F0"/>
                </a:solidFill>
              </a:defRPr>
            </a:lvl2pPr>
            <a:lvl3pPr>
              <a:defRPr sz="3200">
                <a:solidFill>
                  <a:srgbClr val="00B0F0"/>
                </a:solidFill>
              </a:defRPr>
            </a:lvl3pPr>
            <a:lvl4pPr>
              <a:defRPr sz="3200">
                <a:solidFill>
                  <a:srgbClr val="00B0F0"/>
                </a:solidFill>
              </a:defRPr>
            </a:lvl4pPr>
            <a:lvl5pPr>
              <a:defRPr sz="3200">
                <a:solidFill>
                  <a:srgbClr val="00B0F0"/>
                </a:solidFill>
              </a:defRPr>
            </a:lvl5pPr>
          </a:lstStyle>
          <a:p>
            <a:pPr lvl="0"/>
            <a:r>
              <a:rPr lang="ko-KR" altLang="en-US" dirty="0" smtClean="0"/>
              <a:t>텍스트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987026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FCover-Imag BG-Mf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18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211824"/>
          </a:xfrm>
          <a:prstGeom prst="rect">
            <a:avLst/>
          </a:prstGeom>
        </p:spPr>
      </p:pic>
      <p:sp>
        <p:nvSpPr>
          <p:cNvPr id="28" name="내용 개체 틀 27"/>
          <p:cNvSpPr>
            <a:spLocks noGrp="1"/>
          </p:cNvSpPr>
          <p:nvPr userDrawn="1">
            <p:ph sz="quarter" idx="14" hasCustomPrompt="1"/>
          </p:nvPr>
        </p:nvSpPr>
        <p:spPr>
          <a:xfrm>
            <a:off x="849741" y="1744170"/>
            <a:ext cx="2924633" cy="1468809"/>
          </a:xfrm>
        </p:spPr>
        <p:txBody>
          <a:bodyPr lIns="0">
            <a:noAutofit/>
          </a:bodyPr>
          <a:lstStyle>
            <a:lvl1pPr marL="0" indent="0">
              <a:buNone/>
              <a:defRPr sz="3200" b="1">
                <a:solidFill>
                  <a:schemeClr val="bg1"/>
                </a:solidFill>
              </a:defRPr>
            </a:lvl1pPr>
          </a:lstStyle>
          <a:p>
            <a:pPr lvl="0"/>
            <a:r>
              <a:rPr lang="ko-KR" altLang="en-US" dirty="0" smtClean="0"/>
              <a:t>제목을</a:t>
            </a:r>
            <a:r>
              <a:rPr lang="en-US" altLang="ko-KR" dirty="0" smtClean="0"/>
              <a:t/>
            </a:r>
            <a:br>
              <a:rPr lang="en-US" altLang="ko-KR" dirty="0" smtClean="0"/>
            </a:br>
            <a:r>
              <a:rPr lang="ko-KR" altLang="en-US" dirty="0" smtClean="0"/>
              <a:t>입력하세요</a:t>
            </a:r>
            <a:endParaRPr lang="ko-KR" altLang="en-US" dirty="0"/>
          </a:p>
        </p:txBody>
      </p:sp>
      <p:sp>
        <p:nvSpPr>
          <p:cNvPr id="20" name="Freeform 17"/>
          <p:cNvSpPr/>
          <p:nvPr userDrawn="1"/>
        </p:nvSpPr>
        <p:spPr>
          <a:xfrm rot="10800000">
            <a:off x="716803" y="4301722"/>
            <a:ext cx="3156923" cy="230400"/>
          </a:xfrm>
          <a:custGeom>
            <a:avLst/>
            <a:gdLst>
              <a:gd name="connsiteX0" fmla="*/ 0 w 3679825"/>
              <a:gd name="connsiteY0" fmla="*/ 158750 h 158750"/>
              <a:gd name="connsiteX1" fmla="*/ 0 w 3679825"/>
              <a:gd name="connsiteY1" fmla="*/ 0 h 158750"/>
              <a:gd name="connsiteX2" fmla="*/ 3679825 w 3679825"/>
              <a:gd name="connsiteY2" fmla="*/ 0 h 158750"/>
              <a:gd name="connsiteX3" fmla="*/ 3679825 w 3679825"/>
              <a:gd name="connsiteY3" fmla="*/ 158750 h 15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79825" h="158750">
                <a:moveTo>
                  <a:pt x="0" y="158750"/>
                </a:moveTo>
                <a:lnTo>
                  <a:pt x="0" y="0"/>
                </a:lnTo>
                <a:lnTo>
                  <a:pt x="3679825" y="0"/>
                </a:lnTo>
                <a:lnTo>
                  <a:pt x="3679825" y="158750"/>
                </a:lnTo>
              </a:path>
            </a:pathLst>
          </a:custGeom>
          <a:ln w="1555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black"/>
              </a:solidFill>
            </a:endParaRPr>
          </a:p>
        </p:txBody>
      </p:sp>
      <p:sp>
        <p:nvSpPr>
          <p:cNvPr id="21" name="Freeform 17"/>
          <p:cNvSpPr/>
          <p:nvPr userDrawn="1"/>
        </p:nvSpPr>
        <p:spPr>
          <a:xfrm>
            <a:off x="716803" y="1219200"/>
            <a:ext cx="3156923" cy="230400"/>
          </a:xfrm>
          <a:custGeom>
            <a:avLst/>
            <a:gdLst>
              <a:gd name="connsiteX0" fmla="*/ 0 w 3679825"/>
              <a:gd name="connsiteY0" fmla="*/ 158750 h 158750"/>
              <a:gd name="connsiteX1" fmla="*/ 0 w 3679825"/>
              <a:gd name="connsiteY1" fmla="*/ 0 h 158750"/>
              <a:gd name="connsiteX2" fmla="*/ 3679825 w 3679825"/>
              <a:gd name="connsiteY2" fmla="*/ 0 h 158750"/>
              <a:gd name="connsiteX3" fmla="*/ 3679825 w 3679825"/>
              <a:gd name="connsiteY3" fmla="*/ 158750 h 15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79825" h="158750">
                <a:moveTo>
                  <a:pt x="0" y="158750"/>
                </a:moveTo>
                <a:lnTo>
                  <a:pt x="0" y="0"/>
                </a:lnTo>
                <a:lnTo>
                  <a:pt x="3679825" y="0"/>
                </a:lnTo>
                <a:lnTo>
                  <a:pt x="3679825" y="158750"/>
                </a:lnTo>
              </a:path>
            </a:pathLst>
          </a:custGeom>
          <a:ln w="1555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black"/>
              </a:solidFill>
            </a:endParaRPr>
          </a:p>
        </p:txBody>
      </p:sp>
      <p:pic>
        <p:nvPicPr>
          <p:cNvPr id="13" name="Picture 2" descr="C:\Users\ywpaul.shin\Desktop\CI png\slogan-png.png"/>
          <p:cNvPicPr>
            <a:picLocks noChangeAspect="1" noChangeArrowheads="1"/>
          </p:cNvPicPr>
          <p:nvPr userDrawn="1"/>
        </p:nvPicPr>
        <p:blipFill>
          <a:blip r:embed="rId3" cstate="print"/>
          <a:srcRect l="48206" r="-1339" b="59511"/>
          <a:stretch>
            <a:fillRect/>
          </a:stretch>
        </p:blipFill>
        <p:spPr bwMode="auto">
          <a:xfrm>
            <a:off x="525791" y="162513"/>
            <a:ext cx="1395847" cy="360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4" name="부제목 2"/>
          <p:cNvSpPr>
            <a:spLocks noGrp="1"/>
          </p:cNvSpPr>
          <p:nvPr>
            <p:ph type="subTitle" idx="1"/>
          </p:nvPr>
        </p:nvSpPr>
        <p:spPr>
          <a:xfrm>
            <a:off x="849741" y="4941171"/>
            <a:ext cx="3437448" cy="346959"/>
          </a:xfrm>
        </p:spPr>
        <p:txBody>
          <a:bodyPr lIns="0" tIns="0" rIns="0" bIns="0">
            <a:normAutofit/>
          </a:bodyPr>
          <a:lstStyle>
            <a:lvl1pPr marL="0" indent="0" algn="l">
              <a:buNone/>
              <a:defRPr lang="ko-KR" altLang="en-US" sz="1600" b="1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 dirty="0" smtClean="0"/>
              <a:t>마스터 부제목 스타일 편집</a:t>
            </a:r>
            <a:endParaRPr lang="ko-KR" altLang="en-US" dirty="0"/>
          </a:p>
        </p:txBody>
      </p:sp>
      <p:sp>
        <p:nvSpPr>
          <p:cNvPr id="16" name="내용 개체 틀 25"/>
          <p:cNvSpPr>
            <a:spLocks noGrp="1"/>
          </p:cNvSpPr>
          <p:nvPr>
            <p:ph sz="quarter" idx="13"/>
          </p:nvPr>
        </p:nvSpPr>
        <p:spPr>
          <a:xfrm>
            <a:off x="849741" y="5262727"/>
            <a:ext cx="3437448" cy="889496"/>
          </a:xfrm>
        </p:spPr>
        <p:txBody>
          <a:bodyPr lIns="0"/>
          <a:lstStyle>
            <a:lvl1pPr marL="0" indent="0">
              <a:buNone/>
              <a:defRPr sz="1500" b="1">
                <a:solidFill>
                  <a:schemeClr val="bg1"/>
                </a:solidFill>
              </a:defRPr>
            </a:lvl1pPr>
            <a:lvl2pPr>
              <a:defRPr>
                <a:solidFill>
                  <a:srgbClr val="7F7F7F"/>
                </a:solidFill>
              </a:defRPr>
            </a:lvl2pPr>
            <a:lvl3pPr>
              <a:defRPr>
                <a:solidFill>
                  <a:srgbClr val="7F7F7F"/>
                </a:solidFill>
              </a:defRPr>
            </a:lvl3pPr>
            <a:lvl4pPr>
              <a:defRPr>
                <a:solidFill>
                  <a:srgbClr val="7F7F7F"/>
                </a:solidFill>
              </a:defRPr>
            </a:lvl4pPr>
            <a:lvl5pPr>
              <a:defRPr>
                <a:solidFill>
                  <a:srgbClr val="7F7F7F"/>
                </a:solidFill>
              </a:defRPr>
            </a:lvl5pPr>
          </a:lstStyle>
          <a:p>
            <a:pPr lvl="0"/>
            <a:r>
              <a:rPr lang="ko-KR" altLang="en-US" dirty="0" smtClean="0"/>
              <a:t>마스터 텍스트 스타일을 편집합니다</a:t>
            </a:r>
          </a:p>
        </p:txBody>
      </p:sp>
      <p:sp>
        <p:nvSpPr>
          <p:cNvPr id="17" name="Text Box 9"/>
          <p:cNvSpPr txBox="1">
            <a:spLocks noChangeArrowheads="1"/>
          </p:cNvSpPr>
          <p:nvPr userDrawn="1"/>
        </p:nvSpPr>
        <p:spPr bwMode="auto">
          <a:xfrm>
            <a:off x="6358698" y="5940654"/>
            <a:ext cx="2785302" cy="1846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>
            <a:spAutoFit/>
          </a:bodyPr>
          <a:lstStyle/>
          <a:p>
            <a:pPr eaLnBrk="0" hangingPunct="0"/>
            <a:r>
              <a:rPr lang="en-US" altLang="ko-KR" sz="600">
                <a:solidFill>
                  <a:prstClr val="white"/>
                </a:solidFill>
              </a:rPr>
              <a:t>Copyright © </a:t>
            </a:r>
            <a:r>
              <a:rPr lang="en-US" altLang="ko-KR" sz="600" smtClean="0">
                <a:solidFill>
                  <a:prstClr val="white"/>
                </a:solidFill>
              </a:rPr>
              <a:t>2020 </a:t>
            </a:r>
            <a:r>
              <a:rPr lang="en-US" altLang="ko-KR" sz="600">
                <a:solidFill>
                  <a:prstClr val="white"/>
                </a:solidFill>
              </a:rPr>
              <a:t>Samsung SDS Co., Ltd. All rights reserved   |  Confidential </a:t>
            </a:r>
          </a:p>
        </p:txBody>
      </p:sp>
      <p:pic>
        <p:nvPicPr>
          <p:cNvPr id="23" name="Picture 4" descr="C:\Users\use\Documents\GrayBar.png"/>
          <p:cNvPicPr>
            <a:picLocks noChangeAspect="1" noChangeArrowheads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31" y="6211846"/>
            <a:ext cx="9141069" cy="6461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183394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표지 2_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4" descr="2.png"/>
          <p:cNvPicPr>
            <a:picLocks noChangeAspect="1"/>
          </p:cNvPicPr>
          <p:nvPr userDrawn="1"/>
        </p:nvPicPr>
        <p:blipFill>
          <a:blip r:embed="rId2" cstate="print"/>
          <a:stretch>
            <a:fillRect/>
          </a:stretch>
        </p:blipFill>
        <p:spPr>
          <a:xfrm>
            <a:off x="2747549" y="3140968"/>
            <a:ext cx="1425639" cy="272116"/>
          </a:xfrm>
          <a:prstGeom prst="rect">
            <a:avLst/>
          </a:prstGeom>
        </p:spPr>
      </p:pic>
      <p:sp>
        <p:nvSpPr>
          <p:cNvPr id="9" name="Text Box 9"/>
          <p:cNvSpPr txBox="1">
            <a:spLocks noChangeArrowheads="1"/>
          </p:cNvSpPr>
          <p:nvPr userDrawn="1"/>
        </p:nvSpPr>
        <p:spPr bwMode="auto">
          <a:xfrm>
            <a:off x="2876694" y="3717032"/>
            <a:ext cx="3389915" cy="215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0">
            <a:spAutoFit/>
          </a:bodyPr>
          <a:lstStyle/>
          <a:p>
            <a:pPr algn="ctr" eaLnBrk="0" hangingPunct="0"/>
            <a:r>
              <a:rPr lang="en-US" altLang="ko-KR" sz="800">
                <a:solidFill>
                  <a:prstClr val="white">
                    <a:lumMod val="50000"/>
                  </a:prstClr>
                </a:solidFill>
                <a:cs typeface="Verdana" pitchFamily="34" charset="0"/>
              </a:rPr>
              <a:t>Copyright © </a:t>
            </a:r>
            <a:r>
              <a:rPr lang="en-US" altLang="ko-KR" sz="800" smtClean="0">
                <a:solidFill>
                  <a:prstClr val="white">
                    <a:lumMod val="50000"/>
                  </a:prstClr>
                </a:solidFill>
                <a:cs typeface="Verdana" pitchFamily="34" charset="0"/>
              </a:rPr>
              <a:t>2020  Samsung </a:t>
            </a:r>
            <a:r>
              <a:rPr lang="en-US" altLang="ko-KR" sz="800">
                <a:solidFill>
                  <a:prstClr val="white">
                    <a:lumMod val="50000"/>
                  </a:prstClr>
                </a:solidFill>
                <a:cs typeface="Verdana" pitchFamily="34" charset="0"/>
              </a:rPr>
              <a:t>SDS Co., Ltd. All rights </a:t>
            </a:r>
            <a:r>
              <a:rPr lang="en-US" altLang="ko-KR" sz="800" smtClean="0">
                <a:solidFill>
                  <a:prstClr val="white">
                    <a:lumMod val="50000"/>
                  </a:prstClr>
                </a:solidFill>
                <a:cs typeface="Verdana" pitchFamily="34" charset="0"/>
              </a:rPr>
              <a:t>reserved</a:t>
            </a:r>
            <a:endParaRPr lang="en-US" altLang="ko-KR" sz="800">
              <a:solidFill>
                <a:prstClr val="white">
                  <a:lumMod val="50000"/>
                </a:prstClr>
              </a:solidFill>
              <a:cs typeface="Verdana" pitchFamily="34" charset="0"/>
            </a:endParaRPr>
          </a:p>
        </p:txBody>
      </p:sp>
      <p:cxnSp>
        <p:nvCxnSpPr>
          <p:cNvPr id="10" name="직선 연결선 9"/>
          <p:cNvCxnSpPr/>
          <p:nvPr userDrawn="1"/>
        </p:nvCxnSpPr>
        <p:spPr>
          <a:xfrm>
            <a:off x="4335916" y="3216590"/>
            <a:ext cx="0" cy="216024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3" name="Picture 2" descr="C:\Users\ywpaul.shin\Desktop\CI png New\CI-Eng-Sig-Blue.png"/>
          <p:cNvPicPr>
            <a:picLocks noChangeAspect="1" noChangeArrowheads="1"/>
          </p:cNvPicPr>
          <p:nvPr userDrawn="1"/>
        </p:nvPicPr>
        <p:blipFill>
          <a:blip r:embed="rId3" cstate="print"/>
          <a:srcRect l="34204" r="510" b="46756"/>
          <a:stretch>
            <a:fillRect/>
          </a:stretch>
        </p:blipFill>
        <p:spPr bwMode="auto">
          <a:xfrm>
            <a:off x="4446806" y="3085738"/>
            <a:ext cx="2192368" cy="451428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8185458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196302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목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320687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563066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섹션간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978680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본문마스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grpSp>
        <p:nvGrpSpPr>
          <p:cNvPr id="2" name="그룹 1"/>
          <p:cNvGrpSpPr/>
          <p:nvPr userDrawn="1"/>
        </p:nvGrpSpPr>
        <p:grpSpPr>
          <a:xfrm flipH="1">
            <a:off x="-2" y="1068728"/>
            <a:ext cx="9144002" cy="5789272"/>
            <a:chOff x="-2" y="1068728"/>
            <a:chExt cx="9906002" cy="5789272"/>
          </a:xfrm>
        </p:grpSpPr>
        <p:sp>
          <p:nvSpPr>
            <p:cNvPr id="14" name="직사각형 13"/>
            <p:cNvSpPr/>
            <p:nvPr userDrawn="1"/>
          </p:nvSpPr>
          <p:spPr>
            <a:xfrm>
              <a:off x="0" y="1079332"/>
              <a:ext cx="9906000" cy="577866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>
                <a:solidFill>
                  <a:prstClr val="white"/>
                </a:solidFill>
              </a:endParaRPr>
            </a:p>
          </p:txBody>
        </p:sp>
        <p:pic>
          <p:nvPicPr>
            <p:cNvPr id="13" name="그림 12"/>
            <p:cNvPicPr>
              <a:picLocks noChangeAspect="1"/>
            </p:cNvPicPr>
            <p:nvPr userDrawn="1"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" r="-1" b="20138"/>
            <a:stretch/>
          </p:blipFill>
          <p:spPr>
            <a:xfrm rot="5400000" flipH="1">
              <a:off x="4673680" y="-3604954"/>
              <a:ext cx="141126" cy="9488490"/>
            </a:xfrm>
            <a:prstGeom prst="rect">
              <a:avLst/>
            </a:prstGeom>
          </p:spPr>
        </p:pic>
      </p:grpSp>
      <p:grpSp>
        <p:nvGrpSpPr>
          <p:cNvPr id="33" name="그룹 32"/>
          <p:cNvGrpSpPr/>
          <p:nvPr userDrawn="1"/>
        </p:nvGrpSpPr>
        <p:grpSpPr>
          <a:xfrm>
            <a:off x="5943833" y="6606943"/>
            <a:ext cx="2784410" cy="99386"/>
            <a:chOff x="6439152" y="6584754"/>
            <a:chExt cx="3016444" cy="99386"/>
          </a:xfrm>
        </p:grpSpPr>
        <p:pic>
          <p:nvPicPr>
            <p:cNvPr id="34" name="Picture 2"/>
            <p:cNvPicPr>
              <a:picLocks noChangeAspect="1" noChangeArrowheads="1"/>
            </p:cNvPicPr>
            <p:nvPr userDrawn="1"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528334" y="6603059"/>
              <a:ext cx="628150" cy="7559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35" name="Text Box 9"/>
            <p:cNvSpPr txBox="1">
              <a:spLocks noChangeArrowheads="1"/>
            </p:cNvSpPr>
            <p:nvPr userDrawn="1"/>
          </p:nvSpPr>
          <p:spPr bwMode="auto">
            <a:xfrm>
              <a:off x="6439152" y="6584754"/>
              <a:ext cx="3016444" cy="9938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 lIns="0" tIns="0" rIns="0" bIns="0" anchor="ctr" anchorCtr="0">
              <a:spAutoFit/>
            </a:bodyPr>
            <a:lstStyle/>
            <a:p>
              <a:pPr algn="r" defTabSz="883844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1" lang="en-US" altLang="ko-KR" sz="646" smtClean="0">
                  <a:ln>
                    <a:solidFill>
                      <a:prstClr val="white">
                        <a:alpha val="0"/>
                      </a:prstClr>
                    </a:solidFill>
                  </a:ln>
                  <a:solidFill>
                    <a:prstClr val="black">
                      <a:lumMod val="50000"/>
                      <a:lumOff val="50000"/>
                    </a:prstClr>
                  </a:solidFill>
                  <a:latin typeface="Segoe UI" panose="020B0502040204020203" pitchFamily="34" charset="0"/>
                  <a:ea typeface="Segoe UI" panose="020B0502040204020203" pitchFamily="34" charset="0"/>
                  <a:cs typeface="Segoe UI" panose="020B0502040204020203" pitchFamily="34" charset="0"/>
                </a:rPr>
                <a:t>Copyright ⓒ 2019                             . All rights reserved | Confidential</a:t>
              </a:r>
            </a:p>
          </p:txBody>
        </p:sp>
      </p:grpSp>
      <p:sp>
        <p:nvSpPr>
          <p:cNvPr id="36" name="슬라이드 번호 개체 틀 5"/>
          <p:cNvSpPr txBox="1">
            <a:spLocks/>
          </p:cNvSpPr>
          <p:nvPr userDrawn="1"/>
        </p:nvSpPr>
        <p:spPr>
          <a:xfrm>
            <a:off x="4182028" y="6557386"/>
            <a:ext cx="776834" cy="198500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ko-KR"/>
            </a:defPPr>
            <a:lvl1pPr algn="ctr" rtl="0" fontAlgn="base" latinLnBrk="1">
              <a:spcBef>
                <a:spcPct val="0"/>
              </a:spcBef>
              <a:spcAft>
                <a:spcPct val="0"/>
              </a:spcAft>
              <a:defRPr kumimoji="1" sz="900" b="1" kern="1200">
                <a:solidFill>
                  <a:schemeClr val="tx1">
                    <a:lumMod val="65000"/>
                    <a:lumOff val="35000"/>
                  </a:schemeClr>
                </a:solidFill>
                <a:latin typeface="나눔고딕" pitchFamily="50" charset="-127"/>
                <a:ea typeface="나눔고딕" pitchFamily="50" charset="-127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9pPr>
          </a:lstStyle>
          <a:p>
            <a:pPr defTabSz="883844"/>
            <a:fld id="{567E9EC0-8CF6-4578-9DC6-EEFE9EDFA1F8}" type="slidenum">
              <a:rPr lang="ko-KR" altLang="en-US" sz="831" spc="-46" smtClean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pPr defTabSz="883844"/>
              <a:t>‹#›</a:t>
            </a:fld>
            <a:r>
              <a:rPr lang="ko-KR" altLang="en-US" sz="738" b="0" spc="-46" smtClean="0">
                <a:ln>
                  <a:solidFill>
                    <a:prstClr val="white">
                      <a:alpha val="0"/>
                    </a:prstClr>
                  </a:solidFill>
                </a:ln>
                <a:solidFill>
                  <a:prstClr val="black">
                    <a:lumMod val="50000"/>
                    <a:lumOff val="50000"/>
                  </a:prst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endParaRPr lang="ko-KR" altLang="en-US" sz="646" b="0" spc="-46" smtClean="0">
              <a:ln>
                <a:solidFill>
                  <a:prstClr val="white">
                    <a:alpha val="0"/>
                  </a:prstClr>
                </a:solidFill>
              </a:ln>
              <a:solidFill>
                <a:prstClr val="black">
                  <a:lumMod val="50000"/>
                  <a:lumOff val="50000"/>
                </a:prst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pic>
        <p:nvPicPr>
          <p:cNvPr id="37" name="그림 36"/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351224" y="6581238"/>
            <a:ext cx="454463" cy="150796"/>
          </a:xfrm>
          <a:prstGeom prst="rect">
            <a:avLst/>
          </a:prstGeom>
        </p:spPr>
      </p:pic>
      <p:sp>
        <p:nvSpPr>
          <p:cNvPr id="38" name="제목 3"/>
          <p:cNvSpPr txBox="1">
            <a:spLocks/>
          </p:cNvSpPr>
          <p:nvPr userDrawn="1"/>
        </p:nvSpPr>
        <p:spPr>
          <a:xfrm>
            <a:off x="849740" y="6648207"/>
            <a:ext cx="1336904" cy="99386"/>
          </a:xfrm>
          <a:prstGeom prst="rect">
            <a:avLst/>
          </a:prstGeom>
          <a:noFill/>
          <a:ln>
            <a:noFill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CFFFF">
                      <a:alpha val="50000"/>
                    </a:srgbClr>
                  </a:outerShdw>
                </a:effectLst>
              </a14:hiddenEffects>
            </a:ext>
          </a:extLst>
        </p:spPr>
        <p:txBody>
          <a:bodyPr wrap="none" lIns="0" tIns="0" rIns="0" bIns="0" anchor="ctr">
            <a:spAutoFit/>
          </a:bodyPr>
          <a:lstStyle>
            <a:defPPr>
              <a:defRPr lang="ko-KR"/>
            </a:defPPr>
            <a:lvl1pPr fontAlgn="base">
              <a:spcBef>
                <a:spcPts val="100"/>
              </a:spcBef>
              <a:spcAft>
                <a:spcPts val="100"/>
              </a:spcAft>
              <a:defRPr kumimoji="1" sz="2200" spc="-100">
                <a:ln>
                  <a:solidFill>
                    <a:srgbClr val="4F81BD">
                      <a:alpha val="0"/>
                    </a:srgbClr>
                  </a:solidFill>
                </a:ln>
                <a:gradFill flip="none" rotWithShape="1">
                  <a:gsLst>
                    <a:gs pos="0">
                      <a:srgbClr val="0D86EF"/>
                    </a:gs>
                    <a:gs pos="100000">
                      <a:srgbClr val="00A8AB"/>
                    </a:gs>
                  </a:gsLst>
                  <a:lin ang="0" scaled="1"/>
                  <a:tileRect/>
                </a:gradFill>
                <a:effectLst>
                  <a:glow rad="165100">
                    <a:prstClr val="white">
                      <a:alpha val="50000"/>
                    </a:prstClr>
                  </a:glow>
                </a:effectLst>
                <a:latin typeface="KoPub돋움체 Bold" panose="02020603020101020101" pitchFamily="18" charset="-127"/>
                <a:ea typeface="KoPub돋움체 Bold" panose="02020603020101020101" pitchFamily="18" charset="-127"/>
              </a:defRPr>
            </a:lvl1pPr>
          </a:lstStyle>
          <a:p>
            <a:pPr>
              <a:spcBef>
                <a:spcPts val="0"/>
              </a:spcBef>
              <a:spcAft>
                <a:spcPts val="1846"/>
              </a:spcAft>
            </a:pPr>
            <a:r>
              <a:rPr lang="en-US" altLang="ko-KR" sz="646" spc="0" smtClean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ABL</a:t>
            </a:r>
            <a:r>
              <a:rPr lang="ko-KR" altLang="en-US" sz="646" spc="0" smtClean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생명 </a:t>
            </a:r>
            <a:r>
              <a:rPr lang="en-US" altLang="ko-KR" sz="646" spc="0" smtClean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Data </a:t>
            </a:r>
            <a:r>
              <a:rPr lang="en-US" altLang="ko-KR" sz="646" spc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Center Service </a:t>
            </a:r>
            <a:r>
              <a:rPr lang="en-US" altLang="ko-KR" sz="646" spc="0" smtClean="0">
                <a:solidFill>
                  <a:prstClr val="black">
                    <a:lumMod val="50000"/>
                    <a:lumOff val="50000"/>
                  </a:prstClr>
                </a:solidFill>
                <a:effectLst/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Renewal</a:t>
            </a:r>
            <a:endParaRPr lang="ko-KR" altLang="en-US" sz="646" spc="0">
              <a:solidFill>
                <a:prstClr val="black">
                  <a:lumMod val="50000"/>
                  <a:lumOff val="50000"/>
                </a:prstClr>
              </a:solidFill>
              <a:effectLst/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8" name="직사각형 7"/>
          <p:cNvSpPr/>
          <p:nvPr userDrawn="1"/>
        </p:nvSpPr>
        <p:spPr>
          <a:xfrm>
            <a:off x="0" y="-1"/>
            <a:ext cx="9144000" cy="72000"/>
          </a:xfrm>
          <a:prstGeom prst="rect">
            <a:avLst/>
          </a:prstGeom>
          <a:solidFill>
            <a:srgbClr val="064B8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62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07596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4.xml"/><Relationship Id="rId1" Type="http://schemas.openxmlformats.org/officeDocument/2006/relationships/slideLayout" Target="../slideLayouts/slideLayout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.xml"/><Relationship Id="rId3" Type="http://schemas.openxmlformats.org/officeDocument/2006/relationships/slideLayout" Target="../slideLayouts/slideLayout7.xml"/><Relationship Id="rId7" Type="http://schemas.openxmlformats.org/officeDocument/2006/relationships/slideLayout" Target="../slideLayouts/slideLayout11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6" Type="http://schemas.openxmlformats.org/officeDocument/2006/relationships/slideLayout" Target="../slideLayouts/slideLayout10.xml"/><Relationship Id="rId5" Type="http://schemas.openxmlformats.org/officeDocument/2006/relationships/slideLayout" Target="../slideLayouts/slideLayout9.xml"/><Relationship Id="rId10" Type="http://schemas.openxmlformats.org/officeDocument/2006/relationships/theme" Target="../theme/theme3.xml"/><Relationship Id="rId4" Type="http://schemas.openxmlformats.org/officeDocument/2006/relationships/slideLayout" Target="../slideLayouts/slideLayout8.xml"/><Relationship Id="rId9" Type="http://schemas.openxmlformats.org/officeDocument/2006/relationships/slideLayout" Target="../slideLayouts/slideLayout1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smtClean="0"/>
              <a:t>마스터 텍스트 스타일을 편집합니다</a:t>
            </a:r>
          </a:p>
          <a:p>
            <a:pPr lvl="1"/>
            <a:r>
              <a:rPr lang="ko-KR" altLang="en-US" smtClean="0"/>
              <a:t>둘째 수준</a:t>
            </a:r>
          </a:p>
          <a:p>
            <a:pPr lvl="2"/>
            <a:r>
              <a:rPr lang="ko-KR" altLang="en-US" smtClean="0"/>
              <a:t>셋째 수준</a:t>
            </a:r>
          </a:p>
          <a:p>
            <a:pPr lvl="3"/>
            <a:r>
              <a:rPr lang="ko-KR" altLang="en-US" smtClean="0"/>
              <a:t>넷째 수준</a:t>
            </a:r>
          </a:p>
          <a:p>
            <a:pPr lvl="4"/>
            <a:r>
              <a:rPr lang="ko-KR" altLang="en-US" smtClean="0"/>
              <a:t>다섯째 수준</a:t>
            </a:r>
            <a:endParaRPr lang="ko-KR" altLang="en-US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E2DA080-E190-4225-B340-76BDC218658F}" type="datetimeFigureOut">
              <a:rPr lang="ko-KR" altLang="en-US" smtClean="0"/>
              <a:pPr/>
              <a:t>2021-01-12</a:t>
            </a:fld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3196A26-DDBB-4C32-8ADF-21A635962EF2}" type="slidenum">
              <a:rPr lang="ko-KR" altLang="en-US" smtClean="0"/>
              <a:pPr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7558500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2" r:id="rId2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 smtClean="0"/>
              <a:t>마스터 제목 스타일 편집</a:t>
            </a:r>
            <a:endParaRPr lang="ko-KR" altLang="en-US"/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600202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 dirty="0" smtClean="0"/>
              <a:t>마스터 텍스트 스타일을 편집합니다</a:t>
            </a:r>
          </a:p>
          <a:p>
            <a:pPr lvl="1"/>
            <a:r>
              <a:rPr lang="ko-KR" altLang="en-US" dirty="0" smtClean="0"/>
              <a:t>둘째 수준</a:t>
            </a:r>
          </a:p>
          <a:p>
            <a:pPr lvl="2"/>
            <a:r>
              <a:rPr lang="ko-KR" altLang="en-US" dirty="0" smtClean="0"/>
              <a:t>셋째 수준</a:t>
            </a:r>
          </a:p>
          <a:p>
            <a:pPr lvl="3"/>
            <a:r>
              <a:rPr lang="ko-KR" altLang="en-US" dirty="0" smtClean="0"/>
              <a:t>넷째 수준</a:t>
            </a:r>
          </a:p>
          <a:p>
            <a:pPr lvl="4"/>
            <a:r>
              <a:rPr lang="ko-KR" altLang="en-US" dirty="0" smtClean="0"/>
              <a:t>다섯째 수준</a:t>
            </a:r>
            <a:endParaRPr lang="ko-KR" altLang="en-US" dirty="0"/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2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2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2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DFF48F6-0499-4B03-AA7D-07684E694064}" type="slidenum">
              <a:rPr lang="ko-KR" alt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ko-KR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1608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6" r:id="rId1"/>
    <p:sldLayoutId id="2147483668" r:id="rId2"/>
  </p:sldLayoutIdLst>
  <p:timing>
    <p:tnLst>
      <p:par>
        <p:cTn id="1" dur="indefinite" restart="never" nodeType="tmRoot"/>
      </p:par>
    </p:tnLst>
  </p:timing>
  <p:hf hdr="0" ftr="0" dt="0"/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332597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</p:sldLayoutIdLst>
  <p:txStyles>
    <p:titleStyle>
      <a:lvl1pPr algn="ctr" defTabSz="844252" rtl="0" eaLnBrk="1" latinLnBrk="1" hangingPunct="1">
        <a:spcBef>
          <a:spcPct val="0"/>
        </a:spcBef>
        <a:buNone/>
        <a:defRPr sz="4063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16595" indent="-316595" algn="l" defTabSz="844252" rtl="0" eaLnBrk="1" latinLnBrk="1" hangingPunct="1">
        <a:spcBef>
          <a:spcPct val="20000"/>
        </a:spcBef>
        <a:buFont typeface="Arial" panose="020B0604020202020204" pitchFamily="34" charset="0"/>
        <a:buChar char="•"/>
        <a:defRPr sz="2955" kern="1200">
          <a:solidFill>
            <a:schemeClr val="tx1"/>
          </a:solidFill>
          <a:latin typeface="+mn-lt"/>
          <a:ea typeface="+mn-ea"/>
          <a:cs typeface="+mn-cs"/>
        </a:defRPr>
      </a:lvl1pPr>
      <a:lvl2pPr marL="685955" indent="-263828" algn="l" defTabSz="844252" rtl="0" eaLnBrk="1" latinLnBrk="1" hangingPunct="1">
        <a:spcBef>
          <a:spcPct val="20000"/>
        </a:spcBef>
        <a:buFont typeface="Arial" panose="020B0604020202020204" pitchFamily="34" charset="0"/>
        <a:buChar char="–"/>
        <a:defRPr sz="2586" kern="1200">
          <a:solidFill>
            <a:schemeClr val="tx1"/>
          </a:solidFill>
          <a:latin typeface="+mn-lt"/>
          <a:ea typeface="+mn-ea"/>
          <a:cs typeface="+mn-cs"/>
        </a:defRPr>
      </a:lvl2pPr>
      <a:lvl3pPr marL="1055315" indent="-211063" algn="l" defTabSz="844252" rtl="0" eaLnBrk="1" latinLnBrk="1" hangingPunct="1">
        <a:spcBef>
          <a:spcPct val="20000"/>
        </a:spcBef>
        <a:buFont typeface="Arial" panose="020B0604020202020204" pitchFamily="34" charset="0"/>
        <a:buChar char="•"/>
        <a:defRPr sz="2215" kern="1200">
          <a:solidFill>
            <a:schemeClr val="tx1"/>
          </a:solidFill>
          <a:latin typeface="+mn-lt"/>
          <a:ea typeface="+mn-ea"/>
          <a:cs typeface="+mn-cs"/>
        </a:defRPr>
      </a:lvl3pPr>
      <a:lvl4pPr marL="1477440" indent="-211063" algn="l" defTabSz="844252" rtl="0" eaLnBrk="1" latinLnBrk="1" hangingPunct="1">
        <a:spcBef>
          <a:spcPct val="20000"/>
        </a:spcBef>
        <a:buFont typeface="Arial" panose="020B0604020202020204" pitchFamily="34" charset="0"/>
        <a:buChar char="–"/>
        <a:defRPr sz="1846" kern="1200">
          <a:solidFill>
            <a:schemeClr val="tx1"/>
          </a:solidFill>
          <a:latin typeface="+mn-lt"/>
          <a:ea typeface="+mn-ea"/>
          <a:cs typeface="+mn-cs"/>
        </a:defRPr>
      </a:lvl4pPr>
      <a:lvl5pPr marL="1899565" indent="-211063" algn="l" defTabSz="844252" rtl="0" eaLnBrk="1" latinLnBrk="1" hangingPunct="1">
        <a:spcBef>
          <a:spcPct val="20000"/>
        </a:spcBef>
        <a:buFont typeface="Arial" panose="020B0604020202020204" pitchFamily="34" charset="0"/>
        <a:buChar char="»"/>
        <a:defRPr sz="1846" kern="1200">
          <a:solidFill>
            <a:schemeClr val="tx1"/>
          </a:solidFill>
          <a:latin typeface="+mn-lt"/>
          <a:ea typeface="+mn-ea"/>
          <a:cs typeface="+mn-cs"/>
        </a:defRPr>
      </a:lvl5pPr>
      <a:lvl6pPr marL="2321692" indent="-211063" algn="l" defTabSz="844252" rtl="0" eaLnBrk="1" latinLnBrk="1" hangingPunct="1">
        <a:spcBef>
          <a:spcPct val="20000"/>
        </a:spcBef>
        <a:buFont typeface="Arial" panose="020B0604020202020204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6pPr>
      <a:lvl7pPr marL="2743817" indent="-211063" algn="l" defTabSz="844252" rtl="0" eaLnBrk="1" latinLnBrk="1" hangingPunct="1">
        <a:spcBef>
          <a:spcPct val="20000"/>
        </a:spcBef>
        <a:buFont typeface="Arial" panose="020B0604020202020204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7pPr>
      <a:lvl8pPr marL="3165943" indent="-211063" algn="l" defTabSz="844252" rtl="0" eaLnBrk="1" latinLnBrk="1" hangingPunct="1">
        <a:spcBef>
          <a:spcPct val="20000"/>
        </a:spcBef>
        <a:buFont typeface="Arial" panose="020B0604020202020204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8pPr>
      <a:lvl9pPr marL="3588068" indent="-211063" algn="l" defTabSz="844252" rtl="0" eaLnBrk="1" latinLnBrk="1" hangingPunct="1">
        <a:spcBef>
          <a:spcPct val="20000"/>
        </a:spcBef>
        <a:buFont typeface="Arial" panose="020B0604020202020204" pitchFamily="34" charset="0"/>
        <a:buChar char="•"/>
        <a:defRPr sz="1846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1pPr>
      <a:lvl2pPr marL="422125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2pPr>
      <a:lvl3pPr marL="844252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3pPr>
      <a:lvl4pPr marL="1266377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4pPr>
      <a:lvl5pPr marL="1688503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5pPr>
      <a:lvl6pPr marL="2110628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6pPr>
      <a:lvl7pPr marL="2532755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7pPr>
      <a:lvl8pPr marL="2954880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8pPr>
      <a:lvl9pPr marL="3377006" algn="l" defTabSz="844252" rtl="0" eaLnBrk="1" latinLnBrk="1" hangingPunct="1">
        <a:defRPr sz="1662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image" Target="../media/image16.jpg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19.wmf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Layout" Target="../slideLayouts/slideLayout1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24.w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23.wmf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직사각형 39"/>
          <p:cNvSpPr/>
          <p:nvPr/>
        </p:nvSpPr>
        <p:spPr>
          <a:xfrm>
            <a:off x="583865" y="2550609"/>
            <a:ext cx="3056927" cy="562526"/>
          </a:xfrm>
          <a:prstGeom prst="rect">
            <a:avLst/>
          </a:prstGeom>
          <a:noFill/>
        </p:spPr>
        <p:txBody>
          <a:bodyPr wrap="none" lIns="0" tIns="0" rIns="0" bIns="0" anchor="ctr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3323" b="1" smtClea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/>
                </a:solidFill>
                <a:cs typeface="Arial" panose="020B0604020202020204" pitchFamily="34" charset="0"/>
              </a:rPr>
              <a:t>U2L </a:t>
            </a:r>
            <a:r>
              <a:rPr lang="ko-KR" altLang="en-US" sz="3323" b="1" err="1" smtClea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/>
                </a:solidFill>
                <a:cs typeface="Arial" panose="020B0604020202020204" pitchFamily="34" charset="0"/>
              </a:rPr>
              <a:t>전환계획서</a:t>
            </a:r>
            <a:endParaRPr lang="en-US" altLang="ko-KR" sz="3323" b="1">
              <a:ln>
                <a:solidFill>
                  <a:srgbClr val="4F81BD">
                    <a:alpha val="0"/>
                  </a:srgbClr>
                </a:solidFill>
              </a:ln>
              <a:solidFill>
                <a:prstClr val="black"/>
              </a:solidFill>
              <a:cs typeface="Arial" panose="020B0604020202020204" pitchFamily="34" charset="0"/>
            </a:endParaRPr>
          </a:p>
        </p:txBody>
      </p:sp>
      <p:sp>
        <p:nvSpPr>
          <p:cNvPr id="74" name="직사각형 73"/>
          <p:cNvSpPr/>
          <p:nvPr/>
        </p:nvSpPr>
        <p:spPr>
          <a:xfrm>
            <a:off x="669305" y="3462235"/>
            <a:ext cx="1096454" cy="281359"/>
          </a:xfrm>
          <a:prstGeom prst="rect">
            <a:avLst/>
          </a:prstGeom>
          <a:noFill/>
        </p:spPr>
        <p:txBody>
          <a:bodyPr wrap="none" lIns="0" tIns="0" rIns="0" bIns="0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1662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</a:rPr>
              <a:t>2020 . 7</a:t>
            </a:r>
            <a:r>
              <a:rPr lang="en-US" altLang="ko-KR" sz="1662" smtClea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</a:rPr>
              <a:t> </a:t>
            </a:r>
            <a:r>
              <a:rPr lang="en-US" altLang="ko-KR" sz="1662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</a:rPr>
              <a:t>. </a:t>
            </a:r>
            <a:r>
              <a:rPr lang="en-US" altLang="ko-KR" sz="1662" smtClean="0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</a:rPr>
              <a:t>3</a:t>
            </a:r>
            <a:endParaRPr lang="en-US" altLang="ko-KR" sz="1662">
              <a:ln>
                <a:solidFill>
                  <a:srgbClr val="4F81BD">
                    <a:alpha val="0"/>
                  </a:srgbClr>
                </a:solidFill>
              </a:ln>
              <a:solidFill>
                <a:prstClr val="black">
                  <a:lumMod val="75000"/>
                  <a:lumOff val="25000"/>
                </a:prstClr>
              </a:solidFill>
            </a:endParaRPr>
          </a:p>
        </p:txBody>
      </p:sp>
      <p:grpSp>
        <p:nvGrpSpPr>
          <p:cNvPr id="43" name="그룹 42"/>
          <p:cNvGrpSpPr/>
          <p:nvPr/>
        </p:nvGrpSpPr>
        <p:grpSpPr>
          <a:xfrm>
            <a:off x="111" y="1762588"/>
            <a:ext cx="4151925" cy="284320"/>
            <a:chOff x="120" y="2052677"/>
            <a:chExt cx="5927779" cy="405929"/>
          </a:xfrm>
        </p:grpSpPr>
        <p:sp>
          <p:nvSpPr>
            <p:cNvPr id="44" name="TextBox 43"/>
            <p:cNvSpPr txBox="1"/>
            <p:nvPr/>
          </p:nvSpPr>
          <p:spPr>
            <a:xfrm>
              <a:off x="2538977" y="2175437"/>
              <a:ext cx="3388922" cy="26777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>
                <a:lnSpc>
                  <a:spcPct val="110000"/>
                </a:lnSpc>
              </a:pPr>
              <a:r>
                <a:rPr lang="en-US" altLang="ko-KR" sz="1108" spc="-18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</a:rPr>
                <a:t>ABL</a:t>
              </a:r>
              <a:r>
                <a:rPr lang="ko-KR" altLang="en-US" sz="1108" spc="-18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</a:rPr>
                <a:t>생명의 새로운 미래를 준비합니다</a:t>
              </a:r>
              <a:r>
                <a:rPr lang="en-US" altLang="ko-KR" sz="1108" spc="-18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black">
                      <a:lumMod val="75000"/>
                      <a:lumOff val="25000"/>
                    </a:prstClr>
                  </a:solidFill>
                </a:rPr>
                <a:t>.</a:t>
              </a:r>
              <a:endParaRPr lang="ko-KR" altLang="en-US" sz="1108" spc="-18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black">
                    <a:lumMod val="75000"/>
                    <a:lumOff val="25000"/>
                  </a:prstClr>
                </a:solidFill>
              </a:endParaRPr>
            </a:p>
          </p:txBody>
        </p:sp>
        <p:sp>
          <p:nvSpPr>
            <p:cNvPr id="45" name="직사각형 44"/>
            <p:cNvSpPr/>
            <p:nvPr/>
          </p:nvSpPr>
          <p:spPr>
            <a:xfrm>
              <a:off x="120" y="2164348"/>
              <a:ext cx="2428022" cy="294258"/>
            </a:xfrm>
            <a:prstGeom prst="rect">
              <a:avLst/>
            </a:prstGeom>
            <a:solidFill>
              <a:srgbClr val="DE001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6" name="직사각형 45"/>
            <p:cNvSpPr/>
            <p:nvPr/>
          </p:nvSpPr>
          <p:spPr>
            <a:xfrm>
              <a:off x="984739" y="2175405"/>
              <a:ext cx="1217555" cy="267772"/>
            </a:xfrm>
            <a:prstGeom prst="rect">
              <a:avLst/>
            </a:prstGeom>
          </p:spPr>
          <p:txBody>
            <a:bodyPr wrap="none" lIns="0" tIns="0" rIns="0" bIns="0" anchor="ctr">
              <a:spAutoFit/>
            </a:bodyPr>
            <a:lstStyle/>
            <a:p>
              <a:pPr marL="200763" indent="-200763" algn="ctr">
                <a:lnSpc>
                  <a:spcPct val="110000"/>
                </a:lnSpc>
              </a:pPr>
              <a:r>
                <a:rPr lang="en-US" altLang="ko-KR" sz="1108" b="1">
                  <a:ln>
                    <a:solidFill>
                      <a:srgbClr val="4F81BD">
                        <a:alpha val="0"/>
                      </a:srgbClr>
                    </a:solidFill>
                  </a:ln>
                  <a:solidFill>
                    <a:prstClr val="white"/>
                  </a:solidFill>
                </a:rPr>
                <a:t>A Better Life</a:t>
              </a:r>
            </a:p>
          </p:txBody>
        </p:sp>
        <p:sp>
          <p:nvSpPr>
            <p:cNvPr id="47" name="직사각형 46"/>
            <p:cNvSpPr/>
            <p:nvPr/>
          </p:nvSpPr>
          <p:spPr>
            <a:xfrm>
              <a:off x="2433767" y="2052677"/>
              <a:ext cx="103466" cy="103136"/>
            </a:xfrm>
            <a:prstGeom prst="rect">
              <a:avLst/>
            </a:prstGeom>
            <a:solidFill>
              <a:srgbClr val="F29BA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8" name="직사각형 47"/>
            <p:cNvSpPr/>
            <p:nvPr/>
          </p:nvSpPr>
          <p:spPr>
            <a:xfrm>
              <a:off x="2247900" y="2164348"/>
              <a:ext cx="180242" cy="294258"/>
            </a:xfrm>
            <a:prstGeom prst="rect">
              <a:avLst/>
            </a:prstGeom>
            <a:solidFill>
              <a:schemeClr val="bg1">
                <a:alpha val="3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49" name="직사각형 48"/>
            <p:cNvSpPr/>
            <p:nvPr/>
          </p:nvSpPr>
          <p:spPr>
            <a:xfrm>
              <a:off x="2338388" y="2164348"/>
              <a:ext cx="89755" cy="294258"/>
            </a:xfrm>
            <a:prstGeom prst="rect">
              <a:avLst/>
            </a:prstGeom>
            <a:solidFill>
              <a:schemeClr val="bg1">
                <a:alpha val="3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662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white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50" name="Text Box 9"/>
          <p:cNvSpPr txBox="1">
            <a:spLocks noChangeArrowheads="1"/>
          </p:cNvSpPr>
          <p:nvPr/>
        </p:nvSpPr>
        <p:spPr bwMode="auto">
          <a:xfrm>
            <a:off x="345124" y="6190239"/>
            <a:ext cx="2739533" cy="1135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eaLnBrk="0" hangingPunct="0"/>
            <a:r>
              <a:rPr lang="en-US" altLang="ko-KR" sz="738">
                <a:ln>
                  <a:solidFill>
                    <a:srgbClr val="4F81BD">
                      <a:alpha val="0"/>
                    </a:srgbClr>
                  </a:solidFill>
                </a:ln>
                <a:solidFill>
                  <a:prstClr val="white"/>
                </a:solidFill>
                <a:latin typeface="Segoe UI" panose="020B0502040204020203" pitchFamily="34" charset="0"/>
                <a:ea typeface="Segoe UI" panose="020B0502040204020203" pitchFamily="34" charset="0"/>
                <a:cs typeface="Segoe UI" panose="020B0502040204020203" pitchFamily="34" charset="0"/>
              </a:rPr>
              <a:t>Copyright ⓒ 2020 Samsung SDS. All rights reserved | Confidential</a:t>
            </a:r>
          </a:p>
        </p:txBody>
      </p:sp>
      <p:pic>
        <p:nvPicPr>
          <p:cNvPr id="52" name="그림 5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1692" y="609285"/>
            <a:ext cx="959546" cy="293897"/>
          </a:xfrm>
          <a:prstGeom prst="rect">
            <a:avLst/>
          </a:prstGeom>
        </p:spPr>
      </p:pic>
      <p:grpSp>
        <p:nvGrpSpPr>
          <p:cNvPr id="32" name="그룹 31"/>
          <p:cNvGrpSpPr/>
          <p:nvPr/>
        </p:nvGrpSpPr>
        <p:grpSpPr>
          <a:xfrm>
            <a:off x="7521820" y="6037385"/>
            <a:ext cx="1271954" cy="322385"/>
            <a:chOff x="8148638" y="6254751"/>
            <a:chExt cx="1377950" cy="349250"/>
          </a:xfrm>
          <a:solidFill>
            <a:schemeClr val="bg1"/>
          </a:solidFill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8578850" y="6486526"/>
              <a:ext cx="65087" cy="88900"/>
            </a:xfrm>
            <a:custGeom>
              <a:avLst/>
              <a:gdLst>
                <a:gd name="T0" fmla="*/ 0 w 46"/>
                <a:gd name="T1" fmla="*/ 0 h 63"/>
                <a:gd name="T2" fmla="*/ 22 w 46"/>
                <a:gd name="T3" fmla="*/ 0 h 63"/>
                <a:gd name="T4" fmla="*/ 45 w 46"/>
                <a:gd name="T5" fmla="*/ 21 h 63"/>
                <a:gd name="T6" fmla="*/ 33 w 46"/>
                <a:gd name="T7" fmla="*/ 40 h 63"/>
                <a:gd name="T8" fmla="*/ 46 w 46"/>
                <a:gd name="T9" fmla="*/ 63 h 63"/>
                <a:gd name="T10" fmla="*/ 35 w 46"/>
                <a:gd name="T11" fmla="*/ 63 h 63"/>
                <a:gd name="T12" fmla="*/ 24 w 46"/>
                <a:gd name="T13" fmla="*/ 42 h 63"/>
                <a:gd name="T14" fmla="*/ 10 w 46"/>
                <a:gd name="T15" fmla="*/ 42 h 63"/>
                <a:gd name="T16" fmla="*/ 10 w 46"/>
                <a:gd name="T17" fmla="*/ 63 h 63"/>
                <a:gd name="T18" fmla="*/ 0 w 46"/>
                <a:gd name="T19" fmla="*/ 63 h 63"/>
                <a:gd name="T20" fmla="*/ 0 w 46"/>
                <a:gd name="T21" fmla="*/ 0 h 63"/>
                <a:gd name="T22" fmla="*/ 10 w 46"/>
                <a:gd name="T23" fmla="*/ 8 h 63"/>
                <a:gd name="T24" fmla="*/ 10 w 46"/>
                <a:gd name="T25" fmla="*/ 33 h 63"/>
                <a:gd name="T26" fmla="*/ 21 w 46"/>
                <a:gd name="T27" fmla="*/ 33 h 63"/>
                <a:gd name="T28" fmla="*/ 35 w 46"/>
                <a:gd name="T29" fmla="*/ 21 h 63"/>
                <a:gd name="T30" fmla="*/ 21 w 46"/>
                <a:gd name="T31" fmla="*/ 8 h 63"/>
                <a:gd name="T32" fmla="*/ 10 w 46"/>
                <a:gd name="T33" fmla="*/ 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63">
                  <a:moveTo>
                    <a:pt x="0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36" y="0"/>
                    <a:pt x="45" y="9"/>
                    <a:pt x="45" y="21"/>
                  </a:cubicBezTo>
                  <a:cubicBezTo>
                    <a:pt x="45" y="29"/>
                    <a:pt x="40" y="36"/>
                    <a:pt x="33" y="40"/>
                  </a:cubicBezTo>
                  <a:cubicBezTo>
                    <a:pt x="46" y="63"/>
                    <a:pt x="46" y="63"/>
                    <a:pt x="46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0" y="63"/>
                    <a:pt x="0" y="63"/>
                    <a:pt x="0" y="63"/>
                  </a:cubicBezTo>
                  <a:lnTo>
                    <a:pt x="0" y="0"/>
                  </a:lnTo>
                  <a:close/>
                  <a:moveTo>
                    <a:pt x="10" y="8"/>
                  </a:moveTo>
                  <a:cubicBezTo>
                    <a:pt x="10" y="33"/>
                    <a:pt x="10" y="33"/>
                    <a:pt x="10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31" y="33"/>
                    <a:pt x="35" y="27"/>
                    <a:pt x="35" y="21"/>
                  </a:cubicBezTo>
                  <a:cubicBezTo>
                    <a:pt x="35" y="13"/>
                    <a:pt x="31" y="8"/>
                    <a:pt x="21" y="8"/>
                  </a:cubicBezTo>
                  <a:lnTo>
                    <a:pt x="10" y="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8643938" y="6513513"/>
              <a:ext cx="63500" cy="63500"/>
            </a:xfrm>
            <a:custGeom>
              <a:avLst/>
              <a:gdLst>
                <a:gd name="T0" fmla="*/ 0 w 45"/>
                <a:gd name="T1" fmla="*/ 23 h 45"/>
                <a:gd name="T2" fmla="*/ 23 w 45"/>
                <a:gd name="T3" fmla="*/ 0 h 45"/>
                <a:gd name="T4" fmla="*/ 45 w 45"/>
                <a:gd name="T5" fmla="*/ 22 h 45"/>
                <a:gd name="T6" fmla="*/ 45 w 45"/>
                <a:gd name="T7" fmla="*/ 26 h 45"/>
                <a:gd name="T8" fmla="*/ 9 w 45"/>
                <a:gd name="T9" fmla="*/ 26 h 45"/>
                <a:gd name="T10" fmla="*/ 23 w 45"/>
                <a:gd name="T11" fmla="*/ 37 h 45"/>
                <a:gd name="T12" fmla="*/ 36 w 45"/>
                <a:gd name="T13" fmla="*/ 29 h 45"/>
                <a:gd name="T14" fmla="*/ 44 w 45"/>
                <a:gd name="T15" fmla="*/ 33 h 45"/>
                <a:gd name="T16" fmla="*/ 23 w 45"/>
                <a:gd name="T17" fmla="*/ 45 h 45"/>
                <a:gd name="T18" fmla="*/ 0 w 45"/>
                <a:gd name="T19" fmla="*/ 23 h 45"/>
                <a:gd name="T20" fmla="*/ 10 w 45"/>
                <a:gd name="T21" fmla="*/ 18 h 45"/>
                <a:gd name="T22" fmla="*/ 36 w 45"/>
                <a:gd name="T23" fmla="*/ 18 h 45"/>
                <a:gd name="T24" fmla="*/ 23 w 45"/>
                <a:gd name="T25" fmla="*/ 8 h 45"/>
                <a:gd name="T26" fmla="*/ 10 w 45"/>
                <a:gd name="T27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5">
                  <a:moveTo>
                    <a:pt x="0" y="23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5" y="9"/>
                    <a:pt x="45" y="22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32"/>
                    <a:pt x="16" y="37"/>
                    <a:pt x="23" y="37"/>
                  </a:cubicBezTo>
                  <a:cubicBezTo>
                    <a:pt x="29" y="37"/>
                    <a:pt x="34" y="34"/>
                    <a:pt x="36" y="29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0" y="40"/>
                    <a:pt x="33" y="45"/>
                    <a:pt x="23" y="45"/>
                  </a:cubicBezTo>
                  <a:cubicBezTo>
                    <a:pt x="9" y="45"/>
                    <a:pt x="0" y="35"/>
                    <a:pt x="0" y="23"/>
                  </a:cubicBezTo>
                  <a:close/>
                  <a:moveTo>
                    <a:pt x="10" y="18"/>
                  </a:moveTo>
                  <a:cubicBezTo>
                    <a:pt x="36" y="18"/>
                    <a:pt x="36" y="18"/>
                    <a:pt x="36" y="18"/>
                  </a:cubicBezTo>
                  <a:cubicBezTo>
                    <a:pt x="34" y="11"/>
                    <a:pt x="30" y="8"/>
                    <a:pt x="23" y="8"/>
                  </a:cubicBezTo>
                  <a:cubicBezTo>
                    <a:pt x="16" y="8"/>
                    <a:pt x="11" y="12"/>
                    <a:pt x="10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" name="Freeform 7"/>
            <p:cNvSpPr>
              <a:spLocks noEditPoints="1"/>
            </p:cNvSpPr>
            <p:nvPr/>
          </p:nvSpPr>
          <p:spPr bwMode="auto">
            <a:xfrm>
              <a:off x="8713788" y="6513513"/>
              <a:ext cx="65087" cy="63500"/>
            </a:xfrm>
            <a:custGeom>
              <a:avLst/>
              <a:gdLst>
                <a:gd name="T0" fmla="*/ 0 w 46"/>
                <a:gd name="T1" fmla="*/ 22 h 45"/>
                <a:gd name="T2" fmla="*/ 22 w 46"/>
                <a:gd name="T3" fmla="*/ 0 h 45"/>
                <a:gd name="T4" fmla="*/ 36 w 46"/>
                <a:gd name="T5" fmla="*/ 6 h 45"/>
                <a:gd name="T6" fmla="*/ 36 w 46"/>
                <a:gd name="T7" fmla="*/ 1 h 45"/>
                <a:gd name="T8" fmla="*/ 46 w 46"/>
                <a:gd name="T9" fmla="*/ 1 h 45"/>
                <a:gd name="T10" fmla="*/ 46 w 46"/>
                <a:gd name="T11" fmla="*/ 44 h 45"/>
                <a:gd name="T12" fmla="*/ 36 w 46"/>
                <a:gd name="T13" fmla="*/ 44 h 45"/>
                <a:gd name="T14" fmla="*/ 36 w 46"/>
                <a:gd name="T15" fmla="*/ 38 h 45"/>
                <a:gd name="T16" fmla="*/ 22 w 46"/>
                <a:gd name="T17" fmla="*/ 45 h 45"/>
                <a:gd name="T18" fmla="*/ 0 w 46"/>
                <a:gd name="T19" fmla="*/ 22 h 45"/>
                <a:gd name="T20" fmla="*/ 37 w 46"/>
                <a:gd name="T21" fmla="*/ 22 h 45"/>
                <a:gd name="T22" fmla="*/ 23 w 46"/>
                <a:gd name="T23" fmla="*/ 8 h 45"/>
                <a:gd name="T24" fmla="*/ 9 w 46"/>
                <a:gd name="T25" fmla="*/ 22 h 45"/>
                <a:gd name="T26" fmla="*/ 23 w 46"/>
                <a:gd name="T27" fmla="*/ 36 h 45"/>
                <a:gd name="T28" fmla="*/ 37 w 46"/>
                <a:gd name="T29" fmla="*/ 2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45">
                  <a:moveTo>
                    <a:pt x="0" y="22"/>
                  </a:moveTo>
                  <a:cubicBezTo>
                    <a:pt x="0" y="8"/>
                    <a:pt x="10" y="0"/>
                    <a:pt x="22" y="0"/>
                  </a:cubicBezTo>
                  <a:cubicBezTo>
                    <a:pt x="28" y="0"/>
                    <a:pt x="33" y="2"/>
                    <a:pt x="36" y="6"/>
                  </a:cubicBezTo>
                  <a:cubicBezTo>
                    <a:pt x="36" y="1"/>
                    <a:pt x="36" y="1"/>
                    <a:pt x="3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3" y="42"/>
                    <a:pt x="28" y="45"/>
                    <a:pt x="22" y="45"/>
                  </a:cubicBezTo>
                  <a:cubicBezTo>
                    <a:pt x="11" y="45"/>
                    <a:pt x="0" y="36"/>
                    <a:pt x="0" y="22"/>
                  </a:cubicBezTo>
                  <a:close/>
                  <a:moveTo>
                    <a:pt x="37" y="22"/>
                  </a:moveTo>
                  <a:cubicBezTo>
                    <a:pt x="37" y="15"/>
                    <a:pt x="31" y="8"/>
                    <a:pt x="23" y="8"/>
                  </a:cubicBezTo>
                  <a:cubicBezTo>
                    <a:pt x="15" y="8"/>
                    <a:pt x="9" y="14"/>
                    <a:pt x="9" y="22"/>
                  </a:cubicBezTo>
                  <a:cubicBezTo>
                    <a:pt x="9" y="30"/>
                    <a:pt x="15" y="36"/>
                    <a:pt x="23" y="36"/>
                  </a:cubicBezTo>
                  <a:cubicBezTo>
                    <a:pt x="31" y="36"/>
                    <a:pt x="37" y="30"/>
                    <a:pt x="37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8786813" y="6486526"/>
              <a:ext cx="14287" cy="88900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8807450" y="6486526"/>
              <a:ext cx="19050" cy="88900"/>
            </a:xfrm>
            <a:custGeom>
              <a:avLst/>
              <a:gdLst>
                <a:gd name="T0" fmla="*/ 7 w 13"/>
                <a:gd name="T1" fmla="*/ 0 h 63"/>
                <a:gd name="T2" fmla="*/ 13 w 13"/>
                <a:gd name="T3" fmla="*/ 7 h 63"/>
                <a:gd name="T4" fmla="*/ 7 w 13"/>
                <a:gd name="T5" fmla="*/ 13 h 63"/>
                <a:gd name="T6" fmla="*/ 0 w 13"/>
                <a:gd name="T7" fmla="*/ 7 h 63"/>
                <a:gd name="T8" fmla="*/ 7 w 13"/>
                <a:gd name="T9" fmla="*/ 0 h 63"/>
                <a:gd name="T10" fmla="*/ 2 w 13"/>
                <a:gd name="T11" fmla="*/ 20 h 63"/>
                <a:gd name="T12" fmla="*/ 11 w 13"/>
                <a:gd name="T13" fmla="*/ 20 h 63"/>
                <a:gd name="T14" fmla="*/ 11 w 13"/>
                <a:gd name="T15" fmla="*/ 63 h 63"/>
                <a:gd name="T16" fmla="*/ 2 w 13"/>
                <a:gd name="T17" fmla="*/ 63 h 63"/>
                <a:gd name="T18" fmla="*/ 2 w 13"/>
                <a:gd name="T19" fmla="*/ 2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63">
                  <a:moveTo>
                    <a:pt x="7" y="0"/>
                  </a:moveTo>
                  <a:cubicBezTo>
                    <a:pt x="10" y="0"/>
                    <a:pt x="13" y="3"/>
                    <a:pt x="13" y="7"/>
                  </a:cubicBezTo>
                  <a:cubicBezTo>
                    <a:pt x="13" y="10"/>
                    <a:pt x="10" y="13"/>
                    <a:pt x="7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lose/>
                  <a:moveTo>
                    <a:pt x="2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2" y="63"/>
                    <a:pt x="2" y="63"/>
                    <a:pt x="2" y="63"/>
                  </a:cubicBezTo>
                  <a:lnTo>
                    <a:pt x="2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8832850" y="6515101"/>
              <a:ext cx="53975" cy="60325"/>
            </a:xfrm>
            <a:custGeom>
              <a:avLst/>
              <a:gdLst>
                <a:gd name="T0" fmla="*/ 0 w 34"/>
                <a:gd name="T1" fmla="*/ 31 h 38"/>
                <a:gd name="T2" fmla="*/ 23 w 34"/>
                <a:gd name="T3" fmla="*/ 7 h 38"/>
                <a:gd name="T4" fmla="*/ 0 w 34"/>
                <a:gd name="T5" fmla="*/ 7 h 38"/>
                <a:gd name="T6" fmla="*/ 0 w 34"/>
                <a:gd name="T7" fmla="*/ 0 h 38"/>
                <a:gd name="T8" fmla="*/ 33 w 34"/>
                <a:gd name="T9" fmla="*/ 0 h 38"/>
                <a:gd name="T10" fmla="*/ 33 w 34"/>
                <a:gd name="T11" fmla="*/ 7 h 38"/>
                <a:gd name="T12" fmla="*/ 10 w 34"/>
                <a:gd name="T13" fmla="*/ 31 h 38"/>
                <a:gd name="T14" fmla="*/ 34 w 34"/>
                <a:gd name="T15" fmla="*/ 31 h 38"/>
                <a:gd name="T16" fmla="*/ 34 w 34"/>
                <a:gd name="T17" fmla="*/ 38 h 38"/>
                <a:gd name="T18" fmla="*/ 0 w 34"/>
                <a:gd name="T19" fmla="*/ 38 h 38"/>
                <a:gd name="T20" fmla="*/ 0 w 34"/>
                <a:gd name="T21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38">
                  <a:moveTo>
                    <a:pt x="0" y="31"/>
                  </a:moveTo>
                  <a:lnTo>
                    <a:pt x="23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7"/>
                  </a:lnTo>
                  <a:lnTo>
                    <a:pt x="10" y="31"/>
                  </a:lnTo>
                  <a:lnTo>
                    <a:pt x="34" y="31"/>
                  </a:lnTo>
                  <a:lnTo>
                    <a:pt x="34" y="38"/>
                  </a:lnTo>
                  <a:lnTo>
                    <a:pt x="0" y="38"/>
                  </a:lnTo>
                  <a:lnTo>
                    <a:pt x="0" y="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8890000" y="6513513"/>
              <a:ext cx="63500" cy="63500"/>
            </a:xfrm>
            <a:custGeom>
              <a:avLst/>
              <a:gdLst>
                <a:gd name="T0" fmla="*/ 0 w 45"/>
                <a:gd name="T1" fmla="*/ 23 h 45"/>
                <a:gd name="T2" fmla="*/ 23 w 45"/>
                <a:gd name="T3" fmla="*/ 0 h 45"/>
                <a:gd name="T4" fmla="*/ 45 w 45"/>
                <a:gd name="T5" fmla="*/ 22 h 45"/>
                <a:gd name="T6" fmla="*/ 45 w 45"/>
                <a:gd name="T7" fmla="*/ 26 h 45"/>
                <a:gd name="T8" fmla="*/ 9 w 45"/>
                <a:gd name="T9" fmla="*/ 26 h 45"/>
                <a:gd name="T10" fmla="*/ 23 w 45"/>
                <a:gd name="T11" fmla="*/ 37 h 45"/>
                <a:gd name="T12" fmla="*/ 36 w 45"/>
                <a:gd name="T13" fmla="*/ 29 h 45"/>
                <a:gd name="T14" fmla="*/ 43 w 45"/>
                <a:gd name="T15" fmla="*/ 33 h 45"/>
                <a:gd name="T16" fmla="*/ 23 w 45"/>
                <a:gd name="T17" fmla="*/ 45 h 45"/>
                <a:gd name="T18" fmla="*/ 0 w 45"/>
                <a:gd name="T19" fmla="*/ 23 h 45"/>
                <a:gd name="T20" fmla="*/ 9 w 45"/>
                <a:gd name="T21" fmla="*/ 18 h 45"/>
                <a:gd name="T22" fmla="*/ 36 w 45"/>
                <a:gd name="T23" fmla="*/ 18 h 45"/>
                <a:gd name="T24" fmla="*/ 23 w 45"/>
                <a:gd name="T25" fmla="*/ 8 h 45"/>
                <a:gd name="T26" fmla="*/ 9 w 45"/>
                <a:gd name="T27" fmla="*/ 1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" h="45">
                  <a:moveTo>
                    <a:pt x="0" y="23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6" y="0"/>
                    <a:pt x="45" y="9"/>
                    <a:pt x="45" y="22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32"/>
                    <a:pt x="15" y="37"/>
                    <a:pt x="23" y="37"/>
                  </a:cubicBezTo>
                  <a:cubicBezTo>
                    <a:pt x="29" y="37"/>
                    <a:pt x="33" y="34"/>
                    <a:pt x="36" y="29"/>
                  </a:cubicBezTo>
                  <a:cubicBezTo>
                    <a:pt x="43" y="33"/>
                    <a:pt x="43" y="33"/>
                    <a:pt x="43" y="33"/>
                  </a:cubicBezTo>
                  <a:cubicBezTo>
                    <a:pt x="40" y="40"/>
                    <a:pt x="33" y="45"/>
                    <a:pt x="23" y="45"/>
                  </a:cubicBezTo>
                  <a:cubicBezTo>
                    <a:pt x="9" y="45"/>
                    <a:pt x="0" y="35"/>
                    <a:pt x="0" y="23"/>
                  </a:cubicBezTo>
                  <a:close/>
                  <a:moveTo>
                    <a:pt x="9" y="18"/>
                  </a:moveTo>
                  <a:cubicBezTo>
                    <a:pt x="36" y="18"/>
                    <a:pt x="36" y="18"/>
                    <a:pt x="36" y="18"/>
                  </a:cubicBezTo>
                  <a:cubicBezTo>
                    <a:pt x="34" y="11"/>
                    <a:pt x="29" y="8"/>
                    <a:pt x="23" y="8"/>
                  </a:cubicBezTo>
                  <a:cubicBezTo>
                    <a:pt x="16" y="8"/>
                    <a:pt x="11" y="12"/>
                    <a:pt x="9" y="1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8974138" y="6515101"/>
              <a:ext cx="63500" cy="88900"/>
            </a:xfrm>
            <a:custGeom>
              <a:avLst/>
              <a:gdLst>
                <a:gd name="T0" fmla="*/ 16 w 40"/>
                <a:gd name="T1" fmla="*/ 36 h 56"/>
                <a:gd name="T2" fmla="*/ 0 w 40"/>
                <a:gd name="T3" fmla="*/ 0 h 56"/>
                <a:gd name="T4" fmla="*/ 9 w 40"/>
                <a:gd name="T5" fmla="*/ 0 h 56"/>
                <a:gd name="T6" fmla="*/ 20 w 40"/>
                <a:gd name="T7" fmla="*/ 26 h 56"/>
                <a:gd name="T8" fmla="*/ 31 w 40"/>
                <a:gd name="T9" fmla="*/ 0 h 56"/>
                <a:gd name="T10" fmla="*/ 40 w 40"/>
                <a:gd name="T11" fmla="*/ 0 h 56"/>
                <a:gd name="T12" fmla="*/ 17 w 40"/>
                <a:gd name="T13" fmla="*/ 56 h 56"/>
                <a:gd name="T14" fmla="*/ 8 w 40"/>
                <a:gd name="T15" fmla="*/ 56 h 56"/>
                <a:gd name="T16" fmla="*/ 16 w 40"/>
                <a:gd name="T17" fmla="*/ 3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56">
                  <a:moveTo>
                    <a:pt x="16" y="36"/>
                  </a:moveTo>
                  <a:lnTo>
                    <a:pt x="0" y="0"/>
                  </a:lnTo>
                  <a:lnTo>
                    <a:pt x="9" y="0"/>
                  </a:lnTo>
                  <a:lnTo>
                    <a:pt x="20" y="26"/>
                  </a:lnTo>
                  <a:lnTo>
                    <a:pt x="31" y="0"/>
                  </a:lnTo>
                  <a:lnTo>
                    <a:pt x="40" y="0"/>
                  </a:lnTo>
                  <a:lnTo>
                    <a:pt x="17" y="56"/>
                  </a:lnTo>
                  <a:lnTo>
                    <a:pt x="8" y="56"/>
                  </a:lnTo>
                  <a:lnTo>
                    <a:pt x="16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3" name="Freeform 13"/>
            <p:cNvSpPr>
              <a:spLocks noEditPoints="1"/>
            </p:cNvSpPr>
            <p:nvPr/>
          </p:nvSpPr>
          <p:spPr bwMode="auto">
            <a:xfrm>
              <a:off x="9036050" y="6513513"/>
              <a:ext cx="63500" cy="63500"/>
            </a:xfrm>
            <a:custGeom>
              <a:avLst/>
              <a:gdLst>
                <a:gd name="T0" fmla="*/ 0 w 45"/>
                <a:gd name="T1" fmla="*/ 22 h 45"/>
                <a:gd name="T2" fmla="*/ 23 w 45"/>
                <a:gd name="T3" fmla="*/ 0 h 45"/>
                <a:gd name="T4" fmla="*/ 45 w 45"/>
                <a:gd name="T5" fmla="*/ 22 h 45"/>
                <a:gd name="T6" fmla="*/ 23 w 45"/>
                <a:gd name="T7" fmla="*/ 45 h 45"/>
                <a:gd name="T8" fmla="*/ 0 w 45"/>
                <a:gd name="T9" fmla="*/ 22 h 45"/>
                <a:gd name="T10" fmla="*/ 36 w 45"/>
                <a:gd name="T11" fmla="*/ 22 h 45"/>
                <a:gd name="T12" fmla="*/ 23 w 45"/>
                <a:gd name="T13" fmla="*/ 8 h 45"/>
                <a:gd name="T14" fmla="*/ 9 w 45"/>
                <a:gd name="T15" fmla="*/ 22 h 45"/>
                <a:gd name="T16" fmla="*/ 23 w 45"/>
                <a:gd name="T17" fmla="*/ 36 h 45"/>
                <a:gd name="T18" fmla="*/ 36 w 45"/>
                <a:gd name="T19" fmla="*/ 2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45">
                  <a:moveTo>
                    <a:pt x="0" y="22"/>
                  </a:moveTo>
                  <a:cubicBezTo>
                    <a:pt x="0" y="10"/>
                    <a:pt x="10" y="0"/>
                    <a:pt x="23" y="0"/>
                  </a:cubicBezTo>
                  <a:cubicBezTo>
                    <a:pt x="35" y="0"/>
                    <a:pt x="45" y="10"/>
                    <a:pt x="45" y="22"/>
                  </a:cubicBezTo>
                  <a:cubicBezTo>
                    <a:pt x="45" y="35"/>
                    <a:pt x="35" y="45"/>
                    <a:pt x="23" y="45"/>
                  </a:cubicBezTo>
                  <a:cubicBezTo>
                    <a:pt x="10" y="45"/>
                    <a:pt x="0" y="35"/>
                    <a:pt x="0" y="22"/>
                  </a:cubicBezTo>
                  <a:close/>
                  <a:moveTo>
                    <a:pt x="36" y="22"/>
                  </a:moveTo>
                  <a:cubicBezTo>
                    <a:pt x="36" y="15"/>
                    <a:pt x="30" y="8"/>
                    <a:pt x="23" y="8"/>
                  </a:cubicBezTo>
                  <a:cubicBezTo>
                    <a:pt x="15" y="8"/>
                    <a:pt x="9" y="15"/>
                    <a:pt x="9" y="22"/>
                  </a:cubicBezTo>
                  <a:cubicBezTo>
                    <a:pt x="9" y="30"/>
                    <a:pt x="15" y="36"/>
                    <a:pt x="23" y="36"/>
                  </a:cubicBezTo>
                  <a:cubicBezTo>
                    <a:pt x="30" y="36"/>
                    <a:pt x="36" y="30"/>
                    <a:pt x="36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9109075" y="6515101"/>
              <a:ext cx="55562" cy="61913"/>
            </a:xfrm>
            <a:custGeom>
              <a:avLst/>
              <a:gdLst>
                <a:gd name="T0" fmla="*/ 0 w 40"/>
                <a:gd name="T1" fmla="*/ 25 h 44"/>
                <a:gd name="T2" fmla="*/ 0 w 40"/>
                <a:gd name="T3" fmla="*/ 0 h 44"/>
                <a:gd name="T4" fmla="*/ 9 w 40"/>
                <a:gd name="T5" fmla="*/ 0 h 44"/>
                <a:gd name="T6" fmla="*/ 9 w 40"/>
                <a:gd name="T7" fmla="*/ 24 h 44"/>
                <a:gd name="T8" fmla="*/ 20 w 40"/>
                <a:gd name="T9" fmla="*/ 36 h 44"/>
                <a:gd name="T10" fmla="*/ 31 w 40"/>
                <a:gd name="T11" fmla="*/ 24 h 44"/>
                <a:gd name="T12" fmla="*/ 31 w 40"/>
                <a:gd name="T13" fmla="*/ 0 h 44"/>
                <a:gd name="T14" fmla="*/ 40 w 40"/>
                <a:gd name="T15" fmla="*/ 0 h 44"/>
                <a:gd name="T16" fmla="*/ 40 w 40"/>
                <a:gd name="T17" fmla="*/ 43 h 44"/>
                <a:gd name="T18" fmla="*/ 31 w 40"/>
                <a:gd name="T19" fmla="*/ 43 h 44"/>
                <a:gd name="T20" fmla="*/ 31 w 40"/>
                <a:gd name="T21" fmla="*/ 37 h 44"/>
                <a:gd name="T22" fmla="*/ 17 w 40"/>
                <a:gd name="T23" fmla="*/ 44 h 44"/>
                <a:gd name="T24" fmla="*/ 0 w 40"/>
                <a:gd name="T25" fmla="*/ 2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44">
                  <a:moveTo>
                    <a:pt x="0" y="2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31"/>
                    <a:pt x="13" y="36"/>
                    <a:pt x="20" y="36"/>
                  </a:cubicBezTo>
                  <a:cubicBezTo>
                    <a:pt x="26" y="36"/>
                    <a:pt x="31" y="31"/>
                    <a:pt x="31" y="24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28" y="42"/>
                    <a:pt x="23" y="44"/>
                    <a:pt x="17" y="44"/>
                  </a:cubicBezTo>
                  <a:cubicBezTo>
                    <a:pt x="6" y="44"/>
                    <a:pt x="0" y="37"/>
                    <a:pt x="0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9175750" y="6515101"/>
              <a:ext cx="36512" cy="60325"/>
            </a:xfrm>
            <a:custGeom>
              <a:avLst/>
              <a:gdLst>
                <a:gd name="T0" fmla="*/ 0 w 26"/>
                <a:gd name="T1" fmla="*/ 0 h 43"/>
                <a:gd name="T2" fmla="*/ 9 w 26"/>
                <a:gd name="T3" fmla="*/ 0 h 43"/>
                <a:gd name="T4" fmla="*/ 9 w 26"/>
                <a:gd name="T5" fmla="*/ 6 h 43"/>
                <a:gd name="T6" fmla="*/ 22 w 26"/>
                <a:gd name="T7" fmla="*/ 0 h 43"/>
                <a:gd name="T8" fmla="*/ 26 w 26"/>
                <a:gd name="T9" fmla="*/ 0 h 43"/>
                <a:gd name="T10" fmla="*/ 26 w 26"/>
                <a:gd name="T11" fmla="*/ 8 h 43"/>
                <a:gd name="T12" fmla="*/ 21 w 26"/>
                <a:gd name="T13" fmla="*/ 8 h 43"/>
                <a:gd name="T14" fmla="*/ 10 w 26"/>
                <a:gd name="T15" fmla="*/ 22 h 43"/>
                <a:gd name="T16" fmla="*/ 10 w 26"/>
                <a:gd name="T17" fmla="*/ 43 h 43"/>
                <a:gd name="T18" fmla="*/ 0 w 26"/>
                <a:gd name="T19" fmla="*/ 43 h 43"/>
                <a:gd name="T20" fmla="*/ 0 w 26"/>
                <a:gd name="T2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43">
                  <a:moveTo>
                    <a:pt x="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2"/>
                    <a:pt x="16" y="0"/>
                    <a:pt x="22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13" y="8"/>
                    <a:pt x="10" y="13"/>
                    <a:pt x="10" y="22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0" y="43"/>
                    <a:pt x="0" y="43"/>
                    <a:pt x="0" y="4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9231313" y="6515101"/>
              <a:ext cx="61912" cy="60325"/>
            </a:xfrm>
            <a:custGeom>
              <a:avLst/>
              <a:gdLst>
                <a:gd name="T0" fmla="*/ 0 w 39"/>
                <a:gd name="T1" fmla="*/ 0 h 38"/>
                <a:gd name="T2" fmla="*/ 9 w 39"/>
                <a:gd name="T3" fmla="*/ 0 h 38"/>
                <a:gd name="T4" fmla="*/ 20 w 39"/>
                <a:gd name="T5" fmla="*/ 27 h 38"/>
                <a:gd name="T6" fmla="*/ 30 w 39"/>
                <a:gd name="T7" fmla="*/ 0 h 38"/>
                <a:gd name="T8" fmla="*/ 39 w 39"/>
                <a:gd name="T9" fmla="*/ 0 h 38"/>
                <a:gd name="T10" fmla="*/ 23 w 39"/>
                <a:gd name="T11" fmla="*/ 38 h 38"/>
                <a:gd name="T12" fmla="*/ 15 w 39"/>
                <a:gd name="T13" fmla="*/ 38 h 38"/>
                <a:gd name="T14" fmla="*/ 0 w 39"/>
                <a:gd name="T1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38">
                  <a:moveTo>
                    <a:pt x="0" y="0"/>
                  </a:moveTo>
                  <a:lnTo>
                    <a:pt x="9" y="0"/>
                  </a:lnTo>
                  <a:lnTo>
                    <a:pt x="20" y="27"/>
                  </a:lnTo>
                  <a:lnTo>
                    <a:pt x="30" y="0"/>
                  </a:lnTo>
                  <a:lnTo>
                    <a:pt x="39" y="0"/>
                  </a:lnTo>
                  <a:lnTo>
                    <a:pt x="23" y="38"/>
                  </a:lnTo>
                  <a:lnTo>
                    <a:pt x="15" y="3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7" name="Freeform 17"/>
            <p:cNvSpPr>
              <a:spLocks noEditPoints="1"/>
            </p:cNvSpPr>
            <p:nvPr/>
          </p:nvSpPr>
          <p:spPr bwMode="auto">
            <a:xfrm>
              <a:off x="9296400" y="6486526"/>
              <a:ext cx="17462" cy="88900"/>
            </a:xfrm>
            <a:custGeom>
              <a:avLst/>
              <a:gdLst>
                <a:gd name="T0" fmla="*/ 6 w 12"/>
                <a:gd name="T1" fmla="*/ 0 h 63"/>
                <a:gd name="T2" fmla="*/ 12 w 12"/>
                <a:gd name="T3" fmla="*/ 7 h 63"/>
                <a:gd name="T4" fmla="*/ 6 w 12"/>
                <a:gd name="T5" fmla="*/ 13 h 63"/>
                <a:gd name="T6" fmla="*/ 0 w 12"/>
                <a:gd name="T7" fmla="*/ 7 h 63"/>
                <a:gd name="T8" fmla="*/ 6 w 12"/>
                <a:gd name="T9" fmla="*/ 0 h 63"/>
                <a:gd name="T10" fmla="*/ 1 w 12"/>
                <a:gd name="T11" fmla="*/ 20 h 63"/>
                <a:gd name="T12" fmla="*/ 10 w 12"/>
                <a:gd name="T13" fmla="*/ 20 h 63"/>
                <a:gd name="T14" fmla="*/ 10 w 12"/>
                <a:gd name="T15" fmla="*/ 63 h 63"/>
                <a:gd name="T16" fmla="*/ 1 w 12"/>
                <a:gd name="T17" fmla="*/ 63 h 63"/>
                <a:gd name="T18" fmla="*/ 1 w 12"/>
                <a:gd name="T19" fmla="*/ 2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9" y="0"/>
                    <a:pt x="12" y="3"/>
                    <a:pt x="12" y="7"/>
                  </a:cubicBezTo>
                  <a:cubicBezTo>
                    <a:pt x="12" y="10"/>
                    <a:pt x="9" y="13"/>
                    <a:pt x="6" y="13"/>
                  </a:cubicBezTo>
                  <a:cubicBezTo>
                    <a:pt x="2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lose/>
                  <a:moveTo>
                    <a:pt x="1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" y="63"/>
                    <a:pt x="1" y="63"/>
                    <a:pt x="1" y="63"/>
                  </a:cubicBezTo>
                  <a:lnTo>
                    <a:pt x="1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9317038" y="6513513"/>
              <a:ext cx="52387" cy="63500"/>
            </a:xfrm>
            <a:custGeom>
              <a:avLst/>
              <a:gdLst>
                <a:gd name="T0" fmla="*/ 0 w 37"/>
                <a:gd name="T1" fmla="*/ 35 h 45"/>
                <a:gd name="T2" fmla="*/ 8 w 37"/>
                <a:gd name="T3" fmla="*/ 31 h 45"/>
                <a:gd name="T4" fmla="*/ 20 w 37"/>
                <a:gd name="T5" fmla="*/ 37 h 45"/>
                <a:gd name="T6" fmla="*/ 28 w 37"/>
                <a:gd name="T7" fmla="*/ 31 h 45"/>
                <a:gd name="T8" fmla="*/ 17 w 37"/>
                <a:gd name="T9" fmla="*/ 26 h 45"/>
                <a:gd name="T10" fmla="*/ 2 w 37"/>
                <a:gd name="T11" fmla="*/ 13 h 45"/>
                <a:gd name="T12" fmla="*/ 19 w 37"/>
                <a:gd name="T13" fmla="*/ 0 h 45"/>
                <a:gd name="T14" fmla="*/ 37 w 37"/>
                <a:gd name="T15" fmla="*/ 8 h 45"/>
                <a:gd name="T16" fmla="*/ 29 w 37"/>
                <a:gd name="T17" fmla="*/ 12 h 45"/>
                <a:gd name="T18" fmla="*/ 19 w 37"/>
                <a:gd name="T19" fmla="*/ 7 h 45"/>
                <a:gd name="T20" fmla="*/ 11 w 37"/>
                <a:gd name="T21" fmla="*/ 13 h 45"/>
                <a:gd name="T22" fmla="*/ 22 w 37"/>
                <a:gd name="T23" fmla="*/ 18 h 45"/>
                <a:gd name="T24" fmla="*/ 37 w 37"/>
                <a:gd name="T25" fmla="*/ 31 h 45"/>
                <a:gd name="T26" fmla="*/ 19 w 37"/>
                <a:gd name="T27" fmla="*/ 45 h 45"/>
                <a:gd name="T28" fmla="*/ 0 w 37"/>
                <a:gd name="T29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45">
                  <a:moveTo>
                    <a:pt x="0" y="35"/>
                  </a:moveTo>
                  <a:cubicBezTo>
                    <a:pt x="8" y="31"/>
                    <a:pt x="8" y="31"/>
                    <a:pt x="8" y="31"/>
                  </a:cubicBezTo>
                  <a:cubicBezTo>
                    <a:pt x="11" y="35"/>
                    <a:pt x="15" y="37"/>
                    <a:pt x="20" y="37"/>
                  </a:cubicBezTo>
                  <a:cubicBezTo>
                    <a:pt x="25" y="37"/>
                    <a:pt x="28" y="34"/>
                    <a:pt x="28" y="31"/>
                  </a:cubicBezTo>
                  <a:cubicBezTo>
                    <a:pt x="28" y="28"/>
                    <a:pt x="23" y="27"/>
                    <a:pt x="17" y="26"/>
                  </a:cubicBezTo>
                  <a:cubicBezTo>
                    <a:pt x="10" y="24"/>
                    <a:pt x="2" y="22"/>
                    <a:pt x="2" y="13"/>
                  </a:cubicBezTo>
                  <a:cubicBezTo>
                    <a:pt x="2" y="6"/>
                    <a:pt x="9" y="0"/>
                    <a:pt x="19" y="0"/>
                  </a:cubicBezTo>
                  <a:cubicBezTo>
                    <a:pt x="27" y="0"/>
                    <a:pt x="33" y="3"/>
                    <a:pt x="37" y="8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7" y="9"/>
                    <a:pt x="23" y="7"/>
                    <a:pt x="19" y="7"/>
                  </a:cubicBezTo>
                  <a:cubicBezTo>
                    <a:pt x="14" y="7"/>
                    <a:pt x="11" y="10"/>
                    <a:pt x="11" y="13"/>
                  </a:cubicBezTo>
                  <a:cubicBezTo>
                    <a:pt x="11" y="16"/>
                    <a:pt x="15" y="16"/>
                    <a:pt x="22" y="18"/>
                  </a:cubicBezTo>
                  <a:cubicBezTo>
                    <a:pt x="29" y="20"/>
                    <a:pt x="37" y="22"/>
                    <a:pt x="37" y="31"/>
                  </a:cubicBezTo>
                  <a:cubicBezTo>
                    <a:pt x="37" y="38"/>
                    <a:pt x="31" y="45"/>
                    <a:pt x="19" y="45"/>
                  </a:cubicBezTo>
                  <a:cubicBezTo>
                    <a:pt x="10" y="45"/>
                    <a:pt x="4" y="42"/>
                    <a:pt x="0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19" name="Freeform 19"/>
            <p:cNvSpPr>
              <a:spLocks noEditPoints="1"/>
            </p:cNvSpPr>
            <p:nvPr/>
          </p:nvSpPr>
          <p:spPr bwMode="auto">
            <a:xfrm>
              <a:off x="9374188" y="6486526"/>
              <a:ext cx="17462" cy="88900"/>
            </a:xfrm>
            <a:custGeom>
              <a:avLst/>
              <a:gdLst>
                <a:gd name="T0" fmla="*/ 6 w 12"/>
                <a:gd name="T1" fmla="*/ 0 h 63"/>
                <a:gd name="T2" fmla="*/ 12 w 12"/>
                <a:gd name="T3" fmla="*/ 7 h 63"/>
                <a:gd name="T4" fmla="*/ 6 w 12"/>
                <a:gd name="T5" fmla="*/ 13 h 63"/>
                <a:gd name="T6" fmla="*/ 0 w 12"/>
                <a:gd name="T7" fmla="*/ 7 h 63"/>
                <a:gd name="T8" fmla="*/ 6 w 12"/>
                <a:gd name="T9" fmla="*/ 0 h 63"/>
                <a:gd name="T10" fmla="*/ 1 w 12"/>
                <a:gd name="T11" fmla="*/ 20 h 63"/>
                <a:gd name="T12" fmla="*/ 11 w 12"/>
                <a:gd name="T13" fmla="*/ 20 h 63"/>
                <a:gd name="T14" fmla="*/ 11 w 12"/>
                <a:gd name="T15" fmla="*/ 63 h 63"/>
                <a:gd name="T16" fmla="*/ 1 w 12"/>
                <a:gd name="T17" fmla="*/ 63 h 63"/>
                <a:gd name="T18" fmla="*/ 1 w 12"/>
                <a:gd name="T19" fmla="*/ 2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3">
                  <a:moveTo>
                    <a:pt x="6" y="0"/>
                  </a:moveTo>
                  <a:cubicBezTo>
                    <a:pt x="9" y="0"/>
                    <a:pt x="12" y="3"/>
                    <a:pt x="12" y="7"/>
                  </a:cubicBezTo>
                  <a:cubicBezTo>
                    <a:pt x="12" y="10"/>
                    <a:pt x="9" y="13"/>
                    <a:pt x="6" y="13"/>
                  </a:cubicBezTo>
                  <a:cubicBezTo>
                    <a:pt x="2" y="13"/>
                    <a:pt x="0" y="10"/>
                    <a:pt x="0" y="7"/>
                  </a:cubicBezTo>
                  <a:cubicBezTo>
                    <a:pt x="0" y="3"/>
                    <a:pt x="2" y="0"/>
                    <a:pt x="6" y="0"/>
                  </a:cubicBezTo>
                  <a:close/>
                  <a:moveTo>
                    <a:pt x="1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" y="63"/>
                    <a:pt x="1" y="63"/>
                    <a:pt x="1" y="63"/>
                  </a:cubicBezTo>
                  <a:lnTo>
                    <a:pt x="1" y="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0" name="Freeform 20"/>
            <p:cNvSpPr>
              <a:spLocks noEditPoints="1"/>
            </p:cNvSpPr>
            <p:nvPr/>
          </p:nvSpPr>
          <p:spPr bwMode="auto">
            <a:xfrm>
              <a:off x="9398000" y="6513513"/>
              <a:ext cx="63500" cy="63500"/>
            </a:xfrm>
            <a:custGeom>
              <a:avLst/>
              <a:gdLst>
                <a:gd name="T0" fmla="*/ 0 w 45"/>
                <a:gd name="T1" fmla="*/ 22 h 45"/>
                <a:gd name="T2" fmla="*/ 22 w 45"/>
                <a:gd name="T3" fmla="*/ 0 h 45"/>
                <a:gd name="T4" fmla="*/ 45 w 45"/>
                <a:gd name="T5" fmla="*/ 22 h 45"/>
                <a:gd name="T6" fmla="*/ 22 w 45"/>
                <a:gd name="T7" fmla="*/ 45 h 45"/>
                <a:gd name="T8" fmla="*/ 0 w 45"/>
                <a:gd name="T9" fmla="*/ 22 h 45"/>
                <a:gd name="T10" fmla="*/ 36 w 45"/>
                <a:gd name="T11" fmla="*/ 22 h 45"/>
                <a:gd name="T12" fmla="*/ 22 w 45"/>
                <a:gd name="T13" fmla="*/ 8 h 45"/>
                <a:gd name="T14" fmla="*/ 9 w 45"/>
                <a:gd name="T15" fmla="*/ 22 h 45"/>
                <a:gd name="T16" fmla="*/ 22 w 45"/>
                <a:gd name="T17" fmla="*/ 36 h 45"/>
                <a:gd name="T18" fmla="*/ 36 w 45"/>
                <a:gd name="T19" fmla="*/ 2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" h="45">
                  <a:moveTo>
                    <a:pt x="0" y="22"/>
                  </a:moveTo>
                  <a:cubicBezTo>
                    <a:pt x="0" y="10"/>
                    <a:pt x="10" y="0"/>
                    <a:pt x="22" y="0"/>
                  </a:cubicBezTo>
                  <a:cubicBezTo>
                    <a:pt x="35" y="0"/>
                    <a:pt x="45" y="10"/>
                    <a:pt x="45" y="22"/>
                  </a:cubicBezTo>
                  <a:cubicBezTo>
                    <a:pt x="45" y="35"/>
                    <a:pt x="35" y="45"/>
                    <a:pt x="22" y="45"/>
                  </a:cubicBezTo>
                  <a:cubicBezTo>
                    <a:pt x="10" y="45"/>
                    <a:pt x="0" y="35"/>
                    <a:pt x="0" y="22"/>
                  </a:cubicBezTo>
                  <a:close/>
                  <a:moveTo>
                    <a:pt x="36" y="22"/>
                  </a:moveTo>
                  <a:cubicBezTo>
                    <a:pt x="36" y="15"/>
                    <a:pt x="30" y="8"/>
                    <a:pt x="22" y="8"/>
                  </a:cubicBezTo>
                  <a:cubicBezTo>
                    <a:pt x="15" y="8"/>
                    <a:pt x="9" y="15"/>
                    <a:pt x="9" y="22"/>
                  </a:cubicBezTo>
                  <a:cubicBezTo>
                    <a:pt x="9" y="30"/>
                    <a:pt x="15" y="36"/>
                    <a:pt x="22" y="36"/>
                  </a:cubicBezTo>
                  <a:cubicBezTo>
                    <a:pt x="30" y="36"/>
                    <a:pt x="36" y="30"/>
                    <a:pt x="36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1" name="Freeform 21"/>
            <p:cNvSpPr>
              <a:spLocks/>
            </p:cNvSpPr>
            <p:nvPr/>
          </p:nvSpPr>
          <p:spPr bwMode="auto">
            <a:xfrm>
              <a:off x="9467850" y="6513513"/>
              <a:ext cx="58737" cy="61913"/>
            </a:xfrm>
            <a:custGeom>
              <a:avLst/>
              <a:gdLst>
                <a:gd name="T0" fmla="*/ 0 w 41"/>
                <a:gd name="T1" fmla="*/ 1 h 44"/>
                <a:gd name="T2" fmla="*/ 9 w 41"/>
                <a:gd name="T3" fmla="*/ 1 h 44"/>
                <a:gd name="T4" fmla="*/ 9 w 41"/>
                <a:gd name="T5" fmla="*/ 6 h 44"/>
                <a:gd name="T6" fmla="*/ 23 w 41"/>
                <a:gd name="T7" fmla="*/ 0 h 44"/>
                <a:gd name="T8" fmla="*/ 41 w 41"/>
                <a:gd name="T9" fmla="*/ 19 h 44"/>
                <a:gd name="T10" fmla="*/ 41 w 41"/>
                <a:gd name="T11" fmla="*/ 44 h 44"/>
                <a:gd name="T12" fmla="*/ 31 w 41"/>
                <a:gd name="T13" fmla="*/ 44 h 44"/>
                <a:gd name="T14" fmla="*/ 31 w 41"/>
                <a:gd name="T15" fmla="*/ 20 h 44"/>
                <a:gd name="T16" fmla="*/ 21 w 41"/>
                <a:gd name="T17" fmla="*/ 8 h 44"/>
                <a:gd name="T18" fmla="*/ 10 w 41"/>
                <a:gd name="T19" fmla="*/ 20 h 44"/>
                <a:gd name="T20" fmla="*/ 10 w 41"/>
                <a:gd name="T21" fmla="*/ 44 h 44"/>
                <a:gd name="T22" fmla="*/ 0 w 41"/>
                <a:gd name="T23" fmla="*/ 44 h 44"/>
                <a:gd name="T24" fmla="*/ 0 w 41"/>
                <a:gd name="T25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44">
                  <a:moveTo>
                    <a:pt x="0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12" y="2"/>
                    <a:pt x="17" y="0"/>
                    <a:pt x="23" y="0"/>
                  </a:cubicBezTo>
                  <a:cubicBezTo>
                    <a:pt x="34" y="0"/>
                    <a:pt x="41" y="7"/>
                    <a:pt x="41" y="19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12"/>
                    <a:pt x="28" y="8"/>
                    <a:pt x="21" y="8"/>
                  </a:cubicBezTo>
                  <a:cubicBezTo>
                    <a:pt x="14" y="8"/>
                    <a:pt x="10" y="13"/>
                    <a:pt x="10" y="20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0" y="44"/>
                    <a:pt x="0" y="44"/>
                    <a:pt x="0" y="44"/>
                  </a:cubicBez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2" name="Freeform 22"/>
            <p:cNvSpPr>
              <a:spLocks/>
            </p:cNvSpPr>
            <p:nvPr/>
          </p:nvSpPr>
          <p:spPr bwMode="auto">
            <a:xfrm>
              <a:off x="8148638" y="6254751"/>
              <a:ext cx="104775" cy="165100"/>
            </a:xfrm>
            <a:custGeom>
              <a:avLst/>
              <a:gdLst>
                <a:gd name="T0" fmla="*/ 34 w 74"/>
                <a:gd name="T1" fmla="*/ 116 h 116"/>
                <a:gd name="T2" fmla="*/ 1 w 74"/>
                <a:gd name="T3" fmla="*/ 79 h 116"/>
                <a:gd name="T4" fmla="*/ 25 w 74"/>
                <a:gd name="T5" fmla="*/ 79 h 116"/>
                <a:gd name="T6" fmla="*/ 38 w 74"/>
                <a:gd name="T7" fmla="*/ 99 h 116"/>
                <a:gd name="T8" fmla="*/ 50 w 74"/>
                <a:gd name="T9" fmla="*/ 86 h 116"/>
                <a:gd name="T10" fmla="*/ 3 w 74"/>
                <a:gd name="T11" fmla="*/ 31 h 116"/>
                <a:gd name="T12" fmla="*/ 39 w 74"/>
                <a:gd name="T13" fmla="*/ 0 h 116"/>
                <a:gd name="T14" fmla="*/ 72 w 74"/>
                <a:gd name="T15" fmla="*/ 34 h 116"/>
                <a:gd name="T16" fmla="*/ 49 w 74"/>
                <a:gd name="T17" fmla="*/ 34 h 116"/>
                <a:gd name="T18" fmla="*/ 38 w 74"/>
                <a:gd name="T19" fmla="*/ 17 h 116"/>
                <a:gd name="T20" fmla="*/ 26 w 74"/>
                <a:gd name="T21" fmla="*/ 29 h 116"/>
                <a:gd name="T22" fmla="*/ 74 w 74"/>
                <a:gd name="T23" fmla="*/ 83 h 116"/>
                <a:gd name="T24" fmla="*/ 34 w 74"/>
                <a:gd name="T2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16">
                  <a:moveTo>
                    <a:pt x="34" y="116"/>
                  </a:moveTo>
                  <a:cubicBezTo>
                    <a:pt x="5" y="116"/>
                    <a:pt x="0" y="99"/>
                    <a:pt x="1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90"/>
                    <a:pt x="25" y="99"/>
                    <a:pt x="38" y="99"/>
                  </a:cubicBezTo>
                  <a:cubicBezTo>
                    <a:pt x="46" y="99"/>
                    <a:pt x="50" y="94"/>
                    <a:pt x="50" y="86"/>
                  </a:cubicBezTo>
                  <a:cubicBezTo>
                    <a:pt x="50" y="66"/>
                    <a:pt x="3" y="65"/>
                    <a:pt x="3" y="31"/>
                  </a:cubicBezTo>
                  <a:cubicBezTo>
                    <a:pt x="3" y="14"/>
                    <a:pt x="11" y="0"/>
                    <a:pt x="39" y="0"/>
                  </a:cubicBezTo>
                  <a:cubicBezTo>
                    <a:pt x="62" y="0"/>
                    <a:pt x="74" y="10"/>
                    <a:pt x="72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5"/>
                    <a:pt x="48" y="17"/>
                    <a:pt x="38" y="17"/>
                  </a:cubicBezTo>
                  <a:cubicBezTo>
                    <a:pt x="31" y="17"/>
                    <a:pt x="26" y="21"/>
                    <a:pt x="26" y="29"/>
                  </a:cubicBezTo>
                  <a:cubicBezTo>
                    <a:pt x="26" y="50"/>
                    <a:pt x="74" y="48"/>
                    <a:pt x="74" y="83"/>
                  </a:cubicBezTo>
                  <a:cubicBezTo>
                    <a:pt x="74" y="112"/>
                    <a:pt x="52" y="116"/>
                    <a:pt x="34" y="1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3" name="Freeform 23"/>
            <p:cNvSpPr>
              <a:spLocks noEditPoints="1"/>
            </p:cNvSpPr>
            <p:nvPr/>
          </p:nvSpPr>
          <p:spPr bwMode="auto">
            <a:xfrm>
              <a:off x="8264525" y="6254751"/>
              <a:ext cx="130175" cy="158750"/>
            </a:xfrm>
            <a:custGeom>
              <a:avLst/>
              <a:gdLst>
                <a:gd name="T0" fmla="*/ 0 w 82"/>
                <a:gd name="T1" fmla="*/ 100 h 100"/>
                <a:gd name="T2" fmla="*/ 27 w 82"/>
                <a:gd name="T3" fmla="*/ 0 h 100"/>
                <a:gd name="T4" fmla="*/ 55 w 82"/>
                <a:gd name="T5" fmla="*/ 0 h 100"/>
                <a:gd name="T6" fmla="*/ 82 w 82"/>
                <a:gd name="T7" fmla="*/ 100 h 100"/>
                <a:gd name="T8" fmla="*/ 60 w 82"/>
                <a:gd name="T9" fmla="*/ 100 h 100"/>
                <a:gd name="T10" fmla="*/ 54 w 82"/>
                <a:gd name="T11" fmla="*/ 78 h 100"/>
                <a:gd name="T12" fmla="*/ 25 w 82"/>
                <a:gd name="T13" fmla="*/ 78 h 100"/>
                <a:gd name="T14" fmla="*/ 20 w 82"/>
                <a:gd name="T15" fmla="*/ 100 h 100"/>
                <a:gd name="T16" fmla="*/ 0 w 82"/>
                <a:gd name="T17" fmla="*/ 100 h 100"/>
                <a:gd name="T18" fmla="*/ 40 w 82"/>
                <a:gd name="T19" fmla="*/ 19 h 100"/>
                <a:gd name="T20" fmla="*/ 40 w 82"/>
                <a:gd name="T21" fmla="*/ 19 h 100"/>
                <a:gd name="T22" fmla="*/ 30 w 82"/>
                <a:gd name="T23" fmla="*/ 63 h 100"/>
                <a:gd name="T24" fmla="*/ 50 w 82"/>
                <a:gd name="T25" fmla="*/ 63 h 100"/>
                <a:gd name="T26" fmla="*/ 40 w 82"/>
                <a:gd name="T27" fmla="*/ 19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2" h="100">
                  <a:moveTo>
                    <a:pt x="0" y="100"/>
                  </a:moveTo>
                  <a:lnTo>
                    <a:pt x="27" y="0"/>
                  </a:lnTo>
                  <a:lnTo>
                    <a:pt x="55" y="0"/>
                  </a:lnTo>
                  <a:lnTo>
                    <a:pt x="82" y="100"/>
                  </a:lnTo>
                  <a:lnTo>
                    <a:pt x="60" y="100"/>
                  </a:lnTo>
                  <a:lnTo>
                    <a:pt x="54" y="78"/>
                  </a:lnTo>
                  <a:lnTo>
                    <a:pt x="25" y="78"/>
                  </a:lnTo>
                  <a:lnTo>
                    <a:pt x="20" y="100"/>
                  </a:lnTo>
                  <a:lnTo>
                    <a:pt x="0" y="100"/>
                  </a:lnTo>
                  <a:close/>
                  <a:moveTo>
                    <a:pt x="40" y="19"/>
                  </a:moveTo>
                  <a:lnTo>
                    <a:pt x="40" y="19"/>
                  </a:lnTo>
                  <a:lnTo>
                    <a:pt x="30" y="63"/>
                  </a:lnTo>
                  <a:lnTo>
                    <a:pt x="50" y="63"/>
                  </a:lnTo>
                  <a:lnTo>
                    <a:pt x="40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4" name="Freeform 24"/>
            <p:cNvSpPr>
              <a:spLocks/>
            </p:cNvSpPr>
            <p:nvPr/>
          </p:nvSpPr>
          <p:spPr bwMode="auto">
            <a:xfrm>
              <a:off x="8408988" y="6254751"/>
              <a:ext cx="157162" cy="158750"/>
            </a:xfrm>
            <a:custGeom>
              <a:avLst/>
              <a:gdLst>
                <a:gd name="T0" fmla="*/ 0 w 99"/>
                <a:gd name="T1" fmla="*/ 100 h 100"/>
                <a:gd name="T2" fmla="*/ 0 w 99"/>
                <a:gd name="T3" fmla="*/ 0 h 100"/>
                <a:gd name="T4" fmla="*/ 34 w 99"/>
                <a:gd name="T5" fmla="*/ 0 h 100"/>
                <a:gd name="T6" fmla="*/ 49 w 99"/>
                <a:gd name="T7" fmla="*/ 68 h 100"/>
                <a:gd name="T8" fmla="*/ 50 w 99"/>
                <a:gd name="T9" fmla="*/ 68 h 100"/>
                <a:gd name="T10" fmla="*/ 66 w 99"/>
                <a:gd name="T11" fmla="*/ 0 h 100"/>
                <a:gd name="T12" fmla="*/ 99 w 99"/>
                <a:gd name="T13" fmla="*/ 0 h 100"/>
                <a:gd name="T14" fmla="*/ 99 w 99"/>
                <a:gd name="T15" fmla="*/ 100 h 100"/>
                <a:gd name="T16" fmla="*/ 78 w 99"/>
                <a:gd name="T17" fmla="*/ 100 h 100"/>
                <a:gd name="T18" fmla="*/ 78 w 99"/>
                <a:gd name="T19" fmla="*/ 23 h 100"/>
                <a:gd name="T20" fmla="*/ 78 w 99"/>
                <a:gd name="T21" fmla="*/ 23 h 100"/>
                <a:gd name="T22" fmla="*/ 59 w 99"/>
                <a:gd name="T23" fmla="*/ 100 h 100"/>
                <a:gd name="T24" fmla="*/ 39 w 99"/>
                <a:gd name="T25" fmla="*/ 100 h 100"/>
                <a:gd name="T26" fmla="*/ 20 w 99"/>
                <a:gd name="T27" fmla="*/ 23 h 100"/>
                <a:gd name="T28" fmla="*/ 20 w 99"/>
                <a:gd name="T29" fmla="*/ 23 h 100"/>
                <a:gd name="T30" fmla="*/ 20 w 99"/>
                <a:gd name="T31" fmla="*/ 100 h 100"/>
                <a:gd name="T32" fmla="*/ 0 w 99"/>
                <a:gd name="T3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9" h="100">
                  <a:moveTo>
                    <a:pt x="0" y="100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49" y="68"/>
                  </a:lnTo>
                  <a:lnTo>
                    <a:pt x="50" y="68"/>
                  </a:lnTo>
                  <a:lnTo>
                    <a:pt x="66" y="0"/>
                  </a:lnTo>
                  <a:lnTo>
                    <a:pt x="99" y="0"/>
                  </a:lnTo>
                  <a:lnTo>
                    <a:pt x="99" y="100"/>
                  </a:lnTo>
                  <a:lnTo>
                    <a:pt x="78" y="100"/>
                  </a:lnTo>
                  <a:lnTo>
                    <a:pt x="78" y="23"/>
                  </a:lnTo>
                  <a:lnTo>
                    <a:pt x="78" y="23"/>
                  </a:lnTo>
                  <a:lnTo>
                    <a:pt x="59" y="100"/>
                  </a:lnTo>
                  <a:lnTo>
                    <a:pt x="39" y="100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20" y="100"/>
                  </a:lnTo>
                  <a:lnTo>
                    <a:pt x="0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5" name="Freeform 25"/>
            <p:cNvSpPr>
              <a:spLocks/>
            </p:cNvSpPr>
            <p:nvPr/>
          </p:nvSpPr>
          <p:spPr bwMode="auto">
            <a:xfrm>
              <a:off x="8585200" y="6254751"/>
              <a:ext cx="104775" cy="165100"/>
            </a:xfrm>
            <a:custGeom>
              <a:avLst/>
              <a:gdLst>
                <a:gd name="T0" fmla="*/ 35 w 74"/>
                <a:gd name="T1" fmla="*/ 116 h 116"/>
                <a:gd name="T2" fmla="*/ 1 w 74"/>
                <a:gd name="T3" fmla="*/ 79 h 116"/>
                <a:gd name="T4" fmla="*/ 25 w 74"/>
                <a:gd name="T5" fmla="*/ 79 h 116"/>
                <a:gd name="T6" fmla="*/ 38 w 74"/>
                <a:gd name="T7" fmla="*/ 99 h 116"/>
                <a:gd name="T8" fmla="*/ 50 w 74"/>
                <a:gd name="T9" fmla="*/ 86 h 116"/>
                <a:gd name="T10" fmla="*/ 3 w 74"/>
                <a:gd name="T11" fmla="*/ 31 h 116"/>
                <a:gd name="T12" fmla="*/ 40 w 74"/>
                <a:gd name="T13" fmla="*/ 0 h 116"/>
                <a:gd name="T14" fmla="*/ 72 w 74"/>
                <a:gd name="T15" fmla="*/ 34 h 116"/>
                <a:gd name="T16" fmla="*/ 49 w 74"/>
                <a:gd name="T17" fmla="*/ 34 h 116"/>
                <a:gd name="T18" fmla="*/ 39 w 74"/>
                <a:gd name="T19" fmla="*/ 17 h 116"/>
                <a:gd name="T20" fmla="*/ 26 w 74"/>
                <a:gd name="T21" fmla="*/ 29 h 116"/>
                <a:gd name="T22" fmla="*/ 74 w 74"/>
                <a:gd name="T23" fmla="*/ 83 h 116"/>
                <a:gd name="T24" fmla="*/ 35 w 74"/>
                <a:gd name="T2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16">
                  <a:moveTo>
                    <a:pt x="35" y="116"/>
                  </a:moveTo>
                  <a:cubicBezTo>
                    <a:pt x="6" y="116"/>
                    <a:pt x="0" y="99"/>
                    <a:pt x="1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90"/>
                    <a:pt x="25" y="99"/>
                    <a:pt x="38" y="99"/>
                  </a:cubicBezTo>
                  <a:cubicBezTo>
                    <a:pt x="46" y="99"/>
                    <a:pt x="50" y="94"/>
                    <a:pt x="50" y="86"/>
                  </a:cubicBezTo>
                  <a:cubicBezTo>
                    <a:pt x="50" y="66"/>
                    <a:pt x="3" y="65"/>
                    <a:pt x="3" y="31"/>
                  </a:cubicBezTo>
                  <a:cubicBezTo>
                    <a:pt x="3" y="14"/>
                    <a:pt x="11" y="0"/>
                    <a:pt x="40" y="0"/>
                  </a:cubicBezTo>
                  <a:cubicBezTo>
                    <a:pt x="63" y="0"/>
                    <a:pt x="74" y="10"/>
                    <a:pt x="72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5"/>
                    <a:pt x="48" y="17"/>
                    <a:pt x="39" y="17"/>
                  </a:cubicBezTo>
                  <a:cubicBezTo>
                    <a:pt x="31" y="17"/>
                    <a:pt x="26" y="21"/>
                    <a:pt x="26" y="29"/>
                  </a:cubicBezTo>
                  <a:cubicBezTo>
                    <a:pt x="26" y="50"/>
                    <a:pt x="74" y="48"/>
                    <a:pt x="74" y="83"/>
                  </a:cubicBezTo>
                  <a:cubicBezTo>
                    <a:pt x="74" y="112"/>
                    <a:pt x="52" y="116"/>
                    <a:pt x="35" y="1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8712200" y="6254751"/>
              <a:ext cx="106362" cy="161925"/>
            </a:xfrm>
            <a:custGeom>
              <a:avLst/>
              <a:gdLst>
                <a:gd name="T0" fmla="*/ 76 w 76"/>
                <a:gd name="T1" fmla="*/ 0 h 114"/>
                <a:gd name="T2" fmla="*/ 76 w 76"/>
                <a:gd name="T3" fmla="*/ 79 h 114"/>
                <a:gd name="T4" fmla="*/ 38 w 76"/>
                <a:gd name="T5" fmla="*/ 114 h 114"/>
                <a:gd name="T6" fmla="*/ 0 w 76"/>
                <a:gd name="T7" fmla="*/ 79 h 114"/>
                <a:gd name="T8" fmla="*/ 0 w 76"/>
                <a:gd name="T9" fmla="*/ 0 h 114"/>
                <a:gd name="T10" fmla="*/ 24 w 76"/>
                <a:gd name="T11" fmla="*/ 0 h 114"/>
                <a:gd name="T12" fmla="*/ 24 w 76"/>
                <a:gd name="T13" fmla="*/ 78 h 114"/>
                <a:gd name="T14" fmla="*/ 38 w 76"/>
                <a:gd name="T15" fmla="*/ 97 h 114"/>
                <a:gd name="T16" fmla="*/ 53 w 76"/>
                <a:gd name="T17" fmla="*/ 78 h 114"/>
                <a:gd name="T18" fmla="*/ 53 w 76"/>
                <a:gd name="T19" fmla="*/ 0 h 114"/>
                <a:gd name="T20" fmla="*/ 76 w 76"/>
                <a:gd name="T2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14">
                  <a:moveTo>
                    <a:pt x="76" y="0"/>
                  </a:moveTo>
                  <a:cubicBezTo>
                    <a:pt x="76" y="79"/>
                    <a:pt x="76" y="79"/>
                    <a:pt x="76" y="79"/>
                  </a:cubicBezTo>
                  <a:cubicBezTo>
                    <a:pt x="76" y="96"/>
                    <a:pt x="67" y="114"/>
                    <a:pt x="38" y="114"/>
                  </a:cubicBezTo>
                  <a:cubicBezTo>
                    <a:pt x="13" y="114"/>
                    <a:pt x="0" y="101"/>
                    <a:pt x="0" y="7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4" y="92"/>
                    <a:pt x="30" y="97"/>
                    <a:pt x="38" y="97"/>
                  </a:cubicBezTo>
                  <a:cubicBezTo>
                    <a:pt x="48" y="97"/>
                    <a:pt x="53" y="90"/>
                    <a:pt x="53" y="78"/>
                  </a:cubicBezTo>
                  <a:cubicBezTo>
                    <a:pt x="53" y="0"/>
                    <a:pt x="53" y="0"/>
                    <a:pt x="53" y="0"/>
                  </a:cubicBezTo>
                  <a:lnTo>
                    <a:pt x="7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8845550" y="6254751"/>
              <a:ext cx="119062" cy="158750"/>
            </a:xfrm>
            <a:custGeom>
              <a:avLst/>
              <a:gdLst>
                <a:gd name="T0" fmla="*/ 0 w 75"/>
                <a:gd name="T1" fmla="*/ 100 h 100"/>
                <a:gd name="T2" fmla="*/ 0 w 75"/>
                <a:gd name="T3" fmla="*/ 0 h 100"/>
                <a:gd name="T4" fmla="*/ 29 w 75"/>
                <a:gd name="T5" fmla="*/ 0 h 100"/>
                <a:gd name="T6" fmla="*/ 55 w 75"/>
                <a:gd name="T7" fmla="*/ 70 h 100"/>
                <a:gd name="T8" fmla="*/ 56 w 75"/>
                <a:gd name="T9" fmla="*/ 70 h 100"/>
                <a:gd name="T10" fmla="*/ 56 w 75"/>
                <a:gd name="T11" fmla="*/ 0 h 100"/>
                <a:gd name="T12" fmla="*/ 75 w 75"/>
                <a:gd name="T13" fmla="*/ 0 h 100"/>
                <a:gd name="T14" fmla="*/ 75 w 75"/>
                <a:gd name="T15" fmla="*/ 100 h 100"/>
                <a:gd name="T16" fmla="*/ 48 w 75"/>
                <a:gd name="T17" fmla="*/ 100 h 100"/>
                <a:gd name="T18" fmla="*/ 20 w 75"/>
                <a:gd name="T19" fmla="*/ 27 h 100"/>
                <a:gd name="T20" fmla="*/ 20 w 75"/>
                <a:gd name="T21" fmla="*/ 27 h 100"/>
                <a:gd name="T22" fmla="*/ 20 w 75"/>
                <a:gd name="T23" fmla="*/ 100 h 100"/>
                <a:gd name="T24" fmla="*/ 0 w 75"/>
                <a:gd name="T25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100">
                  <a:moveTo>
                    <a:pt x="0" y="100"/>
                  </a:moveTo>
                  <a:lnTo>
                    <a:pt x="0" y="0"/>
                  </a:lnTo>
                  <a:lnTo>
                    <a:pt x="29" y="0"/>
                  </a:lnTo>
                  <a:lnTo>
                    <a:pt x="55" y="70"/>
                  </a:lnTo>
                  <a:lnTo>
                    <a:pt x="56" y="70"/>
                  </a:lnTo>
                  <a:lnTo>
                    <a:pt x="56" y="0"/>
                  </a:lnTo>
                  <a:lnTo>
                    <a:pt x="75" y="0"/>
                  </a:lnTo>
                  <a:lnTo>
                    <a:pt x="75" y="100"/>
                  </a:lnTo>
                  <a:lnTo>
                    <a:pt x="48" y="100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20" y="100"/>
                  </a:lnTo>
                  <a:lnTo>
                    <a:pt x="0" y="1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8990013" y="6254751"/>
              <a:ext cx="107950" cy="165100"/>
            </a:xfrm>
            <a:custGeom>
              <a:avLst/>
              <a:gdLst>
                <a:gd name="T0" fmla="*/ 53 w 77"/>
                <a:gd name="T1" fmla="*/ 36 h 116"/>
                <a:gd name="T2" fmla="*/ 39 w 77"/>
                <a:gd name="T3" fmla="*/ 17 h 116"/>
                <a:gd name="T4" fmla="*/ 24 w 77"/>
                <a:gd name="T5" fmla="*/ 58 h 116"/>
                <a:gd name="T6" fmla="*/ 41 w 77"/>
                <a:gd name="T7" fmla="*/ 99 h 116"/>
                <a:gd name="T8" fmla="*/ 53 w 77"/>
                <a:gd name="T9" fmla="*/ 97 h 116"/>
                <a:gd name="T10" fmla="*/ 53 w 77"/>
                <a:gd name="T11" fmla="*/ 72 h 116"/>
                <a:gd name="T12" fmla="*/ 40 w 77"/>
                <a:gd name="T13" fmla="*/ 72 h 116"/>
                <a:gd name="T14" fmla="*/ 40 w 77"/>
                <a:gd name="T15" fmla="*/ 55 h 116"/>
                <a:gd name="T16" fmla="*/ 76 w 77"/>
                <a:gd name="T17" fmla="*/ 55 h 116"/>
                <a:gd name="T18" fmla="*/ 76 w 77"/>
                <a:gd name="T19" fmla="*/ 112 h 116"/>
                <a:gd name="T20" fmla="*/ 44 w 77"/>
                <a:gd name="T21" fmla="*/ 116 h 116"/>
                <a:gd name="T22" fmla="*/ 0 w 77"/>
                <a:gd name="T23" fmla="*/ 57 h 116"/>
                <a:gd name="T24" fmla="*/ 40 w 77"/>
                <a:gd name="T25" fmla="*/ 0 h 116"/>
                <a:gd name="T26" fmla="*/ 76 w 77"/>
                <a:gd name="T27" fmla="*/ 36 h 116"/>
                <a:gd name="T28" fmla="*/ 53 w 77"/>
                <a:gd name="T29" fmla="*/ 3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7" h="116">
                  <a:moveTo>
                    <a:pt x="53" y="36"/>
                  </a:moveTo>
                  <a:cubicBezTo>
                    <a:pt x="53" y="26"/>
                    <a:pt x="51" y="17"/>
                    <a:pt x="39" y="17"/>
                  </a:cubicBezTo>
                  <a:cubicBezTo>
                    <a:pt x="24" y="17"/>
                    <a:pt x="24" y="36"/>
                    <a:pt x="24" y="58"/>
                  </a:cubicBezTo>
                  <a:cubicBezTo>
                    <a:pt x="24" y="93"/>
                    <a:pt x="28" y="99"/>
                    <a:pt x="41" y="99"/>
                  </a:cubicBezTo>
                  <a:cubicBezTo>
                    <a:pt x="45" y="99"/>
                    <a:pt x="49" y="99"/>
                    <a:pt x="53" y="97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40" y="72"/>
                    <a:pt x="40" y="72"/>
                    <a:pt x="40" y="72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76" y="55"/>
                    <a:pt x="76" y="55"/>
                    <a:pt x="76" y="55"/>
                  </a:cubicBezTo>
                  <a:cubicBezTo>
                    <a:pt x="76" y="112"/>
                    <a:pt x="76" y="112"/>
                    <a:pt x="76" y="112"/>
                  </a:cubicBezTo>
                  <a:cubicBezTo>
                    <a:pt x="70" y="113"/>
                    <a:pt x="54" y="116"/>
                    <a:pt x="44" y="116"/>
                  </a:cubicBezTo>
                  <a:cubicBezTo>
                    <a:pt x="5" y="116"/>
                    <a:pt x="0" y="99"/>
                    <a:pt x="0" y="57"/>
                  </a:cubicBezTo>
                  <a:cubicBezTo>
                    <a:pt x="0" y="29"/>
                    <a:pt x="2" y="0"/>
                    <a:pt x="40" y="0"/>
                  </a:cubicBezTo>
                  <a:cubicBezTo>
                    <a:pt x="63" y="0"/>
                    <a:pt x="77" y="13"/>
                    <a:pt x="76" y="36"/>
                  </a:cubicBezTo>
                  <a:lnTo>
                    <a:pt x="53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9166225" y="6254751"/>
              <a:ext cx="104775" cy="165100"/>
            </a:xfrm>
            <a:custGeom>
              <a:avLst/>
              <a:gdLst>
                <a:gd name="T0" fmla="*/ 35 w 74"/>
                <a:gd name="T1" fmla="*/ 116 h 116"/>
                <a:gd name="T2" fmla="*/ 2 w 74"/>
                <a:gd name="T3" fmla="*/ 79 h 116"/>
                <a:gd name="T4" fmla="*/ 25 w 74"/>
                <a:gd name="T5" fmla="*/ 79 h 116"/>
                <a:gd name="T6" fmla="*/ 38 w 74"/>
                <a:gd name="T7" fmla="*/ 99 h 116"/>
                <a:gd name="T8" fmla="*/ 50 w 74"/>
                <a:gd name="T9" fmla="*/ 86 h 116"/>
                <a:gd name="T10" fmla="*/ 3 w 74"/>
                <a:gd name="T11" fmla="*/ 31 h 116"/>
                <a:gd name="T12" fmla="*/ 40 w 74"/>
                <a:gd name="T13" fmla="*/ 0 h 116"/>
                <a:gd name="T14" fmla="*/ 73 w 74"/>
                <a:gd name="T15" fmla="*/ 34 h 116"/>
                <a:gd name="T16" fmla="*/ 50 w 74"/>
                <a:gd name="T17" fmla="*/ 34 h 116"/>
                <a:gd name="T18" fmla="*/ 39 w 74"/>
                <a:gd name="T19" fmla="*/ 17 h 116"/>
                <a:gd name="T20" fmla="*/ 27 w 74"/>
                <a:gd name="T21" fmla="*/ 29 h 116"/>
                <a:gd name="T22" fmla="*/ 74 w 74"/>
                <a:gd name="T23" fmla="*/ 83 h 116"/>
                <a:gd name="T24" fmla="*/ 35 w 74"/>
                <a:gd name="T2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16">
                  <a:moveTo>
                    <a:pt x="35" y="116"/>
                  </a:moveTo>
                  <a:cubicBezTo>
                    <a:pt x="6" y="116"/>
                    <a:pt x="0" y="99"/>
                    <a:pt x="2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90"/>
                    <a:pt x="25" y="99"/>
                    <a:pt x="38" y="99"/>
                  </a:cubicBezTo>
                  <a:cubicBezTo>
                    <a:pt x="46" y="99"/>
                    <a:pt x="50" y="94"/>
                    <a:pt x="50" y="86"/>
                  </a:cubicBezTo>
                  <a:cubicBezTo>
                    <a:pt x="50" y="66"/>
                    <a:pt x="3" y="65"/>
                    <a:pt x="3" y="31"/>
                  </a:cubicBezTo>
                  <a:cubicBezTo>
                    <a:pt x="3" y="14"/>
                    <a:pt x="11" y="0"/>
                    <a:pt x="40" y="0"/>
                  </a:cubicBezTo>
                  <a:cubicBezTo>
                    <a:pt x="63" y="0"/>
                    <a:pt x="74" y="10"/>
                    <a:pt x="73" y="34"/>
                  </a:cubicBezTo>
                  <a:cubicBezTo>
                    <a:pt x="50" y="34"/>
                    <a:pt x="50" y="34"/>
                    <a:pt x="50" y="34"/>
                  </a:cubicBezTo>
                  <a:cubicBezTo>
                    <a:pt x="50" y="25"/>
                    <a:pt x="48" y="17"/>
                    <a:pt x="39" y="17"/>
                  </a:cubicBezTo>
                  <a:cubicBezTo>
                    <a:pt x="31" y="17"/>
                    <a:pt x="27" y="21"/>
                    <a:pt x="27" y="29"/>
                  </a:cubicBezTo>
                  <a:cubicBezTo>
                    <a:pt x="27" y="50"/>
                    <a:pt x="74" y="48"/>
                    <a:pt x="74" y="83"/>
                  </a:cubicBezTo>
                  <a:cubicBezTo>
                    <a:pt x="74" y="112"/>
                    <a:pt x="53" y="116"/>
                    <a:pt x="35" y="1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0" name="Freeform 30"/>
            <p:cNvSpPr>
              <a:spLocks noEditPoints="1"/>
            </p:cNvSpPr>
            <p:nvPr/>
          </p:nvSpPr>
          <p:spPr bwMode="auto">
            <a:xfrm>
              <a:off x="9294813" y="6254751"/>
              <a:ext cx="111125" cy="158750"/>
            </a:xfrm>
            <a:custGeom>
              <a:avLst/>
              <a:gdLst>
                <a:gd name="T0" fmla="*/ 0 w 79"/>
                <a:gd name="T1" fmla="*/ 0 h 112"/>
                <a:gd name="T2" fmla="*/ 39 w 79"/>
                <a:gd name="T3" fmla="*/ 0 h 112"/>
                <a:gd name="T4" fmla="*/ 76 w 79"/>
                <a:gd name="T5" fmla="*/ 55 h 112"/>
                <a:gd name="T6" fmla="*/ 39 w 79"/>
                <a:gd name="T7" fmla="*/ 112 h 112"/>
                <a:gd name="T8" fmla="*/ 0 w 79"/>
                <a:gd name="T9" fmla="*/ 112 h 112"/>
                <a:gd name="T10" fmla="*/ 0 w 79"/>
                <a:gd name="T11" fmla="*/ 0 h 112"/>
                <a:gd name="T12" fmla="*/ 24 w 79"/>
                <a:gd name="T13" fmla="*/ 95 h 112"/>
                <a:gd name="T14" fmla="*/ 35 w 79"/>
                <a:gd name="T15" fmla="*/ 95 h 112"/>
                <a:gd name="T16" fmla="*/ 52 w 79"/>
                <a:gd name="T17" fmla="*/ 56 h 112"/>
                <a:gd name="T18" fmla="*/ 36 w 79"/>
                <a:gd name="T19" fmla="*/ 17 h 112"/>
                <a:gd name="T20" fmla="*/ 24 w 79"/>
                <a:gd name="T21" fmla="*/ 17 h 112"/>
                <a:gd name="T22" fmla="*/ 24 w 79"/>
                <a:gd name="T23" fmla="*/ 9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" h="112">
                  <a:moveTo>
                    <a:pt x="0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70" y="0"/>
                    <a:pt x="76" y="20"/>
                    <a:pt x="76" y="55"/>
                  </a:cubicBezTo>
                  <a:cubicBezTo>
                    <a:pt x="76" y="73"/>
                    <a:pt x="79" y="112"/>
                    <a:pt x="39" y="112"/>
                  </a:cubicBezTo>
                  <a:cubicBezTo>
                    <a:pt x="0" y="112"/>
                    <a:pt x="0" y="112"/>
                    <a:pt x="0" y="112"/>
                  </a:cubicBezTo>
                  <a:lnTo>
                    <a:pt x="0" y="0"/>
                  </a:lnTo>
                  <a:close/>
                  <a:moveTo>
                    <a:pt x="24" y="95"/>
                  </a:moveTo>
                  <a:cubicBezTo>
                    <a:pt x="35" y="95"/>
                    <a:pt x="35" y="95"/>
                    <a:pt x="35" y="95"/>
                  </a:cubicBezTo>
                  <a:cubicBezTo>
                    <a:pt x="49" y="95"/>
                    <a:pt x="52" y="84"/>
                    <a:pt x="52" y="56"/>
                  </a:cubicBezTo>
                  <a:cubicBezTo>
                    <a:pt x="52" y="35"/>
                    <a:pt x="52" y="17"/>
                    <a:pt x="36" y="17"/>
                  </a:cubicBezTo>
                  <a:cubicBezTo>
                    <a:pt x="24" y="17"/>
                    <a:pt x="24" y="17"/>
                    <a:pt x="24" y="17"/>
                  </a:cubicBezTo>
                  <a:lnTo>
                    <a:pt x="24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31" name="Freeform 31"/>
            <p:cNvSpPr>
              <a:spLocks/>
            </p:cNvSpPr>
            <p:nvPr/>
          </p:nvSpPr>
          <p:spPr bwMode="auto">
            <a:xfrm>
              <a:off x="9421813" y="6254751"/>
              <a:ext cx="104775" cy="165100"/>
            </a:xfrm>
            <a:custGeom>
              <a:avLst/>
              <a:gdLst>
                <a:gd name="T0" fmla="*/ 34 w 74"/>
                <a:gd name="T1" fmla="*/ 116 h 116"/>
                <a:gd name="T2" fmla="*/ 1 w 74"/>
                <a:gd name="T3" fmla="*/ 79 h 116"/>
                <a:gd name="T4" fmla="*/ 25 w 74"/>
                <a:gd name="T5" fmla="*/ 79 h 116"/>
                <a:gd name="T6" fmla="*/ 38 w 74"/>
                <a:gd name="T7" fmla="*/ 99 h 116"/>
                <a:gd name="T8" fmla="*/ 50 w 74"/>
                <a:gd name="T9" fmla="*/ 86 h 116"/>
                <a:gd name="T10" fmla="*/ 3 w 74"/>
                <a:gd name="T11" fmla="*/ 31 h 116"/>
                <a:gd name="T12" fmla="*/ 40 w 74"/>
                <a:gd name="T13" fmla="*/ 0 h 116"/>
                <a:gd name="T14" fmla="*/ 72 w 74"/>
                <a:gd name="T15" fmla="*/ 34 h 116"/>
                <a:gd name="T16" fmla="*/ 49 w 74"/>
                <a:gd name="T17" fmla="*/ 34 h 116"/>
                <a:gd name="T18" fmla="*/ 38 w 74"/>
                <a:gd name="T19" fmla="*/ 17 h 116"/>
                <a:gd name="T20" fmla="*/ 26 w 74"/>
                <a:gd name="T21" fmla="*/ 29 h 116"/>
                <a:gd name="T22" fmla="*/ 74 w 74"/>
                <a:gd name="T23" fmla="*/ 83 h 116"/>
                <a:gd name="T24" fmla="*/ 34 w 74"/>
                <a:gd name="T2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16">
                  <a:moveTo>
                    <a:pt x="34" y="116"/>
                  </a:moveTo>
                  <a:cubicBezTo>
                    <a:pt x="5" y="116"/>
                    <a:pt x="0" y="99"/>
                    <a:pt x="1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90"/>
                    <a:pt x="25" y="99"/>
                    <a:pt x="38" y="99"/>
                  </a:cubicBezTo>
                  <a:cubicBezTo>
                    <a:pt x="46" y="99"/>
                    <a:pt x="50" y="94"/>
                    <a:pt x="50" y="86"/>
                  </a:cubicBezTo>
                  <a:cubicBezTo>
                    <a:pt x="50" y="66"/>
                    <a:pt x="3" y="65"/>
                    <a:pt x="3" y="31"/>
                  </a:cubicBezTo>
                  <a:cubicBezTo>
                    <a:pt x="3" y="14"/>
                    <a:pt x="11" y="0"/>
                    <a:pt x="40" y="0"/>
                  </a:cubicBezTo>
                  <a:cubicBezTo>
                    <a:pt x="62" y="0"/>
                    <a:pt x="74" y="10"/>
                    <a:pt x="72" y="3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25"/>
                    <a:pt x="48" y="17"/>
                    <a:pt x="38" y="17"/>
                  </a:cubicBezTo>
                  <a:cubicBezTo>
                    <a:pt x="31" y="17"/>
                    <a:pt x="26" y="21"/>
                    <a:pt x="26" y="29"/>
                  </a:cubicBezTo>
                  <a:cubicBezTo>
                    <a:pt x="26" y="50"/>
                    <a:pt x="74" y="48"/>
                    <a:pt x="74" y="83"/>
                  </a:cubicBezTo>
                  <a:cubicBezTo>
                    <a:pt x="74" y="112"/>
                    <a:pt x="52" y="116"/>
                    <a:pt x="34" y="1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84406" tIns="42203" rIns="84406" bIns="42203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1662"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9342475"/>
              </p:ext>
            </p:extLst>
          </p:nvPr>
        </p:nvGraphicFramePr>
        <p:xfrm>
          <a:off x="5901378" y="504367"/>
          <a:ext cx="2979964" cy="115589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4499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4499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4499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4499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281354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300" b="0" smtClean="0">
                          <a:solidFill>
                            <a:schemeClr val="tx1"/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SDS</a:t>
                      </a:r>
                      <a:endParaRPr lang="ko-KR" altLang="en-US" sz="1300" b="0">
                        <a:solidFill>
                          <a:schemeClr val="tx1"/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300" b="0" smtClean="0">
                          <a:solidFill>
                            <a:schemeClr val="tx1"/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ABL</a:t>
                      </a:r>
                      <a:endParaRPr lang="ko-KR" altLang="en-US" sz="1300" b="0">
                        <a:solidFill>
                          <a:schemeClr val="tx1"/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b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135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300" b="0" smtClean="0">
                          <a:solidFill>
                            <a:schemeClr val="tx1"/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기안</a:t>
                      </a:r>
                      <a:endParaRPr lang="ko-KR" altLang="en-US" sz="1300" b="0">
                        <a:solidFill>
                          <a:schemeClr val="tx1"/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300" b="0" smtClean="0">
                          <a:solidFill>
                            <a:schemeClr val="tx1"/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결재</a:t>
                      </a:r>
                      <a:endParaRPr lang="ko-KR" altLang="en-US" sz="1300" b="0">
                        <a:solidFill>
                          <a:schemeClr val="tx1"/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300" b="0" smtClean="0">
                          <a:solidFill>
                            <a:schemeClr val="tx1"/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합의</a:t>
                      </a:r>
                      <a:endParaRPr lang="ko-KR" altLang="en-US" sz="1300" b="0">
                        <a:solidFill>
                          <a:schemeClr val="tx1"/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300" b="0" smtClean="0">
                          <a:solidFill>
                            <a:schemeClr val="tx1"/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결재</a:t>
                      </a:r>
                      <a:endParaRPr lang="ko-KR" altLang="en-US" sz="1300" b="0">
                        <a:solidFill>
                          <a:schemeClr val="tx1"/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90843"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1300" err="1" smtClean="0"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박화은</a:t>
                      </a:r>
                      <a:endParaRPr lang="en-US" altLang="ko-KR" sz="1300" smtClean="0"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(</a:t>
                      </a:r>
                      <a:r>
                        <a:rPr lang="ko-KR" altLang="en-US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서명</a:t>
                      </a:r>
                      <a:r>
                        <a:rPr lang="en-US" altLang="ko-KR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)</a:t>
                      </a:r>
                      <a:endParaRPr lang="ko-KR" altLang="en-US" sz="900">
                        <a:solidFill>
                          <a:schemeClr val="bg1">
                            <a:lumMod val="75000"/>
                          </a:schemeClr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1300" smtClean="0"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임동선</a:t>
                      </a:r>
                      <a:endParaRPr lang="en-US" altLang="ko-KR" sz="1300" smtClean="0"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(</a:t>
                      </a:r>
                      <a:r>
                        <a:rPr lang="ko-KR" altLang="en-US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서명</a:t>
                      </a:r>
                      <a:r>
                        <a:rPr lang="en-US" altLang="ko-KR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)</a:t>
                      </a:r>
                      <a:endParaRPr lang="ko-KR" altLang="en-US" sz="900">
                        <a:solidFill>
                          <a:schemeClr val="bg1">
                            <a:lumMod val="75000"/>
                          </a:schemeClr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ko-KR" altLang="en-US" sz="1300" smtClean="0"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손영철</a:t>
                      </a:r>
                      <a:endParaRPr lang="en-US" altLang="ko-KR" sz="1300" smtClean="0"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(</a:t>
                      </a:r>
                      <a:r>
                        <a:rPr lang="ko-KR" altLang="en-US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서명</a:t>
                      </a:r>
                      <a:r>
                        <a:rPr lang="en-US" altLang="ko-KR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)</a:t>
                      </a:r>
                      <a:endParaRPr lang="ko-KR" altLang="en-US" sz="900">
                        <a:solidFill>
                          <a:schemeClr val="bg1">
                            <a:lumMod val="75000"/>
                          </a:schemeClr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>
                        <a:lnSpc>
                          <a:spcPct val="150000"/>
                        </a:lnSpc>
                      </a:pPr>
                      <a:r>
                        <a:rPr lang="en-US" altLang="ko-KR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(</a:t>
                      </a:r>
                      <a:r>
                        <a:rPr lang="ko-KR" altLang="en-US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서명</a:t>
                      </a:r>
                      <a:r>
                        <a:rPr lang="en-US" altLang="ko-KR" sz="900" smtClean="0">
                          <a:solidFill>
                            <a:schemeClr val="bg1">
                              <a:lumMod val="75000"/>
                            </a:schemeClr>
                          </a:solidFill>
                          <a:latin typeface="바탕체" panose="02030609000101010101" pitchFamily="17" charset="-127"/>
                          <a:ea typeface="바탕체" panose="02030609000101010101" pitchFamily="17" charset="-127"/>
                        </a:rPr>
                        <a:t>)</a:t>
                      </a:r>
                      <a:endParaRPr lang="ko-KR" altLang="en-US" sz="900">
                        <a:solidFill>
                          <a:schemeClr val="bg1">
                            <a:lumMod val="75000"/>
                          </a:schemeClr>
                        </a:solidFill>
                        <a:latin typeface="바탕체" panose="02030609000101010101" pitchFamily="17" charset="-127"/>
                        <a:ea typeface="바탕체" panose="02030609000101010101" pitchFamily="17" charset="-127"/>
                      </a:endParaRPr>
                    </a:p>
                  </a:txBody>
                  <a:tcPr marL="84406" marR="84406" marT="42203" marB="42203" anchor="ctr">
                    <a:lnL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88543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운영서버</a:t>
            </a:r>
            <a:r>
              <a:rPr lang="ko-KR" altLang="en-US" sz="1400" smtClean="0">
                <a:solidFill>
                  <a:prstClr val="black"/>
                </a:solidFill>
              </a:rPr>
              <a:t>  </a:t>
            </a:r>
            <a:r>
              <a:rPr lang="en-US" altLang="ko-KR" sz="1400" smtClean="0">
                <a:solidFill>
                  <a:prstClr val="black"/>
                </a:solidFill>
              </a:rPr>
              <a:t>SW Stack (2/3)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0919865"/>
              </p:ext>
            </p:extLst>
          </p:nvPr>
        </p:nvGraphicFramePr>
        <p:xfrm>
          <a:off x="332074" y="1268422"/>
          <a:ext cx="4168489" cy="482487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7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837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90401"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 Enterprise Edition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10.3.6.0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 Enterprise Edition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3.7.1.8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JAVA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Framework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Online/Batch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8308803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 BTO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19641787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실행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Rule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InnoRules Builder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6.7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52717511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NCRM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399073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54673314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파일 소팅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DMExpress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78021426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eCAM/PRO II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8700439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SSO/EAM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75670587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Batch Agent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34121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비정형데이터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vormetric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5.2.5.91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6860590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Document Safer (IF Module)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2010R3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44612236"/>
                  </a:ext>
                </a:extLst>
              </a:tr>
              <a:tr h="341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190401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tivoli, ITM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7.3.5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1904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SSE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  <a:tr h="236449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WAS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128372724"/>
                  </a:ext>
                </a:extLst>
              </a:tr>
            </a:tbl>
          </a:graphicData>
        </a:graphic>
      </p:graphicFrame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8834007"/>
              </p:ext>
            </p:extLst>
          </p:nvPr>
        </p:nvGraphicFramePr>
        <p:xfrm>
          <a:off x="4565755" y="1271133"/>
          <a:ext cx="4254394" cy="482216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777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740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23538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5684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565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07142">
                <a:tc row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Coherence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3.7.1.8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Framework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 Online/Batch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 BTO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52717511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399073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InnoRules Builder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54673314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78021426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Chart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75670587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Batch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90269514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01099346"/>
                  </a:ext>
                </a:extLst>
              </a:tr>
              <a:tr h="37122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비정형데이터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5.2.5.91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11104558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(IF Module)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6860590"/>
                  </a:ext>
                </a:extLst>
              </a:tr>
              <a:tr h="3712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XecureWeb(AnySign)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20714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  <a:tr h="2071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8372724"/>
                  </a:ext>
                </a:extLst>
              </a:tr>
              <a:tr h="27265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SFA/XHS/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/SMS WAS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4478564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50683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latin typeface="+mn-ea"/>
              </a:rPr>
              <a:t>5.1 U2L </a:t>
            </a:r>
            <a:r>
              <a:rPr lang="ko-KR" altLang="en-US">
                <a:latin typeface="+mn-ea"/>
              </a:rPr>
              <a:t>전환 방안 및 </a:t>
            </a:r>
            <a:r>
              <a:rPr lang="en-US" altLang="ko-KR" smtClean="0">
                <a:latin typeface="+mn-ea"/>
              </a:rPr>
              <a:t>Role (5/8)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5902307"/>
              </p:ext>
            </p:extLst>
          </p:nvPr>
        </p:nvGraphicFramePr>
        <p:xfrm>
          <a:off x="323850" y="980728"/>
          <a:ext cx="8496300" cy="547246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1944216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2880320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079798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19655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 방법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507935">
                <a:tc rowSpan="1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UP52, UP53, UD06, UT31, UD02,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UT32, UP103, UP104, UD103,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한컴위드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0435842"/>
                  </a:ext>
                </a:extLst>
              </a:tr>
              <a:tr h="35224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02835376"/>
                  </a:ext>
                </a:extLst>
              </a:tr>
              <a:tr h="50793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da-DK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UP56, UP57, UD02, 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한컴위드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1854668"/>
                  </a:ext>
                </a:extLst>
              </a:tr>
              <a:tr h="3522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/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7364939"/>
                  </a:ext>
                </a:extLst>
              </a:tr>
              <a:tr h="5079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WebShield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UP103, UP104, UD103, NUT12,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UT92, UP202,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UP203, UD202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예티소프트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9035885"/>
                  </a:ext>
                </a:extLst>
              </a:tr>
              <a:tr h="3522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32462474"/>
                  </a:ext>
                </a:extLst>
              </a:tr>
              <a:tr h="507935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VestSign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VestRelay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UT92, UP200, UP201, UP202,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UP203, UD200, UD202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예티소프트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7118487"/>
                  </a:ext>
                </a:extLst>
              </a:tr>
              <a:tr h="3522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63416597"/>
                  </a:ext>
                </a:extLst>
              </a:tr>
              <a:tr h="507935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 </a:t>
                      </a:r>
                    </a:p>
                    <a:p>
                      <a:pPr algn="ctr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방화벽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Keypad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[PC/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])</a:t>
                      </a: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UT92, UP200, UP201, UP202, UP203, UD200, UD202</a:t>
                      </a: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예티소프트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1045270"/>
                  </a:ext>
                </a:extLst>
              </a:tr>
              <a:tr h="4670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83883958"/>
                  </a:ext>
                </a:extLst>
              </a:tr>
              <a:tr h="507935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nxKey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Key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UT31, UP56, UP57, UD02, UT32,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UP101, UP102, UP103, UP104,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UD101, UD103,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31260612"/>
                  </a:ext>
                </a:extLst>
              </a:tr>
              <a:tr h="3522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5227268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93697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latin typeface="+mn-ea"/>
              </a:rPr>
              <a:t>5.1 U2L </a:t>
            </a:r>
            <a:r>
              <a:rPr lang="ko-KR" altLang="en-US">
                <a:latin typeface="+mn-ea"/>
              </a:rPr>
              <a:t>전환 방안 및 </a:t>
            </a:r>
            <a:r>
              <a:rPr lang="en-US" altLang="ko-KR" smtClean="0">
                <a:latin typeface="+mn-ea"/>
              </a:rPr>
              <a:t>Role (6/8)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2252160"/>
              </p:ext>
            </p:extLst>
          </p:nvPr>
        </p:nvGraphicFramePr>
        <p:xfrm>
          <a:off x="323850" y="980728"/>
          <a:ext cx="8496300" cy="547246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2880320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079798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25910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 방법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578337">
                <a:tc rowSpan="1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Transkey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UP101, UP102, UP103,  UP104,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UD101, UD103,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84561485"/>
                  </a:ext>
                </a:extLst>
              </a:tr>
              <a:tr h="46433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72118589"/>
                  </a:ext>
                </a:extLst>
              </a:tr>
              <a:tr h="578337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UP56, UP57, UD02, UT32,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UP103, UP104, UD103,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86118050"/>
                  </a:ext>
                </a:extLst>
              </a:tr>
              <a:tr h="46433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26176898"/>
                  </a:ext>
                </a:extLst>
              </a:tr>
              <a:tr h="578337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mVaccine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UP52, UP53, UD06, UT31, UP101,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UP102, UD101,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9096855"/>
                  </a:ext>
                </a:extLst>
              </a:tr>
              <a:tr h="46433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91796866"/>
                  </a:ext>
                </a:extLst>
              </a:tr>
              <a:tr h="578337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QRCode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UP101, UP102, UD101,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1854668"/>
                  </a:ext>
                </a:extLst>
              </a:tr>
              <a:tr h="4643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/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7364939"/>
                  </a:ext>
                </a:extLst>
              </a:tr>
              <a:tr h="57833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RS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Onepass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UP103, UP104, UD103, NUT12</a:t>
                      </a: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25505744"/>
                  </a:ext>
                </a:extLst>
              </a:tr>
              <a:tr h="46433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121168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692073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latin typeface="+mn-ea"/>
              </a:rPr>
              <a:t>5.1 U2L </a:t>
            </a:r>
            <a:r>
              <a:rPr lang="ko-KR" altLang="en-US">
                <a:latin typeface="+mn-ea"/>
              </a:rPr>
              <a:t>전환 방안 및 </a:t>
            </a:r>
            <a:r>
              <a:rPr lang="en-US" altLang="ko-KR" smtClean="0">
                <a:latin typeface="+mn-ea"/>
              </a:rPr>
              <a:t>Role (7/8)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4737325"/>
              </p:ext>
            </p:extLst>
          </p:nvPr>
        </p:nvGraphicFramePr>
        <p:xfrm>
          <a:off x="323850" y="980730"/>
          <a:ext cx="8496300" cy="547245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2880320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079798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296945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 방법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612097">
                <a:tc rowSpan="1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UD02, UD03, UT32, UP61, UP62, UD08, UP54, UP55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시큐하이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1497480"/>
                  </a:ext>
                </a:extLst>
              </a:tr>
              <a:tr h="424479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41335864"/>
                  </a:ext>
                </a:extLst>
              </a:tr>
              <a:tr h="612097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Veraport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UP103, UP104, UD103, NUT12</a:t>
                      </a: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위즈베라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05248382"/>
                  </a:ext>
                </a:extLst>
              </a:tr>
              <a:tr h="424479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33133301"/>
                  </a:ext>
                </a:extLst>
              </a:tr>
              <a:tr h="79971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UP52, UP53, UP61, UP62, UT91, UP80,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UP81, UP101, UP102, UD101, NUT12,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UT112, PRT001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이외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45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서버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전체 서버 구축 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위즈코어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14266700"/>
                  </a:ext>
                </a:extLst>
              </a:tr>
              <a:tr h="29694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84323858"/>
                  </a:ext>
                </a:extLst>
              </a:tr>
              <a:tr h="79971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58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서버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전체 서버 구축 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나일 소프트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64156700"/>
                  </a:ext>
                </a:extLst>
              </a:tr>
              <a:tr h="29694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35089134"/>
                  </a:ext>
                </a:extLst>
              </a:tr>
              <a:tr h="612097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Advanced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DMI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시스템즈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6044521"/>
                  </a:ext>
                </a:extLst>
              </a:tr>
              <a:tr h="296945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1197155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498644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latin typeface="+mn-ea"/>
              </a:rPr>
              <a:t>5.1 U2L </a:t>
            </a:r>
            <a:r>
              <a:rPr lang="ko-KR" altLang="en-US">
                <a:latin typeface="+mn-ea"/>
              </a:rPr>
              <a:t>전환 방안 및 </a:t>
            </a:r>
            <a:r>
              <a:rPr lang="en-US" altLang="ko-KR" smtClean="0">
                <a:latin typeface="+mn-ea"/>
              </a:rPr>
              <a:t>Role (8/8)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6424739"/>
              </p:ext>
            </p:extLst>
          </p:nvPr>
        </p:nvGraphicFramePr>
        <p:xfrm>
          <a:off x="323850" y="980731"/>
          <a:ext cx="8496300" cy="280863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2520280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079798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246884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 방법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246884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인프라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HA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이중화 구성 서버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ASIS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환경과 동일 구성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(L4, HA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등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29344088"/>
                  </a:ext>
                </a:extLst>
              </a:tr>
              <a:tr h="246884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정상여부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확인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50096201"/>
                  </a:ext>
                </a:extLst>
              </a:tr>
              <a:tr h="246884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공유파일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시스템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공유파일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사용 서버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ASIS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환경과 동일 구성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81033903"/>
                  </a:ext>
                </a:extLst>
              </a:tr>
              <a:tr h="246884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정상여부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확인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91868840"/>
                  </a:ext>
                </a:extLst>
              </a:tr>
              <a:tr h="246884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구성 서버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ASIS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환경과 동일 인프라 환경 구성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50502725"/>
                  </a:ext>
                </a:extLst>
              </a:tr>
              <a:tr h="246884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ASIS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환경과 도일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 구성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75631718"/>
                  </a:ext>
                </a:extLst>
              </a:tr>
              <a:tr h="442443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JDK, C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 서버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일반적인 서버 및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기본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ASIS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동일한 환경 및 버전 구성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99898723"/>
                  </a:ext>
                </a:extLst>
              </a:tr>
              <a:tr h="638000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 솔루션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서버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교체됨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교체로 인하여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대상에서 제외되며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Linux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서버에 설치 진행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30514961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332074" y="3806132"/>
            <a:ext cx="8488076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smtClean="0"/>
              <a:t>- </a:t>
            </a:r>
            <a:r>
              <a:rPr lang="en-US" altLang="ko-KR" sz="1000" err="1" smtClean="0"/>
              <a:t>ActiveMQ</a:t>
            </a:r>
            <a:r>
              <a:rPr lang="en-US" altLang="ko-KR" sz="1000" smtClean="0"/>
              <a:t> </a:t>
            </a:r>
            <a:r>
              <a:rPr lang="en-US" altLang="ko-KR" sz="1000" err="1" smtClean="0"/>
              <a:t>Pushpub</a:t>
            </a:r>
            <a:r>
              <a:rPr lang="en-US" altLang="ko-KR" sz="1000" smtClean="0"/>
              <a:t>, </a:t>
            </a:r>
            <a:r>
              <a:rPr lang="en-US" altLang="ko-KR" sz="1000" err="1" smtClean="0"/>
              <a:t>ics</a:t>
            </a:r>
            <a:r>
              <a:rPr lang="en-US" altLang="ko-KR" sz="1000" smtClean="0"/>
              <a:t> Client(CMS), Trade Sign Score TSA, SKT Smart Security, AOS Anti V3&amp;Spy, AOS Firewall, </a:t>
            </a:r>
            <a:r>
              <a:rPr lang="en-US" altLang="ko-KR" sz="1000" err="1" smtClean="0"/>
              <a:t>WebCenter</a:t>
            </a:r>
            <a:r>
              <a:rPr lang="en-US" altLang="ko-KR" sz="1000" smtClean="0"/>
              <a:t>, </a:t>
            </a:r>
            <a:r>
              <a:rPr lang="en-US" altLang="ko-KR" sz="1000" err="1" smtClean="0"/>
              <a:t>Inzi</a:t>
            </a:r>
            <a:r>
              <a:rPr lang="en-US" altLang="ko-KR" sz="1000" smtClean="0"/>
              <a:t> </a:t>
            </a:r>
            <a:r>
              <a:rPr lang="en-US" altLang="ko-KR" sz="1000" err="1" smtClean="0"/>
              <a:t>IlDReader</a:t>
            </a:r>
            <a:r>
              <a:rPr lang="en-US" altLang="ko-KR" sz="1000" smtClean="0"/>
              <a:t>, </a:t>
            </a:r>
          </a:p>
          <a:p>
            <a:r>
              <a:rPr lang="en-US" altLang="ko-KR" sz="1000" smtClean="0"/>
              <a:t>  </a:t>
            </a:r>
            <a:r>
              <a:rPr lang="ko-KR" altLang="en-US" sz="1000" smtClean="0"/>
              <a:t>형상</a:t>
            </a:r>
            <a:r>
              <a:rPr lang="en-US" altLang="ko-KR" sz="1000" smtClean="0"/>
              <a:t>, </a:t>
            </a:r>
            <a:r>
              <a:rPr lang="ko-KR" altLang="en-US" sz="1000" smtClean="0"/>
              <a:t>배포</a:t>
            </a:r>
            <a:r>
              <a:rPr lang="en-US" altLang="ko-KR" sz="1000" smtClean="0"/>
              <a:t>, DBMS Client(Oracle, </a:t>
            </a:r>
            <a:r>
              <a:rPr lang="en-US" altLang="ko-KR" sz="1000" err="1" smtClean="0"/>
              <a:t>Tibero</a:t>
            </a:r>
            <a:r>
              <a:rPr lang="en-US" altLang="ko-KR" sz="1000" smtClean="0"/>
              <a:t>) </a:t>
            </a:r>
            <a:r>
              <a:rPr lang="ko-KR" altLang="en-US" sz="1000" smtClean="0"/>
              <a:t>솔루션 </a:t>
            </a:r>
            <a:r>
              <a:rPr lang="en-US" altLang="ko-KR" sz="1000" smtClean="0"/>
              <a:t>:</a:t>
            </a:r>
            <a:r>
              <a:rPr lang="ko-KR" altLang="en-US" sz="1000" smtClean="0"/>
              <a:t> 추후 </a:t>
            </a:r>
            <a:r>
              <a:rPr lang="en-US" altLang="ko-KR" sz="1000" smtClean="0"/>
              <a:t>Update </a:t>
            </a:r>
            <a:r>
              <a:rPr lang="ko-KR" altLang="en-US" sz="1000" smtClean="0"/>
              <a:t>예정</a:t>
            </a:r>
            <a:endParaRPr lang="en-US" altLang="ko-KR" sz="1000" smtClean="0"/>
          </a:p>
          <a:p>
            <a:pPr>
              <a:spcBef>
                <a:spcPts val="600"/>
              </a:spcBef>
            </a:pPr>
            <a:r>
              <a:rPr lang="en-US" altLang="ko-KR" sz="1000" smtClean="0"/>
              <a:t>- </a:t>
            </a:r>
            <a:r>
              <a:rPr lang="ko-KR" altLang="en-US" sz="1000" smtClean="0"/>
              <a:t>상기 명시된 솔루션은 추가</a:t>
            </a:r>
            <a:r>
              <a:rPr lang="en-US" altLang="ko-KR" sz="1000" smtClean="0"/>
              <a:t>/</a:t>
            </a:r>
            <a:r>
              <a:rPr lang="ko-KR" altLang="en-US" sz="1000" smtClean="0"/>
              <a:t>삭제 등 변동 가능성 존재함</a:t>
            </a:r>
            <a:endParaRPr lang="en-US" altLang="ko-KR" sz="1000" smtClean="0"/>
          </a:p>
        </p:txBody>
      </p:sp>
    </p:spTree>
    <p:extLst>
      <p:ext uri="{BB962C8B-B14F-4D97-AF65-F5344CB8AC3E}">
        <p14:creationId xmlns:p14="http://schemas.microsoft.com/office/powerpoint/2010/main" val="3752576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직사각형 20"/>
          <p:cNvSpPr/>
          <p:nvPr/>
        </p:nvSpPr>
        <p:spPr>
          <a:xfrm>
            <a:off x="323850" y="2355251"/>
            <a:ext cx="4537959" cy="3809302"/>
          </a:xfrm>
          <a:prstGeom prst="rect">
            <a:avLst/>
          </a:prstGeom>
          <a:noFill/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72000" anchor="b" anchorCtr="1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4" name="제목 3"/>
          <p:cNvSpPr>
            <a:spLocks noGrp="1"/>
          </p:cNvSpPr>
          <p:nvPr>
            <p:ph type="title"/>
          </p:nvPr>
        </p:nvSpPr>
        <p:spPr>
          <a:xfrm>
            <a:off x="619516" y="180094"/>
            <a:ext cx="7717632" cy="469925"/>
          </a:xfrm>
        </p:spPr>
        <p:txBody>
          <a:bodyPr/>
          <a:lstStyle/>
          <a:p>
            <a:r>
              <a:rPr lang="en-US" altLang="ko-KR" smtClean="0">
                <a:latin typeface="+mn-ea"/>
              </a:rPr>
              <a:t>5.2 U2L </a:t>
            </a:r>
            <a:r>
              <a:rPr lang="ko-KR" altLang="en-US" smtClean="0">
                <a:latin typeface="+mn-ea"/>
              </a:rPr>
              <a:t>상세 전환 방안 </a:t>
            </a:r>
            <a:r>
              <a:rPr lang="en-US" altLang="ko-KR" smtClean="0">
                <a:latin typeface="+mn-ea"/>
              </a:rPr>
              <a:t>(1/2)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sp>
        <p:nvSpPr>
          <p:cNvPr id="6" name="직사각형 5"/>
          <p:cNvSpPr/>
          <p:nvPr/>
        </p:nvSpPr>
        <p:spPr>
          <a:xfrm>
            <a:off x="379730" y="980728"/>
            <a:ext cx="8375084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솔루션의 경우 각 솔루션 벤더에서 </a:t>
            </a:r>
            <a:r>
              <a:rPr lang="en-US" altLang="ko-KR" sz="1400" smtClean="0">
                <a:solidFill>
                  <a:prstClr val="black"/>
                </a:solidFill>
              </a:rPr>
              <a:t>ASIS</a:t>
            </a:r>
            <a:r>
              <a:rPr lang="ko-KR" altLang="en-US" sz="1400" smtClean="0">
                <a:solidFill>
                  <a:prstClr val="black"/>
                </a:solidFill>
              </a:rPr>
              <a:t>와 동일 제품</a:t>
            </a:r>
            <a:r>
              <a:rPr lang="en-US" altLang="ko-KR" sz="1400" smtClean="0">
                <a:solidFill>
                  <a:prstClr val="black"/>
                </a:solidFill>
              </a:rPr>
              <a:t>, </a:t>
            </a:r>
            <a:r>
              <a:rPr lang="ko-KR" altLang="en-US" sz="1400" smtClean="0">
                <a:solidFill>
                  <a:prstClr val="black"/>
                </a:solidFill>
              </a:rPr>
              <a:t>버전</a:t>
            </a:r>
            <a:r>
              <a:rPr lang="en-US" altLang="ko-KR" sz="1400" smtClean="0">
                <a:solidFill>
                  <a:prstClr val="black"/>
                </a:solidFill>
              </a:rPr>
              <a:t>, </a:t>
            </a:r>
            <a:r>
              <a:rPr lang="ko-KR" altLang="en-US" sz="1400" smtClean="0">
                <a:solidFill>
                  <a:prstClr val="black"/>
                </a:solidFill>
              </a:rPr>
              <a:t>환경으로 설치 및 구성함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/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구성 완료 이후 관련 산출물 제출 예정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/>
            <a:endParaRPr lang="en-US" altLang="ko-KR" sz="1400" smtClean="0">
              <a:solidFill>
                <a:prstClr val="black"/>
              </a:solidFill>
            </a:endParaRPr>
          </a:p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Web/WAS </a:t>
            </a:r>
            <a:r>
              <a:rPr lang="ko-KR" altLang="en-US" sz="1400" smtClean="0">
                <a:solidFill>
                  <a:prstClr val="black"/>
                </a:solidFill>
              </a:rPr>
              <a:t>전환 방안</a:t>
            </a:r>
            <a:endParaRPr lang="ko-KR" altLang="en-US" sz="1400">
              <a:solidFill>
                <a:prstClr val="black"/>
              </a:solidFill>
            </a:endParaRPr>
          </a:p>
        </p:txBody>
      </p:sp>
      <p:sp>
        <p:nvSpPr>
          <p:cNvPr id="7" name="직사각형 6"/>
          <p:cNvSpPr/>
          <p:nvPr/>
        </p:nvSpPr>
        <p:spPr bwMode="gray">
          <a:xfrm>
            <a:off x="325809" y="2012460"/>
            <a:ext cx="4536000" cy="288000"/>
          </a:xfrm>
          <a:prstGeom prst="rect">
            <a:avLst/>
          </a:prstGeom>
          <a:gradFill>
            <a:gsLst>
              <a:gs pos="49000">
                <a:srgbClr val="178EE7"/>
              </a:gs>
              <a:gs pos="50000">
                <a:srgbClr val="178EE7">
                  <a:lumMod val="90000"/>
                </a:srgbClr>
              </a:gs>
            </a:gsLst>
            <a:lin ang="5400000" scaled="0"/>
          </a:gradFill>
          <a:ln w="6350" cmpd="thinThick">
            <a:noFill/>
          </a:ln>
          <a:effectLst/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18000" rtlCol="0" anchor="ctr">
            <a:scene3d>
              <a:camera prst="orthographicFront"/>
              <a:lightRig rig="threePt" dir="t"/>
            </a:scene3d>
            <a:flatTx/>
          </a:bodyPr>
          <a:lstStyle/>
          <a:p>
            <a:pPr indent="-75973" algn="ctr" defTabSz="941772" fontAlgn="ctr" latinLnBrk="0">
              <a:buClr>
                <a:prstClr val="white">
                  <a:lumMod val="65000"/>
                </a:prstClr>
              </a:buClr>
              <a:buSzPct val="80000"/>
              <a:tabLst>
                <a:tab pos="2430962" algn="l"/>
                <a:tab pos="5099858" algn="l"/>
              </a:tabLst>
            </a:pPr>
            <a:r>
              <a:rPr lang="ko-KR" altLang="en-US" sz="1200" b="1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웹 </a:t>
            </a:r>
            <a:r>
              <a:rPr lang="en-US" altLang="ko-KR" sz="1200" b="1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Application</a:t>
            </a:r>
            <a:r>
              <a:rPr lang="ko-KR" altLang="en-US" sz="1200" b="1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 전환</a:t>
            </a:r>
            <a:endParaRPr lang="en-US" altLang="ko-KR" sz="1200" b="1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sp>
        <p:nvSpPr>
          <p:cNvPr id="10" name="AutoShape 48"/>
          <p:cNvSpPr>
            <a:spLocks noChangeArrowheads="1"/>
          </p:cNvSpPr>
          <p:nvPr/>
        </p:nvSpPr>
        <p:spPr bwMode="gray">
          <a:xfrm>
            <a:off x="334355" y="2360993"/>
            <a:ext cx="790159" cy="4092195"/>
          </a:xfrm>
          <a:prstGeom prst="rect">
            <a:avLst/>
          </a:prstGeom>
          <a:noFill/>
          <a:ln>
            <a:noFill/>
          </a:ln>
          <a:extLst/>
        </p:spPr>
        <p:txBody>
          <a:bodyPr lIns="0" tIns="0" rIns="0" bIns="0" anchor="t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endParaRPr lang="en-US" altLang="ko-KR" sz="13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err="1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웹서버</a:t>
            </a: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endParaRPr lang="en-US" altLang="ko-KR" sz="16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어플리케이션</a:t>
            </a: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endParaRPr lang="en-US" altLang="ko-KR" sz="17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err="1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미들웨어</a:t>
            </a: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endParaRPr lang="en-US" altLang="ko-KR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자바</a:t>
            </a: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endParaRPr lang="en-US" altLang="ko-KR" sz="16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운영체제</a:t>
            </a: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endParaRPr lang="en-US" altLang="ko-KR" sz="11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파티션</a:t>
            </a: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/</a:t>
            </a:r>
          </a:p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가상화</a:t>
            </a: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3" name="직사각형 12"/>
          <p:cNvSpPr/>
          <p:nvPr/>
        </p:nvSpPr>
        <p:spPr bwMode="gray">
          <a:xfrm>
            <a:off x="4932040" y="2006178"/>
            <a:ext cx="3888110" cy="288000"/>
          </a:xfrm>
          <a:prstGeom prst="rect">
            <a:avLst/>
          </a:prstGeom>
          <a:gradFill>
            <a:gsLst>
              <a:gs pos="49000">
                <a:srgbClr val="178EE7"/>
              </a:gs>
              <a:gs pos="50000">
                <a:srgbClr val="178EE7">
                  <a:lumMod val="90000"/>
                </a:srgbClr>
              </a:gs>
            </a:gsLst>
            <a:lin ang="5400000" scaled="0"/>
          </a:gradFill>
          <a:ln w="6350" cmpd="thinThick">
            <a:noFill/>
          </a:ln>
          <a:effectLst/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18000" rtlCol="0" anchor="ctr">
            <a:scene3d>
              <a:camera prst="orthographicFront"/>
              <a:lightRig rig="threePt" dir="t"/>
            </a:scene3d>
            <a:flatTx/>
          </a:bodyPr>
          <a:lstStyle/>
          <a:p>
            <a:pPr indent="-75973" algn="ctr" defTabSz="941772" fontAlgn="ctr" latinLnBrk="0">
              <a:buClr>
                <a:prstClr val="white">
                  <a:lumMod val="65000"/>
                </a:prstClr>
              </a:buClr>
              <a:buSzPct val="80000"/>
              <a:tabLst>
                <a:tab pos="2430962" algn="l"/>
                <a:tab pos="5099858" algn="l"/>
              </a:tabLst>
            </a:pPr>
            <a:r>
              <a:rPr lang="ko-KR" altLang="en-US" sz="1200" b="1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전환 내용</a:t>
            </a:r>
            <a:endParaRPr lang="en-US" altLang="ko-KR" sz="1200" b="1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graphicFrame>
        <p:nvGraphicFramePr>
          <p:cNvPr id="14" name="표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027456"/>
              </p:ext>
            </p:extLst>
          </p:nvPr>
        </p:nvGraphicFramePr>
        <p:xfrm>
          <a:off x="4932040" y="2367333"/>
          <a:ext cx="3888110" cy="37972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28999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2649784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809327">
                  <a:extLst>
                    <a:ext uri="{9D8B030D-6E8A-4147-A177-3AD203B41FA5}">
                      <a16:colId xmlns:a16="http://schemas.microsoft.com/office/drawing/2014/main" xmlns="" val="1657393947"/>
                    </a:ext>
                  </a:extLst>
                </a:gridCol>
              </a:tblGrid>
              <a:tr h="25064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en-US" altLang="ko-KR" sz="10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29344088"/>
                  </a:ext>
                </a:extLst>
              </a:tr>
              <a:tr h="761321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  <a:r>
                        <a:rPr 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설치 및 환경 구성</a:t>
                      </a:r>
                      <a:endParaRPr lang="en-US" altLang="ko-KR" sz="10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정적 파일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(HTML,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이미지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CSS,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스크립트 등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이관 및 소스 내 특정 환경 </a:t>
                      </a:r>
                      <a:r>
                        <a:rPr lang="en-US" altLang="ko-KR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Dependant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 </a:t>
                      </a:r>
                      <a:endParaRPr lang="en-US" altLang="ko-KR" sz="10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코드 수정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벤더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81033903"/>
                  </a:ext>
                </a:extLst>
              </a:tr>
              <a:tr h="42087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OS 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플랫폼 및 서버 변경에 따른 소스 변경 및 소스 내 특정 환경 </a:t>
                      </a:r>
                      <a:r>
                        <a:rPr lang="en-US" altLang="ko-KR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Dependant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 코드 수정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91868840"/>
                  </a:ext>
                </a:extLst>
              </a:tr>
              <a:tr h="5910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AIX</a:t>
                      </a:r>
                      <a:r>
                        <a:rPr 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운영중인 동일 버전을  </a:t>
                      </a:r>
                      <a:r>
                        <a:rPr lang="en-US" altLang="ko-KR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Redhat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Linux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에 설치하여 업무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을 위한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미들환경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구성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벤더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50502725"/>
                  </a:ext>
                </a:extLst>
              </a:tr>
              <a:tr h="42087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ASIS 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 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 동일 혹은 이상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협의 필요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설치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 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75631718"/>
                  </a:ext>
                </a:extLst>
              </a:tr>
              <a:tr h="761321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인프라 구축 방법론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(PISA)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에 입각한 서버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파라메터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및 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운영시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요구하는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OS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커널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파라미터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및 쉘 환경에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부합한 </a:t>
                      </a:r>
                      <a:r>
                        <a:rPr lang="en-US" altLang="ko-KR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Redhat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Linux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 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99898723"/>
                  </a:ext>
                </a:extLst>
              </a:tr>
              <a:tr h="59109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기존 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LPAR </a:t>
                      </a:r>
                      <a:r>
                        <a:rPr lang="ko-KR" alt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파티션된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AIX 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환경과 동일 성능 이상을 제공할 수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있는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x86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기반의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Cloud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환경의 </a:t>
                      </a:r>
                      <a:r>
                        <a:rPr lang="en-US" altLang="ko-KR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vCore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altLang="ko-KR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vMemory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자원 할당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 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30514961"/>
                  </a:ext>
                </a:extLst>
              </a:tr>
            </a:tbl>
          </a:graphicData>
        </a:graphic>
      </p:graphicFrame>
      <p:sp>
        <p:nvSpPr>
          <p:cNvPr id="3" name="직사각형 2"/>
          <p:cNvSpPr/>
          <p:nvPr/>
        </p:nvSpPr>
        <p:spPr>
          <a:xfrm>
            <a:off x="1127962" y="2586902"/>
            <a:ext cx="14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Apache </a:t>
            </a:r>
            <a:r>
              <a:rPr lang="en-US" altLang="ko-KR" sz="1000" kern="0" spc="-30" err="1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WebServer</a:t>
            </a: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Oracle Http Server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5" name="직사각형 14"/>
          <p:cNvSpPr/>
          <p:nvPr/>
        </p:nvSpPr>
        <p:spPr>
          <a:xfrm>
            <a:off x="1136508" y="3212976"/>
            <a:ext cx="1440000" cy="2772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0000" tIns="0" rIns="90000" bIns="72000" anchor="b" anchorCtr="1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AIX 7.1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6" name="직사각형 15"/>
          <p:cNvSpPr/>
          <p:nvPr/>
        </p:nvSpPr>
        <p:spPr>
          <a:xfrm>
            <a:off x="1189069" y="5250692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LPAR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7" name="직사각형 16"/>
          <p:cNvSpPr/>
          <p:nvPr/>
        </p:nvSpPr>
        <p:spPr>
          <a:xfrm>
            <a:off x="1186199" y="4768128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AIX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8" name="직사각형 17"/>
          <p:cNvSpPr/>
          <p:nvPr/>
        </p:nvSpPr>
        <p:spPr>
          <a:xfrm>
            <a:off x="1186199" y="4285795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JDK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19" name="직사각형 18"/>
          <p:cNvSpPr/>
          <p:nvPr/>
        </p:nvSpPr>
        <p:spPr>
          <a:xfrm>
            <a:off x="1189257" y="3797367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WebLogic/Tomcat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0" name="직사각형 19"/>
          <p:cNvSpPr/>
          <p:nvPr/>
        </p:nvSpPr>
        <p:spPr>
          <a:xfrm>
            <a:off x="1189257" y="3308939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업무 </a:t>
            </a: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App.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323528" y="6231426"/>
            <a:ext cx="819959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※ OS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플랫폼만 변경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Web/WAS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동일 버전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/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환경 구축하는 것으로 정형화된 변경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Template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적용 필요 없음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발생 에러 건 단위 소스 변경 예정</a:t>
            </a:r>
            <a:endParaRPr lang="ko-KR" altLang="en-US" sz="100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3123454" y="2599088"/>
            <a:ext cx="1440000" cy="540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Apache </a:t>
            </a:r>
            <a:r>
              <a:rPr lang="en-US" altLang="ko-KR" sz="1000" kern="0" spc="-30" err="1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WebServer</a:t>
            </a:r>
            <a:endParaRPr lang="en-US" altLang="ko-KR" sz="1000" kern="0" spc="-30" smtClean="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Oracle Http Server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5" name="직사각형 24"/>
          <p:cNvSpPr/>
          <p:nvPr/>
        </p:nvSpPr>
        <p:spPr>
          <a:xfrm>
            <a:off x="3132000" y="3225162"/>
            <a:ext cx="1440000" cy="277200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txBody>
          <a:bodyPr lIns="90000" tIns="0" rIns="90000" bIns="72000" anchor="b" anchorCtr="1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err="1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Redhat</a:t>
            </a: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 Linux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6" name="직사각형 25"/>
          <p:cNvSpPr/>
          <p:nvPr/>
        </p:nvSpPr>
        <p:spPr>
          <a:xfrm>
            <a:off x="3184561" y="5262878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가상화</a:t>
            </a: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/</a:t>
            </a:r>
            <a:r>
              <a:rPr lang="ko-KR" altLang="en-US" sz="1000" kern="0" spc="-30" err="1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클라우드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7" name="직사각형 26"/>
          <p:cNvSpPr/>
          <p:nvPr/>
        </p:nvSpPr>
        <p:spPr>
          <a:xfrm>
            <a:off x="3181691" y="4780314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RHEL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8" name="직사각형 27"/>
          <p:cNvSpPr/>
          <p:nvPr/>
        </p:nvSpPr>
        <p:spPr>
          <a:xfrm>
            <a:off x="3181691" y="4297981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JDK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29" name="직사각형 28"/>
          <p:cNvSpPr/>
          <p:nvPr/>
        </p:nvSpPr>
        <p:spPr>
          <a:xfrm>
            <a:off x="3184749" y="3809553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WebLogic/Tomcat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30" name="직사각형 29"/>
          <p:cNvSpPr/>
          <p:nvPr/>
        </p:nvSpPr>
        <p:spPr>
          <a:xfrm>
            <a:off x="3184749" y="3321125"/>
            <a:ext cx="1332000" cy="432000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0" anchor="ctr" anchorCtr="0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r>
              <a:rPr lang="ko-KR" altLang="en-US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업무 </a:t>
            </a:r>
            <a:r>
              <a:rPr lang="en-US" altLang="ko-KR" sz="1000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0000600000000000000" pitchFamily="2" charset="-127"/>
                <a:ea typeface="KoPub돋움체 Medium" panose="00000600000000000000" pitchFamily="2" charset="-127"/>
              </a:rPr>
              <a:t>App.</a:t>
            </a: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  <p:sp>
        <p:nvSpPr>
          <p:cNvPr id="5" name="오른쪽 화살표 4"/>
          <p:cNvSpPr/>
          <p:nvPr/>
        </p:nvSpPr>
        <p:spPr>
          <a:xfrm>
            <a:off x="2689469" y="5339032"/>
            <a:ext cx="341085" cy="309476"/>
          </a:xfrm>
          <a:prstGeom prst="right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smtClean="0">
                <a:solidFill>
                  <a:schemeClr val="tx1"/>
                </a:solidFill>
              </a:rPr>
              <a:t>1</a:t>
            </a:r>
            <a:endParaRPr lang="ko-KR" altLang="en-US" sz="900" b="1">
              <a:solidFill>
                <a:schemeClr val="tx1"/>
              </a:solidFill>
            </a:endParaRPr>
          </a:p>
        </p:txBody>
      </p:sp>
      <p:sp>
        <p:nvSpPr>
          <p:cNvPr id="31" name="오른쪽 화살표 30"/>
          <p:cNvSpPr/>
          <p:nvPr/>
        </p:nvSpPr>
        <p:spPr>
          <a:xfrm>
            <a:off x="2699792" y="4830624"/>
            <a:ext cx="341085" cy="309476"/>
          </a:xfrm>
          <a:prstGeom prst="right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>
                <a:solidFill>
                  <a:schemeClr val="tx1"/>
                </a:solidFill>
              </a:rPr>
              <a:t>2</a:t>
            </a:r>
            <a:endParaRPr lang="ko-KR" altLang="en-US" sz="900" b="1">
              <a:solidFill>
                <a:schemeClr val="tx1"/>
              </a:solidFill>
            </a:endParaRPr>
          </a:p>
        </p:txBody>
      </p:sp>
      <p:sp>
        <p:nvSpPr>
          <p:cNvPr id="32" name="오른쪽 화살표 31"/>
          <p:cNvSpPr/>
          <p:nvPr/>
        </p:nvSpPr>
        <p:spPr>
          <a:xfrm>
            <a:off x="2699792" y="4343660"/>
            <a:ext cx="341085" cy="309476"/>
          </a:xfrm>
          <a:prstGeom prst="right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smtClean="0">
                <a:solidFill>
                  <a:schemeClr val="tx1"/>
                </a:solidFill>
              </a:rPr>
              <a:t>3</a:t>
            </a:r>
            <a:endParaRPr lang="ko-KR" altLang="en-US" sz="900" b="1">
              <a:solidFill>
                <a:schemeClr val="tx1"/>
              </a:solidFill>
            </a:endParaRPr>
          </a:p>
        </p:txBody>
      </p:sp>
      <p:sp>
        <p:nvSpPr>
          <p:cNvPr id="33" name="오른쪽 화살표 32"/>
          <p:cNvSpPr/>
          <p:nvPr/>
        </p:nvSpPr>
        <p:spPr>
          <a:xfrm>
            <a:off x="2699792" y="3848150"/>
            <a:ext cx="341085" cy="309476"/>
          </a:xfrm>
          <a:prstGeom prst="right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>
                <a:solidFill>
                  <a:schemeClr val="tx1"/>
                </a:solidFill>
              </a:rPr>
              <a:t>4</a:t>
            </a:r>
            <a:endParaRPr lang="ko-KR" altLang="en-US" sz="900" b="1">
              <a:solidFill>
                <a:schemeClr val="tx1"/>
              </a:solidFill>
            </a:endParaRPr>
          </a:p>
        </p:txBody>
      </p:sp>
      <p:sp>
        <p:nvSpPr>
          <p:cNvPr id="34" name="오른쪽 화살표 33"/>
          <p:cNvSpPr/>
          <p:nvPr/>
        </p:nvSpPr>
        <p:spPr>
          <a:xfrm>
            <a:off x="2699792" y="3369732"/>
            <a:ext cx="341085" cy="309476"/>
          </a:xfrm>
          <a:prstGeom prst="right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smtClean="0">
                <a:solidFill>
                  <a:schemeClr val="tx1"/>
                </a:solidFill>
              </a:rPr>
              <a:t>5</a:t>
            </a:r>
            <a:endParaRPr lang="ko-KR" altLang="en-US" sz="900" b="1">
              <a:solidFill>
                <a:schemeClr val="tx1"/>
              </a:solidFill>
            </a:endParaRPr>
          </a:p>
        </p:txBody>
      </p:sp>
      <p:sp>
        <p:nvSpPr>
          <p:cNvPr id="35" name="오른쪽 화살표 34"/>
          <p:cNvSpPr/>
          <p:nvPr/>
        </p:nvSpPr>
        <p:spPr>
          <a:xfrm>
            <a:off x="2708338" y="2726012"/>
            <a:ext cx="341085" cy="309476"/>
          </a:xfrm>
          <a:prstGeom prst="rightArrow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>
                <a:solidFill>
                  <a:schemeClr val="tx1"/>
                </a:solidFill>
              </a:rPr>
              <a:t>6</a:t>
            </a:r>
            <a:endParaRPr lang="ko-KR" altLang="en-US" sz="900" b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3090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latin typeface="+mn-ea"/>
              </a:rPr>
              <a:t>5.2 U2L </a:t>
            </a:r>
            <a:r>
              <a:rPr lang="ko-KR" altLang="en-US">
                <a:latin typeface="+mn-ea"/>
              </a:rPr>
              <a:t>상세 전환 방안 </a:t>
            </a:r>
            <a:r>
              <a:rPr lang="en-US" altLang="ko-KR" smtClean="0">
                <a:latin typeface="+mn-ea"/>
              </a:rPr>
              <a:t>(2/2</a:t>
            </a:r>
            <a:r>
              <a:rPr lang="en-US" altLang="ko-KR">
                <a:latin typeface="+mn-ea"/>
              </a:rPr>
              <a:t>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7322" y="980728"/>
            <a:ext cx="8482828" cy="35984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DB </a:t>
            </a:r>
            <a:r>
              <a:rPr lang="ko-KR" altLang="en-US" sz="1400" smtClean="0">
                <a:solidFill>
                  <a:prstClr val="black"/>
                </a:solidFill>
              </a:rPr>
              <a:t>전환 방안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  . </a:t>
            </a:r>
            <a:r>
              <a:rPr lang="ko-KR" altLang="en-US" sz="1400" smtClean="0">
                <a:solidFill>
                  <a:prstClr val="black"/>
                </a:solidFill>
              </a:rPr>
              <a:t>현 시점</a:t>
            </a:r>
            <a:r>
              <a:rPr lang="en-US" altLang="ko-KR" sz="1400" smtClean="0">
                <a:solidFill>
                  <a:prstClr val="black"/>
                </a:solidFill>
              </a:rPr>
              <a:t>(20</a:t>
            </a:r>
            <a:r>
              <a:rPr lang="ko-KR" altLang="en-US" sz="1400" smtClean="0">
                <a:solidFill>
                  <a:prstClr val="black"/>
                </a:solidFill>
              </a:rPr>
              <a:t>년 </a:t>
            </a:r>
            <a:r>
              <a:rPr lang="en-US" altLang="ko-KR" sz="1400" smtClean="0">
                <a:solidFill>
                  <a:prstClr val="black"/>
                </a:solidFill>
              </a:rPr>
              <a:t>6</a:t>
            </a:r>
            <a:r>
              <a:rPr lang="ko-KR" altLang="en-US" sz="1400" smtClean="0">
                <a:solidFill>
                  <a:prstClr val="black"/>
                </a:solidFill>
              </a:rPr>
              <a:t>월</a:t>
            </a:r>
            <a:r>
              <a:rPr lang="en-US" altLang="ko-KR" sz="1400" smtClean="0">
                <a:solidFill>
                  <a:prstClr val="black"/>
                </a:solidFill>
              </a:rPr>
              <a:t>) Data Center </a:t>
            </a:r>
            <a:r>
              <a:rPr lang="ko-KR" altLang="en-US" sz="1400" smtClean="0">
                <a:solidFill>
                  <a:prstClr val="black"/>
                </a:solidFill>
              </a:rPr>
              <a:t>이전 상태로</a:t>
            </a:r>
            <a:r>
              <a:rPr lang="en-US" altLang="ko-KR" sz="1400" smtClean="0">
                <a:solidFill>
                  <a:prstClr val="black"/>
                </a:solidFill>
              </a:rPr>
              <a:t>, DB </a:t>
            </a:r>
            <a:r>
              <a:rPr lang="ko-KR" altLang="en-US" sz="1400" smtClean="0">
                <a:solidFill>
                  <a:prstClr val="black"/>
                </a:solidFill>
              </a:rPr>
              <a:t>볼륨 복제 관련 환경 </a:t>
            </a:r>
            <a:r>
              <a:rPr lang="ko-KR" altLang="en-US" sz="1400" err="1" smtClean="0">
                <a:solidFill>
                  <a:prstClr val="black"/>
                </a:solidFill>
              </a:rPr>
              <a:t>미구축</a:t>
            </a:r>
            <a:r>
              <a:rPr lang="ko-KR" altLang="en-US" sz="1400" smtClean="0">
                <a:solidFill>
                  <a:prstClr val="black"/>
                </a:solidFill>
              </a:rPr>
              <a:t> 상태임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  . U2U </a:t>
            </a:r>
            <a:r>
              <a:rPr lang="ko-KR" altLang="en-US" sz="1400" smtClean="0">
                <a:solidFill>
                  <a:prstClr val="black"/>
                </a:solidFill>
              </a:rPr>
              <a:t>전환 및 안정화</a:t>
            </a:r>
            <a:r>
              <a:rPr lang="en-US" altLang="ko-KR" sz="1400" smtClean="0">
                <a:solidFill>
                  <a:prstClr val="black"/>
                </a:solidFill>
              </a:rPr>
              <a:t>, DB EOS </a:t>
            </a:r>
            <a:r>
              <a:rPr lang="ko-KR" altLang="en-US" sz="1400" smtClean="0">
                <a:solidFill>
                  <a:prstClr val="black"/>
                </a:solidFill>
              </a:rPr>
              <a:t>이슈</a:t>
            </a:r>
            <a:r>
              <a:rPr lang="en-US" altLang="ko-KR" sz="1400" smtClean="0">
                <a:solidFill>
                  <a:prstClr val="black"/>
                </a:solidFill>
              </a:rPr>
              <a:t>, DB U2L </a:t>
            </a:r>
            <a:r>
              <a:rPr lang="ko-KR" altLang="en-US" sz="1400" smtClean="0">
                <a:solidFill>
                  <a:prstClr val="black"/>
                </a:solidFill>
              </a:rPr>
              <a:t>전환 여부 확정 후 </a:t>
            </a:r>
            <a:r>
              <a:rPr lang="en-US" altLang="ko-KR" sz="1400" smtClean="0">
                <a:solidFill>
                  <a:prstClr val="black"/>
                </a:solidFill>
              </a:rPr>
              <a:t>DB </a:t>
            </a:r>
            <a:r>
              <a:rPr lang="ko-KR" altLang="en-US" sz="1400" smtClean="0">
                <a:solidFill>
                  <a:prstClr val="black"/>
                </a:solidFill>
              </a:rPr>
              <a:t>전환 방안 </a:t>
            </a:r>
            <a:r>
              <a:rPr lang="en-US" altLang="ko-KR" sz="1400" smtClean="0">
                <a:solidFill>
                  <a:prstClr val="black"/>
                </a:solidFill>
              </a:rPr>
              <a:t>(ex. TTS, </a:t>
            </a:r>
            <a:r>
              <a:rPr lang="en-US" altLang="ko-KR" sz="1400" err="1" smtClean="0">
                <a:solidFill>
                  <a:prstClr val="black"/>
                </a:solidFill>
              </a:rPr>
              <a:t>exp</a:t>
            </a:r>
            <a:r>
              <a:rPr lang="en-US" altLang="ko-KR" sz="1400" smtClean="0">
                <a:solidFill>
                  <a:prstClr val="black"/>
                </a:solidFill>
              </a:rPr>
              <a:t>/imp </a:t>
            </a:r>
            <a:r>
              <a:rPr lang="ko-KR" altLang="en-US" sz="1400" smtClean="0">
                <a:solidFill>
                  <a:prstClr val="black"/>
                </a:solidFill>
              </a:rPr>
              <a:t>등</a:t>
            </a:r>
            <a:r>
              <a:rPr lang="en-US" altLang="ko-KR" sz="1400" smtClean="0">
                <a:solidFill>
                  <a:prstClr val="black"/>
                </a:solidFill>
              </a:rPr>
              <a:t>) </a:t>
            </a: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   </a:t>
            </a:r>
            <a:r>
              <a:rPr lang="ko-KR" altLang="en-US" sz="1400" smtClean="0">
                <a:solidFill>
                  <a:prstClr val="black"/>
                </a:solidFill>
              </a:rPr>
              <a:t>수립 예정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/>
            <a:endParaRPr lang="en-US" altLang="ko-KR" sz="140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DR </a:t>
            </a:r>
            <a:r>
              <a:rPr lang="ko-KR" altLang="en-US" sz="1400" smtClean="0">
                <a:solidFill>
                  <a:prstClr val="black"/>
                </a:solidFill>
              </a:rPr>
              <a:t>구축 방안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  . ABL </a:t>
            </a:r>
            <a:r>
              <a:rPr lang="ko-KR" altLang="en-US" sz="1400" smtClean="0">
                <a:solidFill>
                  <a:prstClr val="black"/>
                </a:solidFill>
              </a:rPr>
              <a:t>현 </a:t>
            </a:r>
            <a:r>
              <a:rPr lang="en-US" altLang="ko-KR" sz="1400" smtClean="0">
                <a:solidFill>
                  <a:prstClr val="black"/>
                </a:solidFill>
              </a:rPr>
              <a:t>DR </a:t>
            </a:r>
            <a:r>
              <a:rPr lang="ko-KR" altLang="en-US" sz="1400" smtClean="0">
                <a:solidFill>
                  <a:prstClr val="black"/>
                </a:solidFill>
              </a:rPr>
              <a:t>구성 </a:t>
            </a:r>
            <a:r>
              <a:rPr lang="en-US" altLang="ko-KR" sz="1400" smtClean="0">
                <a:solidFill>
                  <a:prstClr val="black"/>
                </a:solidFill>
              </a:rPr>
              <a:t>:</a:t>
            </a:r>
            <a:r>
              <a:rPr lang="ko-KR" altLang="en-US" sz="1400" smtClean="0">
                <a:solidFill>
                  <a:prstClr val="black"/>
                </a:solidFill>
              </a:rPr>
              <a:t> 솔루션 엔진의 경우 </a:t>
            </a:r>
            <a:r>
              <a:rPr lang="en-US" altLang="ko-KR" sz="1400" smtClean="0">
                <a:solidFill>
                  <a:prstClr val="black"/>
                </a:solidFill>
              </a:rPr>
              <a:t>DR </a:t>
            </a:r>
            <a:r>
              <a:rPr lang="ko-KR" altLang="en-US" sz="1400" smtClean="0">
                <a:solidFill>
                  <a:prstClr val="black"/>
                </a:solidFill>
              </a:rPr>
              <a:t>서버에 설치 진행</a:t>
            </a:r>
            <a:r>
              <a:rPr lang="en-US" altLang="ko-KR" sz="1400" smtClean="0">
                <a:solidFill>
                  <a:prstClr val="black"/>
                </a:solidFill>
              </a:rPr>
              <a:t>, </a:t>
            </a:r>
            <a:r>
              <a:rPr lang="ko-KR" altLang="en-US" sz="1400" smtClean="0">
                <a:solidFill>
                  <a:prstClr val="black"/>
                </a:solidFill>
              </a:rPr>
              <a:t>업무 </a:t>
            </a:r>
            <a:r>
              <a:rPr lang="en-US" altLang="ko-KR" sz="1400" smtClean="0">
                <a:solidFill>
                  <a:prstClr val="black"/>
                </a:solidFill>
              </a:rPr>
              <a:t>App. </a:t>
            </a:r>
            <a:r>
              <a:rPr lang="ko-KR" altLang="en-US" sz="1400" smtClean="0">
                <a:solidFill>
                  <a:prstClr val="black"/>
                </a:solidFill>
              </a:rPr>
              <a:t>및 데이터를 주센터로부터 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</a:t>
            </a:r>
            <a:r>
              <a:rPr lang="en-US" altLang="ko-KR" sz="1400" err="1" smtClean="0">
                <a:solidFill>
                  <a:prstClr val="black"/>
                </a:solidFill>
              </a:rPr>
              <a:t>Volumn</a:t>
            </a:r>
            <a:r>
              <a:rPr lang="en-US" altLang="ko-KR" sz="1400" smtClean="0">
                <a:solidFill>
                  <a:prstClr val="black"/>
                </a:solidFill>
              </a:rPr>
              <a:t> Copy</a:t>
            </a:r>
            <a:r>
              <a:rPr lang="ko-KR" altLang="en-US" sz="1400" smtClean="0">
                <a:solidFill>
                  <a:prstClr val="black"/>
                </a:solidFill>
              </a:rPr>
              <a:t>하여 </a:t>
            </a:r>
            <a:r>
              <a:rPr lang="en-US" altLang="ko-KR" sz="1400" smtClean="0">
                <a:solidFill>
                  <a:prstClr val="black"/>
                </a:solidFill>
              </a:rPr>
              <a:t>DR </a:t>
            </a:r>
            <a:r>
              <a:rPr lang="ko-KR" altLang="en-US" sz="1400" smtClean="0">
                <a:solidFill>
                  <a:prstClr val="black"/>
                </a:solidFill>
              </a:rPr>
              <a:t>전환 진행함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. </a:t>
            </a:r>
            <a:r>
              <a:rPr lang="ko-KR" altLang="en-US" sz="1400" smtClean="0">
                <a:solidFill>
                  <a:prstClr val="black"/>
                </a:solidFill>
              </a:rPr>
              <a:t>현 시점 </a:t>
            </a:r>
            <a:r>
              <a:rPr lang="en-US" altLang="ko-KR" sz="1400" smtClean="0">
                <a:solidFill>
                  <a:prstClr val="black"/>
                </a:solidFill>
              </a:rPr>
              <a:t>U2U </a:t>
            </a:r>
            <a:r>
              <a:rPr lang="ko-KR" altLang="en-US" sz="1400" smtClean="0">
                <a:solidFill>
                  <a:prstClr val="black"/>
                </a:solidFill>
              </a:rPr>
              <a:t>진행 중이며</a:t>
            </a:r>
            <a:r>
              <a:rPr lang="en-US" altLang="ko-KR" sz="1400" smtClean="0">
                <a:solidFill>
                  <a:prstClr val="black"/>
                </a:solidFill>
              </a:rPr>
              <a:t>, U2U </a:t>
            </a:r>
            <a:r>
              <a:rPr lang="ko-KR" altLang="en-US" sz="1400" smtClean="0">
                <a:solidFill>
                  <a:prstClr val="black"/>
                </a:solidFill>
              </a:rPr>
              <a:t>환경의 </a:t>
            </a:r>
            <a:r>
              <a:rPr lang="en-US" altLang="ko-KR" sz="1400" smtClean="0">
                <a:solidFill>
                  <a:prstClr val="black"/>
                </a:solidFill>
              </a:rPr>
              <a:t>DR </a:t>
            </a:r>
            <a:r>
              <a:rPr lang="ko-KR" altLang="en-US" sz="1400" smtClean="0">
                <a:solidFill>
                  <a:prstClr val="black"/>
                </a:solidFill>
              </a:rPr>
              <a:t>구축 완료 이후 </a:t>
            </a:r>
            <a:r>
              <a:rPr lang="en-US" altLang="ko-KR" sz="1400" smtClean="0">
                <a:solidFill>
                  <a:prstClr val="black"/>
                </a:solidFill>
              </a:rPr>
              <a:t>U2L DR </a:t>
            </a:r>
            <a:r>
              <a:rPr lang="ko-KR" altLang="en-US" sz="1400" smtClean="0">
                <a:solidFill>
                  <a:prstClr val="black"/>
                </a:solidFill>
              </a:rPr>
              <a:t>구축 방안 수립 예정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. DR </a:t>
            </a:r>
            <a:r>
              <a:rPr lang="ko-KR" altLang="en-US" sz="1400" smtClean="0">
                <a:solidFill>
                  <a:prstClr val="black"/>
                </a:solidFill>
              </a:rPr>
              <a:t>구축 </a:t>
            </a:r>
            <a:r>
              <a:rPr lang="en-US" altLang="ko-KR" sz="1400" smtClean="0">
                <a:solidFill>
                  <a:prstClr val="black"/>
                </a:solidFill>
              </a:rPr>
              <a:t>Role</a:t>
            </a: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</a:t>
            </a:r>
            <a:r>
              <a:rPr lang="ko-KR" altLang="en-US" sz="1400" smtClean="0">
                <a:solidFill>
                  <a:prstClr val="black"/>
                </a:solidFill>
              </a:rPr>
              <a:t>삼성</a:t>
            </a:r>
            <a:r>
              <a:rPr lang="en-US" altLang="ko-KR" sz="1400" smtClean="0">
                <a:solidFill>
                  <a:prstClr val="black"/>
                </a:solidFill>
              </a:rPr>
              <a:t>SDS : DR </a:t>
            </a:r>
            <a:r>
              <a:rPr lang="ko-KR" altLang="en-US" sz="1400" smtClean="0">
                <a:solidFill>
                  <a:prstClr val="black"/>
                </a:solidFill>
              </a:rPr>
              <a:t>전환에 필요한 스토리지</a:t>
            </a:r>
            <a:r>
              <a:rPr lang="en-US" altLang="ko-KR" sz="1400" smtClean="0">
                <a:solidFill>
                  <a:prstClr val="black"/>
                </a:solidFill>
              </a:rPr>
              <a:t>, IP </a:t>
            </a:r>
            <a:r>
              <a:rPr lang="ko-KR" altLang="en-US" sz="1400" smtClean="0">
                <a:solidFill>
                  <a:prstClr val="black"/>
                </a:solidFill>
              </a:rPr>
              <a:t>및 전환 정책 가이드 및 인프라 환경 제공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              DR</a:t>
            </a:r>
            <a:r>
              <a:rPr lang="ko-KR" altLang="en-US" sz="1400" smtClean="0">
                <a:solidFill>
                  <a:prstClr val="black"/>
                </a:solidFill>
              </a:rPr>
              <a:t> 환경 구축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</a:t>
            </a:r>
            <a:r>
              <a:rPr lang="ko-KR" altLang="en-US" sz="1400" err="1" smtClean="0">
                <a:solidFill>
                  <a:prstClr val="black"/>
                </a:solidFill>
              </a:rPr>
              <a:t>크로센트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: DR </a:t>
            </a:r>
            <a:r>
              <a:rPr lang="ko-KR" altLang="en-US" sz="1400" smtClean="0">
                <a:solidFill>
                  <a:prstClr val="black"/>
                </a:solidFill>
              </a:rPr>
              <a:t>전환 가이드에 적합한 </a:t>
            </a:r>
            <a:r>
              <a:rPr lang="en-US" altLang="ko-KR" sz="1400" smtClean="0">
                <a:solidFill>
                  <a:prstClr val="black"/>
                </a:solidFill>
              </a:rPr>
              <a:t>DR </a:t>
            </a:r>
            <a:r>
              <a:rPr lang="ko-KR" altLang="en-US" sz="1400" smtClean="0">
                <a:solidFill>
                  <a:prstClr val="black"/>
                </a:solidFill>
              </a:rPr>
              <a:t>서버 솔루션 설치 및  </a:t>
            </a:r>
            <a:r>
              <a:rPr lang="ko-KR" altLang="en-US" sz="1400" err="1" smtClean="0">
                <a:solidFill>
                  <a:prstClr val="black"/>
                </a:solidFill>
              </a:rPr>
              <a:t>커스터마이징</a:t>
            </a:r>
            <a:r>
              <a:rPr lang="ko-KR" altLang="en-US" sz="1400" smtClean="0">
                <a:solidFill>
                  <a:prstClr val="black"/>
                </a:solidFill>
              </a:rPr>
              <a:t> 지원</a:t>
            </a:r>
            <a:endParaRPr lang="en-US" altLang="ko-KR" sz="1400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29243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5.3 U2L </a:t>
            </a:r>
            <a:r>
              <a:rPr lang="ko-KR" altLang="en-US" smtClean="0">
                <a:latin typeface="+mn-ea"/>
              </a:rPr>
              <a:t>테스트 방안 </a:t>
            </a:r>
            <a:r>
              <a:rPr lang="en-US" altLang="ko-KR" smtClean="0">
                <a:latin typeface="+mn-ea"/>
              </a:rPr>
              <a:t>(1/2)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6965265"/>
              </p:ext>
            </p:extLst>
          </p:nvPr>
        </p:nvGraphicFramePr>
        <p:xfrm>
          <a:off x="323850" y="980728"/>
          <a:ext cx="8496300" cy="23762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13013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1434937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3888432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991003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168915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259180"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종류</a:t>
                      </a:r>
                      <a:endParaRPr lang="en-US" sz="10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0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10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10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4644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 테스트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U2U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진행했던 동일 시나리오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Base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고객사와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협의를 통해 진행</a:t>
                      </a:r>
                      <a:endParaRPr lang="en-US" altLang="ko-KR" sz="10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차수는 추후 협의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78128309"/>
                  </a:ext>
                </a:extLst>
              </a:tr>
              <a:tr h="259180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인프라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PISA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Linux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Storage, Web, WAS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삼성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인프라 방법론 적용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50052711"/>
                  </a:ext>
                </a:extLst>
              </a:tr>
              <a:tr h="464476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성능 테스트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U2U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진행했던 동일 시나리오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Base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고객사와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협의를 통해 진행</a:t>
                      </a:r>
                      <a:endParaRPr lang="en-US" altLang="ko-KR" sz="10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차수는 추후 협의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지원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1854668"/>
                  </a:ext>
                </a:extLst>
              </a:tr>
              <a:tr h="464476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장애 테스트</a:t>
                      </a:r>
                      <a:endParaRPr lang="en-US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U2U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진행했던 동일 시나리오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Base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고객사와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협의를 통해 진행</a:t>
                      </a:r>
                      <a:endParaRPr lang="en-US" altLang="ko-KR" sz="10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차수는 추후 협의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지원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7118487"/>
                  </a:ext>
                </a:extLst>
              </a:tr>
              <a:tr h="464476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테스트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U2U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진행했던 동일 시나리오 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Base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</a:t>
                      </a:r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고객사와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협의를 통해 진행</a:t>
                      </a:r>
                      <a:endParaRPr lang="en-US" altLang="ko-KR" sz="10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차수는 추후 협의</a:t>
                      </a:r>
                      <a:endParaRPr lang="en-US" altLang="ko-KR" sz="10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지원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104527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020322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>
          <a:xfrm>
            <a:off x="619516" y="180094"/>
            <a:ext cx="7717632" cy="469925"/>
          </a:xfrm>
        </p:spPr>
        <p:txBody>
          <a:bodyPr/>
          <a:lstStyle/>
          <a:p>
            <a:r>
              <a:rPr lang="en-US" altLang="ko-KR" smtClean="0">
                <a:latin typeface="+mn-ea"/>
              </a:rPr>
              <a:t>5.3 U2L </a:t>
            </a:r>
            <a:r>
              <a:rPr lang="ko-KR" altLang="en-US" smtClean="0">
                <a:latin typeface="+mn-ea"/>
              </a:rPr>
              <a:t>테스트 방안 </a:t>
            </a:r>
            <a:r>
              <a:rPr lang="en-US" altLang="ko-KR" smtClean="0">
                <a:latin typeface="+mn-ea"/>
              </a:rPr>
              <a:t>(2/2)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5. </a:t>
            </a:r>
            <a:r>
              <a:rPr lang="en-US" altLang="ko-KR" b="1">
                <a:latin typeface="+mn-ea"/>
              </a:rPr>
              <a:t>U2L </a:t>
            </a:r>
            <a:r>
              <a:rPr lang="ko-KR" altLang="en-US" b="1" smtClean="0">
                <a:latin typeface="+mn-ea"/>
              </a:rPr>
              <a:t>전환 방안</a:t>
            </a:r>
            <a:endParaRPr lang="ko-KR" altLang="en-US" b="1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79730" y="980728"/>
            <a:ext cx="8375084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AQT </a:t>
            </a:r>
            <a:r>
              <a:rPr lang="ko-KR" altLang="en-US" sz="1400" smtClean="0">
                <a:solidFill>
                  <a:prstClr val="black"/>
                </a:solidFill>
              </a:rPr>
              <a:t>테스트 툴을 통하여 </a:t>
            </a:r>
            <a:r>
              <a:rPr lang="en-US" altLang="ko-KR" sz="1400" smtClean="0">
                <a:solidFill>
                  <a:prstClr val="black"/>
                </a:solidFill>
              </a:rPr>
              <a:t>Application </a:t>
            </a:r>
            <a:r>
              <a:rPr lang="ko-KR" altLang="en-US" sz="1400" smtClean="0">
                <a:solidFill>
                  <a:prstClr val="black"/>
                </a:solidFill>
              </a:rPr>
              <a:t>정합성을 파악하여 안정적인 전환이 이뤄지도록 함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운영 환경의 네트워크 </a:t>
            </a:r>
            <a:r>
              <a:rPr lang="ko-KR" altLang="en-US" sz="1400" err="1" smtClean="0">
                <a:solidFill>
                  <a:prstClr val="black"/>
                </a:solidFill>
              </a:rPr>
              <a:t>미러링</a:t>
            </a:r>
            <a:r>
              <a:rPr lang="ko-KR" altLang="en-US" sz="1400" smtClean="0">
                <a:solidFill>
                  <a:prstClr val="black"/>
                </a:solidFill>
              </a:rPr>
              <a:t> 환경 또는 </a:t>
            </a:r>
            <a:r>
              <a:rPr lang="ko-KR" altLang="en-US" sz="1400" err="1" smtClean="0">
                <a:solidFill>
                  <a:prstClr val="black"/>
                </a:solidFill>
              </a:rPr>
              <a:t>거래로그</a:t>
            </a:r>
            <a:r>
              <a:rPr lang="ko-KR" altLang="en-US" sz="1400" smtClean="0">
                <a:solidFill>
                  <a:prstClr val="black"/>
                </a:solidFill>
              </a:rPr>
              <a:t> 파일을 통하여 데이터 정합성 파악함</a:t>
            </a:r>
            <a:endParaRPr lang="ko-KR" altLang="en-US" sz="1400">
              <a:solidFill>
                <a:prstClr val="black"/>
              </a:solidFill>
            </a:endParaRPr>
          </a:p>
        </p:txBody>
      </p:sp>
      <p:sp>
        <p:nvSpPr>
          <p:cNvPr id="7" name="직사각형 6"/>
          <p:cNvSpPr/>
          <p:nvPr/>
        </p:nvSpPr>
        <p:spPr bwMode="gray">
          <a:xfrm>
            <a:off x="325808" y="1565338"/>
            <a:ext cx="8494341" cy="288000"/>
          </a:xfrm>
          <a:prstGeom prst="rect">
            <a:avLst/>
          </a:prstGeom>
          <a:gradFill>
            <a:gsLst>
              <a:gs pos="49000">
                <a:srgbClr val="178EE7"/>
              </a:gs>
              <a:gs pos="50000">
                <a:srgbClr val="178EE7">
                  <a:lumMod val="90000"/>
                </a:srgbClr>
              </a:gs>
            </a:gsLst>
            <a:lin ang="5400000" scaled="0"/>
          </a:gradFill>
          <a:ln w="6350" cmpd="thinThick">
            <a:noFill/>
          </a:ln>
          <a:effectLst/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18000" rtlCol="0" anchor="ctr">
            <a:scene3d>
              <a:camera prst="orthographicFront"/>
              <a:lightRig rig="threePt" dir="t"/>
            </a:scene3d>
            <a:flatTx/>
          </a:bodyPr>
          <a:lstStyle/>
          <a:p>
            <a:pPr indent="-75973" algn="ctr" defTabSz="941772" fontAlgn="ctr" latinLnBrk="0">
              <a:buClr>
                <a:prstClr val="white">
                  <a:lumMod val="65000"/>
                </a:prstClr>
              </a:buClr>
              <a:buSzPct val="80000"/>
              <a:tabLst>
                <a:tab pos="2430962" algn="l"/>
                <a:tab pos="5099858" algn="l"/>
              </a:tabLst>
            </a:pPr>
            <a:r>
              <a:rPr lang="ko-KR" altLang="en-US" sz="1200" b="1" kern="0" spc="-30" err="1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미러링을</a:t>
            </a:r>
            <a:r>
              <a:rPr lang="ko-KR" altLang="en-US" sz="1200" b="1" kern="0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gradFill>
                  <a:gsLst>
                    <a:gs pos="0">
                      <a:schemeClr val="bg1"/>
                    </a:gs>
                    <a:gs pos="100000">
                      <a:schemeClr val="bg1"/>
                    </a:gs>
                  </a:gsLst>
                  <a:lin ang="5400000" scaled="1"/>
                </a:gra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 활용한 거래 로그 방식</a:t>
            </a:r>
            <a:endParaRPr lang="en-US" altLang="ko-KR" sz="1200" b="1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gradFill>
                <a:gsLst>
                  <a:gs pos="0">
                    <a:schemeClr val="bg1"/>
                  </a:gs>
                  <a:gs pos="100000">
                    <a:schemeClr val="bg1"/>
                  </a:gs>
                </a:gsLst>
                <a:lin ang="5400000" scaled="1"/>
              </a:gra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sp>
        <p:nvSpPr>
          <p:cNvPr id="23" name="직사각형 22"/>
          <p:cNvSpPr/>
          <p:nvPr/>
        </p:nvSpPr>
        <p:spPr>
          <a:xfrm>
            <a:off x="323528" y="6262950"/>
            <a:ext cx="819959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※ AQT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테스트 솔루션을 위한 임시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Linux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서버 할당이 필요함</a:t>
            </a:r>
            <a:endParaRPr lang="en-US" altLang="ko-KR" sz="1000" smtClean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0" name="Rectangle 20">
            <a:extLst>
              <a:ext uri="{FF2B5EF4-FFF2-40B4-BE49-F238E27FC236}">
                <a16:creationId xmlns:a16="http://schemas.microsoft.com/office/drawing/2014/main" xmlns="" id="{F068D0B3-620F-4B5E-8B36-0E356480C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6305" y="2243579"/>
            <a:ext cx="2160000" cy="287999"/>
          </a:xfrm>
          <a:prstGeom prst="rect">
            <a:avLst/>
          </a:prstGeom>
          <a:noFill/>
          <a:ln w="6350" cmpd="thinThick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18000" rtlCol="0" anchor="ctr">
            <a:scene3d>
              <a:camera prst="orthographicFront"/>
              <a:lightRig rig="threePt" dir="t"/>
            </a:scene3d>
            <a:flatTx/>
          </a:bodyPr>
          <a:lstStyle/>
          <a:p>
            <a:pPr indent="-75973" algn="ctr" defTabSz="941772" fontAlgn="ctr" latinLnBrk="0">
              <a:lnSpc>
                <a:spcPct val="120000"/>
              </a:lnSpc>
              <a:buClr>
                <a:prstClr val="white">
                  <a:lumMod val="65000"/>
                </a:prstClr>
              </a:buClr>
              <a:buSzPct val="80000"/>
              <a:tabLst>
                <a:tab pos="2430962" algn="l"/>
                <a:tab pos="5099858" algn="l"/>
              </a:tabLst>
              <a:defRPr/>
            </a:pPr>
            <a:r>
              <a:rPr lang="en-US" altLang="ko-KR" sz="1100" kern="0" spc="-3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AQT </a:t>
            </a:r>
            <a:r>
              <a:rPr lang="ko-KR" altLang="en-US" sz="1100" kern="0" spc="-3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테스트 서버</a:t>
            </a:r>
            <a:endParaRPr lang="en-US" altLang="ko-KR" sz="1100" kern="0" spc="-3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sp>
        <p:nvSpPr>
          <p:cNvPr id="41" name="Rectangle 20">
            <a:extLst>
              <a:ext uri="{FF2B5EF4-FFF2-40B4-BE49-F238E27FC236}">
                <a16:creationId xmlns:a16="http://schemas.microsoft.com/office/drawing/2014/main" xmlns="" id="{F068D0B3-620F-4B5E-8B36-0E356480C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751" y="2243579"/>
            <a:ext cx="2160000" cy="287999"/>
          </a:xfrm>
          <a:prstGeom prst="rect">
            <a:avLst/>
          </a:prstGeom>
          <a:noFill/>
          <a:ln w="6350" cmpd="thinThick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18000" rtlCol="0" anchor="ctr">
            <a:scene3d>
              <a:camera prst="orthographicFront"/>
              <a:lightRig rig="threePt" dir="t"/>
            </a:scene3d>
            <a:flatTx/>
          </a:bodyPr>
          <a:lstStyle/>
          <a:p>
            <a:pPr indent="-75973" algn="ctr" defTabSz="941772" fontAlgn="ctr" latinLnBrk="0">
              <a:lnSpc>
                <a:spcPct val="120000"/>
              </a:lnSpc>
              <a:buClr>
                <a:prstClr val="white">
                  <a:lumMod val="65000"/>
                </a:prstClr>
              </a:buClr>
              <a:buSzPct val="80000"/>
              <a:tabLst>
                <a:tab pos="2430962" algn="l"/>
                <a:tab pos="5099858" algn="l"/>
              </a:tabLst>
              <a:defRPr/>
            </a:pPr>
            <a:r>
              <a:rPr lang="en-US" altLang="ko-KR" sz="1100" kern="0" spc="-3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Linux</a:t>
            </a:r>
            <a:r>
              <a:rPr lang="ko-KR" altLang="en-US" sz="1100" kern="0" spc="-3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 환경</a:t>
            </a:r>
            <a:endParaRPr lang="en-US" altLang="ko-KR" sz="1100" kern="0" spc="-3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sp>
        <p:nvSpPr>
          <p:cNvPr id="42" name="Rectangle 20">
            <a:extLst>
              <a:ext uri="{FF2B5EF4-FFF2-40B4-BE49-F238E27FC236}">
                <a16:creationId xmlns:a16="http://schemas.microsoft.com/office/drawing/2014/main" xmlns="" id="{F068D0B3-620F-4B5E-8B36-0E356480C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7624" y="2243579"/>
            <a:ext cx="2160000" cy="287999"/>
          </a:xfrm>
          <a:prstGeom prst="rect">
            <a:avLst/>
          </a:prstGeom>
          <a:noFill/>
          <a:ln w="6350" cmpd="thinThick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18000" rtlCol="0" anchor="ctr">
            <a:scene3d>
              <a:camera prst="orthographicFront"/>
              <a:lightRig rig="threePt" dir="t"/>
            </a:scene3d>
            <a:flatTx/>
          </a:bodyPr>
          <a:lstStyle/>
          <a:p>
            <a:pPr indent="-75973" algn="ctr" defTabSz="941772" fontAlgn="ctr" latinLnBrk="0">
              <a:lnSpc>
                <a:spcPct val="120000"/>
              </a:lnSpc>
              <a:buClr>
                <a:prstClr val="white">
                  <a:lumMod val="65000"/>
                </a:prstClr>
              </a:buClr>
              <a:buSzPct val="80000"/>
              <a:tabLst>
                <a:tab pos="2430962" algn="l"/>
                <a:tab pos="5099858" algn="l"/>
              </a:tabLst>
              <a:defRPr/>
            </a:pPr>
            <a:r>
              <a:rPr lang="en-US" altLang="ko-KR" sz="1100" kern="0" spc="-3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Unix </a:t>
            </a:r>
            <a:r>
              <a:rPr lang="ko-KR" altLang="en-US" sz="1100" kern="0" spc="-3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0000800000000000000" pitchFamily="2" charset="-127"/>
                <a:ea typeface="KoPub돋움체 Bold" panose="00000800000000000000" pitchFamily="2" charset="-127"/>
              </a:rPr>
              <a:t> 운영 환경</a:t>
            </a:r>
            <a:endParaRPr lang="en-US" altLang="ko-KR" sz="1100" kern="0" spc="-3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sp>
        <p:nvSpPr>
          <p:cNvPr id="43" name="직사각형 42"/>
          <p:cNvSpPr/>
          <p:nvPr/>
        </p:nvSpPr>
        <p:spPr bwMode="auto">
          <a:xfrm>
            <a:off x="1217809" y="2531577"/>
            <a:ext cx="2099631" cy="3342055"/>
          </a:xfrm>
          <a:prstGeom prst="rect">
            <a:avLst/>
          </a:prstGeom>
          <a:solidFill>
            <a:schemeClr val="tx1">
              <a:alpha val="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b="1">
              <a:ln>
                <a:solidFill>
                  <a:srgbClr val="0759BD">
                    <a:alpha val="0"/>
                  </a:srgbClr>
                </a:solidFill>
              </a:ln>
              <a:solidFill>
                <a:prstClr val="white"/>
              </a:soli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sp>
        <p:nvSpPr>
          <p:cNvPr id="44" name="AutoShape 276">
            <a:extLst>
              <a:ext uri="{FF2B5EF4-FFF2-40B4-BE49-F238E27FC236}">
                <a16:creationId xmlns:a16="http://schemas.microsoft.com/office/drawing/2014/main" xmlns="" id="{F02C36F7-3185-43F1-B8C0-AC46A7050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5713" y="3833176"/>
            <a:ext cx="1903822" cy="1079264"/>
          </a:xfrm>
          <a:prstGeom prst="roundRect">
            <a:avLst>
              <a:gd name="adj" fmla="val 0"/>
            </a:avLst>
          </a:prstGeom>
          <a:solidFill>
            <a:srgbClr val="7FC4EF"/>
          </a:solidFill>
          <a:ln>
            <a:noFill/>
          </a:ln>
          <a:extLst/>
        </p:spPr>
        <p:txBody>
          <a:bodyPr wrap="none" tIns="64800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latinLnBrk="0"/>
            <a:r>
              <a:rPr kumimoji="0" lang="ko-KR" altLang="en-US" sz="11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운영 서버</a:t>
            </a:r>
            <a:endParaRPr kumimoji="0" lang="en-US" altLang="ko-KR" sz="1100" b="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45" name="AutoShape 277">
            <a:extLst>
              <a:ext uri="{FF2B5EF4-FFF2-40B4-BE49-F238E27FC236}">
                <a16:creationId xmlns:a16="http://schemas.microsoft.com/office/drawing/2014/main" xmlns="" id="{C76CF289-95D5-4BC0-A354-84488750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5713" y="2641078"/>
            <a:ext cx="1903822" cy="29438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MCI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6" name="AutoShape 278">
            <a:extLst>
              <a:ext uri="{FF2B5EF4-FFF2-40B4-BE49-F238E27FC236}">
                <a16:creationId xmlns:a16="http://schemas.microsoft.com/office/drawing/2014/main" xmlns="" id="{D9CF70F2-68FF-421C-B2C3-EE4C09AC1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8754" y="4147752"/>
            <a:ext cx="1717741" cy="2952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7" name="AutoShape 278">
            <a:extLst>
              <a:ext uri="{FF2B5EF4-FFF2-40B4-BE49-F238E27FC236}">
                <a16:creationId xmlns:a16="http://schemas.microsoft.com/office/drawing/2014/main" xmlns="" id="{BD53FF88-AD59-41AF-AF5A-484B92B55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08754" y="4505788"/>
            <a:ext cx="1717741" cy="2952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48" name="AutoShape 278">
            <a:extLst>
              <a:ext uri="{FF2B5EF4-FFF2-40B4-BE49-F238E27FC236}">
                <a16:creationId xmlns:a16="http://schemas.microsoft.com/office/drawing/2014/main" xmlns="" id="{BA0A06D1-E10E-41E2-BCDE-8EA157B0E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15713" y="5434442"/>
            <a:ext cx="1903822" cy="3243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FEP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cxnSp>
        <p:nvCxnSpPr>
          <p:cNvPr id="49" name="직선 화살표 연결선 48">
            <a:extLst>
              <a:ext uri="{FF2B5EF4-FFF2-40B4-BE49-F238E27FC236}">
                <a16:creationId xmlns:a16="http://schemas.microsoft.com/office/drawing/2014/main" xmlns="" id="{40FF613A-3A3E-497C-A6D2-EFF3F9EAD2DC}"/>
              </a:ext>
            </a:extLst>
          </p:cNvPr>
          <p:cNvCxnSpPr/>
          <p:nvPr/>
        </p:nvCxnSpPr>
        <p:spPr bwMode="auto">
          <a:xfrm flipH="1">
            <a:off x="2287117" y="2935460"/>
            <a:ext cx="0" cy="249144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triangle" w="med" len="med"/>
            <a:tailEnd type="none" w="med" len="med"/>
          </a:ln>
          <a:ex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화살표 연결선 49">
            <a:extLst>
              <a:ext uri="{FF2B5EF4-FFF2-40B4-BE49-F238E27FC236}">
                <a16:creationId xmlns:a16="http://schemas.microsoft.com/office/drawing/2014/main" xmlns="" id="{696A490E-610C-40E4-9D24-7F2C463064B5}"/>
              </a:ext>
            </a:extLst>
          </p:cNvPr>
          <p:cNvCxnSpPr/>
          <p:nvPr/>
        </p:nvCxnSpPr>
        <p:spPr bwMode="auto">
          <a:xfrm>
            <a:off x="2287853" y="3478986"/>
            <a:ext cx="0" cy="354190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triangle" w="med" len="med"/>
            <a:tailEnd type="triangle" w="med" len="med"/>
          </a:ln>
          <a:ex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직선 화살표 연결선 50">
            <a:extLst>
              <a:ext uri="{FF2B5EF4-FFF2-40B4-BE49-F238E27FC236}">
                <a16:creationId xmlns:a16="http://schemas.microsoft.com/office/drawing/2014/main" xmlns="" id="{234FC53B-7DEA-41B4-B38F-73315C0CDB6E}"/>
              </a:ext>
            </a:extLst>
          </p:cNvPr>
          <p:cNvCxnSpPr>
            <a:stCxn id="44" idx="2"/>
            <a:endCxn id="48" idx="0"/>
          </p:cNvCxnSpPr>
          <p:nvPr/>
        </p:nvCxnSpPr>
        <p:spPr bwMode="auto">
          <a:xfrm>
            <a:off x="2267624" y="4912440"/>
            <a:ext cx="0" cy="522002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triangle" w="med" len="med"/>
            <a:tailEnd type="triangle" w="med" len="med"/>
          </a:ln>
          <a:ex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2" name="그룹 51"/>
          <p:cNvGrpSpPr/>
          <p:nvPr/>
        </p:nvGrpSpPr>
        <p:grpSpPr>
          <a:xfrm>
            <a:off x="1310357" y="3115546"/>
            <a:ext cx="1909178" cy="363440"/>
            <a:chOff x="948005" y="3829014"/>
            <a:chExt cx="1247975" cy="363440"/>
          </a:xfrm>
        </p:grpSpPr>
        <p:sp>
          <p:nvSpPr>
            <p:cNvPr id="53" name="AutoShape 278">
              <a:extLst>
                <a:ext uri="{FF2B5EF4-FFF2-40B4-BE49-F238E27FC236}">
                  <a16:creationId xmlns:a16="http://schemas.microsoft.com/office/drawing/2014/main" xmlns="" id="{ADE0BFE5-3AC5-4B56-B680-DE79E0983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1379" y="3829014"/>
              <a:ext cx="1134601" cy="29438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28575" algn="ctr">
              <a:noFill/>
              <a:round/>
              <a:headEnd/>
              <a:tailEnd/>
            </a:ln>
          </p:spPr>
          <p:txBody>
            <a:bodyPr lIns="10800" tIns="10800" rIns="10800" bIns="10800" anchor="ctr"/>
            <a:lstStyle>
              <a:lvl1pPr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1pPr>
              <a:lvl2pPr marL="742950" indent="-28575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11430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002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574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9pPr>
            </a:lstStyle>
            <a:p>
              <a:pPr algn="ctr" eaLnBrk="1" latinLnBrk="0" hangingPunct="1"/>
              <a:r>
                <a:rPr lang="ko-KR" altLang="en-US" sz="1000" b="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백본</a:t>
              </a:r>
              <a:r>
                <a:rPr lang="en-US" altLang="ko-KR" sz="1000" b="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lang="ko-KR" altLang="en-US" sz="1000" b="0" err="1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미러링</a:t>
              </a:r>
              <a:endParaRPr lang="ko-KR" altLang="en-US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54" name="AutoShape 278">
              <a:extLst>
                <a:ext uri="{FF2B5EF4-FFF2-40B4-BE49-F238E27FC236}">
                  <a16:creationId xmlns:a16="http://schemas.microsoft.com/office/drawing/2014/main" xmlns="" id="{2689B4DB-1FB1-4718-A8BB-6B4E161B8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8005" y="3898072"/>
              <a:ext cx="1134601" cy="294382"/>
            </a:xfrm>
            <a:prstGeom prst="roundRect">
              <a:avLst>
                <a:gd name="adj" fmla="val 0"/>
              </a:avLst>
            </a:prstGeom>
            <a:solidFill>
              <a:schemeClr val="bg1"/>
            </a:solidFill>
            <a:ln w="28575" algn="ctr">
              <a:solidFill>
                <a:srgbClr val="EDEDED"/>
              </a:solidFill>
              <a:round/>
              <a:headEnd/>
              <a:tailEnd/>
            </a:ln>
          </p:spPr>
          <p:txBody>
            <a:bodyPr lIns="10800" tIns="10800" rIns="10800" bIns="10800" anchor="ctr"/>
            <a:lstStyle>
              <a:lvl1pPr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1pPr>
              <a:lvl2pPr marL="742950" indent="-28575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11430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002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574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9pPr>
            </a:lstStyle>
            <a:p>
              <a:pPr algn="ctr" eaLnBrk="1" latinLnBrk="0" hangingPunct="1"/>
              <a:r>
                <a:rPr lang="ko-KR" altLang="en-US" sz="1000" b="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백본</a:t>
              </a:r>
              <a:r>
                <a:rPr lang="en-US" altLang="ko-KR" sz="1000" b="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 </a:t>
              </a:r>
              <a:r>
                <a:rPr lang="ko-KR" altLang="en-US" sz="1000" b="0" err="1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미러링</a:t>
              </a:r>
              <a:endParaRPr lang="ko-KR" altLang="en-US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</p:grpSp>
      <p:sp>
        <p:nvSpPr>
          <p:cNvPr id="55" name="직사각형 54"/>
          <p:cNvSpPr/>
          <p:nvPr/>
        </p:nvSpPr>
        <p:spPr bwMode="auto">
          <a:xfrm>
            <a:off x="3516490" y="2531577"/>
            <a:ext cx="2099631" cy="3342055"/>
          </a:xfrm>
          <a:prstGeom prst="rect">
            <a:avLst/>
          </a:prstGeom>
          <a:solidFill>
            <a:schemeClr val="tx1">
              <a:alpha val="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b="1">
              <a:ln>
                <a:solidFill>
                  <a:srgbClr val="0759BD">
                    <a:alpha val="0"/>
                  </a:srgbClr>
                </a:solidFill>
              </a:ln>
              <a:solidFill>
                <a:prstClr val="white"/>
              </a:soli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sp>
        <p:nvSpPr>
          <p:cNvPr id="56" name="직사각형 55"/>
          <p:cNvSpPr/>
          <p:nvPr/>
        </p:nvSpPr>
        <p:spPr bwMode="auto">
          <a:xfrm>
            <a:off x="5810936" y="2531577"/>
            <a:ext cx="2099631" cy="3342055"/>
          </a:xfrm>
          <a:prstGeom prst="rect">
            <a:avLst/>
          </a:prstGeom>
          <a:solidFill>
            <a:schemeClr val="tx1">
              <a:alpha val="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b="1">
              <a:ln>
                <a:solidFill>
                  <a:srgbClr val="0759BD">
                    <a:alpha val="0"/>
                  </a:srgbClr>
                </a:solidFill>
              </a:ln>
              <a:solidFill>
                <a:prstClr val="white"/>
              </a:solidFill>
              <a:latin typeface="KoPub돋움체 Bold" panose="00000800000000000000" pitchFamily="2" charset="-127"/>
              <a:ea typeface="KoPub돋움체 Bold" panose="00000800000000000000" pitchFamily="2" charset="-127"/>
            </a:endParaRPr>
          </a:p>
        </p:txBody>
      </p:sp>
      <p:grpSp>
        <p:nvGrpSpPr>
          <p:cNvPr id="57" name="그룹 56"/>
          <p:cNvGrpSpPr/>
          <p:nvPr/>
        </p:nvGrpSpPr>
        <p:grpSpPr bwMode="gray">
          <a:xfrm>
            <a:off x="4137397" y="3798730"/>
            <a:ext cx="857816" cy="591487"/>
            <a:chOff x="8613742" y="3811610"/>
            <a:chExt cx="922153" cy="635847"/>
          </a:xfrm>
        </p:grpSpPr>
        <p:grpSp>
          <p:nvGrpSpPr>
            <p:cNvPr id="58" name="Group 57"/>
            <p:cNvGrpSpPr>
              <a:grpSpLocks/>
            </p:cNvGrpSpPr>
            <p:nvPr/>
          </p:nvGrpSpPr>
          <p:grpSpPr bwMode="gray">
            <a:xfrm>
              <a:off x="8659067" y="3811610"/>
              <a:ext cx="828688" cy="635847"/>
              <a:chOff x="3073" y="3512"/>
              <a:chExt cx="368" cy="331"/>
            </a:xfrm>
          </p:grpSpPr>
          <p:sp>
            <p:nvSpPr>
              <p:cNvPr id="60" name="AutoShape 58"/>
              <p:cNvSpPr>
                <a:spLocks noChangeArrowheads="1"/>
              </p:cNvSpPr>
              <p:nvPr/>
            </p:nvSpPr>
            <p:spPr bwMode="gray">
              <a:xfrm>
                <a:off x="3073" y="3512"/>
                <a:ext cx="368" cy="331"/>
              </a:xfrm>
              <a:prstGeom prst="can">
                <a:avLst>
                  <a:gd name="adj" fmla="val 29633"/>
                </a:avLst>
              </a:prstGeom>
              <a:solidFill>
                <a:srgbClr val="178EE7"/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endParaRPr lang="ko-KR" altLang="en-US" sz="1000" b="1">
                  <a:ln>
                    <a:solidFill>
                      <a:srgbClr val="0759BD">
                        <a:alpha val="0"/>
                      </a:srgbClr>
                    </a:solidFill>
                  </a:ln>
                  <a:latin typeface="KoPub돋움체 Bold" panose="00000800000000000000" pitchFamily="2" charset="-127"/>
                  <a:ea typeface="KoPub돋움체 Bold" panose="00000800000000000000" pitchFamily="2" charset="-127"/>
                </a:endParaRPr>
              </a:p>
            </p:txBody>
          </p:sp>
          <p:sp>
            <p:nvSpPr>
              <p:cNvPr id="61" name="Oval 59"/>
              <p:cNvSpPr>
                <a:spLocks noChangeArrowheads="1"/>
              </p:cNvSpPr>
              <p:nvPr/>
            </p:nvSpPr>
            <p:spPr bwMode="gray">
              <a:xfrm>
                <a:off x="3076" y="3517"/>
                <a:ext cx="362" cy="92"/>
              </a:xfrm>
              <a:prstGeom prst="ellipse">
                <a:avLst/>
              </a:prstGeom>
              <a:solidFill>
                <a:schemeClr val="bg1"/>
              </a:solidFill>
              <a:ln w="12700" algn="ctr">
                <a:solidFill>
                  <a:srgbClr val="178EE7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algn="ctr"/>
                <a:endParaRPr kumimoji="1" lang="ko-KR" altLang="en-US" sz="1000" b="1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tx1"/>
                  </a:solidFill>
                  <a:latin typeface="KoPub돋움체 Bold" panose="00000800000000000000" pitchFamily="2" charset="-127"/>
                  <a:ea typeface="KoPub돋움체 Bold" panose="00000800000000000000" pitchFamily="2" charset="-127"/>
                </a:endParaRPr>
              </a:p>
            </p:txBody>
          </p:sp>
          <p:sp>
            <p:nvSpPr>
              <p:cNvPr id="62" name="Oval 59"/>
              <p:cNvSpPr>
                <a:spLocks noChangeArrowheads="1"/>
              </p:cNvSpPr>
              <p:nvPr/>
            </p:nvSpPr>
            <p:spPr bwMode="gray">
              <a:xfrm>
                <a:off x="3082" y="3738"/>
                <a:ext cx="350" cy="92"/>
              </a:xfrm>
              <a:prstGeom prst="ellipse">
                <a:avLst/>
              </a:prstGeom>
              <a:solidFill>
                <a:srgbClr val="80CBF0">
                  <a:alpha val="40000"/>
                </a:srgbClr>
              </a:solidFill>
              <a:ln>
                <a:noFill/>
              </a:ln>
              <a:ex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none" lIns="71634" tIns="35817" rIns="71634" bIns="35817" anchor="ctr"/>
              <a:lstStyle/>
              <a:p>
                <a:pPr algn="ctr"/>
                <a:endParaRPr lang="ko-KR" altLang="en-US" sz="1000" b="1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black">
                      <a:lumMod val="95000"/>
                      <a:lumOff val="5000"/>
                    </a:prstClr>
                  </a:solidFill>
                  <a:latin typeface="KoPub돋움체 Bold" panose="00000800000000000000" pitchFamily="2" charset="-127"/>
                  <a:ea typeface="KoPub돋움체 Bold" panose="00000800000000000000" pitchFamily="2" charset="-127"/>
                </a:endParaRPr>
              </a:p>
            </p:txBody>
          </p:sp>
        </p:grpSp>
        <p:sp>
          <p:nvSpPr>
            <p:cNvPr id="59" name="직사각형 58"/>
            <p:cNvSpPr/>
            <p:nvPr/>
          </p:nvSpPr>
          <p:spPr bwMode="gray">
            <a:xfrm>
              <a:off x="8613742" y="4008052"/>
              <a:ext cx="922153" cy="38636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latinLnBrk="0"/>
              <a:r>
                <a:rPr lang="ko-KR" altLang="en-US" sz="100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전문 로그</a:t>
              </a:r>
            </a:p>
            <a:p>
              <a:pPr algn="ctr" latinLnBrk="0"/>
              <a:r>
                <a:rPr lang="en-US" altLang="ko-KR" sz="100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KoPub돋움체 Bold" panose="02020603020101020101" pitchFamily="18" charset="-127"/>
                  <a:ea typeface="KoPub돋움체 Bold" panose="02020603020101020101" pitchFamily="18" charset="-127"/>
                </a:rPr>
                <a:t>Repository</a:t>
              </a:r>
            </a:p>
          </p:txBody>
        </p:sp>
      </p:grpSp>
      <p:sp>
        <p:nvSpPr>
          <p:cNvPr id="63" name="AutoShape 278">
            <a:extLst>
              <a:ext uri="{FF2B5EF4-FFF2-40B4-BE49-F238E27FC236}">
                <a16:creationId xmlns:a16="http://schemas.microsoft.com/office/drawing/2014/main" xmlns="" id="{E3CCF2CE-91D6-4DB9-9E09-F289477A5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4105" y="2641078"/>
            <a:ext cx="1904400" cy="2952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/>
          <a:p>
            <a:pPr algn="ctr" latinLnBrk="0"/>
            <a:r>
              <a:rPr kumimoji="1" lang="ko-KR" altLang="en-US" sz="100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전문수집</a:t>
            </a:r>
            <a:r>
              <a:rPr kumimoji="1" lang="en-US" altLang="ko-KR" sz="10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/ </a:t>
            </a:r>
            <a:r>
              <a:rPr kumimoji="1" lang="ko-KR" altLang="en-US" sz="1000" err="1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재조립</a:t>
            </a:r>
            <a:r>
              <a:rPr kumimoji="1" lang="ko-KR" altLang="en-US" sz="10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endParaRPr kumimoji="1" lang="ko-KR" altLang="en-US" sz="1000">
              <a:ln>
                <a:solidFill>
                  <a:srgbClr val="0759BD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4" name="AutoShape 278">
            <a:extLst>
              <a:ext uri="{FF2B5EF4-FFF2-40B4-BE49-F238E27FC236}">
                <a16:creationId xmlns:a16="http://schemas.microsoft.com/office/drawing/2014/main" xmlns="" id="{258F7CBC-E436-4275-BE1D-491C014B5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4105" y="3121540"/>
            <a:ext cx="1904400" cy="2952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/>
          <a:p>
            <a:pPr algn="ctr" latinLnBrk="0"/>
            <a:r>
              <a:rPr kumimoji="1" lang="ko-KR" altLang="en-US" sz="1000" err="1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전문송신</a:t>
            </a:r>
            <a:r>
              <a:rPr kumimoji="1" lang="ko-KR" altLang="en-US" sz="100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</a:p>
        </p:txBody>
      </p:sp>
      <p:sp>
        <p:nvSpPr>
          <p:cNvPr id="65" name="AutoShape 277">
            <a:extLst>
              <a:ext uri="{FF2B5EF4-FFF2-40B4-BE49-F238E27FC236}">
                <a16:creationId xmlns:a16="http://schemas.microsoft.com/office/drawing/2014/main" xmlns="" id="{C76CF289-95D5-4BC0-A354-84488750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840" y="2641078"/>
            <a:ext cx="1903822" cy="29438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MCI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6" name="AutoShape 278">
            <a:extLst>
              <a:ext uri="{FF2B5EF4-FFF2-40B4-BE49-F238E27FC236}">
                <a16:creationId xmlns:a16="http://schemas.microsoft.com/office/drawing/2014/main" xmlns="" id="{BA0A06D1-E10E-41E2-BCDE-8EA157B0E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840" y="5434442"/>
            <a:ext cx="1903822" cy="324344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FEP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7" name="AutoShape 277">
            <a:extLst>
              <a:ext uri="{FF2B5EF4-FFF2-40B4-BE49-F238E27FC236}">
                <a16:creationId xmlns:a16="http://schemas.microsoft.com/office/drawing/2014/main" xmlns="" id="{C76CF289-95D5-4BC0-A354-844887505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840" y="3121540"/>
            <a:ext cx="1903822" cy="29438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ko-KR" altLang="en-US" sz="1000" b="0" err="1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백본</a:t>
            </a:r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 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prstClr val="black"/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68" name="AutoShape 276">
            <a:extLst>
              <a:ext uri="{FF2B5EF4-FFF2-40B4-BE49-F238E27FC236}">
                <a16:creationId xmlns:a16="http://schemas.microsoft.com/office/drawing/2014/main" xmlns="" id="{F02C36F7-3185-43F1-B8C0-AC46A7050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8840" y="3833176"/>
            <a:ext cx="1903822" cy="1079264"/>
          </a:xfrm>
          <a:prstGeom prst="roundRect">
            <a:avLst>
              <a:gd name="adj" fmla="val 0"/>
            </a:avLst>
          </a:prstGeom>
          <a:solidFill>
            <a:srgbClr val="7FC4EF"/>
          </a:solidFill>
          <a:ln>
            <a:noFill/>
          </a:ln>
          <a:extLst/>
        </p:spPr>
        <p:txBody>
          <a:bodyPr wrap="none" tIns="64800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latinLnBrk="0"/>
            <a:r>
              <a:rPr kumimoji="0" lang="ko-KR" altLang="en-US" sz="11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운영 서버</a:t>
            </a:r>
            <a:endParaRPr kumimoji="0" lang="en-US" altLang="ko-KR" sz="1100" b="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69" name="AutoShape 278">
            <a:extLst>
              <a:ext uri="{FF2B5EF4-FFF2-40B4-BE49-F238E27FC236}">
                <a16:creationId xmlns:a16="http://schemas.microsoft.com/office/drawing/2014/main" xmlns="" id="{D9CF70F2-68FF-421C-B2C3-EE4C09AC1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1881" y="4147752"/>
            <a:ext cx="1717741" cy="2952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AP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sp>
        <p:nvSpPr>
          <p:cNvPr id="70" name="AutoShape 278">
            <a:extLst>
              <a:ext uri="{FF2B5EF4-FFF2-40B4-BE49-F238E27FC236}">
                <a16:creationId xmlns:a16="http://schemas.microsoft.com/office/drawing/2014/main" xmlns="" id="{BD53FF88-AD59-41AF-AF5A-484B92B55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1881" y="4505788"/>
            <a:ext cx="1717741" cy="295200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 w="28575" algn="ctr">
            <a:noFill/>
            <a:round/>
            <a:headEnd/>
            <a:tailEnd/>
          </a:ln>
        </p:spPr>
        <p:txBody>
          <a:bodyPr lIns="10800" tIns="10800" rIns="10800" bIns="10800" anchor="ctr"/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latinLnBrk="0" hangingPunct="1"/>
            <a:r>
              <a:rPr lang="en-US" altLang="ko-KR" sz="10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DB</a:t>
            </a:r>
            <a:endParaRPr lang="ko-KR" altLang="en-US" sz="1000" b="0">
              <a:ln>
                <a:solidFill>
                  <a:srgbClr val="0759BD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2020603020101020101" pitchFamily="18" charset="-127"/>
              <a:ea typeface="KoPub돋움체 Medium" panose="02020603020101020101" pitchFamily="18" charset="-127"/>
            </a:endParaRPr>
          </a:p>
        </p:txBody>
      </p:sp>
      <p:grpSp>
        <p:nvGrpSpPr>
          <p:cNvPr id="71" name="그룹 70"/>
          <p:cNvGrpSpPr/>
          <p:nvPr/>
        </p:nvGrpSpPr>
        <p:grpSpPr>
          <a:xfrm>
            <a:off x="4058088" y="4981131"/>
            <a:ext cx="988956" cy="642511"/>
            <a:chOff x="3310814" y="5344028"/>
            <a:chExt cx="988956" cy="642511"/>
          </a:xfrm>
        </p:grpSpPr>
        <p:sp>
          <p:nvSpPr>
            <p:cNvPr id="72" name="AutoShape 323">
              <a:extLst>
                <a:ext uri="{FF2B5EF4-FFF2-40B4-BE49-F238E27FC236}">
                  <a16:creationId xmlns:a16="http://schemas.microsoft.com/office/drawing/2014/main" xmlns="" id="{F17DA5B2-EEA5-4038-96B7-B2AE51220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8292" y="5344028"/>
              <a:ext cx="961478" cy="642511"/>
            </a:xfrm>
            <a:prstGeom prst="flowChartMultidocument">
              <a:avLst/>
            </a:prstGeom>
            <a:solidFill>
              <a:srgbClr val="DBECFD"/>
            </a:solidFill>
            <a:ln w="952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anchor="ctr" anchorCtr="1"/>
            <a:lstStyle>
              <a:lvl1pPr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1pPr>
              <a:lvl2pPr marL="742950" indent="-28575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11430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002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574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9pPr>
            </a:lstStyle>
            <a:p>
              <a:pPr eaLnBrk="1" hangingPunct="1"/>
              <a:endParaRPr lang="ko-KR" altLang="en-US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prstClr val="black"/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endParaRPr>
            </a:p>
          </p:txBody>
        </p:sp>
        <p:sp>
          <p:nvSpPr>
            <p:cNvPr id="73" name="Text Box 324">
              <a:extLst>
                <a:ext uri="{FF2B5EF4-FFF2-40B4-BE49-F238E27FC236}">
                  <a16:creationId xmlns:a16="http://schemas.microsoft.com/office/drawing/2014/main" xmlns="" id="{A96E0404-3208-45CC-A156-52DC2336E2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10814" y="5570779"/>
              <a:ext cx="89479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1pPr>
              <a:lvl2pPr marL="742950" indent="-28575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2pPr>
              <a:lvl3pPr marL="11430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3pPr>
              <a:lvl4pPr marL="16002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4pPr>
              <a:lvl5pPr marL="2057400" indent="-228600" eaLnBrk="0" hangingPunct="0"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kumimoji="1" sz="1400" b="1">
                  <a:solidFill>
                    <a:schemeClr val="tx1"/>
                  </a:solidFill>
                  <a:latin typeface="맑은 고딕" pitchFamily="50" charset="-127"/>
                  <a:ea typeface="맑은 고딕" pitchFamily="50" charset="-127"/>
                </a:defRPr>
              </a:lvl9pPr>
            </a:lstStyle>
            <a:p>
              <a:pPr algn="ctr" eaLnBrk="1" hangingPunct="1"/>
              <a:r>
                <a:rPr lang="ko-KR" altLang="en-US" sz="1000" b="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rPr>
                <a:t>결과 모니터링</a:t>
              </a:r>
            </a:p>
          </p:txBody>
        </p:sp>
      </p:grpSp>
      <p:cxnSp>
        <p:nvCxnSpPr>
          <p:cNvPr id="74" name="꺾인 연결선 73"/>
          <p:cNvCxnSpPr>
            <a:stCxn id="64" idx="3"/>
            <a:endCxn id="69" idx="1"/>
          </p:cNvCxnSpPr>
          <p:nvPr/>
        </p:nvCxnSpPr>
        <p:spPr>
          <a:xfrm>
            <a:off x="5518505" y="3269140"/>
            <a:ext cx="483376" cy="1026212"/>
          </a:xfrm>
          <a:prstGeom prst="bentConnector3">
            <a:avLst>
              <a:gd name="adj1" fmla="val 35112"/>
            </a:avLst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Group 341">
            <a:extLst>
              <a:ext uri="{FF2B5EF4-FFF2-40B4-BE49-F238E27FC236}">
                <a16:creationId xmlns:a16="http://schemas.microsoft.com/office/drawing/2014/main" xmlns="" id="{4C195420-A153-4A96-9B77-1B0EC3804CD4}"/>
              </a:ext>
            </a:extLst>
          </p:cNvPr>
          <p:cNvGrpSpPr>
            <a:grpSpLocks/>
          </p:cNvGrpSpPr>
          <p:nvPr/>
        </p:nvGrpSpPr>
        <p:grpSpPr bwMode="auto">
          <a:xfrm>
            <a:off x="5357740" y="3576789"/>
            <a:ext cx="486619" cy="596952"/>
            <a:chOff x="1185" y="3325"/>
            <a:chExt cx="343" cy="235"/>
          </a:xfrm>
        </p:grpSpPr>
        <p:grpSp>
          <p:nvGrpSpPr>
            <p:cNvPr id="76" name="Group 281">
              <a:extLst>
                <a:ext uri="{FF2B5EF4-FFF2-40B4-BE49-F238E27FC236}">
                  <a16:creationId xmlns:a16="http://schemas.microsoft.com/office/drawing/2014/main" xmlns="" id="{D54E8091-4164-4C04-AAF1-4237C27833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85" y="3325"/>
              <a:ext cx="164" cy="156"/>
              <a:chOff x="2570" y="1914"/>
              <a:chExt cx="844" cy="1694"/>
            </a:xfrm>
          </p:grpSpPr>
          <p:sp>
            <p:nvSpPr>
              <p:cNvPr id="86" name="Freeform 282">
                <a:extLst>
                  <a:ext uri="{FF2B5EF4-FFF2-40B4-BE49-F238E27FC236}">
                    <a16:creationId xmlns:a16="http://schemas.microsoft.com/office/drawing/2014/main" xmlns="" id="{D5DDB884-7EBB-4F5A-8BD1-4D5E895E6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914"/>
                <a:ext cx="844" cy="741"/>
              </a:xfrm>
              <a:custGeom>
                <a:avLst/>
                <a:gdLst>
                  <a:gd name="T0" fmla="*/ 97 w 1220"/>
                  <a:gd name="T1" fmla="*/ 102 h 1043"/>
                  <a:gd name="T2" fmla="*/ 98 w 1220"/>
                  <a:gd name="T3" fmla="*/ 102 h 1043"/>
                  <a:gd name="T4" fmla="*/ 122 w 1220"/>
                  <a:gd name="T5" fmla="*/ 96 h 1043"/>
                  <a:gd name="T6" fmla="*/ 111 w 1220"/>
                  <a:gd name="T7" fmla="*/ 84 h 1043"/>
                  <a:gd name="T8" fmla="*/ 113 w 1220"/>
                  <a:gd name="T9" fmla="*/ 81 h 1043"/>
                  <a:gd name="T10" fmla="*/ 114 w 1220"/>
                  <a:gd name="T11" fmla="*/ 77 h 1043"/>
                  <a:gd name="T12" fmla="*/ 115 w 1220"/>
                  <a:gd name="T13" fmla="*/ 76 h 1043"/>
                  <a:gd name="T14" fmla="*/ 134 w 1220"/>
                  <a:gd name="T15" fmla="*/ 59 h 1043"/>
                  <a:gd name="T16" fmla="*/ 117 w 1220"/>
                  <a:gd name="T17" fmla="*/ 55 h 1043"/>
                  <a:gd name="T18" fmla="*/ 117 w 1220"/>
                  <a:gd name="T19" fmla="*/ 53 h 1043"/>
                  <a:gd name="T20" fmla="*/ 116 w 1220"/>
                  <a:gd name="T21" fmla="*/ 49 h 1043"/>
                  <a:gd name="T22" fmla="*/ 117 w 1220"/>
                  <a:gd name="T23" fmla="*/ 48 h 1043"/>
                  <a:gd name="T24" fmla="*/ 125 w 1220"/>
                  <a:gd name="T25" fmla="*/ 24 h 1043"/>
                  <a:gd name="T26" fmla="*/ 107 w 1220"/>
                  <a:gd name="T27" fmla="*/ 31 h 1043"/>
                  <a:gd name="T28" fmla="*/ 105 w 1220"/>
                  <a:gd name="T29" fmla="*/ 28 h 1043"/>
                  <a:gd name="T30" fmla="*/ 102 w 1220"/>
                  <a:gd name="T31" fmla="*/ 26 h 1043"/>
                  <a:gd name="T32" fmla="*/ 102 w 1220"/>
                  <a:gd name="T33" fmla="*/ 24 h 1043"/>
                  <a:gd name="T34" fmla="*/ 97 w 1220"/>
                  <a:gd name="T35" fmla="*/ 3 h 1043"/>
                  <a:gd name="T36" fmla="*/ 84 w 1220"/>
                  <a:gd name="T37" fmla="*/ 16 h 1043"/>
                  <a:gd name="T38" fmla="*/ 82 w 1220"/>
                  <a:gd name="T39" fmla="*/ 17 h 1043"/>
                  <a:gd name="T40" fmla="*/ 78 w 1220"/>
                  <a:gd name="T41" fmla="*/ 16 h 1043"/>
                  <a:gd name="T42" fmla="*/ 77 w 1220"/>
                  <a:gd name="T43" fmla="*/ 16 h 1043"/>
                  <a:gd name="T44" fmla="*/ 59 w 1220"/>
                  <a:gd name="T45" fmla="*/ 2 h 1043"/>
                  <a:gd name="T46" fmla="*/ 56 w 1220"/>
                  <a:gd name="T47" fmla="*/ 20 h 1043"/>
                  <a:gd name="T48" fmla="*/ 53 w 1220"/>
                  <a:gd name="T49" fmla="*/ 21 h 1043"/>
                  <a:gd name="T50" fmla="*/ 49 w 1220"/>
                  <a:gd name="T51" fmla="*/ 23 h 1043"/>
                  <a:gd name="T52" fmla="*/ 48 w 1220"/>
                  <a:gd name="T53" fmla="*/ 23 h 1043"/>
                  <a:gd name="T54" fmla="*/ 25 w 1220"/>
                  <a:gd name="T55" fmla="*/ 22 h 1043"/>
                  <a:gd name="T56" fmla="*/ 30 w 1220"/>
                  <a:gd name="T57" fmla="*/ 38 h 1043"/>
                  <a:gd name="T58" fmla="*/ 30 w 1220"/>
                  <a:gd name="T59" fmla="*/ 40 h 1043"/>
                  <a:gd name="T60" fmla="*/ 26 w 1220"/>
                  <a:gd name="T61" fmla="*/ 43 h 1043"/>
                  <a:gd name="T62" fmla="*/ 26 w 1220"/>
                  <a:gd name="T63" fmla="*/ 44 h 1043"/>
                  <a:gd name="T64" fmla="*/ 3 w 1220"/>
                  <a:gd name="T65" fmla="*/ 56 h 1043"/>
                  <a:gd name="T66" fmla="*/ 17 w 1220"/>
                  <a:gd name="T67" fmla="*/ 65 h 1043"/>
                  <a:gd name="T68" fmla="*/ 17 w 1220"/>
                  <a:gd name="T69" fmla="*/ 67 h 1043"/>
                  <a:gd name="T70" fmla="*/ 17 w 1220"/>
                  <a:gd name="T71" fmla="*/ 72 h 1043"/>
                  <a:gd name="T72" fmla="*/ 16 w 1220"/>
                  <a:gd name="T73" fmla="*/ 72 h 1043"/>
                  <a:gd name="T74" fmla="*/ 2 w 1220"/>
                  <a:gd name="T75" fmla="*/ 93 h 1043"/>
                  <a:gd name="T76" fmla="*/ 19 w 1220"/>
                  <a:gd name="T77" fmla="*/ 92 h 1043"/>
                  <a:gd name="T78" fmla="*/ 21 w 1220"/>
                  <a:gd name="T79" fmla="*/ 95 h 1043"/>
                  <a:gd name="T80" fmla="*/ 23 w 1220"/>
                  <a:gd name="T81" fmla="*/ 98 h 1043"/>
                  <a:gd name="T82" fmla="*/ 22 w 1220"/>
                  <a:gd name="T83" fmla="*/ 99 h 1043"/>
                  <a:gd name="T84" fmla="*/ 21 w 1220"/>
                  <a:gd name="T85" fmla="*/ 123 h 1043"/>
                  <a:gd name="T86" fmla="*/ 37 w 1220"/>
                  <a:gd name="T87" fmla="*/ 112 h 1043"/>
                  <a:gd name="T88" fmla="*/ 39 w 1220"/>
                  <a:gd name="T89" fmla="*/ 113 h 1043"/>
                  <a:gd name="T90" fmla="*/ 43 w 1220"/>
                  <a:gd name="T91" fmla="*/ 114 h 1043"/>
                  <a:gd name="T92" fmla="*/ 43 w 1220"/>
                  <a:gd name="T93" fmla="*/ 116 h 1043"/>
                  <a:gd name="T94" fmla="*/ 55 w 1220"/>
                  <a:gd name="T95" fmla="*/ 134 h 1043"/>
                  <a:gd name="T96" fmla="*/ 63 w 1220"/>
                  <a:gd name="T97" fmla="*/ 118 h 1043"/>
                  <a:gd name="T98" fmla="*/ 66 w 1220"/>
                  <a:gd name="T99" fmla="*/ 117 h 1043"/>
                  <a:gd name="T100" fmla="*/ 71 w 1220"/>
                  <a:gd name="T101" fmla="*/ 116 h 1043"/>
                  <a:gd name="T102" fmla="*/ 71 w 1220"/>
                  <a:gd name="T103" fmla="*/ 117 h 1043"/>
                  <a:gd name="T104" fmla="*/ 93 w 1220"/>
                  <a:gd name="T105" fmla="*/ 124 h 1043"/>
                  <a:gd name="T106" fmla="*/ 91 w 1220"/>
                  <a:gd name="T107" fmla="*/ 107 h 1043"/>
                  <a:gd name="T108" fmla="*/ 94 w 1220"/>
                  <a:gd name="T109" fmla="*/ 105 h 104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20" h="1043">
                    <a:moveTo>
                      <a:pt x="864" y="809"/>
                    </a:moveTo>
                    <a:lnTo>
                      <a:pt x="869" y="803"/>
                    </a:lnTo>
                    <a:lnTo>
                      <a:pt x="875" y="799"/>
                    </a:lnTo>
                    <a:lnTo>
                      <a:pt x="882" y="795"/>
                    </a:lnTo>
                    <a:lnTo>
                      <a:pt x="892" y="791"/>
                    </a:lnTo>
                    <a:lnTo>
                      <a:pt x="895" y="790"/>
                    </a:lnTo>
                    <a:lnTo>
                      <a:pt x="897" y="790"/>
                    </a:lnTo>
                    <a:lnTo>
                      <a:pt x="898" y="790"/>
                    </a:lnTo>
                    <a:lnTo>
                      <a:pt x="1034" y="832"/>
                    </a:lnTo>
                    <a:lnTo>
                      <a:pt x="1075" y="789"/>
                    </a:lnTo>
                    <a:lnTo>
                      <a:pt x="1108" y="744"/>
                    </a:lnTo>
                    <a:lnTo>
                      <a:pt x="1020" y="654"/>
                    </a:lnTo>
                    <a:lnTo>
                      <a:pt x="1019" y="653"/>
                    </a:lnTo>
                    <a:lnTo>
                      <a:pt x="1018" y="653"/>
                    </a:lnTo>
                    <a:lnTo>
                      <a:pt x="1015" y="649"/>
                    </a:lnTo>
                    <a:lnTo>
                      <a:pt x="1017" y="645"/>
                    </a:lnTo>
                    <a:lnTo>
                      <a:pt x="1018" y="642"/>
                    </a:lnTo>
                    <a:lnTo>
                      <a:pt x="1020" y="636"/>
                    </a:lnTo>
                    <a:lnTo>
                      <a:pt x="1024" y="628"/>
                    </a:lnTo>
                    <a:lnTo>
                      <a:pt x="1030" y="620"/>
                    </a:lnTo>
                    <a:lnTo>
                      <a:pt x="1032" y="612"/>
                    </a:lnTo>
                    <a:lnTo>
                      <a:pt x="1034" y="605"/>
                    </a:lnTo>
                    <a:lnTo>
                      <a:pt x="1038" y="598"/>
                    </a:lnTo>
                    <a:lnTo>
                      <a:pt x="1041" y="596"/>
                    </a:lnTo>
                    <a:lnTo>
                      <a:pt x="1043" y="593"/>
                    </a:lnTo>
                    <a:lnTo>
                      <a:pt x="1044" y="593"/>
                    </a:lnTo>
                    <a:lnTo>
                      <a:pt x="1047" y="592"/>
                    </a:lnTo>
                    <a:lnTo>
                      <a:pt x="1203" y="555"/>
                    </a:lnTo>
                    <a:lnTo>
                      <a:pt x="1210" y="508"/>
                    </a:lnTo>
                    <a:lnTo>
                      <a:pt x="1219" y="459"/>
                    </a:lnTo>
                    <a:lnTo>
                      <a:pt x="1073" y="431"/>
                    </a:lnTo>
                    <a:lnTo>
                      <a:pt x="1070" y="428"/>
                    </a:lnTo>
                    <a:lnTo>
                      <a:pt x="1068" y="427"/>
                    </a:lnTo>
                    <a:lnTo>
                      <a:pt x="1069" y="425"/>
                    </a:lnTo>
                    <a:lnTo>
                      <a:pt x="1068" y="421"/>
                    </a:lnTo>
                    <a:lnTo>
                      <a:pt x="1065" y="416"/>
                    </a:lnTo>
                    <a:lnTo>
                      <a:pt x="1066" y="407"/>
                    </a:lnTo>
                    <a:lnTo>
                      <a:pt x="1064" y="400"/>
                    </a:lnTo>
                    <a:lnTo>
                      <a:pt x="1061" y="390"/>
                    </a:lnTo>
                    <a:lnTo>
                      <a:pt x="1057" y="385"/>
                    </a:lnTo>
                    <a:lnTo>
                      <a:pt x="1055" y="378"/>
                    </a:lnTo>
                    <a:lnTo>
                      <a:pt x="1060" y="374"/>
                    </a:lnTo>
                    <a:lnTo>
                      <a:pt x="1062" y="371"/>
                    </a:lnTo>
                    <a:lnTo>
                      <a:pt x="1065" y="369"/>
                    </a:lnTo>
                    <a:lnTo>
                      <a:pt x="1064" y="369"/>
                    </a:lnTo>
                    <a:lnTo>
                      <a:pt x="1064" y="368"/>
                    </a:lnTo>
                    <a:lnTo>
                      <a:pt x="1184" y="270"/>
                    </a:lnTo>
                    <a:lnTo>
                      <a:pt x="1157" y="228"/>
                    </a:lnTo>
                    <a:lnTo>
                      <a:pt x="1135" y="188"/>
                    </a:lnTo>
                    <a:lnTo>
                      <a:pt x="984" y="235"/>
                    </a:lnTo>
                    <a:lnTo>
                      <a:pt x="980" y="234"/>
                    </a:lnTo>
                    <a:lnTo>
                      <a:pt x="978" y="234"/>
                    </a:lnTo>
                    <a:lnTo>
                      <a:pt x="973" y="233"/>
                    </a:lnTo>
                    <a:lnTo>
                      <a:pt x="966" y="231"/>
                    </a:lnTo>
                    <a:lnTo>
                      <a:pt x="967" y="227"/>
                    </a:lnTo>
                    <a:lnTo>
                      <a:pt x="961" y="224"/>
                    </a:lnTo>
                    <a:lnTo>
                      <a:pt x="952" y="216"/>
                    </a:lnTo>
                    <a:lnTo>
                      <a:pt x="947" y="211"/>
                    </a:lnTo>
                    <a:lnTo>
                      <a:pt x="941" y="208"/>
                    </a:lnTo>
                    <a:lnTo>
                      <a:pt x="935" y="201"/>
                    </a:lnTo>
                    <a:lnTo>
                      <a:pt x="933" y="198"/>
                    </a:lnTo>
                    <a:lnTo>
                      <a:pt x="933" y="195"/>
                    </a:lnTo>
                    <a:lnTo>
                      <a:pt x="934" y="193"/>
                    </a:lnTo>
                    <a:lnTo>
                      <a:pt x="933" y="190"/>
                    </a:lnTo>
                    <a:lnTo>
                      <a:pt x="980" y="63"/>
                    </a:lnTo>
                    <a:lnTo>
                      <a:pt x="934" y="41"/>
                    </a:lnTo>
                    <a:lnTo>
                      <a:pt x="884" y="23"/>
                    </a:lnTo>
                    <a:lnTo>
                      <a:pt x="770" y="129"/>
                    </a:lnTo>
                    <a:lnTo>
                      <a:pt x="772" y="130"/>
                    </a:lnTo>
                    <a:lnTo>
                      <a:pt x="769" y="131"/>
                    </a:lnTo>
                    <a:lnTo>
                      <a:pt x="765" y="132"/>
                    </a:lnTo>
                    <a:lnTo>
                      <a:pt x="761" y="134"/>
                    </a:lnTo>
                    <a:lnTo>
                      <a:pt x="752" y="132"/>
                    </a:lnTo>
                    <a:lnTo>
                      <a:pt x="743" y="132"/>
                    </a:lnTo>
                    <a:lnTo>
                      <a:pt x="736" y="130"/>
                    </a:lnTo>
                    <a:lnTo>
                      <a:pt x="725" y="131"/>
                    </a:lnTo>
                    <a:lnTo>
                      <a:pt x="716" y="127"/>
                    </a:lnTo>
                    <a:lnTo>
                      <a:pt x="710" y="126"/>
                    </a:lnTo>
                    <a:lnTo>
                      <a:pt x="705" y="124"/>
                    </a:lnTo>
                    <a:lnTo>
                      <a:pt x="703" y="123"/>
                    </a:lnTo>
                    <a:lnTo>
                      <a:pt x="699" y="123"/>
                    </a:lnTo>
                    <a:lnTo>
                      <a:pt x="699" y="121"/>
                    </a:lnTo>
                    <a:lnTo>
                      <a:pt x="698" y="121"/>
                    </a:lnTo>
                    <a:lnTo>
                      <a:pt x="662" y="0"/>
                    </a:lnTo>
                    <a:lnTo>
                      <a:pt x="603" y="8"/>
                    </a:lnTo>
                    <a:lnTo>
                      <a:pt x="546" y="18"/>
                    </a:lnTo>
                    <a:lnTo>
                      <a:pt x="513" y="147"/>
                    </a:lnTo>
                    <a:lnTo>
                      <a:pt x="512" y="148"/>
                    </a:lnTo>
                    <a:lnTo>
                      <a:pt x="511" y="150"/>
                    </a:lnTo>
                    <a:lnTo>
                      <a:pt x="511" y="152"/>
                    </a:lnTo>
                    <a:lnTo>
                      <a:pt x="507" y="154"/>
                    </a:lnTo>
                    <a:lnTo>
                      <a:pt x="499" y="158"/>
                    </a:lnTo>
                    <a:lnTo>
                      <a:pt x="493" y="160"/>
                    </a:lnTo>
                    <a:lnTo>
                      <a:pt x="485" y="165"/>
                    </a:lnTo>
                    <a:lnTo>
                      <a:pt x="474" y="167"/>
                    </a:lnTo>
                    <a:lnTo>
                      <a:pt x="467" y="173"/>
                    </a:lnTo>
                    <a:lnTo>
                      <a:pt x="457" y="173"/>
                    </a:lnTo>
                    <a:lnTo>
                      <a:pt x="451" y="178"/>
                    </a:lnTo>
                    <a:lnTo>
                      <a:pt x="445" y="179"/>
                    </a:lnTo>
                    <a:lnTo>
                      <a:pt x="443" y="178"/>
                    </a:lnTo>
                    <a:lnTo>
                      <a:pt x="438" y="176"/>
                    </a:lnTo>
                    <a:lnTo>
                      <a:pt x="437" y="175"/>
                    </a:lnTo>
                    <a:lnTo>
                      <a:pt x="325" y="104"/>
                    </a:lnTo>
                    <a:lnTo>
                      <a:pt x="276" y="137"/>
                    </a:lnTo>
                    <a:lnTo>
                      <a:pt x="226" y="171"/>
                    </a:lnTo>
                    <a:lnTo>
                      <a:pt x="279" y="286"/>
                    </a:lnTo>
                    <a:lnTo>
                      <a:pt x="281" y="290"/>
                    </a:lnTo>
                    <a:lnTo>
                      <a:pt x="279" y="290"/>
                    </a:lnTo>
                    <a:lnTo>
                      <a:pt x="278" y="293"/>
                    </a:lnTo>
                    <a:lnTo>
                      <a:pt x="276" y="299"/>
                    </a:lnTo>
                    <a:lnTo>
                      <a:pt x="272" y="305"/>
                    </a:lnTo>
                    <a:lnTo>
                      <a:pt x="267" y="312"/>
                    </a:lnTo>
                    <a:lnTo>
                      <a:pt x="258" y="317"/>
                    </a:lnTo>
                    <a:lnTo>
                      <a:pt x="251" y="325"/>
                    </a:lnTo>
                    <a:lnTo>
                      <a:pt x="247" y="331"/>
                    </a:lnTo>
                    <a:lnTo>
                      <a:pt x="242" y="336"/>
                    </a:lnTo>
                    <a:lnTo>
                      <a:pt x="236" y="343"/>
                    </a:lnTo>
                    <a:lnTo>
                      <a:pt x="233" y="342"/>
                    </a:lnTo>
                    <a:lnTo>
                      <a:pt x="231" y="341"/>
                    </a:lnTo>
                    <a:lnTo>
                      <a:pt x="230" y="343"/>
                    </a:lnTo>
                    <a:lnTo>
                      <a:pt x="77" y="339"/>
                    </a:lnTo>
                    <a:lnTo>
                      <a:pt x="55" y="390"/>
                    </a:lnTo>
                    <a:lnTo>
                      <a:pt x="30" y="436"/>
                    </a:lnTo>
                    <a:lnTo>
                      <a:pt x="155" y="499"/>
                    </a:lnTo>
                    <a:lnTo>
                      <a:pt x="156" y="498"/>
                    </a:lnTo>
                    <a:lnTo>
                      <a:pt x="156" y="501"/>
                    </a:lnTo>
                    <a:lnTo>
                      <a:pt x="156" y="502"/>
                    </a:lnTo>
                    <a:lnTo>
                      <a:pt x="157" y="504"/>
                    </a:lnTo>
                    <a:lnTo>
                      <a:pt x="158" y="509"/>
                    </a:lnTo>
                    <a:lnTo>
                      <a:pt x="156" y="515"/>
                    </a:lnTo>
                    <a:lnTo>
                      <a:pt x="154" y="523"/>
                    </a:lnTo>
                    <a:lnTo>
                      <a:pt x="153" y="532"/>
                    </a:lnTo>
                    <a:lnTo>
                      <a:pt x="152" y="542"/>
                    </a:lnTo>
                    <a:lnTo>
                      <a:pt x="152" y="549"/>
                    </a:lnTo>
                    <a:lnTo>
                      <a:pt x="150" y="556"/>
                    </a:lnTo>
                    <a:lnTo>
                      <a:pt x="148" y="560"/>
                    </a:lnTo>
                    <a:lnTo>
                      <a:pt x="145" y="563"/>
                    </a:lnTo>
                    <a:lnTo>
                      <a:pt x="145" y="564"/>
                    </a:lnTo>
                    <a:lnTo>
                      <a:pt x="142" y="566"/>
                    </a:lnTo>
                    <a:lnTo>
                      <a:pt x="141" y="565"/>
                    </a:lnTo>
                    <a:lnTo>
                      <a:pt x="0" y="634"/>
                    </a:lnTo>
                    <a:lnTo>
                      <a:pt x="8" y="681"/>
                    </a:lnTo>
                    <a:lnTo>
                      <a:pt x="19" y="728"/>
                    </a:lnTo>
                    <a:lnTo>
                      <a:pt x="172" y="718"/>
                    </a:lnTo>
                    <a:lnTo>
                      <a:pt x="175" y="719"/>
                    </a:lnTo>
                    <a:lnTo>
                      <a:pt x="176" y="719"/>
                    </a:lnTo>
                    <a:lnTo>
                      <a:pt x="179" y="721"/>
                    </a:lnTo>
                    <a:lnTo>
                      <a:pt x="184" y="723"/>
                    </a:lnTo>
                    <a:lnTo>
                      <a:pt x="186" y="729"/>
                    </a:lnTo>
                    <a:lnTo>
                      <a:pt x="190" y="735"/>
                    </a:lnTo>
                    <a:lnTo>
                      <a:pt x="193" y="743"/>
                    </a:lnTo>
                    <a:lnTo>
                      <a:pt x="198" y="749"/>
                    </a:lnTo>
                    <a:lnTo>
                      <a:pt x="202" y="756"/>
                    </a:lnTo>
                    <a:lnTo>
                      <a:pt x="204" y="761"/>
                    </a:lnTo>
                    <a:lnTo>
                      <a:pt x="204" y="764"/>
                    </a:lnTo>
                    <a:lnTo>
                      <a:pt x="206" y="767"/>
                    </a:lnTo>
                    <a:lnTo>
                      <a:pt x="202" y="770"/>
                    </a:lnTo>
                    <a:lnTo>
                      <a:pt x="203" y="771"/>
                    </a:lnTo>
                    <a:lnTo>
                      <a:pt x="113" y="892"/>
                    </a:lnTo>
                    <a:lnTo>
                      <a:pt x="154" y="922"/>
                    </a:lnTo>
                    <a:lnTo>
                      <a:pt x="194" y="954"/>
                    </a:lnTo>
                    <a:lnTo>
                      <a:pt x="329" y="873"/>
                    </a:lnTo>
                    <a:lnTo>
                      <a:pt x="330" y="873"/>
                    </a:lnTo>
                    <a:lnTo>
                      <a:pt x="332" y="871"/>
                    </a:lnTo>
                    <a:lnTo>
                      <a:pt x="338" y="872"/>
                    </a:lnTo>
                    <a:lnTo>
                      <a:pt x="342" y="874"/>
                    </a:lnTo>
                    <a:lnTo>
                      <a:pt x="351" y="877"/>
                    </a:lnTo>
                    <a:lnTo>
                      <a:pt x="358" y="878"/>
                    </a:lnTo>
                    <a:lnTo>
                      <a:pt x="367" y="883"/>
                    </a:lnTo>
                    <a:lnTo>
                      <a:pt x="376" y="884"/>
                    </a:lnTo>
                    <a:lnTo>
                      <a:pt x="383" y="887"/>
                    </a:lnTo>
                    <a:lnTo>
                      <a:pt x="387" y="890"/>
                    </a:lnTo>
                    <a:lnTo>
                      <a:pt x="390" y="893"/>
                    </a:lnTo>
                    <a:lnTo>
                      <a:pt x="393" y="896"/>
                    </a:lnTo>
                    <a:lnTo>
                      <a:pt x="390" y="899"/>
                    </a:lnTo>
                    <a:lnTo>
                      <a:pt x="392" y="899"/>
                    </a:lnTo>
                    <a:lnTo>
                      <a:pt x="389" y="1032"/>
                    </a:lnTo>
                    <a:lnTo>
                      <a:pt x="445" y="1036"/>
                    </a:lnTo>
                    <a:lnTo>
                      <a:pt x="501" y="1042"/>
                    </a:lnTo>
                    <a:lnTo>
                      <a:pt x="574" y="919"/>
                    </a:lnTo>
                    <a:lnTo>
                      <a:pt x="574" y="918"/>
                    </a:lnTo>
                    <a:lnTo>
                      <a:pt x="577" y="917"/>
                    </a:lnTo>
                    <a:lnTo>
                      <a:pt x="577" y="915"/>
                    </a:lnTo>
                    <a:lnTo>
                      <a:pt x="582" y="913"/>
                    </a:lnTo>
                    <a:lnTo>
                      <a:pt x="589" y="911"/>
                    </a:lnTo>
                    <a:lnTo>
                      <a:pt x="596" y="909"/>
                    </a:lnTo>
                    <a:lnTo>
                      <a:pt x="607" y="907"/>
                    </a:lnTo>
                    <a:lnTo>
                      <a:pt x="617" y="907"/>
                    </a:lnTo>
                    <a:lnTo>
                      <a:pt x="627" y="905"/>
                    </a:lnTo>
                    <a:lnTo>
                      <a:pt x="638" y="905"/>
                    </a:lnTo>
                    <a:lnTo>
                      <a:pt x="641" y="903"/>
                    </a:lnTo>
                    <a:lnTo>
                      <a:pt x="647" y="904"/>
                    </a:lnTo>
                    <a:lnTo>
                      <a:pt x="649" y="906"/>
                    </a:lnTo>
                    <a:lnTo>
                      <a:pt x="652" y="906"/>
                    </a:lnTo>
                    <a:lnTo>
                      <a:pt x="650" y="906"/>
                    </a:lnTo>
                    <a:lnTo>
                      <a:pt x="732" y="1008"/>
                    </a:lnTo>
                    <a:lnTo>
                      <a:pt x="787" y="985"/>
                    </a:lnTo>
                    <a:lnTo>
                      <a:pt x="843" y="966"/>
                    </a:lnTo>
                    <a:lnTo>
                      <a:pt x="832" y="837"/>
                    </a:lnTo>
                    <a:lnTo>
                      <a:pt x="831" y="834"/>
                    </a:lnTo>
                    <a:lnTo>
                      <a:pt x="832" y="834"/>
                    </a:lnTo>
                    <a:lnTo>
                      <a:pt x="834" y="832"/>
                    </a:lnTo>
                    <a:lnTo>
                      <a:pt x="835" y="828"/>
                    </a:lnTo>
                    <a:lnTo>
                      <a:pt x="840" y="823"/>
                    </a:lnTo>
                    <a:lnTo>
                      <a:pt x="846" y="820"/>
                    </a:lnTo>
                    <a:lnTo>
                      <a:pt x="855" y="816"/>
                    </a:lnTo>
                    <a:lnTo>
                      <a:pt x="864" y="809"/>
                    </a:lnTo>
                  </a:path>
                </a:pathLst>
              </a:custGeom>
              <a:solidFill>
                <a:srgbClr val="E30613"/>
              </a:solidFill>
              <a:ln w="12700" cap="rnd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>
                <a:outerShdw dist="107763" dir="2700000" algn="ctr" rotWithShape="0">
                  <a:srgbClr val="DFDFDF">
                    <a:alpha val="50000"/>
                  </a:srgbClr>
                </a:outerShdw>
              </a:effectLst>
            </p:spPr>
            <p:txBody>
              <a:bodyPr/>
              <a:lstStyle/>
              <a:p>
                <a:endParaRPr lang="ko-KR" altLang="en-US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87" name="Rectangle 283">
                <a:extLst>
                  <a:ext uri="{FF2B5EF4-FFF2-40B4-BE49-F238E27FC236}">
                    <a16:creationId xmlns:a16="http://schemas.microsoft.com/office/drawing/2014/main" xmlns="" id="{1BF487BE-ED8E-4B95-8775-C6C72961D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2157"/>
                <a:ext cx="675" cy="14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2075" tIns="46038" rIns="92075" bIns="46038">
                <a:spAutoFit/>
              </a:bodyPr>
              <a:lstStyle>
                <a:lvl1pPr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1pPr>
                <a:lvl2pPr marL="742950" indent="-28575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2pPr>
                <a:lvl3pPr marL="11430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3pPr>
                <a:lvl4pPr marL="16002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4pPr>
                <a:lvl5pPr marL="20574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5pPr>
                <a:lvl6pPr marL="25146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6pPr>
                <a:lvl7pPr marL="29718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7pPr>
                <a:lvl8pPr marL="34290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8pPr>
                <a:lvl9pPr marL="38862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9pPr>
              </a:lstStyle>
              <a:p>
                <a:pPr algn="ctr" eaLnBrk="1" latinLnBrk="0" hangingPunct="1"/>
                <a:endParaRPr lang="ko-KR" altLang="ko-KR" sz="160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77" name="Group 284">
              <a:extLst>
                <a:ext uri="{FF2B5EF4-FFF2-40B4-BE49-F238E27FC236}">
                  <a16:creationId xmlns:a16="http://schemas.microsoft.com/office/drawing/2014/main" xmlns="" id="{B1E8B12A-478B-47ED-9F10-633D4CB14C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8" y="3386"/>
              <a:ext cx="149" cy="159"/>
              <a:chOff x="2199" y="2552"/>
              <a:chExt cx="765" cy="1734"/>
            </a:xfrm>
          </p:grpSpPr>
          <p:sp>
            <p:nvSpPr>
              <p:cNvPr id="84" name="Freeform 285">
                <a:extLst>
                  <a:ext uri="{FF2B5EF4-FFF2-40B4-BE49-F238E27FC236}">
                    <a16:creationId xmlns:a16="http://schemas.microsoft.com/office/drawing/2014/main" xmlns="" id="{62D28816-E25A-4BFC-8D5C-5BF8CA7BA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2552"/>
                <a:ext cx="765" cy="810"/>
              </a:xfrm>
              <a:custGeom>
                <a:avLst/>
                <a:gdLst>
                  <a:gd name="T0" fmla="*/ 102 w 1108"/>
                  <a:gd name="T1" fmla="*/ 88 h 1137"/>
                  <a:gd name="T2" fmla="*/ 103 w 1108"/>
                  <a:gd name="T3" fmla="*/ 87 h 1137"/>
                  <a:gd name="T4" fmla="*/ 119 w 1108"/>
                  <a:gd name="T5" fmla="*/ 68 h 1137"/>
                  <a:gd name="T6" fmla="*/ 106 w 1108"/>
                  <a:gd name="T7" fmla="*/ 63 h 1137"/>
                  <a:gd name="T8" fmla="*/ 105 w 1108"/>
                  <a:gd name="T9" fmla="*/ 61 h 1137"/>
                  <a:gd name="T10" fmla="*/ 104 w 1108"/>
                  <a:gd name="T11" fmla="*/ 56 h 1137"/>
                  <a:gd name="T12" fmla="*/ 106 w 1108"/>
                  <a:gd name="T13" fmla="*/ 55 h 1137"/>
                  <a:gd name="T14" fmla="*/ 113 w 1108"/>
                  <a:gd name="T15" fmla="*/ 29 h 1137"/>
                  <a:gd name="T16" fmla="*/ 97 w 1108"/>
                  <a:gd name="T17" fmla="*/ 36 h 1137"/>
                  <a:gd name="T18" fmla="*/ 95 w 1108"/>
                  <a:gd name="T19" fmla="*/ 34 h 1137"/>
                  <a:gd name="T20" fmla="*/ 93 w 1108"/>
                  <a:gd name="T21" fmla="*/ 31 h 1137"/>
                  <a:gd name="T22" fmla="*/ 93 w 1108"/>
                  <a:gd name="T23" fmla="*/ 29 h 1137"/>
                  <a:gd name="T24" fmla="*/ 88 w 1108"/>
                  <a:gd name="T25" fmla="*/ 5 h 1137"/>
                  <a:gd name="T26" fmla="*/ 77 w 1108"/>
                  <a:gd name="T27" fmla="*/ 19 h 1137"/>
                  <a:gd name="T28" fmla="*/ 75 w 1108"/>
                  <a:gd name="T29" fmla="*/ 19 h 1137"/>
                  <a:gd name="T30" fmla="*/ 71 w 1108"/>
                  <a:gd name="T31" fmla="*/ 19 h 1137"/>
                  <a:gd name="T32" fmla="*/ 70 w 1108"/>
                  <a:gd name="T33" fmla="*/ 17 h 1137"/>
                  <a:gd name="T34" fmla="*/ 55 w 1108"/>
                  <a:gd name="T35" fmla="*/ 1 h 1137"/>
                  <a:gd name="T36" fmla="*/ 52 w 1108"/>
                  <a:gd name="T37" fmla="*/ 21 h 1137"/>
                  <a:gd name="T38" fmla="*/ 49 w 1108"/>
                  <a:gd name="T39" fmla="*/ 22 h 1137"/>
                  <a:gd name="T40" fmla="*/ 46 w 1108"/>
                  <a:gd name="T41" fmla="*/ 24 h 1137"/>
                  <a:gd name="T42" fmla="*/ 44 w 1108"/>
                  <a:gd name="T43" fmla="*/ 24 h 1137"/>
                  <a:gd name="T44" fmla="*/ 24 w 1108"/>
                  <a:gd name="T45" fmla="*/ 22 h 1137"/>
                  <a:gd name="T46" fmla="*/ 28 w 1108"/>
                  <a:gd name="T47" fmla="*/ 40 h 1137"/>
                  <a:gd name="T48" fmla="*/ 27 w 1108"/>
                  <a:gd name="T49" fmla="*/ 42 h 1137"/>
                  <a:gd name="T50" fmla="*/ 25 w 1108"/>
                  <a:gd name="T51" fmla="*/ 46 h 1137"/>
                  <a:gd name="T52" fmla="*/ 23 w 1108"/>
                  <a:gd name="T53" fmla="*/ 47 h 1137"/>
                  <a:gd name="T54" fmla="*/ 4 w 1108"/>
                  <a:gd name="T55" fmla="*/ 59 h 1137"/>
                  <a:gd name="T56" fmla="*/ 15 w 1108"/>
                  <a:gd name="T57" fmla="*/ 68 h 1137"/>
                  <a:gd name="T58" fmla="*/ 15 w 1108"/>
                  <a:gd name="T59" fmla="*/ 72 h 1137"/>
                  <a:gd name="T60" fmla="*/ 15 w 1108"/>
                  <a:gd name="T61" fmla="*/ 77 h 1137"/>
                  <a:gd name="T62" fmla="*/ 14 w 1108"/>
                  <a:gd name="T63" fmla="*/ 78 h 1137"/>
                  <a:gd name="T64" fmla="*/ 1 w 1108"/>
                  <a:gd name="T65" fmla="*/ 101 h 1137"/>
                  <a:gd name="T66" fmla="*/ 17 w 1108"/>
                  <a:gd name="T67" fmla="*/ 100 h 1137"/>
                  <a:gd name="T68" fmla="*/ 19 w 1108"/>
                  <a:gd name="T69" fmla="*/ 103 h 1137"/>
                  <a:gd name="T70" fmla="*/ 19 w 1108"/>
                  <a:gd name="T71" fmla="*/ 107 h 1137"/>
                  <a:gd name="T72" fmla="*/ 19 w 1108"/>
                  <a:gd name="T73" fmla="*/ 108 h 1137"/>
                  <a:gd name="T74" fmla="*/ 18 w 1108"/>
                  <a:gd name="T75" fmla="*/ 134 h 1137"/>
                  <a:gd name="T76" fmla="*/ 32 w 1108"/>
                  <a:gd name="T77" fmla="*/ 123 h 1137"/>
                  <a:gd name="T78" fmla="*/ 35 w 1108"/>
                  <a:gd name="T79" fmla="*/ 124 h 1137"/>
                  <a:gd name="T80" fmla="*/ 37 w 1108"/>
                  <a:gd name="T81" fmla="*/ 126 h 1137"/>
                  <a:gd name="T82" fmla="*/ 38 w 1108"/>
                  <a:gd name="T83" fmla="*/ 128 h 1137"/>
                  <a:gd name="T84" fmla="*/ 48 w 1108"/>
                  <a:gd name="T85" fmla="*/ 148 h 1137"/>
                  <a:gd name="T86" fmla="*/ 56 w 1108"/>
                  <a:gd name="T87" fmla="*/ 130 h 1137"/>
                  <a:gd name="T88" fmla="*/ 58 w 1108"/>
                  <a:gd name="T89" fmla="*/ 130 h 1137"/>
                  <a:gd name="T90" fmla="*/ 62 w 1108"/>
                  <a:gd name="T91" fmla="*/ 130 h 1137"/>
                  <a:gd name="T92" fmla="*/ 64 w 1108"/>
                  <a:gd name="T93" fmla="*/ 130 h 1137"/>
                  <a:gd name="T94" fmla="*/ 81 w 1108"/>
                  <a:gd name="T95" fmla="*/ 139 h 1137"/>
                  <a:gd name="T96" fmla="*/ 81 w 1108"/>
                  <a:gd name="T97" fmla="*/ 120 h 1137"/>
                  <a:gd name="T98" fmla="*/ 83 w 1108"/>
                  <a:gd name="T99" fmla="*/ 118 h 1137"/>
                  <a:gd name="T100" fmla="*/ 86 w 1108"/>
                  <a:gd name="T101" fmla="*/ 115 h 1137"/>
                  <a:gd name="T102" fmla="*/ 88 w 1108"/>
                  <a:gd name="T103" fmla="*/ 115 h 1137"/>
                  <a:gd name="T104" fmla="*/ 108 w 1108"/>
                  <a:gd name="T105" fmla="*/ 110 h 1137"/>
                  <a:gd name="T106" fmla="*/ 99 w 1108"/>
                  <a:gd name="T107" fmla="*/ 95 h 1137"/>
                  <a:gd name="T108" fmla="*/ 100 w 1108"/>
                  <a:gd name="T109" fmla="*/ 93 h 113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08" h="1137">
                    <a:moveTo>
                      <a:pt x="932" y="696"/>
                    </a:moveTo>
                    <a:lnTo>
                      <a:pt x="935" y="687"/>
                    </a:lnTo>
                    <a:lnTo>
                      <a:pt x="939" y="679"/>
                    </a:lnTo>
                    <a:lnTo>
                      <a:pt x="941" y="672"/>
                    </a:lnTo>
                    <a:lnTo>
                      <a:pt x="946" y="669"/>
                    </a:lnTo>
                    <a:lnTo>
                      <a:pt x="950" y="667"/>
                    </a:lnTo>
                    <a:lnTo>
                      <a:pt x="952" y="664"/>
                    </a:lnTo>
                    <a:lnTo>
                      <a:pt x="953" y="664"/>
                    </a:lnTo>
                    <a:lnTo>
                      <a:pt x="1091" y="633"/>
                    </a:lnTo>
                    <a:lnTo>
                      <a:pt x="1100" y="579"/>
                    </a:lnTo>
                    <a:lnTo>
                      <a:pt x="1107" y="524"/>
                    </a:lnTo>
                    <a:lnTo>
                      <a:pt x="978" y="491"/>
                    </a:lnTo>
                    <a:lnTo>
                      <a:pt x="976" y="490"/>
                    </a:lnTo>
                    <a:lnTo>
                      <a:pt x="976" y="489"/>
                    </a:lnTo>
                    <a:lnTo>
                      <a:pt x="974" y="486"/>
                    </a:lnTo>
                    <a:lnTo>
                      <a:pt x="971" y="484"/>
                    </a:lnTo>
                    <a:lnTo>
                      <a:pt x="969" y="480"/>
                    </a:lnTo>
                    <a:lnTo>
                      <a:pt x="969" y="474"/>
                    </a:lnTo>
                    <a:lnTo>
                      <a:pt x="966" y="465"/>
                    </a:lnTo>
                    <a:lnTo>
                      <a:pt x="968" y="456"/>
                    </a:lnTo>
                    <a:lnTo>
                      <a:pt x="965" y="446"/>
                    </a:lnTo>
                    <a:lnTo>
                      <a:pt x="963" y="439"/>
                    </a:lnTo>
                    <a:lnTo>
                      <a:pt x="963" y="433"/>
                    </a:lnTo>
                    <a:lnTo>
                      <a:pt x="963" y="427"/>
                    </a:lnTo>
                    <a:lnTo>
                      <a:pt x="967" y="423"/>
                    </a:lnTo>
                    <a:lnTo>
                      <a:pt x="968" y="423"/>
                    </a:lnTo>
                    <a:lnTo>
                      <a:pt x="971" y="421"/>
                    </a:lnTo>
                    <a:lnTo>
                      <a:pt x="1081" y="319"/>
                    </a:lnTo>
                    <a:lnTo>
                      <a:pt x="1060" y="274"/>
                    </a:lnTo>
                    <a:lnTo>
                      <a:pt x="1039" y="227"/>
                    </a:lnTo>
                    <a:lnTo>
                      <a:pt x="902" y="274"/>
                    </a:lnTo>
                    <a:lnTo>
                      <a:pt x="899" y="271"/>
                    </a:lnTo>
                    <a:lnTo>
                      <a:pt x="896" y="272"/>
                    </a:lnTo>
                    <a:lnTo>
                      <a:pt x="894" y="270"/>
                    </a:lnTo>
                    <a:lnTo>
                      <a:pt x="890" y="267"/>
                    </a:lnTo>
                    <a:lnTo>
                      <a:pt x="883" y="263"/>
                    </a:lnTo>
                    <a:lnTo>
                      <a:pt x="880" y="259"/>
                    </a:lnTo>
                    <a:lnTo>
                      <a:pt x="873" y="250"/>
                    </a:lnTo>
                    <a:lnTo>
                      <a:pt x="866" y="244"/>
                    </a:lnTo>
                    <a:lnTo>
                      <a:pt x="862" y="240"/>
                    </a:lnTo>
                    <a:lnTo>
                      <a:pt x="860" y="235"/>
                    </a:lnTo>
                    <a:lnTo>
                      <a:pt x="858" y="232"/>
                    </a:lnTo>
                    <a:lnTo>
                      <a:pt x="857" y="228"/>
                    </a:lnTo>
                    <a:lnTo>
                      <a:pt x="856" y="224"/>
                    </a:lnTo>
                    <a:lnTo>
                      <a:pt x="857" y="223"/>
                    </a:lnTo>
                    <a:lnTo>
                      <a:pt x="857" y="222"/>
                    </a:lnTo>
                    <a:lnTo>
                      <a:pt x="904" y="83"/>
                    </a:lnTo>
                    <a:lnTo>
                      <a:pt x="862" y="59"/>
                    </a:lnTo>
                    <a:lnTo>
                      <a:pt x="818" y="36"/>
                    </a:lnTo>
                    <a:lnTo>
                      <a:pt x="716" y="147"/>
                    </a:lnTo>
                    <a:lnTo>
                      <a:pt x="713" y="148"/>
                    </a:lnTo>
                    <a:lnTo>
                      <a:pt x="710" y="148"/>
                    </a:lnTo>
                    <a:lnTo>
                      <a:pt x="705" y="148"/>
                    </a:lnTo>
                    <a:lnTo>
                      <a:pt x="701" y="150"/>
                    </a:lnTo>
                    <a:lnTo>
                      <a:pt x="695" y="152"/>
                    </a:lnTo>
                    <a:lnTo>
                      <a:pt x="689" y="148"/>
                    </a:lnTo>
                    <a:lnTo>
                      <a:pt x="679" y="145"/>
                    </a:lnTo>
                    <a:lnTo>
                      <a:pt x="670" y="146"/>
                    </a:lnTo>
                    <a:lnTo>
                      <a:pt x="662" y="143"/>
                    </a:lnTo>
                    <a:lnTo>
                      <a:pt x="656" y="142"/>
                    </a:lnTo>
                    <a:lnTo>
                      <a:pt x="652" y="139"/>
                    </a:lnTo>
                    <a:lnTo>
                      <a:pt x="650" y="138"/>
                    </a:lnTo>
                    <a:lnTo>
                      <a:pt x="649" y="135"/>
                    </a:lnTo>
                    <a:lnTo>
                      <a:pt x="647" y="132"/>
                    </a:lnTo>
                    <a:lnTo>
                      <a:pt x="617" y="0"/>
                    </a:lnTo>
                    <a:lnTo>
                      <a:pt x="564" y="6"/>
                    </a:lnTo>
                    <a:lnTo>
                      <a:pt x="512" y="13"/>
                    </a:lnTo>
                    <a:lnTo>
                      <a:pt x="477" y="155"/>
                    </a:lnTo>
                    <a:lnTo>
                      <a:pt x="476" y="156"/>
                    </a:lnTo>
                    <a:lnTo>
                      <a:pt x="473" y="160"/>
                    </a:lnTo>
                    <a:lnTo>
                      <a:pt x="470" y="163"/>
                    </a:lnTo>
                    <a:lnTo>
                      <a:pt x="465" y="166"/>
                    </a:lnTo>
                    <a:lnTo>
                      <a:pt x="460" y="169"/>
                    </a:lnTo>
                    <a:lnTo>
                      <a:pt x="453" y="171"/>
                    </a:lnTo>
                    <a:lnTo>
                      <a:pt x="443" y="176"/>
                    </a:lnTo>
                    <a:lnTo>
                      <a:pt x="433" y="181"/>
                    </a:lnTo>
                    <a:lnTo>
                      <a:pt x="426" y="182"/>
                    </a:lnTo>
                    <a:lnTo>
                      <a:pt x="419" y="185"/>
                    </a:lnTo>
                    <a:lnTo>
                      <a:pt x="416" y="186"/>
                    </a:lnTo>
                    <a:lnTo>
                      <a:pt x="411" y="185"/>
                    </a:lnTo>
                    <a:lnTo>
                      <a:pt x="409" y="184"/>
                    </a:lnTo>
                    <a:lnTo>
                      <a:pt x="408" y="184"/>
                    </a:lnTo>
                    <a:lnTo>
                      <a:pt x="406" y="184"/>
                    </a:lnTo>
                    <a:lnTo>
                      <a:pt x="308" y="96"/>
                    </a:lnTo>
                    <a:lnTo>
                      <a:pt x="265" y="133"/>
                    </a:lnTo>
                    <a:lnTo>
                      <a:pt x="219" y="167"/>
                    </a:lnTo>
                    <a:lnTo>
                      <a:pt x="265" y="297"/>
                    </a:lnTo>
                    <a:lnTo>
                      <a:pt x="264" y="297"/>
                    </a:lnTo>
                    <a:lnTo>
                      <a:pt x="263" y="298"/>
                    </a:lnTo>
                    <a:lnTo>
                      <a:pt x="263" y="302"/>
                    </a:lnTo>
                    <a:lnTo>
                      <a:pt x="261" y="305"/>
                    </a:lnTo>
                    <a:lnTo>
                      <a:pt x="261" y="310"/>
                    </a:lnTo>
                    <a:lnTo>
                      <a:pt x="254" y="316"/>
                    </a:lnTo>
                    <a:lnTo>
                      <a:pt x="249" y="322"/>
                    </a:lnTo>
                    <a:lnTo>
                      <a:pt x="242" y="329"/>
                    </a:lnTo>
                    <a:lnTo>
                      <a:pt x="238" y="338"/>
                    </a:lnTo>
                    <a:lnTo>
                      <a:pt x="233" y="344"/>
                    </a:lnTo>
                    <a:lnTo>
                      <a:pt x="228" y="351"/>
                    </a:lnTo>
                    <a:lnTo>
                      <a:pt x="224" y="353"/>
                    </a:lnTo>
                    <a:lnTo>
                      <a:pt x="219" y="353"/>
                    </a:lnTo>
                    <a:lnTo>
                      <a:pt x="217" y="354"/>
                    </a:lnTo>
                    <a:lnTo>
                      <a:pt x="215" y="356"/>
                    </a:lnTo>
                    <a:lnTo>
                      <a:pt x="81" y="345"/>
                    </a:lnTo>
                    <a:lnTo>
                      <a:pt x="57" y="397"/>
                    </a:lnTo>
                    <a:lnTo>
                      <a:pt x="35" y="450"/>
                    </a:lnTo>
                    <a:lnTo>
                      <a:pt x="143" y="522"/>
                    </a:lnTo>
                    <a:lnTo>
                      <a:pt x="144" y="525"/>
                    </a:lnTo>
                    <a:lnTo>
                      <a:pt x="144" y="526"/>
                    </a:lnTo>
                    <a:lnTo>
                      <a:pt x="146" y="530"/>
                    </a:lnTo>
                    <a:lnTo>
                      <a:pt x="146" y="535"/>
                    </a:lnTo>
                    <a:lnTo>
                      <a:pt x="147" y="541"/>
                    </a:lnTo>
                    <a:lnTo>
                      <a:pt x="144" y="549"/>
                    </a:lnTo>
                    <a:lnTo>
                      <a:pt x="143" y="560"/>
                    </a:lnTo>
                    <a:lnTo>
                      <a:pt x="141" y="569"/>
                    </a:lnTo>
                    <a:lnTo>
                      <a:pt x="140" y="577"/>
                    </a:lnTo>
                    <a:lnTo>
                      <a:pt x="139" y="585"/>
                    </a:lnTo>
                    <a:lnTo>
                      <a:pt x="138" y="589"/>
                    </a:lnTo>
                    <a:lnTo>
                      <a:pt x="135" y="593"/>
                    </a:lnTo>
                    <a:lnTo>
                      <a:pt x="133" y="595"/>
                    </a:lnTo>
                    <a:lnTo>
                      <a:pt x="132" y="595"/>
                    </a:lnTo>
                    <a:lnTo>
                      <a:pt x="0" y="666"/>
                    </a:lnTo>
                    <a:lnTo>
                      <a:pt x="5" y="716"/>
                    </a:lnTo>
                    <a:lnTo>
                      <a:pt x="14" y="772"/>
                    </a:lnTo>
                    <a:lnTo>
                      <a:pt x="153" y="764"/>
                    </a:lnTo>
                    <a:lnTo>
                      <a:pt x="154" y="763"/>
                    </a:lnTo>
                    <a:lnTo>
                      <a:pt x="155" y="764"/>
                    </a:lnTo>
                    <a:lnTo>
                      <a:pt x="157" y="767"/>
                    </a:lnTo>
                    <a:lnTo>
                      <a:pt x="161" y="768"/>
                    </a:lnTo>
                    <a:lnTo>
                      <a:pt x="164" y="773"/>
                    </a:lnTo>
                    <a:lnTo>
                      <a:pt x="166" y="779"/>
                    </a:lnTo>
                    <a:lnTo>
                      <a:pt x="169" y="786"/>
                    </a:lnTo>
                    <a:lnTo>
                      <a:pt x="173" y="795"/>
                    </a:lnTo>
                    <a:lnTo>
                      <a:pt x="177" y="801"/>
                    </a:lnTo>
                    <a:lnTo>
                      <a:pt x="180" y="808"/>
                    </a:lnTo>
                    <a:lnTo>
                      <a:pt x="183" y="815"/>
                    </a:lnTo>
                    <a:lnTo>
                      <a:pt x="184" y="819"/>
                    </a:lnTo>
                    <a:lnTo>
                      <a:pt x="181" y="823"/>
                    </a:lnTo>
                    <a:lnTo>
                      <a:pt x="182" y="824"/>
                    </a:lnTo>
                    <a:lnTo>
                      <a:pt x="182" y="828"/>
                    </a:lnTo>
                    <a:lnTo>
                      <a:pt x="179" y="828"/>
                    </a:lnTo>
                    <a:lnTo>
                      <a:pt x="98" y="954"/>
                    </a:lnTo>
                    <a:lnTo>
                      <a:pt x="134" y="989"/>
                    </a:lnTo>
                    <a:lnTo>
                      <a:pt x="166" y="1025"/>
                    </a:lnTo>
                    <a:lnTo>
                      <a:pt x="290" y="942"/>
                    </a:lnTo>
                    <a:lnTo>
                      <a:pt x="291" y="943"/>
                    </a:lnTo>
                    <a:lnTo>
                      <a:pt x="295" y="943"/>
                    </a:lnTo>
                    <a:lnTo>
                      <a:pt x="297" y="941"/>
                    </a:lnTo>
                    <a:lnTo>
                      <a:pt x="303" y="944"/>
                    </a:lnTo>
                    <a:lnTo>
                      <a:pt x="310" y="947"/>
                    </a:lnTo>
                    <a:lnTo>
                      <a:pt x="316" y="949"/>
                    </a:lnTo>
                    <a:lnTo>
                      <a:pt x="324" y="955"/>
                    </a:lnTo>
                    <a:lnTo>
                      <a:pt x="334" y="959"/>
                    </a:lnTo>
                    <a:lnTo>
                      <a:pt x="336" y="962"/>
                    </a:lnTo>
                    <a:lnTo>
                      <a:pt x="341" y="966"/>
                    </a:lnTo>
                    <a:lnTo>
                      <a:pt x="345" y="968"/>
                    </a:lnTo>
                    <a:lnTo>
                      <a:pt x="346" y="970"/>
                    </a:lnTo>
                    <a:lnTo>
                      <a:pt x="349" y="974"/>
                    </a:lnTo>
                    <a:lnTo>
                      <a:pt x="339" y="1118"/>
                    </a:lnTo>
                    <a:lnTo>
                      <a:pt x="392" y="1127"/>
                    </a:lnTo>
                    <a:lnTo>
                      <a:pt x="443" y="1136"/>
                    </a:lnTo>
                    <a:lnTo>
                      <a:pt x="514" y="1002"/>
                    </a:lnTo>
                    <a:lnTo>
                      <a:pt x="517" y="1000"/>
                    </a:lnTo>
                    <a:lnTo>
                      <a:pt x="521" y="997"/>
                    </a:lnTo>
                    <a:lnTo>
                      <a:pt x="527" y="996"/>
                    </a:lnTo>
                    <a:lnTo>
                      <a:pt x="531" y="995"/>
                    </a:lnTo>
                    <a:lnTo>
                      <a:pt x="539" y="994"/>
                    </a:lnTo>
                    <a:lnTo>
                      <a:pt x="548" y="993"/>
                    </a:lnTo>
                    <a:lnTo>
                      <a:pt x="557" y="992"/>
                    </a:lnTo>
                    <a:lnTo>
                      <a:pt x="565" y="989"/>
                    </a:lnTo>
                    <a:lnTo>
                      <a:pt x="572" y="991"/>
                    </a:lnTo>
                    <a:lnTo>
                      <a:pt x="575" y="991"/>
                    </a:lnTo>
                    <a:lnTo>
                      <a:pt x="579" y="993"/>
                    </a:lnTo>
                    <a:lnTo>
                      <a:pt x="583" y="994"/>
                    </a:lnTo>
                    <a:lnTo>
                      <a:pt x="583" y="996"/>
                    </a:lnTo>
                    <a:lnTo>
                      <a:pt x="651" y="1110"/>
                    </a:lnTo>
                    <a:lnTo>
                      <a:pt x="701" y="1087"/>
                    </a:lnTo>
                    <a:lnTo>
                      <a:pt x="752" y="1067"/>
                    </a:lnTo>
                    <a:lnTo>
                      <a:pt x="747" y="925"/>
                    </a:lnTo>
                    <a:lnTo>
                      <a:pt x="748" y="923"/>
                    </a:lnTo>
                    <a:lnTo>
                      <a:pt x="748" y="921"/>
                    </a:lnTo>
                    <a:lnTo>
                      <a:pt x="747" y="919"/>
                    </a:lnTo>
                    <a:lnTo>
                      <a:pt x="751" y="917"/>
                    </a:lnTo>
                    <a:lnTo>
                      <a:pt x="755" y="911"/>
                    </a:lnTo>
                    <a:lnTo>
                      <a:pt x="760" y="907"/>
                    </a:lnTo>
                    <a:lnTo>
                      <a:pt x="766" y="903"/>
                    </a:lnTo>
                    <a:lnTo>
                      <a:pt x="774" y="896"/>
                    </a:lnTo>
                    <a:lnTo>
                      <a:pt x="785" y="891"/>
                    </a:lnTo>
                    <a:lnTo>
                      <a:pt x="789" y="884"/>
                    </a:lnTo>
                    <a:lnTo>
                      <a:pt x="795" y="883"/>
                    </a:lnTo>
                    <a:lnTo>
                      <a:pt x="800" y="878"/>
                    </a:lnTo>
                    <a:lnTo>
                      <a:pt x="803" y="877"/>
                    </a:lnTo>
                    <a:lnTo>
                      <a:pt x="806" y="879"/>
                    </a:lnTo>
                    <a:lnTo>
                      <a:pt x="808" y="879"/>
                    </a:lnTo>
                    <a:lnTo>
                      <a:pt x="931" y="929"/>
                    </a:lnTo>
                    <a:lnTo>
                      <a:pt x="967" y="884"/>
                    </a:lnTo>
                    <a:lnTo>
                      <a:pt x="1001" y="838"/>
                    </a:lnTo>
                    <a:lnTo>
                      <a:pt x="920" y="732"/>
                    </a:lnTo>
                    <a:lnTo>
                      <a:pt x="918" y="731"/>
                    </a:lnTo>
                    <a:lnTo>
                      <a:pt x="919" y="731"/>
                    </a:lnTo>
                    <a:lnTo>
                      <a:pt x="919" y="727"/>
                    </a:lnTo>
                    <a:lnTo>
                      <a:pt x="921" y="724"/>
                    </a:lnTo>
                    <a:lnTo>
                      <a:pt x="920" y="719"/>
                    </a:lnTo>
                    <a:lnTo>
                      <a:pt x="921" y="712"/>
                    </a:lnTo>
                    <a:lnTo>
                      <a:pt x="926" y="706"/>
                    </a:lnTo>
                    <a:lnTo>
                      <a:pt x="932" y="696"/>
                    </a:lnTo>
                  </a:path>
                </a:pathLst>
              </a:custGeom>
              <a:solidFill>
                <a:srgbClr val="0759BD"/>
              </a:solidFill>
              <a:ln w="12700" cap="rnd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>
                <a:outerShdw dist="107763" dir="2700000" algn="ctr" rotWithShape="0">
                  <a:srgbClr val="DFDFDF">
                    <a:alpha val="50000"/>
                  </a:srgbClr>
                </a:outerShdw>
              </a:effectLst>
            </p:spPr>
            <p:txBody>
              <a:bodyPr/>
              <a:lstStyle/>
              <a:p>
                <a:endParaRPr lang="ko-KR" altLang="en-US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85" name="Rectangle 286">
                <a:extLst>
                  <a:ext uri="{FF2B5EF4-FFF2-40B4-BE49-F238E27FC236}">
                    <a16:creationId xmlns:a16="http://schemas.microsoft.com/office/drawing/2014/main" xmlns="" id="{89724EB4-4F81-4A30-BCC8-572DD12D4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" y="2828"/>
                <a:ext cx="673" cy="14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2075" tIns="46038" rIns="92075" bIns="46038">
                <a:spAutoFit/>
              </a:bodyPr>
              <a:lstStyle>
                <a:lvl1pPr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1pPr>
                <a:lvl2pPr marL="742950" indent="-28575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2pPr>
                <a:lvl3pPr marL="11430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3pPr>
                <a:lvl4pPr marL="16002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4pPr>
                <a:lvl5pPr marL="20574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5pPr>
                <a:lvl6pPr marL="25146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6pPr>
                <a:lvl7pPr marL="29718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7pPr>
                <a:lvl8pPr marL="34290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8pPr>
                <a:lvl9pPr marL="38862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9pPr>
              </a:lstStyle>
              <a:p>
                <a:pPr algn="ctr" eaLnBrk="1" latinLnBrk="0" hangingPunct="1"/>
                <a:endParaRPr lang="ko-KR" altLang="ko-KR" sz="160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78" name="Group 287">
              <a:extLst>
                <a:ext uri="{FF2B5EF4-FFF2-40B4-BE49-F238E27FC236}">
                  <a16:creationId xmlns:a16="http://schemas.microsoft.com/office/drawing/2014/main" xmlns="" id="{55BFCB91-7029-410B-BBA0-5987D6D634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6" y="3331"/>
              <a:ext cx="172" cy="157"/>
              <a:chOff x="3376" y="1775"/>
              <a:chExt cx="873" cy="1717"/>
            </a:xfrm>
          </p:grpSpPr>
          <p:sp>
            <p:nvSpPr>
              <p:cNvPr id="82" name="Freeform 288">
                <a:extLst>
                  <a:ext uri="{FF2B5EF4-FFF2-40B4-BE49-F238E27FC236}">
                    <a16:creationId xmlns:a16="http://schemas.microsoft.com/office/drawing/2014/main" xmlns="" id="{D2C537DC-4365-4D6D-9A81-7D2C06CEC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1775"/>
                <a:ext cx="873" cy="809"/>
              </a:xfrm>
              <a:custGeom>
                <a:avLst/>
                <a:gdLst>
                  <a:gd name="T0" fmla="*/ 103 w 1268"/>
                  <a:gd name="T1" fmla="*/ 106 h 1136"/>
                  <a:gd name="T2" fmla="*/ 104 w 1268"/>
                  <a:gd name="T3" fmla="*/ 105 h 1136"/>
                  <a:gd name="T4" fmla="*/ 127 w 1268"/>
                  <a:gd name="T5" fmla="*/ 95 h 1136"/>
                  <a:gd name="T6" fmla="*/ 115 w 1268"/>
                  <a:gd name="T7" fmla="*/ 84 h 1136"/>
                  <a:gd name="T8" fmla="*/ 116 w 1268"/>
                  <a:gd name="T9" fmla="*/ 81 h 1136"/>
                  <a:gd name="T10" fmla="*/ 116 w 1268"/>
                  <a:gd name="T11" fmla="*/ 77 h 1136"/>
                  <a:gd name="T12" fmla="*/ 118 w 1268"/>
                  <a:gd name="T13" fmla="*/ 75 h 1136"/>
                  <a:gd name="T14" fmla="*/ 135 w 1268"/>
                  <a:gd name="T15" fmla="*/ 54 h 1136"/>
                  <a:gd name="T16" fmla="*/ 118 w 1268"/>
                  <a:gd name="T17" fmla="*/ 52 h 1136"/>
                  <a:gd name="T18" fmla="*/ 116 w 1268"/>
                  <a:gd name="T19" fmla="*/ 50 h 1136"/>
                  <a:gd name="T20" fmla="*/ 116 w 1268"/>
                  <a:gd name="T21" fmla="*/ 46 h 1136"/>
                  <a:gd name="T22" fmla="*/ 116 w 1268"/>
                  <a:gd name="T23" fmla="*/ 44 h 1136"/>
                  <a:gd name="T24" fmla="*/ 121 w 1268"/>
                  <a:gd name="T25" fmla="*/ 19 h 1136"/>
                  <a:gd name="T26" fmla="*/ 104 w 1268"/>
                  <a:gd name="T27" fmla="*/ 27 h 1136"/>
                  <a:gd name="T28" fmla="*/ 101 w 1268"/>
                  <a:gd name="T29" fmla="*/ 26 h 1136"/>
                  <a:gd name="T30" fmla="*/ 98 w 1268"/>
                  <a:gd name="T31" fmla="*/ 24 h 1136"/>
                  <a:gd name="T32" fmla="*/ 98 w 1268"/>
                  <a:gd name="T33" fmla="*/ 22 h 1136"/>
                  <a:gd name="T34" fmla="*/ 90 w 1268"/>
                  <a:gd name="T35" fmla="*/ 0 h 1136"/>
                  <a:gd name="T36" fmla="*/ 78 w 1268"/>
                  <a:gd name="T37" fmla="*/ 17 h 1136"/>
                  <a:gd name="T38" fmla="*/ 75 w 1268"/>
                  <a:gd name="T39" fmla="*/ 17 h 1136"/>
                  <a:gd name="T40" fmla="*/ 72 w 1268"/>
                  <a:gd name="T41" fmla="*/ 17 h 1136"/>
                  <a:gd name="T42" fmla="*/ 70 w 1268"/>
                  <a:gd name="T43" fmla="*/ 17 h 1136"/>
                  <a:gd name="T44" fmla="*/ 51 w 1268"/>
                  <a:gd name="T45" fmla="*/ 5 h 1136"/>
                  <a:gd name="T46" fmla="*/ 50 w 1268"/>
                  <a:gd name="T47" fmla="*/ 24 h 1136"/>
                  <a:gd name="T48" fmla="*/ 46 w 1268"/>
                  <a:gd name="T49" fmla="*/ 26 h 1136"/>
                  <a:gd name="T50" fmla="*/ 43 w 1268"/>
                  <a:gd name="T51" fmla="*/ 29 h 1136"/>
                  <a:gd name="T52" fmla="*/ 41 w 1268"/>
                  <a:gd name="T53" fmla="*/ 29 h 1136"/>
                  <a:gd name="T54" fmla="*/ 18 w 1268"/>
                  <a:gd name="T55" fmla="*/ 33 h 1136"/>
                  <a:gd name="T56" fmla="*/ 25 w 1268"/>
                  <a:gd name="T57" fmla="*/ 47 h 1136"/>
                  <a:gd name="T58" fmla="*/ 25 w 1268"/>
                  <a:gd name="T59" fmla="*/ 51 h 1136"/>
                  <a:gd name="T60" fmla="*/ 22 w 1268"/>
                  <a:gd name="T61" fmla="*/ 55 h 1136"/>
                  <a:gd name="T62" fmla="*/ 21 w 1268"/>
                  <a:gd name="T63" fmla="*/ 56 h 1136"/>
                  <a:gd name="T64" fmla="*/ 1 w 1268"/>
                  <a:gd name="T65" fmla="*/ 72 h 1136"/>
                  <a:gd name="T66" fmla="*/ 15 w 1268"/>
                  <a:gd name="T67" fmla="*/ 79 h 1136"/>
                  <a:gd name="T68" fmla="*/ 16 w 1268"/>
                  <a:gd name="T69" fmla="*/ 82 h 1136"/>
                  <a:gd name="T70" fmla="*/ 16 w 1268"/>
                  <a:gd name="T71" fmla="*/ 86 h 1136"/>
                  <a:gd name="T72" fmla="*/ 15 w 1268"/>
                  <a:gd name="T73" fmla="*/ 88 h 1136"/>
                  <a:gd name="T74" fmla="*/ 4 w 1268"/>
                  <a:gd name="T75" fmla="*/ 113 h 1136"/>
                  <a:gd name="T76" fmla="*/ 21 w 1268"/>
                  <a:gd name="T77" fmla="*/ 108 h 1136"/>
                  <a:gd name="T78" fmla="*/ 23 w 1268"/>
                  <a:gd name="T79" fmla="*/ 110 h 1136"/>
                  <a:gd name="T80" fmla="*/ 25 w 1268"/>
                  <a:gd name="T81" fmla="*/ 114 h 1136"/>
                  <a:gd name="T82" fmla="*/ 25 w 1268"/>
                  <a:gd name="T83" fmla="*/ 115 h 1136"/>
                  <a:gd name="T84" fmla="*/ 28 w 1268"/>
                  <a:gd name="T85" fmla="*/ 141 h 1136"/>
                  <a:gd name="T86" fmla="*/ 42 w 1268"/>
                  <a:gd name="T87" fmla="*/ 127 h 1136"/>
                  <a:gd name="T88" fmla="*/ 45 w 1268"/>
                  <a:gd name="T89" fmla="*/ 127 h 1136"/>
                  <a:gd name="T90" fmla="*/ 48 w 1268"/>
                  <a:gd name="T91" fmla="*/ 128 h 1136"/>
                  <a:gd name="T92" fmla="*/ 50 w 1268"/>
                  <a:gd name="T93" fmla="*/ 130 h 1136"/>
                  <a:gd name="T94" fmla="*/ 64 w 1268"/>
                  <a:gd name="T95" fmla="*/ 147 h 1136"/>
                  <a:gd name="T96" fmla="*/ 71 w 1268"/>
                  <a:gd name="T97" fmla="*/ 128 h 1136"/>
                  <a:gd name="T98" fmla="*/ 73 w 1268"/>
                  <a:gd name="T99" fmla="*/ 127 h 1136"/>
                  <a:gd name="T100" fmla="*/ 77 w 1268"/>
                  <a:gd name="T101" fmla="*/ 126 h 1136"/>
                  <a:gd name="T102" fmla="*/ 78 w 1268"/>
                  <a:gd name="T103" fmla="*/ 126 h 1136"/>
                  <a:gd name="T104" fmla="*/ 101 w 1268"/>
                  <a:gd name="T105" fmla="*/ 130 h 1136"/>
                  <a:gd name="T106" fmla="*/ 98 w 1268"/>
                  <a:gd name="T107" fmla="*/ 112 h 1136"/>
                  <a:gd name="T108" fmla="*/ 100 w 1268"/>
                  <a:gd name="T109" fmla="*/ 110 h 11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268" h="1136">
                    <a:moveTo>
                      <a:pt x="947" y="834"/>
                    </a:moveTo>
                    <a:lnTo>
                      <a:pt x="952" y="827"/>
                    </a:lnTo>
                    <a:lnTo>
                      <a:pt x="960" y="821"/>
                    </a:lnTo>
                    <a:lnTo>
                      <a:pt x="966" y="815"/>
                    </a:lnTo>
                    <a:lnTo>
                      <a:pt x="971" y="812"/>
                    </a:lnTo>
                    <a:lnTo>
                      <a:pt x="975" y="811"/>
                    </a:lnTo>
                    <a:lnTo>
                      <a:pt x="979" y="810"/>
                    </a:lnTo>
                    <a:lnTo>
                      <a:pt x="980" y="809"/>
                    </a:lnTo>
                    <a:lnTo>
                      <a:pt x="1132" y="832"/>
                    </a:lnTo>
                    <a:lnTo>
                      <a:pt x="1167" y="782"/>
                    </a:lnTo>
                    <a:lnTo>
                      <a:pt x="1197" y="732"/>
                    </a:lnTo>
                    <a:lnTo>
                      <a:pt x="1086" y="649"/>
                    </a:lnTo>
                    <a:lnTo>
                      <a:pt x="1087" y="648"/>
                    </a:lnTo>
                    <a:lnTo>
                      <a:pt x="1085" y="647"/>
                    </a:lnTo>
                    <a:lnTo>
                      <a:pt x="1082" y="643"/>
                    </a:lnTo>
                    <a:lnTo>
                      <a:pt x="1082" y="639"/>
                    </a:lnTo>
                    <a:lnTo>
                      <a:pt x="1085" y="636"/>
                    </a:lnTo>
                    <a:lnTo>
                      <a:pt x="1084" y="630"/>
                    </a:lnTo>
                    <a:lnTo>
                      <a:pt x="1087" y="621"/>
                    </a:lnTo>
                    <a:lnTo>
                      <a:pt x="1092" y="609"/>
                    </a:lnTo>
                    <a:lnTo>
                      <a:pt x="1093" y="601"/>
                    </a:lnTo>
                    <a:lnTo>
                      <a:pt x="1095" y="594"/>
                    </a:lnTo>
                    <a:lnTo>
                      <a:pt x="1098" y="588"/>
                    </a:lnTo>
                    <a:lnTo>
                      <a:pt x="1100" y="583"/>
                    </a:lnTo>
                    <a:lnTo>
                      <a:pt x="1105" y="581"/>
                    </a:lnTo>
                    <a:lnTo>
                      <a:pt x="1106" y="579"/>
                    </a:lnTo>
                    <a:lnTo>
                      <a:pt x="1109" y="579"/>
                    </a:lnTo>
                    <a:lnTo>
                      <a:pt x="1267" y="521"/>
                    </a:lnTo>
                    <a:lnTo>
                      <a:pt x="1265" y="468"/>
                    </a:lnTo>
                    <a:lnTo>
                      <a:pt x="1267" y="415"/>
                    </a:lnTo>
                    <a:lnTo>
                      <a:pt x="1109" y="405"/>
                    </a:lnTo>
                    <a:lnTo>
                      <a:pt x="1108" y="404"/>
                    </a:lnTo>
                    <a:lnTo>
                      <a:pt x="1105" y="403"/>
                    </a:lnTo>
                    <a:lnTo>
                      <a:pt x="1103" y="400"/>
                    </a:lnTo>
                    <a:lnTo>
                      <a:pt x="1099" y="396"/>
                    </a:lnTo>
                    <a:lnTo>
                      <a:pt x="1096" y="389"/>
                    </a:lnTo>
                    <a:lnTo>
                      <a:pt x="1095" y="382"/>
                    </a:lnTo>
                    <a:lnTo>
                      <a:pt x="1093" y="373"/>
                    </a:lnTo>
                    <a:lnTo>
                      <a:pt x="1087" y="363"/>
                    </a:lnTo>
                    <a:lnTo>
                      <a:pt x="1086" y="359"/>
                    </a:lnTo>
                    <a:lnTo>
                      <a:pt x="1084" y="352"/>
                    </a:lnTo>
                    <a:lnTo>
                      <a:pt x="1086" y="348"/>
                    </a:lnTo>
                    <a:lnTo>
                      <a:pt x="1085" y="344"/>
                    </a:lnTo>
                    <a:lnTo>
                      <a:pt x="1088" y="342"/>
                    </a:lnTo>
                    <a:lnTo>
                      <a:pt x="1089" y="340"/>
                    </a:lnTo>
                    <a:lnTo>
                      <a:pt x="1089" y="338"/>
                    </a:lnTo>
                    <a:lnTo>
                      <a:pt x="1199" y="220"/>
                    </a:lnTo>
                    <a:lnTo>
                      <a:pt x="1166" y="179"/>
                    </a:lnTo>
                    <a:lnTo>
                      <a:pt x="1134" y="139"/>
                    </a:lnTo>
                    <a:lnTo>
                      <a:pt x="983" y="210"/>
                    </a:lnTo>
                    <a:lnTo>
                      <a:pt x="979" y="210"/>
                    </a:lnTo>
                    <a:lnTo>
                      <a:pt x="977" y="211"/>
                    </a:lnTo>
                    <a:lnTo>
                      <a:pt x="970" y="209"/>
                    </a:lnTo>
                    <a:lnTo>
                      <a:pt x="967" y="208"/>
                    </a:lnTo>
                    <a:lnTo>
                      <a:pt x="961" y="206"/>
                    </a:lnTo>
                    <a:lnTo>
                      <a:pt x="953" y="200"/>
                    </a:lnTo>
                    <a:lnTo>
                      <a:pt x="945" y="195"/>
                    </a:lnTo>
                    <a:lnTo>
                      <a:pt x="938" y="190"/>
                    </a:lnTo>
                    <a:lnTo>
                      <a:pt x="931" y="187"/>
                    </a:lnTo>
                    <a:lnTo>
                      <a:pt x="925" y="183"/>
                    </a:lnTo>
                    <a:lnTo>
                      <a:pt x="922" y="179"/>
                    </a:lnTo>
                    <a:lnTo>
                      <a:pt x="922" y="176"/>
                    </a:lnTo>
                    <a:lnTo>
                      <a:pt x="921" y="173"/>
                    </a:lnTo>
                    <a:lnTo>
                      <a:pt x="921" y="170"/>
                    </a:lnTo>
                    <a:lnTo>
                      <a:pt x="949" y="27"/>
                    </a:lnTo>
                    <a:lnTo>
                      <a:pt x="896" y="15"/>
                    </a:lnTo>
                    <a:lnTo>
                      <a:pt x="840" y="0"/>
                    </a:lnTo>
                    <a:lnTo>
                      <a:pt x="741" y="128"/>
                    </a:lnTo>
                    <a:lnTo>
                      <a:pt x="739" y="128"/>
                    </a:lnTo>
                    <a:lnTo>
                      <a:pt x="736" y="130"/>
                    </a:lnTo>
                    <a:lnTo>
                      <a:pt x="730" y="132"/>
                    </a:lnTo>
                    <a:lnTo>
                      <a:pt x="726" y="134"/>
                    </a:lnTo>
                    <a:lnTo>
                      <a:pt x="718" y="134"/>
                    </a:lnTo>
                    <a:lnTo>
                      <a:pt x="709" y="134"/>
                    </a:lnTo>
                    <a:lnTo>
                      <a:pt x="699" y="134"/>
                    </a:lnTo>
                    <a:lnTo>
                      <a:pt x="686" y="136"/>
                    </a:lnTo>
                    <a:lnTo>
                      <a:pt x="680" y="136"/>
                    </a:lnTo>
                    <a:lnTo>
                      <a:pt x="671" y="133"/>
                    </a:lnTo>
                    <a:lnTo>
                      <a:pt x="668" y="132"/>
                    </a:lnTo>
                    <a:lnTo>
                      <a:pt x="664" y="131"/>
                    </a:lnTo>
                    <a:lnTo>
                      <a:pt x="660" y="128"/>
                    </a:lnTo>
                    <a:lnTo>
                      <a:pt x="659" y="128"/>
                    </a:lnTo>
                    <a:lnTo>
                      <a:pt x="601" y="4"/>
                    </a:lnTo>
                    <a:lnTo>
                      <a:pt x="540" y="23"/>
                    </a:lnTo>
                    <a:lnTo>
                      <a:pt x="480" y="39"/>
                    </a:lnTo>
                    <a:lnTo>
                      <a:pt x="466" y="184"/>
                    </a:lnTo>
                    <a:lnTo>
                      <a:pt x="464" y="182"/>
                    </a:lnTo>
                    <a:lnTo>
                      <a:pt x="464" y="185"/>
                    </a:lnTo>
                    <a:lnTo>
                      <a:pt x="463" y="188"/>
                    </a:lnTo>
                    <a:lnTo>
                      <a:pt x="457" y="191"/>
                    </a:lnTo>
                    <a:lnTo>
                      <a:pt x="454" y="195"/>
                    </a:lnTo>
                    <a:lnTo>
                      <a:pt x="447" y="199"/>
                    </a:lnTo>
                    <a:lnTo>
                      <a:pt x="437" y="204"/>
                    </a:lnTo>
                    <a:lnTo>
                      <a:pt x="428" y="208"/>
                    </a:lnTo>
                    <a:lnTo>
                      <a:pt x="420" y="215"/>
                    </a:lnTo>
                    <a:lnTo>
                      <a:pt x="413" y="220"/>
                    </a:lnTo>
                    <a:lnTo>
                      <a:pt x="405" y="223"/>
                    </a:lnTo>
                    <a:lnTo>
                      <a:pt x="398" y="223"/>
                    </a:lnTo>
                    <a:lnTo>
                      <a:pt x="395" y="223"/>
                    </a:lnTo>
                    <a:lnTo>
                      <a:pt x="393" y="224"/>
                    </a:lnTo>
                    <a:lnTo>
                      <a:pt x="390" y="223"/>
                    </a:lnTo>
                    <a:lnTo>
                      <a:pt x="389" y="223"/>
                    </a:lnTo>
                    <a:lnTo>
                      <a:pt x="261" y="162"/>
                    </a:lnTo>
                    <a:lnTo>
                      <a:pt x="213" y="204"/>
                    </a:lnTo>
                    <a:lnTo>
                      <a:pt x="168" y="248"/>
                    </a:lnTo>
                    <a:lnTo>
                      <a:pt x="242" y="359"/>
                    </a:lnTo>
                    <a:lnTo>
                      <a:pt x="241" y="361"/>
                    </a:lnTo>
                    <a:lnTo>
                      <a:pt x="241" y="364"/>
                    </a:lnTo>
                    <a:lnTo>
                      <a:pt x="240" y="367"/>
                    </a:lnTo>
                    <a:lnTo>
                      <a:pt x="237" y="373"/>
                    </a:lnTo>
                    <a:lnTo>
                      <a:pt x="236" y="380"/>
                    </a:lnTo>
                    <a:lnTo>
                      <a:pt x="230" y="389"/>
                    </a:lnTo>
                    <a:lnTo>
                      <a:pt x="222" y="397"/>
                    </a:lnTo>
                    <a:lnTo>
                      <a:pt x="218" y="406"/>
                    </a:lnTo>
                    <a:lnTo>
                      <a:pt x="212" y="414"/>
                    </a:lnTo>
                    <a:lnTo>
                      <a:pt x="208" y="420"/>
                    </a:lnTo>
                    <a:lnTo>
                      <a:pt x="204" y="422"/>
                    </a:lnTo>
                    <a:lnTo>
                      <a:pt x="202" y="424"/>
                    </a:lnTo>
                    <a:lnTo>
                      <a:pt x="198" y="426"/>
                    </a:lnTo>
                    <a:lnTo>
                      <a:pt x="196" y="426"/>
                    </a:lnTo>
                    <a:lnTo>
                      <a:pt x="35" y="445"/>
                    </a:lnTo>
                    <a:lnTo>
                      <a:pt x="19" y="498"/>
                    </a:lnTo>
                    <a:lnTo>
                      <a:pt x="1" y="553"/>
                    </a:lnTo>
                    <a:lnTo>
                      <a:pt x="142" y="602"/>
                    </a:lnTo>
                    <a:lnTo>
                      <a:pt x="142" y="603"/>
                    </a:lnTo>
                    <a:lnTo>
                      <a:pt x="144" y="606"/>
                    </a:lnTo>
                    <a:lnTo>
                      <a:pt x="147" y="608"/>
                    </a:lnTo>
                    <a:lnTo>
                      <a:pt x="149" y="612"/>
                    </a:lnTo>
                    <a:lnTo>
                      <a:pt x="148" y="619"/>
                    </a:lnTo>
                    <a:lnTo>
                      <a:pt x="147" y="628"/>
                    </a:lnTo>
                    <a:lnTo>
                      <a:pt x="144" y="637"/>
                    </a:lnTo>
                    <a:lnTo>
                      <a:pt x="148" y="647"/>
                    </a:lnTo>
                    <a:lnTo>
                      <a:pt x="147" y="655"/>
                    </a:lnTo>
                    <a:lnTo>
                      <a:pt x="148" y="662"/>
                    </a:lnTo>
                    <a:lnTo>
                      <a:pt x="145" y="667"/>
                    </a:lnTo>
                    <a:lnTo>
                      <a:pt x="141" y="670"/>
                    </a:lnTo>
                    <a:lnTo>
                      <a:pt x="142" y="671"/>
                    </a:lnTo>
                    <a:lnTo>
                      <a:pt x="141" y="674"/>
                    </a:lnTo>
                    <a:lnTo>
                      <a:pt x="139" y="674"/>
                    </a:lnTo>
                    <a:lnTo>
                      <a:pt x="0" y="766"/>
                    </a:lnTo>
                    <a:lnTo>
                      <a:pt x="17" y="815"/>
                    </a:lnTo>
                    <a:lnTo>
                      <a:pt x="35" y="863"/>
                    </a:lnTo>
                    <a:lnTo>
                      <a:pt x="196" y="831"/>
                    </a:lnTo>
                    <a:lnTo>
                      <a:pt x="197" y="830"/>
                    </a:lnTo>
                    <a:lnTo>
                      <a:pt x="200" y="832"/>
                    </a:lnTo>
                    <a:lnTo>
                      <a:pt x="205" y="833"/>
                    </a:lnTo>
                    <a:lnTo>
                      <a:pt x="209" y="836"/>
                    </a:lnTo>
                    <a:lnTo>
                      <a:pt x="214" y="841"/>
                    </a:lnTo>
                    <a:lnTo>
                      <a:pt x="218" y="848"/>
                    </a:lnTo>
                    <a:lnTo>
                      <a:pt x="222" y="856"/>
                    </a:lnTo>
                    <a:lnTo>
                      <a:pt x="230" y="862"/>
                    </a:lnTo>
                    <a:lnTo>
                      <a:pt x="234" y="866"/>
                    </a:lnTo>
                    <a:lnTo>
                      <a:pt x="236" y="872"/>
                    </a:lnTo>
                    <a:lnTo>
                      <a:pt x="239" y="877"/>
                    </a:lnTo>
                    <a:lnTo>
                      <a:pt x="242" y="880"/>
                    </a:lnTo>
                    <a:lnTo>
                      <a:pt x="239" y="884"/>
                    </a:lnTo>
                    <a:lnTo>
                      <a:pt x="239" y="885"/>
                    </a:lnTo>
                    <a:lnTo>
                      <a:pt x="164" y="1023"/>
                    </a:lnTo>
                    <a:lnTo>
                      <a:pt x="212" y="1051"/>
                    </a:lnTo>
                    <a:lnTo>
                      <a:pt x="258" y="1078"/>
                    </a:lnTo>
                    <a:lnTo>
                      <a:pt x="390" y="973"/>
                    </a:lnTo>
                    <a:lnTo>
                      <a:pt x="391" y="973"/>
                    </a:lnTo>
                    <a:lnTo>
                      <a:pt x="395" y="973"/>
                    </a:lnTo>
                    <a:lnTo>
                      <a:pt x="398" y="973"/>
                    </a:lnTo>
                    <a:lnTo>
                      <a:pt x="404" y="973"/>
                    </a:lnTo>
                    <a:lnTo>
                      <a:pt x="411" y="975"/>
                    </a:lnTo>
                    <a:lnTo>
                      <a:pt x="419" y="977"/>
                    </a:lnTo>
                    <a:lnTo>
                      <a:pt x="429" y="979"/>
                    </a:lnTo>
                    <a:lnTo>
                      <a:pt x="438" y="982"/>
                    </a:lnTo>
                    <a:lnTo>
                      <a:pt x="448" y="982"/>
                    </a:lnTo>
                    <a:lnTo>
                      <a:pt x="453" y="984"/>
                    </a:lnTo>
                    <a:lnTo>
                      <a:pt x="456" y="989"/>
                    </a:lnTo>
                    <a:lnTo>
                      <a:pt x="460" y="991"/>
                    </a:lnTo>
                    <a:lnTo>
                      <a:pt x="462" y="992"/>
                    </a:lnTo>
                    <a:lnTo>
                      <a:pt x="463" y="995"/>
                    </a:lnTo>
                    <a:lnTo>
                      <a:pt x="478" y="1135"/>
                    </a:lnTo>
                    <a:lnTo>
                      <a:pt x="538" y="1132"/>
                    </a:lnTo>
                    <a:lnTo>
                      <a:pt x="598" y="1130"/>
                    </a:lnTo>
                    <a:lnTo>
                      <a:pt x="657" y="990"/>
                    </a:lnTo>
                    <a:lnTo>
                      <a:pt x="658" y="987"/>
                    </a:lnTo>
                    <a:lnTo>
                      <a:pt x="660" y="986"/>
                    </a:lnTo>
                    <a:lnTo>
                      <a:pt x="662" y="984"/>
                    </a:lnTo>
                    <a:lnTo>
                      <a:pt x="667" y="982"/>
                    </a:lnTo>
                    <a:lnTo>
                      <a:pt x="671" y="978"/>
                    </a:lnTo>
                    <a:lnTo>
                      <a:pt x="678" y="976"/>
                    </a:lnTo>
                    <a:lnTo>
                      <a:pt x="688" y="974"/>
                    </a:lnTo>
                    <a:lnTo>
                      <a:pt x="699" y="972"/>
                    </a:lnTo>
                    <a:lnTo>
                      <a:pt x="710" y="968"/>
                    </a:lnTo>
                    <a:lnTo>
                      <a:pt x="719" y="966"/>
                    </a:lnTo>
                    <a:lnTo>
                      <a:pt x="724" y="965"/>
                    </a:lnTo>
                    <a:lnTo>
                      <a:pt x="731" y="964"/>
                    </a:lnTo>
                    <a:lnTo>
                      <a:pt x="736" y="964"/>
                    </a:lnTo>
                    <a:lnTo>
                      <a:pt x="738" y="965"/>
                    </a:lnTo>
                    <a:lnTo>
                      <a:pt x="740" y="966"/>
                    </a:lnTo>
                    <a:lnTo>
                      <a:pt x="839" y="1061"/>
                    </a:lnTo>
                    <a:lnTo>
                      <a:pt x="894" y="1032"/>
                    </a:lnTo>
                    <a:lnTo>
                      <a:pt x="949" y="999"/>
                    </a:lnTo>
                    <a:lnTo>
                      <a:pt x="916" y="866"/>
                    </a:lnTo>
                    <a:lnTo>
                      <a:pt x="916" y="865"/>
                    </a:lnTo>
                    <a:lnTo>
                      <a:pt x="917" y="862"/>
                    </a:lnTo>
                    <a:lnTo>
                      <a:pt x="919" y="860"/>
                    </a:lnTo>
                    <a:lnTo>
                      <a:pt x="921" y="858"/>
                    </a:lnTo>
                    <a:lnTo>
                      <a:pt x="925" y="853"/>
                    </a:lnTo>
                    <a:lnTo>
                      <a:pt x="930" y="846"/>
                    </a:lnTo>
                    <a:lnTo>
                      <a:pt x="938" y="841"/>
                    </a:lnTo>
                    <a:lnTo>
                      <a:pt x="947" y="834"/>
                    </a:lnTo>
                  </a:path>
                </a:pathLst>
              </a:custGeom>
              <a:solidFill>
                <a:srgbClr val="9B9B9B"/>
              </a:solidFill>
              <a:ln w="12700" cap="rnd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>
                <a:outerShdw dist="107763" dir="2700000" algn="ctr" rotWithShape="0">
                  <a:srgbClr val="DFDFDF">
                    <a:alpha val="50000"/>
                  </a:srgbClr>
                </a:outerShdw>
              </a:effectLst>
            </p:spPr>
            <p:txBody>
              <a:bodyPr/>
              <a:lstStyle/>
              <a:p>
                <a:endParaRPr lang="ko-KR" altLang="en-US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83" name="Rectangle 289">
                <a:extLst>
                  <a:ext uri="{FF2B5EF4-FFF2-40B4-BE49-F238E27FC236}">
                    <a16:creationId xmlns:a16="http://schemas.microsoft.com/office/drawing/2014/main" xmlns="" id="{6C937D3F-7289-487F-ACC1-71D5AD457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6" y="2031"/>
                <a:ext cx="665" cy="14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2075" tIns="46038" rIns="92075" bIns="46038">
                <a:spAutoFit/>
              </a:bodyPr>
              <a:lstStyle>
                <a:lvl1pPr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1pPr>
                <a:lvl2pPr marL="742950" indent="-28575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2pPr>
                <a:lvl3pPr marL="11430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3pPr>
                <a:lvl4pPr marL="16002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4pPr>
                <a:lvl5pPr marL="20574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5pPr>
                <a:lvl6pPr marL="25146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6pPr>
                <a:lvl7pPr marL="29718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7pPr>
                <a:lvl8pPr marL="34290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8pPr>
                <a:lvl9pPr marL="38862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9pPr>
              </a:lstStyle>
              <a:p>
                <a:pPr algn="ctr" eaLnBrk="1" latinLnBrk="0" hangingPunct="1"/>
                <a:endParaRPr lang="ko-KR" altLang="ko-KR" sz="160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white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  <p:grpSp>
          <p:nvGrpSpPr>
            <p:cNvPr id="79" name="Group 290">
              <a:extLst>
                <a:ext uri="{FF2B5EF4-FFF2-40B4-BE49-F238E27FC236}">
                  <a16:creationId xmlns:a16="http://schemas.microsoft.com/office/drawing/2014/main" xmlns="" id="{82D3DE16-1EBA-4826-8C56-C38D370A41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2" y="3403"/>
              <a:ext cx="155" cy="157"/>
              <a:chOff x="2925" y="2463"/>
              <a:chExt cx="798" cy="1705"/>
            </a:xfrm>
          </p:grpSpPr>
          <p:sp>
            <p:nvSpPr>
              <p:cNvPr id="80" name="Freeform 291">
                <a:extLst>
                  <a:ext uri="{FF2B5EF4-FFF2-40B4-BE49-F238E27FC236}">
                    <a16:creationId xmlns:a16="http://schemas.microsoft.com/office/drawing/2014/main" xmlns="" id="{5BC9BEAC-B949-45A6-AAFC-0495388BA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2463"/>
                <a:ext cx="798" cy="779"/>
              </a:xfrm>
              <a:custGeom>
                <a:avLst/>
                <a:gdLst>
                  <a:gd name="T0" fmla="*/ 99 w 1158"/>
                  <a:gd name="T1" fmla="*/ 94 h 1097"/>
                  <a:gd name="T2" fmla="*/ 101 w 1158"/>
                  <a:gd name="T3" fmla="*/ 93 h 1097"/>
                  <a:gd name="T4" fmla="*/ 121 w 1158"/>
                  <a:gd name="T5" fmla="*/ 81 h 1097"/>
                  <a:gd name="T6" fmla="*/ 108 w 1158"/>
                  <a:gd name="T7" fmla="*/ 72 h 1097"/>
                  <a:gd name="T8" fmla="*/ 108 w 1158"/>
                  <a:gd name="T9" fmla="*/ 69 h 1097"/>
                  <a:gd name="T10" fmla="*/ 108 w 1158"/>
                  <a:gd name="T11" fmla="*/ 65 h 1097"/>
                  <a:gd name="T12" fmla="*/ 109 w 1158"/>
                  <a:gd name="T13" fmla="*/ 63 h 1097"/>
                  <a:gd name="T14" fmla="*/ 123 w 1158"/>
                  <a:gd name="T15" fmla="*/ 41 h 1097"/>
                  <a:gd name="T16" fmla="*/ 106 w 1158"/>
                  <a:gd name="T17" fmla="*/ 43 h 1097"/>
                  <a:gd name="T18" fmla="*/ 105 w 1158"/>
                  <a:gd name="T19" fmla="*/ 41 h 1097"/>
                  <a:gd name="T20" fmla="*/ 103 w 1158"/>
                  <a:gd name="T21" fmla="*/ 38 h 1097"/>
                  <a:gd name="T22" fmla="*/ 103 w 1158"/>
                  <a:gd name="T23" fmla="*/ 36 h 1097"/>
                  <a:gd name="T24" fmla="*/ 104 w 1158"/>
                  <a:gd name="T25" fmla="*/ 11 h 1097"/>
                  <a:gd name="T26" fmla="*/ 90 w 1158"/>
                  <a:gd name="T27" fmla="*/ 22 h 1097"/>
                  <a:gd name="T28" fmla="*/ 88 w 1158"/>
                  <a:gd name="T29" fmla="*/ 22 h 1097"/>
                  <a:gd name="T30" fmla="*/ 85 w 1158"/>
                  <a:gd name="T31" fmla="*/ 20 h 1097"/>
                  <a:gd name="T32" fmla="*/ 83 w 1158"/>
                  <a:gd name="T33" fmla="*/ 19 h 1097"/>
                  <a:gd name="T34" fmla="*/ 73 w 1158"/>
                  <a:gd name="T35" fmla="*/ 0 h 1097"/>
                  <a:gd name="T36" fmla="*/ 65 w 1158"/>
                  <a:gd name="T37" fmla="*/ 17 h 1097"/>
                  <a:gd name="T38" fmla="*/ 63 w 1158"/>
                  <a:gd name="T39" fmla="*/ 18 h 1097"/>
                  <a:gd name="T40" fmla="*/ 59 w 1158"/>
                  <a:gd name="T41" fmla="*/ 18 h 1097"/>
                  <a:gd name="T42" fmla="*/ 57 w 1158"/>
                  <a:gd name="T43" fmla="*/ 18 h 1097"/>
                  <a:gd name="T44" fmla="*/ 39 w 1158"/>
                  <a:gd name="T45" fmla="*/ 11 h 1097"/>
                  <a:gd name="T46" fmla="*/ 39 w 1158"/>
                  <a:gd name="T47" fmla="*/ 28 h 1097"/>
                  <a:gd name="T48" fmla="*/ 37 w 1158"/>
                  <a:gd name="T49" fmla="*/ 31 h 1097"/>
                  <a:gd name="T50" fmla="*/ 34 w 1158"/>
                  <a:gd name="T51" fmla="*/ 34 h 1097"/>
                  <a:gd name="T52" fmla="*/ 33 w 1158"/>
                  <a:gd name="T53" fmla="*/ 34 h 1097"/>
                  <a:gd name="T54" fmla="*/ 11 w 1158"/>
                  <a:gd name="T55" fmla="*/ 41 h 1097"/>
                  <a:gd name="T56" fmla="*/ 21 w 1158"/>
                  <a:gd name="T57" fmla="*/ 53 h 1097"/>
                  <a:gd name="T58" fmla="*/ 20 w 1158"/>
                  <a:gd name="T59" fmla="*/ 57 h 1097"/>
                  <a:gd name="T60" fmla="*/ 18 w 1158"/>
                  <a:gd name="T61" fmla="*/ 60 h 1097"/>
                  <a:gd name="T62" fmla="*/ 17 w 1158"/>
                  <a:gd name="T63" fmla="*/ 62 h 1097"/>
                  <a:gd name="T64" fmla="*/ 0 w 1158"/>
                  <a:gd name="T65" fmla="*/ 80 h 1097"/>
                  <a:gd name="T66" fmla="*/ 14 w 1158"/>
                  <a:gd name="T67" fmla="*/ 84 h 1097"/>
                  <a:gd name="T68" fmla="*/ 16 w 1158"/>
                  <a:gd name="T69" fmla="*/ 86 h 1097"/>
                  <a:gd name="T70" fmla="*/ 16 w 1158"/>
                  <a:gd name="T71" fmla="*/ 91 h 1097"/>
                  <a:gd name="T72" fmla="*/ 16 w 1158"/>
                  <a:gd name="T73" fmla="*/ 92 h 1097"/>
                  <a:gd name="T74" fmla="*/ 9 w 1158"/>
                  <a:gd name="T75" fmla="*/ 116 h 1097"/>
                  <a:gd name="T76" fmla="*/ 24 w 1158"/>
                  <a:gd name="T77" fmla="*/ 109 h 1097"/>
                  <a:gd name="T78" fmla="*/ 27 w 1158"/>
                  <a:gd name="T79" fmla="*/ 111 h 1097"/>
                  <a:gd name="T80" fmla="*/ 29 w 1158"/>
                  <a:gd name="T81" fmla="*/ 114 h 1097"/>
                  <a:gd name="T82" fmla="*/ 29 w 1158"/>
                  <a:gd name="T83" fmla="*/ 115 h 1097"/>
                  <a:gd name="T84" fmla="*/ 34 w 1158"/>
                  <a:gd name="T85" fmla="*/ 138 h 1097"/>
                  <a:gd name="T86" fmla="*/ 46 w 1158"/>
                  <a:gd name="T87" fmla="*/ 123 h 1097"/>
                  <a:gd name="T88" fmla="*/ 48 w 1158"/>
                  <a:gd name="T89" fmla="*/ 123 h 1097"/>
                  <a:gd name="T90" fmla="*/ 52 w 1158"/>
                  <a:gd name="T91" fmla="*/ 124 h 1097"/>
                  <a:gd name="T92" fmla="*/ 52 w 1158"/>
                  <a:gd name="T93" fmla="*/ 124 h 1097"/>
                  <a:gd name="T94" fmla="*/ 68 w 1158"/>
                  <a:gd name="T95" fmla="*/ 138 h 1097"/>
                  <a:gd name="T96" fmla="*/ 72 w 1158"/>
                  <a:gd name="T97" fmla="*/ 119 h 1097"/>
                  <a:gd name="T98" fmla="*/ 74 w 1158"/>
                  <a:gd name="T99" fmla="*/ 118 h 1097"/>
                  <a:gd name="T100" fmla="*/ 78 w 1158"/>
                  <a:gd name="T101" fmla="*/ 116 h 1097"/>
                  <a:gd name="T102" fmla="*/ 80 w 1158"/>
                  <a:gd name="T103" fmla="*/ 116 h 1097"/>
                  <a:gd name="T104" fmla="*/ 101 w 1158"/>
                  <a:gd name="T105" fmla="*/ 116 h 1097"/>
                  <a:gd name="T106" fmla="*/ 96 w 1158"/>
                  <a:gd name="T107" fmla="*/ 101 h 1097"/>
                  <a:gd name="T108" fmla="*/ 97 w 1158"/>
                  <a:gd name="T109" fmla="*/ 98 h 1097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158" h="1097">
                    <a:moveTo>
                      <a:pt x="912" y="756"/>
                    </a:moveTo>
                    <a:lnTo>
                      <a:pt x="918" y="749"/>
                    </a:lnTo>
                    <a:lnTo>
                      <a:pt x="923" y="742"/>
                    </a:lnTo>
                    <a:lnTo>
                      <a:pt x="928" y="736"/>
                    </a:lnTo>
                    <a:lnTo>
                      <a:pt x="933" y="734"/>
                    </a:lnTo>
                    <a:lnTo>
                      <a:pt x="936" y="733"/>
                    </a:lnTo>
                    <a:lnTo>
                      <a:pt x="938" y="730"/>
                    </a:lnTo>
                    <a:lnTo>
                      <a:pt x="939" y="730"/>
                    </a:lnTo>
                    <a:lnTo>
                      <a:pt x="1084" y="731"/>
                    </a:lnTo>
                    <a:lnTo>
                      <a:pt x="1106" y="680"/>
                    </a:lnTo>
                    <a:lnTo>
                      <a:pt x="1127" y="629"/>
                    </a:lnTo>
                    <a:lnTo>
                      <a:pt x="1011" y="566"/>
                    </a:lnTo>
                    <a:lnTo>
                      <a:pt x="1009" y="566"/>
                    </a:lnTo>
                    <a:lnTo>
                      <a:pt x="1009" y="565"/>
                    </a:lnTo>
                    <a:lnTo>
                      <a:pt x="1008" y="562"/>
                    </a:lnTo>
                    <a:lnTo>
                      <a:pt x="1007" y="558"/>
                    </a:lnTo>
                    <a:lnTo>
                      <a:pt x="1006" y="555"/>
                    </a:lnTo>
                    <a:lnTo>
                      <a:pt x="1006" y="549"/>
                    </a:lnTo>
                    <a:lnTo>
                      <a:pt x="1007" y="540"/>
                    </a:lnTo>
                    <a:lnTo>
                      <a:pt x="1010" y="531"/>
                    </a:lnTo>
                    <a:lnTo>
                      <a:pt x="1011" y="522"/>
                    </a:lnTo>
                    <a:lnTo>
                      <a:pt x="1011" y="515"/>
                    </a:lnTo>
                    <a:lnTo>
                      <a:pt x="1012" y="509"/>
                    </a:lnTo>
                    <a:lnTo>
                      <a:pt x="1014" y="503"/>
                    </a:lnTo>
                    <a:lnTo>
                      <a:pt x="1017" y="500"/>
                    </a:lnTo>
                    <a:lnTo>
                      <a:pt x="1018" y="499"/>
                    </a:lnTo>
                    <a:lnTo>
                      <a:pt x="1021" y="499"/>
                    </a:lnTo>
                    <a:lnTo>
                      <a:pt x="1157" y="424"/>
                    </a:lnTo>
                    <a:lnTo>
                      <a:pt x="1148" y="376"/>
                    </a:lnTo>
                    <a:lnTo>
                      <a:pt x="1140" y="326"/>
                    </a:lnTo>
                    <a:lnTo>
                      <a:pt x="993" y="340"/>
                    </a:lnTo>
                    <a:lnTo>
                      <a:pt x="991" y="338"/>
                    </a:lnTo>
                    <a:lnTo>
                      <a:pt x="990" y="337"/>
                    </a:lnTo>
                    <a:lnTo>
                      <a:pt x="987" y="335"/>
                    </a:lnTo>
                    <a:lnTo>
                      <a:pt x="984" y="331"/>
                    </a:lnTo>
                    <a:lnTo>
                      <a:pt x="980" y="325"/>
                    </a:lnTo>
                    <a:lnTo>
                      <a:pt x="977" y="320"/>
                    </a:lnTo>
                    <a:lnTo>
                      <a:pt x="973" y="311"/>
                    </a:lnTo>
                    <a:lnTo>
                      <a:pt x="967" y="304"/>
                    </a:lnTo>
                    <a:lnTo>
                      <a:pt x="963" y="298"/>
                    </a:lnTo>
                    <a:lnTo>
                      <a:pt x="962" y="292"/>
                    </a:lnTo>
                    <a:lnTo>
                      <a:pt x="962" y="289"/>
                    </a:lnTo>
                    <a:lnTo>
                      <a:pt x="962" y="285"/>
                    </a:lnTo>
                    <a:lnTo>
                      <a:pt x="963" y="283"/>
                    </a:lnTo>
                    <a:lnTo>
                      <a:pt x="964" y="281"/>
                    </a:lnTo>
                    <a:lnTo>
                      <a:pt x="964" y="280"/>
                    </a:lnTo>
                    <a:lnTo>
                      <a:pt x="1046" y="155"/>
                    </a:lnTo>
                    <a:lnTo>
                      <a:pt x="1011" y="122"/>
                    </a:lnTo>
                    <a:lnTo>
                      <a:pt x="974" y="89"/>
                    </a:lnTo>
                    <a:lnTo>
                      <a:pt x="845" y="175"/>
                    </a:lnTo>
                    <a:lnTo>
                      <a:pt x="843" y="175"/>
                    </a:lnTo>
                    <a:lnTo>
                      <a:pt x="840" y="175"/>
                    </a:lnTo>
                    <a:lnTo>
                      <a:pt x="835" y="175"/>
                    </a:lnTo>
                    <a:lnTo>
                      <a:pt x="831" y="175"/>
                    </a:lnTo>
                    <a:lnTo>
                      <a:pt x="826" y="174"/>
                    </a:lnTo>
                    <a:lnTo>
                      <a:pt x="820" y="170"/>
                    </a:lnTo>
                    <a:lnTo>
                      <a:pt x="811" y="165"/>
                    </a:lnTo>
                    <a:lnTo>
                      <a:pt x="802" y="162"/>
                    </a:lnTo>
                    <a:lnTo>
                      <a:pt x="795" y="160"/>
                    </a:lnTo>
                    <a:lnTo>
                      <a:pt x="789" y="157"/>
                    </a:lnTo>
                    <a:lnTo>
                      <a:pt x="785" y="153"/>
                    </a:lnTo>
                    <a:lnTo>
                      <a:pt x="784" y="151"/>
                    </a:lnTo>
                    <a:lnTo>
                      <a:pt x="783" y="149"/>
                    </a:lnTo>
                    <a:lnTo>
                      <a:pt x="783" y="146"/>
                    </a:lnTo>
                    <a:lnTo>
                      <a:pt x="788" y="9"/>
                    </a:lnTo>
                    <a:lnTo>
                      <a:pt x="735" y="5"/>
                    </a:lnTo>
                    <a:lnTo>
                      <a:pt x="682" y="0"/>
                    </a:lnTo>
                    <a:lnTo>
                      <a:pt x="611" y="130"/>
                    </a:lnTo>
                    <a:lnTo>
                      <a:pt x="609" y="131"/>
                    </a:lnTo>
                    <a:lnTo>
                      <a:pt x="607" y="132"/>
                    </a:lnTo>
                    <a:lnTo>
                      <a:pt x="604" y="136"/>
                    </a:lnTo>
                    <a:lnTo>
                      <a:pt x="599" y="138"/>
                    </a:lnTo>
                    <a:lnTo>
                      <a:pt x="591" y="140"/>
                    </a:lnTo>
                    <a:lnTo>
                      <a:pt x="583" y="141"/>
                    </a:lnTo>
                    <a:lnTo>
                      <a:pt x="573" y="141"/>
                    </a:lnTo>
                    <a:lnTo>
                      <a:pt x="562" y="145"/>
                    </a:lnTo>
                    <a:lnTo>
                      <a:pt x="554" y="145"/>
                    </a:lnTo>
                    <a:lnTo>
                      <a:pt x="549" y="145"/>
                    </a:lnTo>
                    <a:lnTo>
                      <a:pt x="545" y="145"/>
                    </a:lnTo>
                    <a:lnTo>
                      <a:pt x="540" y="144"/>
                    </a:lnTo>
                    <a:lnTo>
                      <a:pt x="538" y="143"/>
                    </a:lnTo>
                    <a:lnTo>
                      <a:pt x="538" y="142"/>
                    </a:lnTo>
                    <a:lnTo>
                      <a:pt x="536" y="142"/>
                    </a:lnTo>
                    <a:lnTo>
                      <a:pt x="463" y="36"/>
                    </a:lnTo>
                    <a:lnTo>
                      <a:pt x="411" y="61"/>
                    </a:lnTo>
                    <a:lnTo>
                      <a:pt x="358" y="85"/>
                    </a:lnTo>
                    <a:lnTo>
                      <a:pt x="369" y="219"/>
                    </a:lnTo>
                    <a:lnTo>
                      <a:pt x="367" y="219"/>
                    </a:lnTo>
                    <a:lnTo>
                      <a:pt x="367" y="221"/>
                    </a:lnTo>
                    <a:lnTo>
                      <a:pt x="366" y="224"/>
                    </a:lnTo>
                    <a:lnTo>
                      <a:pt x="362" y="226"/>
                    </a:lnTo>
                    <a:lnTo>
                      <a:pt x="360" y="231"/>
                    </a:lnTo>
                    <a:lnTo>
                      <a:pt x="353" y="236"/>
                    </a:lnTo>
                    <a:lnTo>
                      <a:pt x="347" y="241"/>
                    </a:lnTo>
                    <a:lnTo>
                      <a:pt x="338" y="246"/>
                    </a:lnTo>
                    <a:lnTo>
                      <a:pt x="330" y="254"/>
                    </a:lnTo>
                    <a:lnTo>
                      <a:pt x="324" y="258"/>
                    </a:lnTo>
                    <a:lnTo>
                      <a:pt x="319" y="264"/>
                    </a:lnTo>
                    <a:lnTo>
                      <a:pt x="314" y="265"/>
                    </a:lnTo>
                    <a:lnTo>
                      <a:pt x="310" y="265"/>
                    </a:lnTo>
                    <a:lnTo>
                      <a:pt x="307" y="266"/>
                    </a:lnTo>
                    <a:lnTo>
                      <a:pt x="306" y="266"/>
                    </a:lnTo>
                    <a:lnTo>
                      <a:pt x="305" y="266"/>
                    </a:lnTo>
                    <a:lnTo>
                      <a:pt x="176" y="226"/>
                    </a:lnTo>
                    <a:lnTo>
                      <a:pt x="139" y="272"/>
                    </a:lnTo>
                    <a:lnTo>
                      <a:pt x="104" y="317"/>
                    </a:lnTo>
                    <a:lnTo>
                      <a:pt x="190" y="413"/>
                    </a:lnTo>
                    <a:lnTo>
                      <a:pt x="190" y="415"/>
                    </a:lnTo>
                    <a:lnTo>
                      <a:pt x="190" y="417"/>
                    </a:lnTo>
                    <a:lnTo>
                      <a:pt x="191" y="421"/>
                    </a:lnTo>
                    <a:lnTo>
                      <a:pt x="190" y="426"/>
                    </a:lnTo>
                    <a:lnTo>
                      <a:pt x="189" y="433"/>
                    </a:lnTo>
                    <a:lnTo>
                      <a:pt x="184" y="440"/>
                    </a:lnTo>
                    <a:lnTo>
                      <a:pt x="179" y="449"/>
                    </a:lnTo>
                    <a:lnTo>
                      <a:pt x="175" y="457"/>
                    </a:lnTo>
                    <a:lnTo>
                      <a:pt x="172" y="464"/>
                    </a:lnTo>
                    <a:lnTo>
                      <a:pt x="169" y="471"/>
                    </a:lnTo>
                    <a:lnTo>
                      <a:pt x="166" y="475"/>
                    </a:lnTo>
                    <a:lnTo>
                      <a:pt x="165" y="478"/>
                    </a:lnTo>
                    <a:lnTo>
                      <a:pt x="162" y="481"/>
                    </a:lnTo>
                    <a:lnTo>
                      <a:pt x="160" y="481"/>
                    </a:lnTo>
                    <a:lnTo>
                      <a:pt x="13" y="519"/>
                    </a:lnTo>
                    <a:lnTo>
                      <a:pt x="5" y="570"/>
                    </a:lnTo>
                    <a:lnTo>
                      <a:pt x="0" y="624"/>
                    </a:lnTo>
                    <a:lnTo>
                      <a:pt x="136" y="650"/>
                    </a:lnTo>
                    <a:lnTo>
                      <a:pt x="138" y="650"/>
                    </a:lnTo>
                    <a:lnTo>
                      <a:pt x="138" y="651"/>
                    </a:lnTo>
                    <a:lnTo>
                      <a:pt x="139" y="653"/>
                    </a:lnTo>
                    <a:lnTo>
                      <a:pt x="143" y="655"/>
                    </a:lnTo>
                    <a:lnTo>
                      <a:pt x="145" y="661"/>
                    </a:lnTo>
                    <a:lnTo>
                      <a:pt x="145" y="666"/>
                    </a:lnTo>
                    <a:lnTo>
                      <a:pt x="146" y="674"/>
                    </a:lnTo>
                    <a:lnTo>
                      <a:pt x="148" y="683"/>
                    </a:lnTo>
                    <a:lnTo>
                      <a:pt x="149" y="691"/>
                    </a:lnTo>
                    <a:lnTo>
                      <a:pt x="151" y="699"/>
                    </a:lnTo>
                    <a:lnTo>
                      <a:pt x="152" y="705"/>
                    </a:lnTo>
                    <a:lnTo>
                      <a:pt x="151" y="709"/>
                    </a:lnTo>
                    <a:lnTo>
                      <a:pt x="149" y="713"/>
                    </a:lnTo>
                    <a:lnTo>
                      <a:pt x="149" y="714"/>
                    </a:lnTo>
                    <a:lnTo>
                      <a:pt x="148" y="718"/>
                    </a:lnTo>
                    <a:lnTo>
                      <a:pt x="146" y="718"/>
                    </a:lnTo>
                    <a:lnTo>
                      <a:pt x="33" y="822"/>
                    </a:lnTo>
                    <a:lnTo>
                      <a:pt x="58" y="863"/>
                    </a:lnTo>
                    <a:lnTo>
                      <a:pt x="81" y="906"/>
                    </a:lnTo>
                    <a:lnTo>
                      <a:pt x="223" y="853"/>
                    </a:lnTo>
                    <a:lnTo>
                      <a:pt x="225" y="853"/>
                    </a:lnTo>
                    <a:lnTo>
                      <a:pt x="227" y="854"/>
                    </a:lnTo>
                    <a:lnTo>
                      <a:pt x="231" y="855"/>
                    </a:lnTo>
                    <a:lnTo>
                      <a:pt x="236" y="858"/>
                    </a:lnTo>
                    <a:lnTo>
                      <a:pt x="242" y="861"/>
                    </a:lnTo>
                    <a:lnTo>
                      <a:pt x="246" y="866"/>
                    </a:lnTo>
                    <a:lnTo>
                      <a:pt x="252" y="873"/>
                    </a:lnTo>
                    <a:lnTo>
                      <a:pt x="260" y="878"/>
                    </a:lnTo>
                    <a:lnTo>
                      <a:pt x="264" y="883"/>
                    </a:lnTo>
                    <a:lnTo>
                      <a:pt x="268" y="887"/>
                    </a:lnTo>
                    <a:lnTo>
                      <a:pt x="271" y="891"/>
                    </a:lnTo>
                    <a:lnTo>
                      <a:pt x="272" y="893"/>
                    </a:lnTo>
                    <a:lnTo>
                      <a:pt x="272" y="897"/>
                    </a:lnTo>
                    <a:lnTo>
                      <a:pt x="224" y="1035"/>
                    </a:lnTo>
                    <a:lnTo>
                      <a:pt x="274" y="1055"/>
                    </a:lnTo>
                    <a:lnTo>
                      <a:pt x="321" y="1075"/>
                    </a:lnTo>
                    <a:lnTo>
                      <a:pt x="424" y="961"/>
                    </a:lnTo>
                    <a:lnTo>
                      <a:pt x="425" y="961"/>
                    </a:lnTo>
                    <a:lnTo>
                      <a:pt x="429" y="959"/>
                    </a:lnTo>
                    <a:lnTo>
                      <a:pt x="433" y="959"/>
                    </a:lnTo>
                    <a:lnTo>
                      <a:pt x="438" y="958"/>
                    </a:lnTo>
                    <a:lnTo>
                      <a:pt x="444" y="957"/>
                    </a:lnTo>
                    <a:lnTo>
                      <a:pt x="452" y="958"/>
                    </a:lnTo>
                    <a:lnTo>
                      <a:pt x="462" y="961"/>
                    </a:lnTo>
                    <a:lnTo>
                      <a:pt x="471" y="961"/>
                    </a:lnTo>
                    <a:lnTo>
                      <a:pt x="479" y="961"/>
                    </a:lnTo>
                    <a:lnTo>
                      <a:pt x="485" y="963"/>
                    </a:lnTo>
                    <a:lnTo>
                      <a:pt x="489" y="964"/>
                    </a:lnTo>
                    <a:lnTo>
                      <a:pt x="492" y="967"/>
                    </a:lnTo>
                    <a:lnTo>
                      <a:pt x="493" y="968"/>
                    </a:lnTo>
                    <a:lnTo>
                      <a:pt x="494" y="971"/>
                    </a:lnTo>
                    <a:lnTo>
                      <a:pt x="531" y="1096"/>
                    </a:lnTo>
                    <a:lnTo>
                      <a:pt x="586" y="1085"/>
                    </a:lnTo>
                    <a:lnTo>
                      <a:pt x="639" y="1077"/>
                    </a:lnTo>
                    <a:lnTo>
                      <a:pt x="671" y="938"/>
                    </a:lnTo>
                    <a:lnTo>
                      <a:pt x="672" y="936"/>
                    </a:lnTo>
                    <a:lnTo>
                      <a:pt x="673" y="935"/>
                    </a:lnTo>
                    <a:lnTo>
                      <a:pt x="674" y="933"/>
                    </a:lnTo>
                    <a:lnTo>
                      <a:pt x="678" y="932"/>
                    </a:lnTo>
                    <a:lnTo>
                      <a:pt x="683" y="926"/>
                    </a:lnTo>
                    <a:lnTo>
                      <a:pt x="689" y="924"/>
                    </a:lnTo>
                    <a:lnTo>
                      <a:pt x="697" y="920"/>
                    </a:lnTo>
                    <a:lnTo>
                      <a:pt x="707" y="916"/>
                    </a:lnTo>
                    <a:lnTo>
                      <a:pt x="716" y="913"/>
                    </a:lnTo>
                    <a:lnTo>
                      <a:pt x="724" y="908"/>
                    </a:lnTo>
                    <a:lnTo>
                      <a:pt x="729" y="907"/>
                    </a:lnTo>
                    <a:lnTo>
                      <a:pt x="736" y="906"/>
                    </a:lnTo>
                    <a:lnTo>
                      <a:pt x="740" y="905"/>
                    </a:lnTo>
                    <a:lnTo>
                      <a:pt x="742" y="907"/>
                    </a:lnTo>
                    <a:lnTo>
                      <a:pt x="744" y="907"/>
                    </a:lnTo>
                    <a:lnTo>
                      <a:pt x="850" y="982"/>
                    </a:lnTo>
                    <a:lnTo>
                      <a:pt x="897" y="946"/>
                    </a:lnTo>
                    <a:lnTo>
                      <a:pt x="941" y="910"/>
                    </a:lnTo>
                    <a:lnTo>
                      <a:pt x="891" y="790"/>
                    </a:lnTo>
                    <a:lnTo>
                      <a:pt x="891" y="789"/>
                    </a:lnTo>
                    <a:lnTo>
                      <a:pt x="891" y="788"/>
                    </a:lnTo>
                    <a:lnTo>
                      <a:pt x="892" y="785"/>
                    </a:lnTo>
                    <a:lnTo>
                      <a:pt x="894" y="781"/>
                    </a:lnTo>
                    <a:lnTo>
                      <a:pt x="895" y="776"/>
                    </a:lnTo>
                    <a:lnTo>
                      <a:pt x="899" y="770"/>
                    </a:lnTo>
                    <a:lnTo>
                      <a:pt x="905" y="765"/>
                    </a:lnTo>
                    <a:lnTo>
                      <a:pt x="912" y="756"/>
                    </a:lnTo>
                  </a:path>
                </a:pathLst>
              </a:custGeom>
              <a:solidFill>
                <a:srgbClr val="7FC4EF"/>
              </a:solidFill>
              <a:ln w="12700" cap="rnd" cmpd="sng">
                <a:solidFill>
                  <a:schemeClr val="bg1"/>
                </a:solidFill>
                <a:prstDash val="solid"/>
                <a:round/>
                <a:headEnd/>
                <a:tailEnd/>
              </a:ln>
              <a:effectLst>
                <a:outerShdw dist="107763" dir="2700000" algn="ctr" rotWithShape="0">
                  <a:srgbClr val="DFDFDF">
                    <a:alpha val="50000"/>
                  </a:srgbClr>
                </a:outerShdw>
              </a:effectLst>
            </p:spPr>
            <p:txBody>
              <a:bodyPr/>
              <a:lstStyle/>
              <a:p>
                <a:endParaRPr lang="ko-KR" altLang="en-US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  <p:sp>
            <p:nvSpPr>
              <p:cNvPr id="81" name="Rectangle 292">
                <a:extLst>
                  <a:ext uri="{FF2B5EF4-FFF2-40B4-BE49-F238E27FC236}">
                    <a16:creationId xmlns:a16="http://schemas.microsoft.com/office/drawing/2014/main" xmlns="" id="{4F98BEE8-4BF4-48D7-ACA0-336FFA01F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8" y="2720"/>
                <a:ext cx="675" cy="14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2075" tIns="46038" rIns="92075" bIns="46038">
                <a:spAutoFit/>
              </a:bodyPr>
              <a:lstStyle>
                <a:lvl1pPr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1pPr>
                <a:lvl2pPr marL="742950" indent="-28575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2pPr>
                <a:lvl3pPr marL="11430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3pPr>
                <a:lvl4pPr marL="16002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4pPr>
                <a:lvl5pPr marL="2057400" indent="-228600" defTabSz="762000" eaLnBrk="0" hangingPunct="0"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5pPr>
                <a:lvl6pPr marL="25146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6pPr>
                <a:lvl7pPr marL="29718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7pPr>
                <a:lvl8pPr marL="34290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8pPr>
                <a:lvl9pPr marL="3886200" indent="-228600" defTabSz="762000" eaLnBrk="0" fontAlgn="base" hangingPunct="0">
                  <a:spcBef>
                    <a:spcPct val="0"/>
                  </a:spcBef>
                  <a:spcAft>
                    <a:spcPct val="0"/>
                  </a:spcAft>
                  <a:defRPr kumimoji="1" sz="1400" b="1">
                    <a:solidFill>
                      <a:schemeClr val="tx1"/>
                    </a:solidFill>
                    <a:latin typeface="맑은 고딕" pitchFamily="50" charset="-127"/>
                    <a:ea typeface="맑은 고딕" pitchFamily="50" charset="-127"/>
                  </a:defRPr>
                </a:lvl9pPr>
              </a:lstStyle>
              <a:p>
                <a:pPr algn="ctr" eaLnBrk="1" latinLnBrk="0" hangingPunct="1"/>
                <a:endParaRPr lang="ko-KR" altLang="ko-KR" sz="1600">
                  <a:ln>
                    <a:solidFill>
                      <a:srgbClr val="0759BD">
                        <a:alpha val="0"/>
                      </a:srgbClr>
                    </a:solidFill>
                  </a:ln>
                  <a:solidFill>
                    <a:prstClr val="black"/>
                  </a:solidFill>
                  <a:latin typeface="KoPub돋움체 Medium" panose="02020603020101020101" pitchFamily="18" charset="-127"/>
                  <a:ea typeface="KoPub돋움체 Medium" panose="02020603020101020101" pitchFamily="18" charset="-127"/>
                </a:endParaRPr>
              </a:p>
            </p:txBody>
          </p:sp>
        </p:grpSp>
      </p:grpSp>
      <p:sp>
        <p:nvSpPr>
          <p:cNvPr id="88" name="Text Box 293">
            <a:extLst>
              <a:ext uri="{FF2B5EF4-FFF2-40B4-BE49-F238E27FC236}">
                <a16:creationId xmlns:a16="http://schemas.microsoft.com/office/drawing/2014/main" xmlns="" id="{B5640717-5E50-455F-8821-B9F7721604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0343" y="3559790"/>
            <a:ext cx="1160894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1pPr>
            <a:lvl2pPr marL="742950" indent="-28575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2pPr>
            <a:lvl3pPr marL="11430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3pPr>
            <a:lvl4pPr marL="16002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4pPr>
            <a:lvl5pPr marL="2057400" indent="-228600" eaLnBrk="0" hangingPunct="0"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400" b="1">
                <a:solidFill>
                  <a:schemeClr val="tx1"/>
                </a:solidFill>
                <a:latin typeface="맑은 고딕" pitchFamily="50" charset="-127"/>
                <a:ea typeface="맑은 고딕" pitchFamily="50" charset="-127"/>
              </a:defRPr>
            </a:lvl9pPr>
          </a:lstStyle>
          <a:p>
            <a:pPr algn="ctr" eaLnBrk="1" hangingPunct="1"/>
            <a:r>
              <a:rPr lang="ko-KR" altLang="en-US" sz="900" b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KoPub돋움체 Medium" panose="02020603020101020101" pitchFamily="18" charset="-127"/>
                <a:ea typeface="KoPub돋움체 Medium" panose="02020603020101020101" pitchFamily="18" charset="-127"/>
              </a:rPr>
              <a:t>실시간 혹은 일괄실행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xmlns="" id="{2711198B-F965-44ED-A57C-8FF970827C08}"/>
              </a:ext>
            </a:extLst>
          </p:cNvPr>
          <p:cNvSpPr txBox="1"/>
          <p:nvPr/>
        </p:nvSpPr>
        <p:spPr>
          <a:xfrm>
            <a:off x="5586521" y="4276535"/>
            <a:ext cx="3866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ko-KR" altLang="en-US" sz="9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정제</a:t>
            </a:r>
            <a:r>
              <a:rPr kumimoji="1" lang="en-US" altLang="ko-KR" sz="9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/>
            </a:r>
            <a:br>
              <a:rPr kumimoji="1" lang="en-US" altLang="ko-KR" sz="9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</a:br>
            <a:r>
              <a:rPr kumimoji="1" lang="ko-KR" altLang="en-US" sz="9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전문</a:t>
            </a:r>
            <a:endParaRPr kumimoji="1" lang="ko-KR" altLang="en-US" sz="900">
              <a:ln>
                <a:solidFill>
                  <a:srgbClr val="0759BD">
                    <a:alpha val="0"/>
                  </a:srgbClr>
                </a:solidFill>
              </a:ln>
              <a:solidFill>
                <a:srgbClr val="E30613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cxnSp>
        <p:nvCxnSpPr>
          <p:cNvPr id="90" name="꺾인 연결선 89"/>
          <p:cNvCxnSpPr>
            <a:stCxn id="47" idx="3"/>
            <a:endCxn id="72" idx="0"/>
          </p:cNvCxnSpPr>
          <p:nvPr/>
        </p:nvCxnSpPr>
        <p:spPr>
          <a:xfrm>
            <a:off x="3126495" y="4653388"/>
            <a:ext cx="1505956" cy="327743"/>
          </a:xfrm>
          <a:prstGeom prst="bentConnector2">
            <a:avLst/>
          </a:prstGeom>
          <a:ln w="6350">
            <a:solidFill>
              <a:srgbClr val="0759BD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꺾인 연결선 90"/>
          <p:cNvCxnSpPr>
            <a:stCxn id="70" idx="1"/>
            <a:endCxn id="72" idx="0"/>
          </p:cNvCxnSpPr>
          <p:nvPr/>
        </p:nvCxnSpPr>
        <p:spPr>
          <a:xfrm rot="10800000" flipV="1">
            <a:off x="4632451" y="4653387"/>
            <a:ext cx="1369430" cy="327743"/>
          </a:xfrm>
          <a:prstGeom prst="bentConnector2">
            <a:avLst/>
          </a:prstGeom>
          <a:ln w="6350">
            <a:solidFill>
              <a:srgbClr val="0759BD"/>
            </a:solidFill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직선 화살표 연결선 91"/>
          <p:cNvCxnSpPr>
            <a:stCxn id="65" idx="2"/>
            <a:endCxn id="67" idx="0"/>
          </p:cNvCxnSpPr>
          <p:nvPr/>
        </p:nvCxnSpPr>
        <p:spPr>
          <a:xfrm>
            <a:off x="6860751" y="2935460"/>
            <a:ext cx="0" cy="186080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직선 화살표 연결선 92"/>
          <p:cNvCxnSpPr>
            <a:stCxn id="45" idx="3"/>
            <a:endCxn id="63" idx="1"/>
          </p:cNvCxnSpPr>
          <p:nvPr/>
        </p:nvCxnSpPr>
        <p:spPr>
          <a:xfrm>
            <a:off x="3219535" y="2788269"/>
            <a:ext cx="394570" cy="409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4" name="Freeform 6"/>
          <p:cNvSpPr>
            <a:spLocks/>
          </p:cNvSpPr>
          <p:nvPr/>
        </p:nvSpPr>
        <p:spPr bwMode="auto">
          <a:xfrm rot="10800000" flipH="1">
            <a:off x="2803955" y="3452327"/>
            <a:ext cx="387763" cy="196802"/>
          </a:xfrm>
          <a:custGeom>
            <a:avLst/>
            <a:gdLst>
              <a:gd name="T0" fmla="*/ 800 w 800"/>
              <a:gd name="T1" fmla="*/ 256 h 256"/>
              <a:gd name="T2" fmla="*/ 796 w 800"/>
              <a:gd name="T3" fmla="*/ 177 h 256"/>
              <a:gd name="T4" fmla="*/ 781 w 800"/>
              <a:gd name="T5" fmla="*/ 194 h 256"/>
              <a:gd name="T6" fmla="*/ 0 w 800"/>
              <a:gd name="T7" fmla="*/ 125 h 256"/>
              <a:gd name="T8" fmla="*/ 740 w 800"/>
              <a:gd name="T9" fmla="*/ 227 h 256"/>
              <a:gd name="T10" fmla="*/ 722 w 800"/>
              <a:gd name="T11" fmla="*/ 247 h 256"/>
              <a:gd name="T12" fmla="*/ 800 w 800"/>
              <a:gd name="T13" fmla="*/ 2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00" h="256">
                <a:moveTo>
                  <a:pt x="800" y="256"/>
                </a:moveTo>
                <a:cubicBezTo>
                  <a:pt x="796" y="177"/>
                  <a:pt x="796" y="177"/>
                  <a:pt x="796" y="177"/>
                </a:cubicBezTo>
                <a:cubicBezTo>
                  <a:pt x="781" y="194"/>
                  <a:pt x="781" y="194"/>
                  <a:pt x="781" y="194"/>
                </a:cubicBezTo>
                <a:cubicBezTo>
                  <a:pt x="514" y="0"/>
                  <a:pt x="0" y="125"/>
                  <a:pt x="0" y="125"/>
                </a:cubicBezTo>
                <a:cubicBezTo>
                  <a:pt x="494" y="28"/>
                  <a:pt x="714" y="203"/>
                  <a:pt x="740" y="227"/>
                </a:cubicBezTo>
                <a:cubicBezTo>
                  <a:pt x="722" y="247"/>
                  <a:pt x="722" y="247"/>
                  <a:pt x="722" y="247"/>
                </a:cubicBezTo>
                <a:lnTo>
                  <a:pt x="800" y="256"/>
                </a:lnTo>
                <a:close/>
              </a:path>
            </a:pathLst>
          </a:custGeom>
          <a:gradFill flip="none" rotWithShape="1">
            <a:gsLst>
              <a:gs pos="12329">
                <a:srgbClr val="9B9B9B"/>
              </a:gs>
              <a:gs pos="100000">
                <a:schemeClr val="bg1"/>
              </a:gs>
            </a:gsLst>
            <a:lin ang="10800000" scaled="1"/>
            <a:tileRect/>
          </a:gra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xmlns="" id="{032662D9-E831-4B4C-B147-BC665E3FC1A1}"/>
              </a:ext>
            </a:extLst>
          </p:cNvPr>
          <p:cNvSpPr txBox="1"/>
          <p:nvPr/>
        </p:nvSpPr>
        <p:spPr>
          <a:xfrm>
            <a:off x="4433505" y="4415035"/>
            <a:ext cx="38664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ko-KR" altLang="en-US" sz="90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검증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xmlns="" id="{EB9C088F-F26E-46AE-B8CA-32995E88CA8C}"/>
              </a:ext>
            </a:extLst>
          </p:cNvPr>
          <p:cNvSpPr txBox="1"/>
          <p:nvPr/>
        </p:nvSpPr>
        <p:spPr>
          <a:xfrm>
            <a:off x="3224531" y="2775569"/>
            <a:ext cx="38664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ko-KR" altLang="en-US" sz="9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거래</a:t>
            </a:r>
            <a:r>
              <a:rPr kumimoji="1" lang="en-US" altLang="ko-KR" sz="9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/>
            </a:r>
            <a:br>
              <a:rPr kumimoji="1" lang="en-US" altLang="ko-KR" sz="9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</a:br>
            <a:r>
              <a:rPr kumimoji="1" lang="ko-KR" altLang="en-US" sz="900" smtClean="0">
                <a:ln>
                  <a:solidFill>
                    <a:srgbClr val="0759BD">
                      <a:alpha val="0"/>
                    </a:srgbClr>
                  </a:solidFill>
                </a:ln>
                <a:solidFill>
                  <a:srgbClr val="E30613"/>
                </a:solidFill>
                <a:latin typeface="KoPub돋움체 Bold" panose="02020603020101020101" pitchFamily="18" charset="-127"/>
                <a:ea typeface="KoPub돋움체 Bold" panose="02020603020101020101" pitchFamily="18" charset="-127"/>
              </a:rPr>
              <a:t>전문</a:t>
            </a:r>
            <a:endParaRPr kumimoji="1" lang="ko-KR" altLang="en-US" sz="900">
              <a:ln>
                <a:solidFill>
                  <a:srgbClr val="0759BD">
                    <a:alpha val="0"/>
                  </a:srgbClr>
                </a:solidFill>
              </a:ln>
              <a:solidFill>
                <a:srgbClr val="E30613"/>
              </a:solidFill>
              <a:latin typeface="KoPub돋움체 Bold" panose="02020603020101020101" pitchFamily="18" charset="-127"/>
              <a:ea typeface="KoPub돋움체 Bold" panose="02020603020101020101" pitchFamily="18" charset="-127"/>
            </a:endParaRPr>
          </a:p>
        </p:txBody>
      </p:sp>
      <p:sp>
        <p:nvSpPr>
          <p:cNvPr id="97" name="직사각형 96"/>
          <p:cNvSpPr/>
          <p:nvPr/>
        </p:nvSpPr>
        <p:spPr>
          <a:xfrm>
            <a:off x="323850" y="1908286"/>
            <a:ext cx="8496299" cy="4320000"/>
          </a:xfrm>
          <a:prstGeom prst="rect">
            <a:avLst/>
          </a:prstGeom>
          <a:noFill/>
          <a:ln>
            <a:solidFill>
              <a:schemeClr val="bg1">
                <a:lumMod val="65000"/>
              </a:schemeClr>
            </a:solidFill>
          </a:ln>
        </p:spPr>
        <p:txBody>
          <a:bodyPr lIns="90000" tIns="0" rIns="90000" bIns="72000" anchor="b" anchorCtr="1">
            <a:noAutofit/>
          </a:bodyPr>
          <a:lstStyle/>
          <a:p>
            <a:pPr algn="ctr" defTabSz="995363" latinLnBrk="0">
              <a:spcBef>
                <a:spcPts val="300"/>
              </a:spcBef>
            </a:pPr>
            <a:endParaRPr lang="ko-KR" altLang="en-US" sz="1000" kern="0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KoPub돋움체 Medium" panose="00000600000000000000" pitchFamily="2" charset="-127"/>
              <a:ea typeface="KoPub돋움체 Medium" panose="00000600000000000000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450162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내용 개체 틀 8"/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sz="2800">
                <a:solidFill>
                  <a:srgbClr val="009CE1"/>
                </a:solidFill>
                <a:latin typeface="맑은 고딕" pitchFamily="50" charset="-127"/>
                <a:ea typeface="맑은 고딕" pitchFamily="50" charset="-127"/>
                <a:cs typeface="+mj-cs"/>
              </a:rPr>
              <a:t>Agenda</a:t>
            </a:r>
            <a:endParaRPr lang="ko-KR" altLang="en-US" sz="2800">
              <a:solidFill>
                <a:srgbClr val="009CE1"/>
              </a:solidFill>
              <a:latin typeface="맑은 고딕" pitchFamily="50" charset="-127"/>
              <a:ea typeface="맑은 고딕" pitchFamily="50" charset="-127"/>
              <a:cs typeface="+mj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88504" y="3132422"/>
            <a:ext cx="3816424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내용 개체 틀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0.   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방법론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정보시스템 환경 조사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영향도 평가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대상 선정</a:t>
            </a:r>
            <a:endParaRPr lang="en-US" altLang="ko-KR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TOBE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인프라 용량 설계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>
                <a:solidFill>
                  <a:srgbClr val="009CE1"/>
                </a:solidFill>
                <a:latin typeface="+mn-ea"/>
              </a:rPr>
              <a:t>전환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방안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향후 일정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 marL="0" indent="0">
              <a:buNone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별첨</a:t>
            </a:r>
            <a:endParaRPr lang="en-US" altLang="ko-KR">
              <a:solidFill>
                <a:srgbClr val="009CE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324007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6.1 U2l </a:t>
            </a:r>
            <a:r>
              <a:rPr lang="ko-KR" altLang="en-US" smtClean="0">
                <a:latin typeface="+mn-ea"/>
              </a:rPr>
              <a:t>향후 일정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6. </a:t>
            </a:r>
            <a:r>
              <a:rPr lang="en-US" altLang="ko-KR" b="1">
                <a:latin typeface="+mn-ea"/>
              </a:rPr>
              <a:t>U2L </a:t>
            </a:r>
            <a:r>
              <a:rPr lang="ko-KR" altLang="en-US" b="1" smtClean="0">
                <a:latin typeface="+mn-ea"/>
              </a:rPr>
              <a:t>향후 일정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xmlns="" id="{A859F1A5-D551-4B44-9A31-0CB0E43037D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78479326"/>
              </p:ext>
            </p:extLst>
          </p:nvPr>
        </p:nvGraphicFramePr>
        <p:xfrm>
          <a:off x="323528" y="980728"/>
          <a:ext cx="8496621" cy="3036260"/>
        </p:xfrm>
        <a:graphic>
          <a:graphicData uri="http://schemas.openxmlformats.org/drawingml/2006/table">
            <a:tbl>
              <a:tblPr/>
              <a:tblGrid>
                <a:gridCol w="936104">
                  <a:extLst>
                    <a:ext uri="{9D8B030D-6E8A-4147-A177-3AD203B41FA5}">
                      <a16:colId xmlns:a16="http://schemas.microsoft.com/office/drawing/2014/main" xmlns="" val="1544728258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xmlns="" val="1340626302"/>
                    </a:ext>
                  </a:extLst>
                </a:gridCol>
                <a:gridCol w="2586333">
                  <a:extLst>
                    <a:ext uri="{9D8B030D-6E8A-4147-A177-3AD203B41FA5}">
                      <a16:colId xmlns:a16="http://schemas.microsoft.com/office/drawing/2014/main" xmlns="" val="53913585"/>
                    </a:ext>
                  </a:extLst>
                </a:gridCol>
                <a:gridCol w="883688">
                  <a:extLst>
                    <a:ext uri="{9D8B030D-6E8A-4147-A177-3AD203B41FA5}">
                      <a16:colId xmlns:a16="http://schemas.microsoft.com/office/drawing/2014/main" xmlns="" val="3374045349"/>
                    </a:ext>
                  </a:extLst>
                </a:gridCol>
                <a:gridCol w="883688">
                  <a:extLst>
                    <a:ext uri="{9D8B030D-6E8A-4147-A177-3AD203B41FA5}">
                      <a16:colId xmlns:a16="http://schemas.microsoft.com/office/drawing/2014/main" xmlns="" val="3813934270"/>
                    </a:ext>
                  </a:extLst>
                </a:gridCol>
                <a:gridCol w="883688">
                  <a:extLst>
                    <a:ext uri="{9D8B030D-6E8A-4147-A177-3AD203B41FA5}">
                      <a16:colId xmlns:a16="http://schemas.microsoft.com/office/drawing/2014/main" xmlns="" val="2428425379"/>
                    </a:ext>
                  </a:extLst>
                </a:gridCol>
                <a:gridCol w="882960">
                  <a:extLst>
                    <a:ext uri="{9D8B030D-6E8A-4147-A177-3AD203B41FA5}">
                      <a16:colId xmlns:a16="http://schemas.microsoft.com/office/drawing/2014/main" xmlns="" val="715486378"/>
                    </a:ext>
                  </a:extLst>
                </a:gridCol>
              </a:tblGrid>
              <a:tr h="27300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sz="105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Task</a:t>
                      </a:r>
                      <a:endParaRPr lang="en-US" sz="105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105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일정</a:t>
                      </a:r>
                      <a:endParaRPr lang="en-US" sz="105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105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59DEB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산출물</a:t>
                      </a:r>
                      <a:endParaRPr lang="en-US" sz="105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105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73346206"/>
                  </a:ext>
                </a:extLst>
              </a:tr>
              <a:tr h="273007">
                <a:tc vMerge="1">
                  <a:txBody>
                    <a:bodyPr/>
                    <a:lstStyle/>
                    <a:p>
                      <a:pPr algn="ctr" fontAlgn="ctr"/>
                      <a:endParaRPr lang="en-US" sz="105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59DE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5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59DE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105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59DE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시작</a:t>
                      </a:r>
                      <a:endParaRPr lang="en-US" sz="105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5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종료</a:t>
                      </a:r>
                      <a:endParaRPr lang="en-US" sz="105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5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59DEB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5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bg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59D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00987132"/>
                  </a:ext>
                </a:extLst>
              </a:tr>
              <a:tr h="264041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Preparation</a:t>
                      </a:r>
                      <a:endParaRPr lang="en-US" altLang="ko-KR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시스템 환경 구성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전환 이후 환경 확인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20/10/19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20/10/30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이행</a:t>
                      </a:r>
                      <a:endParaRPr lang="en-US" altLang="ko-KR" sz="1000" b="0" i="0" u="none" strike="noStrike" smtClean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계획서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79945457"/>
                  </a:ext>
                </a:extLst>
              </a:tr>
              <a:tr h="264041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이행</a:t>
                      </a:r>
                      <a:r>
                        <a:rPr lang="en-US" altLang="ko-KR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환경 구축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20/10/19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21/01/15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74155881"/>
                  </a:ext>
                </a:extLst>
              </a:tr>
              <a:tr h="264041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2348" marR="2348" marT="234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3F3FD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App.</a:t>
                      </a:r>
                      <a:r>
                        <a:rPr lang="en-US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&amp;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데이터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포팅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어플리케이션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변환 및 개발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20/12/01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21/01/19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24667740"/>
                  </a:ext>
                </a:extLst>
              </a:tr>
              <a:tr h="264041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2348" marR="2348" marT="234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3F3FD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맑은 고딕" panose="020B0503020000020004" pitchFamily="50" charset="-127"/>
                      </a:endParaRPr>
                    </a:p>
                  </a:txBody>
                  <a:tcPr marL="36000" marR="36000" marT="0" marB="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pattFill prst="ltUpDiag">
                      <a:fgClr>
                        <a:srgbClr val="EAEAEA"/>
                      </a:fgClr>
                      <a:bgClr>
                        <a:schemeClr val="bg1"/>
                      </a:bgClr>
                    </a:patt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데이터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Migration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20/12/01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21/01/19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41322476"/>
                  </a:ext>
                </a:extLst>
              </a:tr>
              <a:tr h="264041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2348" marR="2348" marT="234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3F3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어플리케이션 테스트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단위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통합 테스트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21/02/03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21/03/13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테스트</a:t>
                      </a:r>
                      <a:endParaRPr lang="en-US" altLang="ko-KR" sz="1000" b="0" i="0" u="none" strike="noStrike" smtClean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계획서</a:t>
                      </a:r>
                      <a:r>
                        <a:rPr lang="en-US" altLang="ko-KR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1000" b="0" i="0" u="none" strike="noStrike" err="1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결과서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테스트시나리오</a:t>
                      </a:r>
                      <a:endParaRPr lang="en-US" altLang="ko-KR" sz="1000" b="0" i="0" u="none" strike="noStrike" baseline="0" smtClean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baseline="0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적용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789778022"/>
                  </a:ext>
                </a:extLst>
              </a:tr>
              <a:tr h="264041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2348" marR="2348" marT="234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3F3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인프라 테스트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인프라 테스트</a:t>
                      </a:r>
                      <a:r>
                        <a:rPr lang="en-US" altLang="ko-KR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성능</a:t>
                      </a:r>
                      <a:r>
                        <a:rPr lang="en-US" altLang="ko-KR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가용성</a:t>
                      </a:r>
                      <a:r>
                        <a:rPr lang="en-US" altLang="ko-KR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  <a:r>
                        <a:rPr lang="en-US" altLang="ko-KR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복구</a:t>
                      </a:r>
                      <a:r>
                        <a:rPr lang="en-US" altLang="ko-KR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, DR)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21/02/03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21/03/20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10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KoPub돋움체 Medium" panose="02020603020101020101" pitchFamily="18" charset="-127"/>
                        <a:ea typeface="KoPub돋움체 Medium" panose="02020603020101020101" pitchFamily="18" charset="-127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95053578"/>
                  </a:ext>
                </a:extLst>
              </a:tr>
              <a:tr h="26404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Migration</a:t>
                      </a:r>
                      <a:endParaRPr lang="en-US" altLang="ko-KR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 절차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서비스 전환 상세 절차 협의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21/03/01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21/04/16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전환 </a:t>
                      </a:r>
                      <a:endParaRPr lang="en-US" altLang="ko-KR" sz="1000" b="0" i="0" u="none" strike="noStrike" smtClean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시나리오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70431087"/>
                  </a:ext>
                </a:extLst>
              </a:tr>
              <a:tr h="264041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/>
                        </a:solidFill>
                        <a:effectLst/>
                        <a:latin typeface="KoPub돋움체 Bold" panose="02020603020101020101" pitchFamily="18" charset="-127"/>
                        <a:ea typeface="KoPub돋움체 Bold" panose="02020603020101020101" pitchFamily="18" charset="-127"/>
                      </a:endParaRPr>
                    </a:p>
                  </a:txBody>
                  <a:tcPr marL="2348" marR="2348" marT="2348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E3F3F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Cut Over </a:t>
                      </a:r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2"/>
                          </a:solidFill>
                          <a:effectLst/>
                          <a:latin typeface="+mn-ea"/>
                          <a:ea typeface="+mn-ea"/>
                        </a:rPr>
                        <a:t>21/04/17</a:t>
                      </a:r>
                      <a:endParaRPr lang="en-US" sz="1000" b="1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2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1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2"/>
                          </a:solidFill>
                          <a:effectLst/>
                          <a:latin typeface="+mn-ea"/>
                          <a:ea typeface="+mn-ea"/>
                        </a:rPr>
                        <a:t>21/04/19</a:t>
                      </a:r>
                      <a:endParaRPr lang="en-US" sz="1000" b="1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2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전환 </a:t>
                      </a:r>
                      <a:r>
                        <a:rPr lang="ko-KR" altLang="en-US" sz="1000" b="0" i="0" u="none" strike="noStrike" err="1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결과서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29871185"/>
                  </a:ext>
                </a:extLst>
              </a:tr>
              <a:tr h="26404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Optimization</a:t>
                      </a:r>
                      <a:endParaRPr lang="en-US" altLang="ko-KR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안정화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1000" b="0" i="0" u="none" strike="noStrike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성능 최적화 및 안정화 수행</a:t>
                      </a:r>
                      <a:endParaRPr lang="en-US" sz="1000" b="0" i="0" u="none" strike="noStrike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21/04/20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21/05/15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완료 보고서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ln>
                            <a:solidFill>
                              <a:schemeClr val="bg1">
                                <a:lumMod val="6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sz="1000" b="0" i="0" u="none" strike="noStrike">
                        <a:ln>
                          <a:solidFill>
                            <a:schemeClr val="bg1">
                              <a:lumMod val="65000"/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72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77952420"/>
                  </a:ext>
                </a:extLst>
              </a:tr>
            </a:tbl>
          </a:graphicData>
        </a:graphic>
      </p:graphicFrame>
      <p:sp>
        <p:nvSpPr>
          <p:cNvPr id="7" name="직사각형 6"/>
          <p:cNvSpPr/>
          <p:nvPr/>
        </p:nvSpPr>
        <p:spPr>
          <a:xfrm>
            <a:off x="324297" y="4030702"/>
            <a:ext cx="8495851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※ </a:t>
            </a:r>
            <a:r>
              <a:rPr lang="ko-KR" altLang="en-US" sz="1000" err="1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고객사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요청 및 협의를 통해 최종 일정 확정 예정</a:t>
            </a:r>
            <a:endParaRPr lang="ko-KR" altLang="en-US" sz="100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2" name="개체 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919671985"/>
              </p:ext>
            </p:extLst>
          </p:nvPr>
        </p:nvGraphicFramePr>
        <p:xfrm>
          <a:off x="323850" y="4403960"/>
          <a:ext cx="914400" cy="771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182" name="워크시트" showAsIcon="1" r:id="rId3" imgW="914400" imgH="771480" progId="Excel.Sheet.8">
                  <p:embed/>
                </p:oleObj>
              </mc:Choice>
              <mc:Fallback>
                <p:oleObj name="워크시트" showAsIcon="1" r:id="rId3" imgW="914400" imgH="771480" progId="Excel.Sheet.8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323850" y="4403960"/>
                        <a:ext cx="914400" cy="77152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307021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운영서버</a:t>
            </a:r>
            <a:r>
              <a:rPr lang="ko-KR" altLang="en-US" sz="1400" smtClean="0">
                <a:solidFill>
                  <a:prstClr val="black"/>
                </a:solidFill>
              </a:rPr>
              <a:t>  </a:t>
            </a:r>
            <a:r>
              <a:rPr lang="en-US" altLang="ko-KR" sz="1400" smtClean="0">
                <a:solidFill>
                  <a:prstClr val="black"/>
                </a:solidFill>
              </a:rPr>
              <a:t>SW Stack (3/3)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53585743"/>
              </p:ext>
            </p:extLst>
          </p:nvPr>
        </p:nvGraphicFramePr>
        <p:xfrm>
          <a:off x="332074" y="1268411"/>
          <a:ext cx="4168489" cy="51847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7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5984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42894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플랫폼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19641787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DocuOn*Form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399073"/>
                  </a:ext>
                </a:extLst>
              </a:tr>
              <a:tr h="242894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Trade Sign Score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54673314"/>
                  </a:ext>
                </a:extLst>
              </a:tr>
              <a:tr h="43529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모바일앱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 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(Android)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78021426"/>
                  </a:ext>
                </a:extLst>
              </a:tr>
              <a:tr h="43529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(Library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8700439"/>
                  </a:ext>
                </a:extLst>
              </a:tr>
              <a:tr h="43529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모바일가상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키패드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Library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존재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4.0.6.18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75670587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SKT Smart Security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42894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6860590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44612236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242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43529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모바일공인인증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242894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128372724"/>
                  </a:ext>
                </a:extLst>
              </a:tr>
            </a:tbl>
          </a:graphicData>
        </a:graphic>
      </p:graphicFrame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6270722"/>
              </p:ext>
            </p:extLst>
          </p:nvPr>
        </p:nvGraphicFramePr>
        <p:xfrm>
          <a:off x="4565755" y="1271130"/>
          <a:ext cx="4254394" cy="186490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777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336708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474231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5684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23695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77189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FEP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MC*CUBE EE for JAVA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2.5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771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컴파일러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JAVA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1.5.0, 1.6.0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1771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Oracle Client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78021426"/>
                  </a:ext>
                </a:extLst>
              </a:tr>
              <a:tr h="17718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문서전송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Docuon*Mate Client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2.2.4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6860590"/>
                  </a:ext>
                </a:extLst>
              </a:tr>
              <a:tr h="17718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보안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비정형데이터 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vormetric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5.2.5.91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17718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백업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Netbackup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변경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1771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ITM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변경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17718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서버취약점 진단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SSE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8372724"/>
                  </a:ext>
                </a:extLst>
              </a:tr>
              <a:tr h="223695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Interface AP Server 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447856475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6835390"/>
              </p:ext>
            </p:extLst>
          </p:nvPr>
        </p:nvGraphicFramePr>
        <p:xfrm>
          <a:off x="4570008" y="3216616"/>
          <a:ext cx="4250142" cy="16439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7164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330974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477155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4849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82666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82666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EE DBMS RAC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12.2.0.1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826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TIBCO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6860590"/>
                  </a:ext>
                </a:extLst>
              </a:tr>
              <a:tr h="1826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182666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1826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8372724"/>
                  </a:ext>
                </a:extLst>
              </a:tr>
              <a:tr h="1826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80180506"/>
                  </a:ext>
                </a:extLst>
              </a:tr>
              <a:tr h="1826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99710137"/>
                  </a:ext>
                </a:extLst>
              </a:tr>
              <a:tr h="182666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Channel DB #1,2 (VOC, EMS)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447856475"/>
                  </a:ext>
                </a:extLst>
              </a:tr>
            </a:tbl>
          </a:graphicData>
        </a:graphic>
      </p:graphicFrame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6918868"/>
              </p:ext>
            </p:extLst>
          </p:nvPr>
        </p:nvGraphicFramePr>
        <p:xfrm>
          <a:off x="4570154" y="4941198"/>
          <a:ext cx="4249994" cy="151198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7142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366069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44196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482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00404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5874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배치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 Core (maestro)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587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9.7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1587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JAVA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158740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3513996"/>
                  </a:ext>
                </a:extLst>
              </a:tr>
              <a:tr h="1587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8095174"/>
                  </a:ext>
                </a:extLst>
              </a:tr>
              <a:tr h="1587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tivoli, ITM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95975332"/>
                  </a:ext>
                </a:extLst>
              </a:tr>
              <a:tr h="15874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88895827"/>
                  </a:ext>
                </a:extLst>
              </a:tr>
              <a:tr h="200404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TWS(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배치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Server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08172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내용 개체 틀 8"/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sz="2800">
                <a:solidFill>
                  <a:srgbClr val="009CE1"/>
                </a:solidFill>
                <a:latin typeface="맑은 고딕" pitchFamily="50" charset="-127"/>
                <a:ea typeface="맑은 고딕" pitchFamily="50" charset="-127"/>
                <a:cs typeface="+mj-cs"/>
              </a:rPr>
              <a:t>Agenda</a:t>
            </a:r>
            <a:endParaRPr lang="ko-KR" altLang="en-US" sz="2800">
              <a:solidFill>
                <a:srgbClr val="009CE1"/>
              </a:solidFill>
              <a:latin typeface="맑은 고딕" pitchFamily="50" charset="-127"/>
              <a:ea typeface="맑은 고딕" pitchFamily="50" charset="-127"/>
              <a:cs typeface="+mj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88504" y="3111690"/>
            <a:ext cx="3816424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내용 개체 틀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정보시스템 환경 조사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영향도 평가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대상 선정</a:t>
            </a:r>
            <a:endParaRPr lang="en-US" altLang="ko-KR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TOBE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인프라 용량 설계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>
                <a:solidFill>
                  <a:srgbClr val="009CE1"/>
                </a:solidFill>
                <a:latin typeface="+mn-ea"/>
              </a:rPr>
              <a:t>전환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방안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향후 일정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 marL="0" indent="0">
              <a:buNone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별첨</a:t>
            </a:r>
            <a:endParaRPr lang="en-US" altLang="ko-KR">
              <a:solidFill>
                <a:srgbClr val="009CE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212891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>
                <a:latin typeface="+mn-ea"/>
              </a:rPr>
              <a:t>별첨 </a:t>
            </a:r>
            <a:r>
              <a:rPr lang="en-US" altLang="ko-KR" smtClean="0">
                <a:latin typeface="+mn-ea"/>
              </a:rPr>
              <a:t>1. RHEL </a:t>
            </a:r>
            <a:r>
              <a:rPr lang="ko-KR" altLang="en-US" smtClean="0">
                <a:latin typeface="+mn-ea"/>
              </a:rPr>
              <a:t>지원 </a:t>
            </a:r>
            <a:r>
              <a:rPr lang="en-US" altLang="ko-KR" smtClean="0">
                <a:latin typeface="+mn-ea"/>
              </a:rPr>
              <a:t>JDK </a:t>
            </a:r>
            <a:r>
              <a:rPr lang="ko-KR" altLang="en-US" smtClean="0">
                <a:latin typeface="+mn-ea"/>
              </a:rPr>
              <a:t>현황 </a:t>
            </a:r>
            <a:r>
              <a:rPr lang="en-US" altLang="ko-KR" smtClean="0">
                <a:latin typeface="+mn-ea"/>
              </a:rPr>
              <a:t>(1/2)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ko-KR" altLang="en-US" b="1" smtClean="0">
                <a:latin typeface="+mn-ea"/>
              </a:rPr>
              <a:t>별첨</a:t>
            </a:r>
            <a:endParaRPr lang="ko-KR" altLang="en-US" b="1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79730" y="980728"/>
            <a:ext cx="837508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en-US" altLang="ko-KR" sz="1400" err="1" smtClean="0">
                <a:solidFill>
                  <a:prstClr val="black"/>
                </a:solidFill>
              </a:rPr>
              <a:t>OpenJDK</a:t>
            </a:r>
            <a:r>
              <a:rPr lang="en-US" altLang="ko-KR" sz="1400" smtClean="0">
                <a:solidFill>
                  <a:prstClr val="black"/>
                </a:solidFill>
              </a:rPr>
              <a:t> Lifecycle Dates and RHEL Versions</a:t>
            </a:r>
            <a:endParaRPr lang="ko-KR" altLang="en-US" sz="1400">
              <a:solidFill>
                <a:prstClr val="black"/>
              </a:solidFill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476090" y="3783154"/>
            <a:ext cx="8199596" cy="7848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※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출처 </a:t>
            </a:r>
            <a:r>
              <a:rPr lang="en-US" altLang="ko-KR" sz="100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https://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access.redhat.com/articles/1299013</a:t>
            </a:r>
          </a:p>
          <a:p>
            <a:pPr latinLnBrk="0"/>
            <a:r>
              <a:rPr lang="en-US" altLang="ko-KR" sz="100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End of Support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의 경우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Subscription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지원하지 않는다는 의미임</a:t>
            </a:r>
            <a:endParaRPr lang="en-US" altLang="ko-KR" sz="1000" smtClean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atinLnBrk="0"/>
            <a:r>
              <a:rPr lang="en-US" altLang="ko-KR" sz="100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공식 다운로드 </a:t>
            </a:r>
            <a:r>
              <a:rPr lang="en-US" altLang="ko-KR" sz="100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https://www.oracle.com/java/technologies/javase-java-archive-javase6-downloads.html</a:t>
            </a:r>
            <a:endParaRPr lang="en-US" altLang="ko-KR" sz="1000" smtClean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latinLnBrk="0">
              <a:spcBef>
                <a:spcPts val="600"/>
              </a:spcBef>
            </a:pP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※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참고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ABL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사용 솔루션 내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JDK 1.5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이하 사용 극소수 존재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최종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U2L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전환 대상 서버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SW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확정 이후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JDK 1.5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이하 솔루션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Upgrade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고려 필요</a:t>
            </a:r>
            <a:endParaRPr lang="ko-KR" altLang="en-US" sz="100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 rotWithShape="1">
          <a:blip r:embed="rId2"/>
          <a:srcRect l="19682" t="31827" r="25588" b="36916"/>
          <a:stretch/>
        </p:blipFill>
        <p:spPr>
          <a:xfrm>
            <a:off x="294822" y="1269280"/>
            <a:ext cx="8568000" cy="24470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27518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>
                <a:latin typeface="+mn-ea"/>
              </a:rPr>
              <a:t>별첨</a:t>
            </a:r>
            <a:r>
              <a:rPr lang="en-US" altLang="ko-KR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1. RHEL </a:t>
            </a:r>
            <a:r>
              <a:rPr lang="ko-KR" altLang="en-US" smtClean="0">
                <a:latin typeface="+mn-ea"/>
              </a:rPr>
              <a:t>지원 </a:t>
            </a:r>
            <a:r>
              <a:rPr lang="en-US" altLang="ko-KR" smtClean="0">
                <a:latin typeface="+mn-ea"/>
              </a:rPr>
              <a:t>JDK </a:t>
            </a:r>
            <a:r>
              <a:rPr lang="ko-KR" altLang="en-US" smtClean="0">
                <a:latin typeface="+mn-ea"/>
              </a:rPr>
              <a:t>현황 </a:t>
            </a:r>
            <a:r>
              <a:rPr lang="en-US" altLang="ko-KR" smtClean="0">
                <a:latin typeface="+mn-ea"/>
              </a:rPr>
              <a:t>(2/2)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ko-KR" altLang="en-US" b="1" smtClean="0">
                <a:latin typeface="+mn-ea"/>
              </a:rPr>
              <a:t>별첨</a:t>
            </a:r>
            <a:endParaRPr lang="ko-KR" altLang="en-US" b="1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79730" y="980728"/>
            <a:ext cx="837508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en-US" altLang="ko-KR" sz="1400" err="1" smtClean="0">
                <a:solidFill>
                  <a:prstClr val="black"/>
                </a:solidFill>
              </a:rPr>
              <a:t>OpenJDK</a:t>
            </a:r>
            <a:r>
              <a:rPr lang="en-US" altLang="ko-KR" sz="1400" smtClean="0">
                <a:solidFill>
                  <a:prstClr val="black"/>
                </a:solidFill>
              </a:rPr>
              <a:t> Lifecycle Dates and RHEL Versions</a:t>
            </a:r>
            <a:endParaRPr lang="ko-KR" altLang="en-US" sz="1400">
              <a:solidFill>
                <a:prstClr val="black"/>
              </a:solidFill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23528" y="4901098"/>
            <a:ext cx="8199596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※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출처 </a:t>
            </a:r>
            <a:r>
              <a:rPr lang="en-US" altLang="ko-KR" sz="100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https://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www.ibm.com/support/knowledgecenter/SSYKE2/earlier_releases/6/pdf/en/sdkandruntimeguide.lnx.pdf?view=kc</a:t>
            </a:r>
          </a:p>
          <a:p>
            <a:pPr latinLnBrk="0"/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공식 다운로드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없음</a:t>
            </a:r>
            <a:endParaRPr lang="en-US" altLang="ko-KR" sz="1000" smtClean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그림 1"/>
          <p:cNvPicPr>
            <a:picLocks noChangeAspect="1"/>
          </p:cNvPicPr>
          <p:nvPr/>
        </p:nvPicPr>
        <p:blipFill rotWithShape="1">
          <a:blip r:embed="rId2"/>
          <a:srcRect l="40156" t="24558" r="33069" b="65265"/>
          <a:stretch/>
        </p:blipFill>
        <p:spPr>
          <a:xfrm>
            <a:off x="264222" y="1288505"/>
            <a:ext cx="8700266" cy="1348407"/>
          </a:xfrm>
          <a:prstGeom prst="rect">
            <a:avLst/>
          </a:prstGeom>
        </p:spPr>
      </p:pic>
      <p:pic>
        <p:nvPicPr>
          <p:cNvPr id="10" name="그림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3850" y="2616180"/>
            <a:ext cx="8496300" cy="2180972"/>
          </a:xfrm>
          <a:prstGeom prst="rect">
            <a:avLst/>
          </a:prstGeom>
        </p:spPr>
      </p:pic>
      <p:sp>
        <p:nvSpPr>
          <p:cNvPr id="3" name="직사각형 2"/>
          <p:cNvSpPr/>
          <p:nvPr/>
        </p:nvSpPr>
        <p:spPr>
          <a:xfrm>
            <a:off x="323850" y="3933056"/>
            <a:ext cx="8496300" cy="432048"/>
          </a:xfrm>
          <a:prstGeom prst="rect">
            <a:avLst/>
          </a:prstGeom>
          <a:noFill/>
          <a:ln w="317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19431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>
                <a:latin typeface="+mn-ea"/>
              </a:rPr>
              <a:t>별첨</a:t>
            </a:r>
            <a:r>
              <a:rPr lang="en-US" altLang="ko-KR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2. JDK </a:t>
            </a:r>
            <a:r>
              <a:rPr lang="ko-KR" altLang="en-US" smtClean="0">
                <a:latin typeface="+mn-ea"/>
              </a:rPr>
              <a:t>종류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ko-KR" altLang="en-US" b="1" smtClean="0">
                <a:latin typeface="+mn-ea"/>
              </a:rPr>
              <a:t>별첨</a:t>
            </a:r>
            <a:endParaRPr lang="ko-KR" altLang="en-US" b="1">
              <a:latin typeface="+mn-ea"/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79730" y="980728"/>
            <a:ext cx="8375084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JDK </a:t>
            </a:r>
            <a:r>
              <a:rPr lang="ko-KR" altLang="en-US" sz="1400" smtClean="0">
                <a:solidFill>
                  <a:prstClr val="black"/>
                </a:solidFill>
              </a:rPr>
              <a:t>종류</a:t>
            </a:r>
            <a:endParaRPr lang="ko-KR" altLang="en-US" sz="1400">
              <a:solidFill>
                <a:prstClr val="black"/>
              </a:solidFill>
            </a:endParaRPr>
          </a:p>
        </p:txBody>
      </p:sp>
      <p:sp>
        <p:nvSpPr>
          <p:cNvPr id="7" name="직사각형 6"/>
          <p:cNvSpPr/>
          <p:nvPr/>
        </p:nvSpPr>
        <p:spPr>
          <a:xfrm>
            <a:off x="323850" y="2844390"/>
            <a:ext cx="819959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※ Red Hat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은 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JDK 6.0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은 호환이 가능하나</a:t>
            </a:r>
            <a:r>
              <a:rPr lang="en-US" altLang="ko-KR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7.0 </a:t>
            </a:r>
            <a:r>
              <a:rPr lang="ko-KR" altLang="en-US" sz="1000" smtClean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이상 설치를 권고함</a:t>
            </a:r>
            <a:endParaRPr lang="en-US" altLang="ko-KR" sz="1000" smtClean="0">
              <a:solidFill>
                <a:prstClr val="black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77233211"/>
              </p:ext>
            </p:extLst>
          </p:nvPr>
        </p:nvGraphicFramePr>
        <p:xfrm>
          <a:off x="323528" y="1323676"/>
          <a:ext cx="8496622" cy="1482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8152">
                  <a:extLst>
                    <a:ext uri="{9D8B030D-6E8A-4147-A177-3AD203B41FA5}">
                      <a16:colId xmlns:a16="http://schemas.microsoft.com/office/drawing/2014/main" xmlns="" val="4108937905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3755993859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696662671"/>
                    </a:ext>
                  </a:extLst>
                </a:gridCol>
                <a:gridCol w="3816102">
                  <a:extLst>
                    <a:ext uri="{9D8B030D-6E8A-4147-A177-3AD203B41FA5}">
                      <a16:colId xmlns:a16="http://schemas.microsoft.com/office/drawing/2014/main" xmlns="" val="153305543"/>
                    </a:ext>
                  </a:extLst>
                </a:gridCol>
              </a:tblGrid>
              <a:tr h="0"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RHEL 7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호환 버전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719039330"/>
                  </a:ext>
                </a:extLst>
              </a:tr>
              <a:tr h="0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Oracle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Oracle JDK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JDK 7.0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유료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91030453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pPr latinLnBrk="1"/>
                      <a:endParaRPr lang="ko-KR" altLang="en-US" sz="1000" dirty="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Oracle Open JDK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JDK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7.0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-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2936061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Red Hat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Open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JDK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JDK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6.0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Subscription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구매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별첨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1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참조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, EOS </a:t>
                      </a:r>
                      <a:r>
                        <a:rPr lang="ko-KR" altLang="en-US" sz="10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미도래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 유료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018387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IBM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Open JDK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JDK</a:t>
                      </a:r>
                      <a:r>
                        <a:rPr lang="en-US" altLang="ko-KR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7.0 </a:t>
                      </a:r>
                      <a:r>
                        <a:rPr lang="ko-KR" altLang="en-US" sz="1000" baseline="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이상</a:t>
                      </a:r>
                      <a:endParaRPr lang="ko-KR" altLang="en-US" sz="1000">
                        <a:solidFill>
                          <a:schemeClr val="tx1"/>
                        </a:solidFill>
                        <a:latin typeface="+mn-ea"/>
                        <a:ea typeface="+mn-ea"/>
                      </a:endParaRP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Subscription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구매 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(EOS </a:t>
                      </a:r>
                      <a:r>
                        <a:rPr lang="ko-KR" altLang="en-US" sz="1000" err="1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미도래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 버전</a:t>
                      </a:r>
                      <a:r>
                        <a:rPr lang="en-US" altLang="ko-KR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000" smtClean="0">
                          <a:solidFill>
                            <a:schemeClr val="tx1"/>
                          </a:solidFill>
                          <a:latin typeface="+mn-ea"/>
                          <a:ea typeface="+mn-ea"/>
                        </a:rPr>
                        <a:t>시 유료</a:t>
                      </a:r>
                    </a:p>
                  </a:txBody>
                  <a:tcPr marL="72000" marR="72000" marT="72000" marB="72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18536685"/>
                  </a:ext>
                </a:extLst>
              </a:tr>
            </a:tbl>
          </a:graphicData>
        </a:graphic>
      </p:graphicFrame>
      <p:sp>
        <p:nvSpPr>
          <p:cNvPr id="12" name="직사각형 11"/>
          <p:cNvSpPr/>
          <p:nvPr/>
        </p:nvSpPr>
        <p:spPr>
          <a:xfrm>
            <a:off x="332074" y="3187066"/>
            <a:ext cx="8488076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Bef>
                <a:spcPts val="300"/>
              </a:spcBef>
            </a:pPr>
            <a:r>
              <a:rPr lang="en-US" altLang="ko-KR" sz="1250" smtClean="0">
                <a:solidFill>
                  <a:prstClr val="black"/>
                </a:solidFill>
              </a:rPr>
              <a:t>- JAVA SE 7</a:t>
            </a:r>
            <a:r>
              <a:rPr lang="ko-KR" altLang="en-US" sz="1250" smtClean="0">
                <a:solidFill>
                  <a:prstClr val="black"/>
                </a:solidFill>
              </a:rPr>
              <a:t>부터 모든 </a:t>
            </a:r>
            <a:r>
              <a:rPr lang="en-US" altLang="ko-KR" sz="1250" smtClean="0">
                <a:solidFill>
                  <a:prstClr val="black"/>
                </a:solidFill>
              </a:rPr>
              <a:t>JDK</a:t>
            </a:r>
            <a:r>
              <a:rPr lang="ko-KR" altLang="en-US" sz="1250" smtClean="0">
                <a:solidFill>
                  <a:prstClr val="black"/>
                </a:solidFill>
              </a:rPr>
              <a:t>는 </a:t>
            </a:r>
            <a:r>
              <a:rPr lang="en-US" altLang="ko-KR" sz="1250" smtClean="0">
                <a:solidFill>
                  <a:prstClr val="black"/>
                </a:solidFill>
              </a:rPr>
              <a:t>Open JDK </a:t>
            </a:r>
            <a:r>
              <a:rPr lang="ko-KR" altLang="en-US" sz="1250" smtClean="0">
                <a:solidFill>
                  <a:prstClr val="black"/>
                </a:solidFill>
              </a:rPr>
              <a:t>레퍼런스 소스 코드를 기반으로 제작함</a:t>
            </a:r>
            <a:endParaRPr lang="en-US" altLang="ko-KR" sz="1250" smtClean="0">
              <a:solidFill>
                <a:prstClr val="black"/>
              </a:solidFill>
            </a:endParaRPr>
          </a:p>
          <a:p>
            <a:pPr latinLnBrk="0">
              <a:spcBef>
                <a:spcPts val="300"/>
              </a:spcBef>
            </a:pPr>
            <a:r>
              <a:rPr lang="en-US" altLang="ko-KR" sz="1250" smtClean="0">
                <a:solidFill>
                  <a:prstClr val="black"/>
                </a:solidFill>
              </a:rPr>
              <a:t>- JAVA SE 6 </a:t>
            </a:r>
            <a:r>
              <a:rPr lang="ko-KR" altLang="en-US" sz="1250" smtClean="0">
                <a:solidFill>
                  <a:prstClr val="black"/>
                </a:solidFill>
              </a:rPr>
              <a:t>버전의 </a:t>
            </a:r>
            <a:r>
              <a:rPr lang="en-US" altLang="ko-KR" sz="1250" smtClean="0">
                <a:solidFill>
                  <a:prstClr val="black"/>
                </a:solidFill>
              </a:rPr>
              <a:t>Open JDK</a:t>
            </a:r>
            <a:r>
              <a:rPr lang="ko-KR" altLang="en-US" sz="1250" smtClean="0">
                <a:solidFill>
                  <a:prstClr val="black"/>
                </a:solidFill>
              </a:rPr>
              <a:t>는 성능 저하 이슈가 있다는 </a:t>
            </a:r>
            <a:r>
              <a:rPr lang="ko-KR" altLang="en-US" sz="1250" err="1" smtClean="0">
                <a:solidFill>
                  <a:prstClr val="black"/>
                </a:solidFill>
              </a:rPr>
              <a:t>레포트</a:t>
            </a:r>
            <a:r>
              <a:rPr lang="ko-KR" altLang="en-US" sz="1250" smtClean="0">
                <a:solidFill>
                  <a:prstClr val="black"/>
                </a:solidFill>
              </a:rPr>
              <a:t> 존재</a:t>
            </a:r>
            <a:endParaRPr lang="en-US" altLang="ko-KR" sz="1250">
              <a:solidFill>
                <a:prstClr val="black"/>
              </a:solidFill>
            </a:endParaRPr>
          </a:p>
          <a:p>
            <a:pPr latinLnBrk="0">
              <a:spcBef>
                <a:spcPts val="300"/>
              </a:spcBef>
            </a:pPr>
            <a:r>
              <a:rPr lang="en-US" altLang="ko-KR" sz="1250" smtClean="0">
                <a:solidFill>
                  <a:prstClr val="black"/>
                </a:solidFill>
              </a:rPr>
              <a:t>  ABL </a:t>
            </a:r>
            <a:r>
              <a:rPr lang="ko-KR" altLang="en-US" sz="1250" smtClean="0">
                <a:solidFill>
                  <a:prstClr val="black"/>
                </a:solidFill>
              </a:rPr>
              <a:t>생명 </a:t>
            </a:r>
            <a:r>
              <a:rPr lang="en-US" altLang="ko-KR" sz="1250" smtClean="0">
                <a:solidFill>
                  <a:prstClr val="black"/>
                </a:solidFill>
              </a:rPr>
              <a:t>U2L </a:t>
            </a:r>
            <a:r>
              <a:rPr lang="ko-KR" altLang="en-US" sz="1250" smtClean="0">
                <a:solidFill>
                  <a:prstClr val="black"/>
                </a:solidFill>
              </a:rPr>
              <a:t>대상 서버는 주로 </a:t>
            </a:r>
            <a:r>
              <a:rPr lang="en-US" altLang="ko-KR" sz="1250" smtClean="0">
                <a:solidFill>
                  <a:prstClr val="black"/>
                </a:solidFill>
              </a:rPr>
              <a:t>IBM JDK 7 </a:t>
            </a:r>
            <a:r>
              <a:rPr lang="ko-KR" altLang="en-US" sz="1250" smtClean="0">
                <a:solidFill>
                  <a:prstClr val="black"/>
                </a:solidFill>
              </a:rPr>
              <a:t>버전을 사용하고 있고</a:t>
            </a:r>
            <a:r>
              <a:rPr lang="en-US" altLang="ko-KR" sz="1250" smtClean="0">
                <a:solidFill>
                  <a:prstClr val="black"/>
                </a:solidFill>
              </a:rPr>
              <a:t>, JDK 7 </a:t>
            </a:r>
            <a:r>
              <a:rPr lang="ko-KR" altLang="en-US" sz="1250" smtClean="0">
                <a:solidFill>
                  <a:prstClr val="black"/>
                </a:solidFill>
              </a:rPr>
              <a:t>버전 이후 부터는 공식 레퍼런스 소스코드를 기반으로 제작되어 </a:t>
            </a:r>
            <a:r>
              <a:rPr lang="en-US" altLang="ko-KR" sz="1250" smtClean="0">
                <a:solidFill>
                  <a:prstClr val="black"/>
                </a:solidFill>
              </a:rPr>
              <a:t>JDK </a:t>
            </a:r>
            <a:r>
              <a:rPr lang="ko-KR" altLang="en-US" sz="1250" smtClean="0">
                <a:solidFill>
                  <a:prstClr val="black"/>
                </a:solidFill>
              </a:rPr>
              <a:t>변경에 따른 </a:t>
            </a:r>
            <a:r>
              <a:rPr lang="ko-KR" altLang="en-US" sz="1250" err="1" smtClean="0">
                <a:solidFill>
                  <a:prstClr val="black"/>
                </a:solidFill>
              </a:rPr>
              <a:t>영향도는</a:t>
            </a:r>
            <a:r>
              <a:rPr lang="ko-KR" altLang="en-US" sz="1250" smtClean="0">
                <a:solidFill>
                  <a:prstClr val="black"/>
                </a:solidFill>
              </a:rPr>
              <a:t> 극미할 것으로 예상됨</a:t>
            </a:r>
            <a:endParaRPr lang="en-US" altLang="ko-KR" sz="1250" smtClean="0">
              <a:solidFill>
                <a:prstClr val="black"/>
              </a:solidFill>
            </a:endParaRPr>
          </a:p>
          <a:p>
            <a:pPr latinLnBrk="0">
              <a:spcBef>
                <a:spcPts val="300"/>
              </a:spcBef>
            </a:pPr>
            <a:r>
              <a:rPr lang="en-US" altLang="ko-KR" sz="1250" smtClean="0">
                <a:solidFill>
                  <a:prstClr val="black"/>
                </a:solidFill>
              </a:rPr>
              <a:t>- JDK </a:t>
            </a:r>
            <a:r>
              <a:rPr lang="ko-KR" altLang="en-US" sz="1250" smtClean="0">
                <a:solidFill>
                  <a:prstClr val="black"/>
                </a:solidFill>
              </a:rPr>
              <a:t>벤더 변경에 따른 </a:t>
            </a:r>
            <a:r>
              <a:rPr lang="ko-KR" altLang="en-US" sz="1250" err="1" smtClean="0">
                <a:solidFill>
                  <a:prstClr val="black"/>
                </a:solidFill>
              </a:rPr>
              <a:t>영향도는</a:t>
            </a:r>
            <a:r>
              <a:rPr lang="ko-KR" altLang="en-US" sz="1250" smtClean="0">
                <a:solidFill>
                  <a:prstClr val="black"/>
                </a:solidFill>
              </a:rPr>
              <a:t> 미비할 것으로 판단되며</a:t>
            </a:r>
            <a:r>
              <a:rPr lang="en-US" altLang="ko-KR" sz="1250" smtClean="0">
                <a:solidFill>
                  <a:prstClr val="black"/>
                </a:solidFill>
              </a:rPr>
              <a:t>, </a:t>
            </a:r>
            <a:r>
              <a:rPr lang="ko-KR" altLang="en-US" sz="1250" smtClean="0">
                <a:solidFill>
                  <a:prstClr val="black"/>
                </a:solidFill>
              </a:rPr>
              <a:t>실 </a:t>
            </a:r>
            <a:r>
              <a:rPr lang="ko-KR" altLang="en-US" sz="1250" err="1" smtClean="0">
                <a:solidFill>
                  <a:prstClr val="black"/>
                </a:solidFill>
              </a:rPr>
              <a:t>이행시</a:t>
            </a:r>
            <a:r>
              <a:rPr lang="ko-KR" altLang="en-US" sz="1250" smtClean="0">
                <a:solidFill>
                  <a:prstClr val="black"/>
                </a:solidFill>
              </a:rPr>
              <a:t> 충분한 테스트 필요함</a:t>
            </a:r>
            <a:endParaRPr lang="en-US" altLang="ko-KR" sz="125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33485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>
                <a:latin typeface="+mn-ea"/>
              </a:rPr>
              <a:t>별첨 </a:t>
            </a:r>
            <a:r>
              <a:rPr lang="en-US" altLang="ko-KR" smtClean="0">
                <a:latin typeface="+mn-ea"/>
              </a:rPr>
              <a:t>3. IBM, Oracle JDK </a:t>
            </a:r>
            <a:r>
              <a:rPr lang="ko-KR" altLang="en-US" smtClean="0">
                <a:latin typeface="+mn-ea"/>
              </a:rPr>
              <a:t>비교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ko-KR" altLang="en-US" b="1" smtClean="0">
                <a:latin typeface="+mn-ea"/>
              </a:rPr>
              <a:t>별첨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27098052"/>
              </p:ext>
            </p:extLst>
          </p:nvPr>
        </p:nvGraphicFramePr>
        <p:xfrm>
          <a:off x="323850" y="981070"/>
          <a:ext cx="8496300" cy="374407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367830">
                  <a:extLst>
                    <a:ext uri="{9D8B030D-6E8A-4147-A177-3AD203B41FA5}">
                      <a16:colId xmlns:a16="http://schemas.microsoft.com/office/drawing/2014/main" xmlns="" val="2131737904"/>
                    </a:ext>
                  </a:extLst>
                </a:gridCol>
                <a:gridCol w="3528392">
                  <a:extLst>
                    <a:ext uri="{9D8B030D-6E8A-4147-A177-3AD203B41FA5}">
                      <a16:colId xmlns:a16="http://schemas.microsoft.com/office/drawing/2014/main" xmlns="" val="1896206010"/>
                    </a:ext>
                  </a:extLst>
                </a:gridCol>
                <a:gridCol w="3600078">
                  <a:extLst>
                    <a:ext uri="{9D8B030D-6E8A-4147-A177-3AD203B41FA5}">
                      <a16:colId xmlns:a16="http://schemas.microsoft.com/office/drawing/2014/main" xmlns="" val="2085090639"/>
                    </a:ext>
                  </a:extLst>
                </a:gridCol>
              </a:tblGrid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</a:rPr>
                        <a:t>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IBM JDK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Oracle JDK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7450386"/>
                  </a:ext>
                </a:extLst>
              </a:tr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</a:rPr>
                        <a:t>환경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</a:rPr>
                        <a:t>독립적인 </a:t>
                      </a:r>
                      <a:r>
                        <a:rPr lang="en-US" sz="1100" u="none" strike="noStrike">
                          <a:effectLst/>
                        </a:rPr>
                        <a:t>JVM(Java Virtual Machine)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smtClean="0">
                          <a:effectLst/>
                        </a:rPr>
                        <a:t>JRE (</a:t>
                      </a:r>
                      <a:r>
                        <a:rPr lang="en-US" sz="1100" u="none" strike="noStrike">
                          <a:effectLst/>
                        </a:rPr>
                        <a:t>Java Runtime Environment)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14111446"/>
                  </a:ext>
                </a:extLst>
              </a:tr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Compiler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smtClean="0">
                          <a:effectLst/>
                        </a:rPr>
                        <a:t>JIT (</a:t>
                      </a:r>
                      <a:r>
                        <a:rPr lang="en-US" sz="1100" u="none" strike="noStrike">
                          <a:effectLst/>
                        </a:rPr>
                        <a:t>Just In Time) Compiler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smtClean="0">
                          <a:effectLst/>
                        </a:rPr>
                        <a:t>JVM (</a:t>
                      </a:r>
                      <a:r>
                        <a:rPr lang="en-US" sz="1100" u="none" strike="noStrike">
                          <a:effectLst/>
                        </a:rPr>
                        <a:t>Java Virtual Machine) Compiler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587664"/>
                  </a:ext>
                </a:extLst>
              </a:tr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JVM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IBM J9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err="1" smtClean="0">
                          <a:effectLst/>
                        </a:rPr>
                        <a:t>HotSpot</a:t>
                      </a:r>
                      <a:r>
                        <a:rPr lang="en-US" sz="1100" u="none" strike="noStrike" smtClean="0">
                          <a:effectLst/>
                        </a:rPr>
                        <a:t>,  </a:t>
                      </a:r>
                      <a:r>
                        <a:rPr lang="en-US" sz="1100" u="none" strike="noStrike" err="1" smtClean="0">
                          <a:effectLst/>
                        </a:rPr>
                        <a:t>Jrockit</a:t>
                      </a:r>
                      <a:r>
                        <a:rPr lang="en-US" sz="1100" u="none" strike="noStrike" smtClean="0">
                          <a:effectLst/>
                        </a:rPr>
                        <a:t>, Eclipse, </a:t>
                      </a:r>
                      <a:r>
                        <a:rPr lang="en-US" sz="1100" u="none" strike="noStrike">
                          <a:effectLst/>
                        </a:rPr>
                        <a:t>OpenJ9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4525820"/>
                  </a:ext>
                </a:extLst>
              </a:tr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</a:rPr>
                        <a:t>목표 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Oracle</a:t>
                      </a:r>
                      <a:r>
                        <a:rPr lang="ko-KR" altLang="en-US" sz="1100" u="none" strike="noStrike">
                          <a:effectLst/>
                        </a:rPr>
                        <a:t>과의 완벽 호환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92051539"/>
                  </a:ext>
                </a:extLst>
              </a:tr>
              <a:tr h="74881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</a:rPr>
                        <a:t>호환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IBM ® SDK, Java ™ Technology Edition, </a:t>
                      </a:r>
                      <a:r>
                        <a:rPr lang="ko-KR" altLang="en-US" sz="1100" u="none" strike="noStrike" smtClean="0">
                          <a:effectLst/>
                        </a:rPr>
                        <a:t>버전 </a:t>
                      </a:r>
                      <a:r>
                        <a:rPr lang="en-US" altLang="ko-KR" sz="1100" u="none" strike="noStrike">
                          <a:effectLst/>
                        </a:rPr>
                        <a:t>8 ™ </a:t>
                      </a:r>
                      <a:r>
                        <a:rPr lang="ko-KR" altLang="en-US" sz="1100" u="none" strike="noStrike">
                          <a:effectLst/>
                        </a:rPr>
                        <a:t>은 </a:t>
                      </a:r>
                      <a:r>
                        <a:rPr lang="en-US" sz="1100" u="none" strike="noStrike">
                          <a:effectLst/>
                        </a:rPr>
                        <a:t>IBM Developer Kit</a:t>
                      </a:r>
                      <a:r>
                        <a:rPr lang="ko-KR" altLang="en-US" sz="1100" u="none" strike="noStrike">
                          <a:effectLst/>
                        </a:rPr>
                        <a:t>의 최신 릴리스이며 </a:t>
                      </a:r>
                      <a:br>
                        <a:rPr lang="ko-KR" altLang="en-US" sz="1100" u="none" strike="noStrike">
                          <a:effectLst/>
                        </a:rPr>
                      </a:br>
                      <a:r>
                        <a:rPr lang="en-US" sz="1100" u="none" strike="noStrike">
                          <a:effectLst/>
                        </a:rPr>
                        <a:t>Oracle Platform Java SE (Java Standard Edition) 8 API (Application Programming Interface)</a:t>
                      </a:r>
                      <a:r>
                        <a:rPr lang="ko-KR" altLang="en-US" sz="1100" u="none" strike="noStrike">
                          <a:effectLst/>
                        </a:rPr>
                        <a:t>와 </a:t>
                      </a:r>
                      <a:br>
                        <a:rPr lang="ko-KR" altLang="en-US" sz="1100" u="none" strike="noStrike">
                          <a:effectLst/>
                        </a:rPr>
                      </a:br>
                      <a:r>
                        <a:rPr lang="ko-KR" altLang="en-US" sz="1100" u="none" strike="noStrike">
                          <a:effectLst/>
                        </a:rPr>
                        <a:t>완벽하게 </a:t>
                      </a:r>
                      <a:r>
                        <a:rPr lang="ko-KR" altLang="en-US" sz="1100" u="none" strike="noStrike" smtClean="0">
                          <a:effectLst/>
                        </a:rPr>
                        <a:t>호환됨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533029294"/>
                  </a:ext>
                </a:extLst>
              </a:tr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</a:rPr>
                        <a:t>플랫폼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100" u="none" strike="noStrike" smtClean="0">
                          <a:effectLst/>
                        </a:rPr>
                        <a:t>AIX, Linux</a:t>
                      </a:r>
                      <a:r>
                        <a:rPr lang="pt-BR" sz="1100" u="none" strike="noStrike">
                          <a:effectLst/>
                        </a:rPr>
                        <a:t> </a:t>
                      </a:r>
                      <a:r>
                        <a:rPr lang="pt-BR" sz="1100" u="none" strike="noStrike" smtClean="0">
                          <a:effectLst/>
                        </a:rPr>
                        <a:t>®, </a:t>
                      </a:r>
                      <a:r>
                        <a:rPr lang="pt-BR" sz="1100" u="none" strike="noStrike">
                          <a:effectLst/>
                        </a:rPr>
                        <a:t> z / </a:t>
                      </a:r>
                      <a:r>
                        <a:rPr lang="pt-BR" sz="1100" u="none" strike="noStrike" smtClean="0">
                          <a:effectLst/>
                        </a:rPr>
                        <a:t>OS,</a:t>
                      </a:r>
                      <a:r>
                        <a:rPr lang="pt-BR" sz="1100" u="none" strike="noStrike">
                          <a:effectLst/>
                        </a:rPr>
                        <a:t> IBM i</a:t>
                      </a:r>
                      <a:endParaRPr lang="pt-BR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Oracle </a:t>
                      </a:r>
                      <a:r>
                        <a:rPr lang="en-US" sz="1100" u="none" strike="noStrike" smtClean="0">
                          <a:effectLst/>
                        </a:rPr>
                        <a:t>Solaris, Microsoft Windows, Linux,</a:t>
                      </a:r>
                      <a:r>
                        <a:rPr lang="ko-KR" altLang="en-US" sz="1100" u="none" strike="noStrike" smtClean="0">
                          <a:effectLst/>
                        </a:rPr>
                        <a:t> </a:t>
                      </a:r>
                      <a:r>
                        <a:rPr lang="ko-KR" altLang="en-US" sz="1100" u="none" strike="noStrike">
                          <a:effectLst/>
                        </a:rPr>
                        <a:t>맥</a:t>
                      </a:r>
                      <a:r>
                        <a:rPr lang="en-US" sz="1100" u="none" strike="noStrike">
                          <a:effectLst/>
                        </a:rPr>
                        <a:t>OS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04432748"/>
                  </a:ext>
                </a:extLst>
              </a:tr>
              <a:tr h="7488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Garbage </a:t>
                      </a:r>
                      <a:br>
                        <a:rPr lang="en-US" sz="1100" u="none" strike="noStrike">
                          <a:effectLst/>
                        </a:rPr>
                      </a:br>
                      <a:r>
                        <a:rPr lang="en-US" sz="1100" u="none" strike="noStrike">
                          <a:effectLst/>
                        </a:rPr>
                        <a:t>Collection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Stop the World </a:t>
                      </a:r>
                      <a:r>
                        <a:rPr lang="ko-KR" altLang="en-US" sz="1100" u="none" strike="noStrike">
                          <a:effectLst/>
                        </a:rPr>
                        <a:t>작업으로 </a:t>
                      </a:r>
                      <a:r>
                        <a:rPr lang="en-US" sz="1100" u="none" strike="noStrike">
                          <a:effectLst/>
                        </a:rPr>
                        <a:t>Application Thread</a:t>
                      </a:r>
                      <a:r>
                        <a:rPr lang="ko-KR" altLang="en-US" sz="1100" u="none" strike="noStrike">
                          <a:effectLst/>
                        </a:rPr>
                        <a:t>를 멈춘 </a:t>
                      </a:r>
                      <a:endParaRPr lang="en-US" altLang="ko-KR" sz="1100" u="none" strike="noStrike" smtClean="0">
                        <a:effectLst/>
                      </a:endParaRPr>
                    </a:p>
                    <a:p>
                      <a:pPr algn="ctr" fontAlgn="ctr"/>
                      <a:r>
                        <a:rPr lang="ko-KR" altLang="en-US" sz="1100" u="none" strike="noStrike" smtClean="0">
                          <a:effectLst/>
                        </a:rPr>
                        <a:t>상태에서 </a:t>
                      </a:r>
                      <a:r>
                        <a:rPr lang="en-US" sz="1100" u="none" strike="noStrike">
                          <a:effectLst/>
                        </a:rPr>
                        <a:t>Alive Object</a:t>
                      </a:r>
                      <a:r>
                        <a:rPr lang="ko-KR" altLang="en-US" sz="1100" u="none" strike="noStrike">
                          <a:effectLst/>
                        </a:rPr>
                        <a:t>를 </a:t>
                      </a:r>
                      <a:r>
                        <a:rPr lang="en-US" sz="1100" u="none" strike="noStrike">
                          <a:effectLst/>
                        </a:rPr>
                        <a:t>Mark</a:t>
                      </a:r>
                      <a:r>
                        <a:rPr lang="ko-KR" altLang="en-US" sz="1100" u="none" strike="noStrike" smtClean="0">
                          <a:effectLst/>
                        </a:rPr>
                        <a:t>하고</a:t>
                      </a:r>
                      <a:r>
                        <a:rPr lang="en-US" altLang="ko-KR" sz="1100" u="none" strike="noStrike" smtClean="0">
                          <a:effectLst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1100" u="none" strike="noStrike" smtClean="0">
                          <a:effectLst/>
                        </a:rPr>
                        <a:t> </a:t>
                      </a:r>
                      <a:r>
                        <a:rPr lang="en-US" altLang="ko-KR" sz="1100" u="none" strike="noStrike">
                          <a:effectLst/>
                        </a:rPr>
                        <a:t>(</a:t>
                      </a:r>
                      <a:r>
                        <a:rPr lang="en-US" sz="1100" u="none" strike="noStrike">
                          <a:effectLst/>
                        </a:rPr>
                        <a:t>Dead Object</a:t>
                      </a:r>
                      <a:r>
                        <a:rPr lang="ko-KR" altLang="en-US" sz="1100" u="none" strike="noStrike">
                          <a:effectLst/>
                        </a:rPr>
                        <a:t>를 찾고</a:t>
                      </a:r>
                      <a:r>
                        <a:rPr lang="en-US" altLang="ko-KR" sz="1100" u="none" strike="noStrike" smtClean="0">
                          <a:effectLst/>
                        </a:rPr>
                        <a:t>)</a:t>
                      </a:r>
                      <a:r>
                        <a:rPr lang="en-US" sz="1100" u="none" strike="noStrike" smtClean="0">
                          <a:effectLst/>
                        </a:rPr>
                        <a:t>Collection</a:t>
                      </a:r>
                      <a:r>
                        <a:rPr lang="ko-KR" altLang="en-US" sz="1100" u="none" strike="noStrike">
                          <a:effectLst/>
                        </a:rPr>
                        <a:t>하는 작업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Eden </a:t>
                      </a:r>
                      <a:r>
                        <a:rPr lang="ko-KR" altLang="en-US" sz="1100" u="none" strike="noStrike">
                          <a:effectLst/>
                        </a:rPr>
                        <a:t>영역이 꽉 차게 되면 참조 여부를 따져</a:t>
                      </a:r>
                      <a:r>
                        <a:rPr lang="en-US" altLang="ko-KR" sz="1100" u="none" strike="noStrike">
                          <a:effectLst/>
                        </a:rPr>
                        <a:t>,</a:t>
                      </a:r>
                      <a:br>
                        <a:rPr lang="en-US" altLang="ko-KR" sz="1100" u="none" strike="noStrike">
                          <a:effectLst/>
                        </a:rPr>
                      </a:br>
                      <a:r>
                        <a:rPr lang="en-US" altLang="ko-KR" sz="1100" u="none" strike="noStrike">
                          <a:effectLst/>
                        </a:rPr>
                        <a:t>Live Object</a:t>
                      </a:r>
                      <a:r>
                        <a:rPr lang="ko-KR" altLang="en-US" sz="1100" u="none" strike="noStrike">
                          <a:effectLst/>
                        </a:rPr>
                        <a:t>이면 </a:t>
                      </a:r>
                      <a:r>
                        <a:rPr lang="en-US" altLang="ko-KR" sz="1100" u="none" strike="noStrike">
                          <a:effectLst/>
                        </a:rPr>
                        <a:t>Survivor </a:t>
                      </a:r>
                      <a:r>
                        <a:rPr lang="ko-KR" altLang="en-US" sz="1100" u="none" strike="noStrike">
                          <a:effectLst/>
                        </a:rPr>
                        <a:t>영역</a:t>
                      </a:r>
                      <a:br>
                        <a:rPr lang="ko-KR" altLang="en-US" sz="1100" u="none" strike="noStrike">
                          <a:effectLst/>
                        </a:rPr>
                      </a:br>
                      <a:r>
                        <a:rPr lang="ko-KR" altLang="en-US" sz="1100" u="none" strike="noStrike">
                          <a:effectLst/>
                        </a:rPr>
                        <a:t>참조가 끊어진 </a:t>
                      </a:r>
                      <a:r>
                        <a:rPr lang="en-US" altLang="ko-KR" sz="1100" u="none" strike="noStrike">
                          <a:effectLst/>
                        </a:rPr>
                        <a:t>Garbage Object</a:t>
                      </a:r>
                      <a:r>
                        <a:rPr lang="ko-KR" altLang="en-US" sz="1100" u="none" strike="noStrike">
                          <a:effectLst/>
                        </a:rPr>
                        <a:t>이면 청소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62435048"/>
                  </a:ext>
                </a:extLst>
              </a:tr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Heap </a:t>
                      </a:r>
                      <a:r>
                        <a:rPr lang="ko-KR" altLang="en-US" sz="1100" u="none" strike="noStrike">
                          <a:effectLst/>
                        </a:rPr>
                        <a:t>구조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Mark and Sweep + Compaction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Young / Old Generation (</a:t>
                      </a:r>
                      <a:r>
                        <a:rPr lang="ko-KR" altLang="en-US" sz="1100" u="none" strike="noStrike">
                          <a:effectLst/>
                        </a:rPr>
                        <a:t>사용빈도</a:t>
                      </a:r>
                      <a:r>
                        <a:rPr lang="en-US" altLang="ko-KR" sz="1100" u="none" strike="noStrike">
                          <a:effectLst/>
                        </a:rPr>
                        <a:t>)</a:t>
                      </a:r>
                      <a:endParaRPr lang="en-US" altLang="ko-KR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10665520"/>
                  </a:ext>
                </a:extLst>
              </a:tr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GC </a:t>
                      </a:r>
                      <a:r>
                        <a:rPr lang="ko-KR" altLang="en-US" sz="1100" u="none" strike="noStrike">
                          <a:effectLst/>
                        </a:rPr>
                        <a:t>방법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Global </a:t>
                      </a:r>
                      <a:r>
                        <a:rPr lang="en-US" sz="1100" u="none" strike="noStrike" smtClean="0">
                          <a:effectLst/>
                        </a:rPr>
                        <a:t>GC, </a:t>
                      </a:r>
                      <a:r>
                        <a:rPr lang="en-US" sz="1100" u="none" strike="noStrike">
                          <a:effectLst/>
                        </a:rPr>
                        <a:t>Scavenger GC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Major </a:t>
                      </a:r>
                      <a:r>
                        <a:rPr lang="en-US" sz="1100" u="none" strike="noStrike" smtClean="0">
                          <a:effectLst/>
                        </a:rPr>
                        <a:t>GC, </a:t>
                      </a:r>
                      <a:r>
                        <a:rPr lang="en-US" sz="1100" u="none" strike="noStrike">
                          <a:effectLst/>
                        </a:rPr>
                        <a:t>Minor GC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49840334"/>
                  </a:ext>
                </a:extLst>
              </a:tr>
              <a:tr h="2496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Version</a:t>
                      </a:r>
                      <a:endParaRPr 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1.5</a:t>
                      </a:r>
                      <a:r>
                        <a:rPr lang="ko-KR" altLang="en-US" sz="1100" u="none" strike="noStrike">
                          <a:effectLst/>
                        </a:rPr>
                        <a:t>부터 </a:t>
                      </a:r>
                      <a:r>
                        <a:rPr lang="en-US" altLang="ko-KR" sz="1100" u="none" strike="noStrike">
                          <a:effectLst/>
                        </a:rPr>
                        <a:t>one heap </a:t>
                      </a:r>
                      <a:r>
                        <a:rPr lang="ko-KR" altLang="en-US" sz="1100" u="none" strike="noStrike">
                          <a:effectLst/>
                        </a:rPr>
                        <a:t>구조에서 변경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</a:rPr>
                        <a:t>　</a:t>
                      </a:r>
                      <a:endParaRPr lang="ko-KR" altLang="en-US" sz="11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200217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96784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 smtClean="0">
                <a:latin typeface="+mn-ea"/>
              </a:rPr>
              <a:t>별첨 </a:t>
            </a:r>
            <a:r>
              <a:rPr lang="en-US" altLang="ko-KR" smtClean="0">
                <a:latin typeface="+mn-ea"/>
              </a:rPr>
              <a:t>4. </a:t>
            </a:r>
            <a:r>
              <a:rPr lang="ko-KR" altLang="en-US" smtClean="0">
                <a:latin typeface="+mn-ea"/>
              </a:rPr>
              <a:t>현황 </a:t>
            </a:r>
            <a:r>
              <a:rPr lang="en-US" altLang="ko-KR" smtClean="0">
                <a:latin typeface="+mn-ea"/>
              </a:rPr>
              <a:t>Raw Data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ko-KR" altLang="en-US" b="1" smtClean="0">
                <a:latin typeface="+mn-ea"/>
              </a:rPr>
              <a:t>별첨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개체 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90714008"/>
              </p:ext>
            </p:extLst>
          </p:nvPr>
        </p:nvGraphicFramePr>
        <p:xfrm>
          <a:off x="295275" y="1336883"/>
          <a:ext cx="914400" cy="771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06" name="워크시트" showAsIcon="1" r:id="rId3" imgW="914400" imgH="771480" progId="Excel.Sheet.12">
                  <p:embed/>
                </p:oleObj>
              </mc:Choice>
              <mc:Fallback>
                <p:oleObj name="워크시트" showAsIcon="1" r:id="rId3" imgW="914400" imgH="771480" progId="Excel.Sheet.12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295275" y="1336883"/>
                        <a:ext cx="914400" cy="77152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" name="개체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792165"/>
              </p:ext>
            </p:extLst>
          </p:nvPr>
        </p:nvGraphicFramePr>
        <p:xfrm>
          <a:off x="971550" y="1331913"/>
          <a:ext cx="914400" cy="771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407" name="워크시트" showAsIcon="1" r:id="rId5" imgW="914400" imgH="771480" progId="Excel.Sheet.12">
                  <p:embed/>
                </p:oleObj>
              </mc:Choice>
              <mc:Fallback>
                <p:oleObj name="워크시트" showAsIcon="1" r:id="rId5" imgW="914400" imgH="771480" progId="Excel.Sheet.12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971550" y="1331913"/>
                        <a:ext cx="914400" cy="771525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3980604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17535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AML, DMS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운영서버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SW Stack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9621467"/>
              </p:ext>
            </p:extLst>
          </p:nvPr>
        </p:nvGraphicFramePr>
        <p:xfrm>
          <a:off x="332074" y="1268412"/>
          <a:ext cx="4168489" cy="41166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7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94646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24825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Http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19641787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1.6.0. 1.7.0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91940352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Batch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82648240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930402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BRMiner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54673314"/>
                  </a:ext>
                </a:extLst>
              </a:tr>
              <a:tr h="224825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6860590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(IF Module)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44612236"/>
                  </a:ext>
                </a:extLst>
              </a:tr>
              <a:tr h="224825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2248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8372724"/>
                  </a:ext>
                </a:extLst>
              </a:tr>
              <a:tr h="224825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 WEB/WAS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174868346"/>
                  </a:ext>
                </a:extLst>
              </a:tr>
            </a:tbl>
          </a:graphicData>
        </a:graphic>
      </p:graphicFrame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26611708"/>
              </p:ext>
            </p:extLst>
          </p:nvPr>
        </p:nvGraphicFramePr>
        <p:xfrm>
          <a:off x="4583687" y="1267391"/>
          <a:ext cx="4236462" cy="180276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20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3239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15852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2162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9401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1619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EE</a:t>
                      </a:r>
                      <a:r>
                        <a:rPr 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DBMS RAC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12.2.0.1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16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216195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82648240"/>
                  </a:ext>
                </a:extLst>
              </a:tr>
              <a:tr h="216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930402"/>
                  </a:ext>
                </a:extLst>
              </a:tr>
              <a:tr h="216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54673314"/>
                  </a:ext>
                </a:extLst>
              </a:tr>
              <a:tr h="21619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16195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AML DB Server #1,2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174868346"/>
                  </a:ext>
                </a:extLst>
              </a:tr>
            </a:tbl>
          </a:graphicData>
        </a:graphic>
      </p:graphicFrame>
      <p:graphicFrame>
        <p:nvGraphicFramePr>
          <p:cNvPr id="13" name="표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76247593"/>
              </p:ext>
            </p:extLst>
          </p:nvPr>
        </p:nvGraphicFramePr>
        <p:xfrm>
          <a:off x="4578993" y="3140969"/>
          <a:ext cx="4241156" cy="22441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880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4329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1786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3084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0093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00933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009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2009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xtorm5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5R1SP0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19641787"/>
                  </a:ext>
                </a:extLst>
              </a:tr>
              <a:tr h="2009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FTR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Search Formular 5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009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2009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82648240"/>
                  </a:ext>
                </a:extLst>
              </a:tr>
              <a:tr h="20093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930402"/>
                  </a:ext>
                </a:extLst>
              </a:tr>
              <a:tr h="2009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54673314"/>
                  </a:ext>
                </a:extLst>
              </a:tr>
              <a:tr h="2185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17172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DMS (</a:t>
                      </a:r>
                      <a:r>
                        <a:rPr lang="en-US" altLang="ko-KR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DocumentMgmtSystem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 ECM AP 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1748683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87900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고객서비스 채널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운영서버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SW Stack (1/2)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3368907"/>
              </p:ext>
            </p:extLst>
          </p:nvPr>
        </p:nvGraphicFramePr>
        <p:xfrm>
          <a:off x="323850" y="1274191"/>
          <a:ext cx="4176713" cy="345094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6674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937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90242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20426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8472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8472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12.2.1.3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Crownix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Report (JDK 1.6)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6.2.1.74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1.6.0,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1.7.0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184723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3310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실시간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유효성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Xecure OCSP 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b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공인인증 복사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Key# Biz ICRS/CRC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Key# QRCode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2.0.3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방화벽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키보드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)Key (Web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가상 키보드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Transkey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(Web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4.6.2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18472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33104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모바일공인인증</a:t>
                      </a:r>
                      <a:b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vg017g_df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8372724"/>
                  </a:ext>
                </a:extLst>
              </a:tr>
              <a:tr h="184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mVaccine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74868346"/>
                  </a:ext>
                </a:extLst>
              </a:tr>
              <a:tr h="20274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b="1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/MSP/FIDO WEB #1,2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  <p:graphicFrame>
        <p:nvGraphicFramePr>
          <p:cNvPr id="14" name="표 1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64597696"/>
              </p:ext>
            </p:extLst>
          </p:nvPr>
        </p:nvGraphicFramePr>
        <p:xfrm>
          <a:off x="4572000" y="1274199"/>
          <a:ext cx="4248149" cy="517898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878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595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20862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4458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7042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93431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플랫폼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DocuOn*Form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63662847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레포트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 Report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6.2.1.74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20917025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ActivieMQ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14881337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ics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Client(CMS)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30788216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mSDP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5435340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1.6.0, 1.7.0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35564408"/>
                  </a:ext>
                </a:extLst>
              </a:tr>
              <a:tr h="193431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존재함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V2.5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7276755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 위변조 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1.3.0.3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85673805"/>
                  </a:ext>
                </a:extLst>
              </a:tr>
              <a:tr h="3466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모바일앱 위변조 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Android,iOS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통합설치 솔루션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Veraport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3.7.3.4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3466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향후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 (Web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 키보드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Transkey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(Web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모바일가상키패드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4.0.6.18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생체인증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 RS for Onepass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193431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1934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74868346"/>
                  </a:ext>
                </a:extLst>
              </a:tr>
              <a:tr h="34664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모바일공인인증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vg017g_df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193431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/MSP/FIDO WAS #1,2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227786550"/>
                  </a:ext>
                </a:extLst>
              </a:tr>
            </a:tbl>
          </a:graphicData>
        </a:graphic>
      </p:graphicFrame>
      <p:graphicFrame>
        <p:nvGraphicFramePr>
          <p:cNvPr id="15" name="표 1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21601"/>
              </p:ext>
            </p:extLst>
          </p:nvPr>
        </p:nvGraphicFramePr>
        <p:xfrm>
          <a:off x="323851" y="4780060"/>
          <a:ext cx="4176712" cy="167303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6672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9372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9024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20425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53886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0273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EE</a:t>
                      </a:r>
                      <a:r>
                        <a:rPr 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DBMS RAC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12.2.0.1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027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202736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027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027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027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02736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CSSP DB Server #1,2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9194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고객서비스 채널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운영서버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SW Stack (2/2)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23016946"/>
              </p:ext>
            </p:extLst>
          </p:nvPr>
        </p:nvGraphicFramePr>
        <p:xfrm>
          <a:off x="332075" y="1274191"/>
          <a:ext cx="4168488" cy="25866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6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4525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3020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Http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30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VCS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30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Inzi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IlDReader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230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2302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23020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230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30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302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30208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VCS WEB #1,2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20705588"/>
              </p:ext>
            </p:extLst>
          </p:nvPr>
        </p:nvGraphicFramePr>
        <p:xfrm>
          <a:off x="4588445" y="1274192"/>
          <a:ext cx="4231704" cy="258660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452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2135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1381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1227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708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5550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555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VCS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555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Inzi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IlDReader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2555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1.7.0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25550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2555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555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555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5550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VCS WAS #1,2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53780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정보계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운영서버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SW Stack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7676431"/>
              </p:ext>
            </p:extLst>
          </p:nvPr>
        </p:nvGraphicFramePr>
        <p:xfrm>
          <a:off x="332075" y="1274186"/>
          <a:ext cx="4168488" cy="288226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6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2606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03224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Http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03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03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203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Talkro CS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83933918"/>
                  </a:ext>
                </a:extLst>
              </a:tr>
              <a:tr h="3641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1.5.0, 1.6.0, 1.7.0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89180096"/>
                  </a:ext>
                </a:extLst>
              </a:tr>
              <a:tr h="203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29778877"/>
                  </a:ext>
                </a:extLst>
              </a:tr>
              <a:tr h="20322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203224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03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03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03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203224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VOC/ERMS WEB/WAS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</a:tbl>
          </a:graphicData>
        </a:graphic>
      </p:graphicFrame>
      <p:graphicFrame>
        <p:nvGraphicFramePr>
          <p:cNvPr id="12" name="표 1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734081"/>
              </p:ext>
            </p:extLst>
          </p:nvPr>
        </p:nvGraphicFramePr>
        <p:xfrm>
          <a:off x="4588445" y="1274191"/>
          <a:ext cx="4231704" cy="287553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452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2135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1381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1227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494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3550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7.0.79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355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EE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355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1.6.0, 1.7.0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7305444"/>
                  </a:ext>
                </a:extLst>
              </a:tr>
              <a:tr h="23550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70161422"/>
                  </a:ext>
                </a:extLst>
              </a:tr>
              <a:tr h="2355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88034855"/>
                  </a:ext>
                </a:extLst>
              </a:tr>
              <a:tr h="2355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(IF Module)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6881957"/>
                  </a:ext>
                </a:extLst>
              </a:tr>
              <a:tr h="235508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08064974"/>
                  </a:ext>
                </a:extLst>
              </a:tr>
              <a:tr h="2355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35140764"/>
                  </a:ext>
                </a:extLst>
              </a:tr>
              <a:tr h="2355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72678824"/>
                  </a:ext>
                </a:extLst>
              </a:tr>
              <a:tr h="2355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235508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 운영 시스템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283260662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96075526"/>
              </p:ext>
            </p:extLst>
          </p:nvPr>
        </p:nvGraphicFramePr>
        <p:xfrm>
          <a:off x="332074" y="4238180"/>
          <a:ext cx="4170431" cy="196146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776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914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7549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9192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7094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4150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EE</a:t>
                      </a:r>
                      <a:r>
                        <a:rPr 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DBMS RAC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12.2.0.1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415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241504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415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415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415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41504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BackOffice DB(IHB, Harvest, E-bidding) #1,2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9928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인프라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운영서버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SW Stack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43988510"/>
              </p:ext>
            </p:extLst>
          </p:nvPr>
        </p:nvGraphicFramePr>
        <p:xfrm>
          <a:off x="323851" y="1274183"/>
          <a:ext cx="4176712" cy="33787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6674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937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90241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20426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8484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11893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118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tibero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Client(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jdbc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확인필요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118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3797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Enterprise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Policy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WiseAccess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83933918"/>
                  </a:ext>
                </a:extLst>
              </a:tr>
              <a:tr h="2118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WiseManager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89180096"/>
                  </a:ext>
                </a:extLst>
              </a:tr>
              <a:tr h="2118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29778877"/>
                  </a:ext>
                </a:extLst>
              </a:tr>
              <a:tr h="2118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Sensor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3797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비정형데이터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5.2.5.91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1189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118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118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2118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21189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EAM Policy AP Server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8841565"/>
              </p:ext>
            </p:extLst>
          </p:nvPr>
        </p:nvGraphicFramePr>
        <p:xfrm>
          <a:off x="4572678" y="2984766"/>
          <a:ext cx="4247470" cy="16683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78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5794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20571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4324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78032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7803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27803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780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3402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16024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NTP &amp; </a:t>
                      </a:r>
                      <a:r>
                        <a:rPr lang="en-US" sz="900" b="1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Flashcopy</a:t>
                      </a:r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(DW &amp; CCS)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61866751"/>
              </p:ext>
            </p:extLst>
          </p:nvPr>
        </p:nvGraphicFramePr>
        <p:xfrm>
          <a:off x="4579928" y="1274183"/>
          <a:ext cx="4240221" cy="16358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746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411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1746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2901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260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2553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225536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255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255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255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25536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AZLKSMS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73167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검증</a:t>
            </a:r>
            <a:r>
              <a:rPr lang="en-US" altLang="ko-KR" sz="1400" smtClean="0">
                <a:solidFill>
                  <a:prstClr val="black"/>
                </a:solidFill>
              </a:rPr>
              <a:t>/DR</a:t>
            </a:r>
            <a:r>
              <a:rPr lang="ko-KR" altLang="en-US" sz="140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서버  </a:t>
            </a:r>
            <a:r>
              <a:rPr lang="en-US" altLang="ko-KR" sz="1400" smtClean="0">
                <a:solidFill>
                  <a:prstClr val="black"/>
                </a:solidFill>
              </a:rPr>
              <a:t>SW Stack (1/2)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36449242"/>
              </p:ext>
            </p:extLst>
          </p:nvPr>
        </p:nvGraphicFramePr>
        <p:xfrm>
          <a:off x="332074" y="1268413"/>
          <a:ext cx="4168489" cy="38887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33987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414309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9639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56599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12.2.1.3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TIBCO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JAVA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1.6.0, 1.8.0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Jekins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3513996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5043017"/>
                  </a:ext>
                </a:extLst>
              </a:tr>
              <a:tr h="256599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인증서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8095174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웹화면 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 SAFER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95975332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Virus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Anti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Virus&amp;Spyware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88895827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Firewall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81980402"/>
                  </a:ext>
                </a:extLst>
              </a:tr>
              <a:tr h="256599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43298038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, ITM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7.3.5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2565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SSE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256599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NGS/SFA/Banca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WEB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</a:tbl>
          </a:graphicData>
        </a:graphic>
      </p:graphicFrame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1442140"/>
              </p:ext>
            </p:extLst>
          </p:nvPr>
        </p:nvGraphicFramePr>
        <p:xfrm>
          <a:off x="4576936" y="1268413"/>
          <a:ext cx="4243214" cy="388877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173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10632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697231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3489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837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10482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12.2.1.3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Http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00754169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8.5.12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6521538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92883505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1.6.0, 1.7.0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23580293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Jekins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62333347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12646393"/>
                  </a:ext>
                </a:extLst>
              </a:tr>
              <a:tr h="21048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Virus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Anti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Virus&amp;Spyware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3513996"/>
                  </a:ext>
                </a:extLst>
              </a:tr>
              <a:tr h="37720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구간암호화용 데몬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8095174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)Key(Script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95975332"/>
                  </a:ext>
                </a:extLst>
              </a:tr>
              <a:tr h="21048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43298038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2104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mVaccine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276448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XSFA/ATAB/XHS/XCLAIMS/SFA-MOBILE/MY/GA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DMZ WEB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563412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검증</a:t>
            </a:r>
            <a:r>
              <a:rPr lang="en-US" altLang="ko-KR" sz="1400" smtClean="0">
                <a:solidFill>
                  <a:prstClr val="black"/>
                </a:solidFill>
              </a:rPr>
              <a:t>/DR</a:t>
            </a:r>
            <a:r>
              <a:rPr lang="ko-KR" altLang="en-US" sz="140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서버 </a:t>
            </a:r>
            <a:r>
              <a:rPr lang="en-US" altLang="ko-KR" sz="1400" smtClean="0">
                <a:solidFill>
                  <a:prstClr val="black"/>
                </a:solidFill>
              </a:rPr>
              <a:t>SW Stack (2/2)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92892283"/>
              </p:ext>
            </p:extLst>
          </p:nvPr>
        </p:nvGraphicFramePr>
        <p:xfrm>
          <a:off x="323850" y="1268427"/>
          <a:ext cx="4824213" cy="5184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89173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25780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92962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947614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66251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47820">
                <a:tc rowSpan="18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Coherence Enterprise Edition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3.7.1.8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00754169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1.6.0, 1.7.0, 1.8.0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92883505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Framework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 Online/Batch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3957187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BTO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52872501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32467346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InnoRules Builder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91595700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73659620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Chart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52220147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파일 소팅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DMExpress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45674927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플랫폼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032735273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59642759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*Form Server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956257366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21655078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31810866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Batch Agent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87480088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958702626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형상관리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85442445"/>
                  </a:ext>
                </a:extLst>
              </a:tr>
              <a:tr h="147820"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비정형데이터 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5.2.5.91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71099052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(IF Module)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52894295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MDM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OneGuard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장치관리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92624108"/>
                  </a:ext>
                </a:extLst>
              </a:tr>
              <a:tr h="2882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모바일앱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 방지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(Android)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54177770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SKT Smart Security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219786121"/>
                  </a:ext>
                </a:extLst>
              </a:tr>
              <a:tr h="1551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3513996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(Web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48095174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모바일가상키패드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4.0.6.18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95975332"/>
                  </a:ext>
                </a:extLst>
              </a:tr>
              <a:tr h="147820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43298038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1478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2882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모바일공인인증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  <a:tr h="14782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NGS/SFA/ATAB/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SMS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 WAS #1,2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xmlns="" val="2842228151"/>
                  </a:ext>
                </a:extLst>
              </a:tr>
            </a:tbl>
          </a:graphicData>
        </a:graphic>
      </p:graphicFrame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40958151"/>
              </p:ext>
            </p:extLst>
          </p:nvPr>
        </p:nvGraphicFramePr>
        <p:xfrm>
          <a:off x="5235327" y="1271130"/>
          <a:ext cx="3584822" cy="21578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2118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832000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53654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704161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86277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8627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FEP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EE for 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862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1.5.0, 1.6.0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1862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78021426"/>
                  </a:ext>
                </a:extLst>
              </a:tr>
              <a:tr h="186277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문서전송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Docuon*Mate 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6860590"/>
                  </a:ext>
                </a:extLst>
              </a:tr>
              <a:tr h="3338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비정형데이터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5.2.5.91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5317843"/>
                  </a:ext>
                </a:extLst>
              </a:tr>
              <a:tr h="18627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1862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3338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진단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8372724"/>
                  </a:ext>
                </a:extLst>
              </a:tr>
              <a:tr h="186277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</a:t>
                      </a:r>
                      <a:r>
                        <a:rPr lang="ko-KR" altLang="en-US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Server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4478564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209834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고객서비스 채널 검증</a:t>
            </a:r>
            <a:r>
              <a:rPr lang="en-US" altLang="ko-KR" sz="1400" smtClean="0">
                <a:solidFill>
                  <a:prstClr val="black"/>
                </a:solidFill>
              </a:rPr>
              <a:t>/DR</a:t>
            </a:r>
            <a:r>
              <a:rPr lang="ko-KR" altLang="en-US" sz="140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서버  </a:t>
            </a:r>
            <a:r>
              <a:rPr lang="en-US" altLang="ko-KR" sz="1400" smtClean="0">
                <a:solidFill>
                  <a:prstClr val="black"/>
                </a:solidFill>
              </a:rPr>
              <a:t>SW Stack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9842287"/>
              </p:ext>
            </p:extLst>
          </p:nvPr>
        </p:nvGraphicFramePr>
        <p:xfrm>
          <a:off x="332074" y="1268424"/>
          <a:ext cx="4168489" cy="381675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116317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63786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6178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61783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12.2.1.3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Apache Web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Crownix Report (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좌동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6.2.1.74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3513996"/>
                  </a:ext>
                </a:extLst>
              </a:tr>
              <a:tr h="3015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1.5.0, 1.6.0,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1,7.0,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1.8.0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5043017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VCS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06996670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Inzi IlDReader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9741475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1.7.0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03545540"/>
                  </a:ext>
                </a:extLst>
              </a:tr>
              <a:tr h="161783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22105157"/>
                  </a:ext>
                </a:extLst>
              </a:tr>
              <a:tr h="3015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실시간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유효성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Xecure OCSP Client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40351052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b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공인인증 복사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Key# Biz ICRS/CRC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83170208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Key# QRCode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2.0.3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63119755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방화벽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AOS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36175220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키보드 보안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)Key (Web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48095174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가상 키보드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Transkey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(Web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4.6.2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95975332"/>
                  </a:ext>
                </a:extLst>
              </a:tr>
              <a:tr h="16178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43298038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진단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30155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모바일공인인증</a:t>
                      </a:r>
                      <a:b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vg017g_df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1617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mVaccine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  <a:tr h="16178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CSSP/Homepage/MSP/FIDO </a:t>
                      </a:r>
                      <a:r>
                        <a:rPr lang="ko-KR" alt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DR WEB, </a:t>
                      </a:r>
                      <a:r>
                        <a:rPr lang="en-US" sz="900" b="1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/>
                </a:tc>
                <a:extLst>
                  <a:ext uri="{0D108BD9-81ED-4DB2-BD59-A6C34878D82A}">
                    <a16:rowId xmlns:a16="http://schemas.microsoft.com/office/drawing/2014/main" xmlns="" val="3372129650"/>
                  </a:ext>
                </a:extLst>
              </a:tr>
            </a:tbl>
          </a:graphicData>
        </a:graphic>
      </p:graphicFrame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9045319"/>
              </p:ext>
            </p:extLst>
          </p:nvPr>
        </p:nvGraphicFramePr>
        <p:xfrm>
          <a:off x="4576936" y="1268413"/>
          <a:ext cx="4243214" cy="518476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173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10632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1847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748873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7494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74943">
                <a:tc row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플랫폼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00754169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6521538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DocuOn*Form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92883505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레포트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 Report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6.2.1.74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23580293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ActivieMQ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62333347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ics Client(CMS)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12646393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Framework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mSDP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81170212"/>
                  </a:ext>
                </a:extLst>
              </a:tr>
              <a:tr h="3135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1.4.2, 1.6.0,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1.7.0, 1.8.0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82723606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VCS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16402129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92760727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Harvest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03973207"/>
                  </a:ext>
                </a:extLst>
              </a:tr>
              <a:tr h="174943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존재함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V2.5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44646561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 위변조 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 WebShield(VestWeb)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1.3.0.3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35724614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모바일앱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Android,iOS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422095610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통합설치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솔루션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Veraport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3.7.3.4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30375925"/>
                  </a:ext>
                </a:extLst>
              </a:tr>
              <a:tr h="3135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향후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08650210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 (Web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 키보드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Transkey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(Web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3513996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모바일가상키패드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4.0.6.18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8095174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생체인증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RS for </a:t>
                      </a:r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Onepass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95975332"/>
                  </a:ext>
                </a:extLst>
              </a:tr>
              <a:tr h="17494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43298038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174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18415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모바일공인인증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vg017g_df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  <a:tr h="17494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 WAS &amp; VCS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 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2051702144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2975346"/>
              </p:ext>
            </p:extLst>
          </p:nvPr>
        </p:nvGraphicFramePr>
        <p:xfrm>
          <a:off x="323850" y="5157192"/>
          <a:ext cx="4178655" cy="12960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695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9822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91074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20808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6200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620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EE</a:t>
                      </a:r>
                      <a:r>
                        <a:rPr 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DBMS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12.2.0.1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62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162000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162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162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1620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16200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CSSP/Homepage/MSP/FIDO </a:t>
                      </a:r>
                      <a:r>
                        <a:rPr lang="ko-KR" alt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DR DB, </a:t>
                      </a:r>
                      <a:r>
                        <a:rPr lang="en-US" sz="900" b="1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0800" marB="108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12567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내용 개체 틀 8"/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sz="2800">
                <a:solidFill>
                  <a:srgbClr val="009CE1"/>
                </a:solidFill>
                <a:latin typeface="맑은 고딕" pitchFamily="50" charset="-127"/>
                <a:ea typeface="맑은 고딕" pitchFamily="50" charset="-127"/>
                <a:cs typeface="+mj-cs"/>
              </a:rPr>
              <a:t>Agenda</a:t>
            </a:r>
            <a:endParaRPr lang="ko-KR" altLang="en-US" sz="2800">
              <a:solidFill>
                <a:srgbClr val="009CE1"/>
              </a:solidFill>
              <a:latin typeface="맑은 고딕" pitchFamily="50" charset="-127"/>
              <a:ea typeface="맑은 고딕" pitchFamily="50" charset="-127"/>
              <a:cs typeface="+mj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88504" y="828166"/>
            <a:ext cx="3816424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내용 개체 틀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0.   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방법론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정보시스템 환경 조사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영향도 평가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대상 선정</a:t>
            </a:r>
            <a:endParaRPr lang="en-US" altLang="ko-KR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TOBE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인프라 용량 설계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>
                <a:solidFill>
                  <a:srgbClr val="009CE1"/>
                </a:solidFill>
                <a:latin typeface="+mn-ea"/>
              </a:rPr>
              <a:t>전환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방안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향후 일정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 marL="0" indent="0">
              <a:buNone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별첨</a:t>
            </a:r>
            <a:endParaRPr lang="en-US" altLang="ko-KR">
              <a:solidFill>
                <a:srgbClr val="009CE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7991422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인프라 검증</a:t>
            </a:r>
            <a:r>
              <a:rPr lang="en-US" altLang="ko-KR" sz="1400" smtClean="0">
                <a:solidFill>
                  <a:prstClr val="black"/>
                </a:solidFill>
              </a:rPr>
              <a:t>/DR</a:t>
            </a:r>
            <a:r>
              <a:rPr lang="ko-KR" altLang="en-US" sz="140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서버  </a:t>
            </a:r>
            <a:r>
              <a:rPr lang="en-US" altLang="ko-KR" sz="1400" smtClean="0">
                <a:solidFill>
                  <a:prstClr val="black"/>
                </a:solidFill>
              </a:rPr>
              <a:t>SW Stack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45565383"/>
              </p:ext>
            </p:extLst>
          </p:nvPr>
        </p:nvGraphicFramePr>
        <p:xfrm>
          <a:off x="332075" y="1274184"/>
          <a:ext cx="4168488" cy="308263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6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2608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18887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188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tibero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Client(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jdbc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확인필요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27006665"/>
                  </a:ext>
                </a:extLst>
              </a:tr>
              <a:tr h="2188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39226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Enterprise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Policy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WiseAccess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83933918"/>
                  </a:ext>
                </a:extLst>
              </a:tr>
              <a:tr h="2188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WiseManager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89180096"/>
                  </a:ext>
                </a:extLst>
              </a:tr>
              <a:tr h="2188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29778877"/>
                  </a:ext>
                </a:extLst>
              </a:tr>
              <a:tr h="2188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Sensor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218887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188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188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2188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218887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EAM Policy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Server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303265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개발 서버  </a:t>
            </a:r>
            <a:r>
              <a:rPr lang="en-US" altLang="ko-KR" sz="1400" smtClean="0">
                <a:solidFill>
                  <a:prstClr val="black"/>
                </a:solidFill>
              </a:rPr>
              <a:t>SW Stack (1/2)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0324354"/>
              </p:ext>
            </p:extLst>
          </p:nvPr>
        </p:nvGraphicFramePr>
        <p:xfrm>
          <a:off x="332075" y="1274188"/>
          <a:ext cx="4168488" cy="388359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6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0897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0897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12.2.1.3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3745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1.5.0, 1.6.0,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62748180"/>
                  </a:ext>
                </a:extLst>
              </a:tr>
              <a:tr h="208973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8207060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9332071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Virus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Anti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Virus&amp;Spyware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06322302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25544166"/>
                  </a:ext>
                </a:extLst>
              </a:tr>
              <a:tr h="37450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구간암호화용 데몬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3733178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(Web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55183255"/>
                  </a:ext>
                </a:extLst>
              </a:tr>
              <a:tr h="20897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2089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2089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mVaccine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  <a:tr h="20897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/LMS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494503518"/>
                  </a:ext>
                </a:extLst>
              </a:tr>
            </a:tbl>
          </a:graphicData>
        </a:graphic>
      </p:graphicFrame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8644970"/>
              </p:ext>
            </p:extLst>
          </p:nvPr>
        </p:nvGraphicFramePr>
        <p:xfrm>
          <a:off x="4576112" y="1274167"/>
          <a:ext cx="4244037" cy="517903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756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267272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625554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365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13580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53693">
                <a:tc rowSpan="1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Coherence Enterprise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3.7.1.8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1272806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62748180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Framework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 Online/Batch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6601480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 BTO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76654460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법무관리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air-ELMS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25935935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81686989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InnoRules Builder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7419651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88774135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Chart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31303982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파일 소팅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DMExpress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35817032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플랫폼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75990190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95238899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*Form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93942770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/PRO II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49570105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2923644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Batch Agent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4654654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90996900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형상관리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25071817"/>
                  </a:ext>
                </a:extLst>
              </a:tr>
              <a:tr h="153693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비정형데이터 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5.2.5.91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2530295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(IF Module)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62935150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모바일앱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방지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(Android)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8207060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SKT Smart Security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9332071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3733178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(Web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55183255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모바일가상키패드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4.0.6.18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15369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15369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  <a:tr h="15369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모바일공인인증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4503518"/>
                  </a:ext>
                </a:extLst>
              </a:tr>
              <a:tr h="20097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/SMS/LMS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7200" marB="72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8774322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61963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개발 서버  </a:t>
            </a:r>
            <a:r>
              <a:rPr lang="en-US" altLang="ko-KR" sz="1400" smtClean="0">
                <a:solidFill>
                  <a:prstClr val="black"/>
                </a:solidFill>
              </a:rPr>
              <a:t>SW Stack (2/2)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82228558"/>
              </p:ext>
            </p:extLst>
          </p:nvPr>
        </p:nvGraphicFramePr>
        <p:xfrm>
          <a:off x="332075" y="1274184"/>
          <a:ext cx="4168488" cy="265887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6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2157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21573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FEP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EE for 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21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221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49502286"/>
                  </a:ext>
                </a:extLst>
              </a:tr>
              <a:tr h="221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9332071"/>
                  </a:ext>
                </a:extLst>
              </a:tr>
              <a:tr h="221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Batch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06322302"/>
                  </a:ext>
                </a:extLst>
              </a:tr>
              <a:tr h="221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25544166"/>
                  </a:ext>
                </a:extLst>
              </a:tr>
              <a:tr h="22157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221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221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  <a:tr h="2215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4503518"/>
                  </a:ext>
                </a:extLst>
              </a:tr>
              <a:tr h="22157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EAI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개발 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449304685"/>
                  </a:ext>
                </a:extLst>
              </a:tr>
            </a:tbl>
          </a:graphicData>
        </a:graphic>
      </p:graphicFrame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291954"/>
              </p:ext>
            </p:extLst>
          </p:nvPr>
        </p:nvGraphicFramePr>
        <p:xfrm>
          <a:off x="4576112" y="1274162"/>
          <a:ext cx="4244037" cy="157877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1756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267272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625554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365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2553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2553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EE DBMS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25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76654460"/>
                  </a:ext>
                </a:extLst>
              </a:tr>
              <a:tr h="22553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81686989"/>
                  </a:ext>
                </a:extLst>
              </a:tr>
              <a:tr h="225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7419651"/>
                  </a:ext>
                </a:extLst>
              </a:tr>
              <a:tr h="22553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31303982"/>
                  </a:ext>
                </a:extLst>
              </a:tr>
              <a:tr h="225539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Channel DEV 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87743226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58923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AML, DMS</a:t>
            </a:r>
            <a:r>
              <a:rPr lang="ko-KR" altLang="en-US" sz="1400" smtClean="0">
                <a:solidFill>
                  <a:prstClr val="black"/>
                </a:solidFill>
              </a:rPr>
              <a:t> 개발 서버  </a:t>
            </a:r>
            <a:r>
              <a:rPr lang="en-US" altLang="ko-KR" sz="1400" smtClean="0">
                <a:solidFill>
                  <a:prstClr val="black"/>
                </a:solidFill>
              </a:rPr>
              <a:t>SW Stack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5199117"/>
              </p:ext>
            </p:extLst>
          </p:nvPr>
        </p:nvGraphicFramePr>
        <p:xfrm>
          <a:off x="332075" y="1274184"/>
          <a:ext cx="4168488" cy="388359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6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86782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86782">
                <a:tc rowSpan="11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Http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49502286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9332071"/>
                  </a:ext>
                </a:extLst>
              </a:tr>
              <a:tr h="3347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1.6.0, 1.7.0,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1.8.0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06322302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68843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Batch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78606529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????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3324681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57801445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74543494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6837348"/>
                  </a:ext>
                </a:extLst>
              </a:tr>
              <a:tr h="18678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5617014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6160748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(IF Module)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186782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4503518"/>
                  </a:ext>
                </a:extLst>
              </a:tr>
              <a:tr h="1867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49304685"/>
                  </a:ext>
                </a:extLst>
              </a:tr>
              <a:tr h="186782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689052802"/>
                  </a:ext>
                </a:extLst>
              </a:tr>
            </a:tbl>
          </a:graphicData>
        </a:graphic>
      </p:graphicFrame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4664963"/>
              </p:ext>
            </p:extLst>
          </p:nvPr>
        </p:nvGraphicFramePr>
        <p:xfrm>
          <a:off x="332073" y="5215748"/>
          <a:ext cx="4168490" cy="123743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8348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244714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596617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1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76777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7677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EE DBMS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767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76654460"/>
                  </a:ext>
                </a:extLst>
              </a:tr>
              <a:tr h="17677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81686989"/>
                  </a:ext>
                </a:extLst>
              </a:tr>
              <a:tr h="1767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7419651"/>
                  </a:ext>
                </a:extLst>
              </a:tr>
              <a:tr h="1767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31303982"/>
                  </a:ext>
                </a:extLst>
              </a:tr>
              <a:tr h="176777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 DB Dev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877432265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8208310"/>
              </p:ext>
            </p:extLst>
          </p:nvPr>
        </p:nvGraphicFramePr>
        <p:xfrm>
          <a:off x="4572000" y="1266911"/>
          <a:ext cx="4248150" cy="389087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87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5951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20862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4458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1457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80420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Http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1.6.0, 1.8.0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49502286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01971"/>
                  </a:ext>
                </a:extLst>
              </a:tr>
              <a:tr h="180420"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68843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 위변조 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78606529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VestSign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43324681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복사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VestRelay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57801445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6448810"/>
                  </a:ext>
                </a:extLst>
              </a:tr>
              <a:tr h="3233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악성코드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방화벽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개인방화벽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실시간악성코드탐지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74543494"/>
                  </a:ext>
                </a:extLst>
              </a:tr>
              <a:tr h="3233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NOS_KeyPad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6837348"/>
                  </a:ext>
                </a:extLst>
              </a:tr>
              <a:tr h="32333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NOS_KeyPad_MobileWeb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5617014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NOS_Android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6160748"/>
                  </a:ext>
                </a:extLst>
              </a:tr>
              <a:tr h="180420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  <a:tr h="1804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4503518"/>
                  </a:ext>
                </a:extLst>
              </a:tr>
              <a:tr h="180420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New Online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6890528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87089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고객서비스 채널 개발 서버  </a:t>
            </a:r>
            <a:r>
              <a:rPr lang="en-US" altLang="ko-KR" sz="1400" smtClean="0">
                <a:solidFill>
                  <a:prstClr val="black"/>
                </a:solidFill>
              </a:rPr>
              <a:t>SW Stack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61507815"/>
              </p:ext>
            </p:extLst>
          </p:nvPr>
        </p:nvGraphicFramePr>
        <p:xfrm>
          <a:off x="332074" y="1274169"/>
          <a:ext cx="5464061" cy="51790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8058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655659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954523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1073298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147972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147972">
                <a:tc row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Web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49502286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레포트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 Report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6.2.1.74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9332071"/>
                  </a:ext>
                </a:extLst>
              </a:tr>
              <a:tr h="295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1.4.2, 1.5.0, 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1.7.0, 1.8.0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06322302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VCS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6837348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Inzi IlDReader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32296844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1.7.0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2483920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70091137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*Form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84211791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mSDP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51270833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플랫폼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07282340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53024546"/>
                  </a:ext>
                </a:extLst>
              </a:tr>
              <a:tr h="147972"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7611197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실시간 유효성 검증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OCSP Client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47733804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향후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81661440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복사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48987291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QRCode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2.0.3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43518474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방화벽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27073638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V2.5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93889571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 위변조 방지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 WebShield(VestWeb)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1.3.0.3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8313278"/>
                  </a:ext>
                </a:extLst>
              </a:tr>
              <a:tr h="29594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모바일앱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 방지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Android,iOS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5889854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통합설치 솔루션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Veraport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3.7.3.4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97554280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 보안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 (Web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49550903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 키보드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Transkey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(Web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4.6.2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5617014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4.0.6.18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6160748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생체인증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RS for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Onepass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  <a:tr h="14797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4503518"/>
                  </a:ext>
                </a:extLst>
              </a:tr>
              <a:tr h="14797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모바일공인인증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vg017g_df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49304685"/>
                  </a:ext>
                </a:extLst>
              </a:tr>
              <a:tr h="147972">
                <a:tc v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mVaccine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89052802"/>
                  </a:ext>
                </a:extLst>
              </a:tr>
              <a:tr h="147972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2357277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01694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정보계</a:t>
            </a:r>
            <a:r>
              <a:rPr lang="ko-KR" altLang="en-US" sz="1400" smtClean="0">
                <a:solidFill>
                  <a:prstClr val="black"/>
                </a:solidFill>
              </a:rPr>
              <a:t> 개발 서버  </a:t>
            </a:r>
            <a:r>
              <a:rPr lang="en-US" altLang="ko-KR" sz="1400" smtClean="0">
                <a:solidFill>
                  <a:prstClr val="black"/>
                </a:solidFill>
              </a:rPr>
              <a:t>SW Stack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0307187"/>
              </p:ext>
            </p:extLst>
          </p:nvPr>
        </p:nvGraphicFramePr>
        <p:xfrm>
          <a:off x="332075" y="1274178"/>
          <a:ext cx="4168488" cy="409904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5499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67463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786716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1881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18126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18126">
                <a:tc rowSpan="11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Http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 Standard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WebCenter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9332071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Talkro CS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06322302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1868843"/>
                  </a:ext>
                </a:extLst>
              </a:tr>
              <a:tr h="3909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1.6.0, 1.7.0, 1.8.0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78606529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 (Wise Access)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00677711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EAM Portal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41580257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Batch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95020625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5617014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6160748"/>
                  </a:ext>
                </a:extLst>
              </a:tr>
              <a:tr h="21812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218126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4503518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49304685"/>
                  </a:ext>
                </a:extLst>
              </a:tr>
              <a:tr h="2181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89052802"/>
                  </a:ext>
                </a:extLst>
              </a:tr>
              <a:tr h="218126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VOC/ERMS/</a:t>
                      </a:r>
                      <a:r>
                        <a:rPr lang="en-US" altLang="ko-KR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EAMPortal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913643113"/>
                  </a:ext>
                </a:extLst>
              </a:tr>
            </a:tbl>
          </a:graphicData>
        </a:graphic>
      </p:graphicFrame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0752376"/>
              </p:ext>
            </p:extLst>
          </p:nvPr>
        </p:nvGraphicFramePr>
        <p:xfrm>
          <a:off x="4578700" y="4517666"/>
          <a:ext cx="4241449" cy="170746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592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4396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17990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3142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1343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1343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EE</a:t>
                      </a:r>
                      <a:r>
                        <a:rPr 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DBMS RAC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12.2.0.1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13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5731042"/>
                  </a:ext>
                </a:extLst>
              </a:tr>
              <a:tr h="21343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9455340"/>
                  </a:ext>
                </a:extLst>
              </a:tr>
              <a:tr h="213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7201369"/>
                  </a:ext>
                </a:extLst>
              </a:tr>
              <a:tr h="213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4949412"/>
                  </a:ext>
                </a:extLst>
              </a:tr>
              <a:tr h="21343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314"/>
                  </a:ext>
                </a:extLst>
              </a:tr>
              <a:tr h="21343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BackOffice DEV DB(IHB, Harvest, E-bidding)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77035087"/>
                  </a:ext>
                </a:extLst>
              </a:tr>
            </a:tbl>
          </a:graphicData>
        </a:graphic>
      </p:graphicFrame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72516935"/>
              </p:ext>
            </p:extLst>
          </p:nvPr>
        </p:nvGraphicFramePr>
        <p:xfrm>
          <a:off x="4576112" y="1274189"/>
          <a:ext cx="4244037" cy="31629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291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984997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819099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3650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25923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25923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7.0.79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DBMS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93714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9332071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Jenkins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00677711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Harvest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41580257"/>
                  </a:ext>
                </a:extLst>
              </a:tr>
              <a:tr h="22592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95020625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5617014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(IF Module)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6160748"/>
                  </a:ext>
                </a:extLst>
              </a:tr>
              <a:tr h="225923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8215913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7760931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4503518"/>
                  </a:ext>
                </a:extLst>
              </a:tr>
              <a:tr h="2259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49304685"/>
                  </a:ext>
                </a:extLst>
              </a:tr>
              <a:tr h="225923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 시스템 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39136431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8460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(1/10)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9682374"/>
              </p:ext>
            </p:extLst>
          </p:nvPr>
        </p:nvGraphicFramePr>
        <p:xfrm>
          <a:off x="323850" y="986993"/>
          <a:ext cx="8496301" cy="54661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030675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17422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742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45022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12.2.1.3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펜타시스템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이심구 실장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010-7227-6390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sklee@penta.co.kr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안일훈 수석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010-2590-9287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ihan@penta.co.kr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Webtier 14Processor(Webserver)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6136626"/>
                  </a:ext>
                </a:extLst>
              </a:tr>
              <a:tr h="2739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 </a:t>
                      </a:r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WebServer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2.2.34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IBM DCS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에서 해당 유지보수 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4954618"/>
                  </a:ext>
                </a:extLst>
              </a:tr>
              <a:tr h="45022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WLS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Ent./Standard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Edition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10.3.6.0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펜타시스템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이심구 실장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010-7227-6390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sklee@penta.co.kr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안일훈 수석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010-2590-9287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ihan@penta.co.kr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-WLS Enterprise Edition : 34 Processor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-WLS Standard Edition : 37 Processor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15393556"/>
                  </a:ext>
                </a:extLst>
              </a:tr>
              <a:tr h="5882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EE 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WLS Session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공유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Cluster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3.7.1.8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-Coherence Enterprise Edition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  33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Processor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4500023"/>
                  </a:ext>
                </a:extLst>
              </a:tr>
              <a:tr h="1742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Tomcat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IBM DCS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에서 해당 유지보수 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33918870"/>
                  </a:ext>
                </a:extLst>
              </a:tr>
              <a:tr h="238221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12.2.0.1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디엠아이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시스템즈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임용재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차장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010-5490-1411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yjlim@dmisys.co.kr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정연권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부장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010-8957-9996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bobby@dmisys.co.kr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(ULA) Oracle DB Enterprise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Edition-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Processor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(ULA) Oracle Real Application Clusters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– 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Processor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(ULA) Oracle Partitioning - Processor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(ULA) Oracle Advanced Security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– 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Processor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(ULA) Oracle Diagnostics Pack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– 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Processor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(ULA) Oracle Tuning Pack - Processor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(ULA) Oracle Advanced Compression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– 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Processor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(Non ULA) Programmer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등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*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ULA(Unlimited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Licesne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Agreement)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무제한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라이선스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42830026"/>
                  </a:ext>
                </a:extLst>
              </a:tr>
              <a:tr h="17422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인증서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ABL IT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인증서 취득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IBM DCS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에서 인증서 적용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19937497"/>
                  </a:ext>
                </a:extLst>
              </a:tr>
              <a:tr h="31222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프레임워크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Online/Batch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손영철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차장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일부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지원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5501260"/>
                  </a:ext>
                </a:extLst>
              </a:tr>
              <a:tr h="31222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BTO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손영철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차장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일부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지원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9185034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40265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(2/10)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3732149"/>
              </p:ext>
            </p:extLst>
          </p:nvPr>
        </p:nvGraphicFramePr>
        <p:xfrm>
          <a:off x="323850" y="986992"/>
          <a:ext cx="8496301" cy="54661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030675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19660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966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8195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상품기준정보관리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InnoRules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Builder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(Rule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반영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이노룰스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한창민 대리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010-4323-2230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cmcm0224@innorules.com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윤재진 책임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010-9551-6466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dbswowls@innorules.com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Project  License 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차세대 프로젝트 완료 이후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증가는 불가함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6136626"/>
                  </a:ext>
                </a:extLst>
              </a:tr>
              <a:tr h="6638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대외연계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Enterprise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 For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엔소프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테크놀러지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박지엽 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010-4171-7371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kwonth@ensof.co.kr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최산 연구원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010-7588-2750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choisan728@ensof.co.kr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Enterprise Edition 2.5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Server, DR 1 Server,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4954618"/>
                  </a:ext>
                </a:extLst>
              </a:tr>
              <a:tr h="19096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(Rendezvous)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5,14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8.4.5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씨에스피아이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박지원 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010-6426-1129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jwp@cspi.co.kr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김기우 차장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010-9153-3631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kwkim@cspi.co.kr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서비스 지원 내용 일부 변경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BusinessWorks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v5.14(7EA)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Production/Non-Pro/Dev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(4/2/1),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Enterprise Message v8.4.0(7EA) Service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Pro/Non-Pro/Dev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(4/2/1),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ActiveMatrix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Adapter for SAP v7.2.0(4EA) Pro/Non-Pro (1/3),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Hawk Pro/Non-pro v6.0.0(6EA) (4/2),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Rendezvous Enterprise Daemon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v7.2.0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7EA) Pro/Non-Pro/Standard Pro (4/4/1),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ActiveMatrix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Adapeter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DB v7.2.0 Pro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NonPro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 File v7.2.0 Pro/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NonPro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(5/2/4/2)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19537701"/>
                  </a:ext>
                </a:extLst>
              </a:tr>
              <a:tr h="12867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에스엠아이티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강희일 대표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010-3737-8667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hikang@smit.co.kr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유종현 차장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010-3235-5768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screammy@smit.co.kr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NCRM-D(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P750 3.55GHZ 3core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NCRM-E(core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P780 4.14GHZ 8core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NCRM-E(SFA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P780 4.14GHZ 5core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NCRM-DR(DR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P750 3.55GHz 2core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4813707"/>
                  </a:ext>
                </a:extLst>
              </a:tr>
              <a:tr h="196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 Core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교체 예정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JobMind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 교체 예정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41145556"/>
                  </a:ext>
                </a:extLst>
              </a:tr>
              <a:tr h="1966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439765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2976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(3/10)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1641927"/>
              </p:ext>
            </p:extLst>
          </p:nvPr>
        </p:nvGraphicFramePr>
        <p:xfrm>
          <a:off x="323850" y="986992"/>
          <a:ext cx="8496301" cy="54661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030675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20637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063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118958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(ATAB)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(CCSP)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유라클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라성욱 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010-9078-4061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sula@uracle.co.kr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김진우 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010-9147-5288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jinwoo@uracle.co.kr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A-Tab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 라이선스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 Platform Server * 1ea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Morpheus  Platform(Client) * 1ea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 라이선스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 Platform Server * 2ea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Morpheus  Platform(Client) * 2ea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6136626"/>
                  </a:ext>
                </a:extLst>
              </a:tr>
              <a:tr h="3257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 (redis)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라이선스는 없으나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유지보수해주고 있음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11088073"/>
                  </a:ext>
                </a:extLst>
              </a:tr>
              <a:tr h="18176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지티원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박경환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010-9348-1447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khpark@gtone.co.kr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23038258"/>
                  </a:ext>
                </a:extLst>
              </a:tr>
              <a:tr h="455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RBAExpress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405902570"/>
                  </a:ext>
                </a:extLst>
              </a:tr>
              <a:tr h="24239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5615809"/>
                  </a:ext>
                </a:extLst>
              </a:tr>
              <a:tr h="75765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xtorm5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5R1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인젠트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이능현 차장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010-5340-9063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nhlee@inzent.com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김경선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010-5021-2829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ks0126@inzent.com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Software Development Head-Start Kit - 1Package / Framework Operation Manager up to 2000 users / ECM Content Manager up to 2000 users / HSM Repository Manager for 30TB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56697561"/>
                  </a:ext>
                </a:extLst>
              </a:tr>
              <a:tr h="104560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화상고객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서비스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(VCS)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트랜스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코스모스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코리아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장대원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010-7252-0200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jangdw@trans-cosmos.co.kr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[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Basic Module] Server Engine 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Encryption 1Site,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관리자화면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Package 1Site, 3rd CTI IF 1Site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[Visual Interactive Agent Module] Visual Interactive Agent 1Site, Screen Push  1Site, Escort 1Site, Screen Recording 1Site, Video Call 1Site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28508403"/>
                  </a:ext>
                </a:extLst>
              </a:tr>
              <a:tr h="1817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Inzi ilDReader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V2.0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1705370"/>
                  </a:ext>
                </a:extLst>
              </a:tr>
              <a:tr h="4697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임준호 차장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010-8311-7731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jh81@wigoai.com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이기웅 선임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010-4456-5727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luckyykw@wigoai.com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Enterprise Edition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6.0 : 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37152870"/>
                  </a:ext>
                </a:extLst>
              </a:tr>
              <a:tr h="61368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법무관리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air-ELMS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한국네트웍스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이제령 책임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010-5273-8357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leejr@hankooktech.com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김양희 대리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010-4769-3470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kyh92@hankooktech.com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6381721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794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(4/10)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3333930"/>
              </p:ext>
            </p:extLst>
          </p:nvPr>
        </p:nvGraphicFramePr>
        <p:xfrm>
          <a:off x="323850" y="986992"/>
          <a:ext cx="8496301" cy="546619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174691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22497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249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111597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 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*Form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문서버전관리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Server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Viewer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디자인 포함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클립소프트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박병렬 차장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010-9384-0312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pbr0312@clipsoft.co.kr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유화영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010-6421-8489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hyyu@clipsoft.co.kr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안중선 사원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010-9970-2407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wndtjs@clipsoft.co.kr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 server (UP56,UP57,UD02,UD03)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47685757"/>
                  </a:ext>
                </a:extLst>
              </a:tr>
              <a:tr h="5813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 Report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6.2.1.74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엠투소프트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송호선이사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010-6347-1055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hssong@m2soft.co.kr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김정훈 차장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010-4763-4829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kjh4829@m2soft.co.kr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28180797"/>
                  </a:ext>
                </a:extLst>
              </a:tr>
              <a:tr h="75957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(Smart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 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Manager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MDM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(Mobile Device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Management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정수성  대리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010-4817-9865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ssjung@raoncorp.com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장민경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010-5824-0987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mkjang@raoncorp.com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66876535"/>
                  </a:ext>
                </a:extLst>
              </a:tr>
              <a:tr h="22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파일소팅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49305331"/>
                  </a:ext>
                </a:extLst>
              </a:tr>
              <a:tr h="403171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Policy Server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정수성  대리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010-4817-9865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ssjung@raoncorp.com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김용인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010-8970-6890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yikim@raoncorp.com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Policy Server * 2ea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91281839"/>
                  </a:ext>
                </a:extLst>
              </a:tr>
              <a:tr h="2249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WiseManager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72543942"/>
                  </a:ext>
                </a:extLst>
              </a:tr>
              <a:tr h="2249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21233520"/>
                  </a:ext>
                </a:extLst>
              </a:tr>
              <a:tr h="2249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Sensor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98306014"/>
                  </a:ext>
                </a:extLst>
              </a:tr>
              <a:tr h="403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Enterprise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Enterprise Safe Agent * 14ea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86366834"/>
                  </a:ext>
                </a:extLst>
              </a:tr>
              <a:tr h="22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ActiveMQ pushpub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38410504"/>
                  </a:ext>
                </a:extLst>
              </a:tr>
              <a:tr h="2249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ics client(CMS)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1152737"/>
                  </a:ext>
                </a:extLst>
              </a:tr>
              <a:tr h="4031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Trade Sign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Score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TSA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6034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437814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0.1 U2L </a:t>
            </a:r>
            <a:r>
              <a:rPr lang="ko-KR" altLang="en-US" smtClean="0">
                <a:latin typeface="+mn-ea"/>
              </a:rPr>
              <a:t>방법론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0. U2L </a:t>
            </a:r>
            <a:r>
              <a:rPr lang="ko-KR" altLang="en-US" b="1" smtClean="0">
                <a:latin typeface="+mn-ea"/>
              </a:rPr>
              <a:t>방법론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8156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U2L </a:t>
            </a:r>
            <a:r>
              <a:rPr lang="ko-KR" altLang="en-US" sz="1400" smtClean="0">
                <a:solidFill>
                  <a:prstClr val="black"/>
                </a:solidFill>
              </a:rPr>
              <a:t>대상선정 및 현황조사</a:t>
            </a:r>
            <a:r>
              <a:rPr lang="en-US" altLang="ko-KR" sz="1400" smtClean="0">
                <a:solidFill>
                  <a:prstClr val="black"/>
                </a:solidFill>
              </a:rPr>
              <a:t>(Assessment), </a:t>
            </a:r>
            <a:r>
              <a:rPr lang="ko-KR" altLang="en-US" sz="1400" smtClean="0">
                <a:solidFill>
                  <a:prstClr val="black"/>
                </a:solidFill>
              </a:rPr>
              <a:t>전환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준비</a:t>
            </a:r>
            <a:r>
              <a:rPr lang="en-US" altLang="ko-KR" sz="1400" smtClean="0">
                <a:solidFill>
                  <a:prstClr val="black"/>
                </a:solidFill>
              </a:rPr>
              <a:t>/</a:t>
            </a:r>
            <a:r>
              <a:rPr lang="ko-KR" altLang="en-US" sz="1400" smtClean="0">
                <a:solidFill>
                  <a:prstClr val="black"/>
                </a:solidFill>
              </a:rPr>
              <a:t>테스트</a:t>
            </a:r>
            <a:r>
              <a:rPr lang="en-US" altLang="ko-KR" sz="1400" smtClean="0">
                <a:solidFill>
                  <a:prstClr val="black"/>
                </a:solidFill>
              </a:rPr>
              <a:t>(Preparation), </a:t>
            </a:r>
            <a:r>
              <a:rPr lang="ko-KR" altLang="en-US" sz="1400" smtClean="0">
                <a:solidFill>
                  <a:prstClr val="black"/>
                </a:solidFill>
              </a:rPr>
              <a:t>서비스 전환</a:t>
            </a:r>
            <a:r>
              <a:rPr lang="en-US" altLang="ko-KR" sz="1400" smtClean="0">
                <a:solidFill>
                  <a:prstClr val="black"/>
                </a:solidFill>
              </a:rPr>
              <a:t>(Migration),  </a:t>
            </a:r>
          </a:p>
          <a:p>
            <a:pPr latinLnBrk="0">
              <a:spcAft>
                <a:spcPts val="6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시스템 모니터링 및 최적화</a:t>
            </a:r>
            <a:r>
              <a:rPr lang="en-US" altLang="ko-KR" sz="1400" smtClean="0">
                <a:solidFill>
                  <a:prstClr val="black"/>
                </a:solidFill>
              </a:rPr>
              <a:t>(Optimization)</a:t>
            </a:r>
            <a:r>
              <a:rPr lang="ko-KR" altLang="en-US" sz="1400" smtClean="0">
                <a:solidFill>
                  <a:prstClr val="black"/>
                </a:solidFill>
              </a:rPr>
              <a:t>를 기반으로 </a:t>
            </a:r>
            <a:r>
              <a:rPr lang="en-US" altLang="ko-KR" sz="1400" smtClean="0">
                <a:solidFill>
                  <a:prstClr val="black"/>
                </a:solidFill>
              </a:rPr>
              <a:t>U2L </a:t>
            </a:r>
            <a:r>
              <a:rPr lang="ko-KR" altLang="en-US" sz="1400" smtClean="0">
                <a:solidFill>
                  <a:prstClr val="black"/>
                </a:solidFill>
              </a:rPr>
              <a:t>전환 방법론을 적용함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현 문서는 </a:t>
            </a:r>
            <a:r>
              <a:rPr lang="en-US" altLang="ko-KR" sz="1400" smtClean="0">
                <a:solidFill>
                  <a:prstClr val="black"/>
                </a:solidFill>
              </a:rPr>
              <a:t>Assessment </a:t>
            </a:r>
            <a:r>
              <a:rPr lang="ko-KR" altLang="en-US" sz="1400" smtClean="0">
                <a:solidFill>
                  <a:prstClr val="black"/>
                </a:solidFill>
              </a:rPr>
              <a:t>단계의 </a:t>
            </a:r>
            <a:r>
              <a:rPr lang="ko-KR" altLang="en-US" sz="1400" err="1" smtClean="0">
                <a:solidFill>
                  <a:prstClr val="black"/>
                </a:solidFill>
              </a:rPr>
              <a:t>산출물임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endParaRPr lang="ko-KR" altLang="en-US" sz="1400">
              <a:solidFill>
                <a:prstClr val="black"/>
              </a:solidFill>
            </a:endParaRPr>
          </a:p>
        </p:txBody>
      </p:sp>
      <p:sp>
        <p:nvSpPr>
          <p:cNvPr id="7" name="오각형 6"/>
          <p:cNvSpPr/>
          <p:nvPr/>
        </p:nvSpPr>
        <p:spPr bwMode="auto">
          <a:xfrm>
            <a:off x="325807" y="1796157"/>
            <a:ext cx="2173115" cy="324000"/>
          </a:xfrm>
          <a:prstGeom prst="homePlate">
            <a:avLst>
              <a:gd name="adj" fmla="val 31444"/>
            </a:avLst>
          </a:prstGeom>
          <a:solidFill>
            <a:srgbClr val="BBE0F7"/>
          </a:solidFill>
          <a:ln>
            <a:noFill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Assessment</a:t>
            </a:r>
            <a:endParaRPr lang="ko-KR" altLang="en-US" sz="1200" b="1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0" name="갈매기형 수장 9"/>
          <p:cNvSpPr/>
          <p:nvPr/>
        </p:nvSpPr>
        <p:spPr bwMode="auto">
          <a:xfrm>
            <a:off x="4539959" y="1796157"/>
            <a:ext cx="2173115" cy="324000"/>
          </a:xfrm>
          <a:prstGeom prst="chevron">
            <a:avLst>
              <a:gd name="adj" fmla="val 32327"/>
            </a:avLst>
          </a:prstGeom>
          <a:solidFill>
            <a:srgbClr val="178EE7"/>
          </a:solidFill>
          <a:ln>
            <a:noFill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rPr>
              <a:t>Migration</a:t>
            </a:r>
            <a:endParaRPr lang="ko-KR" altLang="en-US" sz="1200" b="1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latin typeface="+mn-ea"/>
            </a:endParaRPr>
          </a:p>
        </p:txBody>
      </p:sp>
      <p:sp>
        <p:nvSpPr>
          <p:cNvPr id="11" name="갈매기형 수장 10"/>
          <p:cNvSpPr/>
          <p:nvPr/>
        </p:nvSpPr>
        <p:spPr bwMode="auto">
          <a:xfrm>
            <a:off x="2432883" y="1796157"/>
            <a:ext cx="2173115" cy="324000"/>
          </a:xfrm>
          <a:prstGeom prst="chevron">
            <a:avLst>
              <a:gd name="adj" fmla="val 32327"/>
            </a:avLst>
          </a:prstGeom>
          <a:solidFill>
            <a:srgbClr val="7FC4EF"/>
          </a:solidFill>
          <a:ln>
            <a:noFill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/>
                </a:solidFill>
                <a:latin typeface="+mn-ea"/>
              </a:rPr>
              <a:t>Preparation</a:t>
            </a:r>
            <a:endParaRPr lang="ko-KR" altLang="en-US" sz="1200" b="1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/>
              </a:solidFill>
              <a:latin typeface="+mn-ea"/>
            </a:endParaRPr>
          </a:p>
        </p:txBody>
      </p:sp>
      <p:grpSp>
        <p:nvGrpSpPr>
          <p:cNvPr id="12" name="그룹 11"/>
          <p:cNvGrpSpPr/>
          <p:nvPr/>
        </p:nvGrpSpPr>
        <p:grpSpPr>
          <a:xfrm>
            <a:off x="2403455" y="1797724"/>
            <a:ext cx="4346873" cy="4464856"/>
            <a:chOff x="3324296" y="2024844"/>
            <a:chExt cx="4716697" cy="3780420"/>
          </a:xfrm>
        </p:grpSpPr>
        <p:pic>
          <p:nvPicPr>
            <p:cNvPr id="51" name="그림 50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-6957" r="-1" b="-1"/>
            <a:stretch/>
          </p:blipFill>
          <p:spPr>
            <a:xfrm flipH="1">
              <a:off x="3324296" y="2024844"/>
              <a:ext cx="142787" cy="3780420"/>
            </a:xfrm>
            <a:prstGeom prst="rect">
              <a:avLst/>
            </a:prstGeom>
          </p:spPr>
        </p:pic>
        <p:pic>
          <p:nvPicPr>
            <p:cNvPr id="52" name="그림 51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-6957" r="-1" b="-1"/>
            <a:stretch/>
          </p:blipFill>
          <p:spPr>
            <a:xfrm flipH="1">
              <a:off x="5613502" y="2024844"/>
              <a:ext cx="142787" cy="3780420"/>
            </a:xfrm>
            <a:prstGeom prst="rect">
              <a:avLst/>
            </a:prstGeom>
          </p:spPr>
        </p:pic>
        <p:pic>
          <p:nvPicPr>
            <p:cNvPr id="53" name="그림 52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-6957" r="-1" b="-1"/>
            <a:stretch/>
          </p:blipFill>
          <p:spPr>
            <a:xfrm flipH="1">
              <a:off x="7898206" y="2024844"/>
              <a:ext cx="142787" cy="3780420"/>
            </a:xfrm>
            <a:prstGeom prst="rect">
              <a:avLst/>
            </a:prstGeom>
          </p:spPr>
        </p:pic>
      </p:grpSp>
      <p:sp>
        <p:nvSpPr>
          <p:cNvPr id="13" name="AutoShape 71"/>
          <p:cNvSpPr>
            <a:spLocks noChangeArrowheads="1"/>
          </p:cNvSpPr>
          <p:nvPr/>
        </p:nvSpPr>
        <p:spPr bwMode="auto">
          <a:xfrm>
            <a:off x="432352" y="2211365"/>
            <a:ext cx="1991068" cy="769441"/>
          </a:xfrm>
          <a:prstGeom prst="homePlate">
            <a:avLst>
              <a:gd name="adj" fmla="val 0"/>
            </a:avLst>
          </a:prstGeom>
          <a:noFill/>
          <a:ln w="3175" algn="ctr">
            <a:noFill/>
            <a:miter lim="800000"/>
            <a:headEnd/>
            <a:tailEnd/>
          </a:ln>
        </p:spPr>
        <p:txBody>
          <a:bodyPr wrap="square" lIns="36000" rIns="10800" anchor="ctr">
            <a:spAutoFit/>
          </a:bodyPr>
          <a:lstStyle/>
          <a:p>
            <a:pPr marL="88900" indent="-88900" defTabSz="995363" latinLnBrk="0">
              <a:lnSpc>
                <a:spcPct val="110000"/>
              </a:lnSpc>
              <a:spcBef>
                <a:spcPts val="300"/>
              </a:spcBef>
              <a:spcAft>
                <a:spcPts val="300"/>
              </a:spcAft>
              <a:buClr>
                <a:srgbClr val="4D4D4D"/>
              </a:buClr>
              <a:buFontTx/>
              <a:buChar char="•"/>
              <a:defRPr/>
            </a:pPr>
            <a:r>
              <a:rPr lang="en-US" altLang="ko-KR" sz="1000" kern="0" spc="-4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U2L</a:t>
            </a:r>
            <a:r>
              <a:rPr lang="ko-KR" altLang="en-US" sz="1000" kern="0" spc="-4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 대상 서비스 </a:t>
            </a:r>
            <a:r>
              <a:rPr lang="ko-KR" altLang="en-US" sz="1000" kern="0" spc="-4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시스템을 선정 하고</a:t>
            </a:r>
            <a:r>
              <a:rPr lang="en-US" altLang="ko-KR" sz="1000" kern="0" spc="-4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, </a:t>
            </a:r>
            <a:r>
              <a:rPr lang="ko-KR" altLang="en-US" sz="1000" kern="0" spc="-4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선정된 </a:t>
            </a:r>
            <a:r>
              <a:rPr lang="ko-KR" altLang="en-US" sz="1000" kern="0" spc="-4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서비스 시스템에 </a:t>
            </a:r>
            <a:r>
              <a:rPr lang="ko-KR" altLang="en-US" sz="1000" kern="0" spc="-4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대한 현황조사를 </a:t>
            </a:r>
            <a:r>
              <a:rPr lang="ko-KR" altLang="en-US" sz="1000" kern="0" spc="-4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실시하여</a:t>
            </a:r>
            <a:r>
              <a:rPr lang="en-US" altLang="ko-KR" sz="1000" kern="0" spc="-4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, </a:t>
            </a:r>
            <a:r>
              <a:rPr lang="ko-KR" altLang="en-US" sz="1000" kern="0" spc="-4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신규 </a:t>
            </a:r>
            <a:r>
              <a:rPr lang="en-US" altLang="ko-KR" sz="1000" kern="0" spc="-4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To-Be </a:t>
            </a:r>
            <a:r>
              <a:rPr lang="ko-KR" altLang="en-US" sz="1000" kern="0" spc="-4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시스템의 규모를 산출함</a:t>
            </a:r>
            <a:r>
              <a:rPr lang="en-US" altLang="ko-KR" sz="1000" kern="0" spc="-4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 </a:t>
            </a:r>
          </a:p>
        </p:txBody>
      </p:sp>
      <p:sp>
        <p:nvSpPr>
          <p:cNvPr id="14" name="AutoShape 71"/>
          <p:cNvSpPr>
            <a:spLocks noChangeArrowheads="1"/>
          </p:cNvSpPr>
          <p:nvPr/>
        </p:nvSpPr>
        <p:spPr bwMode="auto">
          <a:xfrm>
            <a:off x="2567916" y="2212646"/>
            <a:ext cx="1917704" cy="1107996"/>
          </a:xfrm>
          <a:prstGeom prst="homePlate">
            <a:avLst>
              <a:gd name="adj" fmla="val 0"/>
            </a:avLst>
          </a:prstGeom>
          <a:noFill/>
          <a:ln w="3175" algn="ctr">
            <a:noFill/>
            <a:miter lim="800000"/>
            <a:headEnd/>
            <a:tailEnd/>
          </a:ln>
        </p:spPr>
        <p:txBody>
          <a:bodyPr wrap="square" lIns="36000" rIns="10800" anchor="ctr">
            <a:spAutoFit/>
          </a:bodyPr>
          <a:lstStyle/>
          <a:p>
            <a:pPr marL="88900" indent="-88900" defTabSz="995363" latinLnBrk="0">
              <a:lnSpc>
                <a:spcPct val="110000"/>
              </a:lnSpc>
              <a:spcBef>
                <a:spcPts val="300"/>
              </a:spcBef>
              <a:spcAft>
                <a:spcPts val="300"/>
              </a:spcAft>
              <a:buClr>
                <a:srgbClr val="4D4D4D"/>
              </a:buClr>
              <a:buFontTx/>
              <a:buChar char="•"/>
              <a:defRPr/>
            </a:pP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U2L 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대상 서비스를 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Linux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로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/>
            </a:r>
            <a:b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이전하기 위한 </a:t>
            </a:r>
            <a:r>
              <a:rPr lang="ko-KR" altLang="en-US" sz="1000" kern="0" spc="-2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구체적인 전환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/>
            </a:r>
            <a:b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ko-KR" altLang="en-US" sz="1000" kern="0" spc="-2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계획서를 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작성하고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, </a:t>
            </a:r>
            <a:r>
              <a:rPr lang="en-US" altLang="ko-KR" sz="1000" kern="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To-Be  </a:t>
            </a:r>
            <a:r>
              <a:rPr lang="en-US" altLang="ko-KR" sz="1000" kern="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H/W</a:t>
            </a:r>
            <a:r>
              <a:rPr lang="ko-KR" altLang="en-US" sz="1000" kern="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와 </a:t>
            </a:r>
            <a:r>
              <a:rPr lang="en-US" altLang="ko-KR" sz="1000" kern="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S/W</a:t>
            </a:r>
            <a:r>
              <a:rPr lang="ko-KR" altLang="en-US" sz="1000" kern="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를 구성하여</a:t>
            </a:r>
            <a:r>
              <a:rPr lang="en-US" altLang="ko-KR" sz="1000" kern="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,</a:t>
            </a:r>
            <a:br>
              <a:rPr lang="en-US" altLang="ko-KR" sz="1000" kern="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기존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App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와 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Data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를 이관하고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/>
            </a:r>
            <a:b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충분한 사전 테스트를 실시함</a:t>
            </a:r>
          </a:p>
        </p:txBody>
      </p:sp>
      <p:sp>
        <p:nvSpPr>
          <p:cNvPr id="15" name="AutoShape 71"/>
          <p:cNvSpPr>
            <a:spLocks noChangeArrowheads="1"/>
          </p:cNvSpPr>
          <p:nvPr/>
        </p:nvSpPr>
        <p:spPr bwMode="auto">
          <a:xfrm>
            <a:off x="4632103" y="2214151"/>
            <a:ext cx="1924394" cy="938719"/>
          </a:xfrm>
          <a:prstGeom prst="homePlate">
            <a:avLst>
              <a:gd name="adj" fmla="val 0"/>
            </a:avLst>
          </a:prstGeom>
          <a:noFill/>
          <a:ln w="3175" algn="ctr">
            <a:noFill/>
            <a:miter lim="800000"/>
            <a:headEnd/>
            <a:tailEnd/>
          </a:ln>
        </p:spPr>
        <p:txBody>
          <a:bodyPr wrap="square" lIns="36000" rIns="10800" anchor="ctr">
            <a:spAutoFit/>
          </a:bodyPr>
          <a:lstStyle/>
          <a:p>
            <a:pPr marL="88900" indent="-88900" defTabSz="995363" latinLnBrk="0">
              <a:lnSpc>
                <a:spcPct val="110000"/>
              </a:lnSpc>
              <a:spcBef>
                <a:spcPts val="300"/>
              </a:spcBef>
              <a:spcAft>
                <a:spcPts val="300"/>
              </a:spcAft>
              <a:buClr>
                <a:srgbClr val="4D4D4D"/>
              </a:buClr>
              <a:buFontTx/>
              <a:buChar char="•"/>
              <a:defRPr/>
            </a:pP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서비스 전환을 위한 상세한 전환 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/>
            </a:r>
            <a:b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시나리오를 </a:t>
            </a:r>
            <a:r>
              <a:rPr lang="ko-KR" altLang="en-US" sz="1000" kern="0" spc="-2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작성하고 이행 일정을 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수립하여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, </a:t>
            </a:r>
            <a:r>
              <a:rPr lang="ko-KR" altLang="en-US" sz="1000" kern="0" spc="-2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이행 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전 </a:t>
            </a:r>
            <a:r>
              <a:rPr lang="ko-KR" altLang="en-US" sz="1000" kern="0" spc="-2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성능 측정 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작업을 실시한 </a:t>
            </a:r>
            <a:r>
              <a:rPr lang="ko-KR" altLang="en-US" sz="1000" kern="0" spc="-2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후</a:t>
            </a:r>
            <a:r>
              <a:rPr lang="en-US" altLang="ko-KR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, </a:t>
            </a:r>
            <a:r>
              <a:rPr lang="ko-KR" altLang="en-US" sz="1000" kern="0" spc="-2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일정에 </a:t>
            </a:r>
            <a:r>
              <a:rPr lang="ko-KR" altLang="en-US" sz="1000" kern="0" spc="-2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따라 서비스 전환 </a:t>
            </a:r>
            <a:r>
              <a:rPr lang="ko-KR" altLang="en-US" sz="1000" kern="0" spc="-2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작업을 실행함</a:t>
            </a:r>
            <a:endParaRPr lang="ko-KR" altLang="en-US" sz="1000" kern="0" spc="-20">
              <a:ln>
                <a:solidFill>
                  <a:srgbClr val="E30613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16" name="갈매기형 수장 15"/>
          <p:cNvSpPr/>
          <p:nvPr/>
        </p:nvSpPr>
        <p:spPr bwMode="auto">
          <a:xfrm>
            <a:off x="6647034" y="1796157"/>
            <a:ext cx="2173115" cy="324000"/>
          </a:xfrm>
          <a:prstGeom prst="chevron">
            <a:avLst>
              <a:gd name="adj" fmla="val 32327"/>
            </a:avLst>
          </a:prstGeom>
          <a:solidFill>
            <a:srgbClr val="0759BD"/>
          </a:solidFill>
          <a:ln>
            <a:noFill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rPr>
              <a:t>Optimization</a:t>
            </a:r>
            <a:endParaRPr lang="ko-KR" altLang="en-US" sz="1200" b="1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latin typeface="+mn-ea"/>
            </a:endParaRPr>
          </a:p>
        </p:txBody>
      </p:sp>
      <p:sp>
        <p:nvSpPr>
          <p:cNvPr id="17" name="AutoShape 71"/>
          <p:cNvSpPr>
            <a:spLocks noChangeArrowheads="1"/>
          </p:cNvSpPr>
          <p:nvPr/>
        </p:nvSpPr>
        <p:spPr bwMode="auto">
          <a:xfrm>
            <a:off x="6732239" y="2213410"/>
            <a:ext cx="2002653" cy="938719"/>
          </a:xfrm>
          <a:prstGeom prst="homePlate">
            <a:avLst>
              <a:gd name="adj" fmla="val 0"/>
            </a:avLst>
          </a:prstGeom>
          <a:noFill/>
          <a:ln w="3175" algn="ctr">
            <a:noFill/>
            <a:miter lim="800000"/>
            <a:headEnd/>
            <a:tailEnd/>
          </a:ln>
        </p:spPr>
        <p:txBody>
          <a:bodyPr wrap="square" lIns="36000" rIns="10800" anchor="ctr">
            <a:spAutoFit/>
          </a:bodyPr>
          <a:lstStyle/>
          <a:p>
            <a:pPr marL="88900" indent="-88900" defTabSz="995363" latinLnBrk="0">
              <a:lnSpc>
                <a:spcPct val="110000"/>
              </a:lnSpc>
              <a:spcBef>
                <a:spcPts val="300"/>
              </a:spcBef>
              <a:spcAft>
                <a:spcPts val="300"/>
              </a:spcAft>
              <a:buClr>
                <a:srgbClr val="4D4D4D"/>
              </a:buClr>
              <a:buFontTx/>
              <a:buChar char="•"/>
              <a:defRPr/>
            </a:pPr>
            <a:r>
              <a:rPr lang="ko-KR" altLang="en-US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서비스를 전환한 후</a:t>
            </a:r>
            <a: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 </a:t>
            </a:r>
            <a:r>
              <a:rPr lang="ko-KR" altLang="en-US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시스템을</a:t>
            </a:r>
            <a: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/>
            </a:r>
            <a:b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ko-KR" altLang="en-US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안정화 시키기 위해</a:t>
            </a:r>
            <a: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 </a:t>
            </a:r>
            <a:r>
              <a:rPr lang="ko-KR" altLang="en-US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문제 발생시</a:t>
            </a:r>
            <a: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/>
            </a:r>
            <a:b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Trouble Shooting </a:t>
            </a:r>
            <a:r>
              <a:rPr lang="ko-KR" altLang="en-US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작업과</a:t>
            </a:r>
            <a: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 </a:t>
            </a:r>
            <a:r>
              <a:rPr lang="ko-KR" altLang="en-US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이행 </a:t>
            </a:r>
            <a:r>
              <a:rPr lang="ko-KR" altLang="en-US" sz="1000" kern="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후 성능을 </a:t>
            </a:r>
            <a:r>
              <a:rPr lang="ko-KR" altLang="en-US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극대화 시키기 위한</a:t>
            </a:r>
            <a: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/>
            </a:r>
            <a:br>
              <a:rPr lang="en-US" altLang="ko-KR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ko-KR" altLang="en-US" sz="1000" ker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성능 최적화 작업을 실시함</a:t>
            </a:r>
          </a:p>
        </p:txBody>
      </p:sp>
      <p:sp>
        <p:nvSpPr>
          <p:cNvPr id="26" name="AutoShape 71"/>
          <p:cNvSpPr>
            <a:spLocks noChangeArrowheads="1"/>
          </p:cNvSpPr>
          <p:nvPr/>
        </p:nvSpPr>
        <p:spPr bwMode="auto">
          <a:xfrm>
            <a:off x="493459" y="3654836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>
              <a:defRPr/>
            </a:pPr>
            <a:r>
              <a:rPr lang="ko-KR" altLang="en-US" sz="100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현황조사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sp>
        <p:nvSpPr>
          <p:cNvPr id="27" name="AutoShape 71"/>
          <p:cNvSpPr>
            <a:spLocks noChangeArrowheads="1"/>
          </p:cNvSpPr>
          <p:nvPr/>
        </p:nvSpPr>
        <p:spPr bwMode="auto">
          <a:xfrm>
            <a:off x="493459" y="4991178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>
              <a:defRPr/>
            </a:pPr>
            <a:r>
              <a:rPr lang="en-US" altLang="ko-KR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To-Be </a:t>
            </a:r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시스템 결정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cxnSp>
        <p:nvCxnSpPr>
          <p:cNvPr id="28" name="직선 화살표 연결선 27"/>
          <p:cNvCxnSpPr>
            <a:stCxn id="26" idx="2"/>
            <a:endCxn id="48" idx="0"/>
          </p:cNvCxnSpPr>
          <p:nvPr/>
        </p:nvCxnSpPr>
        <p:spPr>
          <a:xfrm>
            <a:off x="1393459" y="4050836"/>
            <a:ext cx="0" cy="264856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AutoShape 71"/>
          <p:cNvSpPr>
            <a:spLocks noChangeArrowheads="1"/>
          </p:cNvSpPr>
          <p:nvPr/>
        </p:nvSpPr>
        <p:spPr bwMode="auto">
          <a:xfrm>
            <a:off x="2599925" y="3886009"/>
            <a:ext cx="1800000" cy="324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>
              <a:defRPr/>
            </a:pPr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이행계획서 작성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30" name="AutoShape 71"/>
          <p:cNvSpPr>
            <a:spLocks noChangeArrowheads="1"/>
          </p:cNvSpPr>
          <p:nvPr/>
        </p:nvSpPr>
        <p:spPr bwMode="auto">
          <a:xfrm>
            <a:off x="6865606" y="3655266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시스템 모니터링</a:t>
            </a:r>
            <a:r>
              <a:rPr lang="en-US" altLang="ko-KR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/</a:t>
            </a:r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안정화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31" name="직선 화살표 연결선 30"/>
          <p:cNvCxnSpPr>
            <a:stCxn id="30" idx="2"/>
            <a:endCxn id="33" idx="0"/>
          </p:cNvCxnSpPr>
          <p:nvPr/>
        </p:nvCxnSpPr>
        <p:spPr>
          <a:xfrm>
            <a:off x="7765606" y="4051266"/>
            <a:ext cx="0" cy="264426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꺾인 연결선 31"/>
          <p:cNvCxnSpPr>
            <a:stCxn id="27" idx="3"/>
            <a:endCxn id="55" idx="1"/>
          </p:cNvCxnSpPr>
          <p:nvPr/>
        </p:nvCxnSpPr>
        <p:spPr bwMode="auto">
          <a:xfrm flipV="1">
            <a:off x="2293459" y="3606827"/>
            <a:ext cx="305047" cy="1582351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AutoShape 71"/>
          <p:cNvSpPr>
            <a:spLocks noChangeArrowheads="1"/>
          </p:cNvSpPr>
          <p:nvPr/>
        </p:nvSpPr>
        <p:spPr bwMode="auto">
          <a:xfrm>
            <a:off x="6865606" y="4315692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이행 후 성능측정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34" name="AutoShape 71"/>
          <p:cNvSpPr>
            <a:spLocks noChangeArrowheads="1"/>
          </p:cNvSpPr>
          <p:nvPr/>
        </p:nvSpPr>
        <p:spPr bwMode="auto">
          <a:xfrm>
            <a:off x="6865606" y="4982632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성능 최적화 작업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35" name="AutoShape 71"/>
          <p:cNvSpPr>
            <a:spLocks noChangeArrowheads="1"/>
          </p:cNvSpPr>
          <p:nvPr/>
        </p:nvSpPr>
        <p:spPr bwMode="auto">
          <a:xfrm>
            <a:off x="2599925" y="4348928"/>
            <a:ext cx="1800000" cy="324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>
              <a:defRPr/>
            </a:pPr>
            <a:r>
              <a:rPr lang="en-US" altLang="ko-KR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HW, SW, NW </a:t>
            </a:r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구성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36" name="AutoShape 71"/>
          <p:cNvSpPr>
            <a:spLocks noChangeArrowheads="1"/>
          </p:cNvSpPr>
          <p:nvPr/>
        </p:nvSpPr>
        <p:spPr bwMode="auto">
          <a:xfrm>
            <a:off x="2599925" y="4811848"/>
            <a:ext cx="1800000" cy="324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>
              <a:defRPr/>
            </a:pPr>
            <a:r>
              <a:rPr lang="en-US" altLang="ko-KR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APP, Data Porting</a:t>
            </a:r>
          </a:p>
        </p:txBody>
      </p:sp>
      <p:sp>
        <p:nvSpPr>
          <p:cNvPr id="37" name="AutoShape 71"/>
          <p:cNvSpPr>
            <a:spLocks noChangeArrowheads="1"/>
          </p:cNvSpPr>
          <p:nvPr/>
        </p:nvSpPr>
        <p:spPr bwMode="auto">
          <a:xfrm>
            <a:off x="2599925" y="5266220"/>
            <a:ext cx="1800000" cy="324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>
              <a:defRPr/>
            </a:pPr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서비스 테스트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38" name="직선 화살표 연결선 37"/>
          <p:cNvCxnSpPr>
            <a:stCxn id="29" idx="2"/>
            <a:endCxn id="35" idx="0"/>
          </p:cNvCxnSpPr>
          <p:nvPr/>
        </p:nvCxnSpPr>
        <p:spPr>
          <a:xfrm>
            <a:off x="3499925" y="4210009"/>
            <a:ext cx="0" cy="138919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직선 화살표 연결선 38"/>
          <p:cNvCxnSpPr>
            <a:stCxn id="35" idx="2"/>
            <a:endCxn id="36" idx="0"/>
          </p:cNvCxnSpPr>
          <p:nvPr/>
        </p:nvCxnSpPr>
        <p:spPr>
          <a:xfrm>
            <a:off x="3499925" y="4672928"/>
            <a:ext cx="0" cy="138920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화살표 연결선 39"/>
          <p:cNvCxnSpPr>
            <a:stCxn id="36" idx="2"/>
            <a:endCxn id="37" idx="0"/>
          </p:cNvCxnSpPr>
          <p:nvPr/>
        </p:nvCxnSpPr>
        <p:spPr>
          <a:xfrm>
            <a:off x="3499925" y="5135848"/>
            <a:ext cx="0" cy="130372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AutoShape 71"/>
          <p:cNvSpPr>
            <a:spLocks noChangeArrowheads="1"/>
          </p:cNvSpPr>
          <p:nvPr/>
        </p:nvSpPr>
        <p:spPr bwMode="auto">
          <a:xfrm>
            <a:off x="4707001" y="3655266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>
              <a:defRPr/>
            </a:pPr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서비스 전환시나리오 작성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42" name="AutoShape 71"/>
          <p:cNvSpPr>
            <a:spLocks noChangeArrowheads="1"/>
          </p:cNvSpPr>
          <p:nvPr/>
        </p:nvSpPr>
        <p:spPr bwMode="auto">
          <a:xfrm>
            <a:off x="4707001" y="4313828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>
              <a:defRPr/>
            </a:pPr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이행 전 성능측정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43" name="꺾인 연결선 42"/>
          <p:cNvCxnSpPr>
            <a:stCxn id="37" idx="3"/>
            <a:endCxn id="41" idx="1"/>
          </p:cNvCxnSpPr>
          <p:nvPr/>
        </p:nvCxnSpPr>
        <p:spPr>
          <a:xfrm flipV="1">
            <a:off x="4399925" y="3853266"/>
            <a:ext cx="307076" cy="1574954"/>
          </a:xfrm>
          <a:prstGeom prst="bentConnector3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화살표 연결선 43"/>
          <p:cNvCxnSpPr>
            <a:stCxn id="41" idx="2"/>
            <a:endCxn id="42" idx="0"/>
          </p:cNvCxnSpPr>
          <p:nvPr/>
        </p:nvCxnSpPr>
        <p:spPr>
          <a:xfrm>
            <a:off x="5607001" y="4051266"/>
            <a:ext cx="0" cy="262562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꺾인 연결선 44"/>
          <p:cNvCxnSpPr>
            <a:stCxn id="47" idx="3"/>
            <a:endCxn id="30" idx="1"/>
          </p:cNvCxnSpPr>
          <p:nvPr/>
        </p:nvCxnSpPr>
        <p:spPr>
          <a:xfrm flipV="1">
            <a:off x="6507001" y="3853266"/>
            <a:ext cx="358605" cy="1325590"/>
          </a:xfrm>
          <a:prstGeom prst="bentConnector3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화살표 연결선 45"/>
          <p:cNvCxnSpPr>
            <a:stCxn id="33" idx="2"/>
            <a:endCxn id="34" idx="0"/>
          </p:cNvCxnSpPr>
          <p:nvPr/>
        </p:nvCxnSpPr>
        <p:spPr>
          <a:xfrm>
            <a:off x="7765606" y="4711692"/>
            <a:ext cx="0" cy="270940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AutoShape 71"/>
          <p:cNvSpPr>
            <a:spLocks noChangeArrowheads="1"/>
          </p:cNvSpPr>
          <p:nvPr/>
        </p:nvSpPr>
        <p:spPr bwMode="auto">
          <a:xfrm>
            <a:off x="4707001" y="4980856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>
              <a:defRPr/>
            </a:pPr>
            <a:r>
              <a:rPr lang="ko-KR" altLang="en-US" sz="10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서비스 전환작업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48" name="AutoShape 71"/>
          <p:cNvSpPr>
            <a:spLocks noChangeArrowheads="1"/>
          </p:cNvSpPr>
          <p:nvPr/>
        </p:nvSpPr>
        <p:spPr bwMode="auto">
          <a:xfrm>
            <a:off x="493459" y="4315692"/>
            <a:ext cx="1800000" cy="39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>
              <a:defRPr/>
            </a:pPr>
            <a:r>
              <a:rPr lang="en-US" altLang="ko-KR" sz="100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U2L </a:t>
            </a:r>
            <a:r>
              <a:rPr lang="ko-KR" altLang="en-US" sz="100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대상 선정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+mn-ea"/>
            </a:endParaRPr>
          </a:p>
        </p:txBody>
      </p:sp>
      <p:cxnSp>
        <p:nvCxnSpPr>
          <p:cNvPr id="49" name="직선 화살표 연결선 48"/>
          <p:cNvCxnSpPr>
            <a:stCxn id="48" idx="2"/>
            <a:endCxn id="27" idx="0"/>
          </p:cNvCxnSpPr>
          <p:nvPr/>
        </p:nvCxnSpPr>
        <p:spPr>
          <a:xfrm>
            <a:off x="1393459" y="4711692"/>
            <a:ext cx="0" cy="279486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직선 화살표 연결선 49"/>
          <p:cNvCxnSpPr>
            <a:stCxn id="42" idx="2"/>
            <a:endCxn id="47" idx="0"/>
          </p:cNvCxnSpPr>
          <p:nvPr/>
        </p:nvCxnSpPr>
        <p:spPr>
          <a:xfrm>
            <a:off x="5607001" y="4709828"/>
            <a:ext cx="0" cy="271028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그룹 18"/>
          <p:cNvGrpSpPr/>
          <p:nvPr/>
        </p:nvGrpSpPr>
        <p:grpSpPr>
          <a:xfrm>
            <a:off x="340204" y="5712525"/>
            <a:ext cx="8479946" cy="763183"/>
            <a:chOff x="358521" y="5726157"/>
            <a:chExt cx="9201404" cy="763183"/>
          </a:xfrm>
        </p:grpSpPr>
        <p:sp>
          <p:nvSpPr>
            <p:cNvPr id="20" name="직사각형 19"/>
            <p:cNvSpPr/>
            <p:nvPr/>
          </p:nvSpPr>
          <p:spPr bwMode="auto">
            <a:xfrm>
              <a:off x="358521" y="5858933"/>
              <a:ext cx="9201404" cy="630407"/>
            </a:xfrm>
            <a:prstGeom prst="rect">
              <a:avLst/>
            </a:prstGeom>
            <a:solidFill>
              <a:srgbClr val="CCEAFC">
                <a:alpha val="55000"/>
              </a:srgb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ko-KR" altLang="en-US" sz="11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cs typeface="Segoe UI" panose="020B0502040204020203" pitchFamily="34" charset="0"/>
              </a:endParaRPr>
            </a:p>
          </p:txBody>
        </p:sp>
        <p:sp>
          <p:nvSpPr>
            <p:cNvPr id="21" name="AutoShape 71"/>
            <p:cNvSpPr>
              <a:spLocks noChangeArrowheads="1"/>
            </p:cNvSpPr>
            <p:nvPr/>
          </p:nvSpPr>
          <p:spPr bwMode="auto">
            <a:xfrm>
              <a:off x="517615" y="6019751"/>
              <a:ext cx="2007248" cy="338554"/>
            </a:xfrm>
            <a:prstGeom prst="homePlate">
              <a:avLst>
                <a:gd name="adj" fmla="val 0"/>
              </a:avLst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 fontAlgn="base" latinLnBrk="0"/>
              <a:r>
                <a:rPr lang="ko-KR" altLang="en-US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전환계획서</a:t>
              </a:r>
            </a:p>
            <a:p>
              <a:pPr algn="ctr" fontAlgn="base" latinLnBrk="0"/>
              <a:r>
                <a:rPr lang="en-US" altLang="ko-KR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As-Is/To-Be</a:t>
              </a:r>
              <a:r>
                <a:rPr lang="ko-KR" altLang="en-US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서비스</a:t>
              </a:r>
              <a:r>
                <a:rPr lang="en-US" altLang="ko-KR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/</a:t>
              </a:r>
              <a:r>
                <a:rPr lang="ko-KR" altLang="en-US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시스템목록</a:t>
              </a:r>
            </a:p>
          </p:txBody>
        </p:sp>
        <p:sp>
          <p:nvSpPr>
            <p:cNvPr id="22" name="AutoShape 71"/>
            <p:cNvSpPr>
              <a:spLocks noChangeArrowheads="1"/>
            </p:cNvSpPr>
            <p:nvPr/>
          </p:nvSpPr>
          <p:spPr bwMode="auto">
            <a:xfrm>
              <a:off x="3109880" y="6019751"/>
              <a:ext cx="1396725" cy="338554"/>
            </a:xfrm>
            <a:prstGeom prst="homePlate">
              <a:avLst>
                <a:gd name="adj" fmla="val 0"/>
              </a:avLst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 fontAlgn="base" latinLnBrk="0"/>
              <a:r>
                <a:rPr lang="ko-KR" altLang="en-US" sz="1100" spc="-30" smtClean="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이행계획서</a:t>
              </a:r>
              <a:endParaRPr lang="ko-KR" altLang="en-US" sz="1100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endParaRPr>
            </a:p>
            <a:p>
              <a:pPr algn="ctr" fontAlgn="base" latinLnBrk="0"/>
              <a:r>
                <a:rPr lang="ko-KR" altLang="en-US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테스트계획서</a:t>
              </a:r>
              <a:r>
                <a:rPr lang="en-US" altLang="ko-KR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/</a:t>
              </a:r>
              <a:r>
                <a:rPr lang="ko-KR" altLang="en-US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결과서</a:t>
              </a:r>
            </a:p>
          </p:txBody>
        </p:sp>
        <p:sp>
          <p:nvSpPr>
            <p:cNvPr id="23" name="AutoShape 71"/>
            <p:cNvSpPr>
              <a:spLocks noChangeArrowheads="1"/>
            </p:cNvSpPr>
            <p:nvPr/>
          </p:nvSpPr>
          <p:spPr bwMode="auto">
            <a:xfrm>
              <a:off x="5305634" y="6019751"/>
              <a:ext cx="1588405" cy="338554"/>
            </a:xfrm>
            <a:prstGeom prst="homePlate">
              <a:avLst>
                <a:gd name="adj" fmla="val 0"/>
              </a:avLst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 fontAlgn="base" latinLnBrk="0"/>
              <a:r>
                <a:rPr lang="ko-KR" altLang="en-US" sz="1100" spc="-30" err="1" smtClean="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서비스전환</a:t>
              </a:r>
              <a:r>
                <a:rPr lang="ko-KR" altLang="en-US" sz="1100" spc="-30" smtClean="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 </a:t>
              </a:r>
              <a:r>
                <a:rPr lang="ko-KR" altLang="en-US" sz="1100" spc="-30" err="1" smtClean="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상세절차서</a:t>
              </a:r>
              <a:endParaRPr lang="ko-KR" altLang="en-US" sz="1100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endParaRPr>
            </a:p>
            <a:p>
              <a:pPr algn="ctr" fontAlgn="base" latinLnBrk="0"/>
              <a:r>
                <a:rPr lang="ko-KR" altLang="en-US" sz="1100" spc="-30" smtClean="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시스템 성능측정 </a:t>
              </a:r>
              <a:r>
                <a:rPr lang="ko-KR" altLang="en-US" sz="1100" spc="-30" err="1" smtClean="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결과서</a:t>
              </a:r>
              <a:endParaRPr lang="ko-KR" altLang="en-US" sz="1100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endParaRPr>
            </a:p>
          </p:txBody>
        </p:sp>
        <p:sp>
          <p:nvSpPr>
            <p:cNvPr id="24" name="AutoShape 71"/>
            <p:cNvSpPr>
              <a:spLocks noChangeArrowheads="1"/>
            </p:cNvSpPr>
            <p:nvPr/>
          </p:nvSpPr>
          <p:spPr bwMode="auto">
            <a:xfrm>
              <a:off x="7642634" y="6019751"/>
              <a:ext cx="1588405" cy="338554"/>
            </a:xfrm>
            <a:prstGeom prst="homePlate">
              <a:avLst>
                <a:gd name="adj" fmla="val 0"/>
              </a:avLst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 anchor="ctr">
              <a:spAutoFit/>
            </a:bodyPr>
            <a:lstStyle/>
            <a:p>
              <a:pPr algn="ctr" fontAlgn="base" latinLnBrk="0"/>
              <a:r>
                <a:rPr lang="ko-KR" altLang="en-US" sz="1100" spc="-3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전환결과서</a:t>
              </a:r>
            </a:p>
            <a:p>
              <a:pPr algn="ctr" fontAlgn="base" latinLnBrk="0"/>
              <a:r>
                <a:rPr lang="ko-KR" altLang="en-US" sz="1100" spc="-30" smtClean="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시스템 성능측정 </a:t>
              </a:r>
              <a:r>
                <a:rPr lang="ko-KR" altLang="en-US" sz="1100" spc="-30" err="1" smtClean="0">
                  <a:ln>
                    <a:solidFill>
                      <a:schemeClr val="bg1">
                        <a:lumMod val="85000"/>
                        <a:alpha val="0"/>
                      </a:schemeClr>
                    </a:solidFill>
                  </a:ln>
                  <a:latin typeface="+mn-ea"/>
                </a:rPr>
                <a:t>결과서</a:t>
              </a:r>
              <a:endParaRPr lang="ko-KR" altLang="en-US" sz="1100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endParaRPr>
            </a:p>
          </p:txBody>
        </p:sp>
        <p:pic>
          <p:nvPicPr>
            <p:cNvPr id="25" name="Picture 223" descr="화살표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gray">
            <a:xfrm rot="5400000">
              <a:off x="4761287" y="5367698"/>
              <a:ext cx="263986" cy="9809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5" name="AutoShape 71"/>
          <p:cNvSpPr>
            <a:spLocks noChangeArrowheads="1"/>
          </p:cNvSpPr>
          <p:nvPr/>
        </p:nvSpPr>
        <p:spPr bwMode="auto">
          <a:xfrm>
            <a:off x="2598506" y="3444827"/>
            <a:ext cx="1800000" cy="324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>
              <a:defRPr/>
            </a:pPr>
            <a:r>
              <a:rPr lang="en-US" altLang="ko-KR" sz="100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U2U </a:t>
            </a:r>
            <a:r>
              <a:rPr lang="ko-KR" altLang="en-US" sz="100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전환 이후 변경사항 확인</a:t>
            </a:r>
            <a:endParaRPr lang="en-US" altLang="ko-KR" sz="10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56" name="직선 화살표 연결선 55"/>
          <p:cNvCxnSpPr>
            <a:stCxn id="55" idx="2"/>
            <a:endCxn id="29" idx="0"/>
          </p:cNvCxnSpPr>
          <p:nvPr/>
        </p:nvCxnSpPr>
        <p:spPr>
          <a:xfrm>
            <a:off x="3498506" y="3768827"/>
            <a:ext cx="1419" cy="117182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92930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(5/10)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5099207"/>
              </p:ext>
            </p:extLst>
          </p:nvPr>
        </p:nvGraphicFramePr>
        <p:xfrm>
          <a:off x="323850" y="986992"/>
          <a:ext cx="8496301" cy="54661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174691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21815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1815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95309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II(On-Line)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이스턴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테크놀러지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윤석헌 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010-772-7143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shyoon@etpost.co.kr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김지수 차장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010-5277-7214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geesus@etpost.co.kr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안정준 차장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010-9000-7812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ajjhj@etpost.co.kr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 : 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09738580"/>
                  </a:ext>
                </a:extLst>
              </a:tr>
              <a:tr h="11052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전자민원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Talkro CS Agent™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△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다음소프트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김지현 대리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010-7736-4478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kjh@daumsoft.com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총괄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장석원 대리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010-9410-7333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swjang@daumsoft.com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심미혜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010-6292-8047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mhsim@daumsoft.com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7713500"/>
                  </a:ext>
                </a:extLst>
              </a:tr>
              <a:tr h="8009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화면캡쳐 방지 솔루션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김정은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010-9034-1505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kimje@markany.com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이윤정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010-2691-6853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yjlee@markany.com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(ABL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감사→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(ABL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콜센터→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 : 4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AML→Web Safer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Image→Web Safer : 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27664828"/>
                  </a:ext>
                </a:extLst>
              </a:tr>
              <a:tr h="21706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내부정보 유출방지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김정은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010-9034-1505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kimje@markany.com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이윤정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010-2691-6853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yjlee@markany.com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Server Interface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Module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Server Interface Module :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(Groupware) Document Safer Server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Interface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Module : 3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(NGS) Document Safer Server Interface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Module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(DMS) Document Safer Server Interface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Module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DRM : 3500 (PC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자동암호화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정책 적용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Engine : 1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 암호화 열람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Client : Site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49546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60993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(6/10)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9694977"/>
              </p:ext>
            </p:extLst>
          </p:nvPr>
        </p:nvGraphicFramePr>
        <p:xfrm>
          <a:off x="323850" y="986992"/>
          <a:ext cx="8496301" cy="54661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174691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26190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619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15096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안유리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사원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010-3404-1130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yrahn@markany.com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강인환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010-9594-7070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ihkang1@markany.com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EMS) 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e_Page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SAFER Client Module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For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Non-ActiveX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CCSP, DMS) 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e-Page SAFER Server Engine (4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 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SAFER Client Module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 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Capture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Prevention Module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 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Cross-Browser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Support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 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Detector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Program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19537701"/>
                  </a:ext>
                </a:extLst>
              </a:tr>
              <a:tr h="5960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 AppShield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앱 위변조 방지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한컴위드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김상연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010-6278-0599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sangyeon@hancomwith.com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서종수 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010-3687-4513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sjs@hancomwith.com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EAS-i : Xecure Appshield for Android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Xecure Appshield for Android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    Xecure Appshield for iOS : 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4813707"/>
                  </a:ext>
                </a:extLst>
              </a:tr>
              <a:tr h="59609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 OCSP Client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실시간 유효성 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한컴위드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김상연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010-6278-0599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sangyeon@hancomwith.com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서종수 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010-3687-4513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sjs@hancomwith.com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OCSP Client for Server : 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41145556"/>
                  </a:ext>
                </a:extLst>
              </a:tr>
              <a:tr h="224052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(active active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non-active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한컴위드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김상연 과장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010-6278-0599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sangyeon@hancomwith.com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서종수 부장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010-3687-4513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sjs@hancomwith.com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24 Core(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재활용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Copy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Life@Digital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Multi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Browser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Multi Browser 2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상호인증용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상호인증용본인확인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IDV Module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방카웹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2,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IDV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Module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439765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81924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(7/10)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6055890"/>
              </p:ext>
            </p:extLst>
          </p:nvPr>
        </p:nvGraphicFramePr>
        <p:xfrm>
          <a:off x="323850" y="986993"/>
          <a:ext cx="8496301" cy="54661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46699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22533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2533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7608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공인인증 및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구간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암호화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모바일 공인인증 및 구간 암호화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한컴위드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김상연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010-6278-0599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sangyeon@hancomwith.com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서종수 부장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010-3687-4513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sjs@hancomwith.com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1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XecureSmart Server 2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              XecureSmart for Android 1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: XecureSmart for And/IOS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01728009"/>
                  </a:ext>
                </a:extLst>
              </a:tr>
              <a:tr h="7608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XecureWebShield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(VestWeb)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CCSP : 1.3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인터넷보험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: 2.3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예티소프트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박찬호 차장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010-6774-5658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chpark@yettiesoft.com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남원성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010-9441-9807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sknam85@yettiesoft.com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VestWeb 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구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XecureWebShield)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인터넷보험사이트 웹위변조방지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: 2 Copy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 CSSP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웹위변조방지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: 2 Copy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6074077"/>
                  </a:ext>
                </a:extLst>
              </a:tr>
              <a:tr h="7608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VestSign(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VestRelay(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인증서 중계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1.3.0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1.0.4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예티소프트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박찬호 차장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010-6774-5658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chpark@yettiesoft.com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남원성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010-9441-9807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sknam85@yettiesoft.com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인터넷 보험웹사이트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 VestSign/VestRelay : 2 Copy,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무상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GASFA : VestSign : 2Copy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존재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버전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12,4)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7872512"/>
                  </a:ext>
                </a:extLst>
              </a:tr>
              <a:tr h="4038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nProtect Online Security)_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예티소프트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잉카인터넷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박찬호 차장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010-6774-5658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chpark@yettiesoft.com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김선제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010-4444-7726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ksj@inca.co.kr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 err="1">
                          <a:effectLst/>
                          <a:latin typeface="+mn-ea"/>
                          <a:ea typeface="+mn-ea"/>
                        </a:rPr>
                        <a:t>NOS_Windows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사용자정보보호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- 1 Copy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56086357"/>
                  </a:ext>
                </a:extLst>
              </a:tr>
              <a:tr h="76080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실시간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악성코드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탐지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네트워크 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nProtect Online Security)_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개인방화벽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NOS_Windows_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네트웍 보호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- 1 Copy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69691138"/>
                  </a:ext>
                </a:extLst>
              </a:tr>
              <a:tr h="40382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(PC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nProtect Online Security)_Keypad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NOS_Keypad - 1 Copy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91077834"/>
                  </a:ext>
                </a:extLst>
              </a:tr>
              <a:tr h="5823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모바일용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nProtect Online Security)_Keypad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_</a:t>
                      </a:r>
                    </a:p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MobileWeb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NOS_Keypad_Mobile Web - 1 Copy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51580327"/>
                  </a:ext>
                </a:extLst>
              </a:tr>
              <a:tr h="58231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nProtect Online Security)_Android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_</a:t>
                      </a: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웹백신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NOS_Android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_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웹백신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- 1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Copy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443218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94547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(8/10)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81681806"/>
              </p:ext>
            </p:extLst>
          </p:nvPr>
        </p:nvGraphicFramePr>
        <p:xfrm>
          <a:off x="323850" y="986991"/>
          <a:ext cx="8496301" cy="54661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030675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18842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8842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33767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백신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AOS Antivirus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안랩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84997625"/>
                  </a:ext>
                </a:extLst>
              </a:tr>
              <a:tr h="7854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방화벽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안랩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54164672"/>
                  </a:ext>
                </a:extLst>
              </a:tr>
              <a:tr h="78541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Key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ActiveX,</a:t>
                      </a:r>
                    </a:p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NonActiveX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1.0.0.17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정수성 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010-4817-9865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ssjung@raoncorp.com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강인철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010-9292-2864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ickang@raoncorp.com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MultiBrowser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 : 1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 : 1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Key*2per 4Core(Server)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for Multi Browser*2per 4Core (Server)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48519628"/>
                  </a:ext>
                </a:extLst>
              </a:tr>
              <a:tr h="48692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가상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키보드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TouchEn Transkey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4.6.2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정수성 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010-4817-9865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ssjung@raoncorp.com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강인철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010-9292-2864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ickang@raoncorp.com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TouchEn Transkey : 1 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82555112"/>
                  </a:ext>
                </a:extLst>
              </a:tr>
              <a:tr h="6361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키패드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4.0.6.18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정수성 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010-4817-9865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ssjung@raoncorp.com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강인철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010-9292-2864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ickang@raoncorp.com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for Android Tablet : 1 Service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for Android/iOS : 1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32540792"/>
                  </a:ext>
                </a:extLst>
              </a:tr>
              <a:tr h="4869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TouchEn mVaccine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정수성 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010-4817-9865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ssjung@raoncorp.com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강인철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010-9292-2864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ickang@raoncorp.com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TouchEn mVaccine 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for Android/iOS : 1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63321376"/>
                  </a:ext>
                </a:extLst>
              </a:tr>
              <a:tr h="10839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인증서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복사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Key# Biz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ICRS/CRC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Key#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QRCode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3.1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2.0.3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정수성 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010-4817-9865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ssjung@raoncorp.com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강인철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010-9292-2864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ickang@raoncorp.com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Key# Biz ICRS/CRC for Multi Browse*2per 4Core(Server)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Key# Biz ICRS/CRC for QRCODE*2per 4Core(Server)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Key# QRCode for iOS*1 unlimited user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Key# QRCode for Android*1unlimited user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7968937"/>
                  </a:ext>
                </a:extLst>
              </a:tr>
              <a:tr h="48692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생체 인증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RS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for</a:t>
                      </a:r>
                    </a:p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Onepass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정수성 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010-4817-9865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ssjung@raoncorp.com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현재환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010-4483-1170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jhhyun@raoncorp.com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RS for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Onepass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2.0 Server/Client : Site License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7865403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05867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(9/10)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84437934"/>
              </p:ext>
            </p:extLst>
          </p:nvPr>
        </p:nvGraphicFramePr>
        <p:xfrm>
          <a:off x="323850" y="986990"/>
          <a:ext cx="8496301" cy="546619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030675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20983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098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5422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문서전송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Client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*Mate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Client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2.2.4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한국공인인증서비스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(KTNET)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박정민 이사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010-7191-8864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jmpark@kcert.co.kr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이효선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010-9256-2061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hslee@kcert.co.kr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Docuon*Mate Client : 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11600405"/>
                  </a:ext>
                </a:extLst>
              </a:tr>
              <a:tr h="376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SKT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Smart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8240430"/>
                  </a:ext>
                </a:extLst>
              </a:tr>
              <a:tr h="20983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Veritas 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68989418"/>
                  </a:ext>
                </a:extLst>
              </a:tr>
              <a:tr h="20983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Netbackup Agent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996028646"/>
                  </a:ext>
                </a:extLst>
              </a:tr>
              <a:tr h="7084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7.3.5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위즈코어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홍형표 팀장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010-2722-4328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hphong@wizcore.co.kr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김형민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010-8127-9698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kind7776@wizcore.co.kr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하루 기준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17332718"/>
                  </a:ext>
                </a:extLst>
              </a:tr>
              <a:tr h="104088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통합설치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VeraPort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3.7.3.4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위즈베라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송승복 차장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010-3778-3192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sbsong@wizvera.com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김형철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010-4900-4747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hckim@wizvera.com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사이버 창구 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For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Window/IE 2EA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           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For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Window/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NonIE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2EA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- DR/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For Window/IE 1EA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           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For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Window/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NonIE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1EA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무상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72732417"/>
                  </a:ext>
                </a:extLst>
              </a:tr>
              <a:tr h="7084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서버취약점진단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나일소프트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육근영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010-3499-6979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ygy@nilesoft.co.kr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부영준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010-2470-5464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youngjoon@nilesoft.co.kr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335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15653765"/>
                  </a:ext>
                </a:extLst>
              </a:tr>
              <a:tr h="54225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Advanced Security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DMI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시스템즈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임용재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010-5490-1411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yjlim@dmisys.co.kr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30748332"/>
                  </a:ext>
                </a:extLst>
              </a:tr>
              <a:tr h="70846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비정형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데이터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암호화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VOR-V5-A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Transparent Encryption Agent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5.2.5.91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씨큐하이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천의진 대리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010-7401-3119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ejcheon@secuhigh.com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최경주 과장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010-8633-2955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gengju@secuhigh.com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Vormetric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Agent : 18ea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472597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76010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1.3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유지보수 현황 </a:t>
            </a:r>
            <a:r>
              <a:rPr lang="en-US" altLang="ko-KR" smtClean="0">
                <a:latin typeface="+mn-ea"/>
              </a:rPr>
              <a:t>(10/10)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6303967"/>
              </p:ext>
            </p:extLst>
          </p:nvPr>
        </p:nvGraphicFramePr>
        <p:xfrm>
          <a:off x="323850" y="986993"/>
          <a:ext cx="8496301" cy="280237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25187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030675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1960566122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  <a:gridCol w="2231927">
                  <a:extLst>
                    <a:ext uri="{9D8B030D-6E8A-4147-A177-3AD203B41FA5}">
                      <a16:colId xmlns:a16="http://schemas.microsoft.com/office/drawing/2014/main" xmlns="" val="4117196463"/>
                    </a:ext>
                  </a:extLst>
                </a:gridCol>
              </a:tblGrid>
              <a:tr h="19319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931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영업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기술 연락처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8053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패스워드 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APPM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for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Password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굿모닝아이텍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이경근 부장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010-7288-4132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kklee@goodmit.co.kr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솔루션임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Agent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방식이 아닌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Gateway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방식으로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대상 서버에 설치 작업진행되지 않음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 OS,IP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변경 등으로 인하여 변경 전 수정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작업 필요함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39082776"/>
                  </a:ext>
                </a:extLst>
              </a:tr>
              <a:tr h="80532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서버접속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통제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GateOne Core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이씨큐밸리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김대혁 부장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010-9001-1969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dhkim@esvali.com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솔루션임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Agent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방식이 아닌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Gateway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방식으로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대상 서버에 설치 작업진행되지 않음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 OS,IP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변경 등으로 인하여 변경 전 수정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작업 필요함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2778097"/>
                  </a:ext>
                </a:extLst>
              </a:tr>
              <a:tr h="8053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접근제어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 Safer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PNPSecure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김민철 차장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010-8829-6676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dhkim@esvali.com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솔루션임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Agent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방식이 아닌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Gateway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방식으로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대상 서버에 설치 작업진행되지 않음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 OS,IP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변경 등으로 인하여 변경 전 수정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작업 필요함 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82860878"/>
                  </a:ext>
                </a:extLst>
              </a:tr>
            </a:tbl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323850" y="3859831"/>
            <a:ext cx="721543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1000" smtClean="0">
                <a:latin typeface="+mn-ea"/>
              </a:rPr>
              <a:t>※ ABL </a:t>
            </a:r>
            <a:r>
              <a:rPr lang="ko-KR" altLang="en-US" sz="1000" smtClean="0">
                <a:latin typeface="+mn-ea"/>
              </a:rPr>
              <a:t>전체 라이선스는 유지보수 업체를 통해 확인한 내용으로 여러 차례 계약 및 업체 변경 등으로 실제와 상이할 수 있음</a:t>
            </a:r>
            <a:endParaRPr lang="ko-KR" altLang="en-US" sz="100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8423779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1.4 </a:t>
            </a:r>
            <a:r>
              <a:rPr lang="ko-KR" altLang="en-US" smtClean="0">
                <a:latin typeface="+mn-ea"/>
              </a:rPr>
              <a:t>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1. </a:t>
            </a:r>
            <a:r>
              <a:rPr lang="ko-KR" altLang="en-US" b="1">
                <a:latin typeface="+mn-ea"/>
              </a:rPr>
              <a:t>정보시스템 환경조사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및 </a:t>
            </a:r>
            <a:r>
              <a:rPr lang="en-US" altLang="ko-KR" sz="1400" smtClean="0">
                <a:solidFill>
                  <a:prstClr val="black"/>
                </a:solidFill>
              </a:rPr>
              <a:t>CCSP </a:t>
            </a:r>
            <a:r>
              <a:rPr lang="ko-KR" altLang="en-US" sz="1400" smtClean="0">
                <a:solidFill>
                  <a:prstClr val="black"/>
                </a:solidFill>
              </a:rPr>
              <a:t>주요 </a:t>
            </a:r>
            <a:r>
              <a:rPr lang="en-US" altLang="ko-KR" sz="1400" smtClean="0">
                <a:solidFill>
                  <a:prstClr val="black"/>
                </a:solidFill>
              </a:rPr>
              <a:t>Web/WAS </a:t>
            </a:r>
            <a:r>
              <a:rPr lang="ko-KR" altLang="en-US" sz="1400" smtClean="0">
                <a:solidFill>
                  <a:prstClr val="black"/>
                </a:solidFill>
              </a:rPr>
              <a:t>현황</a:t>
            </a:r>
            <a:r>
              <a:rPr lang="en-US" altLang="ko-KR" sz="1400" smtClean="0">
                <a:solidFill>
                  <a:prstClr val="black"/>
                </a:solidFill>
              </a:rPr>
              <a:t> (1/6)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7560047"/>
              </p:ext>
            </p:extLst>
          </p:nvPr>
        </p:nvGraphicFramePr>
        <p:xfrm>
          <a:off x="332074" y="1272515"/>
          <a:ext cx="8488075" cy="516977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0090">
                  <a:extLst>
                    <a:ext uri="{9D8B030D-6E8A-4147-A177-3AD203B41FA5}">
                      <a16:colId xmlns:a16="http://schemas.microsoft.com/office/drawing/2014/main" xmlns="" val="2584175861"/>
                    </a:ext>
                  </a:extLst>
                </a:gridCol>
                <a:gridCol w="490090">
                  <a:extLst>
                    <a:ext uri="{9D8B030D-6E8A-4147-A177-3AD203B41FA5}">
                      <a16:colId xmlns:a16="http://schemas.microsoft.com/office/drawing/2014/main" xmlns="" val="3067454321"/>
                    </a:ext>
                  </a:extLst>
                </a:gridCol>
                <a:gridCol w="667458">
                  <a:extLst>
                    <a:ext uri="{9D8B030D-6E8A-4147-A177-3AD203B41FA5}">
                      <a16:colId xmlns:a16="http://schemas.microsoft.com/office/drawing/2014/main" xmlns="" val="935508532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088321749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206704978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261348807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909863164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3428062721"/>
                    </a:ext>
                  </a:extLst>
                </a:gridCol>
                <a:gridCol w="1511845">
                  <a:extLst>
                    <a:ext uri="{9D8B030D-6E8A-4147-A177-3AD203B41FA5}">
                      <a16:colId xmlns:a16="http://schemas.microsoft.com/office/drawing/2014/main" xmlns="" val="511490364"/>
                    </a:ext>
                  </a:extLst>
                </a:gridCol>
              </a:tblGrid>
              <a:tr h="2111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Domain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URL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6930261"/>
                  </a:ext>
                </a:extLst>
              </a:tr>
              <a:tr h="184056">
                <a:tc rowSpan="27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7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1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s-ngs.abllife.co.kr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2889566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s-sfa.abllife.co.kr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028421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s-banca.abllife.co.kr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54966677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s-mon.abllife.co.kr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93154342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s-gasfa.abllife.co,kr</a:t>
                      </a:r>
                      <a:endParaRPr 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UD06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과 중복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추후 확인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70856506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s-iwapi.abllife.co.kr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87405160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74231501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3306189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sfa2.abllife.co.kr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27488866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banca.abllife.co.kr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68458963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gasfa.abllife.co,kr</a:t>
                      </a:r>
                      <a:endParaRPr 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UD06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과 중복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추후 확인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5499881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6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s-xsfa.abllife.co.kr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115982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s-xhs.abllife.co.kr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776779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s-xclaims.abllife.co.kr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9036533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s-sfa-mobile.abllife.co.kr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11745473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d-my.abllife.co,kr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11950927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s-gasfa.abllife.co,kr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11625282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EASI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s-atab.abllife.co.kr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807464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s-xsfa.abllife.co.kr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5662136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9661436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xsfa2.abllife.co.kr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64084958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xhs.abllife.co.kr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528041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xclaims.abllife.co.kr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63995567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gasfa.abllife.co.kr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60715542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87953039"/>
                  </a:ext>
                </a:extLst>
              </a:tr>
              <a:tr h="802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EASI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0659477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01625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315763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1.4 </a:t>
            </a:r>
            <a:r>
              <a:rPr lang="ko-KR" altLang="en-US" smtClean="0">
                <a:latin typeface="+mn-ea"/>
              </a:rPr>
              <a:t>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1. </a:t>
            </a:r>
            <a:r>
              <a:rPr lang="ko-KR" altLang="en-US" b="1">
                <a:latin typeface="+mn-ea"/>
              </a:rPr>
              <a:t>정보시스템 환경조사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및 </a:t>
            </a:r>
            <a:r>
              <a:rPr lang="en-US" altLang="ko-KR" sz="1400" smtClean="0">
                <a:solidFill>
                  <a:prstClr val="black"/>
                </a:solidFill>
              </a:rPr>
              <a:t>CCSP </a:t>
            </a:r>
            <a:r>
              <a:rPr lang="ko-KR" altLang="en-US" sz="1400" smtClean="0">
                <a:solidFill>
                  <a:prstClr val="black"/>
                </a:solidFill>
              </a:rPr>
              <a:t>주요 </a:t>
            </a:r>
            <a:r>
              <a:rPr lang="en-US" altLang="ko-KR" sz="1400" smtClean="0">
                <a:solidFill>
                  <a:prstClr val="black"/>
                </a:solidFill>
              </a:rPr>
              <a:t>Web/WAS </a:t>
            </a:r>
            <a:r>
              <a:rPr lang="ko-KR" altLang="en-US" sz="1400" smtClean="0">
                <a:solidFill>
                  <a:prstClr val="black"/>
                </a:solidFill>
              </a:rPr>
              <a:t>현황</a:t>
            </a:r>
            <a:r>
              <a:rPr lang="en-US" altLang="ko-KR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(2/6</a:t>
            </a:r>
            <a:r>
              <a:rPr lang="en-US" altLang="ko-KR" sz="1400" smtClean="0">
                <a:solidFill>
                  <a:prstClr val="black"/>
                </a:solidFill>
              </a:rPr>
              <a:t>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5041396"/>
              </p:ext>
            </p:extLst>
          </p:nvPr>
        </p:nvGraphicFramePr>
        <p:xfrm>
          <a:off x="332074" y="1272515"/>
          <a:ext cx="8488075" cy="352416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0090">
                  <a:extLst>
                    <a:ext uri="{9D8B030D-6E8A-4147-A177-3AD203B41FA5}">
                      <a16:colId xmlns:a16="http://schemas.microsoft.com/office/drawing/2014/main" xmlns="" val="2584175861"/>
                    </a:ext>
                  </a:extLst>
                </a:gridCol>
                <a:gridCol w="490090">
                  <a:extLst>
                    <a:ext uri="{9D8B030D-6E8A-4147-A177-3AD203B41FA5}">
                      <a16:colId xmlns:a16="http://schemas.microsoft.com/office/drawing/2014/main" xmlns="" val="3067454321"/>
                    </a:ext>
                  </a:extLst>
                </a:gridCol>
                <a:gridCol w="667458">
                  <a:extLst>
                    <a:ext uri="{9D8B030D-6E8A-4147-A177-3AD203B41FA5}">
                      <a16:colId xmlns:a16="http://schemas.microsoft.com/office/drawing/2014/main" xmlns="" val="935508532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088321749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206704978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261348807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909863164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3428062721"/>
                    </a:ext>
                  </a:extLst>
                </a:gridCol>
                <a:gridCol w="1511845">
                  <a:extLst>
                    <a:ext uri="{9D8B030D-6E8A-4147-A177-3AD203B41FA5}">
                      <a16:colId xmlns:a16="http://schemas.microsoft.com/office/drawing/2014/main" xmlns="" val="511490364"/>
                    </a:ext>
                  </a:extLst>
                </a:gridCol>
              </a:tblGrid>
              <a:tr h="2111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Domain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URL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6930261"/>
                  </a:ext>
                </a:extLst>
              </a:tr>
              <a:tr h="184056">
                <a:tc rowSpan="18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18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16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UD101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s-</a:t>
                      </a:r>
                      <a:r>
                        <a:rPr lang="en-US" sz="900" b="0" i="0" u="none" strike="noStrike" err="1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cyber.abllife.co.kr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2889566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</a:t>
                      </a:r>
                      <a:r>
                        <a:rPr lang="en-US" altLang="ko-KR" sz="900" u="none" strike="noStrike" err="1" smtClean="0">
                          <a:effectLst/>
                          <a:latin typeface="+mn-ea"/>
                          <a:ea typeface="+mn-ea"/>
                        </a:rPr>
                        <a:t>OHS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s-</a:t>
                      </a:r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gaportal.abllife.co.kr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028421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s-home.abllife.co.kr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54966677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s-cssp-msp</a:t>
                      </a:r>
                      <a:r>
                        <a:rPr lang="en-US" sz="900" u="none" strike="noStrike" baseline="0" smtClean="0">
                          <a:effectLst/>
                          <a:latin typeface="+mn-ea"/>
                          <a:ea typeface="+mn-ea"/>
                        </a:rPr>
                        <a:t>.ablife.co.kr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93154342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s-fido.abllife.co.kr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87405160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s-cyber.allianzlife.co.kr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s-gaportal.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allianzlife.co.kr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s-home.allianzlife.co.k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s-fido.allianzlife.co.kr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cyber.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74231501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www.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13306189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cssp-msp.abllife.co.kr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927488866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fido.abllife.co.kr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68458963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(OHS)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cyber.allianzlife.co.kr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(Apache)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s-vcs.abllife.co.kr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(Apache)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s-myvcs.abllife.co.kr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UD200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(Apache)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s-online.abllife.co.kr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20115982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CSSP (Apache)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s-m.abllife.co.kr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776779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41056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1.4 </a:t>
            </a:r>
            <a:r>
              <a:rPr lang="ko-KR" altLang="en-US" smtClean="0">
                <a:latin typeface="+mn-ea"/>
              </a:rPr>
              <a:t>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1. </a:t>
            </a:r>
            <a:r>
              <a:rPr lang="ko-KR" altLang="en-US" b="1">
                <a:latin typeface="+mn-ea"/>
              </a:rPr>
              <a:t>정보시스템 환경조사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및 </a:t>
            </a:r>
            <a:r>
              <a:rPr lang="en-US" altLang="ko-KR" sz="1400" smtClean="0">
                <a:solidFill>
                  <a:prstClr val="black"/>
                </a:solidFill>
              </a:rPr>
              <a:t>CCSP </a:t>
            </a:r>
            <a:r>
              <a:rPr lang="ko-KR" altLang="en-US" sz="1400" smtClean="0">
                <a:solidFill>
                  <a:prstClr val="black"/>
                </a:solidFill>
              </a:rPr>
              <a:t>주요 </a:t>
            </a:r>
            <a:r>
              <a:rPr lang="en-US" altLang="ko-KR" sz="1400" smtClean="0">
                <a:solidFill>
                  <a:prstClr val="black"/>
                </a:solidFill>
              </a:rPr>
              <a:t>Web/WAS </a:t>
            </a:r>
            <a:r>
              <a:rPr lang="ko-KR" altLang="en-US" sz="1400" smtClean="0">
                <a:solidFill>
                  <a:prstClr val="black"/>
                </a:solidFill>
              </a:rPr>
              <a:t>현황</a:t>
            </a:r>
            <a:r>
              <a:rPr lang="en-US" altLang="ko-KR" sz="1400" smtClean="0">
                <a:solidFill>
                  <a:prstClr val="black"/>
                </a:solidFill>
              </a:rPr>
              <a:t> (2/6)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1492097"/>
              </p:ext>
            </p:extLst>
          </p:nvPr>
        </p:nvGraphicFramePr>
        <p:xfrm>
          <a:off x="332074" y="1272519"/>
          <a:ext cx="8488075" cy="517935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1494">
                  <a:extLst>
                    <a:ext uri="{9D8B030D-6E8A-4147-A177-3AD203B41FA5}">
                      <a16:colId xmlns:a16="http://schemas.microsoft.com/office/drawing/2014/main" xmlns="" val="258417586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06745432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935508532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08832174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2067049780"/>
                    </a:ext>
                  </a:extLst>
                </a:gridCol>
                <a:gridCol w="1944216">
                  <a:extLst>
                    <a:ext uri="{9D8B030D-6E8A-4147-A177-3AD203B41FA5}">
                      <a16:colId xmlns:a16="http://schemas.microsoft.com/office/drawing/2014/main" xmlns="" val="2613488070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2909863164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xmlns="" val="3428062721"/>
                    </a:ext>
                  </a:extLst>
                </a:gridCol>
                <a:gridCol w="647749">
                  <a:extLst>
                    <a:ext uri="{9D8B030D-6E8A-4147-A177-3AD203B41FA5}">
                      <a16:colId xmlns:a16="http://schemas.microsoft.com/office/drawing/2014/main" xmlns="" val="511490364"/>
                    </a:ext>
                  </a:extLst>
                </a:gridCol>
              </a:tblGrid>
              <a:tr h="21226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Domain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URL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6930261"/>
                  </a:ext>
                </a:extLst>
              </a:tr>
              <a:tr h="173894">
                <a:tc rowSpan="28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8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8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S-BT001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http://10.10.20.100:41000/console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DataServer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/APP/report/DataServer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71937389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4794056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S-EAAIR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http://10.10.20.100:25400/console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/aircraft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83859662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S-EAMNG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http://10.10.20.100:25100/console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admin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/APP/aircraft/admin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5669372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appshield_admin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/APP/appshield_admin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80448900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madm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/APP/madm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03065839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msdp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/APP/msdp_admin/msdp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5307196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ui2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/APP/msdp_admin/ui-2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430770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S-EASIG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http://10.10.20.100:25300/console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appshield_service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/APP/appshield_service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5332874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mgw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/LIB_EASI2/mgw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8561295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/APP/msdp_serivce/service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39355790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S-EASVC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http://10.10.20.100:25200/console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pcms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/APP/docuon/pcsm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88605353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pcms2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/APP/docuon/pcsm2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3365101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S-EAUPM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http://10.10.20.100:25500/console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upmc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/APP/upmc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8450294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S-NGS01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http://10.10.20.100:11000/console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innorulessj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/LIB/NGS/rule/innorulesj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21963312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88520302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ngs-ar-svc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/LIB/NGS/ngsruntime/module/ngs-ar-svc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55078571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ngs-comm-ui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/LIB/NGS/ngsruntime/module/ngs-comm-ui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97463486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ngs-fn-svc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/LIB/NGS/ngsruntime/module/ngs-fn-svc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43068788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ngs-pa-svc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/LIB/NGS/ngsruntime/module/ngs-pa-svc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49607336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ngs-rb-svc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/LIB/NGS/ngsruntime/module/ngs-rb-svc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94553777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ngs-re-svc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/LIB/NGS/ngsruntime/module/ngs-re-svc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87074648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ngs-sl-svc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/LIB/NGS/ngsruntime/module/ngs-sl-svc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72037995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S-NGS02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http://10.10.20.100:12000/console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innorulessj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/LIB/NGS/rule/innorulesj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53866727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72683045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ngs-bc-svc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/LIB/NGS/ngsruntime/module/ngs-bc-svc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29569356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ngs-comm-ui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/LIB/NGS/ngsruntime/module/ngs-comm-ui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88275674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ngs-ex-svc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/LIB/NGS/ngsruntime/module/ngs-ex-svc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839252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74239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1.4 </a:t>
            </a:r>
            <a:r>
              <a:rPr lang="ko-KR" altLang="en-US" smtClean="0">
                <a:latin typeface="+mn-ea"/>
              </a:rPr>
              <a:t>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1. </a:t>
            </a:r>
            <a:r>
              <a:rPr lang="ko-KR" altLang="en-US" b="1">
                <a:latin typeface="+mn-ea"/>
              </a:rPr>
              <a:t>정보시스템 환경조사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및 </a:t>
            </a:r>
            <a:r>
              <a:rPr lang="en-US" altLang="ko-KR" sz="1400" smtClean="0">
                <a:solidFill>
                  <a:prstClr val="black"/>
                </a:solidFill>
              </a:rPr>
              <a:t>CCSP </a:t>
            </a:r>
            <a:r>
              <a:rPr lang="ko-KR" altLang="en-US" sz="1400" smtClean="0">
                <a:solidFill>
                  <a:prstClr val="black"/>
                </a:solidFill>
              </a:rPr>
              <a:t>주요 </a:t>
            </a:r>
            <a:r>
              <a:rPr lang="en-US" altLang="ko-KR" sz="1400" smtClean="0">
                <a:solidFill>
                  <a:prstClr val="black"/>
                </a:solidFill>
              </a:rPr>
              <a:t>Web/WAS </a:t>
            </a:r>
            <a:r>
              <a:rPr lang="ko-KR" altLang="en-US" sz="1400" smtClean="0">
                <a:solidFill>
                  <a:prstClr val="black"/>
                </a:solidFill>
              </a:rPr>
              <a:t>현황</a:t>
            </a:r>
            <a:r>
              <a:rPr lang="en-US" altLang="ko-KR" sz="1400" smtClean="0">
                <a:solidFill>
                  <a:prstClr val="black"/>
                </a:solidFill>
              </a:rPr>
              <a:t> (3/6)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6994038"/>
              </p:ext>
            </p:extLst>
          </p:nvPr>
        </p:nvGraphicFramePr>
        <p:xfrm>
          <a:off x="332074" y="1272506"/>
          <a:ext cx="8488075" cy="518068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1494">
                  <a:extLst>
                    <a:ext uri="{9D8B030D-6E8A-4147-A177-3AD203B41FA5}">
                      <a16:colId xmlns:a16="http://schemas.microsoft.com/office/drawing/2014/main" xmlns="" val="258417586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06745432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935508532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08832174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2067049780"/>
                    </a:ext>
                  </a:extLst>
                </a:gridCol>
                <a:gridCol w="1944216">
                  <a:extLst>
                    <a:ext uri="{9D8B030D-6E8A-4147-A177-3AD203B41FA5}">
                      <a16:colId xmlns:a16="http://schemas.microsoft.com/office/drawing/2014/main" xmlns="" val="2613488070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2909863164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xmlns="" val="3428062721"/>
                    </a:ext>
                  </a:extLst>
                </a:gridCol>
                <a:gridCol w="575741">
                  <a:extLst>
                    <a:ext uri="{9D8B030D-6E8A-4147-A177-3AD203B41FA5}">
                      <a16:colId xmlns:a16="http://schemas.microsoft.com/office/drawing/2014/main" xmlns="" val="511490364"/>
                    </a:ext>
                  </a:extLst>
                </a:gridCol>
              </a:tblGrid>
              <a:tr h="3465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Domain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URL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6930261"/>
                  </a:ext>
                </a:extLst>
              </a:tr>
              <a:tr h="193366">
                <a:tc rowSpan="25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S-NWB01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http://10.10.20.100:54000/console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coherence-web-spi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/APP/coherence/lib/coherence-web-spi.war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79968079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innorulessj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/LIB/NGS/rule/innorulesj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84290281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ngs-nw-svc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/LIB/NGS/ngsruntime/module/ngs-nw-svc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79055925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S-RUL01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http://10.10.20.100:21000/console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builder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/APP/prod/innorules/deploy/builder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35100364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1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S-GASFA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http://10.10.20.110:33000/console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coherence-web-spi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/APP/coherence/lib/coherence-web-spi.war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68506457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DataServer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/APP/report/DataServer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84118782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innorulessj-ch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/LIB/NGS/rule/innorulesj-ch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14943709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ngs-ch-svc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/LIB/NGS/ngsruntion/module/ngs-ch-svc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01399323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ngs-comm-ui2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/LIB/NGS/ngsruntime/module/ngs-comm-ui2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29011257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ngs-fn-svc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/LIB/NGS/ngsruntime/module/ngs-fn-svc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33794620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ngs-gs-svc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/LIB/NGS/ngsruntime/module/ngs-gs-svc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61756959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ngs-pa-svc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/LIB/NGS/ngsruntime/module/ngs-pa-svc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10392888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ngs-sl-svc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/LIB/NGS/ngsruntime/module/ngs-sl-svc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3010618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S-IWAPI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http://10.10.20.110:55000/console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coherence-web-spi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/APP/coherence/lib/coherence-web-spi.war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60944889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hr_board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/LIB/NGS/IWebApis/hr-board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54736256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papa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/LIB/NGS/IWebApis/papa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90034652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sf-board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/LIB/NGS/IWebApis/sf-board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74479016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S-QUEXT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http://10.10.20.110:50000/console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azlk-qu-ext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/LIB/NGS/quext/zalk-qu-ext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63183715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coherence-web-spi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/APP/coherence/lib/coherence-web-spi.war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05081428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S-RPT01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http://10.10.20.110:41000/console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DataServer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/APP/report/DataServer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0921280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5412684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S-SFA01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http://10.10.20.110:31000/console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coherence-web-spi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/APP/coherence/lib/coherence-web-spi.war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51847334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innorulessj-ch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/LIB/NGS/rule/innorulesj-ch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4206549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ngs-ch-svc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/LIB/NGS/ngsruntion/module/ngs-ch-svc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69591715"/>
                  </a:ext>
                </a:extLst>
              </a:tr>
              <a:tr h="1933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ngs-comm-ui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/LIB/NGS/ngsruntime/module/ngs-comm-ui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15891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50713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0.1 U2L </a:t>
            </a:r>
            <a:r>
              <a:rPr lang="ko-KR" altLang="en-US" smtClean="0">
                <a:latin typeface="+mn-ea"/>
              </a:rPr>
              <a:t>방법론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0. U2L </a:t>
            </a:r>
            <a:r>
              <a:rPr lang="ko-KR" altLang="en-US" b="1" smtClean="0">
                <a:latin typeface="+mn-ea"/>
              </a:rPr>
              <a:t>방법론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Assessment </a:t>
            </a:r>
            <a:r>
              <a:rPr lang="ko-KR" altLang="en-US" sz="1400" smtClean="0">
                <a:solidFill>
                  <a:prstClr val="black"/>
                </a:solidFill>
              </a:rPr>
              <a:t>단계 </a:t>
            </a:r>
            <a:r>
              <a:rPr lang="ko-KR" altLang="en-US" sz="1400" err="1" smtClean="0">
                <a:solidFill>
                  <a:prstClr val="black"/>
                </a:solidFill>
              </a:rPr>
              <a:t>테일러링을</a:t>
            </a:r>
            <a:r>
              <a:rPr lang="ko-KR" altLang="en-US" sz="1400" smtClean="0">
                <a:solidFill>
                  <a:prstClr val="black"/>
                </a:solidFill>
              </a:rPr>
              <a:t> 통한 상세 </a:t>
            </a:r>
            <a:r>
              <a:rPr lang="en-US" altLang="ko-KR" sz="1400" smtClean="0">
                <a:solidFill>
                  <a:prstClr val="black"/>
                </a:solidFill>
              </a:rPr>
              <a:t>Task</a:t>
            </a:r>
            <a:r>
              <a:rPr lang="ko-KR" altLang="en-US" sz="1400" smtClean="0">
                <a:solidFill>
                  <a:prstClr val="black"/>
                </a:solidFill>
              </a:rPr>
              <a:t>는 다음과 같음</a:t>
            </a:r>
            <a:endParaRPr lang="en-US" altLang="ko-KR" sz="1400" smtClean="0">
              <a:solidFill>
                <a:prstClr val="black"/>
              </a:solidFill>
            </a:endParaRPr>
          </a:p>
        </p:txBody>
      </p:sp>
      <p:sp>
        <p:nvSpPr>
          <p:cNvPr id="103" name="오각형 102"/>
          <p:cNvSpPr/>
          <p:nvPr/>
        </p:nvSpPr>
        <p:spPr bwMode="auto">
          <a:xfrm>
            <a:off x="325807" y="1315130"/>
            <a:ext cx="2869133" cy="324000"/>
          </a:xfrm>
          <a:prstGeom prst="homePlate">
            <a:avLst>
              <a:gd name="adj" fmla="val 31444"/>
            </a:avLst>
          </a:prstGeom>
          <a:solidFill>
            <a:srgbClr val="7FC4EF"/>
          </a:solidFill>
          <a:ln>
            <a:noFill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 b="1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solidFill>
                  <a:schemeClr val="tx1"/>
                </a:solidFill>
                <a:latin typeface="+mn-ea"/>
              </a:rPr>
              <a:t>현황 조사</a:t>
            </a:r>
            <a:endParaRPr lang="ko-KR" altLang="en-US" sz="1200" b="1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solidFill>
                <a:schemeClr val="tx1"/>
              </a:solidFill>
              <a:latin typeface="+mn-ea"/>
            </a:endParaRPr>
          </a:p>
        </p:txBody>
      </p:sp>
      <p:sp>
        <p:nvSpPr>
          <p:cNvPr id="104" name="갈매기형 수장 103"/>
          <p:cNvSpPr/>
          <p:nvPr/>
        </p:nvSpPr>
        <p:spPr bwMode="auto">
          <a:xfrm>
            <a:off x="5951017" y="1315130"/>
            <a:ext cx="2869133" cy="324000"/>
          </a:xfrm>
          <a:prstGeom prst="chevron">
            <a:avLst>
              <a:gd name="adj" fmla="val 32327"/>
            </a:avLst>
          </a:prstGeom>
          <a:solidFill>
            <a:srgbClr val="0759BD"/>
          </a:solidFill>
          <a:ln>
            <a:noFill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1200" b="1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rPr>
              <a:t>To-Be </a:t>
            </a:r>
            <a:r>
              <a:rPr lang="ko-KR" altLang="en-US" sz="1200" b="1" spc="-3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rPr>
              <a:t>시스템 결정</a:t>
            </a:r>
          </a:p>
        </p:txBody>
      </p:sp>
      <p:sp>
        <p:nvSpPr>
          <p:cNvPr id="105" name="갈매기형 수장 104"/>
          <p:cNvSpPr/>
          <p:nvPr/>
        </p:nvSpPr>
        <p:spPr bwMode="auto">
          <a:xfrm>
            <a:off x="3138412" y="1315130"/>
            <a:ext cx="2869133" cy="324000"/>
          </a:xfrm>
          <a:prstGeom prst="chevron">
            <a:avLst>
              <a:gd name="adj" fmla="val 32327"/>
            </a:avLst>
          </a:prstGeom>
          <a:solidFill>
            <a:srgbClr val="178EE7"/>
          </a:solidFill>
          <a:ln>
            <a:noFill/>
          </a:ln>
          <a:ex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ko-KR" altLang="en-US" sz="1200" b="1" spc="-30" smtClean="0">
                <a:ln>
                  <a:solidFill>
                    <a:schemeClr val="bg1">
                      <a:lumMod val="85000"/>
                      <a:alpha val="0"/>
                    </a:schemeClr>
                  </a:solidFill>
                </a:ln>
                <a:latin typeface="+mn-ea"/>
              </a:rPr>
              <a:t>대상 선정</a:t>
            </a:r>
            <a:endParaRPr lang="ko-KR" altLang="en-US" sz="1200" b="1" spc="-30">
              <a:ln>
                <a:solidFill>
                  <a:schemeClr val="bg1">
                    <a:lumMod val="85000"/>
                    <a:alpha val="0"/>
                  </a:schemeClr>
                </a:solidFill>
              </a:ln>
              <a:latin typeface="+mn-ea"/>
            </a:endParaRPr>
          </a:p>
        </p:txBody>
      </p:sp>
      <p:grpSp>
        <p:nvGrpSpPr>
          <p:cNvPr id="106" name="그룹 105"/>
          <p:cNvGrpSpPr/>
          <p:nvPr/>
        </p:nvGrpSpPr>
        <p:grpSpPr>
          <a:xfrm>
            <a:off x="3105399" y="1308151"/>
            <a:ext cx="2943137" cy="4464856"/>
            <a:chOff x="3356228" y="2024844"/>
            <a:chExt cx="3190627" cy="3780420"/>
          </a:xfrm>
        </p:grpSpPr>
        <p:pic>
          <p:nvPicPr>
            <p:cNvPr id="107" name="그림 106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-6957" r="-1" b="-1"/>
            <a:stretch/>
          </p:blipFill>
          <p:spPr>
            <a:xfrm flipH="1">
              <a:off x="3356228" y="2024844"/>
              <a:ext cx="142787" cy="3780420"/>
            </a:xfrm>
            <a:prstGeom prst="rect">
              <a:avLst/>
            </a:prstGeom>
          </p:spPr>
        </p:pic>
        <p:pic>
          <p:nvPicPr>
            <p:cNvPr id="108" name="그림 107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t="-6957" r="-1" b="-1"/>
            <a:stretch/>
          </p:blipFill>
          <p:spPr>
            <a:xfrm flipH="1">
              <a:off x="6404068" y="2024844"/>
              <a:ext cx="142787" cy="3780420"/>
            </a:xfrm>
            <a:prstGeom prst="rect">
              <a:avLst/>
            </a:prstGeom>
          </p:spPr>
        </p:pic>
      </p:grpSp>
      <p:sp>
        <p:nvSpPr>
          <p:cNvPr id="109" name="AutoShape 71"/>
          <p:cNvSpPr>
            <a:spLocks noChangeArrowheads="1"/>
          </p:cNvSpPr>
          <p:nvPr/>
        </p:nvSpPr>
        <p:spPr bwMode="auto">
          <a:xfrm>
            <a:off x="3308655" y="1834069"/>
            <a:ext cx="2608170" cy="400110"/>
          </a:xfrm>
          <a:prstGeom prst="homePlate">
            <a:avLst>
              <a:gd name="adj" fmla="val 0"/>
            </a:avLst>
          </a:prstGeom>
          <a:noFill/>
          <a:ln w="3175" algn="ctr">
            <a:noFill/>
            <a:miter lim="800000"/>
            <a:headEnd/>
            <a:tailEnd/>
          </a:ln>
        </p:spPr>
        <p:txBody>
          <a:bodyPr wrap="square" lIns="36000" rIns="10800" anchor="ctr">
            <a:spAutoFit/>
          </a:bodyPr>
          <a:lstStyle/>
          <a:p>
            <a:pPr marL="88900" indent="-88900" defTabSz="995363" latinLnBrk="0">
              <a:spcBef>
                <a:spcPts val="300"/>
              </a:spcBef>
              <a:spcAft>
                <a:spcPts val="300"/>
              </a:spcAft>
              <a:buClr>
                <a:srgbClr val="4D4D4D"/>
              </a:buClr>
              <a:buFontTx/>
              <a:buChar char="•"/>
              <a:defRPr/>
            </a:pPr>
            <a:r>
              <a:rPr lang="en-US" altLang="ko-KR" sz="1000" ker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U2L </a:t>
            </a:r>
            <a:r>
              <a:rPr lang="ko-KR" altLang="en-US" sz="1000" ker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대상 서비스를 선정</a:t>
            </a:r>
            <a:r>
              <a:rPr lang="en-US" altLang="ko-KR" sz="1000" kern="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, U2L </a:t>
            </a:r>
            <a:r>
              <a:rPr lang="ko-KR" altLang="en-US" sz="1000" ker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가능 여부에 대한 분석을 통해 최종 결정함</a:t>
            </a:r>
          </a:p>
        </p:txBody>
      </p:sp>
      <p:sp>
        <p:nvSpPr>
          <p:cNvPr id="110" name="AutoShape 71"/>
          <p:cNvSpPr>
            <a:spLocks noChangeArrowheads="1"/>
          </p:cNvSpPr>
          <p:nvPr/>
        </p:nvSpPr>
        <p:spPr bwMode="auto">
          <a:xfrm>
            <a:off x="489915" y="1827715"/>
            <a:ext cx="2609815" cy="553998"/>
          </a:xfrm>
          <a:prstGeom prst="homePlate">
            <a:avLst>
              <a:gd name="adj" fmla="val 0"/>
            </a:avLst>
          </a:prstGeom>
          <a:noFill/>
          <a:ln w="3175" algn="ctr">
            <a:noFill/>
            <a:miter lim="800000"/>
            <a:headEnd/>
            <a:tailEnd/>
          </a:ln>
        </p:spPr>
        <p:txBody>
          <a:bodyPr wrap="square" lIns="36000" rIns="10800" anchor="ctr">
            <a:spAutoFit/>
          </a:bodyPr>
          <a:lstStyle/>
          <a:p>
            <a:pPr marL="88900" indent="-88900" defTabSz="995363" latinLnBrk="0">
              <a:spcBef>
                <a:spcPts val="300"/>
              </a:spcBef>
              <a:spcAft>
                <a:spcPts val="300"/>
              </a:spcAft>
              <a:buClr>
                <a:srgbClr val="4D4D4D"/>
              </a:buClr>
              <a:buFontTx/>
              <a:buChar char="•"/>
              <a:defRPr/>
            </a:pPr>
            <a:r>
              <a:rPr lang="ko-KR" altLang="en-US" sz="1000" kern="0" spc="-5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전환 대상 서비스 시스템 변경이 있을 수 </a:t>
            </a:r>
            <a:r>
              <a:rPr lang="ko-KR" altLang="en-US" sz="1000" kern="0" spc="-5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있으므로 </a:t>
            </a:r>
            <a:r>
              <a:rPr lang="ko-KR" altLang="en-US" sz="1000" kern="0" spc="-2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현황조사를 </a:t>
            </a:r>
            <a:r>
              <a:rPr lang="ko-KR" altLang="en-US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위해 템플릿을 </a:t>
            </a:r>
            <a:r>
              <a:rPr lang="ko-KR" altLang="en-US" sz="1000" kern="0" spc="-2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작성</a:t>
            </a:r>
            <a:r>
              <a:rPr lang="en-US" altLang="ko-KR" sz="1000" kern="0" spc="-2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/ </a:t>
            </a:r>
            <a:r>
              <a:rPr lang="ko-KR" altLang="en-US" sz="1000" kern="0" spc="-2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배포하고 인터뷰를 </a:t>
            </a:r>
            <a:r>
              <a:rPr lang="ko-KR" altLang="en-US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실시함</a:t>
            </a:r>
          </a:p>
        </p:txBody>
      </p:sp>
      <p:sp>
        <p:nvSpPr>
          <p:cNvPr id="111" name="AutoShape 71"/>
          <p:cNvSpPr>
            <a:spLocks noChangeArrowheads="1"/>
          </p:cNvSpPr>
          <p:nvPr/>
        </p:nvSpPr>
        <p:spPr bwMode="auto">
          <a:xfrm>
            <a:off x="6124823" y="1821537"/>
            <a:ext cx="2660253" cy="553998"/>
          </a:xfrm>
          <a:prstGeom prst="homePlate">
            <a:avLst>
              <a:gd name="adj" fmla="val 0"/>
            </a:avLst>
          </a:prstGeom>
          <a:noFill/>
          <a:ln w="3175" algn="ctr">
            <a:noFill/>
            <a:miter lim="800000"/>
            <a:headEnd/>
            <a:tailEnd/>
          </a:ln>
        </p:spPr>
        <p:txBody>
          <a:bodyPr wrap="square" lIns="36000" rIns="10800" anchor="ctr">
            <a:spAutoFit/>
          </a:bodyPr>
          <a:lstStyle/>
          <a:p>
            <a:pPr marL="88900" indent="-88900" defTabSz="995363" latinLnBrk="0">
              <a:spcBef>
                <a:spcPts val="300"/>
              </a:spcBef>
              <a:spcAft>
                <a:spcPts val="300"/>
              </a:spcAft>
              <a:buClr>
                <a:srgbClr val="4D4D4D"/>
              </a:buClr>
              <a:buFontTx/>
              <a:buChar char="•"/>
              <a:defRPr/>
            </a:pPr>
            <a:r>
              <a:rPr lang="en-US" altLang="ko-KR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U2L</a:t>
            </a:r>
            <a:r>
              <a:rPr lang="ko-KR" altLang="en-US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을 위해 신규 시스템에 대한</a:t>
            </a:r>
            <a:r>
              <a:rPr lang="en-US" altLang="ko-KR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/>
            </a:r>
            <a:br>
              <a:rPr lang="en-US" altLang="ko-KR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</a:br>
            <a:r>
              <a:rPr lang="en-US" altLang="ko-KR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Spec</a:t>
            </a:r>
            <a:r>
              <a:rPr lang="ko-KR" altLang="en-US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을 결정하며</a:t>
            </a:r>
            <a:r>
              <a:rPr lang="en-US" altLang="ko-KR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, </a:t>
            </a:r>
            <a:r>
              <a:rPr lang="ko-KR" altLang="en-US" sz="1000" kern="0" spc="-2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</a:rPr>
              <a:t>사전에 이에 대한 원칙을 수립함</a:t>
            </a:r>
          </a:p>
        </p:txBody>
      </p:sp>
      <p:sp>
        <p:nvSpPr>
          <p:cNvPr id="113" name="AutoShape 71"/>
          <p:cNvSpPr>
            <a:spLocks noChangeArrowheads="1"/>
          </p:cNvSpPr>
          <p:nvPr/>
        </p:nvSpPr>
        <p:spPr bwMode="auto">
          <a:xfrm>
            <a:off x="476044" y="2672742"/>
            <a:ext cx="2520000" cy="540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en-US" altLang="ko-KR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U2L </a:t>
            </a:r>
            <a:r>
              <a:rPr lang="ko-KR" altLang="en-US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대상 우선 선정</a:t>
            </a:r>
            <a:endParaRPr lang="en-US" altLang="ko-KR" sz="1100" spc="-30">
              <a:ln>
                <a:solidFill>
                  <a:schemeClr val="bg1">
                    <a:lumMod val="50000"/>
                    <a:alpha val="0"/>
                  </a:scheme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114" name="AutoShape 71"/>
          <p:cNvSpPr>
            <a:spLocks noChangeArrowheads="1"/>
          </p:cNvSpPr>
          <p:nvPr/>
        </p:nvSpPr>
        <p:spPr bwMode="auto">
          <a:xfrm>
            <a:off x="476044" y="3577782"/>
            <a:ext cx="2520000" cy="540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en-US" altLang="ko-KR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U2L </a:t>
            </a:r>
            <a:r>
              <a:rPr lang="ko-KR" altLang="en-US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대상 기본 </a:t>
            </a:r>
            <a:r>
              <a:rPr lang="en-US" altLang="ko-KR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Spec </a:t>
            </a:r>
            <a:r>
              <a:rPr lang="ko-KR" altLang="en-US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수집</a:t>
            </a:r>
          </a:p>
        </p:txBody>
      </p:sp>
      <p:sp>
        <p:nvSpPr>
          <p:cNvPr id="115" name="AutoShape 71"/>
          <p:cNvSpPr>
            <a:spLocks noChangeArrowheads="1"/>
          </p:cNvSpPr>
          <p:nvPr/>
        </p:nvSpPr>
        <p:spPr bwMode="auto">
          <a:xfrm>
            <a:off x="476044" y="5387863"/>
            <a:ext cx="2520000" cy="540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ko-KR" altLang="en-US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서비스</a:t>
            </a:r>
            <a:r>
              <a:rPr lang="en-US" altLang="ko-KR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/</a:t>
            </a:r>
            <a:r>
              <a:rPr lang="ko-KR" altLang="en-US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시스템담당자 </a:t>
            </a:r>
            <a:r>
              <a:rPr lang="en-US" altLang="ko-KR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/>
            </a:r>
            <a:br>
              <a:rPr lang="en-US" altLang="ko-KR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</a:br>
            <a:r>
              <a:rPr lang="ko-KR" altLang="en-US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인터뷰 및 실사</a:t>
            </a:r>
          </a:p>
        </p:txBody>
      </p:sp>
      <p:cxnSp>
        <p:nvCxnSpPr>
          <p:cNvPr id="116" name="직선 화살표 연결선 115"/>
          <p:cNvCxnSpPr>
            <a:stCxn id="114" idx="2"/>
            <a:endCxn id="125" idx="0"/>
          </p:cNvCxnSpPr>
          <p:nvPr/>
        </p:nvCxnSpPr>
        <p:spPr>
          <a:xfrm>
            <a:off x="1736044" y="4117782"/>
            <a:ext cx="0" cy="365040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7" name="AutoShape 71"/>
          <p:cNvSpPr>
            <a:spLocks noChangeArrowheads="1"/>
          </p:cNvSpPr>
          <p:nvPr/>
        </p:nvSpPr>
        <p:spPr bwMode="auto">
          <a:xfrm>
            <a:off x="3293336" y="3048227"/>
            <a:ext cx="2490567" cy="57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ko-KR" altLang="en-US" sz="1100" spc="-3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영향도 평가</a:t>
            </a:r>
            <a:endParaRPr lang="ko-KR" altLang="en-US" sz="1100" spc="-30">
              <a:ln>
                <a:solidFill>
                  <a:schemeClr val="bg1">
                    <a:lumMod val="50000"/>
                    <a:alpha val="0"/>
                  </a:scheme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118" name="AutoShape 71"/>
          <p:cNvSpPr>
            <a:spLocks noChangeArrowheads="1"/>
          </p:cNvSpPr>
          <p:nvPr/>
        </p:nvSpPr>
        <p:spPr bwMode="auto">
          <a:xfrm>
            <a:off x="6186393" y="3057968"/>
            <a:ext cx="2490567" cy="57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en-US" altLang="ko-KR" sz="110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U2L </a:t>
            </a:r>
            <a:r>
              <a:rPr lang="ko-KR" altLang="en-US" sz="110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전환 방안 수립</a:t>
            </a:r>
            <a:endParaRPr lang="ko-KR" altLang="en-US" sz="1100" spc="-30">
              <a:ln>
                <a:solidFill>
                  <a:srgbClr val="E30613">
                    <a:alpha val="0"/>
                  </a:srgb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120" name="꺾인 연결선 119"/>
          <p:cNvCxnSpPr>
            <a:stCxn id="115" idx="3"/>
            <a:endCxn id="117" idx="1"/>
          </p:cNvCxnSpPr>
          <p:nvPr/>
        </p:nvCxnSpPr>
        <p:spPr bwMode="auto">
          <a:xfrm flipV="1">
            <a:off x="2996044" y="3336227"/>
            <a:ext cx="297292" cy="2321636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직선 화살표 연결선 120"/>
          <p:cNvCxnSpPr>
            <a:stCxn id="113" idx="2"/>
            <a:endCxn id="114" idx="0"/>
          </p:cNvCxnSpPr>
          <p:nvPr/>
        </p:nvCxnSpPr>
        <p:spPr>
          <a:xfrm>
            <a:off x="1736044" y="3212742"/>
            <a:ext cx="0" cy="365040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3" name="AutoShape 71"/>
          <p:cNvSpPr>
            <a:spLocks noChangeArrowheads="1"/>
          </p:cNvSpPr>
          <p:nvPr/>
        </p:nvSpPr>
        <p:spPr bwMode="auto">
          <a:xfrm>
            <a:off x="6186393" y="3983528"/>
            <a:ext cx="2490567" cy="57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en-US" altLang="ko-KR" sz="11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To-Be </a:t>
            </a:r>
            <a:r>
              <a:rPr lang="ko-KR" altLang="en-US" sz="11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시스템 </a:t>
            </a:r>
            <a:r>
              <a:rPr lang="en-US" altLang="ko-KR" sz="11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Spec </a:t>
            </a:r>
            <a:r>
              <a:rPr lang="ko-KR" altLang="en-US" sz="11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결정</a:t>
            </a:r>
          </a:p>
        </p:txBody>
      </p:sp>
      <p:sp>
        <p:nvSpPr>
          <p:cNvPr id="124" name="AutoShape 71"/>
          <p:cNvSpPr>
            <a:spLocks noChangeArrowheads="1"/>
          </p:cNvSpPr>
          <p:nvPr/>
        </p:nvSpPr>
        <p:spPr bwMode="auto">
          <a:xfrm>
            <a:off x="6186393" y="4926290"/>
            <a:ext cx="2490567" cy="57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ko-KR" altLang="en-US" sz="1100" spc="-30" err="1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전환계획서</a:t>
            </a:r>
            <a:r>
              <a:rPr lang="ko-KR" altLang="en-US" sz="1100" spc="-30" smtClean="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 </a:t>
            </a:r>
            <a:r>
              <a:rPr lang="ko-KR" altLang="en-US" sz="1100" spc="-30">
                <a:ln>
                  <a:solidFill>
                    <a:srgbClr val="E30613">
                      <a:alpha val="0"/>
                    </a:srgbClr>
                  </a:solidFill>
                </a:ln>
                <a:solidFill>
                  <a:prstClr val="black"/>
                </a:solidFill>
                <a:latin typeface="+mn-ea"/>
              </a:rPr>
              <a:t>작성</a:t>
            </a:r>
          </a:p>
        </p:txBody>
      </p:sp>
      <p:sp>
        <p:nvSpPr>
          <p:cNvPr id="125" name="AutoShape 71"/>
          <p:cNvSpPr>
            <a:spLocks noChangeArrowheads="1"/>
          </p:cNvSpPr>
          <p:nvPr/>
        </p:nvSpPr>
        <p:spPr bwMode="auto">
          <a:xfrm>
            <a:off x="476044" y="4482822"/>
            <a:ext cx="2520000" cy="540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ko-KR" altLang="en-US" sz="1100" spc="-3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템플릿 배포 및 수집</a:t>
            </a:r>
          </a:p>
        </p:txBody>
      </p:sp>
      <p:sp>
        <p:nvSpPr>
          <p:cNvPr id="126" name="AutoShape 71"/>
          <p:cNvSpPr>
            <a:spLocks noChangeArrowheads="1"/>
          </p:cNvSpPr>
          <p:nvPr/>
        </p:nvSpPr>
        <p:spPr bwMode="auto">
          <a:xfrm>
            <a:off x="3293336" y="3987451"/>
            <a:ext cx="2490567" cy="57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en-US" altLang="ko-KR" sz="1100" spc="-3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U2L </a:t>
            </a:r>
            <a:r>
              <a:rPr lang="ko-KR" altLang="en-US" sz="1100" spc="-3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대상 선정 방안 수립</a:t>
            </a:r>
            <a:endParaRPr lang="ko-KR" altLang="en-US" sz="1100" spc="-30">
              <a:ln>
                <a:solidFill>
                  <a:schemeClr val="bg1">
                    <a:lumMod val="50000"/>
                    <a:alpha val="0"/>
                  </a:scheme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sp>
        <p:nvSpPr>
          <p:cNvPr id="127" name="AutoShape 71"/>
          <p:cNvSpPr>
            <a:spLocks noChangeArrowheads="1"/>
          </p:cNvSpPr>
          <p:nvPr/>
        </p:nvSpPr>
        <p:spPr bwMode="auto">
          <a:xfrm>
            <a:off x="3293336" y="4935221"/>
            <a:ext cx="2490567" cy="576000"/>
          </a:xfrm>
          <a:prstGeom prst="homePlate">
            <a:avLst>
              <a:gd name="adj" fmla="val 0"/>
            </a:avLst>
          </a:prstGeom>
          <a:solidFill>
            <a:srgbClr val="DFDFDF"/>
          </a:solidFill>
          <a:ln w="3175" algn="ctr">
            <a:noFill/>
            <a:miter lim="800000"/>
            <a:headEnd/>
            <a:tailEnd/>
          </a:ln>
        </p:spPr>
        <p:txBody>
          <a:bodyPr lIns="10800" rIns="10800" anchor="ctr"/>
          <a:lstStyle/>
          <a:p>
            <a:pPr algn="ctr" eaLnBrk="0" hangingPunct="0"/>
            <a:r>
              <a:rPr lang="en-US" altLang="ko-KR" sz="1100" spc="-3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U2L </a:t>
            </a:r>
            <a:r>
              <a:rPr lang="ko-KR" altLang="en-US" sz="1100" spc="-3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대상 서버 및 서비스</a:t>
            </a:r>
            <a:endParaRPr lang="en-US" altLang="ko-KR" sz="1100" spc="-30" smtClean="0">
              <a:ln>
                <a:solidFill>
                  <a:schemeClr val="bg1">
                    <a:lumMod val="50000"/>
                    <a:alpha val="0"/>
                  </a:schemeClr>
                </a:solidFill>
              </a:ln>
              <a:solidFill>
                <a:prstClr val="black"/>
              </a:solidFill>
              <a:latin typeface="+mn-ea"/>
            </a:endParaRPr>
          </a:p>
          <a:p>
            <a:pPr algn="ctr" eaLnBrk="0" hangingPunct="0"/>
            <a:r>
              <a:rPr lang="ko-KR" altLang="en-US" sz="1100" spc="-30" smtClean="0">
                <a:ln>
                  <a:solidFill>
                    <a:schemeClr val="bg1">
                      <a:lumMod val="50000"/>
                      <a:alpha val="0"/>
                    </a:schemeClr>
                  </a:solidFill>
                </a:ln>
                <a:solidFill>
                  <a:prstClr val="black"/>
                </a:solidFill>
                <a:latin typeface="+mn-ea"/>
              </a:rPr>
              <a:t>확정</a:t>
            </a:r>
            <a:endParaRPr lang="ko-KR" altLang="en-US" sz="1100" spc="-30">
              <a:ln>
                <a:solidFill>
                  <a:schemeClr val="bg1">
                    <a:lumMod val="50000"/>
                    <a:alpha val="0"/>
                  </a:schemeClr>
                </a:solidFill>
              </a:ln>
              <a:solidFill>
                <a:prstClr val="black"/>
              </a:solidFill>
              <a:latin typeface="+mn-ea"/>
            </a:endParaRPr>
          </a:p>
        </p:txBody>
      </p:sp>
      <p:cxnSp>
        <p:nvCxnSpPr>
          <p:cNvPr id="129" name="꺾인 연결선 128"/>
          <p:cNvCxnSpPr>
            <a:stCxn id="127" idx="3"/>
            <a:endCxn id="118" idx="1"/>
          </p:cNvCxnSpPr>
          <p:nvPr/>
        </p:nvCxnSpPr>
        <p:spPr>
          <a:xfrm flipV="1">
            <a:off x="5783903" y="3345968"/>
            <a:ext cx="402490" cy="1877253"/>
          </a:xfrm>
          <a:prstGeom prst="bentConnector3">
            <a:avLst>
              <a:gd name="adj1" fmla="val 50000"/>
            </a:avLst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0" name="직선 화살표 연결선 129"/>
          <p:cNvCxnSpPr>
            <a:stCxn id="117" idx="2"/>
            <a:endCxn id="126" idx="0"/>
          </p:cNvCxnSpPr>
          <p:nvPr/>
        </p:nvCxnSpPr>
        <p:spPr>
          <a:xfrm>
            <a:off x="4538620" y="3624227"/>
            <a:ext cx="0" cy="363224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직선 화살표 연결선 130"/>
          <p:cNvCxnSpPr>
            <a:stCxn id="126" idx="2"/>
            <a:endCxn id="127" idx="0"/>
          </p:cNvCxnSpPr>
          <p:nvPr/>
        </p:nvCxnSpPr>
        <p:spPr>
          <a:xfrm>
            <a:off x="4538620" y="4563451"/>
            <a:ext cx="0" cy="371770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직선 화살표 연결선 132"/>
          <p:cNvCxnSpPr>
            <a:stCxn id="118" idx="2"/>
            <a:endCxn id="123" idx="0"/>
          </p:cNvCxnSpPr>
          <p:nvPr/>
        </p:nvCxnSpPr>
        <p:spPr>
          <a:xfrm>
            <a:off x="7431677" y="3633968"/>
            <a:ext cx="0" cy="349560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직선 화살표 연결선 133"/>
          <p:cNvCxnSpPr>
            <a:stCxn id="123" idx="2"/>
            <a:endCxn id="124" idx="0"/>
          </p:cNvCxnSpPr>
          <p:nvPr/>
        </p:nvCxnSpPr>
        <p:spPr>
          <a:xfrm>
            <a:off x="7431677" y="4559528"/>
            <a:ext cx="0" cy="366762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직선 화살표 연결선 134"/>
          <p:cNvCxnSpPr>
            <a:stCxn id="125" idx="2"/>
            <a:endCxn id="115" idx="0"/>
          </p:cNvCxnSpPr>
          <p:nvPr/>
        </p:nvCxnSpPr>
        <p:spPr>
          <a:xfrm>
            <a:off x="1736044" y="5022822"/>
            <a:ext cx="0" cy="365041"/>
          </a:xfrm>
          <a:prstGeom prst="straightConnector1">
            <a:avLst/>
          </a:prstGeom>
          <a:ln w="6350">
            <a:solidFill>
              <a:schemeClr val="bg1">
                <a:lumMod val="50000"/>
              </a:schemeClr>
            </a:solidFill>
            <a:prstDash val="solid"/>
            <a:headEnd type="non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720674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1.4 </a:t>
            </a:r>
            <a:r>
              <a:rPr lang="ko-KR" altLang="en-US" smtClean="0">
                <a:latin typeface="+mn-ea"/>
              </a:rPr>
              <a:t>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1. </a:t>
            </a:r>
            <a:r>
              <a:rPr lang="ko-KR" altLang="en-US" b="1">
                <a:latin typeface="+mn-ea"/>
              </a:rPr>
              <a:t>정보시스템 환경조사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및 </a:t>
            </a:r>
            <a:r>
              <a:rPr lang="en-US" altLang="ko-KR" sz="1400" smtClean="0">
                <a:solidFill>
                  <a:prstClr val="black"/>
                </a:solidFill>
              </a:rPr>
              <a:t>CCSP </a:t>
            </a:r>
            <a:r>
              <a:rPr lang="ko-KR" altLang="en-US" sz="1400" smtClean="0">
                <a:solidFill>
                  <a:prstClr val="black"/>
                </a:solidFill>
              </a:rPr>
              <a:t>주요 </a:t>
            </a:r>
            <a:r>
              <a:rPr lang="en-US" altLang="ko-KR" sz="1400" smtClean="0">
                <a:solidFill>
                  <a:prstClr val="black"/>
                </a:solidFill>
              </a:rPr>
              <a:t>Web/WAS </a:t>
            </a:r>
            <a:r>
              <a:rPr lang="ko-KR" altLang="en-US" sz="1400" smtClean="0">
                <a:solidFill>
                  <a:prstClr val="black"/>
                </a:solidFill>
              </a:rPr>
              <a:t>현황</a:t>
            </a:r>
            <a:r>
              <a:rPr lang="en-US" altLang="ko-KR" sz="1400" smtClean="0">
                <a:solidFill>
                  <a:prstClr val="black"/>
                </a:solidFill>
              </a:rPr>
              <a:t> (4/6)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0710704"/>
              </p:ext>
            </p:extLst>
          </p:nvPr>
        </p:nvGraphicFramePr>
        <p:xfrm>
          <a:off x="332074" y="1272509"/>
          <a:ext cx="8488075" cy="44609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1494">
                  <a:extLst>
                    <a:ext uri="{9D8B030D-6E8A-4147-A177-3AD203B41FA5}">
                      <a16:colId xmlns:a16="http://schemas.microsoft.com/office/drawing/2014/main" xmlns="" val="258417586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06745432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935508532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088321749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2067049780"/>
                    </a:ext>
                  </a:extLst>
                </a:gridCol>
                <a:gridCol w="1944216">
                  <a:extLst>
                    <a:ext uri="{9D8B030D-6E8A-4147-A177-3AD203B41FA5}">
                      <a16:colId xmlns:a16="http://schemas.microsoft.com/office/drawing/2014/main" xmlns="" val="2613488070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2909863164"/>
                    </a:ext>
                  </a:extLst>
                </a:gridCol>
                <a:gridCol w="2376264">
                  <a:extLst>
                    <a:ext uri="{9D8B030D-6E8A-4147-A177-3AD203B41FA5}">
                      <a16:colId xmlns:a16="http://schemas.microsoft.com/office/drawing/2014/main" xmlns="" val="3428062721"/>
                    </a:ext>
                  </a:extLst>
                </a:gridCol>
                <a:gridCol w="575741">
                  <a:extLst>
                    <a:ext uri="{9D8B030D-6E8A-4147-A177-3AD203B41FA5}">
                      <a16:colId xmlns:a16="http://schemas.microsoft.com/office/drawing/2014/main" xmlns="" val="511490364"/>
                    </a:ext>
                  </a:extLst>
                </a:gridCol>
              </a:tblGrid>
              <a:tr h="32246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Domain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URL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6930261"/>
                  </a:ext>
                </a:extLst>
              </a:tr>
              <a:tr h="179934">
                <a:tc rowSpan="2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S-SFA02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http://10.10.20.110:32000/console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azlk-banca-qna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/LIB/NGS/ngsruntion/module/azlk-banca-qna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36881344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coherence-web-spi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/APP/coherence/lib/coherence-web-spi.war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29938155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83352045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ngs-comm-ui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/LIB/NGS/ngsruntime/module/ngs-comm-ui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55008964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ngs-hs-svc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/LIB/NGS/ngsruntime/module/ngs-hs-svc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4571478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S-SFSMS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http://10.10.20.110:51000/console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coherence-web-spi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/APP/coherence/lib/coherence-web-spi.war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33082565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sfsms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/LIB/MGS/sfsms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70294526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6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P-CSSPA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http://10.10.20.55:11000/console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admin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/LIB/cssp/admin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46309949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msdp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/APP/cssp/msdp_admin/msdp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84145164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msdp-ui2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/APP/cssp/msdp_admin/msdp-ui2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60326803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xasManager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/APP/cssp/softforum/appshield/xasManager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69651547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P-CSSPM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http://10.10.20.55:12000/console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pushpub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/APP/cssp/msdp_pms/pushpub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5815314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/APP/cssp/msdp_service/service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459025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xasService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/APP/cssp/softforum/appshield/xasService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58343716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P-CSSPW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http://10.10.20.55:13000/console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ReportingServer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/APP/cssp.ReportingServer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84500281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/LIB/cssp/web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5870370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P-FIDOA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http://10.10.20.55:16000/console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fidoa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/APP/fidoa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22430461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P-HOMEW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http://10.10.20.55:20000/console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/LIB/home/web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83546917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P-MSPAD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http://10.10.20.55:15000/console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msp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-admin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msp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-admin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62451347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P-MSPGW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http://10.10.20.55:14000/console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msp-gw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/APP/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msp-gw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43840160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P-VCS03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http://10.10.20.55:17000/console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vcsapp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/LIB/vcs2/vcsapp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99984595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vcsmgr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/LIB/vcs2/vcsmgr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77704843"/>
                  </a:ext>
                </a:extLst>
              </a:tr>
              <a:tr h="1799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P-VCS04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http://10.10.20.55:18000/console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vcsbooth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/LIB/vcs2/vcsbooth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036290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29784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1.4 </a:t>
            </a:r>
            <a:r>
              <a:rPr lang="ko-KR" altLang="en-US" smtClean="0">
                <a:latin typeface="+mn-ea"/>
              </a:rPr>
              <a:t>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1. </a:t>
            </a:r>
            <a:r>
              <a:rPr lang="ko-KR" altLang="en-US" b="1">
                <a:latin typeface="+mn-ea"/>
              </a:rPr>
              <a:t>정보시스템 환경조사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및 </a:t>
            </a:r>
            <a:r>
              <a:rPr lang="en-US" altLang="ko-KR" sz="1400" smtClean="0">
                <a:solidFill>
                  <a:prstClr val="black"/>
                </a:solidFill>
              </a:rPr>
              <a:t>CCSP </a:t>
            </a:r>
            <a:r>
              <a:rPr lang="ko-KR" altLang="en-US" sz="1400" smtClean="0">
                <a:solidFill>
                  <a:prstClr val="black"/>
                </a:solidFill>
              </a:rPr>
              <a:t>주요 </a:t>
            </a:r>
            <a:r>
              <a:rPr lang="en-US" altLang="ko-KR" sz="1400" smtClean="0">
                <a:solidFill>
                  <a:prstClr val="black"/>
                </a:solidFill>
              </a:rPr>
              <a:t>Web/WAS </a:t>
            </a:r>
            <a:r>
              <a:rPr lang="ko-KR" altLang="en-US" sz="1400" smtClean="0">
                <a:solidFill>
                  <a:prstClr val="black"/>
                </a:solidFill>
              </a:rPr>
              <a:t>현황</a:t>
            </a:r>
            <a:r>
              <a:rPr lang="en-US" altLang="ko-KR" sz="1400" smtClean="0">
                <a:solidFill>
                  <a:prstClr val="black"/>
                </a:solidFill>
              </a:rPr>
              <a:t> (1/6)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4341734"/>
              </p:ext>
            </p:extLst>
          </p:nvPr>
        </p:nvGraphicFramePr>
        <p:xfrm>
          <a:off x="332074" y="1272515"/>
          <a:ext cx="8488075" cy="260388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0090">
                  <a:extLst>
                    <a:ext uri="{9D8B030D-6E8A-4147-A177-3AD203B41FA5}">
                      <a16:colId xmlns:a16="http://schemas.microsoft.com/office/drawing/2014/main" xmlns="" val="2584175861"/>
                    </a:ext>
                  </a:extLst>
                </a:gridCol>
                <a:gridCol w="490090">
                  <a:extLst>
                    <a:ext uri="{9D8B030D-6E8A-4147-A177-3AD203B41FA5}">
                      <a16:colId xmlns:a16="http://schemas.microsoft.com/office/drawing/2014/main" xmlns="" val="3067454321"/>
                    </a:ext>
                  </a:extLst>
                </a:gridCol>
                <a:gridCol w="667458">
                  <a:extLst>
                    <a:ext uri="{9D8B030D-6E8A-4147-A177-3AD203B41FA5}">
                      <a16:colId xmlns:a16="http://schemas.microsoft.com/office/drawing/2014/main" xmlns="" val="935508532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088321749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2067049780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261348807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909863164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3428062721"/>
                    </a:ext>
                  </a:extLst>
                </a:gridCol>
                <a:gridCol w="1511845">
                  <a:extLst>
                    <a:ext uri="{9D8B030D-6E8A-4147-A177-3AD203B41FA5}">
                      <a16:colId xmlns:a16="http://schemas.microsoft.com/office/drawing/2014/main" xmlns="" val="511490364"/>
                    </a:ext>
                  </a:extLst>
                </a:gridCol>
              </a:tblGrid>
              <a:tr h="2111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Domain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URL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6930261"/>
                  </a:ext>
                </a:extLst>
              </a:tr>
              <a:tr h="184056">
                <a:tc rowSpan="1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1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1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UT31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1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d-ngs.abllife.co.kr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2889566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d-sfa2.abllife.co.kr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0284219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d-xsfa2.abllife.co.kr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54966677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xhs</a:t>
                      </a:r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193154342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d-banca.abllife.co.kr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UD06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과 중복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추후 확인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70856506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d-xclaims.abllife.co.kr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87405160"/>
                  </a:ext>
                </a:extLst>
              </a:tr>
              <a:tr h="184056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d-mon.abllife.co.kr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p-mon.abllife.co.kr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devlms.abllife.co.kr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d-gasfa.abllife.co.kr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d-ga.abllife.co.kr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d-iwapi.abllife.co.kr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84056"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EASI (OHS)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d-atab.abllife.co.kr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16371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1.4 </a:t>
            </a:r>
            <a:r>
              <a:rPr lang="ko-KR" altLang="en-US" smtClean="0">
                <a:latin typeface="+mn-ea"/>
              </a:rPr>
              <a:t>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1. </a:t>
            </a:r>
            <a:r>
              <a:rPr lang="ko-KR" altLang="en-US" b="1">
                <a:latin typeface="+mn-ea"/>
              </a:rPr>
              <a:t>정보시스템 환경조사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및 </a:t>
            </a:r>
            <a:r>
              <a:rPr lang="en-US" altLang="ko-KR" sz="1400" smtClean="0">
                <a:solidFill>
                  <a:prstClr val="black"/>
                </a:solidFill>
              </a:rPr>
              <a:t>CCSP </a:t>
            </a:r>
            <a:r>
              <a:rPr lang="ko-KR" altLang="en-US" sz="1400" smtClean="0">
                <a:solidFill>
                  <a:prstClr val="black"/>
                </a:solidFill>
              </a:rPr>
              <a:t>주요 </a:t>
            </a:r>
            <a:r>
              <a:rPr lang="en-US" altLang="ko-KR" sz="1400" smtClean="0">
                <a:solidFill>
                  <a:prstClr val="black"/>
                </a:solidFill>
              </a:rPr>
              <a:t>Web/WAS </a:t>
            </a:r>
            <a:r>
              <a:rPr lang="ko-KR" altLang="en-US" sz="1400" smtClean="0">
                <a:solidFill>
                  <a:prstClr val="black"/>
                </a:solidFill>
              </a:rPr>
              <a:t>현황</a:t>
            </a:r>
            <a:r>
              <a:rPr lang="en-US" altLang="ko-KR" sz="1400" smtClean="0">
                <a:solidFill>
                  <a:prstClr val="black"/>
                </a:solidFill>
              </a:rPr>
              <a:t> (5/6)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65695554"/>
              </p:ext>
            </p:extLst>
          </p:nvPr>
        </p:nvGraphicFramePr>
        <p:xfrm>
          <a:off x="332074" y="1272519"/>
          <a:ext cx="8488075" cy="36156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1494">
                  <a:extLst>
                    <a:ext uri="{9D8B030D-6E8A-4147-A177-3AD203B41FA5}">
                      <a16:colId xmlns:a16="http://schemas.microsoft.com/office/drawing/2014/main" xmlns="" val="258417586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067454321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935508532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8832174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67049780"/>
                    </a:ext>
                  </a:extLst>
                </a:gridCol>
                <a:gridCol w="2016224">
                  <a:extLst>
                    <a:ext uri="{9D8B030D-6E8A-4147-A177-3AD203B41FA5}">
                      <a16:colId xmlns:a16="http://schemas.microsoft.com/office/drawing/2014/main" xmlns="" val="2613488070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xmlns="" val="2909863164"/>
                    </a:ext>
                  </a:extLst>
                </a:gridCol>
                <a:gridCol w="2088232">
                  <a:extLst>
                    <a:ext uri="{9D8B030D-6E8A-4147-A177-3AD203B41FA5}">
                      <a16:colId xmlns:a16="http://schemas.microsoft.com/office/drawing/2014/main" xmlns="" val="3428062721"/>
                    </a:ext>
                  </a:extLst>
                </a:gridCol>
                <a:gridCol w="575741">
                  <a:extLst>
                    <a:ext uri="{9D8B030D-6E8A-4147-A177-3AD203B41FA5}">
                      <a16:colId xmlns:a16="http://schemas.microsoft.com/office/drawing/2014/main" xmlns="" val="511490364"/>
                    </a:ext>
                  </a:extLst>
                </a:gridCol>
              </a:tblGrid>
              <a:tr h="31163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Domain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URL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6930261"/>
                  </a:ext>
                </a:extLst>
              </a:tr>
              <a:tr h="173894">
                <a:tc rowSpan="19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9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9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D-BT001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http://10.10.10.232:20000/console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96770923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D-EAAIR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http://10.10.10.232:25400/console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38525370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D-EAMNG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http://10.10.10.232:25100/console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87575777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D-EASIG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http://10.10.10.232:25300/console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1591909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D-EASVC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http://10.10.10.232:25200/console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53011444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D-EAUPM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http://10.10.10.232:25500/console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24821729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D-NGS01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http://10.10.10.232:11000/console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68562356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D-NGS02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http://10.10.10.232:12000/console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89961307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D-NWB01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http://10.10.10.232:54000/console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61008716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D-RUL01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http://10.10.10.232:21000/console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61404128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D-GASFA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http://10.10.10.232:33000/console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79901890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D-IWAPI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http://10.10.10.232:55000/console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39425151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D-QUEXT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http://10.10.10.232:50000/console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32498320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D-SFA01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http://10.10.10.232:31000/console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36397359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D-SFA02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http://10.10.10.232:32000/console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67866718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D-SFSMS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http://10.10.10.232:51000/console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27521576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D-RPT01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http://10.10.10.232:41000/console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서버와 동일할 것으로 추정됨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66295297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D-PRO01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http://10.10.10.232:10000/console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에는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63313608"/>
                  </a:ext>
                </a:extLst>
              </a:tr>
              <a:tr h="1738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D-LMS01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http://10.10.10.232:53000/console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에는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9719876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545110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1.4 </a:t>
            </a:r>
            <a:r>
              <a:rPr lang="ko-KR" altLang="en-US" smtClean="0">
                <a:latin typeface="+mn-ea"/>
              </a:rPr>
              <a:t>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1. </a:t>
            </a:r>
            <a:r>
              <a:rPr lang="ko-KR" altLang="en-US" b="1">
                <a:latin typeface="+mn-ea"/>
              </a:rPr>
              <a:t>정보시스템 환경조사</a:t>
            </a:r>
          </a:p>
        </p:txBody>
      </p:sp>
      <p:sp>
        <p:nvSpPr>
          <p:cNvPr id="5" name="직사각형 4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및 </a:t>
            </a:r>
            <a:r>
              <a:rPr lang="en-US" altLang="ko-KR" sz="1400" smtClean="0">
                <a:solidFill>
                  <a:prstClr val="black"/>
                </a:solidFill>
              </a:rPr>
              <a:t>CCSP </a:t>
            </a:r>
            <a:r>
              <a:rPr lang="ko-KR" altLang="en-US" sz="1400" smtClean="0">
                <a:solidFill>
                  <a:prstClr val="black"/>
                </a:solidFill>
              </a:rPr>
              <a:t>주요 </a:t>
            </a:r>
            <a:r>
              <a:rPr lang="en-US" altLang="ko-KR" sz="1400" smtClean="0">
                <a:solidFill>
                  <a:prstClr val="black"/>
                </a:solidFill>
              </a:rPr>
              <a:t>Web/WAS </a:t>
            </a:r>
            <a:r>
              <a:rPr lang="ko-KR" altLang="en-US" sz="1400" smtClean="0">
                <a:solidFill>
                  <a:prstClr val="black"/>
                </a:solidFill>
              </a:rPr>
              <a:t>현황</a:t>
            </a:r>
            <a:r>
              <a:rPr lang="en-US" altLang="ko-KR" sz="1400" smtClean="0">
                <a:solidFill>
                  <a:prstClr val="black"/>
                </a:solidFill>
              </a:rPr>
              <a:t> (6/6)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350900"/>
              </p:ext>
            </p:extLst>
          </p:nvPr>
        </p:nvGraphicFramePr>
        <p:xfrm>
          <a:off x="332074" y="1272505"/>
          <a:ext cx="8488075" cy="55857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1494">
                  <a:extLst>
                    <a:ext uri="{9D8B030D-6E8A-4147-A177-3AD203B41FA5}">
                      <a16:colId xmlns:a16="http://schemas.microsoft.com/office/drawing/2014/main" xmlns="" val="258417586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306745432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93550853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88321749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67049780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261348807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xmlns="" val="2909863164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3428062721"/>
                    </a:ext>
                  </a:extLst>
                </a:gridCol>
                <a:gridCol w="575741">
                  <a:extLst>
                    <a:ext uri="{9D8B030D-6E8A-4147-A177-3AD203B41FA5}">
                      <a16:colId xmlns:a16="http://schemas.microsoft.com/office/drawing/2014/main" xmlns="" val="511490364"/>
                    </a:ext>
                  </a:extLst>
                </a:gridCol>
              </a:tblGrid>
              <a:tr h="1652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Domain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URL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866930261"/>
                  </a:ext>
                </a:extLst>
              </a:tr>
              <a:tr h="165244">
                <a:tc rowSpan="17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16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UT50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vocdev.allianzlife.co.kr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vocdev.abllife.co.kr</a:t>
                      </a: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ermsdev.allianzlife.co.kr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ermsdev.abllife.co.kr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d-eam.allianzlife.co.kr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d-eam.abllife.co.kr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amldev.allianzlife.co.kr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2719357"/>
                  </a:ext>
                </a:extLst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amldev.abllife.co.kr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amlprd.allianzlife.co.kr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amlprd.abllife.co.kr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d-online.abllife.co.kr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d-cyber.allianzlife.co.kr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gadev.allianzlife.co.kr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d-vcs.abllife.co.kr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d-myvcs.abllife.co.kr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  <a:tr h="165244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d-home.abllife.co.kr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85504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내용 개체 틀 8"/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sz="2800">
                <a:solidFill>
                  <a:srgbClr val="009CE1"/>
                </a:solidFill>
                <a:latin typeface="맑은 고딕" pitchFamily="50" charset="-127"/>
                <a:ea typeface="맑은 고딕" pitchFamily="50" charset="-127"/>
                <a:cs typeface="+mj-cs"/>
              </a:rPr>
              <a:t>Agenda</a:t>
            </a:r>
            <a:endParaRPr lang="ko-KR" altLang="en-US" sz="2800">
              <a:solidFill>
                <a:srgbClr val="009CE1"/>
              </a:solidFill>
              <a:latin typeface="맑은 고딕" pitchFamily="50" charset="-127"/>
              <a:ea typeface="맑은 고딕" pitchFamily="50" charset="-127"/>
              <a:cs typeface="+mj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88504" y="1586070"/>
            <a:ext cx="3816424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내용 개체 틀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0.   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방법론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정보시스템 환경 조사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영향도 평가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대상 선정</a:t>
            </a:r>
            <a:endParaRPr lang="en-US" altLang="ko-KR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TOBE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인프라 용량 설계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>
                <a:solidFill>
                  <a:srgbClr val="009CE1"/>
                </a:solidFill>
                <a:latin typeface="+mn-ea"/>
              </a:rPr>
              <a:t>전환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방안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향후 일정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 marL="0" indent="0">
              <a:buNone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별첨</a:t>
            </a:r>
            <a:endParaRPr lang="en-US" altLang="ko-KR">
              <a:solidFill>
                <a:srgbClr val="009CE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23449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(1/10)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10013098"/>
              </p:ext>
            </p:extLst>
          </p:nvPr>
        </p:nvGraphicFramePr>
        <p:xfrm>
          <a:off x="323850" y="986993"/>
          <a:ext cx="8496300" cy="54661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51184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18112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81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89848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Webtier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14Processor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Webtier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12Processor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Webtier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12Processor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환산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AIX : 1 Core = 1 Processor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Linux VM : 1 Core = 0.5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Processor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산정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 반올림 산정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6136626"/>
                  </a:ext>
                </a:extLst>
              </a:tr>
              <a:tr h="181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4954618"/>
                  </a:ext>
                </a:extLst>
              </a:tr>
              <a:tr h="89848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WLS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Ent./Standard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Edition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-WLS Enterprise Edition :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34 Processor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-WLS Standard Edition :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37 Processor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-WLS Enterprise Edition :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30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Processor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-WLS Standard Edition :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23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Processor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-WLS Enterprise Edition :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24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Processor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→ 6 Processor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여유 존재함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WLS Standard Edition :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19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Processor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→ 4 Processor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여유 존재함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Process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환산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AIX : 1 Core = 1 Processor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산정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Linux VM : 1 Core = 0.5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Processor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산정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 반올림 산정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15393556"/>
                  </a:ext>
                </a:extLst>
              </a:tr>
              <a:tr h="4680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Coherence Enterprise Edition (WLS Session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공유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Cluster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-Coherence Enterprise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33 Processor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-Coherence Enterprise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29  Processor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-Coherence Enterprise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22 Processor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→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 Processor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여유 존재함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14500023"/>
                  </a:ext>
                </a:extLst>
              </a:tr>
              <a:tr h="1811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Tomcat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33918870"/>
                  </a:ext>
                </a:extLst>
              </a:tr>
              <a:tr h="247665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(ULA) Oracle DB Enterprise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Edition-Processor Perpetual, 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ULA) Oracle Real Application Clusters - Processor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Perpetual,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(ULA) Oracle Partitioning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– 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Processor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(ULA) Oracle Advanced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Processor Perpetual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(ULA) Oracle Diagnostics Pack - Processor Perpetual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(ULA) Oracle Tuning Pack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– 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Processor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(ULA) Oracle Advanced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Compression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Processor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Perpetual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(Non ULA) Programmer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ULA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 변경됨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ULA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 변경됨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ULA(Unlimited License Agreement) 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무제한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정책이나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생명은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ULA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(UNIX 1 Core = Linux 0.5 Core)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4283002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16406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(2/10)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33460645"/>
              </p:ext>
            </p:extLst>
          </p:nvPr>
        </p:nvGraphicFramePr>
        <p:xfrm>
          <a:off x="323850" y="986994"/>
          <a:ext cx="8496300" cy="54661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51184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2023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023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36267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IP,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도메인 및 서버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재발급 가능성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존재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6136626"/>
                  </a:ext>
                </a:extLst>
              </a:tr>
              <a:tr h="36267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프레임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워크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Online/Batch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3769127"/>
                  </a:ext>
                </a:extLst>
              </a:tr>
              <a:tr h="3626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BTO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79088868"/>
                  </a:ext>
                </a:extLst>
              </a:tr>
              <a:tr h="68327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상품기준정보관리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InnoRules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Builder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(Rule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반영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Project  License 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차세대 프로젝트 완료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증가는 불가함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Project  License 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차세대 프로젝트 완료 이후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증가는 불가함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Linux 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증가로 인하여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추가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구매 필요 →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 Core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개발은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(UNIX, Linux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 동일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0980235"/>
                  </a:ext>
                </a:extLst>
              </a:tr>
              <a:tr h="68327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대외연계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Enterprise Edition For 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Enterprise Edition 2.5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Server, DR 1 Server,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Enterprise Edition 2.5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Server, DR 1 Server,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Enterprise Edition 2.5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Server, DR 1 Server,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기준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8958355"/>
                  </a:ext>
                </a:extLst>
              </a:tr>
              <a:tr h="260687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(Rendezvous)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서비스 지원 내용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일부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BusinessWorks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v5.14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7EA) Production/Non-Pro/Dev (4/2/1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Enterprise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Message v8.4.0(7EA) Service Pro/Non-Pro/Dev (4/2/1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ActiveMatrix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Adapter for SAP v7.2.0(4EA) Pro/Non-Pro (1/3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Hawk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Pro/Non-pro v6.0.0(6EA) (4/2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Rendezvous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Enterprise Daemon v7.2.0(7EA) Pro/Non-Pro/Standard Pro (4/4/1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ActiveMatrix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Adapeter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DB v7.2.0 Pro/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NonPro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/  File v7.2.0 Pro/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NonPro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(5/2/4/2)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495461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67536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(3/10)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89918578"/>
              </p:ext>
            </p:extLst>
          </p:nvPr>
        </p:nvGraphicFramePr>
        <p:xfrm>
          <a:off x="323850" y="986993"/>
          <a:ext cx="8496300" cy="54661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51184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20073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0073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194970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NCRM-D(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P750 3.55GHZ 3core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NCRM-E(core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P780 4.14GHZ 8core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NCRM-E(SFA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P780 4.14GHZ 5core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NCRM-DR(DR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P750 3.55GHz 2core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NCRM-D(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P750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3.55GHZ 3core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NCRM-E(core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운영서버용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P780 4.14GHZ 8core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NCRM-E(SFA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운영서버용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P780 4.14GHZ 5core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NCRM-DR(DR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IBM P750 3.55GHz 2core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NCRM-D(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)/IBM P750 3.55GHZ 3core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NCRM-E(core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)/IBM P780 4.14GHZ 8core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NCRM-E(SFA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)/IBM P780 4.14GHZ 5core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*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NCRM-DR(DR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)/IBM P750 3.55GHz 2core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용*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→ UT32 : 2Core, DR/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3.3 Core,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부족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구매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UNIX, Linux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상관없이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당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TpmC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 산정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Linux : intel Xeon Gold 6230 20C 125w 2.1GHz :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당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TpmC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UNIX P750 :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TpmC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/Core,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P780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 15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TpmC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/Core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→ P780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P750 2/3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6136626"/>
                  </a:ext>
                </a:extLst>
              </a:tr>
              <a:tr h="3127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 Core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JobMind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 교체 예정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JobMind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 교체 예정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JobMind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 교체 예정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JobMind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 교체 예정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92614487"/>
                  </a:ext>
                </a:extLst>
              </a:tr>
              <a:tr h="33389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3947591"/>
                  </a:ext>
                </a:extLst>
              </a:tr>
              <a:tr h="194970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Platform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A-Tab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 라이선스</a:t>
                      </a:r>
                      <a:b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Morpheus  Platform Server * 1ea 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2ea,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1ea,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1ea),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Morpheus  Platform(Client) * 1ea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 라이선스</a:t>
                      </a:r>
                      <a:b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Morpheus  Platform Server * 2ea 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2ea,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1ea,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1ea),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Morpheus  Platform(Client) * 2ea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A-Tab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 라이선스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 Platform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1ea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Morpheus  Platform(Client) * 1ea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 라이선스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 Platform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2ea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Morpheus  Platform(Client) * 2ea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A-Tab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 라이선스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 Platform Server * 1ea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Morpheus  Platform(Client) * 1ea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 라이선스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 Platform Server * 2ea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ea),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- Morpheus  Platform(Client) * 2ea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단위 라이선스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OS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전환시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추가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미존재시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동일 라이선스 적용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A-Tab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서버의 경우 이중화 구성되어 있으나 유지보수 업체에서 이슈제기하지 않아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문제없는 것으로 판단함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71565685"/>
                  </a:ext>
                </a:extLst>
              </a:tr>
              <a:tr h="51872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Platform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PUSH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redis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라이선스는 없으나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유지보수해주고 있음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라이선스는 없으나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유지보수해주고 있음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없음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라이선스는 없으나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유지보수해주고 있음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PUSH(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Redis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는 라이선스 구매없이 유지보수를 진행해 주고 있음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75746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903780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(4/10)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1170237"/>
              </p:ext>
            </p:extLst>
          </p:nvPr>
        </p:nvGraphicFramePr>
        <p:xfrm>
          <a:off x="323850" y="986993"/>
          <a:ext cx="8496300" cy="54661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51184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18072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807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29559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0793873"/>
                  </a:ext>
                </a:extLst>
              </a:tr>
              <a:tr h="2948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RBAExpress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3987130"/>
                  </a:ext>
                </a:extLst>
              </a:tr>
              <a:tr h="101976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xtorm5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Software Development Head-Start Kit - 1Package / Framework Operation Manager up to 2000 users / ECM Content Manager up to 2000 users / HSM Repository Manager for 30TB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Software Development Head-Start Kit - 1Package / Framework Operation Manager up to 2000 users / ECM Content Manager up to 2000 users / HSM Repository Manager for 30TB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Software Development Head-Start Kit - 1Package / Framework Operation Manager up to 2000 users / ECM Content Manager up to 2000 users / HSM Repository Manager for 30TB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사용자 및 용량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35519659"/>
                  </a:ext>
                </a:extLst>
              </a:tr>
              <a:tr h="130059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화상고객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서비스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(VCS)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[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Basic Module] Server Engine 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Encryption 1Site,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관리자화면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Package 1Site, 3rd CTI IF 1Site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[Visual Interactive Agent Module] Visual Interactive Agent 1Site, Screen Push  1Site, Escort 1Site, Screen Recording 1Site, Video Call 1Site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40869631"/>
                  </a:ext>
                </a:extLst>
              </a:tr>
              <a:tr h="25974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Inzi ilDReader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69554877"/>
                  </a:ext>
                </a:extLst>
              </a:tr>
              <a:tr h="45810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Enterprise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Enterprise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</a:t>
                      </a:r>
                    </a:p>
                    <a:p>
                      <a:pPr algn="l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: 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Enterprise Edition Ver 6.0 : 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Enterprise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</a:t>
                      </a:r>
                    </a:p>
                    <a:p>
                      <a:pPr algn="l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 : 1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3769127"/>
                  </a:ext>
                </a:extLst>
              </a:tr>
              <a:tr h="27906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법무관리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air-ELMS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79088868"/>
                  </a:ext>
                </a:extLst>
              </a:tr>
              <a:tr h="879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 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*Form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문서버전관리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Server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Viewer(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디자인 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 server (UP56,UP57,UD02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UD03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 server (UP56,UP57,UD02,UD03)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 (UT32)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 server (UP56,UP57,UD02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UD03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 (UT32)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단위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0980235"/>
                  </a:ext>
                </a:extLst>
              </a:tr>
              <a:tr h="31768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 Report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89583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29196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(5/10)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61871295"/>
              </p:ext>
            </p:extLst>
          </p:nvPr>
        </p:nvGraphicFramePr>
        <p:xfrm>
          <a:off x="323850" y="986993"/>
          <a:ext cx="8496300" cy="54661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51184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20459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045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52872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OneGuard MDM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(Mobile Device Management)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로 해당 사항 없음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물리서버 증가시 확인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0793873"/>
                  </a:ext>
                </a:extLst>
              </a:tr>
              <a:tr h="3309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파일소팅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16429880"/>
                  </a:ext>
                </a:extLst>
              </a:tr>
              <a:tr h="366662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Policy Server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Enterprise Policy Server * 2ea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Policy Server * 2ea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1ea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추가 필요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무상아님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전환을 위하여 유지보수 체결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Policy Server * 2ea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1ea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추가 필요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무상아님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전환을 위하여 유지보수 체결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대수 기준 산정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은 운영 기준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50%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0.5, DR 0.5 : 1ea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 필요함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84782316"/>
                  </a:ext>
                </a:extLst>
              </a:tr>
              <a:tr h="2045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WiseManager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45981850"/>
                  </a:ext>
                </a:extLst>
              </a:tr>
              <a:tr h="2045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61137587"/>
                  </a:ext>
                </a:extLst>
              </a:tr>
              <a:tr h="20459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Sensor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2242378"/>
                  </a:ext>
                </a:extLst>
              </a:tr>
              <a:tr h="101491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Safe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Safe Agent * 14ea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Safe Agent * 14ea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10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DR : 1ea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무상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 사용 라이선스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12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Safe Agent * 14ea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10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ea, DR : 1ea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무상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총 사용 라이선스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12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대수 기준 산정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은 운영 기준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50%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0.5, DR 0.5 : 1ea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필요함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49788110"/>
                  </a:ext>
                </a:extLst>
              </a:tr>
              <a:tr h="30183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ActiveMQ pushpub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12833300"/>
                  </a:ext>
                </a:extLst>
              </a:tr>
              <a:tr h="3403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ics client(CMS)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86266855"/>
                  </a:ext>
                </a:extLst>
              </a:tr>
              <a:tr h="3403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Trade Sign Score TSA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5070427"/>
                  </a:ext>
                </a:extLst>
              </a:tr>
              <a:tr h="8528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II(On-Line)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 : 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 : 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/Pro II : 7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댓수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기준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(OS, 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와 무관함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참고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SDS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에서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Subscritioin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렌탈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청구방식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서비스 형태 선택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14784698"/>
                  </a:ext>
                </a:extLst>
              </a:tr>
              <a:tr h="3666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전자민원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Talkro CS Agent™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License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222303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49931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내용 개체 틀 8"/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sz="2800">
                <a:solidFill>
                  <a:srgbClr val="009CE1"/>
                </a:solidFill>
                <a:latin typeface="맑은 고딕" pitchFamily="50" charset="-127"/>
                <a:ea typeface="맑은 고딕" pitchFamily="50" charset="-127"/>
                <a:cs typeface="+mj-cs"/>
              </a:rPr>
              <a:t>Agenda</a:t>
            </a:r>
            <a:endParaRPr lang="ko-KR" altLang="en-US" sz="2800">
              <a:solidFill>
                <a:srgbClr val="009CE1"/>
              </a:solidFill>
              <a:latin typeface="맑은 고딕" pitchFamily="50" charset="-127"/>
              <a:ea typeface="맑은 고딕" pitchFamily="50" charset="-127"/>
              <a:cs typeface="+mj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88504" y="1213844"/>
            <a:ext cx="3816424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내용 개체 틀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0.   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방법론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정보시스템 환경 조사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영향도 평가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대상 선정</a:t>
            </a:r>
            <a:endParaRPr lang="en-US" altLang="ko-KR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TOBE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인프라 용량 설계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>
                <a:solidFill>
                  <a:srgbClr val="009CE1"/>
                </a:solidFill>
                <a:latin typeface="+mn-ea"/>
              </a:rPr>
              <a:t>전환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방안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향후 일정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 marL="0" indent="0">
              <a:buNone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별첨</a:t>
            </a:r>
            <a:endParaRPr lang="en-US" altLang="ko-KR">
              <a:solidFill>
                <a:srgbClr val="009CE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061748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(6/10)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7377329"/>
              </p:ext>
            </p:extLst>
          </p:nvPr>
        </p:nvGraphicFramePr>
        <p:xfrm>
          <a:off x="323850" y="986993"/>
          <a:ext cx="8496300" cy="54661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511846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23755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23755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19310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화면캡쳐 방지 솔루션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(ABL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감사→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(ABL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콜센터→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 : 4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AML→Web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Safer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Image→Web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Safer : 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(ABL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감사→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 : 1 (UP98)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Web Safer : 2 (UP50,UP51)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AML→Web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Safer : 1 (UP90,UP91)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 부족하나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SDS&lt;-&gt;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마크애니간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해결 완료했다는 통보 받음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(ABL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감사→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 : 1 (UP98)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Web Safer : 2 (UP50,UP51)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(LG CNS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AML→Web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Safer : 1 (UP90,UP91)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 부족하나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SDS&lt;-&gt;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마크애니간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해결 완료했다는 통보 받음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댓수 기준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(OS, 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와 무관함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75736246"/>
                  </a:ext>
                </a:extLst>
              </a:tr>
              <a:tr h="30600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내부정보 유출방지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Server Interface Module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Server Interface Module :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(Groupware) Document Safer Server Interface Module : 3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(NGS) Document Safer Server Interface Module  :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(DMS) Document Safer Server Interface Module  :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DRM : 3500 (PC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자동암호화 정책 적용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Engine : 1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 암호화 열람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Client : Site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Server Interface Module : 1 (UP98)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Server Interface Module :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(UP73, UP74)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(NGS) Document Safer Server Interface Module  : 2 (UP68, UP69)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라이선스 미존재하나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SDS&lt;-&gt;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마크애니간 해결 완료했다는 통보 받음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감사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Server Interface Module : 1 (UP98)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 Server Interface Module :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(UP73, UP74)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(NGS) Document Safer Server Interface Module  : 2 (UP68, UP69)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 라이선스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미존재하나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SDS&lt;-&gt;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마크애니간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해결 완료했다는 통보 받음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 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댓수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기준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(OS, Core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와 무관함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309893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911361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(7/10)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9816807"/>
              </p:ext>
            </p:extLst>
          </p:nvPr>
        </p:nvGraphicFramePr>
        <p:xfrm>
          <a:off x="323850" y="986993"/>
          <a:ext cx="8496300" cy="546619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223814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18091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8091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11614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EMS) 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e_Page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SAFER Client Module For Non-ActiveX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CCSP, DMS)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SAFER Server Engine (4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SAFER Client Module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Capture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Prevention Module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Cross-Browser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Support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Detector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Program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CCSP)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SAFER Server Engine (2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SAFER Client Module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Capture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Prevention Module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Cross-Browser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Support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Detector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Program (1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(CCSP) e-Page SAFER Server Engine (2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 Client Module (1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Capture Prevention Module (1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 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Cross-Browser Support (1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),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Detector Program (1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※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무상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댓수이며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대당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1~4Core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 지원 가능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 알리안츠생명보험 납품당시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(8 Core)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까지 지원하는 기준으로 제공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19838685"/>
                  </a:ext>
                </a:extLst>
              </a:tr>
              <a:tr h="73973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EAS-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 :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iOS : 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EAS-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 : 1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 : 1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iOS : 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EAS-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 : 1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 : 1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iOS : 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수량당 산정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76090963"/>
                  </a:ext>
                </a:extLst>
              </a:tr>
              <a:tr h="5991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OCSP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OCSP Client for Server : 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OCSP Client for Server : 2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 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유상이나 라이선스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OCSP Client for Server : 2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 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유상이나 라이선스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 Instance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무상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9480197"/>
                  </a:ext>
                </a:extLst>
              </a:tr>
              <a:tr h="200484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(active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non-active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24 Core(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재활용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Copy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Life@Digital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Multi Browser 2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Multi Browser 2 DR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상호인증용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상호인증용본인확인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IDV Module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방카웹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2,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IDV Module 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24 Core(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재활용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5Copy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Multi Browser 2 DR 1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상호인증용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      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상호인증용본인확인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IDV Module 1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방카웹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2,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IDV Module 2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24 Core(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재활용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5Copy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Multi Browser 2 DR 1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상호인증용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Web 1,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상호인증용본인확인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IDV Module 1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방카웹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2,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IDV Module 2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※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 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유상이나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라이스스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없을 것으로 판단됨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과거 계약이 혼재되어 확인 불가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 Instance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무상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14552655"/>
                  </a:ext>
                </a:extLst>
              </a:tr>
              <a:tr h="59916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공인인증 및 구간 암호화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Server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2,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Android 1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And/IOS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 1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And/IOS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 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 1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CSSP :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And/IOS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각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수량 당 산정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&amp; WAS Instance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857746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62416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(8/10)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1133726"/>
              </p:ext>
            </p:extLst>
          </p:nvPr>
        </p:nvGraphicFramePr>
        <p:xfrm>
          <a:off x="323850" y="986991"/>
          <a:ext cx="8496300" cy="546619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223814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19229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922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8015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VestWeb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 </a:t>
                      </a: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XecureWebShield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인터넷보험사이트 웹위변조방지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 Copy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CSSP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웹위변조방지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VestWeb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인터넷보험사이트 웹위변조방지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CSSP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웹위변조방지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 Copy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VestWeb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인터넷보험사이트 웹위변조방지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CSSP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웹위변조방지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 Copy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 Instance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19838685"/>
                  </a:ext>
                </a:extLst>
              </a:tr>
              <a:tr h="8015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VestSign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VestRelay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중계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 보험웹사이트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VestSign/VestRelay : 2 Copy,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GASFA : VestSign : 2Copy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존재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12,4)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 보험웹사이트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VestSign/VestRelay : 0 Copy,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 보험웹사이트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VestSign/VestRelay : 0 Copy,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 Instance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82381536"/>
                  </a:ext>
                </a:extLst>
              </a:tr>
              <a:tr h="3446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nProtect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NOS_Windows_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사용자정보보호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NOS_Windows_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사용자정보보호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NOS_Windows_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사용자정보보호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 기준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인터넷보험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48449298"/>
                  </a:ext>
                </a:extLst>
              </a:tr>
              <a:tr h="6492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악성코드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탐지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네트워크보안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nProtect Online Security)_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개인방화벽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NOS_Windows_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네트웍 보호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NOS_Windows_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네트웍 보호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NOS_Windows_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네트웍 보호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80884939"/>
                  </a:ext>
                </a:extLst>
              </a:tr>
              <a:tr h="3446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)_Keypad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NOS_Keypad 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NOS_Keypad 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NOS_Keypad 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34468611"/>
                  </a:ext>
                </a:extLst>
              </a:tr>
              <a:tr h="49692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)_Keypad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_</a:t>
                      </a:r>
                    </a:p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NOS_Keypad_Mobile Web 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NOS_Keypad_Mobile Web 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NOS_Keypad_Mobile Web - 1 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58849651"/>
                  </a:ext>
                </a:extLst>
              </a:tr>
              <a:tr h="3446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)_Android_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NOS_Android_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웹백신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NOS_Android_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웹백신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NOS_Android_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웹백신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- 1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Copy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77372883"/>
                  </a:ext>
                </a:extLst>
              </a:tr>
              <a:tr h="3446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AOS Antivirus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AhnLab Online Security Anti virus &amp; Spyware(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홈페이지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: 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14403276"/>
                  </a:ext>
                </a:extLst>
              </a:tr>
              <a:tr h="95387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Firewall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AhnLab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Online Security Firewall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AhnLab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Online Security Firewall(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Allright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AhnLab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Safe Transaction Firewall(CSSP)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1415213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42974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(9/10)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3287569"/>
              </p:ext>
            </p:extLst>
          </p:nvPr>
        </p:nvGraphicFramePr>
        <p:xfrm>
          <a:off x="323850" y="986992"/>
          <a:ext cx="8496300" cy="54661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223814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18238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823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104917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nxKey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Key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(ActiveX, NonActiveX)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MultiBrowser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Key*2per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4Core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Multi Browser*2per 4Core (Server)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MultiBrowser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Key*2per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4Core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Multi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Browser*2</a:t>
                      </a:r>
                    </a:p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per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4Core (Server)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식의 의미 확인불가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계약서 부재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도메인 증감이 없으므로 문제없음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도메인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(URL)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도메인 추가시 라이선스 구매 필요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도메인 변경시 라이선스 교체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49057187"/>
                  </a:ext>
                </a:extLst>
              </a:tr>
              <a:tr h="61578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가상키보드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Transkey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Transkey : 1 Service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Transkey : 1 Service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CCSP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Transkey : 1 Service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CCSP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1 Service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 범위 확인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계약서 부재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도메인 증감이 없으므로 문제없음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도메인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URL)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03516248"/>
                  </a:ext>
                </a:extLst>
              </a:tr>
              <a:tr h="9047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키패드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 for Android Tablet : 1 Service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 for Android/iOS : 1 Service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 for Android Tablet : 1 Service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 for Android/iOS : 1 Service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CCSP Android, IOS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각각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Atab Android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 for Android Tablet : 1 Service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 for Android/iOS : 1 Service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CCSP Android, IOS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각각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Atab Android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수량 당 산정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73335284"/>
                  </a:ext>
                </a:extLst>
              </a:tr>
              <a:tr h="13381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mVaccine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mVaccine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Android/iOS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mVaccine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Android/iOS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CCSP Android, IOS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각각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Atab Android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mVaccine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)for Android/iOS :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CCSP Android, IOS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각각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Atab Android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수량이 부족한 것으로 예상되나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식으로 되어 있고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식의 범위 확인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계약서 부재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옙의 수량 증감이 없으므로 문제음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 수량 당 산정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7696710"/>
                  </a:ext>
                </a:extLst>
              </a:tr>
              <a:tr h="11936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QRCode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 for Multi Browse*2per 4Core(Server)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 for QRCODE*2per 4Core(Server)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QRCode for iOS*1 unlimited user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QRCode for Android*1unlimited user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 for Multi Browse*2per 4Core(Server)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 for QRCODE*2per 4Core(Server)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QRCode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iOS*1 unlimited user (CSSP)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QRCode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for Android*1unlimited user (CSSP)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QRCode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문제없음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ICRS/CRC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 경우 서버수량 동일하므로 라이선스 증감없으므로 문제없음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계약서 부재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모듈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대수 기준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모듈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엽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수량 당 산정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3236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35174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라이선스 평가 </a:t>
            </a:r>
            <a:r>
              <a:rPr lang="en-US" altLang="ko-KR" smtClean="0">
                <a:latin typeface="+mn-ea"/>
              </a:rPr>
              <a:t>(10/10)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55876421"/>
              </p:ext>
            </p:extLst>
          </p:nvPr>
        </p:nvGraphicFramePr>
        <p:xfrm>
          <a:off x="323850" y="986992"/>
          <a:ext cx="8496300" cy="546619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91766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1656184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  <a:gridCol w="1223814">
                  <a:extLst>
                    <a:ext uri="{9D8B030D-6E8A-4147-A177-3AD203B41FA5}">
                      <a16:colId xmlns:a16="http://schemas.microsoft.com/office/drawing/2014/main" xmlns="" val="2923577311"/>
                    </a:ext>
                  </a:extLst>
                </a:gridCol>
              </a:tblGrid>
              <a:tr h="17723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유지보수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173490019"/>
                  </a:ext>
                </a:extLst>
              </a:tr>
              <a:tr h="1772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이슈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전체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기준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 U2L </a:t>
                      </a:r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후 라이선스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산정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3176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생체 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RS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Onepass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RS for Onepass 2.0 Server/Client : Site License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RS for Onepass 2.0 Server/Client : Site License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RS for Onepass 2.0 Server/Client : Site License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Site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9420761"/>
                  </a:ext>
                </a:extLst>
              </a:tr>
              <a:tr h="3176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문서전송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Docuon*Mate 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*Mate Client : 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Docuon*Mate Client : 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Docuon*Mate Client : 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단위임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IP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라이선스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재발급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65814623"/>
                  </a:ext>
                </a:extLst>
              </a:tr>
              <a:tr h="3176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SKT Smart Security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43762781"/>
                  </a:ext>
                </a:extLst>
              </a:tr>
              <a:tr h="17723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Veritas 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0766211"/>
                  </a:ext>
                </a:extLst>
              </a:tr>
              <a:tr h="17723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6334731"/>
                  </a:ext>
                </a:extLst>
              </a:tr>
              <a:tr h="3176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하루 기준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Agent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설치는 라이선스와 무관함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Agent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설치는 라이선스와 무관함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Agent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설치는 라이선스와 무관함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5658255"/>
                  </a:ext>
                </a:extLst>
              </a:tr>
              <a:tr h="115993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통합설치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VeraPort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사이버 창구 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Window/IE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2EA,        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Window/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NonIE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DR/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Window/IE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1EA,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Window/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NonIE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1EA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사이버 창구 </a:t>
                      </a:r>
                      <a:b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For Window/IE 2EA,         For Window/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NonIE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2EA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DR/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Window/IE 1EA,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Window/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NonIE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1EA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사이버 창구 </a:t>
                      </a:r>
                      <a:b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For Window/IE 2EA,         For Window/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NonIE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2EA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DR/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Window/IE 1EA,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Window/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NonIE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1EA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무상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과거 차세대 시점은 서버 단위였으나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엄밀히 따지면 라이선스 산정 기준은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 Domain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Container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수량임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Container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수량은 변경되지 않으니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이슈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미존재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596095"/>
                  </a:ext>
                </a:extLst>
              </a:tr>
              <a:tr h="3176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335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60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단위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4477721"/>
                  </a:ext>
                </a:extLst>
              </a:tr>
              <a:tr h="31761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Advanced Security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76090963"/>
                  </a:ext>
                </a:extLst>
              </a:tr>
              <a:tr h="45800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비정형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데이터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VOR-V5-A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Transparent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Encryption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 Agent : 18ea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 Agent : 12ea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Vormetric Agent : 12ea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 단위 기준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9480197"/>
                  </a:ext>
                </a:extLst>
              </a:tr>
              <a:tr h="3176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패스워드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APPM for Password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14552655"/>
                  </a:ext>
                </a:extLst>
              </a:tr>
              <a:tr h="31761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서버접속통제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GateOne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Core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8577460"/>
                  </a:ext>
                </a:extLst>
              </a:tr>
              <a:tr h="59838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접근제어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SW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이나 라이선스와는 연관됨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UNIX, Linux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상관없이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Core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수량 기준</a:t>
                      </a:r>
                      <a:b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 라이선스 구매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557956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79898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EOS</a:t>
            </a:r>
            <a:r>
              <a:rPr lang="ko-KR" altLang="en-US" smtClean="0">
                <a:latin typeface="+mn-ea"/>
              </a:rPr>
              <a:t> 평가 </a:t>
            </a:r>
            <a:r>
              <a:rPr lang="en-US" altLang="ko-KR" smtClean="0">
                <a:latin typeface="+mn-ea"/>
              </a:rPr>
              <a:t>(1/4)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77129577"/>
              </p:ext>
            </p:extLst>
          </p:nvPr>
        </p:nvGraphicFramePr>
        <p:xfrm>
          <a:off x="323850" y="986988"/>
          <a:ext cx="8496300" cy="54662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79911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2332135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347564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2396530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</a:tblGrid>
              <a:tr h="207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20786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12.2.1.3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25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9420761"/>
                  </a:ext>
                </a:extLst>
              </a:tr>
              <a:tr h="2078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Web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17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Subscription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구매 불가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7777645"/>
                  </a:ext>
                </a:extLst>
              </a:tr>
              <a:tr h="20786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WLS Ent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./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Standard Edition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10.3.6.0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6861755"/>
                  </a:ext>
                </a:extLst>
              </a:tr>
              <a:tr h="37250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Coherence Enterprise Edition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WLS Session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공유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Cluster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3.7.1.8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1836914"/>
                  </a:ext>
                </a:extLst>
              </a:tr>
              <a:tr h="20786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71341505"/>
                  </a:ext>
                </a:extLst>
              </a:tr>
              <a:tr h="53715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DBMS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12.2.0.1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EOS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도래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전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권고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U2L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구축시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솔루션 설치 불가 경우 존재 가능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사항 발생시 구축 불가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49717700"/>
                  </a:ext>
                </a:extLst>
              </a:tr>
              <a:tr h="20786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23794677"/>
                  </a:ext>
                </a:extLst>
              </a:tr>
              <a:tr h="53715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프레임워크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Online/Batch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 : 21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 : 24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 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연장 기술지원 서비스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88568052"/>
                  </a:ext>
                </a:extLst>
              </a:tr>
              <a:tr h="53715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BTO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 : 21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 : 24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ES :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연장 기술지원 서비스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28765225"/>
                  </a:ext>
                </a:extLst>
              </a:tr>
              <a:tr h="37250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상품기준정보관리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InnoRules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Builder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반영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23.12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9694235"/>
                  </a:ext>
                </a:extLst>
              </a:tr>
              <a:tr h="207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대외연계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Enterprise Edition For 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20.12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44853620"/>
                  </a:ext>
                </a:extLst>
              </a:tr>
              <a:tr h="103109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(Rendezvous)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5,14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8.4.5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7.2.0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22542550"/>
                  </a:ext>
                </a:extLst>
              </a:tr>
              <a:tr h="20786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27956437"/>
                  </a:ext>
                </a:extLst>
              </a:tr>
              <a:tr h="207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 Core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교체 예정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37092210"/>
                  </a:ext>
                </a:extLst>
              </a:tr>
              <a:tr h="20786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불가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993896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56169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EOS</a:t>
            </a:r>
            <a:r>
              <a:rPr lang="ko-KR" altLang="en-US" smtClean="0">
                <a:latin typeface="+mn-ea"/>
              </a:rPr>
              <a:t> 평가 </a:t>
            </a:r>
            <a:r>
              <a:rPr lang="en-US" altLang="ko-KR" smtClean="0">
                <a:latin typeface="+mn-ea"/>
              </a:rPr>
              <a:t>(2/4)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0787238"/>
              </p:ext>
            </p:extLst>
          </p:nvPr>
        </p:nvGraphicFramePr>
        <p:xfrm>
          <a:off x="323850" y="986987"/>
          <a:ext cx="8496300" cy="546620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79911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2332135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1440160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347564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2396530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</a:tblGrid>
              <a:tr h="207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결과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37195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 (ATAB)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2.3 (CCSP)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72112466"/>
                  </a:ext>
                </a:extLst>
              </a:tr>
              <a:tr h="207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 (redis)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65814623"/>
                  </a:ext>
                </a:extLst>
              </a:tr>
              <a:tr h="20755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 Express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43762781"/>
                  </a:ext>
                </a:extLst>
              </a:tr>
              <a:tr h="207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 Express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0766211"/>
                  </a:ext>
                </a:extLst>
              </a:tr>
              <a:tr h="207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xtorm5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5R1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6334731"/>
                  </a:ext>
                </a:extLst>
              </a:tr>
              <a:tr h="20755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화상고객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서비스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(VCS)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5658255"/>
                  </a:ext>
                </a:extLst>
              </a:tr>
              <a:tr h="3288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Inzi ilDReader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596095"/>
                  </a:ext>
                </a:extLst>
              </a:tr>
              <a:tr h="207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4477721"/>
                  </a:ext>
                </a:extLst>
              </a:tr>
              <a:tr h="207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법무관리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air-ELMS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76090963"/>
                  </a:ext>
                </a:extLst>
              </a:tr>
              <a:tr h="7007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 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DocuOn*Form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문서버전관리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 Server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 Viewer(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디자인 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9480197"/>
                  </a:ext>
                </a:extLst>
              </a:tr>
              <a:tr h="207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 출력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 Report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6.2.1.74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14552655"/>
                  </a:ext>
                </a:extLst>
              </a:tr>
              <a:tr h="5363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(Smart Security Manager)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OneGuard MDM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(Mobile Device Management)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8577460"/>
                  </a:ext>
                </a:extLst>
              </a:tr>
              <a:tr h="207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파일소팅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55795655"/>
                  </a:ext>
                </a:extLst>
              </a:tr>
              <a:tr h="207550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Policy Server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49588218"/>
                  </a:ext>
                </a:extLst>
              </a:tr>
              <a:tr h="207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WiseManager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61455066"/>
                  </a:ext>
                </a:extLst>
              </a:tr>
              <a:tr h="207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13363604"/>
                  </a:ext>
                </a:extLst>
              </a:tr>
              <a:tr h="207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Sensor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33189003"/>
                  </a:ext>
                </a:extLst>
              </a:tr>
              <a:tr h="207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Safe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1408823"/>
                  </a:ext>
                </a:extLst>
              </a:tr>
              <a:tr h="207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ActiveMQ pushpub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31993199"/>
                  </a:ext>
                </a:extLst>
              </a:tr>
              <a:tr h="207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ics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client(CMS)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562206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51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EOS</a:t>
            </a:r>
            <a:r>
              <a:rPr lang="ko-KR" altLang="en-US" smtClean="0">
                <a:latin typeface="+mn-ea"/>
              </a:rPr>
              <a:t> 평가 </a:t>
            </a:r>
            <a:r>
              <a:rPr lang="en-US" altLang="ko-KR" smtClean="0">
                <a:latin typeface="+mn-ea"/>
              </a:rPr>
              <a:t>(3/4)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41788595"/>
              </p:ext>
            </p:extLst>
          </p:nvPr>
        </p:nvGraphicFramePr>
        <p:xfrm>
          <a:off x="323850" y="986996"/>
          <a:ext cx="8496300" cy="546619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79798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20354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2396530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</a:tblGrid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결과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Trade Sign Score TSA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89396547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II(On-Line)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73650825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전자민원관리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Talkro CS Agent™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10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불가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후속 버전 없음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불가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58311947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화면캡쳐 방지 솔루션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1908672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내부정보 유출방지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2010R3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6077254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45617376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00445544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검증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OCSP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56045573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(active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non-active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(Upgrade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88404374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공인인증 및 구간 암호화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0045215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XecureWebShield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(VestWeb)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CCSP : 1.3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인터넷보험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2.3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65153465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VestSign(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VestRelay(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중계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1.3.0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171463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17927091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네트워크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개인방화벽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9567900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Security)_Keypad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9343865"/>
                  </a:ext>
                </a:extLst>
              </a:tr>
              <a:tr h="3749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Security)_Keypad_MobileWeb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6711636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Security)_Android_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43886520"/>
                  </a:ext>
                </a:extLst>
              </a:tr>
              <a:tr h="2092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AOS Antivirus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734880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8343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2.2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EOS</a:t>
            </a:r>
            <a:r>
              <a:rPr lang="ko-KR" altLang="en-US" smtClean="0">
                <a:latin typeface="+mn-ea"/>
              </a:rPr>
              <a:t> 평가 </a:t>
            </a:r>
            <a:r>
              <a:rPr lang="en-US" altLang="ko-KR" smtClean="0">
                <a:latin typeface="+mn-ea"/>
              </a:rPr>
              <a:t>(4/4)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6781783"/>
              </p:ext>
            </p:extLst>
          </p:nvPr>
        </p:nvGraphicFramePr>
        <p:xfrm>
          <a:off x="323850" y="986990"/>
          <a:ext cx="8496300" cy="49622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79798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20354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2396530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</a:tblGrid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결과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1133052"/>
                  </a:ext>
                </a:extLst>
              </a:tr>
              <a:tr h="39445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(ActiveX,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NonActiveX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63248054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가상키보드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Transkey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4.6.2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68994167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모바일키패드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4.0.6.18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2364469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mVaccine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77503128"/>
                  </a:ext>
                </a:extLst>
              </a:tr>
              <a:tr h="3944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인증서 복사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QRCode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95776616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생체 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RS for Onepass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41660670"/>
                  </a:ext>
                </a:extLst>
              </a:tr>
              <a:tr h="39445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문서전송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Docuon*Mate 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이후 유지보수 서비스는 가능하다는 유지보수 업체 답변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Upgrade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권고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98514854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SKT Smart Security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15895152"/>
                  </a:ext>
                </a:extLst>
              </a:tr>
              <a:tr h="22010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Veritas 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04116290"/>
                  </a:ext>
                </a:extLst>
              </a:tr>
              <a:tr h="22010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5473204"/>
                  </a:ext>
                </a:extLst>
              </a:tr>
              <a:tr h="5688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7.3.5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21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외산 벤더 제품으로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이후 웹사이트 공식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답변을 받을 수는 없으나 유지보수 가능하다는 업체 답변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Upgrade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권고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11032473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통합설치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VeraPort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3.7.3.4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00442084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미발표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65162026"/>
                  </a:ext>
                </a:extLst>
              </a:tr>
              <a:tr h="22010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Advanced Security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00604588"/>
                  </a:ext>
                </a:extLst>
              </a:tr>
              <a:tr h="5688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비정형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데이터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VOR-V5-A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Transparent Encryption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5.2.5.91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월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이후 유지보수 서비스는 가능하다는 유지보수 업체 답변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6.2.0.63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버전으로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권고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887332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4892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2.3 U2L </a:t>
            </a:r>
            <a:r>
              <a:rPr lang="ko-KR" altLang="en-US" smtClean="0">
                <a:latin typeface="+mn-ea"/>
              </a:rPr>
              <a:t>대상 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평가 </a:t>
            </a:r>
            <a:r>
              <a:rPr lang="en-US" altLang="ko-KR" smtClean="0">
                <a:latin typeface="+mn-ea"/>
              </a:rPr>
              <a:t>(1/5)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4424097"/>
              </p:ext>
            </p:extLst>
          </p:nvPr>
        </p:nvGraphicFramePr>
        <p:xfrm>
          <a:off x="323850" y="986997"/>
          <a:ext cx="8496300" cy="546619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295200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</a:tblGrid>
              <a:tr h="4095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en-US" altLang="ko-KR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 err="1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동일버전</a:t>
                      </a:r>
                      <a:endParaRPr lang="en-US" altLang="ko-KR" sz="900" b="1" i="0" u="none" strike="noStrike" baseline="0" smtClean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가능 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RedHat</a:t>
                      </a:r>
                      <a:r>
                        <a:rPr lang="en-US" altLang="ko-KR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Linux OS </a:t>
                      </a:r>
                      <a:r>
                        <a:rPr lang="ko-KR" altLang="en-US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 요청 사항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22851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8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사용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버전 사용 예정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9420761"/>
                  </a:ext>
                </a:extLst>
              </a:tr>
              <a:tr h="228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Web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유지보수 </a:t>
                      </a:r>
                      <a:r>
                        <a:rPr lang="ko-KR" altLang="en-US" sz="900" b="0" i="0" u="none" strike="noStrike" err="1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미체결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운영조직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 설치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기술 지원 필수</a:t>
                      </a:r>
                      <a:endParaRPr 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68613199"/>
                  </a:ext>
                </a:extLst>
              </a:tr>
              <a:tr h="40951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WLS Ent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./Standard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5.0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6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26627580"/>
                  </a:ext>
                </a:extLst>
              </a:tr>
              <a:tr h="228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Coherence Enterprise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6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유지보수 </a:t>
                      </a:r>
                      <a:r>
                        <a:rPr lang="ko-KR" altLang="en-US" sz="900" b="0" i="0" u="none" strike="noStrike" err="1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미체결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운영조직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 설치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기술 지원 필수</a:t>
                      </a:r>
                      <a:endParaRPr lang="en-US" altLang="ko-KR" sz="900" b="0" i="0" u="none" strike="noStrike" smtClean="0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65814623"/>
                  </a:ext>
                </a:extLst>
              </a:tr>
              <a:tr h="22851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43762781"/>
                  </a:ext>
                </a:extLst>
              </a:tr>
              <a:tr h="40951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DBMS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협의 필요</a:t>
                      </a:r>
                      <a:b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(EOS </a:t>
                      </a: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이슈 존재</a:t>
                      </a: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5, 6,7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SQL Access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Path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변경에 따른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Application Test/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en-US" altLang="ko-KR" sz="900" b="0" i="0" u="none" strike="noStrike" baseline="0" smtClean="0">
                        <a:solidFill>
                          <a:srgbClr val="0070C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baseline="0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필수</a:t>
                      </a:r>
                      <a:endParaRPr lang="ko-KR" altLang="en-US" sz="900" b="0" i="0" u="none" strike="noStrike">
                        <a:solidFill>
                          <a:srgbClr val="0070C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0766211"/>
                  </a:ext>
                </a:extLst>
              </a:tr>
              <a:tr h="2285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IP,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젼경에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따른 인증서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재발급 가능성 존재함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6334731"/>
                  </a:ext>
                </a:extLst>
              </a:tr>
              <a:tr h="40951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프레임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워크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Online/Batch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유지보수 </a:t>
                      </a:r>
                      <a:r>
                        <a:rPr lang="ko-KR" altLang="en-US" sz="900" b="0" i="0" u="none" strike="noStrike" err="1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미체결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운영조식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 설치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기술 지원 전제로 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5658255"/>
                  </a:ext>
                </a:extLst>
              </a:tr>
              <a:tr h="4095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BTO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596095"/>
                  </a:ext>
                </a:extLst>
              </a:tr>
              <a:tr h="77151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상품기준정보관리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InnoRules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Builder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(Rule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반영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없음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 솔루션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업체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이관 수행 가능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4477721"/>
                  </a:ext>
                </a:extLst>
              </a:tr>
              <a:tr h="40951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대외연계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Enterprise Edition For 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없음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 연계 업무 중요도 높음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Application Test/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검증 필수</a:t>
                      </a:r>
                      <a:endParaRPr lang="ko-KR" altLang="en-US" sz="900" b="0" i="0" u="none" strike="noStrike">
                        <a:solidFill>
                          <a:srgbClr val="0070C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76090963"/>
                  </a:ext>
                </a:extLst>
              </a:tr>
              <a:tr h="40951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(Rendezvous)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9480197"/>
                  </a:ext>
                </a:extLst>
              </a:tr>
              <a:tr h="22851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6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14552655"/>
                  </a:ext>
                </a:extLst>
              </a:tr>
              <a:tr h="22851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 Core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FFC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en-US" sz="900" b="0" i="0" u="none" strike="noStrike">
                        <a:solidFill>
                          <a:srgbClr val="FFC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28577460"/>
                  </a:ext>
                </a:extLst>
              </a:tr>
              <a:tr h="22851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유지보수 </a:t>
                      </a:r>
                      <a:r>
                        <a:rPr lang="ko-KR" altLang="en-US" sz="900" b="0" i="0" u="none" strike="noStrike" err="1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미체결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운영조직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 설치</a:t>
                      </a:r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기술 지원 필수</a:t>
                      </a:r>
                      <a:endParaRPr lang="en-US" altLang="ko-KR" sz="900" b="0" i="0" u="none" strike="noStrike" smtClean="0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5579565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29101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HW </a:t>
            </a:r>
            <a:r>
              <a:rPr lang="ko-KR" altLang="en-US" smtClean="0">
                <a:latin typeface="+mn-ea"/>
              </a:rPr>
              <a:t>구성 현황 </a:t>
            </a:r>
            <a:r>
              <a:rPr lang="en-US" altLang="ko-KR" smtClean="0">
                <a:latin typeface="+mn-ea"/>
              </a:rPr>
              <a:t>(1/3)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50948108"/>
              </p:ext>
            </p:extLst>
          </p:nvPr>
        </p:nvGraphicFramePr>
        <p:xfrm>
          <a:off x="323528" y="1269348"/>
          <a:ext cx="8496622" cy="518384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032">
                  <a:extLst>
                    <a:ext uri="{9D8B030D-6E8A-4147-A177-3AD203B41FA5}">
                      <a16:colId xmlns:a16="http://schemas.microsoft.com/office/drawing/2014/main" xmlns="" val="3700914811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11255481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3368126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389176204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761391850"/>
                    </a:ext>
                  </a:extLst>
                </a:gridCol>
                <a:gridCol w="2520280">
                  <a:extLst>
                    <a:ext uri="{9D8B030D-6E8A-4147-A177-3AD203B41FA5}">
                      <a16:colId xmlns:a16="http://schemas.microsoft.com/office/drawing/2014/main" xmlns="" val="116763585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91401524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12803108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903099998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33493402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70085074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99553339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443058383"/>
                    </a:ext>
                  </a:extLst>
                </a:gridCol>
                <a:gridCol w="503734">
                  <a:extLst>
                    <a:ext uri="{9D8B030D-6E8A-4147-A177-3AD203B41FA5}">
                      <a16:colId xmlns:a16="http://schemas.microsoft.com/office/drawing/2014/main" xmlns="" val="1045153344"/>
                    </a:ext>
                  </a:extLst>
                </a:gridCol>
              </a:tblGrid>
              <a:tr h="21379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</a:rPr>
                        <a:t>서버 정보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ASIS </a:t>
                      </a:r>
                      <a:r>
                        <a:rPr lang="ko-KR" altLang="en-US" sz="900" b="1" u="none" strike="noStrike">
                          <a:effectLst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758182114"/>
                  </a:ext>
                </a:extLst>
              </a:tr>
              <a:tr h="1743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IP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</a:rPr>
                        <a:t>前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143769368"/>
                  </a:ext>
                </a:extLst>
              </a:tr>
              <a:tr h="1743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46165346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21.111.171.142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NGS/SFA/Banca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81535754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UP51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21.111.171.143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NGS/SFA/Banca/LMS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5466966"/>
                  </a:ext>
                </a:extLst>
              </a:tr>
              <a:tr h="3574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UP52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61.42.199.135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XSFA/ATAB/XHS/XCLAIMS/SFA-MOBILE/MY/GA DMZ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55120428"/>
                  </a:ext>
                </a:extLst>
              </a:tr>
              <a:tr h="3574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UP53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61.42.199.136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XSFA/ATAB/XHS/XCLAIMS/SFA-MOBILE/MY/GA DMZ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7168187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21.111.61.229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NGS/SFA/Banca </a:t>
                      </a:r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32794433"/>
                  </a:ext>
                </a:extLst>
              </a:tr>
              <a:tr h="3574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61.41.41.116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XSFA/ATAB/XHS/XCLAIMS/SFA-MOBILE/MY/GA </a:t>
                      </a:r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DMZ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72292509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UT31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21.111.161.231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effectLst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</a:rPr>
                        <a:t>/LMS </a:t>
                      </a:r>
                      <a:r>
                        <a:rPr lang="ko-KR" altLang="en-US" sz="900" u="none" strike="noStrike">
                          <a:effectLst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</a:rPr>
                        <a:t>WEB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595990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UP56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21.111.161.161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ATAB/SEMP/</a:t>
                      </a:r>
                      <a:r>
                        <a:rPr lang="ko-KR" altLang="en-US" sz="900" u="none" strike="noStrike" err="1">
                          <a:effectLst/>
                        </a:rPr>
                        <a:t>모피어스</a:t>
                      </a:r>
                      <a:r>
                        <a:rPr lang="ko-KR" altLang="en-US" sz="900" u="none" strike="noStrike">
                          <a:effectLst/>
                        </a:rPr>
                        <a:t> </a:t>
                      </a:r>
                      <a:r>
                        <a:rPr lang="en-US" sz="900" u="none" strike="noStrike">
                          <a:effectLst/>
                        </a:rPr>
                        <a:t>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56518483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UP57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21.111.161.162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ATAB/SEMP/</a:t>
                      </a:r>
                      <a:r>
                        <a:rPr lang="ko-KR" altLang="en-US" sz="900" u="none" strike="noStrike" err="1">
                          <a:effectLst/>
                        </a:rPr>
                        <a:t>모피어스</a:t>
                      </a:r>
                      <a:r>
                        <a:rPr lang="ko-KR" altLang="en-US" sz="900" u="none" strike="noStrike">
                          <a:effectLst/>
                        </a:rPr>
                        <a:t> </a:t>
                      </a:r>
                      <a:r>
                        <a:rPr lang="en-US" sz="900" u="none" strike="noStrike">
                          <a:effectLst/>
                        </a:rPr>
                        <a:t>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99348809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UP68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 WAS #1 (Online/Batch </a:t>
                      </a:r>
                      <a:r>
                        <a:rPr lang="ko-KR" altLang="en-US" sz="900" u="none" strike="noStrike">
                          <a:effectLst/>
                        </a:rPr>
                        <a:t>서버 분리예상</a:t>
                      </a:r>
                      <a:r>
                        <a:rPr lang="en-US" altLang="ko-KR" sz="900" u="none" strike="noStrike">
                          <a:effectLst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98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6848720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UP69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21.111.161.122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 WAS #2 (Online/Batch </a:t>
                      </a:r>
                      <a:r>
                        <a:rPr lang="ko-KR" altLang="en-US" sz="900" u="none" strike="noStrike">
                          <a:effectLst/>
                        </a:rPr>
                        <a:t>서버 분리예상</a:t>
                      </a:r>
                      <a:r>
                        <a:rPr lang="en-US" altLang="ko-KR" sz="900" u="none" strike="noStrike">
                          <a:effectLst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98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75595923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UP73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21.111.161.191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SFA/XHS/</a:t>
                      </a:r>
                      <a:r>
                        <a:rPr lang="ko-KR" altLang="en-US" sz="900" u="none" strike="noStrike">
                          <a:effectLst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SMS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906848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UP74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21.111.161.192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SFA/XHS/</a:t>
                      </a:r>
                      <a:r>
                        <a:rPr lang="ko-KR" altLang="en-US" sz="900" u="none" strike="noStrike">
                          <a:effectLst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SMS/LMS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8044011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21.111.61.100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NGS/SFA/ATAB/</a:t>
                      </a:r>
                      <a:r>
                        <a:rPr lang="ko-KR" altLang="en-US" sz="900" u="none" strike="noStrike">
                          <a:effectLst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SMS </a:t>
                      </a:r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</a:t>
                      </a:r>
                      <a:r>
                        <a:rPr lang="en-US" sz="900" u="none" strike="noStrike" smtClean="0">
                          <a:effectLst/>
                        </a:rPr>
                        <a:t>WAS#1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67489944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21.111.61.103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NGS/SFA/ATAB/</a:t>
                      </a:r>
                      <a:r>
                        <a:rPr lang="ko-KR" altLang="en-US" sz="900" u="none" strike="noStrike">
                          <a:effectLst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SMS </a:t>
                      </a:r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</a:t>
                      </a:r>
                      <a:r>
                        <a:rPr lang="en-US" sz="900" u="none" strike="noStrike" smtClean="0">
                          <a:effectLst/>
                        </a:rPr>
                        <a:t>WAS#2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07023576"/>
                  </a:ext>
                </a:extLst>
              </a:tr>
              <a:tr h="35746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21.111.161.232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effectLst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</a:rPr>
                        <a:t>/SMS/LMS </a:t>
                      </a:r>
                      <a:r>
                        <a:rPr lang="ko-KR" altLang="en-US" sz="900" u="none" strike="noStrike">
                          <a:effectLst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</a:rPr>
                        <a:t>WAS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64739032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UP61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21.111.171.162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</a:rPr>
                        <a:t>대외계 </a:t>
                      </a:r>
                      <a:r>
                        <a:rPr lang="en-US" sz="900" u="none" strike="noStrike">
                          <a:effectLst/>
                        </a:rPr>
                        <a:t>Interface AP Server 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14400248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UP62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21.111.171.163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</a:rPr>
                        <a:t>대외계 </a:t>
                      </a:r>
                      <a:r>
                        <a:rPr lang="en-US" sz="900" u="none" strike="noStrike">
                          <a:effectLst/>
                        </a:rPr>
                        <a:t>Interface AP Server 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42122027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UD08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21.111.61.11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 </a:t>
                      </a:r>
                      <a:r>
                        <a:rPr lang="ko-KR" altLang="en-US" sz="900" u="none" strike="noStrike">
                          <a:effectLst/>
                        </a:rPr>
                        <a:t>대외계 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07684354"/>
                  </a:ext>
                </a:extLst>
              </a:tr>
              <a:tr h="19946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UT34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10.10.10.234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</a:rPr>
                        <a:t>NGS EAI </a:t>
                      </a:r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ko-KR" altLang="en-US" sz="900" u="none" strike="noStrike" err="1">
                          <a:effectLst/>
                        </a:rPr>
                        <a:t>대외계</a:t>
                      </a:r>
                      <a:r>
                        <a:rPr lang="ko-KR" altLang="en-US" sz="900" u="none" strike="noStrike">
                          <a:effectLst/>
                        </a:rPr>
                        <a:t> 개발 </a:t>
                      </a:r>
                      <a:r>
                        <a:rPr lang="en-US" altLang="ko-KR" sz="900" u="none" strike="noStrike">
                          <a:effectLst/>
                        </a:rPr>
                        <a:t>Server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11968017"/>
                  </a:ext>
                </a:extLst>
              </a:tr>
            </a:tbl>
          </a:graphicData>
        </a:graphic>
      </p:graphicFrame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ABL </a:t>
            </a:r>
            <a:r>
              <a:rPr lang="ko-KR" altLang="en-US" sz="1400" smtClean="0">
                <a:solidFill>
                  <a:prstClr val="black"/>
                </a:solidFill>
              </a:rPr>
              <a:t>정보시스템 </a:t>
            </a:r>
            <a:r>
              <a:rPr lang="en-US" altLang="ko-KR" sz="1400" smtClean="0">
                <a:solidFill>
                  <a:prstClr val="black"/>
                </a:solidFill>
              </a:rPr>
              <a:t>AIX 103</a:t>
            </a:r>
            <a:r>
              <a:rPr lang="ko-KR" altLang="en-US" sz="1400" smtClean="0">
                <a:solidFill>
                  <a:prstClr val="black"/>
                </a:solidFill>
              </a:rPr>
              <a:t>대 중 </a:t>
            </a:r>
            <a:r>
              <a:rPr lang="en-US" altLang="ko-KR" sz="1400" smtClean="0">
                <a:solidFill>
                  <a:prstClr val="black"/>
                </a:solidFill>
              </a:rPr>
              <a:t>60</a:t>
            </a:r>
            <a:r>
              <a:rPr lang="ko-KR" altLang="en-US" sz="1400" smtClean="0">
                <a:solidFill>
                  <a:prstClr val="black"/>
                </a:solidFill>
              </a:rPr>
              <a:t>대 </a:t>
            </a:r>
            <a:r>
              <a:rPr lang="en-US" altLang="ko-KR" sz="1400" smtClean="0">
                <a:solidFill>
                  <a:prstClr val="black"/>
                </a:solidFill>
              </a:rPr>
              <a:t>U2L </a:t>
            </a:r>
            <a:r>
              <a:rPr lang="ko-KR" altLang="en-US" sz="1400" smtClean="0">
                <a:solidFill>
                  <a:prstClr val="black"/>
                </a:solidFill>
              </a:rPr>
              <a:t>우선 고려대상 선정</a:t>
            </a:r>
            <a:endParaRPr lang="ko-KR" altLang="en-US" sz="14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316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2.3 U2L </a:t>
            </a:r>
            <a:r>
              <a:rPr lang="ko-KR" altLang="en-US" smtClean="0">
                <a:latin typeface="+mn-ea"/>
              </a:rPr>
              <a:t>대상 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평가 </a:t>
            </a:r>
            <a:r>
              <a:rPr lang="en-US" altLang="ko-KR" smtClean="0">
                <a:latin typeface="+mn-ea"/>
              </a:rPr>
              <a:t>(2/5)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13287348"/>
              </p:ext>
            </p:extLst>
          </p:nvPr>
        </p:nvGraphicFramePr>
        <p:xfrm>
          <a:off x="323850" y="986995"/>
          <a:ext cx="8496300" cy="54661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75742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584176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080120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295200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</a:tblGrid>
              <a:tr h="3779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en-US" altLang="ko-KR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 err="1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동일버전</a:t>
                      </a:r>
                      <a:endParaRPr lang="en-US" altLang="ko-KR" sz="900" b="1" i="0" u="none" strike="noStrike" baseline="0" smtClean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가능 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RedHat</a:t>
                      </a:r>
                      <a:r>
                        <a:rPr lang="en-US" altLang="ko-KR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Linux OS </a:t>
                      </a:r>
                      <a:r>
                        <a:rPr lang="ko-KR" altLang="en-US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 요청 사항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21087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9420761"/>
                  </a:ext>
                </a:extLst>
              </a:tr>
              <a:tr h="3779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redis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err="1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Redis</a:t>
                      </a:r>
                      <a:r>
                        <a:rPr lang="en-US" sz="9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 Memory DB </a:t>
                      </a:r>
                      <a:r>
                        <a:rPr lang="ko-KR" altLang="en-US" sz="900" b="0" i="0" u="none" strike="noStrike" err="1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재구축</a:t>
                      </a:r>
                      <a:r>
                        <a:rPr lang="ko-KR" altLang="en-US" sz="9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68613199"/>
                  </a:ext>
                </a:extLst>
              </a:tr>
              <a:tr h="21087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 Express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60334159"/>
                  </a:ext>
                </a:extLst>
              </a:tr>
              <a:tr h="2108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 Express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8292676"/>
                  </a:ext>
                </a:extLst>
              </a:tr>
              <a:tr h="21087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xtorm5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JDK 7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Migration </a:t>
                      </a:r>
                      <a:r>
                        <a:rPr lang="ko-KR" altLang="en-US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범위에 대한 추가 분석 필요</a:t>
                      </a:r>
                      <a:endParaRPr lang="en-US" altLang="ko-KR" sz="900" b="0" i="0" u="none" strike="noStrike">
                        <a:solidFill>
                          <a:srgbClr val="0070C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53988672"/>
                  </a:ext>
                </a:extLst>
              </a:tr>
              <a:tr h="21087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화상고객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서비스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(VCS)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 솔루션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업체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이관 수행 가능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10638104"/>
                  </a:ext>
                </a:extLst>
              </a:tr>
              <a:tr h="33407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Inzi ilDReader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7951985"/>
                  </a:ext>
                </a:extLst>
              </a:tr>
              <a:tr h="21087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 솔루션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업체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이관 수행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71614869"/>
                  </a:ext>
                </a:extLst>
              </a:tr>
              <a:tr h="210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법무관리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air-ELMS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6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 솔루션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업체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이관 수행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26627580"/>
                  </a:ext>
                </a:extLst>
              </a:tr>
              <a:tr h="54495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 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*Form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Server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Viewer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 Compiler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C</a:t>
                      </a:r>
                      <a:r>
                        <a:rPr lang="ko-KR" altLang="en-US" sz="9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로 구성된 데몬 많은 수정이 필요할 것으로 </a:t>
                      </a:r>
                      <a:r>
                        <a:rPr lang="ko-KR" altLang="en-US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예상됨</a:t>
                      </a:r>
                      <a:endParaRPr lang="en-US" altLang="ko-KR" sz="900" b="0" i="0" u="none" strike="noStrike" smtClean="0">
                        <a:solidFill>
                          <a:srgbClr val="0070C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추가 </a:t>
                      </a:r>
                      <a:r>
                        <a:rPr lang="ko-KR" altLang="en-US" sz="9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공수 </a:t>
                      </a:r>
                      <a:r>
                        <a:rPr lang="ko-KR" altLang="en-US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예상되며</a:t>
                      </a:r>
                      <a:r>
                        <a:rPr lang="en-US" altLang="ko-KR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추후</a:t>
                      </a:r>
                      <a:r>
                        <a:rPr lang="en-US" altLang="ko-KR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기 소스 파악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65814623"/>
                  </a:ext>
                </a:extLst>
              </a:tr>
              <a:tr h="3779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출력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 Report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43762781"/>
                  </a:ext>
                </a:extLst>
              </a:tr>
              <a:tr h="3779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OneGuard MDM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(Mobile Device Management)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7, Servlet 2.5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0766211"/>
                  </a:ext>
                </a:extLst>
              </a:tr>
              <a:tr h="21087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파일소팅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6334731"/>
                  </a:ext>
                </a:extLst>
              </a:tr>
              <a:tr h="377916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Enterprise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Policy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/lib/libldap50.so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/lib/libnsl.so.1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/lib/libpthread.so.0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/lib/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libstdc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++.so.6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/lib/libm.so.6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/lib/libgcc_s.so.1</a:t>
                      </a:r>
                      <a:b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/lib/libc.so.6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Major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버전과 동일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Minor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버전은 상이할 수 있음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5658255"/>
                  </a:ext>
                </a:extLst>
              </a:tr>
              <a:tr h="2108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WiseManager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596095"/>
                  </a:ext>
                </a:extLst>
              </a:tr>
              <a:tr h="2108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4477721"/>
                  </a:ext>
                </a:extLst>
              </a:tr>
              <a:tr h="21087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Sensor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76090963"/>
                  </a:ext>
                </a:extLst>
              </a:tr>
              <a:tr h="3779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Enter.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948019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73145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2.3 U2L </a:t>
            </a:r>
            <a:r>
              <a:rPr lang="ko-KR" altLang="en-US" smtClean="0">
                <a:latin typeface="+mn-ea"/>
              </a:rPr>
              <a:t>대상 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평가 </a:t>
            </a:r>
            <a:r>
              <a:rPr lang="en-US" altLang="ko-KR" smtClean="0">
                <a:latin typeface="+mn-ea"/>
              </a:rPr>
              <a:t>(3/5)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0275"/>
              </p:ext>
            </p:extLst>
          </p:nvPr>
        </p:nvGraphicFramePr>
        <p:xfrm>
          <a:off x="323850" y="986996"/>
          <a:ext cx="8496300" cy="546619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91766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295200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</a:tblGrid>
              <a:tr h="3487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en-US" altLang="ko-KR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 err="1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동일버전</a:t>
                      </a:r>
                      <a:endParaRPr lang="en-US" altLang="ko-KR" sz="900" b="1" i="0" u="none" strike="noStrike" baseline="0" smtClean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가능 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RedHat</a:t>
                      </a:r>
                      <a:r>
                        <a:rPr lang="en-US" altLang="ko-KR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Linux OS </a:t>
                      </a:r>
                      <a:r>
                        <a:rPr lang="ko-KR" altLang="en-US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 요청 사항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194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ActiveMQ pushpub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9420761"/>
                  </a:ext>
                </a:extLst>
              </a:tr>
              <a:tr h="194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ics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client(CMS)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68613199"/>
                  </a:ext>
                </a:extLst>
              </a:tr>
              <a:tr h="194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Trade Sign Score TSA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08712638"/>
                  </a:ext>
                </a:extLst>
              </a:tr>
              <a:tr h="194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II(On-Line)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7.0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GCC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1120446"/>
                  </a:ext>
                </a:extLst>
              </a:tr>
              <a:tr h="3487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전자민원관리</a:t>
                      </a:r>
                      <a:b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ERMS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Talkro CS Agent™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불가능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전환 불가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30929687"/>
                  </a:ext>
                </a:extLst>
              </a:tr>
              <a:tr h="3487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화면캡쳐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방지 솔루션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37745046"/>
                  </a:ext>
                </a:extLst>
              </a:tr>
              <a:tr h="3487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내부정보 유출방지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전 상세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현황 조사 필요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49955705"/>
                  </a:ext>
                </a:extLst>
              </a:tr>
              <a:tr h="194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1.4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88438393"/>
                  </a:ext>
                </a:extLst>
              </a:tr>
              <a:tr h="19460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7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27818989"/>
                  </a:ext>
                </a:extLst>
              </a:tr>
              <a:tr h="3487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검증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OCSP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실시간 유효성 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7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6486002"/>
                  </a:ext>
                </a:extLst>
              </a:tr>
              <a:tr h="5028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구간암호화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(active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non-active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7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27393101"/>
                  </a:ext>
                </a:extLst>
              </a:tr>
              <a:tr h="5028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구간암호화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공인인증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7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5318877"/>
                  </a:ext>
                </a:extLst>
              </a:tr>
              <a:tr h="3487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XecureWebShield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VestWeb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60334159"/>
                  </a:ext>
                </a:extLst>
              </a:tr>
              <a:tr h="3487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VestSign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VestRelay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중계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8292676"/>
                  </a:ext>
                </a:extLst>
              </a:tr>
              <a:tr h="3487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nProtect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53988672"/>
                  </a:ext>
                </a:extLst>
              </a:tr>
              <a:tr h="50288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악성 코드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탐지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네트워크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nProtect Online Security)_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개인방화벽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106381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2628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2.3 U2L </a:t>
            </a:r>
            <a:r>
              <a:rPr lang="ko-KR" altLang="en-US" smtClean="0">
                <a:latin typeface="+mn-ea"/>
              </a:rPr>
              <a:t>대상 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평가 </a:t>
            </a:r>
            <a:r>
              <a:rPr lang="en-US" altLang="ko-KR" smtClean="0">
                <a:latin typeface="+mn-ea"/>
              </a:rPr>
              <a:t>(4/5)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1617075"/>
              </p:ext>
            </p:extLst>
          </p:nvPr>
        </p:nvGraphicFramePr>
        <p:xfrm>
          <a:off x="323850" y="986993"/>
          <a:ext cx="8496300" cy="547293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91766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295200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</a:tblGrid>
              <a:tr h="358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en-US" altLang="ko-KR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 err="1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동일버전</a:t>
                      </a:r>
                      <a:endParaRPr lang="en-US" altLang="ko-KR" sz="900" b="1" i="0" u="none" strike="noStrike" baseline="0" smtClean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가능 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RedHat</a:t>
                      </a:r>
                      <a:r>
                        <a:rPr lang="en-US" altLang="ko-KR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Linux OS </a:t>
                      </a:r>
                      <a:r>
                        <a:rPr lang="ko-KR" altLang="en-US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 요청 사항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358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nProtect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)_Keypad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9420761"/>
                  </a:ext>
                </a:extLst>
              </a:tr>
              <a:tr h="44073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가상키패드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nProtect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Keypad_Mobile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7520639"/>
                  </a:ext>
                </a:extLst>
              </a:tr>
              <a:tr h="358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nProtect Online 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Security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)_Android_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6741897"/>
                  </a:ext>
                </a:extLst>
              </a:tr>
              <a:tr h="1999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AOS Antivirus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68613199"/>
                  </a:ext>
                </a:extLst>
              </a:tr>
              <a:tr h="19998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08712638"/>
                  </a:ext>
                </a:extLst>
              </a:tr>
              <a:tr h="51680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nxKey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Key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(ActiveX,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NonActiveX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1.5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1120446"/>
                  </a:ext>
                </a:extLst>
              </a:tr>
              <a:tr h="35839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Transkey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1.5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30929687"/>
                  </a:ext>
                </a:extLst>
              </a:tr>
              <a:tr h="1999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모바일키패드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mTranskey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37745046"/>
                  </a:ext>
                </a:extLst>
              </a:tr>
              <a:tr h="1999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mVaccine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49955705"/>
                  </a:ext>
                </a:extLst>
              </a:tr>
              <a:tr h="358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QRCode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88438393"/>
                  </a:ext>
                </a:extLst>
              </a:tr>
              <a:tr h="1999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생체 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RS for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Onepass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7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27818989"/>
                  </a:ext>
                </a:extLst>
              </a:tr>
              <a:tr h="358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문서전송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*Mate 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JDK 6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(JDK 7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권고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6486002"/>
                  </a:ext>
                </a:extLst>
              </a:tr>
              <a:tr h="199987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SKT Smart Security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27393101"/>
                  </a:ext>
                </a:extLst>
              </a:tr>
              <a:tr h="19998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Veritas 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5318877"/>
                  </a:ext>
                </a:extLst>
              </a:tr>
              <a:tr h="1999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r>
                        <a:rPr lang="en-US" sz="900" b="0" i="0" u="none" strike="noStrike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60334159"/>
                  </a:ext>
                </a:extLst>
              </a:tr>
              <a:tr h="1999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커널버전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8292676"/>
                  </a:ext>
                </a:extLst>
              </a:tr>
              <a:tr h="19998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통합설치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VeraPort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53988672"/>
                  </a:ext>
                </a:extLst>
              </a:tr>
              <a:tr h="3583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취약점진단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RHEL 6.0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106381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281770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ko-KR" smtClean="0">
                <a:latin typeface="+mn-ea"/>
              </a:rPr>
              <a:t>2.3 U2L </a:t>
            </a:r>
            <a:r>
              <a:rPr lang="ko-KR" altLang="en-US" smtClean="0">
                <a:latin typeface="+mn-ea"/>
              </a:rPr>
              <a:t>대상 어플리케이션</a:t>
            </a:r>
            <a:r>
              <a:rPr lang="en-US" altLang="ko-KR" smtClean="0">
                <a:latin typeface="+mn-ea"/>
              </a:rPr>
              <a:t> </a:t>
            </a:r>
            <a:r>
              <a:rPr lang="ko-KR" altLang="en-US" smtClean="0">
                <a:latin typeface="+mn-ea"/>
              </a:rPr>
              <a:t>평가 </a:t>
            </a:r>
            <a:r>
              <a:rPr lang="en-US" altLang="ko-KR" smtClean="0">
                <a:latin typeface="+mn-ea"/>
              </a:rPr>
              <a:t>(5/5)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2</a:t>
            </a:r>
            <a:r>
              <a:rPr lang="en-US" altLang="ko-KR" b="1" smtClean="0">
                <a:latin typeface="+mn-ea"/>
              </a:rPr>
              <a:t>. </a:t>
            </a:r>
            <a:r>
              <a:rPr lang="ko-KR" altLang="en-US" b="1" smtClean="0">
                <a:latin typeface="+mn-ea"/>
              </a:rPr>
              <a:t>상세 영향도 평가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11" name="표 10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2767399"/>
              </p:ext>
            </p:extLst>
          </p:nvPr>
        </p:nvGraphicFramePr>
        <p:xfrm>
          <a:off x="323850" y="986991"/>
          <a:ext cx="8496300" cy="114660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91766">
                  <a:extLst>
                    <a:ext uri="{9D8B030D-6E8A-4147-A177-3AD203B41FA5}">
                      <a16:colId xmlns:a16="http://schemas.microsoft.com/office/drawing/2014/main" xmlns="" val="2524730519"/>
                    </a:ext>
                  </a:extLst>
                </a:gridCol>
                <a:gridCol w="1512168">
                  <a:extLst>
                    <a:ext uri="{9D8B030D-6E8A-4147-A177-3AD203B41FA5}">
                      <a16:colId xmlns:a16="http://schemas.microsoft.com/office/drawing/2014/main" xmlns="" val="27770458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132970625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848630715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024525406"/>
                    </a:ext>
                  </a:extLst>
                </a:gridCol>
                <a:gridCol w="2952006">
                  <a:extLst>
                    <a:ext uri="{9D8B030D-6E8A-4147-A177-3AD203B41FA5}">
                      <a16:colId xmlns:a16="http://schemas.microsoft.com/office/drawing/2014/main" xmlns="" val="61223298"/>
                    </a:ext>
                  </a:extLst>
                </a:gridCol>
              </a:tblGrid>
              <a:tr h="4482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제품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en-US" altLang="ko-KR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1" i="0" u="none" strike="noStrike" baseline="0" err="1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동일버전</a:t>
                      </a:r>
                      <a:endParaRPr lang="en-US" altLang="ko-KR" sz="900" b="1" i="0" u="none" strike="noStrike" baseline="0" smtClean="0">
                        <a:solidFill>
                          <a:schemeClr val="dk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i="0" u="none" strike="noStrike" baseline="0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가능 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RedHat</a:t>
                      </a:r>
                      <a:r>
                        <a:rPr lang="en-US" altLang="ko-KR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Linux OS </a:t>
                      </a:r>
                      <a:r>
                        <a:rPr lang="ko-KR" altLang="en-US" sz="900" b="1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기타 요청 사항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93684135"/>
                  </a:ext>
                </a:extLst>
              </a:tr>
              <a:tr h="25012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Advanced Security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FF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FF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9420761"/>
                  </a:ext>
                </a:extLst>
              </a:tr>
              <a:tr h="44824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비정형데이터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VOR-V5-A Transparent</a:t>
                      </a:r>
                    </a:p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Encryption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모든 버전 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스토리지 복제가 아닐 경우 </a:t>
                      </a:r>
                      <a:r>
                        <a:rPr lang="ko-KR" altLang="en-US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서버 단에 암</a:t>
                      </a:r>
                      <a:r>
                        <a:rPr lang="en-US" altLang="ko-KR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복호화</a:t>
                      </a:r>
                      <a:r>
                        <a:rPr lang="ko-KR" altLang="en-US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 작업</a:t>
                      </a:r>
                      <a:endParaRPr lang="en-US" altLang="ko-KR" sz="900" b="0" i="0" u="none" strike="noStrike" smtClean="0">
                        <a:solidFill>
                          <a:srgbClr val="0070C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70C0"/>
                          </a:solidFill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ko-KR" altLang="en-US" sz="900" b="0" i="0" u="none" strike="noStrike">
                        <a:solidFill>
                          <a:srgbClr val="0070C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752063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86041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내용 개체 틀 8"/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sz="2800">
                <a:solidFill>
                  <a:srgbClr val="009CE1"/>
                </a:solidFill>
                <a:latin typeface="맑은 고딕" pitchFamily="50" charset="-127"/>
                <a:ea typeface="맑은 고딕" pitchFamily="50" charset="-127"/>
                <a:cs typeface="+mj-cs"/>
              </a:rPr>
              <a:t>Agenda</a:t>
            </a:r>
            <a:endParaRPr lang="ko-KR" altLang="en-US" sz="2800">
              <a:solidFill>
                <a:srgbClr val="009CE1"/>
              </a:solidFill>
              <a:latin typeface="맑은 고딕" pitchFamily="50" charset="-127"/>
              <a:ea typeface="맑은 고딕" pitchFamily="50" charset="-127"/>
              <a:cs typeface="+mj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88504" y="1971748"/>
            <a:ext cx="3816424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내용 개체 틀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0.   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방법론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정보시스템 환경 조사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영향도 평가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대상 선정</a:t>
            </a:r>
            <a:endParaRPr lang="en-US" altLang="ko-KR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TOBE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인프라 용량 설계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>
                <a:solidFill>
                  <a:srgbClr val="009CE1"/>
                </a:solidFill>
                <a:latin typeface="+mn-ea"/>
              </a:rPr>
              <a:t>전환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방안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향후 일정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 marL="0" indent="0">
              <a:buNone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별첨</a:t>
            </a:r>
            <a:endParaRPr lang="en-US" altLang="ko-KR">
              <a:solidFill>
                <a:srgbClr val="009CE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92624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3.1 U2l </a:t>
            </a:r>
            <a:r>
              <a:rPr lang="ko-KR" altLang="en-US" smtClean="0">
                <a:latin typeface="+mn-ea"/>
              </a:rPr>
              <a:t>대상 선정 가이드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0765688"/>
              </p:ext>
            </p:extLst>
          </p:nvPr>
        </p:nvGraphicFramePr>
        <p:xfrm>
          <a:off x="468189" y="980727"/>
          <a:ext cx="8207499" cy="374441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727547">
                  <a:extLst>
                    <a:ext uri="{9D8B030D-6E8A-4147-A177-3AD203B41FA5}">
                      <a16:colId xmlns:a16="http://schemas.microsoft.com/office/drawing/2014/main" xmlns="" val="1327245660"/>
                    </a:ext>
                  </a:extLst>
                </a:gridCol>
                <a:gridCol w="6479952">
                  <a:extLst>
                    <a:ext uri="{9D8B030D-6E8A-4147-A177-3AD203B41FA5}">
                      <a16:colId xmlns:a16="http://schemas.microsoft.com/office/drawing/2014/main" xmlns="" val="3826677861"/>
                    </a:ext>
                  </a:extLst>
                </a:gridCol>
              </a:tblGrid>
              <a:tr h="32512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4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구  분</a:t>
                      </a:r>
                      <a:endParaRPr lang="ko-KR" altLang="en-US" sz="124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40" b="1" u="none" strike="noStrike">
                          <a:effectLst/>
                          <a:latin typeface="+mn-ea"/>
                          <a:ea typeface="+mn-ea"/>
                        </a:rPr>
                        <a:t>용도 기준</a:t>
                      </a:r>
                      <a:endParaRPr lang="ko-KR" altLang="en-US" sz="124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7196471"/>
                  </a:ext>
                </a:extLst>
              </a:tr>
              <a:tr h="103139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  적</a:t>
                      </a:r>
                      <a:endParaRPr lang="en-US" sz="124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ABL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생명의 사업환경 변화에 대응할 수 있도록 데이터 센터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이전 및 구성 변경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향후 </a:t>
                      </a:r>
                      <a:endParaRPr lang="en-US" altLang="ko-KR" sz="124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124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클라우드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전환을 통한 안정적인 서비스 운영 기반을 확보하는 것이 목적</a:t>
                      </a:r>
                      <a:endParaRPr lang="en-US" altLang="ko-KR" sz="124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오픈 솔루션 기반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벤더 종속성 탈피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의 신기술 수용 가능한 발판 마련</a:t>
                      </a:r>
                      <a:endParaRPr lang="en-US" altLang="ko-KR" sz="124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저비용 고효율 인프라로 전환</a:t>
                      </a:r>
                      <a:endParaRPr lang="en-US" altLang="ko-KR" sz="124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94863456"/>
                  </a:ext>
                </a:extLst>
              </a:tr>
              <a:tr h="5605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4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추진 전략</a:t>
                      </a:r>
                      <a:endParaRPr lang="en-US" sz="124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Linux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기반의 </a:t>
                      </a:r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x86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계열 서버로 전환으로 환경 구성 변경에 따른 충분한 검증 및 테스트 </a:t>
                      </a:r>
                      <a:endParaRPr lang="en-US" altLang="ko-KR" sz="124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(U2U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테스트 동일 시나리오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를 통한 안정적인 전환</a:t>
                      </a:r>
                      <a:endParaRPr lang="ko-KR" altLang="en-US" sz="124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3947166"/>
                  </a:ext>
                </a:extLst>
              </a:tr>
              <a:tr h="56054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  상</a:t>
                      </a:r>
                      <a:endParaRPr lang="en-US" sz="124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협의된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기존 </a:t>
                      </a:r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UNIX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시스템의 </a:t>
                      </a:r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Web, WAS, DB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업무를 </a:t>
                      </a:r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대상으로 후보 선정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l" fontAlgn="ctr"/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현 운영 현황 분석 후 최종 대상 선정함</a:t>
                      </a:r>
                      <a:endParaRPr lang="ko-KR" altLang="en-US" sz="124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449415"/>
                  </a:ext>
                </a:extLst>
              </a:tr>
              <a:tr h="12668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  칙</a:t>
                      </a:r>
                      <a:endParaRPr lang="en-US" sz="124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 중요도</a:t>
                      </a:r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형상</a:t>
                      </a:r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배포 </a:t>
                      </a:r>
                      <a:r>
                        <a:rPr lang="ko-KR" altLang="en-US" sz="124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프리징</a:t>
                      </a:r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운영체제 독립성</a:t>
                      </a:r>
                      <a:r>
                        <a:rPr lang="en-US" altLang="ko-KR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24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구성의 복잡도 및 기술지원 체계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등을 </a:t>
                      </a:r>
                      <a:endParaRPr lang="en-US" altLang="ko-KR" sz="124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고려한 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원칙 수립</a:t>
                      </a:r>
                      <a:endParaRPr lang="en-US" altLang="ko-KR" sz="124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안정적인 운영을 위하여 </a:t>
                      </a:r>
                      <a:r>
                        <a:rPr lang="ko-KR" altLang="en-US" sz="124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개발→검증→운영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/DR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플랫폼 환경을 가진 업무 기준으로 </a:t>
                      </a:r>
                      <a:endParaRPr lang="en-US" altLang="ko-KR" sz="124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U2L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대상 선정</a:t>
                      </a:r>
                      <a:endParaRPr lang="en-US" altLang="ko-KR" sz="124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기술 지원 및 검증 가능한 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Solution(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업무 솔루션 포함</a:t>
                      </a:r>
                      <a:r>
                        <a:rPr lang="en-US" altLang="ko-KR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124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탑재 서버 대상 선정</a:t>
                      </a:r>
                      <a:endParaRPr lang="ko-KR" altLang="en-US" sz="124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0" marR="10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8739174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591200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3.2 </a:t>
            </a:r>
            <a:r>
              <a:rPr lang="ko-KR" altLang="en-US" smtClean="0">
                <a:latin typeface="+mn-ea"/>
              </a:rPr>
              <a:t>업무 기준 </a:t>
            </a:r>
            <a:r>
              <a:rPr lang="en-US" altLang="ko-KR" smtClean="0">
                <a:latin typeface="+mn-ea"/>
              </a:rPr>
              <a:t>: </a:t>
            </a:r>
            <a:r>
              <a:rPr lang="ko-KR" altLang="en-US" smtClean="0">
                <a:latin typeface="+mn-ea"/>
              </a:rPr>
              <a:t>용도</a:t>
            </a:r>
            <a:r>
              <a:rPr lang="en-US" altLang="ko-KR" smtClean="0">
                <a:latin typeface="+mn-ea"/>
              </a:rPr>
              <a:t> (1/2)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19610275"/>
              </p:ext>
            </p:extLst>
          </p:nvPr>
        </p:nvGraphicFramePr>
        <p:xfrm>
          <a:off x="323851" y="981071"/>
          <a:ext cx="8496304" cy="547211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29743">
                  <a:extLst>
                    <a:ext uri="{9D8B030D-6E8A-4147-A177-3AD203B41FA5}">
                      <a16:colId xmlns:a16="http://schemas.microsoft.com/office/drawing/2014/main" xmlns="" val="1327245660"/>
                    </a:ext>
                  </a:extLst>
                </a:gridCol>
                <a:gridCol w="350054">
                  <a:extLst>
                    <a:ext uri="{9D8B030D-6E8A-4147-A177-3AD203B41FA5}">
                      <a16:colId xmlns:a16="http://schemas.microsoft.com/office/drawing/2014/main" xmlns="" val="382667786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58884802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371702750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71639520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5657108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26614685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744727216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91441985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4974758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19960221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144137290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862699935"/>
                    </a:ext>
                  </a:extLst>
                </a:gridCol>
                <a:gridCol w="2727485">
                  <a:extLst>
                    <a:ext uri="{9D8B030D-6E8A-4147-A177-3AD203B41FA5}">
                      <a16:colId xmlns:a16="http://schemas.microsoft.com/office/drawing/2014/main" xmlns="" val="3228275845"/>
                    </a:ext>
                  </a:extLst>
                </a:gridCol>
                <a:gridCol w="512558">
                  <a:extLst>
                    <a:ext uri="{9D8B030D-6E8A-4147-A177-3AD203B41FA5}">
                      <a16:colId xmlns:a16="http://schemas.microsoft.com/office/drawing/2014/main" xmlns="" val="926400989"/>
                    </a:ext>
                  </a:extLst>
                </a:gridCol>
              </a:tblGrid>
              <a:tr h="180614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 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7196471"/>
                  </a:ext>
                </a:extLst>
              </a:tr>
              <a:tr h="18061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087599862"/>
                  </a:ext>
                </a:extLst>
              </a:tr>
              <a:tr h="32367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095785202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94863456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03987503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Banca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58812220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83797084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iwapi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96648401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36880985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12679351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XHS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3580691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XCLAIMS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6457726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41845724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GASFA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6800154"/>
                  </a:ext>
                </a:extLst>
              </a:tr>
              <a:tr h="6098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XDMS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-App.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관점에는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개발→검증→운영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로 동일한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OS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Platform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환경 및 업무 통합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권고함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이슈 정적 소스가 위치하는 운영의 복잡도가 높아질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가능성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77083568"/>
                  </a:ext>
                </a:extLst>
              </a:tr>
              <a:tr h="6098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MDM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-App.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관점에는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개발→검증→운영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로 동일한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OS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Platform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환경 및 업무 통합 권고함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이슈 정적 소스가 위치하는 운영의 복잡도가 높아질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가능성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70434038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93026278"/>
                  </a:ext>
                </a:extLst>
              </a:tr>
              <a:tr h="18061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Homepage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84389103"/>
                  </a:ext>
                </a:extLst>
              </a:tr>
              <a:tr h="6098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MSP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-App.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관점에는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개발→검증→운영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로 동일한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OS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Platform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환경 및 업무 통합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권고함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이슈 정적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동적 소스가 위치하는 운영의 복잡도가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높아질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가능성 上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5554039"/>
                  </a:ext>
                </a:extLst>
              </a:tr>
              <a:tr h="6098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FIDO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-App.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관점에는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개발→검증→운영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로 동일한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OS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Platform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환경 및 업무 통합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권고함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이슈 정적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동적 소스가 위치하는 운영의 복잡도가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높아질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가능성 上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544115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734811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3.2 </a:t>
            </a:r>
            <a:r>
              <a:rPr lang="ko-KR" altLang="en-US" smtClean="0">
                <a:latin typeface="+mn-ea"/>
              </a:rPr>
              <a:t>업무 기준 </a:t>
            </a:r>
            <a:r>
              <a:rPr lang="en-US" altLang="ko-KR" smtClean="0">
                <a:latin typeface="+mn-ea"/>
              </a:rPr>
              <a:t>: </a:t>
            </a:r>
            <a:r>
              <a:rPr lang="ko-KR" altLang="en-US" smtClean="0">
                <a:latin typeface="+mn-ea"/>
              </a:rPr>
              <a:t>용도 </a:t>
            </a:r>
            <a:r>
              <a:rPr lang="en-US" altLang="ko-KR" smtClean="0">
                <a:latin typeface="+mn-ea"/>
              </a:rPr>
              <a:t>(2/2)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45674030"/>
              </p:ext>
            </p:extLst>
          </p:nvPr>
        </p:nvGraphicFramePr>
        <p:xfrm>
          <a:off x="323851" y="981077"/>
          <a:ext cx="8496304" cy="522107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729743">
                  <a:extLst>
                    <a:ext uri="{9D8B030D-6E8A-4147-A177-3AD203B41FA5}">
                      <a16:colId xmlns:a16="http://schemas.microsoft.com/office/drawing/2014/main" xmlns="" val="1327245660"/>
                    </a:ext>
                  </a:extLst>
                </a:gridCol>
                <a:gridCol w="350054">
                  <a:extLst>
                    <a:ext uri="{9D8B030D-6E8A-4147-A177-3AD203B41FA5}">
                      <a16:colId xmlns:a16="http://schemas.microsoft.com/office/drawing/2014/main" xmlns="" val="382667786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58884802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371702750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71639520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5657108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26614685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744727216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91441985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4974758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19960221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144137290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862699935"/>
                    </a:ext>
                  </a:extLst>
                </a:gridCol>
                <a:gridCol w="2727485">
                  <a:extLst>
                    <a:ext uri="{9D8B030D-6E8A-4147-A177-3AD203B41FA5}">
                      <a16:colId xmlns:a16="http://schemas.microsoft.com/office/drawing/2014/main" xmlns="" val="3228275845"/>
                    </a:ext>
                  </a:extLst>
                </a:gridCol>
                <a:gridCol w="512558">
                  <a:extLst>
                    <a:ext uri="{9D8B030D-6E8A-4147-A177-3AD203B41FA5}">
                      <a16:colId xmlns:a16="http://schemas.microsoft.com/office/drawing/2014/main" xmlns="" val="926400989"/>
                    </a:ext>
                  </a:extLst>
                </a:gridCol>
              </a:tblGrid>
              <a:tr h="175716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 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57196471"/>
                  </a:ext>
                </a:extLst>
              </a:tr>
              <a:tr h="17571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087599862"/>
                  </a:ext>
                </a:extLst>
              </a:tr>
              <a:tr h="31490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095785202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29607561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52330977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01579606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89967308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71682113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ERMS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61995858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49075596"/>
                  </a:ext>
                </a:extLst>
              </a:tr>
              <a:tr h="73245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EAM Portal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EAM Portal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서버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존재시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-App.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관점에는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개발→검증→운영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로 동일한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OS Platform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환경 및 업무 통합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권고함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솔루션으로 소스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이관등의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빈도수가 낮을 것으로 예상됨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운영의 복잡 가능성 下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14765388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개발장비가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없다는 가정하에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92086688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대외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5472920"/>
                  </a:ext>
                </a:extLst>
              </a:tr>
              <a:tr h="59327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-App.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관점에는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개발→검증→운영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로 동일한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OS Platform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환경 및 업무 통합 권고함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.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운영의 복잡도가 높아질 가능성 및 운영 리스크 높음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52755186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32020604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변경으로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이관대상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5597860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ITM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변경으로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이관대상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50553615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변경으로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이관대상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6992150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NTP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타서버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인프라 관점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에서 기능 대체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00806233"/>
                  </a:ext>
                </a:extLst>
              </a:tr>
              <a:tr h="17571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FlashCopy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타서버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인프라 관점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에서 기능 대체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06958220"/>
                  </a:ext>
                </a:extLst>
              </a:tr>
              <a:tr h="59327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-App.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관점에는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개발→검증→운영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/DR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로 동일한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OS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Platform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환경 및 업무 통합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권고함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운영의 복잡도가 높아질 가능성 및 운영 리스크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높음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02926366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323528" y="6202148"/>
            <a:ext cx="381642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smtClean="0">
                <a:latin typeface="+mn-ea"/>
              </a:rPr>
              <a:t>※ </a:t>
            </a:r>
            <a:r>
              <a:rPr lang="ko-KR" altLang="en-US" sz="1000" smtClean="0">
                <a:latin typeface="+mn-ea"/>
              </a:rPr>
              <a:t>범례 </a:t>
            </a:r>
            <a:r>
              <a:rPr lang="en-US" altLang="ko-KR" sz="1000" smtClean="0">
                <a:latin typeface="+mn-ea"/>
              </a:rPr>
              <a:t>: M(Multi) </a:t>
            </a:r>
            <a:r>
              <a:rPr lang="ko-KR" altLang="en-US" sz="1000" smtClean="0">
                <a:latin typeface="+mn-ea"/>
              </a:rPr>
              <a:t>이중화 구성</a:t>
            </a:r>
            <a:r>
              <a:rPr lang="en-US" altLang="ko-KR" sz="1000" smtClean="0">
                <a:latin typeface="+mn-ea"/>
              </a:rPr>
              <a:t>, S(Single) </a:t>
            </a:r>
            <a:r>
              <a:rPr lang="ko-KR" altLang="en-US" sz="1000" smtClean="0">
                <a:latin typeface="+mn-ea"/>
              </a:rPr>
              <a:t>단일 구성</a:t>
            </a:r>
            <a:endParaRPr lang="ko-KR" altLang="en-US" sz="100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71766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3.2 </a:t>
            </a:r>
            <a:r>
              <a:rPr lang="ko-KR" altLang="en-US" smtClean="0">
                <a:latin typeface="+mn-ea"/>
              </a:rPr>
              <a:t>업무 기준 </a:t>
            </a:r>
            <a:r>
              <a:rPr lang="en-US" altLang="ko-KR" smtClean="0">
                <a:latin typeface="+mn-ea"/>
              </a:rPr>
              <a:t>: Tier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6183752"/>
              </p:ext>
            </p:extLst>
          </p:nvPr>
        </p:nvGraphicFramePr>
        <p:xfrm>
          <a:off x="323850" y="981067"/>
          <a:ext cx="4176713" cy="547212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04689">
                  <a:extLst>
                    <a:ext uri="{9D8B030D-6E8A-4147-A177-3AD203B41FA5}">
                      <a16:colId xmlns:a16="http://schemas.microsoft.com/office/drawing/2014/main" xmlns="" val="2443673300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58285091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095598837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969676527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3677658485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382771152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1288717051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385196008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817236900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357369261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057475280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747818743"/>
                    </a:ext>
                  </a:extLst>
                </a:gridCol>
                <a:gridCol w="281002">
                  <a:extLst>
                    <a:ext uri="{9D8B030D-6E8A-4147-A177-3AD203B41FA5}">
                      <a16:colId xmlns:a16="http://schemas.microsoft.com/office/drawing/2014/main" xmlns="" val="2052232758"/>
                    </a:ext>
                  </a:extLst>
                </a:gridCol>
              </a:tblGrid>
              <a:tr h="228005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Tier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44459125"/>
                  </a:ext>
                </a:extLst>
              </a:tr>
              <a:tr h="22800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9912636"/>
                  </a:ext>
                </a:extLst>
              </a:tr>
              <a:tr h="22800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17750500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6808733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98280160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Banca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76026788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65059052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iwapi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30379634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38575852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58783155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XHS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74373311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XCLAIMS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48019063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13074407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GASFA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8257230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XDMS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77267406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MDM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68524182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0580634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Homepage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056291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MSP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85449143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FIDO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63355981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71016147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94715893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11014071"/>
                  </a:ext>
                </a:extLst>
              </a:tr>
              <a:tr h="228005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51736060"/>
                  </a:ext>
                </a:extLst>
              </a:tr>
            </a:tbl>
          </a:graphicData>
        </a:graphic>
      </p:graphicFrame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0992517"/>
              </p:ext>
            </p:extLst>
          </p:nvPr>
        </p:nvGraphicFramePr>
        <p:xfrm>
          <a:off x="4572000" y="981074"/>
          <a:ext cx="4248148" cy="388808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818452">
                  <a:extLst>
                    <a:ext uri="{9D8B030D-6E8A-4147-A177-3AD203B41FA5}">
                      <a16:colId xmlns:a16="http://schemas.microsoft.com/office/drawing/2014/main" xmlns="" val="2443673300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58285091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095598837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969676527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3677658485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382771152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1288717051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385196008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817236900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357369261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057475280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747818743"/>
                    </a:ext>
                  </a:extLst>
                </a:gridCol>
                <a:gridCol w="285808">
                  <a:extLst>
                    <a:ext uri="{9D8B030D-6E8A-4147-A177-3AD203B41FA5}">
                      <a16:colId xmlns:a16="http://schemas.microsoft.com/office/drawing/2014/main" xmlns="" val="2052232758"/>
                    </a:ext>
                  </a:extLst>
                </a:gridCol>
              </a:tblGrid>
              <a:tr h="228711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Tier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844459125"/>
                  </a:ext>
                </a:extLst>
              </a:tr>
              <a:tr h="2287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WAS/AP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9912636"/>
                  </a:ext>
                </a:extLst>
              </a:tr>
              <a:tr h="22871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17750500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22472940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ERMS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19455934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28129978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EAM Portal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3848936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81835194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대외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83581357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0501880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223551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66160647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ITM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88506809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48499310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NTP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6751766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FlashCopy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4872620"/>
                  </a:ext>
                </a:extLst>
              </a:tr>
              <a:tr h="22871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14099641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4572000" y="4869160"/>
            <a:ext cx="381642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smtClean="0">
                <a:latin typeface="+mn-ea"/>
              </a:rPr>
              <a:t>※ </a:t>
            </a:r>
            <a:r>
              <a:rPr lang="ko-KR" altLang="en-US" sz="1000" err="1" smtClean="0">
                <a:latin typeface="+mn-ea"/>
              </a:rPr>
              <a:t>검토의견은</a:t>
            </a:r>
            <a:r>
              <a:rPr lang="ko-KR" altLang="en-US" sz="1000" smtClean="0">
                <a:latin typeface="+mn-ea"/>
              </a:rPr>
              <a:t> </a:t>
            </a:r>
            <a:r>
              <a:rPr lang="en-US" altLang="ko-KR" sz="1000" smtClean="0">
                <a:latin typeface="+mn-ea"/>
              </a:rPr>
              <a:t>3.1 </a:t>
            </a:r>
            <a:r>
              <a:rPr lang="ko-KR" altLang="en-US" sz="1000" err="1" smtClean="0">
                <a:latin typeface="+mn-ea"/>
              </a:rPr>
              <a:t>업무기준</a:t>
            </a:r>
            <a:r>
              <a:rPr lang="en-US" altLang="ko-KR" sz="1000" smtClean="0">
                <a:latin typeface="+mn-ea"/>
              </a:rPr>
              <a:t>-</a:t>
            </a:r>
            <a:r>
              <a:rPr lang="ko-KR" altLang="en-US" sz="1000" smtClean="0">
                <a:latin typeface="+mn-ea"/>
              </a:rPr>
              <a:t>용도와 동일함</a:t>
            </a:r>
            <a:endParaRPr lang="en-US" altLang="ko-KR" sz="1000" smtClean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8526491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3.3 </a:t>
            </a:r>
            <a:r>
              <a:rPr lang="ko-KR" altLang="en-US" smtClean="0">
                <a:latin typeface="+mn-ea"/>
              </a:rPr>
              <a:t>서버 기준 </a:t>
            </a:r>
            <a:r>
              <a:rPr lang="en-US" altLang="ko-KR" smtClean="0">
                <a:latin typeface="+mn-ea"/>
              </a:rPr>
              <a:t>(1/3)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63566609"/>
              </p:ext>
            </p:extLst>
          </p:nvPr>
        </p:nvGraphicFramePr>
        <p:xfrm>
          <a:off x="323850" y="981079"/>
          <a:ext cx="8496300" cy="547210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7530">
                  <a:extLst>
                    <a:ext uri="{9D8B030D-6E8A-4147-A177-3AD203B41FA5}">
                      <a16:colId xmlns:a16="http://schemas.microsoft.com/office/drawing/2014/main" xmlns="" val="950916671"/>
                    </a:ext>
                  </a:extLst>
                </a:gridCol>
                <a:gridCol w="654276">
                  <a:extLst>
                    <a:ext uri="{9D8B030D-6E8A-4147-A177-3AD203B41FA5}">
                      <a16:colId xmlns:a16="http://schemas.microsoft.com/office/drawing/2014/main" xmlns="" val="441488888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306601887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4178624136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1908826769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1498989649"/>
                    </a:ext>
                  </a:extLst>
                </a:gridCol>
                <a:gridCol w="3057480">
                  <a:extLst>
                    <a:ext uri="{9D8B030D-6E8A-4147-A177-3AD203B41FA5}">
                      <a16:colId xmlns:a16="http://schemas.microsoft.com/office/drawing/2014/main" xmlns="" val="2252561006"/>
                    </a:ext>
                  </a:extLst>
                </a:gridCol>
                <a:gridCol w="1118984">
                  <a:extLst>
                    <a:ext uri="{9D8B030D-6E8A-4147-A177-3AD203B41FA5}">
                      <a16:colId xmlns:a16="http://schemas.microsoft.com/office/drawing/2014/main" xmlns="" val="2256290867"/>
                    </a:ext>
                  </a:extLst>
                </a:gridCol>
                <a:gridCol w="503734">
                  <a:extLst>
                    <a:ext uri="{9D8B030D-6E8A-4147-A177-3AD203B41FA5}">
                      <a16:colId xmlns:a16="http://schemas.microsoft.com/office/drawing/2014/main" xmlns="" val="4169098031"/>
                    </a:ext>
                  </a:extLst>
                </a:gridCol>
              </a:tblGrid>
              <a:tr h="18760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대분류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서버정보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54606656"/>
                  </a:ext>
                </a:extLst>
              </a:tr>
              <a:tr h="18760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41774529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영업채널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보험계정계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87438719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NGS/SFA/Banca/LMS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21702"/>
                  </a:ext>
                </a:extLst>
              </a:tr>
              <a:tr h="3362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XSFA/ATAB/XHS/XCLAIMS/SFA-MOBILE/MY/GA DMZ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2049123"/>
                  </a:ext>
                </a:extLst>
              </a:tr>
              <a:tr h="3362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XSFA/ATAB/XHS/XCLAIMS/SFA-MOBILE/MY/GA DMZ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42164116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6269453"/>
                  </a:ext>
                </a:extLst>
              </a:tr>
              <a:tr h="3362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XSFA/ATAB/XHS/XCLAIMS/SFA-MOBILE/MY/GA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00124546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/LMS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39658284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9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74670177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88845614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WAS #1 (Online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과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Batch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서버가 나눠질수 있음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16952939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UP69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WAS #2 (Online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과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Batch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서버가 나눠질수 있음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16520839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UP73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SFA/XHS/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83201555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UP74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SFA/XHS/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SMS/LMS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8031597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NGS/SFA/ATAB/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3192257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NGS/SFA/ATAB/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571929"/>
                  </a:ext>
                </a:extLst>
              </a:tr>
              <a:tr h="33620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/SMS/LMS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85861795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대외계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Interface AP Server 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4452126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대외계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Interface AP Server 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85854552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대외계 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86797182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EAI/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 EAI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42206062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 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배치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배치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불필요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0763922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(CH)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DB #1 (VOC, EMS)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26548604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DB #2 (VOC, EMS)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67835406"/>
                  </a:ext>
                </a:extLst>
              </a:tr>
              <a:tr h="18760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UT110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DEV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5919587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009044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HW </a:t>
            </a:r>
            <a:r>
              <a:rPr lang="ko-KR" altLang="en-US" smtClean="0">
                <a:latin typeface="+mn-ea"/>
              </a:rPr>
              <a:t>구성 현황 </a:t>
            </a:r>
            <a:r>
              <a:rPr lang="en-US" altLang="ko-KR" smtClean="0">
                <a:latin typeface="+mn-ea"/>
              </a:rPr>
              <a:t>(2/3)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456255"/>
              </p:ext>
            </p:extLst>
          </p:nvPr>
        </p:nvGraphicFramePr>
        <p:xfrm>
          <a:off x="323528" y="1269348"/>
          <a:ext cx="8496622" cy="518499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032">
                  <a:extLst>
                    <a:ext uri="{9D8B030D-6E8A-4147-A177-3AD203B41FA5}">
                      <a16:colId xmlns:a16="http://schemas.microsoft.com/office/drawing/2014/main" xmlns="" val="3700914811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11255481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3368126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389176204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761391850"/>
                    </a:ext>
                  </a:extLst>
                </a:gridCol>
                <a:gridCol w="2520280">
                  <a:extLst>
                    <a:ext uri="{9D8B030D-6E8A-4147-A177-3AD203B41FA5}">
                      <a16:colId xmlns:a16="http://schemas.microsoft.com/office/drawing/2014/main" xmlns="" val="116763585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91401524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12803108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903099998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33493402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70085074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99553339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443058383"/>
                    </a:ext>
                  </a:extLst>
                </a:gridCol>
                <a:gridCol w="503734">
                  <a:extLst>
                    <a:ext uri="{9D8B030D-6E8A-4147-A177-3AD203B41FA5}">
                      <a16:colId xmlns:a16="http://schemas.microsoft.com/office/drawing/2014/main" xmlns="" val="1045153344"/>
                    </a:ext>
                  </a:extLst>
                </a:gridCol>
              </a:tblGrid>
              <a:tr h="21401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</a:rPr>
                        <a:t>서버 정보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ASIS </a:t>
                      </a:r>
                      <a:r>
                        <a:rPr lang="ko-KR" altLang="en-US" sz="900" b="1" u="none" strike="noStrike">
                          <a:effectLst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758182114"/>
                  </a:ext>
                </a:extLst>
              </a:tr>
              <a:tr h="17201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IP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</a:rPr>
                        <a:t>前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742617801"/>
                  </a:ext>
                </a:extLst>
              </a:tr>
              <a:tr h="1758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46165346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UP67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21.111.161.171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TWS(</a:t>
                      </a:r>
                      <a:r>
                        <a:rPr lang="ko-KR" altLang="en-US" sz="900" u="none" strike="noStrike">
                          <a:effectLst/>
                        </a:rPr>
                        <a:t>배치</a:t>
                      </a:r>
                      <a:r>
                        <a:rPr lang="en-US" altLang="ko-KR" sz="900" u="none" strike="noStrike">
                          <a:effectLst/>
                        </a:rPr>
                        <a:t>) </a:t>
                      </a:r>
                      <a:r>
                        <a:rPr lang="en-US" sz="900" u="none" strike="noStrike">
                          <a:effectLst/>
                        </a:rPr>
                        <a:t>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76030117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UP110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21.111.161.187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Channel DB #1 (VOC, EMS)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97504699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UP111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21.111.161.188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Channel DB #2 (VOC, EMS)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63858026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UT110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10.10.10.184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Channel DEV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5628240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21.111.171.172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AML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92551789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21.111.171.173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AML WEB/WAS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80872135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21.111.171.174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AML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65764142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21.111.171.175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AML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1822326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10.10.10.111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AML </a:t>
                      </a:r>
                      <a:r>
                        <a:rPr lang="ko-KR" altLang="en-US" sz="900" u="none" strike="noStrike">
                          <a:effectLst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90545174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UT91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10.10.20.132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AML DB Dev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5889431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21.111.171.212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DMS(</a:t>
                      </a:r>
                      <a:r>
                        <a:rPr lang="en-US" sz="900" u="none" strike="noStrike" err="1">
                          <a:effectLst/>
                        </a:rPr>
                        <a:t>DocumentMgmtSystem</a:t>
                      </a:r>
                      <a:r>
                        <a:rPr lang="en-US" sz="900" u="none" strike="noStrike">
                          <a:effectLst/>
                        </a:rPr>
                        <a:t>)  ECM AP 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80937605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UP81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21.111.171.213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DMS(</a:t>
                      </a:r>
                      <a:r>
                        <a:rPr lang="en-US" sz="900" u="none" strike="noStrike" err="1">
                          <a:effectLst/>
                        </a:rPr>
                        <a:t>DocumentMgmtSystem</a:t>
                      </a:r>
                      <a:r>
                        <a:rPr lang="en-US" sz="900" u="none" strike="noStrike">
                          <a:effectLst/>
                        </a:rPr>
                        <a:t>)  ECM AP 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43109699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61.42.199.152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</a:rPr>
                        <a:t>/MSP/FIDO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11239308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61.42.199.153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</a:rPr>
                        <a:t>/MSP/FIDO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3683249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21.111.161.193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</a:rPr>
                        <a:t>/MSP/FIDO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09364556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UP104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21.111.161.194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</a:rPr>
                        <a:t>/MSP/FIDO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1050072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UP105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21.111.161.197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53859085"/>
                  </a:ext>
                </a:extLst>
              </a:tr>
              <a:tr h="21413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21.111.161.198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08665954"/>
                  </a:ext>
                </a:extLst>
              </a:tr>
              <a:tr h="38375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61.41.41.173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CSSP/Homepage/MSP/FIDO </a:t>
                      </a:r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WEB, </a:t>
                      </a:r>
                      <a:endParaRPr lang="en-US" sz="900" u="none" strike="noStrike" smtClean="0">
                        <a:effectLst/>
                      </a:endParaRPr>
                    </a:p>
                    <a:p>
                      <a:pPr algn="l" fontAlgn="ctr"/>
                      <a:r>
                        <a:rPr lang="en-US" sz="900" u="none" strike="noStrike" err="1" smtClean="0">
                          <a:effectLst/>
                        </a:rPr>
                        <a:t>GAPortal</a:t>
                      </a:r>
                      <a:r>
                        <a:rPr lang="en-US" sz="900" u="none" strike="noStrike" smtClean="0">
                          <a:effectLst/>
                        </a:rPr>
                        <a:t>/VCS </a:t>
                      </a:r>
                      <a:r>
                        <a:rPr lang="ko-KR" altLang="en-US" sz="900" u="none" strike="noStrike">
                          <a:effectLst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26161097"/>
                  </a:ext>
                </a:extLst>
              </a:tr>
              <a:tr h="38375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UD102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10.10.20.85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CSSP/Homepage/MSP/FIDO </a:t>
                      </a:r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DB, </a:t>
                      </a:r>
                      <a:endParaRPr lang="en-US" sz="900" u="none" strike="noStrike" smtClean="0">
                        <a:effectLst/>
                      </a:endParaRPr>
                    </a:p>
                    <a:p>
                      <a:pPr algn="l" fontAlgn="ctr"/>
                      <a:r>
                        <a:rPr lang="en-US" sz="900" u="none" strike="noStrike" err="1" smtClean="0">
                          <a:effectLst/>
                        </a:rPr>
                        <a:t>GAPortal</a:t>
                      </a:r>
                      <a:r>
                        <a:rPr lang="en-US" sz="900" u="none" strike="noStrike" smtClean="0">
                          <a:effectLst/>
                        </a:rPr>
                        <a:t>/VCS </a:t>
                      </a:r>
                      <a:r>
                        <a:rPr lang="ko-KR" altLang="en-US" sz="900" u="none" strike="noStrike">
                          <a:effectLst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40567699"/>
                  </a:ext>
                </a:extLst>
              </a:tr>
            </a:tbl>
          </a:graphicData>
        </a:graphic>
      </p:graphicFrame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ABL </a:t>
            </a:r>
            <a:r>
              <a:rPr lang="ko-KR" altLang="en-US" sz="1400" smtClean="0">
                <a:solidFill>
                  <a:prstClr val="black"/>
                </a:solidFill>
              </a:rPr>
              <a:t>정보시스템 </a:t>
            </a:r>
            <a:r>
              <a:rPr lang="en-US" altLang="ko-KR" sz="1400" smtClean="0">
                <a:solidFill>
                  <a:prstClr val="black"/>
                </a:solidFill>
              </a:rPr>
              <a:t>AIX 103</a:t>
            </a:r>
            <a:r>
              <a:rPr lang="ko-KR" altLang="en-US" sz="1400" smtClean="0">
                <a:solidFill>
                  <a:prstClr val="black"/>
                </a:solidFill>
              </a:rPr>
              <a:t>대 중 </a:t>
            </a:r>
            <a:r>
              <a:rPr lang="en-US" altLang="ko-KR" sz="1400" smtClean="0">
                <a:solidFill>
                  <a:prstClr val="black"/>
                </a:solidFill>
              </a:rPr>
              <a:t>60</a:t>
            </a:r>
            <a:r>
              <a:rPr lang="ko-KR" altLang="en-US" sz="1400" smtClean="0">
                <a:solidFill>
                  <a:prstClr val="black"/>
                </a:solidFill>
              </a:rPr>
              <a:t>대 </a:t>
            </a:r>
            <a:r>
              <a:rPr lang="en-US" altLang="ko-KR" sz="1400" smtClean="0">
                <a:solidFill>
                  <a:prstClr val="black"/>
                </a:solidFill>
              </a:rPr>
              <a:t>U2L </a:t>
            </a:r>
            <a:r>
              <a:rPr lang="ko-KR" altLang="en-US" sz="1400" smtClean="0">
                <a:solidFill>
                  <a:prstClr val="black"/>
                </a:solidFill>
              </a:rPr>
              <a:t>우선 고려대상 선정</a:t>
            </a:r>
            <a:endParaRPr lang="ko-KR" altLang="en-US" sz="14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23709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3.3 </a:t>
            </a:r>
            <a:r>
              <a:rPr lang="ko-KR" altLang="en-US" smtClean="0">
                <a:latin typeface="+mn-ea"/>
              </a:rPr>
              <a:t>서버 기준 </a:t>
            </a:r>
            <a:r>
              <a:rPr lang="en-US" altLang="ko-KR" smtClean="0">
                <a:latin typeface="+mn-ea"/>
              </a:rPr>
              <a:t>(2/3)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0100194"/>
              </p:ext>
            </p:extLst>
          </p:nvPr>
        </p:nvGraphicFramePr>
        <p:xfrm>
          <a:off x="323850" y="981083"/>
          <a:ext cx="8496300" cy="547210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7530">
                  <a:extLst>
                    <a:ext uri="{9D8B030D-6E8A-4147-A177-3AD203B41FA5}">
                      <a16:colId xmlns:a16="http://schemas.microsoft.com/office/drawing/2014/main" xmlns="" val="950916671"/>
                    </a:ext>
                  </a:extLst>
                </a:gridCol>
                <a:gridCol w="654276">
                  <a:extLst>
                    <a:ext uri="{9D8B030D-6E8A-4147-A177-3AD203B41FA5}">
                      <a16:colId xmlns:a16="http://schemas.microsoft.com/office/drawing/2014/main" xmlns="" val="441488888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306601887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4178624136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1908826769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1498989649"/>
                    </a:ext>
                  </a:extLst>
                </a:gridCol>
                <a:gridCol w="3057480">
                  <a:extLst>
                    <a:ext uri="{9D8B030D-6E8A-4147-A177-3AD203B41FA5}">
                      <a16:colId xmlns:a16="http://schemas.microsoft.com/office/drawing/2014/main" xmlns="" val="2252561006"/>
                    </a:ext>
                  </a:extLst>
                </a:gridCol>
                <a:gridCol w="1118984">
                  <a:extLst>
                    <a:ext uri="{9D8B030D-6E8A-4147-A177-3AD203B41FA5}">
                      <a16:colId xmlns:a16="http://schemas.microsoft.com/office/drawing/2014/main" xmlns="" val="2256290867"/>
                    </a:ext>
                  </a:extLst>
                </a:gridCol>
                <a:gridCol w="503734">
                  <a:extLst>
                    <a:ext uri="{9D8B030D-6E8A-4147-A177-3AD203B41FA5}">
                      <a16:colId xmlns:a16="http://schemas.microsoft.com/office/drawing/2014/main" xmlns="" val="4169098031"/>
                    </a:ext>
                  </a:extLst>
                </a:gridCol>
              </a:tblGrid>
              <a:tr h="2138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대분류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 정보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54606656"/>
                  </a:ext>
                </a:extLst>
              </a:tr>
              <a:tr h="2138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41774529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보험계정계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연계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73022826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WEB/WAS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92114205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87183823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86708450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54900971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Dev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22140847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문서관리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DocumentMgmtSystem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  ECM AP 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73670416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UP81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DocumentMgmtSystem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  ECM AP 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46686877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고객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서비스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채널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CSSP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사이버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모바일 센터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/MSP/FIDO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4736282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CSSP/Homepage/GAPortal/MSP/FIDO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550972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CSSP/Homepage/GAPortal/MSP/FIDO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4720407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CSSP/Homepage/GAPortal/MSP/FIDO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33661599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42602069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04063521"/>
                  </a:ext>
                </a:extLst>
              </a:tr>
              <a:tr h="3833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CSSP/Homepage/MSP/FIDO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WEB,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81887917"/>
                  </a:ext>
                </a:extLst>
              </a:tr>
              <a:tr h="38330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CSSP/Homepage/MSP/FIDO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DB,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29735944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&amp; 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85767581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CSSP/Homepage/GAPortal/VCS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42951682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VCS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화상고객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서비스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6543648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81608254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4552976"/>
                  </a:ext>
                </a:extLst>
              </a:tr>
              <a:tr h="213886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592401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161521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3.3 </a:t>
            </a:r>
            <a:r>
              <a:rPr lang="ko-KR" altLang="en-US" smtClean="0">
                <a:latin typeface="+mn-ea"/>
              </a:rPr>
              <a:t>서버 기준 </a:t>
            </a:r>
            <a:r>
              <a:rPr lang="en-US" altLang="ko-KR" smtClean="0">
                <a:latin typeface="+mn-ea"/>
              </a:rPr>
              <a:t>(3/3)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1426506"/>
              </p:ext>
            </p:extLst>
          </p:nvPr>
        </p:nvGraphicFramePr>
        <p:xfrm>
          <a:off x="323850" y="981075"/>
          <a:ext cx="8496300" cy="403225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97530">
                  <a:extLst>
                    <a:ext uri="{9D8B030D-6E8A-4147-A177-3AD203B41FA5}">
                      <a16:colId xmlns:a16="http://schemas.microsoft.com/office/drawing/2014/main" xmlns="" val="950916671"/>
                    </a:ext>
                  </a:extLst>
                </a:gridCol>
                <a:gridCol w="654276">
                  <a:extLst>
                    <a:ext uri="{9D8B030D-6E8A-4147-A177-3AD203B41FA5}">
                      <a16:colId xmlns:a16="http://schemas.microsoft.com/office/drawing/2014/main" xmlns="" val="441488888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306601887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417862413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1908826769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1498989649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xmlns="" val="2252561006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2256290867"/>
                    </a:ext>
                  </a:extLst>
                </a:gridCol>
                <a:gridCol w="503734">
                  <a:extLst>
                    <a:ext uri="{9D8B030D-6E8A-4147-A177-3AD203B41FA5}">
                      <a16:colId xmlns:a16="http://schemas.microsoft.com/office/drawing/2014/main" xmlns="" val="4169098031"/>
                    </a:ext>
                  </a:extLst>
                </a:gridCol>
              </a:tblGrid>
              <a:tr h="21942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대분류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 정보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여부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54606656"/>
                  </a:ext>
                </a:extLst>
              </a:tr>
              <a:tr h="21942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41774529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정보계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(BO)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DB(IHB, Harvest, E-bidding)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0521664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DB(IHB, Harvest, E-bidding)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45842387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UT112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DEV DB(IHB, Harvest, E-bidding)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52204724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AP,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 운영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38314011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AP,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77068540"/>
                  </a:ext>
                </a:extLst>
              </a:tr>
              <a:tr h="39323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VOC_APP_PRD1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VOC/ERMS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37966105"/>
                  </a:ext>
                </a:extLst>
              </a:tr>
              <a:tr h="39323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VOC_APP_PRD2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 WEB/WAS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28994364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VOC/ERMS/EAMPortal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7707739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인프라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AP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10729163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AP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4293321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UD09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7794504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AZLKSMS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ITM(Monitoring), Legacy NetBackup Master(UP12)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불필요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05561172"/>
                  </a:ext>
                </a:extLst>
              </a:tr>
              <a:tr h="393234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PRT001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NTP &amp;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Flashcopy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(DW &amp; CCS)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NTP,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DW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인프라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불필요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859124"/>
                  </a:ext>
                </a:extLst>
              </a:tr>
              <a:tr h="21942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인터넷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해당 사항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-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376142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67729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3.3 SW</a:t>
            </a:r>
            <a:r>
              <a:rPr lang="ko-KR" altLang="en-US" smtClean="0">
                <a:latin typeface="+mn-ea"/>
              </a:rPr>
              <a:t> 기준 </a:t>
            </a:r>
            <a:r>
              <a:rPr lang="en-US" altLang="ko-KR" smtClean="0">
                <a:latin typeface="+mn-ea"/>
              </a:rPr>
              <a:t>(1/4)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4626303"/>
              </p:ext>
            </p:extLst>
          </p:nvPr>
        </p:nvGraphicFramePr>
        <p:xfrm>
          <a:off x="323850" y="981078"/>
          <a:ext cx="8351838" cy="54782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7790">
                  <a:extLst>
                    <a:ext uri="{9D8B030D-6E8A-4147-A177-3AD203B41FA5}">
                      <a16:colId xmlns:a16="http://schemas.microsoft.com/office/drawing/2014/main" xmlns="" val="950916671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xmlns="" val="441488888"/>
                    </a:ext>
                  </a:extLst>
                </a:gridCol>
                <a:gridCol w="3960440">
                  <a:extLst>
                    <a:ext uri="{9D8B030D-6E8A-4147-A177-3AD203B41FA5}">
                      <a16:colId xmlns:a16="http://schemas.microsoft.com/office/drawing/2014/main" xmlns="" val="3066018871"/>
                    </a:ext>
                  </a:extLst>
                </a:gridCol>
                <a:gridCol w="1079352">
                  <a:extLst>
                    <a:ext uri="{9D8B030D-6E8A-4147-A177-3AD203B41FA5}">
                      <a16:colId xmlns:a16="http://schemas.microsoft.com/office/drawing/2014/main" xmlns="" val="4178624136"/>
                    </a:ext>
                  </a:extLst>
                </a:gridCol>
              </a:tblGrid>
              <a:tr h="28768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위험도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0521664"/>
                  </a:ext>
                </a:extLst>
              </a:tr>
              <a:tr h="20969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40717284"/>
                  </a:ext>
                </a:extLst>
              </a:tr>
              <a:tr h="3757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Web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Subscription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계약이 맺어져 있지 않으나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솔루션 난이도가 낮고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 및 기술 지원인력이 존재시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下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94004126"/>
                  </a:ext>
                </a:extLst>
              </a:tr>
              <a:tr h="20969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WLS Ent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./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Standard Edition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30429894"/>
                  </a:ext>
                </a:extLst>
              </a:tr>
              <a:tr h="2096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Coherence Enterprise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74941341"/>
                  </a:ext>
                </a:extLst>
              </a:tr>
              <a:tr h="3757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정식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Subscription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계약이 맺어져 있지 않으나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해당 솔루션 난이도가 낮고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 및 기술지원인력이 존재시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59765055"/>
                  </a:ext>
                </a:extLst>
              </a:tr>
              <a:tr h="37579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DBMS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DBMS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이슈 존재함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전 버전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권고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上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92734475"/>
                  </a:ext>
                </a:extLst>
              </a:tr>
              <a:tr h="20969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55102942"/>
                  </a:ext>
                </a:extLst>
              </a:tr>
              <a:tr h="37579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프레임워크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Online/Batch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미수행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 및 기술 지원 인력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존재시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난이도가 높고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영향도 높음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上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27327043"/>
                  </a:ext>
                </a:extLst>
              </a:tr>
              <a:tr h="3757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Anyframe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BTO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미수행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 및 기술 지원 인력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존재시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난이도가 높고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영향도 높음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上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72323763"/>
                  </a:ext>
                </a:extLst>
              </a:tr>
              <a:tr h="37579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InnoProduct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상품기준정보관리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InnoRules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Builder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Rule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App.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반영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97155735"/>
                  </a:ext>
                </a:extLst>
              </a:tr>
              <a:tr h="2096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대외연계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 Enterprise Edition For 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이슈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존재함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전 버전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권고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上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84206669"/>
                  </a:ext>
                </a:extLst>
              </a:tr>
              <a:tr h="20969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 (Rendezvous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79301054"/>
                  </a:ext>
                </a:extLst>
              </a:tr>
              <a:tr h="20969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NCRM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22844632"/>
                  </a:ext>
                </a:extLst>
              </a:tr>
              <a:tr h="2096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배치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TWS Core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교체 예정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37400659"/>
                  </a:ext>
                </a:extLst>
              </a:tr>
              <a:tr h="209697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Fusion Chart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미수행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기술 지원 인력 부재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복잡도가 낮고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영향도 낮음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下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69631174"/>
                  </a:ext>
                </a:extLst>
              </a:tr>
              <a:tr h="20969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Mobile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55509455"/>
                  </a:ext>
                </a:extLst>
              </a:tr>
              <a:tr h="2096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 Platform PUSH (redis)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PUSH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미보유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원활한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기술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지원시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가능함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13940446"/>
                  </a:ext>
                </a:extLst>
              </a:tr>
              <a:tr h="209697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AMLExpress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61558335"/>
                  </a:ext>
                </a:extLst>
              </a:tr>
              <a:tr h="20969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RBAExpress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12232286"/>
                  </a:ext>
                </a:extLst>
              </a:tr>
              <a:tr h="20969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xtorm5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이상없음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90578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32068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3.3 SW</a:t>
            </a:r>
            <a:r>
              <a:rPr lang="ko-KR" altLang="en-US" smtClean="0">
                <a:latin typeface="+mn-ea"/>
              </a:rPr>
              <a:t> 기준 </a:t>
            </a:r>
            <a:r>
              <a:rPr lang="en-US" altLang="ko-KR" smtClean="0">
                <a:latin typeface="+mn-ea"/>
              </a:rPr>
              <a:t>(2/4)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9435601"/>
              </p:ext>
            </p:extLst>
          </p:nvPr>
        </p:nvGraphicFramePr>
        <p:xfrm>
          <a:off x="323850" y="981064"/>
          <a:ext cx="8351838" cy="547212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7790">
                  <a:extLst>
                    <a:ext uri="{9D8B030D-6E8A-4147-A177-3AD203B41FA5}">
                      <a16:colId xmlns:a16="http://schemas.microsoft.com/office/drawing/2014/main" xmlns="" val="950916671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xmlns="" val="441488888"/>
                    </a:ext>
                  </a:extLst>
                </a:gridCol>
                <a:gridCol w="3960440">
                  <a:extLst>
                    <a:ext uri="{9D8B030D-6E8A-4147-A177-3AD203B41FA5}">
                      <a16:colId xmlns:a16="http://schemas.microsoft.com/office/drawing/2014/main" xmlns="" val="3066018871"/>
                    </a:ext>
                  </a:extLst>
                </a:gridCol>
                <a:gridCol w="1079352">
                  <a:extLst>
                    <a:ext uri="{9D8B030D-6E8A-4147-A177-3AD203B41FA5}">
                      <a16:colId xmlns:a16="http://schemas.microsoft.com/office/drawing/2014/main" xmlns="" val="4178624136"/>
                    </a:ext>
                  </a:extLst>
                </a:gridCol>
              </a:tblGrid>
              <a:tr h="288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위험도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0521664"/>
                  </a:ext>
                </a:extLst>
              </a:tr>
              <a:tr h="227834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화상고객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서비스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VCS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VENIS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61433514"/>
                  </a:ext>
                </a:extLst>
              </a:tr>
              <a:tr h="227834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Inzi ilDReader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53979020"/>
                  </a:ext>
                </a:extLst>
              </a:tr>
              <a:tr h="2278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 Enterprise Edition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04402643"/>
                  </a:ext>
                </a:extLst>
              </a:tr>
              <a:tr h="2278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법무관리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air-ELMS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10204060"/>
                  </a:ext>
                </a:extLst>
              </a:tr>
              <a:tr h="76923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 관리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*Form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문서버전관리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문서변환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Server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Viewer(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디자인 포함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설치됨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08210997"/>
                  </a:ext>
                </a:extLst>
              </a:tr>
              <a:tr h="2278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보고서 출력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 Report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80411959"/>
                  </a:ext>
                </a:extLst>
              </a:tr>
              <a:tr h="5887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(Smart Security Manager)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OneGuard MDM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(Mobile Device Management)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96016265"/>
                  </a:ext>
                </a:extLst>
              </a:tr>
              <a:tr h="2278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파일소팅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DMExpress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7950629"/>
                  </a:ext>
                </a:extLst>
              </a:tr>
              <a:tr h="227834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SSO/EAM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Policy Server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라이선스 부족분 존재함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下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94669048"/>
                  </a:ext>
                </a:extLst>
              </a:tr>
              <a:tr h="2278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WiseManager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25134642"/>
                  </a:ext>
                </a:extLst>
              </a:tr>
              <a:tr h="2278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59736471"/>
                  </a:ext>
                </a:extLst>
              </a:tr>
              <a:tr h="2278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Sensor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16834000"/>
                  </a:ext>
                </a:extLst>
              </a:tr>
              <a:tr h="22783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Safeidentity Enterprise Safe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43464503"/>
                  </a:ext>
                </a:extLst>
              </a:tr>
              <a:tr h="2278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ActiveMQ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pushpub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45421185"/>
                  </a:ext>
                </a:extLst>
              </a:tr>
              <a:tr h="2278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ics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client(CMS)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30422169"/>
                  </a:ext>
                </a:extLst>
              </a:tr>
              <a:tr h="2278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Trade Sign Score TSA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76249591"/>
                  </a:ext>
                </a:extLst>
              </a:tr>
              <a:tr h="227834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주소정제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eCAM/Pro II(On-Line)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43004266"/>
                  </a:ext>
                </a:extLst>
              </a:tr>
              <a:tr h="40830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전자민원관리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ERMS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Talkro CS Agent™ 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업체 의견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: U2L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불가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0814485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39006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3.3 SW</a:t>
            </a:r>
            <a:r>
              <a:rPr lang="ko-KR" altLang="en-US" smtClean="0">
                <a:latin typeface="+mn-ea"/>
              </a:rPr>
              <a:t> 기준 </a:t>
            </a:r>
            <a:r>
              <a:rPr lang="en-US" altLang="ko-KR" smtClean="0">
                <a:latin typeface="+mn-ea"/>
              </a:rPr>
              <a:t>(3/4)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1524831"/>
              </p:ext>
            </p:extLst>
          </p:nvPr>
        </p:nvGraphicFramePr>
        <p:xfrm>
          <a:off x="323850" y="981077"/>
          <a:ext cx="8351838" cy="547211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223814">
                  <a:extLst>
                    <a:ext uri="{9D8B030D-6E8A-4147-A177-3AD203B41FA5}">
                      <a16:colId xmlns:a16="http://schemas.microsoft.com/office/drawing/2014/main" xmlns="" val="950916671"/>
                    </a:ext>
                  </a:extLst>
                </a:gridCol>
                <a:gridCol w="2952328">
                  <a:extLst>
                    <a:ext uri="{9D8B030D-6E8A-4147-A177-3AD203B41FA5}">
                      <a16:colId xmlns:a16="http://schemas.microsoft.com/office/drawing/2014/main" xmlns="" val="441488888"/>
                    </a:ext>
                  </a:extLst>
                </a:gridCol>
                <a:gridCol w="3096344">
                  <a:extLst>
                    <a:ext uri="{9D8B030D-6E8A-4147-A177-3AD203B41FA5}">
                      <a16:colId xmlns:a16="http://schemas.microsoft.com/office/drawing/2014/main" xmlns="" val="3066018871"/>
                    </a:ext>
                  </a:extLst>
                </a:gridCol>
                <a:gridCol w="1079352">
                  <a:extLst>
                    <a:ext uri="{9D8B030D-6E8A-4147-A177-3AD203B41FA5}">
                      <a16:colId xmlns:a16="http://schemas.microsoft.com/office/drawing/2014/main" xmlns="" val="4178624136"/>
                    </a:ext>
                  </a:extLst>
                </a:gridCol>
              </a:tblGrid>
              <a:tr h="29420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위험도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0521664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웹화면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화면캡쳐 방지 솔루션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11689601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암복호화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 SAFER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내부정보 유출방지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85765713"/>
                  </a:ext>
                </a:extLst>
              </a:tr>
              <a:tr h="2362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 SAFER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3136991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위변조방지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 AppShield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앱 위변조 방지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79757445"/>
                  </a:ext>
                </a:extLst>
              </a:tr>
              <a:tr h="2362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검증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 OCSP Client 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실시간 유효성 검증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43958886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active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현재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non-active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EOS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이슈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존재함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전 버전 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권고</a:t>
                      </a:r>
                      <a:b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솔루션 복잡도가 낮고</a:t>
                      </a:r>
                      <a:r>
                        <a:rPr lang="en-US" altLang="ko-KR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영향도 낮음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下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92844001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 및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XecureSmart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공인인증 및 구간 암호화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273352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위변조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방지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XecureWebShield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(VestWeb)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8950831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VestSign(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VestRelay(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중계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3992114"/>
                  </a:ext>
                </a:extLst>
              </a:tr>
              <a:tr h="2362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94653261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네트워크 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)_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 방화벽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실시간 악성코드 탐지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85964748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키패드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Security)_Keypad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30444790"/>
                  </a:ext>
                </a:extLst>
              </a:tr>
              <a:tr h="4233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 </a:t>
                      </a: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키패드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Keypad_MobileWeb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04444697"/>
                  </a:ext>
                </a:extLst>
              </a:tr>
              <a:tr h="23620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NOS(nProtect Online Security)_Android_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24542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72924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3.3 SW</a:t>
            </a:r>
            <a:r>
              <a:rPr lang="ko-KR" altLang="en-US" smtClean="0">
                <a:latin typeface="+mn-ea"/>
              </a:rPr>
              <a:t> 기준 </a:t>
            </a:r>
            <a:r>
              <a:rPr lang="en-US" altLang="ko-KR" smtClean="0">
                <a:latin typeface="+mn-ea"/>
              </a:rPr>
              <a:t>(4/4)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75154321"/>
              </p:ext>
            </p:extLst>
          </p:nvPr>
        </p:nvGraphicFramePr>
        <p:xfrm>
          <a:off x="323850" y="981079"/>
          <a:ext cx="8351838" cy="458458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07790">
                  <a:extLst>
                    <a:ext uri="{9D8B030D-6E8A-4147-A177-3AD203B41FA5}">
                      <a16:colId xmlns:a16="http://schemas.microsoft.com/office/drawing/2014/main" xmlns="" val="950916671"/>
                    </a:ext>
                  </a:extLst>
                </a:gridCol>
                <a:gridCol w="2304256">
                  <a:extLst>
                    <a:ext uri="{9D8B030D-6E8A-4147-A177-3AD203B41FA5}">
                      <a16:colId xmlns:a16="http://schemas.microsoft.com/office/drawing/2014/main" xmlns="" val="441488888"/>
                    </a:ext>
                  </a:extLst>
                </a:gridCol>
                <a:gridCol w="3960440">
                  <a:extLst>
                    <a:ext uri="{9D8B030D-6E8A-4147-A177-3AD203B41FA5}">
                      <a16:colId xmlns:a16="http://schemas.microsoft.com/office/drawing/2014/main" xmlns="" val="3066018871"/>
                    </a:ext>
                  </a:extLst>
                </a:gridCol>
                <a:gridCol w="1079352">
                  <a:extLst>
                    <a:ext uri="{9D8B030D-6E8A-4147-A177-3AD203B41FA5}">
                      <a16:colId xmlns:a16="http://schemas.microsoft.com/office/drawing/2014/main" xmlns="" val="4178624136"/>
                    </a:ext>
                  </a:extLst>
                </a:gridCol>
              </a:tblGrid>
              <a:tr h="287681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제품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검토의견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위험도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0521664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AOS Antivirus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05439474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Firewall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45842387"/>
                  </a:ext>
                </a:extLst>
              </a:tr>
              <a:tr h="6182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nxKey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Key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(ActiveX, NonActiveX)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52204724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가상키보드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Transkey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38314011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모바일키패드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mTranskey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77068540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백신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mVaccine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37966105"/>
                  </a:ext>
                </a:extLst>
              </a:tr>
              <a:tr h="428746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 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복사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Biz ICRS/CRC</a:t>
                      </a:r>
                      <a:b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Key# QRCode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928994364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생체 인증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 RS for Onepass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7707739"/>
                  </a:ext>
                </a:extLst>
              </a:tr>
              <a:tr h="6182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문서전송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Docuon*Mate Client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이슈 존재함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 전 버전 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권고</a:t>
                      </a:r>
                      <a:b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복잡도가 낮고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영향도 낮음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下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10729163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SKT Smart Security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판단 불가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정보 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미제공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4293321"/>
                  </a:ext>
                </a:extLst>
              </a:tr>
              <a:tr h="23924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Veritas Netbackup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교체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7794504"/>
                  </a:ext>
                </a:extLst>
              </a:tr>
              <a:tr h="23924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 Agent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05561172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Splunk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859124"/>
                  </a:ext>
                </a:extLst>
              </a:tr>
              <a:tr h="239242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통합설치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VeraPort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이상 없음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3761429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81396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3.4 u2l </a:t>
            </a:r>
            <a:r>
              <a:rPr lang="ko-KR" altLang="en-US" smtClean="0">
                <a:latin typeface="+mn-ea"/>
              </a:rPr>
              <a:t>대상 선정 방안 </a:t>
            </a:r>
            <a:r>
              <a:rPr lang="en-US" altLang="ko-KR" smtClean="0">
                <a:latin typeface="+mn-ea"/>
              </a:rPr>
              <a:t>1,2,3</a:t>
            </a:r>
            <a:r>
              <a:rPr lang="ko-KR" altLang="en-US" smtClean="0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(1/6)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69555155"/>
              </p:ext>
            </p:extLst>
          </p:nvPr>
        </p:nvGraphicFramePr>
        <p:xfrm>
          <a:off x="323850" y="989962"/>
          <a:ext cx="8496301" cy="546322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1726">
                  <a:extLst>
                    <a:ext uri="{9D8B030D-6E8A-4147-A177-3AD203B41FA5}">
                      <a16:colId xmlns:a16="http://schemas.microsoft.com/office/drawing/2014/main" xmlns="" val="2560429588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3913128572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191926410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577677949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92865173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165424139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2638848545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196210872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54472271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329276789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74665825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4121725121"/>
                    </a:ext>
                  </a:extLst>
                </a:gridCol>
                <a:gridCol w="791767">
                  <a:extLst>
                    <a:ext uri="{9D8B030D-6E8A-4147-A177-3AD203B41FA5}">
                      <a16:colId xmlns:a16="http://schemas.microsoft.com/office/drawing/2014/main" xmlns="" val="72939813"/>
                    </a:ext>
                  </a:extLst>
                </a:gridCol>
              </a:tblGrid>
              <a:tr h="317445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IBM </a:t>
                      </a:r>
                      <a:endParaRPr lang="en-US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컨설팅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473474162"/>
                  </a:ext>
                </a:extLst>
              </a:tr>
              <a:tr h="3174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대상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69488826"/>
                  </a:ext>
                </a:extLst>
              </a:tr>
              <a:tr h="317445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07513892"/>
                  </a:ext>
                </a:extLst>
              </a:tr>
              <a:tr h="3174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NGS/SFA/Banca/LMS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90129995"/>
                  </a:ext>
                </a:extLst>
              </a:tr>
              <a:tr h="4577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XSFA/ATAB/XHS/XCLAIMS/SFA-MOBILE/MY/GA DMZ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Apache,XecureWeb),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Tomcat)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47752225"/>
                  </a:ext>
                </a:extLst>
              </a:tr>
              <a:tr h="4577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XSFA/ATAB/XHS/XCLAIMS/SFA-MOBILE/MY/GA DMZ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Apache,XecureWeb),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Tomcat)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0294789"/>
                  </a:ext>
                </a:extLst>
              </a:tr>
              <a:tr h="3174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NGS/SFA/Banca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25744720"/>
                  </a:ext>
                </a:extLst>
              </a:tr>
              <a:tr h="4577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XSFA/ATAB/XHS/XCLAIMS/SFA-MOBILE/MY/GA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DMZ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Apache,XecureWeb),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Tomcat)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61326234"/>
                  </a:ext>
                </a:extLst>
              </a:tr>
              <a:tr h="3174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NGS/SFA/ATAB/SEMP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/LMS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XecureWeb)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기간계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계열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13095312"/>
                  </a:ext>
                </a:extLst>
              </a:tr>
              <a:tr h="317445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WAS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PUSH)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16404911"/>
                  </a:ext>
                </a:extLst>
              </a:tr>
              <a:tr h="3174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WAS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PUSH)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44006874"/>
                  </a:ext>
                </a:extLst>
              </a:tr>
              <a:tr h="4577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WAS #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(Online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과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Batch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서버가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나눠질수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있음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Chart,XecureWeb)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8045885"/>
                  </a:ext>
                </a:extLst>
              </a:tr>
              <a:tr h="45775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WAS #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(Online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과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Batch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서버가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나눠질수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있음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Chart,XecureWeb)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84422050"/>
                  </a:ext>
                </a:extLst>
              </a:tr>
              <a:tr h="3174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SFA/XHS/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Chart,XecureWeb)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5342926"/>
                  </a:ext>
                </a:extLst>
              </a:tr>
              <a:tr h="31744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SFA/XHS/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SMS/LMS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Chart,XecureWeb)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869951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91925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3.4 u2l </a:t>
            </a:r>
            <a:r>
              <a:rPr lang="ko-KR" altLang="en-US" smtClean="0">
                <a:latin typeface="+mn-ea"/>
              </a:rPr>
              <a:t>대상 선정 방안 </a:t>
            </a:r>
            <a:r>
              <a:rPr lang="en-US" altLang="ko-KR" smtClean="0">
                <a:latin typeface="+mn-ea"/>
              </a:rPr>
              <a:t>1,2,3</a:t>
            </a:r>
            <a:r>
              <a:rPr lang="ko-KR" altLang="en-US" smtClean="0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(2/6)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3281993"/>
              </p:ext>
            </p:extLst>
          </p:nvPr>
        </p:nvGraphicFramePr>
        <p:xfrm>
          <a:off x="323850" y="989959"/>
          <a:ext cx="8496301" cy="54632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1726">
                  <a:extLst>
                    <a:ext uri="{9D8B030D-6E8A-4147-A177-3AD203B41FA5}">
                      <a16:colId xmlns:a16="http://schemas.microsoft.com/office/drawing/2014/main" xmlns="" val="2560429588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3913128572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191926410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57767794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92865173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165424139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2638848545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962108726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65447227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329276789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74665825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4121725121"/>
                    </a:ext>
                  </a:extLst>
                </a:gridCol>
                <a:gridCol w="935783">
                  <a:extLst>
                    <a:ext uri="{9D8B030D-6E8A-4147-A177-3AD203B41FA5}">
                      <a16:colId xmlns:a16="http://schemas.microsoft.com/office/drawing/2014/main" xmlns="" val="72939813"/>
                    </a:ext>
                  </a:extLst>
                </a:gridCol>
              </a:tblGrid>
              <a:tr h="356982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IBM </a:t>
                      </a:r>
                      <a:endParaRPr lang="en-US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컨설팅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473474162"/>
                  </a:ext>
                </a:extLst>
              </a:tr>
              <a:tr h="35698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대상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69488826"/>
                  </a:ext>
                </a:extLst>
              </a:tr>
              <a:tr h="514766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NGS/SFA/ATAB/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Chart,XecureWeb),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PUSH)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XDMS/MDM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XDMS/MDM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XDMS/MDM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35988606"/>
                  </a:ext>
                </a:extLst>
              </a:tr>
              <a:tr h="5147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NGS/SFA/ATAB/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Chart,XecureWeb),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PUSH)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XDMS/MDM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XDMS/MDM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XDMS/MDM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18390848"/>
                  </a:ext>
                </a:extLst>
              </a:tr>
              <a:tr h="51476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/SMS/LMS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Anyframe),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Chart,XecureWeb),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PUSH)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8667390"/>
                  </a:ext>
                </a:extLst>
              </a:tr>
              <a:tr h="67255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Interface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AP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Server 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MCCUBE),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DocuonMate)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09522928"/>
                  </a:ext>
                </a:extLst>
              </a:tr>
              <a:tr h="672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Interface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AP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Server 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MCCUBE),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DocuonMate)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고객사 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81985404"/>
                  </a:ext>
                </a:extLst>
              </a:tr>
              <a:tr h="67255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MCCUBE)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67953277"/>
                  </a:ext>
                </a:extLst>
              </a:tr>
              <a:tr h="83033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EAI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 EAI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MCCUBE)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FEP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개발만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 EAI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개발은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기존환경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(UNIX)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유지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Proto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Type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FEP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개발만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Prototype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진행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, EAI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개발은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기존환경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(UNIX)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유지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부분전환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FEP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개발만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00638276"/>
                  </a:ext>
                </a:extLst>
              </a:tr>
              <a:tr h="35698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배치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TWS(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배치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불필요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미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미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미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57781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9474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3.4 u2l </a:t>
            </a:r>
            <a:r>
              <a:rPr lang="ko-KR" altLang="en-US" smtClean="0">
                <a:latin typeface="+mn-ea"/>
              </a:rPr>
              <a:t>대상 선정 방안 </a:t>
            </a:r>
            <a:r>
              <a:rPr lang="en-US" altLang="ko-KR" smtClean="0">
                <a:latin typeface="+mn-ea"/>
              </a:rPr>
              <a:t>1,2,3</a:t>
            </a:r>
            <a:r>
              <a:rPr lang="ko-KR" altLang="en-US" smtClean="0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(3/6)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6011098"/>
              </p:ext>
            </p:extLst>
          </p:nvPr>
        </p:nvGraphicFramePr>
        <p:xfrm>
          <a:off x="323850" y="989963"/>
          <a:ext cx="8496301" cy="546322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3734">
                  <a:extLst>
                    <a:ext uri="{9D8B030D-6E8A-4147-A177-3AD203B41FA5}">
                      <a16:colId xmlns:a16="http://schemas.microsoft.com/office/drawing/2014/main" xmlns="" val="256042958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913128572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191926410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577677949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92865173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165424139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3884854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962108726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65447227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329276789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7466582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4121725121"/>
                    </a:ext>
                  </a:extLst>
                </a:gridCol>
                <a:gridCol w="935783">
                  <a:extLst>
                    <a:ext uri="{9D8B030D-6E8A-4147-A177-3AD203B41FA5}">
                      <a16:colId xmlns:a16="http://schemas.microsoft.com/office/drawing/2014/main" xmlns="" val="72939813"/>
                    </a:ext>
                  </a:extLst>
                </a:gridCol>
              </a:tblGrid>
              <a:tr h="335086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IBM </a:t>
                      </a:r>
                      <a:endParaRPr lang="en-US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컨설팅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473474162"/>
                  </a:ext>
                </a:extLst>
              </a:tr>
              <a:tr h="3350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대상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69488826"/>
                  </a:ext>
                </a:extLst>
              </a:tr>
              <a:tr h="631299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Channel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(CH)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DB #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(VOC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, EMS)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87920797"/>
                  </a:ext>
                </a:extLst>
              </a:tr>
              <a:tr h="6312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DB #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(VOC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, EMS)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27888527"/>
                  </a:ext>
                </a:extLst>
              </a:tr>
              <a:tr h="6312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DEV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81567660"/>
                  </a:ext>
                </a:extLst>
              </a:tr>
              <a:tr h="335086"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년차 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99390937"/>
                  </a:ext>
                </a:extLst>
              </a:tr>
              <a:tr h="3350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WEB/WAS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년차 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79184095"/>
                  </a:ext>
                </a:extLst>
              </a:tr>
              <a:tr h="6312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906365"/>
                  </a:ext>
                </a:extLst>
              </a:tr>
              <a:tr h="6312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30174745"/>
                  </a:ext>
                </a:extLst>
              </a:tr>
              <a:tr h="33508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년차 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99277775"/>
                  </a:ext>
                </a:extLst>
              </a:tr>
              <a:tr h="63129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Dev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6783287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022389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3.4 u2l </a:t>
            </a:r>
            <a:r>
              <a:rPr lang="ko-KR" altLang="en-US" smtClean="0">
                <a:latin typeface="+mn-ea"/>
              </a:rPr>
              <a:t>대상 선정 방안 </a:t>
            </a:r>
            <a:r>
              <a:rPr lang="en-US" altLang="ko-KR" smtClean="0">
                <a:latin typeface="+mn-ea"/>
              </a:rPr>
              <a:t>1,2,3</a:t>
            </a:r>
            <a:r>
              <a:rPr lang="ko-KR" altLang="en-US" smtClean="0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(4/6)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3247946"/>
              </p:ext>
            </p:extLst>
          </p:nvPr>
        </p:nvGraphicFramePr>
        <p:xfrm>
          <a:off x="323850" y="989959"/>
          <a:ext cx="8496301" cy="546322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9718">
                  <a:extLst>
                    <a:ext uri="{9D8B030D-6E8A-4147-A177-3AD203B41FA5}">
                      <a16:colId xmlns:a16="http://schemas.microsoft.com/office/drawing/2014/main" xmlns="" val="2560429588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3913128572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191926410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577677949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92865173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165424139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3884854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962108726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65447227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329276789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7466582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4121725121"/>
                    </a:ext>
                  </a:extLst>
                </a:gridCol>
                <a:gridCol w="935783">
                  <a:extLst>
                    <a:ext uri="{9D8B030D-6E8A-4147-A177-3AD203B41FA5}">
                      <a16:colId xmlns:a16="http://schemas.microsoft.com/office/drawing/2014/main" xmlns="" val="72939813"/>
                    </a:ext>
                  </a:extLst>
                </a:gridCol>
              </a:tblGrid>
              <a:tr h="32808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IBM </a:t>
                      </a:r>
                      <a:endParaRPr lang="en-US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컨설팅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473474162"/>
                  </a:ext>
                </a:extLst>
              </a:tr>
              <a:tr h="3280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대상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69488826"/>
                  </a:ext>
                </a:extLst>
              </a:tr>
              <a:tr h="32808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문서관리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DMS(</a:t>
                      </a:r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DocumentMgmt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System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  ECM AP 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95730552"/>
                  </a:ext>
                </a:extLst>
              </a:tr>
              <a:tr h="3280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DMS(</a:t>
                      </a:r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DocumentMgmt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System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  ECM AP 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99865676"/>
                  </a:ext>
                </a:extLst>
              </a:tr>
              <a:tr h="328083"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CSSP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사이버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모바일 센터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CSSP/Homepage/GA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Portal/MSP/FIDO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35566483"/>
                  </a:ext>
                </a:extLst>
              </a:tr>
              <a:tr h="3280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CSSP/Homepage/GA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Portal/MSP/FIDO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81260067"/>
                  </a:ext>
                </a:extLst>
              </a:tr>
              <a:tr h="3280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CSSP/Homepage/GA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Portal/MSP/FIDO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57455496"/>
                  </a:ext>
                </a:extLst>
              </a:tr>
              <a:tr h="3280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CSSP/Homepage/GA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Portal/MSP/FIDO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90118421"/>
                  </a:ext>
                </a:extLst>
              </a:tr>
              <a:tr h="61810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07626192"/>
                  </a:ext>
                </a:extLst>
              </a:tr>
              <a:tr h="61810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88487737"/>
                  </a:ext>
                </a:extLst>
              </a:tr>
              <a:tr h="4730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CSSP/Homepage/MSP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FIDO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WEB,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59755320"/>
                  </a:ext>
                </a:extLst>
              </a:tr>
              <a:tr h="47309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CSSP/Homepage/MSP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FIDO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DB,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96974195"/>
                  </a:ext>
                </a:extLst>
              </a:tr>
              <a:tr h="3280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&amp;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59087334"/>
                  </a:ext>
                </a:extLst>
              </a:tr>
              <a:tr h="32808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中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218387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87804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1.1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HW </a:t>
            </a:r>
            <a:r>
              <a:rPr lang="ko-KR" altLang="en-US" smtClean="0">
                <a:latin typeface="+mn-ea"/>
              </a:rPr>
              <a:t>구성 현황 </a:t>
            </a:r>
            <a:r>
              <a:rPr lang="en-US" altLang="ko-KR" smtClean="0">
                <a:latin typeface="+mn-ea"/>
              </a:rPr>
              <a:t>(3/3)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341224"/>
              </p:ext>
            </p:extLst>
          </p:nvPr>
        </p:nvGraphicFramePr>
        <p:xfrm>
          <a:off x="323528" y="1269349"/>
          <a:ext cx="8496622" cy="518508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88032">
                  <a:extLst>
                    <a:ext uri="{9D8B030D-6E8A-4147-A177-3AD203B41FA5}">
                      <a16:colId xmlns:a16="http://schemas.microsoft.com/office/drawing/2014/main" xmlns="" val="3700914811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11255481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3368126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389176204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761391850"/>
                    </a:ext>
                  </a:extLst>
                </a:gridCol>
                <a:gridCol w="2520280">
                  <a:extLst>
                    <a:ext uri="{9D8B030D-6E8A-4147-A177-3AD203B41FA5}">
                      <a16:colId xmlns:a16="http://schemas.microsoft.com/office/drawing/2014/main" xmlns="" val="116763585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91401524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128031082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903099998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33493402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700850743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1995533398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443058383"/>
                    </a:ext>
                  </a:extLst>
                </a:gridCol>
                <a:gridCol w="503734">
                  <a:extLst>
                    <a:ext uri="{9D8B030D-6E8A-4147-A177-3AD203B41FA5}">
                      <a16:colId xmlns:a16="http://schemas.microsoft.com/office/drawing/2014/main" xmlns="" val="1045153344"/>
                    </a:ext>
                  </a:extLst>
                </a:gridCol>
              </a:tblGrid>
              <a:tr h="213888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</a:rPr>
                        <a:t>서버 정보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8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ASIS </a:t>
                      </a:r>
                      <a:r>
                        <a:rPr lang="ko-KR" altLang="en-US" sz="900" b="1" u="none" strike="noStrike">
                          <a:effectLst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758182114"/>
                  </a:ext>
                </a:extLst>
              </a:tr>
              <a:tr h="17191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IP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</a:rPr>
                        <a:t>前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095856494"/>
                  </a:ext>
                </a:extLst>
              </a:tr>
              <a:tr h="174272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46165346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10.10.20.55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 </a:t>
                      </a:r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WAS &amp; VCS </a:t>
                      </a:r>
                      <a:r>
                        <a:rPr lang="ko-KR" altLang="en-US" sz="900" u="none" strike="noStrike">
                          <a:effectLst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</a:rPr>
                        <a:t>WAS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13587714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10.10.10.23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CSSP/Homepage/GAPortal/VCS </a:t>
                      </a:r>
                      <a:r>
                        <a:rPr lang="ko-KR" altLang="en-US" sz="900" u="none" strike="noStrike">
                          <a:effectLst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46021256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61.42.199.205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VCS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4681860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61.42.199.206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VCS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40105882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21.111.61.75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VCS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64985990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21.111.61.76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VCS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80469781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21.111.61.173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BackOffice DB(IHB, Harvest, E-bidding)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65691328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UP113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21.111.61.174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BackOffice DB(IHB, Harvest, E-bidding)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13933488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49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UT112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10.10.10.185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BackOffice DEV DB(IHB, Harvest, E-bidding)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13703667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UP98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21.111.71.242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AP,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</a:rPr>
                        <a:t>감사 운영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59365883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10.10.10.84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AP,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</a:rPr>
                        <a:t>감사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56050767"/>
                  </a:ext>
                </a:extLst>
              </a:tr>
              <a:tr h="3544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VOC_APP</a:t>
                      </a:r>
                      <a:r>
                        <a:rPr lang="en-US" sz="900" u="none" strike="noStrike" smtClean="0">
                          <a:effectLst/>
                        </a:rPr>
                        <a:t>_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</a:rPr>
                        <a:t>PRD1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21.111.61.35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VOC/ERMS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70976658"/>
                  </a:ext>
                </a:extLst>
              </a:tr>
              <a:tr h="3544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VOC_APP</a:t>
                      </a:r>
                      <a:r>
                        <a:rPr lang="en-US" sz="900" u="none" strike="noStrike" smtClean="0">
                          <a:effectLst/>
                        </a:rPr>
                        <a:t>_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</a:rPr>
                        <a:t>PRD2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VOC WEB/WAS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15506067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10.10.10.198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VOC/ERMS/EAMPortal </a:t>
                      </a:r>
                      <a:r>
                        <a:rPr lang="ko-KR" altLang="en-US" sz="900" u="none" strike="noStrike">
                          <a:effectLst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0.5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04122142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UP54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21.111.161.131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 EAM Policy AP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90765889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UP55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21.111.161.132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 EAM Policy AP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51549083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UD09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10.10.20.22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NGS EAM Policy </a:t>
                      </a:r>
                      <a:r>
                        <a:rPr lang="ko-KR" altLang="en-US" sz="900" u="none" strike="noStrike">
                          <a:effectLst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</a:rPr>
                        <a:t>/</a:t>
                      </a:r>
                      <a:r>
                        <a:rPr lang="en-US" sz="900" u="none" strike="noStrike">
                          <a:effectLst/>
                        </a:rPr>
                        <a:t>DR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DR</a:t>
                      </a:r>
                      <a:r>
                        <a:rPr lang="ko-KR" altLang="en-US" sz="900" u="none" strike="noStrike">
                          <a:effectLst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48595500"/>
                  </a:ext>
                </a:extLst>
              </a:tr>
              <a:tr h="35447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AZLKSMS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21.111.61.216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ITM(Monitoring), Legacy NetBackup </a:t>
                      </a:r>
                      <a:r>
                        <a:rPr lang="en-US" sz="900" u="none" strike="noStrike" smtClean="0">
                          <a:effectLst/>
                        </a:rPr>
                        <a:t>Master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</a:rPr>
                        <a:t>(</a:t>
                      </a:r>
                      <a:r>
                        <a:rPr lang="en-US" sz="900" u="none" strike="noStrike">
                          <a:effectLst/>
                        </a:rPr>
                        <a:t>UP12)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01626492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59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PRT001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21.111.61.208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NTP &amp; Flashcopy(DW &amp; CCS)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0.5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20005452"/>
                  </a:ext>
                </a:extLst>
              </a:tr>
              <a:tr h="1977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UT92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10.10.10.65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</a:rPr>
                        <a:t>New Online </a:t>
                      </a:r>
                      <a:r>
                        <a:rPr lang="ko-KR" altLang="en-US" sz="900" u="none" strike="noStrike">
                          <a:effectLst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</a:rPr>
                        <a:t>주센터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49926931"/>
                  </a:ext>
                </a:extLst>
              </a:tr>
              <a:tr h="197797"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합계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</a:rPr>
                        <a:t>110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</a:rPr>
                        <a:t>1483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</a:rPr>
                        <a:t>115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>
                          <a:effectLst/>
                        </a:rPr>
                        <a:t>1587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9871007"/>
                  </a:ext>
                </a:extLst>
              </a:tr>
            </a:tbl>
          </a:graphicData>
        </a:graphic>
      </p:graphicFrame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ABL </a:t>
            </a:r>
            <a:r>
              <a:rPr lang="ko-KR" altLang="en-US" sz="1400" smtClean="0">
                <a:solidFill>
                  <a:prstClr val="black"/>
                </a:solidFill>
              </a:rPr>
              <a:t>정보시스템 </a:t>
            </a:r>
            <a:r>
              <a:rPr lang="en-US" altLang="ko-KR" sz="1400" smtClean="0">
                <a:solidFill>
                  <a:prstClr val="black"/>
                </a:solidFill>
              </a:rPr>
              <a:t>AIX 103</a:t>
            </a:r>
            <a:r>
              <a:rPr lang="ko-KR" altLang="en-US" sz="1400" smtClean="0">
                <a:solidFill>
                  <a:prstClr val="black"/>
                </a:solidFill>
              </a:rPr>
              <a:t>대 중 </a:t>
            </a:r>
            <a:r>
              <a:rPr lang="en-US" altLang="ko-KR" sz="1400" smtClean="0">
                <a:solidFill>
                  <a:prstClr val="black"/>
                </a:solidFill>
              </a:rPr>
              <a:t>60</a:t>
            </a:r>
            <a:r>
              <a:rPr lang="ko-KR" altLang="en-US" sz="1400" smtClean="0">
                <a:solidFill>
                  <a:prstClr val="black"/>
                </a:solidFill>
              </a:rPr>
              <a:t>대 </a:t>
            </a:r>
            <a:r>
              <a:rPr lang="en-US" altLang="ko-KR" sz="1400" smtClean="0">
                <a:solidFill>
                  <a:prstClr val="black"/>
                </a:solidFill>
              </a:rPr>
              <a:t>U2L </a:t>
            </a:r>
            <a:r>
              <a:rPr lang="ko-KR" altLang="en-US" sz="1400" smtClean="0">
                <a:solidFill>
                  <a:prstClr val="black"/>
                </a:solidFill>
              </a:rPr>
              <a:t>우선 고려대상 선정</a:t>
            </a:r>
            <a:endParaRPr lang="ko-KR" altLang="en-US" sz="14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4218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3.4 u2l </a:t>
            </a:r>
            <a:r>
              <a:rPr lang="ko-KR" altLang="en-US" smtClean="0">
                <a:latin typeface="+mn-ea"/>
              </a:rPr>
              <a:t>대상 선정 방안 </a:t>
            </a:r>
            <a:r>
              <a:rPr lang="en-US" altLang="ko-KR" smtClean="0">
                <a:latin typeface="+mn-ea"/>
              </a:rPr>
              <a:t>1,2,3</a:t>
            </a:r>
            <a:r>
              <a:rPr lang="ko-KR" altLang="en-US" smtClean="0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(5/6)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5775494"/>
              </p:ext>
            </p:extLst>
          </p:nvPr>
        </p:nvGraphicFramePr>
        <p:xfrm>
          <a:off x="323850" y="989957"/>
          <a:ext cx="8496301" cy="546323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9718">
                  <a:extLst>
                    <a:ext uri="{9D8B030D-6E8A-4147-A177-3AD203B41FA5}">
                      <a16:colId xmlns:a16="http://schemas.microsoft.com/office/drawing/2014/main" xmlns="" val="2560429588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3913128572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191926410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577677949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92865173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165424139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3884854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962108726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65447227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329276789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7466582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4121725121"/>
                    </a:ext>
                  </a:extLst>
                </a:gridCol>
                <a:gridCol w="935783">
                  <a:extLst>
                    <a:ext uri="{9D8B030D-6E8A-4147-A177-3AD203B41FA5}">
                      <a16:colId xmlns:a16="http://schemas.microsoft.com/office/drawing/2014/main" xmlns="" val="72939813"/>
                    </a:ext>
                  </a:extLst>
                </a:gridCol>
              </a:tblGrid>
              <a:tr h="3196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IBM </a:t>
                      </a:r>
                      <a:endParaRPr lang="en-US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컨설팅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473474162"/>
                  </a:ext>
                </a:extLst>
              </a:tr>
              <a:tr h="3196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대상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69488826"/>
                  </a:ext>
                </a:extLst>
              </a:tr>
              <a:tr h="319600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VCS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화상고객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서비스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50719435"/>
                  </a:ext>
                </a:extLst>
              </a:tr>
              <a:tr h="3196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53704034"/>
                  </a:ext>
                </a:extLst>
              </a:tr>
              <a:tr h="3196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9594388"/>
                  </a:ext>
                </a:extLst>
              </a:tr>
              <a:tr h="3196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92414844"/>
                  </a:ext>
                </a:extLst>
              </a:tr>
              <a:tr h="60212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(BO)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IHB, Harvest, E-bidding)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99703836"/>
                  </a:ext>
                </a:extLst>
              </a:tr>
              <a:tr h="6021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IHB, Harvest, E-bidding)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77673630"/>
                  </a:ext>
                </a:extLst>
              </a:tr>
              <a:tr h="6021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DEV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IHB, Harvest, E-bidding)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DB)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동일 버전 전환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U2L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자체적으로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수행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47221741"/>
                  </a:ext>
                </a:extLst>
              </a:tr>
              <a:tr h="3196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 운영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Tomcat)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26025446"/>
                  </a:ext>
                </a:extLst>
              </a:tr>
              <a:tr h="3196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中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Tomcat)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44669800"/>
                  </a:ext>
                </a:extLst>
              </a:tr>
              <a:tr h="319600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VOC/ERMS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WEB/WAS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불가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ERMS)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부분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ERMS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대상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부분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ERMS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대상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부분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ERMS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대상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35519612"/>
                  </a:ext>
                </a:extLst>
              </a:tr>
              <a:tr h="319600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VOC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WEB/WAS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05597771"/>
                  </a:ext>
                </a:extLst>
              </a:tr>
              <a:tr h="4608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VOC/ERMS/</a:t>
                      </a:r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EAMPortal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Apache),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불가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ERMS)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부분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ERMS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대상 제외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EAM Portal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부분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ERMS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대상 제외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EAM Portal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부분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ERMS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대상 제외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EAM Portal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 제외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503113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553547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3.4 u2l </a:t>
            </a:r>
            <a:r>
              <a:rPr lang="ko-KR" altLang="en-US" smtClean="0">
                <a:latin typeface="+mn-ea"/>
              </a:rPr>
              <a:t>대상 선정 방안 </a:t>
            </a:r>
            <a:r>
              <a:rPr lang="en-US" altLang="ko-KR" smtClean="0">
                <a:latin typeface="+mn-ea"/>
              </a:rPr>
              <a:t>1,2,3</a:t>
            </a:r>
            <a:r>
              <a:rPr lang="ko-KR" altLang="en-US" smtClean="0">
                <a:latin typeface="+mn-ea"/>
              </a:rPr>
              <a:t> </a:t>
            </a:r>
            <a:r>
              <a:rPr lang="en-US" altLang="ko-KR" smtClean="0">
                <a:latin typeface="+mn-ea"/>
              </a:rPr>
              <a:t>(6/6)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27575917"/>
              </p:ext>
            </p:extLst>
          </p:nvPr>
        </p:nvGraphicFramePr>
        <p:xfrm>
          <a:off x="323850" y="989961"/>
          <a:ext cx="8496301" cy="460854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59718">
                  <a:extLst>
                    <a:ext uri="{9D8B030D-6E8A-4147-A177-3AD203B41FA5}">
                      <a16:colId xmlns:a16="http://schemas.microsoft.com/office/drawing/2014/main" xmlns="" val="2560429588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3913128572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xmlns="" val="2191926410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577677949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92865173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3165424139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3884854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962108726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65447227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329276789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74665825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4121725121"/>
                    </a:ext>
                  </a:extLst>
                </a:gridCol>
                <a:gridCol w="935783">
                  <a:extLst>
                    <a:ext uri="{9D8B030D-6E8A-4147-A177-3AD203B41FA5}">
                      <a16:colId xmlns:a16="http://schemas.microsoft.com/office/drawing/2014/main" xmlns="" val="72939813"/>
                    </a:ext>
                  </a:extLst>
                </a:gridCol>
              </a:tblGrid>
              <a:tr h="36930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IBM </a:t>
                      </a:r>
                      <a:endParaRPr lang="en-US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컨설팅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2473474162"/>
                  </a:ext>
                </a:extLst>
              </a:tr>
              <a:tr h="369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대상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위험도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방안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설명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469488826"/>
                  </a:ext>
                </a:extLst>
              </a:tr>
              <a:tr h="36930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AP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Server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21022654"/>
                  </a:ext>
                </a:extLst>
              </a:tr>
              <a:tr h="369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AP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Server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14718396"/>
                  </a:ext>
                </a:extLst>
              </a:tr>
              <a:tr h="369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Policy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EAM)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10260411"/>
                  </a:ext>
                </a:extLst>
              </a:tr>
              <a:tr h="369303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ITM(Monitoring), Legacy NetBackup Master(UP12)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불필요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72970039"/>
                  </a:ext>
                </a:extLst>
              </a:tr>
              <a:tr h="36930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NTP &amp; </a:t>
                      </a:r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Flashcopy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DW &amp; CCS)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미대상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불필요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1837468"/>
                  </a:ext>
                </a:extLst>
              </a:tr>
              <a:tr h="532533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인터넷 보험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Online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년차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上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下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Apache)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제안시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다른 업무 서버로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업무가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변경된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제안시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다른 업무 서버로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업무가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변경된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제안시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다른 업무 서버로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업무가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변경된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26297233"/>
                  </a:ext>
                </a:extLst>
              </a:tr>
              <a:tr h="257489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34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41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44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679237654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부분전환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804189658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Prototype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13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9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4619242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885088107"/>
                  </a:ext>
                </a:extLst>
              </a:tr>
              <a:tr h="369303"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전환 </a:t>
                      </a:r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합계</a:t>
                      </a:r>
                      <a:endParaRPr lang="en-US" altLang="ko-KR" sz="900" b="1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b="1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미전환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 제외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56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56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100" b="1" u="none" strike="noStrike">
                          <a:effectLst/>
                          <a:latin typeface="+mn-ea"/>
                          <a:ea typeface="+mn-ea"/>
                        </a:rPr>
                        <a:t>56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0800" marT="18000" marB="18000" anchor="ctr">
                    <a:lnL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063059558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3911742" y="5614058"/>
            <a:ext cx="4980738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altLang="ko-KR" sz="1000" smtClean="0">
                <a:latin typeface="+mn-ea"/>
              </a:rPr>
              <a:t>※ </a:t>
            </a:r>
            <a:r>
              <a:rPr lang="ko-KR" altLang="en-US" sz="1000" smtClean="0">
                <a:latin typeface="+mn-ea"/>
              </a:rPr>
              <a:t>수행사에서는 방안 </a:t>
            </a:r>
            <a:r>
              <a:rPr lang="en-US" altLang="ko-KR" sz="1000" smtClean="0">
                <a:latin typeface="+mn-ea"/>
              </a:rPr>
              <a:t>2</a:t>
            </a:r>
            <a:r>
              <a:rPr lang="ko-KR" altLang="en-US" sz="1000" smtClean="0">
                <a:latin typeface="+mn-ea"/>
              </a:rPr>
              <a:t>를 권고함</a:t>
            </a:r>
            <a:endParaRPr lang="en-US" altLang="ko-KR" sz="1000" smtClean="0">
              <a:latin typeface="+mn-ea"/>
            </a:endParaRPr>
          </a:p>
          <a:p>
            <a:r>
              <a:rPr lang="en-US" altLang="ko-KR" sz="1000" smtClean="0">
                <a:latin typeface="+mn-ea"/>
              </a:rPr>
              <a:t>※ </a:t>
            </a:r>
            <a:r>
              <a:rPr lang="en-US" altLang="ko-KR" sz="1000" err="1" smtClean="0">
                <a:latin typeface="+mn-ea"/>
              </a:rPr>
              <a:t>ProtoType</a:t>
            </a:r>
            <a:r>
              <a:rPr lang="ko-KR" altLang="en-US" sz="1000" smtClean="0">
                <a:latin typeface="+mn-ea"/>
              </a:rPr>
              <a:t>는 업무 어플리케이션 검증까지 진행하는 것으로</a:t>
            </a:r>
            <a:r>
              <a:rPr lang="en-US" altLang="ko-KR" sz="1000" smtClean="0">
                <a:latin typeface="+mn-ea"/>
              </a:rPr>
              <a:t>, U2L </a:t>
            </a:r>
            <a:r>
              <a:rPr lang="ko-KR" altLang="en-US" sz="1000" smtClean="0">
                <a:latin typeface="+mn-ea"/>
              </a:rPr>
              <a:t>전환 여부는</a:t>
            </a:r>
            <a:endParaRPr lang="en-US" altLang="ko-KR" sz="1000" smtClean="0">
              <a:latin typeface="+mn-ea"/>
            </a:endParaRPr>
          </a:p>
          <a:p>
            <a:r>
              <a:rPr lang="en-US" altLang="ko-KR" sz="1000">
                <a:latin typeface="+mn-ea"/>
              </a:rPr>
              <a:t> </a:t>
            </a:r>
            <a:r>
              <a:rPr lang="en-US" altLang="ko-KR" sz="1000" smtClean="0">
                <a:latin typeface="+mn-ea"/>
              </a:rPr>
              <a:t>  </a:t>
            </a:r>
            <a:r>
              <a:rPr lang="ko-KR" altLang="en-US" sz="1000" err="1" smtClean="0">
                <a:latin typeface="+mn-ea"/>
              </a:rPr>
              <a:t>고객사에서</a:t>
            </a:r>
            <a:r>
              <a:rPr lang="ko-KR" altLang="en-US" sz="1000" smtClean="0">
                <a:latin typeface="+mn-ea"/>
              </a:rPr>
              <a:t> 판단하며</a:t>
            </a:r>
            <a:r>
              <a:rPr lang="en-US" altLang="ko-KR" sz="1000" smtClean="0">
                <a:latin typeface="+mn-ea"/>
              </a:rPr>
              <a:t>, </a:t>
            </a:r>
            <a:r>
              <a:rPr lang="ko-KR" altLang="en-US" sz="1000" smtClean="0">
                <a:latin typeface="+mn-ea"/>
              </a:rPr>
              <a:t>전환 역시 </a:t>
            </a:r>
            <a:r>
              <a:rPr lang="ko-KR" altLang="en-US" sz="1000" err="1" smtClean="0">
                <a:latin typeface="+mn-ea"/>
              </a:rPr>
              <a:t>고객사</a:t>
            </a:r>
            <a:r>
              <a:rPr lang="ko-KR" altLang="en-US" sz="1000" smtClean="0">
                <a:latin typeface="+mn-ea"/>
              </a:rPr>
              <a:t> 자체적으로 진행함을 의미함</a:t>
            </a:r>
            <a:endParaRPr lang="en-US" altLang="ko-KR" sz="1000" smtClean="0"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74693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3.5 u2l </a:t>
            </a:r>
            <a:r>
              <a:rPr lang="ko-KR" altLang="en-US" smtClean="0">
                <a:latin typeface="+mn-ea"/>
              </a:rPr>
              <a:t>대상 최종 선정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379730" y="989274"/>
            <a:ext cx="8440420" cy="39421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U2L </a:t>
            </a:r>
            <a:r>
              <a:rPr lang="ko-KR" altLang="en-US" sz="1400" smtClean="0">
                <a:solidFill>
                  <a:prstClr val="black"/>
                </a:solidFill>
              </a:rPr>
              <a:t>대상 최종 선정 기준 </a:t>
            </a:r>
            <a:r>
              <a:rPr lang="en-US" altLang="ko-KR" sz="1400" smtClean="0">
                <a:solidFill>
                  <a:prstClr val="black"/>
                </a:solidFill>
              </a:rPr>
              <a:t>: </a:t>
            </a:r>
          </a:p>
          <a:p>
            <a:pPr latinLnBrk="0">
              <a:spcAft>
                <a:spcPts val="500"/>
              </a:spcAft>
            </a:pPr>
            <a:r>
              <a:rPr lang="ko-KR" altLang="en-US" sz="1400" smtClean="0">
                <a:solidFill>
                  <a:prstClr val="black"/>
                </a:solidFill>
              </a:rPr>
              <a:t>  </a:t>
            </a:r>
            <a:r>
              <a:rPr lang="en-US" altLang="ko-KR" sz="1400" smtClean="0">
                <a:solidFill>
                  <a:prstClr val="black"/>
                </a:solidFill>
              </a:rPr>
              <a:t>. </a:t>
            </a:r>
            <a:r>
              <a:rPr lang="ko-KR" altLang="en-US" sz="1400" smtClean="0">
                <a:solidFill>
                  <a:prstClr val="black"/>
                </a:solidFill>
              </a:rPr>
              <a:t>솔루션 유지보수 정상 수행 가능</a:t>
            </a:r>
            <a:r>
              <a:rPr lang="en-US" altLang="ko-KR" sz="1400" smtClean="0">
                <a:solidFill>
                  <a:prstClr val="black"/>
                </a:solidFill>
              </a:rPr>
              <a:t>(EOS, </a:t>
            </a:r>
            <a:r>
              <a:rPr lang="ko-KR" altLang="en-US" sz="1400" smtClean="0">
                <a:solidFill>
                  <a:prstClr val="black"/>
                </a:solidFill>
              </a:rPr>
              <a:t>라이선스 등</a:t>
            </a:r>
            <a:r>
              <a:rPr lang="en-US" altLang="ko-KR" sz="1400" smtClean="0">
                <a:solidFill>
                  <a:prstClr val="black"/>
                </a:solidFill>
              </a:rPr>
              <a:t>)</a:t>
            </a:r>
            <a:r>
              <a:rPr lang="ko-KR" altLang="en-US" sz="1400" smtClean="0">
                <a:solidFill>
                  <a:prstClr val="black"/>
                </a:solidFill>
              </a:rPr>
              <a:t> 여부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. </a:t>
            </a:r>
            <a:r>
              <a:rPr lang="ko-KR" altLang="en-US" sz="1400" smtClean="0">
                <a:solidFill>
                  <a:prstClr val="black"/>
                </a:solidFill>
              </a:rPr>
              <a:t>기존 솔루션 동일 </a:t>
            </a:r>
            <a:r>
              <a:rPr lang="en-US" altLang="ko-KR" sz="1400" smtClean="0">
                <a:solidFill>
                  <a:prstClr val="black"/>
                </a:solidFill>
              </a:rPr>
              <a:t>SW </a:t>
            </a:r>
            <a:r>
              <a:rPr lang="ko-KR" altLang="en-US" sz="1400" smtClean="0">
                <a:solidFill>
                  <a:prstClr val="black"/>
                </a:solidFill>
              </a:rPr>
              <a:t>버전 </a:t>
            </a:r>
            <a:r>
              <a:rPr lang="en-US" altLang="ko-KR" sz="1400" smtClean="0">
                <a:solidFill>
                  <a:prstClr val="black"/>
                </a:solidFill>
              </a:rPr>
              <a:t>U2L </a:t>
            </a:r>
            <a:r>
              <a:rPr lang="ko-KR" altLang="en-US" sz="1400" err="1" smtClean="0">
                <a:solidFill>
                  <a:prstClr val="black"/>
                </a:solidFill>
              </a:rPr>
              <a:t>전환시</a:t>
            </a:r>
            <a:r>
              <a:rPr lang="ko-KR" altLang="en-US" sz="1400" smtClean="0">
                <a:solidFill>
                  <a:prstClr val="black"/>
                </a:solidFill>
              </a:rPr>
              <a:t> 안정성이 확보 여부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. Linux </a:t>
            </a:r>
            <a:r>
              <a:rPr lang="ko-KR" altLang="en-US" sz="1400" smtClean="0">
                <a:solidFill>
                  <a:prstClr val="black"/>
                </a:solidFill>
              </a:rPr>
              <a:t>전환 효용성 및 에러 발생시 파급 효과 고려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총 </a:t>
            </a:r>
            <a:r>
              <a:rPr lang="en-US" altLang="ko-KR" sz="1400" smtClean="0">
                <a:solidFill>
                  <a:prstClr val="black"/>
                </a:solidFill>
              </a:rPr>
              <a:t>103</a:t>
            </a:r>
            <a:r>
              <a:rPr lang="ko-KR" altLang="en-US" sz="1400" smtClean="0">
                <a:solidFill>
                  <a:prstClr val="black"/>
                </a:solidFill>
              </a:rPr>
              <a:t>대 </a:t>
            </a:r>
            <a:r>
              <a:rPr lang="en-US" altLang="ko-KR" sz="1400" smtClean="0">
                <a:solidFill>
                  <a:prstClr val="black"/>
                </a:solidFill>
              </a:rPr>
              <a:t>UNIX </a:t>
            </a:r>
            <a:r>
              <a:rPr lang="ko-KR" altLang="en-US" sz="1400" smtClean="0">
                <a:solidFill>
                  <a:prstClr val="black"/>
                </a:solidFill>
              </a:rPr>
              <a:t>장비 중 </a:t>
            </a:r>
            <a:r>
              <a:rPr lang="en-US" altLang="ko-KR" sz="1400" smtClean="0">
                <a:solidFill>
                  <a:prstClr val="black"/>
                </a:solidFill>
              </a:rPr>
              <a:t>58</a:t>
            </a:r>
            <a:r>
              <a:rPr lang="ko-KR" altLang="en-US" sz="1400" smtClean="0">
                <a:solidFill>
                  <a:prstClr val="black"/>
                </a:solidFill>
              </a:rPr>
              <a:t>대 </a:t>
            </a:r>
            <a:r>
              <a:rPr lang="en-US" altLang="ko-KR" sz="1400" smtClean="0">
                <a:solidFill>
                  <a:prstClr val="black"/>
                </a:solidFill>
              </a:rPr>
              <a:t>U2L </a:t>
            </a:r>
            <a:r>
              <a:rPr lang="ko-KR" altLang="en-US" sz="1400" smtClean="0">
                <a:solidFill>
                  <a:prstClr val="black"/>
                </a:solidFill>
              </a:rPr>
              <a:t>전환 대상 최종 선정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  . </a:t>
            </a:r>
            <a:r>
              <a:rPr lang="ko-KR" altLang="en-US" sz="1400" smtClean="0">
                <a:solidFill>
                  <a:prstClr val="black"/>
                </a:solidFill>
              </a:rPr>
              <a:t>운영 </a:t>
            </a:r>
            <a:r>
              <a:rPr lang="en-US" altLang="ko-KR" sz="1400" smtClean="0">
                <a:solidFill>
                  <a:prstClr val="black"/>
                </a:solidFill>
              </a:rPr>
              <a:t>37</a:t>
            </a:r>
            <a:r>
              <a:rPr lang="ko-KR" altLang="en-US" sz="1400" smtClean="0">
                <a:solidFill>
                  <a:prstClr val="black"/>
                </a:solidFill>
              </a:rPr>
              <a:t>대</a:t>
            </a:r>
            <a:r>
              <a:rPr lang="en-US" altLang="ko-KR" sz="1400" smtClean="0">
                <a:solidFill>
                  <a:prstClr val="black"/>
                </a:solidFill>
              </a:rPr>
              <a:t>, </a:t>
            </a:r>
            <a:r>
              <a:rPr lang="ko-KR" altLang="en-US" sz="1400" smtClean="0">
                <a:solidFill>
                  <a:prstClr val="black"/>
                </a:solidFill>
              </a:rPr>
              <a:t>검증</a:t>
            </a:r>
            <a:r>
              <a:rPr lang="en-US" altLang="ko-KR" sz="1400" smtClean="0">
                <a:solidFill>
                  <a:prstClr val="black"/>
                </a:solidFill>
              </a:rPr>
              <a:t>/DR 10</a:t>
            </a:r>
            <a:r>
              <a:rPr lang="ko-KR" altLang="en-US" sz="1400" smtClean="0">
                <a:solidFill>
                  <a:prstClr val="black"/>
                </a:solidFill>
              </a:rPr>
              <a:t>대</a:t>
            </a:r>
            <a:r>
              <a:rPr lang="en-US" altLang="ko-KR" sz="1400" smtClean="0">
                <a:solidFill>
                  <a:prstClr val="black"/>
                </a:solidFill>
              </a:rPr>
              <a:t>, </a:t>
            </a:r>
            <a:r>
              <a:rPr lang="ko-KR" altLang="en-US" sz="1400" smtClean="0">
                <a:solidFill>
                  <a:prstClr val="black"/>
                </a:solidFill>
              </a:rPr>
              <a:t>개발 </a:t>
            </a:r>
            <a:r>
              <a:rPr lang="en-US" altLang="ko-KR" sz="1400" smtClean="0">
                <a:solidFill>
                  <a:prstClr val="black"/>
                </a:solidFill>
              </a:rPr>
              <a:t>11</a:t>
            </a:r>
            <a:r>
              <a:rPr lang="ko-KR" altLang="en-US" sz="1400" smtClean="0">
                <a:solidFill>
                  <a:prstClr val="black"/>
                </a:solidFill>
              </a:rPr>
              <a:t>대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. </a:t>
            </a:r>
            <a:r>
              <a:rPr lang="ko-KR" altLang="en-US" sz="1400" smtClean="0">
                <a:solidFill>
                  <a:prstClr val="black"/>
                </a:solidFill>
              </a:rPr>
              <a:t>인터넷 보험</a:t>
            </a:r>
            <a:r>
              <a:rPr lang="en-US" altLang="ko-KR" sz="1400" smtClean="0">
                <a:solidFill>
                  <a:prstClr val="black"/>
                </a:solidFill>
              </a:rPr>
              <a:t>(New Online) </a:t>
            </a:r>
            <a:r>
              <a:rPr lang="ko-KR" altLang="en-US" sz="1400" smtClean="0">
                <a:solidFill>
                  <a:prstClr val="black"/>
                </a:solidFill>
              </a:rPr>
              <a:t>검증</a:t>
            </a:r>
            <a:r>
              <a:rPr lang="en-US" altLang="ko-KR" sz="1400" smtClean="0">
                <a:solidFill>
                  <a:prstClr val="black"/>
                </a:solidFill>
              </a:rPr>
              <a:t>, </a:t>
            </a:r>
            <a:r>
              <a:rPr lang="ko-KR" altLang="en-US" sz="1400" smtClean="0">
                <a:solidFill>
                  <a:prstClr val="black"/>
                </a:solidFill>
              </a:rPr>
              <a:t>운영 </a:t>
            </a:r>
            <a:r>
              <a:rPr lang="en-US" altLang="ko-KR" sz="1400" smtClean="0">
                <a:solidFill>
                  <a:prstClr val="black"/>
                </a:solidFill>
              </a:rPr>
              <a:t>Web/WAS 6</a:t>
            </a:r>
            <a:r>
              <a:rPr lang="ko-KR" altLang="en-US" sz="1400" smtClean="0">
                <a:solidFill>
                  <a:prstClr val="black"/>
                </a:solidFill>
              </a:rPr>
              <a:t>대 추가</a:t>
            </a:r>
            <a:endParaRPr lang="en-US" altLang="ko-KR" sz="140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  . </a:t>
            </a:r>
            <a:r>
              <a:rPr lang="ko-KR" altLang="en-US" sz="1400" smtClean="0">
                <a:solidFill>
                  <a:prstClr val="black"/>
                </a:solidFill>
              </a:rPr>
              <a:t>솔루션 변경에 따른 전환 불필요 서버 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AZLKSMS(</a:t>
            </a:r>
            <a:r>
              <a:rPr lang="ko-KR" altLang="en-US" sz="1400" smtClean="0">
                <a:solidFill>
                  <a:prstClr val="black"/>
                </a:solidFill>
              </a:rPr>
              <a:t>모니터링</a:t>
            </a:r>
            <a:r>
              <a:rPr lang="en-US" altLang="ko-KR" sz="1400" smtClean="0">
                <a:solidFill>
                  <a:prstClr val="black"/>
                </a:solidFill>
              </a:rPr>
              <a:t>/</a:t>
            </a:r>
            <a:r>
              <a:rPr lang="ko-KR" altLang="en-US" sz="1400" smtClean="0">
                <a:solidFill>
                  <a:prstClr val="black"/>
                </a:solidFill>
              </a:rPr>
              <a:t>백업 등</a:t>
            </a:r>
            <a:r>
              <a:rPr lang="en-US" altLang="ko-KR" sz="1400" smtClean="0">
                <a:solidFill>
                  <a:prstClr val="black"/>
                </a:solidFill>
              </a:rPr>
              <a:t>), PRT001(NTP </a:t>
            </a:r>
            <a:r>
              <a:rPr lang="ko-KR" altLang="en-US" sz="1400" smtClean="0">
                <a:solidFill>
                  <a:prstClr val="black"/>
                </a:solidFill>
              </a:rPr>
              <a:t>등</a:t>
            </a:r>
            <a:r>
              <a:rPr lang="en-US" altLang="ko-KR" sz="1400" smtClean="0">
                <a:solidFill>
                  <a:prstClr val="black"/>
                </a:solidFill>
              </a:rPr>
              <a:t>), UP67(TWS) 3</a:t>
            </a:r>
            <a:r>
              <a:rPr lang="ko-KR" altLang="en-US" sz="1400" smtClean="0">
                <a:solidFill>
                  <a:prstClr val="black"/>
                </a:solidFill>
              </a:rPr>
              <a:t>대 제외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. JAVA </a:t>
            </a:r>
            <a:r>
              <a:rPr lang="ko-KR" altLang="en-US" sz="1400" smtClean="0">
                <a:solidFill>
                  <a:prstClr val="black"/>
                </a:solidFill>
              </a:rPr>
              <a:t>벤더 및 버전</a:t>
            </a:r>
            <a:r>
              <a:rPr lang="en-US" altLang="ko-KR" sz="1400" smtClean="0">
                <a:solidFill>
                  <a:prstClr val="black"/>
                </a:solidFill>
              </a:rPr>
              <a:t>, Framework </a:t>
            </a:r>
            <a:r>
              <a:rPr lang="ko-KR" altLang="en-US" sz="1400" smtClean="0">
                <a:solidFill>
                  <a:prstClr val="black"/>
                </a:solidFill>
              </a:rPr>
              <a:t>유지보수</a:t>
            </a:r>
            <a:r>
              <a:rPr lang="en-US" altLang="ko-KR" sz="1400" smtClean="0">
                <a:solidFill>
                  <a:prstClr val="black"/>
                </a:solidFill>
              </a:rPr>
              <a:t>, </a:t>
            </a:r>
            <a:r>
              <a:rPr lang="ko-KR" altLang="en-US" sz="1400" smtClean="0">
                <a:solidFill>
                  <a:prstClr val="black"/>
                </a:solidFill>
              </a:rPr>
              <a:t>업무 중요도 고려</a:t>
            </a:r>
            <a:endParaRPr lang="en-US" altLang="ko-KR" sz="140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   </a:t>
            </a:r>
            <a:r>
              <a:rPr lang="ko-KR" altLang="en-US" sz="1400" smtClean="0">
                <a:solidFill>
                  <a:prstClr val="black"/>
                </a:solidFill>
              </a:rPr>
              <a:t>운영 </a:t>
            </a:r>
            <a:r>
              <a:rPr lang="en-US" altLang="ko-KR" sz="1400" smtClean="0">
                <a:solidFill>
                  <a:prstClr val="black"/>
                </a:solidFill>
              </a:rPr>
              <a:t>NGS WAS(UP68, UP69, UP73, UP74) 4</a:t>
            </a:r>
            <a:r>
              <a:rPr lang="ko-KR" altLang="en-US" sz="1400" smtClean="0">
                <a:solidFill>
                  <a:prstClr val="black"/>
                </a:solidFill>
              </a:rPr>
              <a:t>대 제외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. </a:t>
            </a:r>
            <a:r>
              <a:rPr lang="ko-KR" altLang="en-US" sz="1400" smtClean="0">
                <a:solidFill>
                  <a:prstClr val="black"/>
                </a:solidFill>
              </a:rPr>
              <a:t>운영 </a:t>
            </a:r>
            <a:r>
              <a:rPr lang="en-US" altLang="ko-KR" sz="1400" smtClean="0">
                <a:solidFill>
                  <a:prstClr val="black"/>
                </a:solidFill>
              </a:rPr>
              <a:t>NGS WAS </a:t>
            </a:r>
            <a:r>
              <a:rPr lang="ko-KR" altLang="en-US" sz="1400" smtClean="0">
                <a:solidFill>
                  <a:prstClr val="black"/>
                </a:solidFill>
              </a:rPr>
              <a:t>제외에 따른 해당 검증</a:t>
            </a:r>
            <a:r>
              <a:rPr lang="en-US" altLang="ko-KR" sz="1400" smtClean="0">
                <a:solidFill>
                  <a:prstClr val="black"/>
                </a:solidFill>
              </a:rPr>
              <a:t>/DR UD03 1</a:t>
            </a:r>
            <a:r>
              <a:rPr lang="ko-KR" altLang="en-US" sz="1400" smtClean="0">
                <a:solidFill>
                  <a:prstClr val="black"/>
                </a:solidFill>
              </a:rPr>
              <a:t>대 제외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</a:t>
            </a:r>
            <a:r>
              <a:rPr lang="ko-KR" altLang="en-US" sz="1400" smtClean="0">
                <a:solidFill>
                  <a:prstClr val="black"/>
                </a:solidFill>
              </a:rPr>
              <a:t>단</a:t>
            </a:r>
            <a:r>
              <a:rPr lang="en-US" altLang="ko-KR" sz="1400" smtClean="0">
                <a:solidFill>
                  <a:prstClr val="black"/>
                </a:solidFill>
              </a:rPr>
              <a:t>, UD02 </a:t>
            </a:r>
            <a:r>
              <a:rPr lang="ko-KR" altLang="en-US" sz="1400" smtClean="0">
                <a:solidFill>
                  <a:prstClr val="black"/>
                </a:solidFill>
              </a:rPr>
              <a:t>서버는 </a:t>
            </a:r>
            <a:r>
              <a:rPr lang="en-US" altLang="ko-KR" sz="1400" smtClean="0">
                <a:solidFill>
                  <a:prstClr val="black"/>
                </a:solidFill>
              </a:rPr>
              <a:t>ATAB </a:t>
            </a:r>
            <a:r>
              <a:rPr lang="ko-KR" altLang="en-US" sz="1400" smtClean="0">
                <a:solidFill>
                  <a:prstClr val="black"/>
                </a:solidFill>
              </a:rPr>
              <a:t>검증</a:t>
            </a:r>
            <a:r>
              <a:rPr lang="en-US" altLang="ko-KR" sz="1400" smtClean="0">
                <a:solidFill>
                  <a:prstClr val="black"/>
                </a:solidFill>
              </a:rPr>
              <a:t>/DR</a:t>
            </a:r>
            <a:r>
              <a:rPr lang="ko-KR" altLang="en-US" sz="1400" smtClean="0">
                <a:solidFill>
                  <a:prstClr val="black"/>
                </a:solidFill>
              </a:rPr>
              <a:t>이 존재하여 제외하지 않음</a:t>
            </a:r>
            <a:endParaRPr lang="en-US" altLang="ko-KR" sz="1400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90604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3.5 u2l </a:t>
            </a:r>
            <a:r>
              <a:rPr lang="ko-KR" altLang="en-US" smtClean="0">
                <a:latin typeface="+mn-ea"/>
              </a:rPr>
              <a:t>대상 최종 선정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4933782"/>
              </p:ext>
            </p:extLst>
          </p:nvPr>
        </p:nvGraphicFramePr>
        <p:xfrm>
          <a:off x="323850" y="982866"/>
          <a:ext cx="8496300" cy="547031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3282">
                  <a:extLst>
                    <a:ext uri="{9D8B030D-6E8A-4147-A177-3AD203B41FA5}">
                      <a16:colId xmlns:a16="http://schemas.microsoft.com/office/drawing/2014/main" xmlns="" val="3536591872"/>
                    </a:ext>
                  </a:extLst>
                </a:gridCol>
                <a:gridCol w="634508">
                  <a:extLst>
                    <a:ext uri="{9D8B030D-6E8A-4147-A177-3AD203B41FA5}">
                      <a16:colId xmlns:a16="http://schemas.microsoft.com/office/drawing/2014/main" xmlns="" val="218808626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364857876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8894617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4085875940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308406682"/>
                    </a:ext>
                  </a:extLst>
                </a:gridCol>
                <a:gridCol w="2736304">
                  <a:extLst>
                    <a:ext uri="{9D8B030D-6E8A-4147-A177-3AD203B41FA5}">
                      <a16:colId xmlns:a16="http://schemas.microsoft.com/office/drawing/2014/main" xmlns="" val="3986549523"/>
                    </a:ext>
                  </a:extLst>
                </a:gridCol>
                <a:gridCol w="2375942">
                  <a:extLst>
                    <a:ext uri="{9D8B030D-6E8A-4147-A177-3AD203B41FA5}">
                      <a16:colId xmlns:a16="http://schemas.microsoft.com/office/drawing/2014/main" xmlns="" val="1348152680"/>
                    </a:ext>
                  </a:extLst>
                </a:gridCol>
              </a:tblGrid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대분류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3620474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8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영업채널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보험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38140716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NGS/SFA/Banca/LMS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053977089"/>
                  </a:ext>
                </a:extLst>
              </a:tr>
              <a:tr h="35439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XSFA/ATAB/XHS/XCLAIMS/SFA-MOBILE/MY/GA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DMZ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57617763"/>
                  </a:ext>
                </a:extLst>
              </a:tr>
              <a:tr h="35439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XSFA/ATAB/XHS/XCLAIMS/SFA-MOBILE/MY/GA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DMZ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66131714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954944"/>
                  </a:ext>
                </a:extLst>
              </a:tr>
              <a:tr h="35439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XSFA/ATAB/XHS/XCLAIMS/SFA-MOBILE/MY/GA</a:t>
                      </a: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DMZ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90840461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/LMS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66525487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09180961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WAS #2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85585027"/>
                  </a:ext>
                </a:extLst>
              </a:tr>
              <a:tr h="49475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NGS/SFA/ATAB/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SMS 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DR WAS #1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ATAB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다른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업무는 기존 환경 유지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UD03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서버에는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ATAB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업무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미존재로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대상에서 제외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27119853"/>
                  </a:ext>
                </a:extLst>
              </a:tr>
              <a:tr h="35439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/SMS/LMS 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ATAB/</a:t>
                      </a:r>
                      <a:r>
                        <a:rPr lang="ko-KR" altLang="en-US" sz="900" b="0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다른 업무는 기존 환경 유지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56589509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Interface AP Server  #1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04093149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Interface AP Server  #2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32018381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NGS </a:t>
                      </a:r>
                      <a:r>
                        <a:rPr lang="ko-KR" alt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검증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DR Server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45788091"/>
                  </a:ext>
                </a:extLst>
              </a:tr>
              <a:tr h="77547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EAI/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NGS EAI 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개발 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다른 업무는 기존 환경 유지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솔루션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MC*Cube EOS(20.12) </a:t>
                      </a:r>
                    </a:p>
                    <a:p>
                      <a:pPr algn="l" fontAlgn="ctr"/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고려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자체적으로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수행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업체 기술지원시에만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가능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81133808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(CH)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Channel DB #1 (VOC, EMS)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DBMS EOS(20.7)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고려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자체적으로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수행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업체 기술지원시에만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가능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29542586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Channel DB #2 (VOC, EMS)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15506932"/>
                  </a:ext>
                </a:extLst>
              </a:tr>
              <a:tr h="21403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UT110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Channel DEV DB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2170645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459060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3.5 u2l </a:t>
            </a:r>
            <a:r>
              <a:rPr lang="ko-KR" altLang="en-US" smtClean="0">
                <a:latin typeface="+mn-ea"/>
              </a:rPr>
              <a:t>대상 최종 선정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5419062"/>
              </p:ext>
            </p:extLst>
          </p:nvPr>
        </p:nvGraphicFramePr>
        <p:xfrm>
          <a:off x="323850" y="982872"/>
          <a:ext cx="8496300" cy="547031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3282">
                  <a:extLst>
                    <a:ext uri="{9D8B030D-6E8A-4147-A177-3AD203B41FA5}">
                      <a16:colId xmlns:a16="http://schemas.microsoft.com/office/drawing/2014/main" xmlns="" val="3536591872"/>
                    </a:ext>
                  </a:extLst>
                </a:gridCol>
                <a:gridCol w="634508">
                  <a:extLst>
                    <a:ext uri="{9D8B030D-6E8A-4147-A177-3AD203B41FA5}">
                      <a16:colId xmlns:a16="http://schemas.microsoft.com/office/drawing/2014/main" xmlns="" val="218808626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364857876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8894617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4085875940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308406682"/>
                    </a:ext>
                  </a:extLst>
                </a:gridCol>
                <a:gridCol w="2880320">
                  <a:extLst>
                    <a:ext uri="{9D8B030D-6E8A-4147-A177-3AD203B41FA5}">
                      <a16:colId xmlns:a16="http://schemas.microsoft.com/office/drawing/2014/main" xmlns="" val="3986549523"/>
                    </a:ext>
                  </a:extLst>
                </a:gridCol>
                <a:gridCol w="2159918">
                  <a:extLst>
                    <a:ext uri="{9D8B030D-6E8A-4147-A177-3AD203B41FA5}">
                      <a16:colId xmlns:a16="http://schemas.microsoft.com/office/drawing/2014/main" xmlns="" val="1348152680"/>
                    </a:ext>
                  </a:extLst>
                </a:gridCol>
              </a:tblGrid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대분류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3620474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보험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/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연계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6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AML WEB/WAS #1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73434477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AML WEB/WAS #2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55597552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AML DB Server #1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DBMS EOS(20.7)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고려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자체적으로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수행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업체 기술지원시에만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가능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69718224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AML DB Server #2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18391925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AML DB Dev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869482514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AML 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76666103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문서관리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DMS(</a:t>
                      </a:r>
                      <a:r>
                        <a:rPr 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DocumentMgmtSystem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 ECM AP  #1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54947489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UP81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DMS(</a:t>
                      </a:r>
                      <a:r>
                        <a:rPr 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DocumentMgmtSystem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)  ECM AP  #2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9657256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고객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서비스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채널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10"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CSSP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사이버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모바일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/MSP/FIDO WEB #1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67624813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/MSP/FIDO WEB #2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257340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/MSP/FIDO WAS #1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23667277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/MSP/FIDO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8884234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DBMS EOS(20.7)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고려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자체적으로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수행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업체 기술지원시에만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가능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23340139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6017382"/>
                  </a:ext>
                </a:extLst>
              </a:tr>
              <a:tr h="37256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CSSP/Homepage/MSP/FIDO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DB,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4206061295"/>
                  </a:ext>
                </a:extLst>
              </a:tr>
              <a:tr h="372563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34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CSSP/Homepage/MSP/FIDO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WEB,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96815236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&amp; 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61795752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900"/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17518370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4"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mtClean="0"/>
                        <a:t>VCS</a:t>
                      </a:r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smtClean="0"/>
                        <a:t>(</a:t>
                      </a:r>
                      <a:r>
                        <a:rPr lang="ko-KR" altLang="en-US" sz="900" smtClean="0"/>
                        <a:t>화상</a:t>
                      </a:r>
                      <a:endParaRPr lang="en-US" altLang="ko-KR" sz="900" smtClean="0"/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/>
                        <a:t>고객</a:t>
                      </a:r>
                      <a:endParaRPr lang="en-US" altLang="ko-KR" sz="900" smtClean="0"/>
                    </a:p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smtClean="0"/>
                        <a:t>서비스</a:t>
                      </a:r>
                      <a:r>
                        <a:rPr lang="en-US" altLang="ko-KR" sz="900" smtClean="0"/>
                        <a:t>)</a:t>
                      </a: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en-US" altLang="ko-KR" sz="900" smtClean="0"/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1534836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01596259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17287810"/>
                  </a:ext>
                </a:extLst>
              </a:tr>
              <a:tr h="225009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44585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96664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3.5 u2l </a:t>
            </a:r>
            <a:r>
              <a:rPr lang="ko-KR" altLang="en-US" smtClean="0">
                <a:latin typeface="+mn-ea"/>
              </a:rPr>
              <a:t>대상 최종 선정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0783733"/>
              </p:ext>
            </p:extLst>
          </p:nvPr>
        </p:nvGraphicFramePr>
        <p:xfrm>
          <a:off x="323850" y="982866"/>
          <a:ext cx="8496300" cy="424836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373282">
                  <a:extLst>
                    <a:ext uri="{9D8B030D-6E8A-4147-A177-3AD203B41FA5}">
                      <a16:colId xmlns:a16="http://schemas.microsoft.com/office/drawing/2014/main" xmlns="" val="3536591872"/>
                    </a:ext>
                  </a:extLst>
                </a:gridCol>
                <a:gridCol w="634508">
                  <a:extLst>
                    <a:ext uri="{9D8B030D-6E8A-4147-A177-3AD203B41FA5}">
                      <a16:colId xmlns:a16="http://schemas.microsoft.com/office/drawing/2014/main" xmlns="" val="218808626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364857876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48894617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4085875940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30840668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xmlns="" val="3986549523"/>
                    </a:ext>
                  </a:extLst>
                </a:gridCol>
                <a:gridCol w="2159918">
                  <a:extLst>
                    <a:ext uri="{9D8B030D-6E8A-4147-A177-3AD203B41FA5}">
                      <a16:colId xmlns:a16="http://schemas.microsoft.com/office/drawing/2014/main" xmlns="" val="134815268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대분류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36204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8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정보계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</a:t>
                      </a:r>
                      <a:b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(BO)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DB(IHB, Harvest, E-bidding)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Oracle DBMS EOS(20.7)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고려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전후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고객사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자체적으로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수행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업체 기술지원시에만 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 가능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7258950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DB(IHB, Harvest, E-bidding)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5333389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UT112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DEV DB(IHB, Harvest, E-bidding)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551968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AP,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 운영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8678669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AP,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4194813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VOC_APP_PRD1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VOC/ERMS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ERMS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업무는 기존 환경 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유지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5157578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VOC_APP_PRD2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 WEB/WAS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4516355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VOC/ERMS/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EAMPortal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VOC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이외 업무는 기존 환경 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유지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220095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인프라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AP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0295162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AP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7573918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UD09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기타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7017099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인터넷</a:t>
                      </a:r>
                      <a:b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보험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New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Online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UP200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 추가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4724893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UP201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 추가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262597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UP202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 추가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641440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UP203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 추가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4015882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UD200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 추가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4615587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UD202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신규 추가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1261125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7439261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00413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3.5 u2l </a:t>
            </a:r>
            <a:r>
              <a:rPr lang="ko-KR" altLang="en-US" smtClean="0">
                <a:latin typeface="+mn-ea"/>
              </a:rPr>
              <a:t>대상 최종 선정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1768416"/>
              </p:ext>
            </p:extLst>
          </p:nvPr>
        </p:nvGraphicFramePr>
        <p:xfrm>
          <a:off x="323850" y="1323676"/>
          <a:ext cx="8496300" cy="181729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3409">
                  <a:extLst>
                    <a:ext uri="{9D8B030D-6E8A-4147-A177-3AD203B41FA5}">
                      <a16:colId xmlns:a16="http://schemas.microsoft.com/office/drawing/2014/main" xmlns="" val="3536591872"/>
                    </a:ext>
                  </a:extLst>
                </a:gridCol>
                <a:gridCol w="700376">
                  <a:extLst>
                    <a:ext uri="{9D8B030D-6E8A-4147-A177-3AD203B41FA5}">
                      <a16:colId xmlns:a16="http://schemas.microsoft.com/office/drawing/2014/main" xmlns="" val="364857876"/>
                    </a:ext>
                  </a:extLst>
                </a:gridCol>
                <a:gridCol w="622557">
                  <a:extLst>
                    <a:ext uri="{9D8B030D-6E8A-4147-A177-3AD203B41FA5}">
                      <a16:colId xmlns:a16="http://schemas.microsoft.com/office/drawing/2014/main" xmlns="" val="48894617"/>
                    </a:ext>
                  </a:extLst>
                </a:gridCol>
                <a:gridCol w="1089475">
                  <a:extLst>
                    <a:ext uri="{9D8B030D-6E8A-4147-A177-3AD203B41FA5}">
                      <a16:colId xmlns:a16="http://schemas.microsoft.com/office/drawing/2014/main" xmlns="" val="4085875940"/>
                    </a:ext>
                  </a:extLst>
                </a:gridCol>
                <a:gridCol w="700376">
                  <a:extLst>
                    <a:ext uri="{9D8B030D-6E8A-4147-A177-3AD203B41FA5}">
                      <a16:colId xmlns:a16="http://schemas.microsoft.com/office/drawing/2014/main" xmlns="" val="308406682"/>
                    </a:ext>
                  </a:extLst>
                </a:gridCol>
                <a:gridCol w="2645867">
                  <a:extLst>
                    <a:ext uri="{9D8B030D-6E8A-4147-A177-3AD203B41FA5}">
                      <a16:colId xmlns:a16="http://schemas.microsoft.com/office/drawing/2014/main" xmlns="" val="3986549523"/>
                    </a:ext>
                  </a:extLst>
                </a:gridCol>
                <a:gridCol w="2334240">
                  <a:extLst>
                    <a:ext uri="{9D8B030D-6E8A-4147-A177-3AD203B41FA5}">
                      <a16:colId xmlns:a16="http://schemas.microsoft.com/office/drawing/2014/main" xmlns="" val="1348152680"/>
                    </a:ext>
                  </a:extLst>
                </a:gridCol>
              </a:tblGrid>
              <a:tr h="27304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용도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사유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3620474"/>
                  </a:ext>
                </a:extLst>
              </a:tr>
              <a:tr h="27304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영업채널</a:t>
                      </a:r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보험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err="1" smtClean="0">
                          <a:effectLst/>
                          <a:latin typeface="+mn-ea"/>
                          <a:ea typeface="+mn-ea"/>
                        </a:rPr>
                        <a:t>계정계</a:t>
                      </a:r>
                      <a:endParaRPr lang="ko-KR" alt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NGS/SFA/ATAB/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SMS 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DR WAS #1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ATAB</a:t>
                      </a:r>
                      <a:r>
                        <a:rPr 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U2L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타업무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기존 환경 유지</a:t>
                      </a:r>
                      <a:endParaRPr lang="en-US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72589503"/>
                  </a:ext>
                </a:extLst>
              </a:tr>
              <a:tr h="452091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/SMS/LMS 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altLang="ko-KR" sz="900" b="0" i="0" u="none" strike="noStrike" dirty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53333892"/>
                  </a:ext>
                </a:extLst>
              </a:tr>
              <a:tr h="27304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NGS EAI 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 err="1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개발 </a:t>
                      </a:r>
                      <a:r>
                        <a:rPr lang="en-US" altLang="ko-KR" sz="900" u="none" strike="noStrike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0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타업무</a:t>
                      </a:r>
                      <a:r>
                        <a:rPr lang="ko-KR" altLang="en-US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기존 환경 유지</a:t>
                      </a:r>
                      <a:endParaRPr lang="en-US" altLang="ko-KR" sz="9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55196879"/>
                  </a:ext>
                </a:extLst>
              </a:tr>
              <a:tr h="27304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VOC_APP_PRD1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VOC/ERMS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9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VOC U2L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타업무</a:t>
                      </a:r>
                      <a:r>
                        <a:rPr lang="ko-KR" altLang="en-US" sz="9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기존 환경 유지</a:t>
                      </a:r>
                      <a:endParaRPr lang="en-US" altLang="ko-KR" sz="900" b="0" i="0" u="none" strike="noStrike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51575789"/>
                  </a:ext>
                </a:extLst>
              </a:tr>
              <a:tr h="27304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Web, AP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VOC/ERMS/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EAMPortal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en-US" altLang="ko-KR" sz="900" b="0" i="0" u="none" strike="noStrike" dirty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22009532"/>
                  </a:ext>
                </a:extLst>
              </a:tr>
            </a:tbl>
          </a:graphicData>
        </a:graphic>
      </p:graphicFrame>
      <p:sp>
        <p:nvSpPr>
          <p:cNvPr id="5" name="직사각형 4"/>
          <p:cNvSpPr/>
          <p:nvPr/>
        </p:nvSpPr>
        <p:spPr>
          <a:xfrm>
            <a:off x="332074" y="989274"/>
            <a:ext cx="844042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U2L </a:t>
            </a:r>
            <a:r>
              <a:rPr lang="ko-KR" altLang="en-US" sz="1400" smtClean="0">
                <a:solidFill>
                  <a:prstClr val="black"/>
                </a:solidFill>
              </a:rPr>
              <a:t>전환 대상 서버이나 기존 환경 유지되어야 하는 서버</a:t>
            </a:r>
            <a:endParaRPr lang="en-US" altLang="ko-KR" sz="1400" smtClean="0">
              <a:solidFill>
                <a:prstClr val="black"/>
              </a:solidFill>
            </a:endParaRPr>
          </a:p>
        </p:txBody>
      </p:sp>
      <p:sp>
        <p:nvSpPr>
          <p:cNvPr id="6" name="직사각형 5"/>
          <p:cNvSpPr/>
          <p:nvPr/>
        </p:nvSpPr>
        <p:spPr>
          <a:xfrm>
            <a:off x="333682" y="3284984"/>
            <a:ext cx="8440420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U2L </a:t>
            </a:r>
            <a:r>
              <a:rPr lang="ko-KR" altLang="en-US" sz="1400" smtClean="0">
                <a:solidFill>
                  <a:prstClr val="black"/>
                </a:solidFill>
              </a:rPr>
              <a:t>전환 대상 서버이나 기존 환경 유지되어야 하는 서버에</a:t>
            </a: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따른 라이선스 이슈 </a:t>
            </a:r>
            <a:r>
              <a:rPr lang="en-US" altLang="ko-KR" sz="1400" smtClean="0">
                <a:solidFill>
                  <a:prstClr val="black"/>
                </a:solidFill>
              </a:rPr>
              <a:t>(</a:t>
            </a:r>
            <a:r>
              <a:rPr lang="ko-KR" altLang="en-US" sz="1400" smtClean="0">
                <a:solidFill>
                  <a:prstClr val="black"/>
                </a:solidFill>
              </a:rPr>
              <a:t>예상</a:t>
            </a:r>
            <a:r>
              <a:rPr lang="en-US" altLang="ko-KR" sz="1400" smtClean="0">
                <a:solidFill>
                  <a:prstClr val="black"/>
                </a:solidFill>
              </a:rPr>
              <a:t>)</a:t>
            </a:r>
          </a:p>
        </p:txBody>
      </p:sp>
      <p:graphicFrame>
        <p:nvGraphicFramePr>
          <p:cNvPr id="7" name="표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2612459"/>
              </p:ext>
            </p:extLst>
          </p:nvPr>
        </p:nvGraphicFramePr>
        <p:xfrm>
          <a:off x="323528" y="3636478"/>
          <a:ext cx="8496622" cy="188075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32048">
                  <a:extLst>
                    <a:ext uri="{9D8B030D-6E8A-4147-A177-3AD203B41FA5}">
                      <a16:colId xmlns:a16="http://schemas.microsoft.com/office/drawing/2014/main" xmlns="" val="3536591872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xmlns="" val="4085875940"/>
                    </a:ext>
                  </a:extLst>
                </a:gridCol>
                <a:gridCol w="6768430">
                  <a:extLst>
                    <a:ext uri="{9D8B030D-6E8A-4147-A177-3AD203B41FA5}">
                      <a16:colId xmlns:a16="http://schemas.microsoft.com/office/drawing/2014/main" xmlns="" val="3986549523"/>
                    </a:ext>
                  </a:extLst>
                </a:gridCol>
              </a:tblGrid>
              <a:tr h="258659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순번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솔루션 명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내용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3620474"/>
                  </a:ext>
                </a:extLst>
              </a:tr>
              <a:tr h="597897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Weblogic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UD02(2core),</a:t>
                      </a:r>
                      <a:r>
                        <a:rPr 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UT32(3Core)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서버는 유지함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ATAB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전용 검증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/DR 1 Processor(2Core),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1Porcessor(2Core)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추가됨</a:t>
                      </a:r>
                      <a:endParaRPr lang="en-US" altLang="ko-KR" sz="1000" b="0" i="0" u="none" strike="noStrike" baseline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ERMS,EAM Portal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로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미전환에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따른 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VOC_APP_PRD1 (2Core), UT50(0.5Core)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 유지함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VOC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Web/WAS#1 2Processor (3Core), VOC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1Processor(2Core)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추가됨</a:t>
                      </a:r>
                      <a:endParaRPr lang="en-US" altLang="ko-KR" sz="1000" b="0" i="0" u="none" strike="noStrike" baseline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72589503"/>
                  </a:ext>
                </a:extLst>
              </a:tr>
              <a:tr h="59592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smtClean="0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</a:t>
                      </a:r>
                      <a:r>
                        <a:rPr lang="en-US" sz="10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Agent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UD02(2core),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UT32(3Core)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서버는 유지함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ATAB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전용 검증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/DR 1ea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추가됨</a:t>
                      </a:r>
                      <a:endParaRPr lang="en-US" altLang="ko-KR" sz="1000" b="0" i="0" u="none" strike="noStrike" baseline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ERMS,EAM Portal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로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미전환에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따른 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VOC_APP_PRD1, UT50(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 유지함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. VOC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Web/WAS#1 1ea, VOC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0.5ea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추가됨</a:t>
                      </a:r>
                      <a:endParaRPr lang="en-US" altLang="ko-KR" sz="1000" b="0" i="0" u="none" strike="noStrike" baseline="0" smtClean="0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53333892"/>
                  </a:ext>
                </a:extLst>
              </a:tr>
              <a:tr h="42827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smtClean="0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관리</a:t>
                      </a:r>
                      <a:r>
                        <a:rPr lang="en-US" altLang="ko-KR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1000" b="0" i="0" u="none" strike="noStrike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UD02,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 UT32, UT34, VOC_APP_PRD1, UT50 5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대 기존 환경이 유지되면서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신규 서버가 추가되므로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err="1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백업솔루션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모니터링 솔루션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통합 로그 관리</a:t>
                      </a:r>
                      <a:r>
                        <a:rPr lang="en-US" altLang="ko-KR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1000" b="0" i="0" u="none" strike="noStrike" baseline="0" smtClean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서버 취약점 점검 솔루션 라이선스 추가됨</a:t>
                      </a:r>
                      <a:endParaRPr lang="en-US" altLang="ko-KR" sz="1000" b="0" i="0" u="none" strike="noStrike">
                        <a:solidFill>
                          <a:schemeClr val="tx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55196879"/>
                  </a:ext>
                </a:extLst>
              </a:tr>
            </a:tbl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332074" y="5517232"/>
            <a:ext cx="848807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smtClean="0"/>
              <a:t>- </a:t>
            </a:r>
            <a:r>
              <a:rPr lang="en-US" altLang="ko-KR" sz="1000" err="1" smtClean="0"/>
              <a:t>Tibco</a:t>
            </a:r>
            <a:r>
              <a:rPr lang="en-US" altLang="ko-KR" sz="1000" smtClean="0"/>
              <a:t>, </a:t>
            </a:r>
            <a:r>
              <a:rPr lang="en-US" altLang="ko-KR" sz="1000" err="1" smtClean="0"/>
              <a:t>ActiveMQ</a:t>
            </a:r>
            <a:r>
              <a:rPr lang="en-US" altLang="ko-KR" sz="1000" smtClean="0"/>
              <a:t> </a:t>
            </a:r>
            <a:r>
              <a:rPr lang="en-US" altLang="ko-KR" sz="1000" err="1" smtClean="0"/>
              <a:t>Pushpub</a:t>
            </a:r>
            <a:r>
              <a:rPr lang="en-US" altLang="ko-KR" sz="1000" smtClean="0"/>
              <a:t>, </a:t>
            </a:r>
            <a:r>
              <a:rPr lang="en-US" altLang="ko-KR" sz="1000" err="1" smtClean="0"/>
              <a:t>ics</a:t>
            </a:r>
            <a:r>
              <a:rPr lang="en-US" altLang="ko-KR" sz="1000" smtClean="0"/>
              <a:t> Client(CMS), Trade Sign Score TSA, SKT Smart Security, AOS Anti V3&amp;Spy, AOS Firewall, </a:t>
            </a:r>
            <a:r>
              <a:rPr lang="en-US" altLang="ko-KR" sz="1000" err="1" smtClean="0"/>
              <a:t>WebCenter</a:t>
            </a:r>
            <a:r>
              <a:rPr lang="en-US" altLang="ko-KR" sz="1000" smtClean="0"/>
              <a:t>, </a:t>
            </a:r>
            <a:r>
              <a:rPr lang="en-US" altLang="ko-KR" sz="1000" err="1" smtClean="0"/>
              <a:t>Inzi</a:t>
            </a:r>
            <a:r>
              <a:rPr lang="en-US" altLang="ko-KR" sz="1000" smtClean="0"/>
              <a:t> </a:t>
            </a:r>
          </a:p>
          <a:p>
            <a:r>
              <a:rPr lang="en-US" altLang="ko-KR" sz="1000" smtClean="0"/>
              <a:t>  </a:t>
            </a:r>
            <a:r>
              <a:rPr lang="en-US" altLang="ko-KR" sz="1000" err="1" smtClean="0"/>
              <a:t>IlDReader</a:t>
            </a:r>
            <a:r>
              <a:rPr lang="en-US" altLang="ko-KR" sz="1000" smtClean="0"/>
              <a:t> </a:t>
            </a:r>
            <a:r>
              <a:rPr lang="ko-KR" altLang="en-US" sz="1000" smtClean="0"/>
              <a:t>솔루션 </a:t>
            </a:r>
            <a:r>
              <a:rPr lang="en-US" altLang="ko-KR" sz="1000" smtClean="0"/>
              <a:t>:</a:t>
            </a:r>
            <a:r>
              <a:rPr lang="ko-KR" altLang="en-US" sz="1000" smtClean="0"/>
              <a:t> 판단 불가</a:t>
            </a:r>
            <a:endParaRPr lang="en-US" altLang="ko-KR" sz="1000" smtClean="0"/>
          </a:p>
        </p:txBody>
      </p:sp>
    </p:spTree>
    <p:extLst>
      <p:ext uri="{BB962C8B-B14F-4D97-AF65-F5344CB8AC3E}">
        <p14:creationId xmlns:p14="http://schemas.microsoft.com/office/powerpoint/2010/main" val="39100950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3.5 u2l </a:t>
            </a:r>
            <a:r>
              <a:rPr lang="ko-KR" altLang="en-US" smtClean="0">
                <a:latin typeface="+mn-ea"/>
              </a:rPr>
              <a:t>대상 최종 선정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3. U2L </a:t>
            </a:r>
            <a:r>
              <a:rPr lang="ko-KR" altLang="en-US" b="1" smtClean="0">
                <a:latin typeface="+mn-ea"/>
              </a:rPr>
              <a:t>대상 선정</a:t>
            </a:r>
            <a:endParaRPr lang="ko-KR" altLang="en-US" b="1">
              <a:latin typeface="+mn-ea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332074" y="989274"/>
            <a:ext cx="8488076" cy="19851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변경사항 운영 가이드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   . U2L </a:t>
            </a:r>
            <a:r>
              <a:rPr lang="ko-KR" altLang="en-US" sz="1400" smtClean="0">
                <a:solidFill>
                  <a:prstClr val="black"/>
                </a:solidFill>
              </a:rPr>
              <a:t>선정 대상 서버 </a:t>
            </a:r>
            <a:r>
              <a:rPr lang="ko-KR" altLang="en-US" sz="1400" err="1" smtClean="0">
                <a:solidFill>
                  <a:prstClr val="black"/>
                </a:solidFill>
              </a:rPr>
              <a:t>스팩</a:t>
            </a:r>
            <a:r>
              <a:rPr lang="ko-KR" altLang="en-US" sz="1400" smtClean="0">
                <a:solidFill>
                  <a:prstClr val="black"/>
                </a:solidFill>
              </a:rPr>
              <a:t> 변경</a:t>
            </a:r>
            <a:r>
              <a:rPr lang="en-US" altLang="ko-KR" sz="1400" smtClean="0">
                <a:solidFill>
                  <a:prstClr val="black"/>
                </a:solidFill>
              </a:rPr>
              <a:t>(U2U </a:t>
            </a:r>
            <a:r>
              <a:rPr lang="ko-KR" altLang="en-US" sz="1400" smtClean="0">
                <a:solidFill>
                  <a:prstClr val="black"/>
                </a:solidFill>
              </a:rPr>
              <a:t>전환 후 서버 자원 축소</a:t>
            </a:r>
            <a:r>
              <a:rPr lang="en-US" altLang="ko-KR" sz="1400" smtClean="0">
                <a:solidFill>
                  <a:prstClr val="black"/>
                </a:solidFill>
              </a:rPr>
              <a:t>/</a:t>
            </a:r>
            <a:r>
              <a:rPr lang="ko-KR" altLang="en-US" sz="1400" smtClean="0">
                <a:solidFill>
                  <a:prstClr val="black"/>
                </a:solidFill>
              </a:rPr>
              <a:t>증설 등</a:t>
            </a:r>
            <a:r>
              <a:rPr lang="en-US" altLang="ko-KR" sz="1400" smtClean="0">
                <a:solidFill>
                  <a:prstClr val="black"/>
                </a:solidFill>
              </a:rPr>
              <a:t>)</a:t>
            </a:r>
            <a:r>
              <a:rPr lang="ko-KR" altLang="en-US" sz="1400" smtClean="0">
                <a:solidFill>
                  <a:prstClr val="black"/>
                </a:solidFill>
              </a:rPr>
              <a:t>시 관련 </a:t>
            </a:r>
            <a:r>
              <a:rPr lang="ko-KR" altLang="en-US" sz="1400" err="1" smtClean="0">
                <a:solidFill>
                  <a:prstClr val="black"/>
                </a:solidFill>
              </a:rPr>
              <a:t>히스토리</a:t>
            </a:r>
            <a:r>
              <a:rPr lang="ko-KR" altLang="en-US" sz="1400" smtClean="0">
                <a:solidFill>
                  <a:prstClr val="black"/>
                </a:solidFill>
              </a:rPr>
              <a:t> 정리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. U2L </a:t>
            </a:r>
            <a:r>
              <a:rPr lang="ko-KR" altLang="en-US" sz="1400" smtClean="0">
                <a:solidFill>
                  <a:prstClr val="black"/>
                </a:solidFill>
              </a:rPr>
              <a:t>대상 </a:t>
            </a:r>
            <a:r>
              <a:rPr lang="en-US" altLang="ko-KR" sz="1400" smtClean="0">
                <a:solidFill>
                  <a:prstClr val="black"/>
                </a:solidFill>
              </a:rPr>
              <a:t>SW </a:t>
            </a:r>
            <a:r>
              <a:rPr lang="ko-KR" altLang="en-US" sz="1400" smtClean="0">
                <a:solidFill>
                  <a:prstClr val="black"/>
                </a:solidFill>
              </a:rPr>
              <a:t>스택</a:t>
            </a:r>
            <a:r>
              <a:rPr lang="en-US" altLang="ko-KR" sz="1400" smtClean="0">
                <a:solidFill>
                  <a:prstClr val="black"/>
                </a:solidFill>
              </a:rPr>
              <a:t>(</a:t>
            </a:r>
            <a:r>
              <a:rPr lang="ko-KR" altLang="en-US" sz="1400" smtClean="0">
                <a:solidFill>
                  <a:prstClr val="black"/>
                </a:solidFill>
              </a:rPr>
              <a:t>별첨 </a:t>
            </a:r>
            <a:r>
              <a:rPr lang="en-US" altLang="ko-KR" sz="1400" smtClean="0">
                <a:solidFill>
                  <a:prstClr val="black"/>
                </a:solidFill>
              </a:rPr>
              <a:t>4 </a:t>
            </a:r>
            <a:r>
              <a:rPr lang="ko-KR" altLang="en-US" sz="1400" smtClean="0">
                <a:solidFill>
                  <a:prstClr val="black"/>
                </a:solidFill>
              </a:rPr>
              <a:t>참고</a:t>
            </a:r>
            <a:r>
              <a:rPr lang="en-US" altLang="ko-KR" sz="1400" smtClean="0">
                <a:solidFill>
                  <a:prstClr val="black"/>
                </a:solidFill>
              </a:rPr>
              <a:t>) </a:t>
            </a:r>
            <a:r>
              <a:rPr lang="ko-KR" altLang="en-US" sz="1400" smtClean="0">
                <a:solidFill>
                  <a:prstClr val="black"/>
                </a:solidFill>
              </a:rPr>
              <a:t>확인 및 추가</a:t>
            </a:r>
            <a:r>
              <a:rPr lang="en-US" altLang="ko-KR" sz="1400" smtClean="0">
                <a:solidFill>
                  <a:prstClr val="black"/>
                </a:solidFill>
              </a:rPr>
              <a:t>/</a:t>
            </a:r>
            <a:r>
              <a:rPr lang="ko-KR" altLang="en-US" sz="1400" smtClean="0">
                <a:solidFill>
                  <a:prstClr val="black"/>
                </a:solidFill>
              </a:rPr>
              <a:t>삭제 등 변경 사항 발생시 해당 문서 </a:t>
            </a:r>
            <a:r>
              <a:rPr lang="en-US" altLang="ko-KR" sz="1400" smtClean="0">
                <a:solidFill>
                  <a:prstClr val="black"/>
                </a:solidFill>
              </a:rPr>
              <a:t>Update</a:t>
            </a: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. U2L </a:t>
            </a:r>
            <a:r>
              <a:rPr lang="ko-KR" altLang="en-US" sz="1400" smtClean="0">
                <a:solidFill>
                  <a:prstClr val="black"/>
                </a:solidFill>
              </a:rPr>
              <a:t>대상 서버 추가 업무 </a:t>
            </a:r>
            <a:r>
              <a:rPr lang="ko-KR" altLang="en-US" sz="1400" err="1" smtClean="0">
                <a:solidFill>
                  <a:prstClr val="black"/>
                </a:solidFill>
              </a:rPr>
              <a:t>탑재시</a:t>
            </a:r>
            <a:r>
              <a:rPr lang="ko-KR" altLang="en-US" sz="1400" smtClean="0">
                <a:solidFill>
                  <a:prstClr val="black"/>
                </a:solidFill>
              </a:rPr>
              <a:t> 관련 </a:t>
            </a:r>
            <a:r>
              <a:rPr lang="ko-KR" altLang="en-US" sz="1400" err="1" smtClean="0">
                <a:solidFill>
                  <a:prstClr val="black"/>
                </a:solidFill>
              </a:rPr>
              <a:t>히스토리</a:t>
            </a:r>
            <a:r>
              <a:rPr lang="ko-KR" altLang="en-US" sz="1400" smtClean="0">
                <a:solidFill>
                  <a:prstClr val="black"/>
                </a:solidFill>
              </a:rPr>
              <a:t> 정리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. </a:t>
            </a:r>
            <a:r>
              <a:rPr lang="ko-KR" altLang="en-US" sz="1400" smtClean="0">
                <a:solidFill>
                  <a:prstClr val="black"/>
                </a:solidFill>
              </a:rPr>
              <a:t>전체 </a:t>
            </a:r>
            <a:r>
              <a:rPr lang="en-US" altLang="ko-KR" sz="1400" smtClean="0">
                <a:solidFill>
                  <a:prstClr val="black"/>
                </a:solidFill>
              </a:rPr>
              <a:t>SW </a:t>
            </a:r>
            <a:r>
              <a:rPr lang="ko-KR" altLang="en-US" sz="1400" smtClean="0">
                <a:solidFill>
                  <a:prstClr val="black"/>
                </a:solidFill>
              </a:rPr>
              <a:t>라이선스 파악을 위하여 </a:t>
            </a:r>
            <a:r>
              <a:rPr lang="en-US" altLang="ko-KR" sz="1400" smtClean="0">
                <a:solidFill>
                  <a:prstClr val="black"/>
                </a:solidFill>
              </a:rPr>
              <a:t>U2L </a:t>
            </a:r>
            <a:r>
              <a:rPr lang="ko-KR" altLang="en-US" sz="1400" smtClean="0">
                <a:solidFill>
                  <a:prstClr val="black"/>
                </a:solidFill>
              </a:rPr>
              <a:t>대상 서버 변경사항 뿐만 아니라 </a:t>
            </a:r>
            <a:r>
              <a:rPr lang="en-US" altLang="ko-KR" sz="1400" smtClean="0">
                <a:solidFill>
                  <a:prstClr val="black"/>
                </a:solidFill>
              </a:rPr>
              <a:t>U2U </a:t>
            </a:r>
            <a:r>
              <a:rPr lang="ko-KR" altLang="en-US" sz="1400" smtClean="0">
                <a:solidFill>
                  <a:prstClr val="black"/>
                </a:solidFill>
              </a:rPr>
              <a:t>및 기타 서버 변경 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 </a:t>
            </a:r>
            <a:r>
              <a:rPr lang="ko-KR" altLang="en-US" sz="1400" err="1" smtClean="0">
                <a:solidFill>
                  <a:prstClr val="black"/>
                </a:solidFill>
              </a:rPr>
              <a:t>히스토리</a:t>
            </a:r>
            <a:r>
              <a:rPr lang="ko-KR" altLang="en-US" sz="1400" smtClean="0">
                <a:solidFill>
                  <a:prstClr val="black"/>
                </a:solidFill>
              </a:rPr>
              <a:t> 정리 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. </a:t>
            </a:r>
            <a:r>
              <a:rPr lang="ko-KR" altLang="en-US" sz="1400" smtClean="0">
                <a:solidFill>
                  <a:prstClr val="black"/>
                </a:solidFill>
              </a:rPr>
              <a:t>상기 변경사항은 통일성을 위하여 </a:t>
            </a:r>
            <a:r>
              <a:rPr lang="ko-KR" altLang="en-US" sz="1400" err="1" smtClean="0">
                <a:solidFill>
                  <a:prstClr val="black"/>
                </a:solidFill>
              </a:rPr>
              <a:t>고객사</a:t>
            </a: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ko-KR" altLang="en-US" sz="1400" smtClean="0">
                <a:solidFill>
                  <a:prstClr val="black"/>
                </a:solidFill>
              </a:rPr>
              <a:t>또는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운영조직</a:t>
            </a:r>
            <a:r>
              <a:rPr lang="ko-KR" altLang="en-US" sz="1400" smtClean="0">
                <a:solidFill>
                  <a:prstClr val="black"/>
                </a:solidFill>
              </a:rPr>
              <a:t> 특정 인력이 통합관리하기를 권고함</a:t>
            </a:r>
            <a:endParaRPr lang="en-US" altLang="ko-KR" sz="1400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573959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내용 개체 틀 8"/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sz="2800">
                <a:solidFill>
                  <a:srgbClr val="009CE1"/>
                </a:solidFill>
                <a:latin typeface="맑은 고딕" pitchFamily="50" charset="-127"/>
                <a:ea typeface="맑은 고딕" pitchFamily="50" charset="-127"/>
                <a:cs typeface="+mj-cs"/>
              </a:rPr>
              <a:t>Agenda</a:t>
            </a:r>
            <a:endParaRPr lang="ko-KR" altLang="en-US" sz="2800">
              <a:solidFill>
                <a:srgbClr val="009CE1"/>
              </a:solidFill>
              <a:latin typeface="맑은 고딕" pitchFamily="50" charset="-127"/>
              <a:ea typeface="맑은 고딕" pitchFamily="50" charset="-127"/>
              <a:cs typeface="+mj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88504" y="2365972"/>
            <a:ext cx="3816424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내용 개체 틀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0.   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방법론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정보시스템 환경 조사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영향도 평가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대상 선정</a:t>
            </a:r>
            <a:endParaRPr lang="en-US" altLang="ko-KR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TOBE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인프라 용량 설계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>
                <a:solidFill>
                  <a:srgbClr val="009CE1"/>
                </a:solidFill>
                <a:latin typeface="+mn-ea"/>
              </a:rPr>
              <a:t>전환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방안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향후 일정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 marL="0" indent="0">
              <a:buNone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별첨</a:t>
            </a:r>
            <a:endParaRPr lang="en-US" altLang="ko-KR">
              <a:solidFill>
                <a:srgbClr val="009CE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66394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4.1 </a:t>
            </a:r>
            <a:r>
              <a:rPr lang="ko-KR" altLang="en-US" smtClean="0">
                <a:latin typeface="+mn-ea"/>
              </a:rPr>
              <a:t>인프라 용량 설계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4. TOBE </a:t>
            </a:r>
            <a:r>
              <a:rPr lang="ko-KR" altLang="en-US" b="1" smtClean="0">
                <a:latin typeface="+mn-ea"/>
              </a:rPr>
              <a:t>인프라 용량 설계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0752658"/>
              </p:ext>
            </p:extLst>
          </p:nvPr>
        </p:nvGraphicFramePr>
        <p:xfrm>
          <a:off x="323162" y="981074"/>
          <a:ext cx="8496988" cy="5472113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4422">
                  <a:extLst>
                    <a:ext uri="{9D8B030D-6E8A-4147-A177-3AD203B41FA5}">
                      <a16:colId xmlns:a16="http://schemas.microsoft.com/office/drawing/2014/main" xmlns="" val="3532290138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367960273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3200159247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5467196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336557324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35733436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85540883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72903870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17350889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051355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09750439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68553248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1130067059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xmlns="" val="138995414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3663351"/>
                    </a:ext>
                  </a:extLst>
                </a:gridCol>
                <a:gridCol w="359718">
                  <a:extLst>
                    <a:ext uri="{9D8B030D-6E8A-4147-A177-3AD203B41FA5}">
                      <a16:colId xmlns:a16="http://schemas.microsoft.com/office/drawing/2014/main" xmlns="" val="3563691500"/>
                    </a:ext>
                  </a:extLst>
                </a:gridCol>
              </a:tblGrid>
              <a:tr h="190842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ASIS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TOBE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913620262"/>
                  </a:ext>
                </a:extLst>
              </a:tr>
              <a:tr h="342007">
                <a:tc v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CPU(20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Mem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前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406337"/>
                  </a:ext>
                </a:extLst>
              </a:tr>
              <a:tr h="34200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9184191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34/4/7%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96106061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NGS/SFA/Banca/LMS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51/4/10%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96917110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XSFA/ATAB/XHS/XCLAIMS/SFA-MOBILE/MY/GA DMZ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73/13/28%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9185726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XSFA/ATAB/XHS/XCLAIMS/SFA-MOBILE/MY/GA DMZ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73/13/27%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DMZ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12551245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NGS/SFA/Banca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96/5/16%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100/96/96%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춘천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02809489"/>
                  </a:ext>
                </a:extLst>
              </a:tr>
              <a:tr h="49317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XSFA/ATAB/XHS/XCLAIMS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/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SFA-MOBILE/MY/GA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DMZ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86/6/33%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100/97/97%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춘천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94686439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/LMS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97/6/21%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8422816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79/54/65%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66715986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41/10/21%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1556683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NGS/SFA/ATAB/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100/42/100%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100/99/100%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춘천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747828552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NGS/SFA/ATAB/SEMP/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모피어스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가격공시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/SMS/LMS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WAS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91/18/68%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41178042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Interface AP Server 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97/65/92%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50964606"/>
                  </a:ext>
                </a:extLst>
              </a:tr>
              <a:tr h="342007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UP62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Interface AP Server 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79/11/35%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6002517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85920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1.2 U2L </a:t>
            </a:r>
            <a:r>
              <a:rPr lang="ko-KR" altLang="en-US" smtClean="0">
                <a:latin typeface="+mn-ea"/>
              </a:rPr>
              <a:t>대상 </a:t>
            </a:r>
            <a:r>
              <a:rPr lang="en-US" altLang="ko-KR" smtClean="0">
                <a:latin typeface="+mn-ea"/>
              </a:rPr>
              <a:t>SW </a:t>
            </a:r>
            <a:r>
              <a:rPr lang="ko-KR" altLang="en-US" smtClean="0">
                <a:latin typeface="+mn-ea"/>
              </a:rPr>
              <a:t>구성 현황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1. </a:t>
            </a:r>
            <a:r>
              <a:rPr lang="ko-KR" altLang="en-US" b="1" smtClean="0">
                <a:latin typeface="+mn-ea"/>
              </a:rPr>
              <a:t>정보시스템 환경조사</a:t>
            </a:r>
            <a:endParaRPr lang="ko-KR" altLang="en-US" b="1">
              <a:latin typeface="+mn-ea"/>
            </a:endParaRPr>
          </a:p>
        </p:txBody>
      </p:sp>
      <p:sp>
        <p:nvSpPr>
          <p:cNvPr id="8" name="직사각형 7"/>
          <p:cNvSpPr/>
          <p:nvPr/>
        </p:nvSpPr>
        <p:spPr>
          <a:xfrm>
            <a:off x="332074" y="930206"/>
            <a:ext cx="8488076" cy="3077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err="1" smtClean="0">
                <a:solidFill>
                  <a:prstClr val="black"/>
                </a:solidFill>
              </a:rPr>
              <a:t>계정계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ko-KR" altLang="en-US" sz="1400" err="1" smtClean="0">
                <a:solidFill>
                  <a:prstClr val="black"/>
                </a:solidFill>
              </a:rPr>
              <a:t>운영서버</a:t>
            </a:r>
            <a:r>
              <a:rPr lang="ko-KR" altLang="en-US" sz="1400" smtClean="0">
                <a:solidFill>
                  <a:prstClr val="black"/>
                </a:solidFill>
              </a:rPr>
              <a:t>  </a:t>
            </a:r>
            <a:r>
              <a:rPr lang="en-US" altLang="ko-KR" sz="1400" smtClean="0">
                <a:solidFill>
                  <a:prstClr val="black"/>
                </a:solidFill>
              </a:rPr>
              <a:t>SW Stack (1/3)</a:t>
            </a:r>
            <a:endParaRPr lang="ko-KR" altLang="en-US" sz="1400">
              <a:solidFill>
                <a:prstClr val="black"/>
              </a:solidFill>
            </a:endParaRPr>
          </a:p>
        </p:txBody>
      </p:sp>
      <p:graphicFrame>
        <p:nvGraphicFramePr>
          <p:cNvPr id="2" name="표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74569076"/>
              </p:ext>
            </p:extLst>
          </p:nvPr>
        </p:nvGraphicFramePr>
        <p:xfrm>
          <a:off x="323850" y="1268413"/>
          <a:ext cx="4176713" cy="363165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96674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342514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417099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20426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88379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57175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12.2.1.3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EAI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TIBCO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43497171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JAVA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1.6.0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법무관리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(#2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만 존재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Air-ELMS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3.1.0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3513996"/>
                  </a:ext>
                </a:extLst>
              </a:tr>
              <a:tr h="257175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인증서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8095174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웹화면 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 SAFER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95975332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Virus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Anti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Virus&amp;Spyware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88895827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Firewall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Firewall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81980402"/>
                  </a:ext>
                </a:extLst>
              </a:tr>
              <a:tr h="257175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백업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43298038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, ITM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통합로그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Splunk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7.3.5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25717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SSE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3.0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257175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NGS/SFA/Banca WEB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</a:tbl>
          </a:graphicData>
        </a:graphic>
      </p:graphicFrame>
      <p:graphicFrame>
        <p:nvGraphicFramePr>
          <p:cNvPr id="10" name="표 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3539584"/>
              </p:ext>
            </p:extLst>
          </p:nvPr>
        </p:nvGraphicFramePr>
        <p:xfrm>
          <a:off x="4572000" y="1259868"/>
          <a:ext cx="4248150" cy="3640205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06878">
                  <a:extLst>
                    <a:ext uri="{9D8B030D-6E8A-4147-A177-3AD203B41FA5}">
                      <a16:colId xmlns:a16="http://schemas.microsoft.com/office/drawing/2014/main" xmlns="" val="1103987656"/>
                    </a:ext>
                  </a:extLst>
                </a:gridCol>
                <a:gridCol w="1107608">
                  <a:extLst>
                    <a:ext uri="{9D8B030D-6E8A-4147-A177-3AD203B41FA5}">
                      <a16:colId xmlns:a16="http://schemas.microsoft.com/office/drawing/2014/main" xmlns="" val="3629754103"/>
                    </a:ext>
                  </a:extLst>
                </a:gridCol>
                <a:gridCol w="1699206">
                  <a:extLst>
                    <a:ext uri="{9D8B030D-6E8A-4147-A177-3AD203B41FA5}">
                      <a16:colId xmlns:a16="http://schemas.microsoft.com/office/drawing/2014/main" xmlns="" val="3900474560"/>
                    </a:ext>
                  </a:extLst>
                </a:gridCol>
                <a:gridCol w="834458">
                  <a:extLst>
                    <a:ext uri="{9D8B030D-6E8A-4147-A177-3AD203B41FA5}">
                      <a16:colId xmlns:a16="http://schemas.microsoft.com/office/drawing/2014/main" xmlns="" val="1029214378"/>
                    </a:ext>
                  </a:extLst>
                </a:gridCol>
              </a:tblGrid>
              <a:tr h="293922"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SW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3844376"/>
                  </a:ext>
                </a:extLst>
              </a:tr>
              <a:tr h="226221">
                <a:tc rowSpan="5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Oracle Http Server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12.2.1.3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792175066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Apache Http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2.2.34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400754169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Tomcat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8.5.12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6521538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EAI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592883505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컴파일러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JAVA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1.6.0, 1.7.0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23580293"/>
                  </a:ext>
                </a:extLst>
              </a:tr>
              <a:tr h="226221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N/A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4076091073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Virus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AOS Anti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Virus&amp;Spyware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　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3513996"/>
                  </a:ext>
                </a:extLst>
              </a:tr>
              <a:tr h="405410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공인인증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XecureWeb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AnySign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b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</a:b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구간암호화용 데몬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8095174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PC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키보드보안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nx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)Key(Script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1.0.0.17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595975332"/>
                  </a:ext>
                </a:extLst>
              </a:tr>
              <a:tr h="226221"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관리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백업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Netbackup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943298038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모니터링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tivoli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ITM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변경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135339926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서버취약점 진단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Secuguard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SSE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3.0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619358574"/>
                  </a:ext>
                </a:extLst>
              </a:tr>
              <a:tr h="2262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모바일백신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TouchEn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mVaccine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(</a:t>
                      </a:r>
                      <a:r>
                        <a:rPr lang="ko-KR" altLang="en-US" sz="900" b="0" i="0" u="none" strike="noStrike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옙용</a:t>
                      </a:r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3.1</a:t>
                      </a: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87964804"/>
                  </a:ext>
                </a:extLst>
              </a:tr>
              <a:tr h="226221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XSFA/ATAB/XHS/XCLAIMS/SFA-MOBILE/MY/GA DMZ WEB #1,2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:a16="http://schemas.microsoft.com/office/drawing/2014/main" xmlns="" val="18527314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545245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4.1 </a:t>
            </a:r>
            <a:r>
              <a:rPr lang="ko-KR" altLang="en-US" smtClean="0">
                <a:latin typeface="+mn-ea"/>
              </a:rPr>
              <a:t>인프라 용량 설계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4. TOBE </a:t>
            </a:r>
            <a:r>
              <a:rPr lang="ko-KR" altLang="en-US" b="1" smtClean="0">
                <a:latin typeface="+mn-ea"/>
              </a:rPr>
              <a:t>인프라 용량 설계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53047374"/>
              </p:ext>
            </p:extLst>
          </p:nvPr>
        </p:nvGraphicFramePr>
        <p:xfrm>
          <a:off x="323162" y="981077"/>
          <a:ext cx="8496988" cy="547211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4422">
                  <a:extLst>
                    <a:ext uri="{9D8B030D-6E8A-4147-A177-3AD203B41FA5}">
                      <a16:colId xmlns:a16="http://schemas.microsoft.com/office/drawing/2014/main" xmlns="" val="3532290138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367960273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3200159247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5467196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336557324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35733436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85540883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72903870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17350889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051355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09750439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68553248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1130067059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xmlns="" val="138995414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3663351"/>
                    </a:ext>
                  </a:extLst>
                </a:gridCol>
                <a:gridCol w="359718">
                  <a:extLst>
                    <a:ext uri="{9D8B030D-6E8A-4147-A177-3AD203B41FA5}">
                      <a16:colId xmlns:a16="http://schemas.microsoft.com/office/drawing/2014/main" xmlns="" val="3563691500"/>
                    </a:ext>
                  </a:extLst>
                </a:gridCol>
              </a:tblGrid>
              <a:tr h="173907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ASIS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TOBE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913620262"/>
                  </a:ext>
                </a:extLst>
              </a:tr>
              <a:tr h="311659">
                <a:tc v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CPU(20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Mem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前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406337"/>
                  </a:ext>
                </a:extLst>
              </a:tr>
              <a:tr h="3116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9184191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대외계 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83/8/25%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100/96/96%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춘천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17235375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UT34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NGS EAI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대외계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 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100/17/66%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100/95/95%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551917016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DB #1 (VOC, EMS)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81/29/68%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100/97/97%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BM : Linux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83344743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DB #2 (VOC, EMS)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76/22/51%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BM : Linux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46512938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UT110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Channel DEV 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75/15/50%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57136722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67/5/29%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35068083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WEB/WAS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68/5/30%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100/97/97%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80426426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79/19/58%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100/97/97%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BM : Linux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84873349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62/11/31%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BM : Linux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62221041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90/6/29%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100/97/97%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Linux#1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660213903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AML DB Dev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93/12/52%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100/94/94%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Linux#1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36605077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DocumentMgmtSystem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 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ECM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 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52/4/14%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100/95/95%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36061754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UP81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DMS(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DocumentMgmtSystem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) 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ECM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AP 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57/4/12%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100/96/96%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51261121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/MSP/FIDO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72/8/16%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100/100/100%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75969010"/>
                  </a:ext>
                </a:extLst>
              </a:tr>
              <a:tr h="311659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/MSP/FIDO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68/7/13%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100/100/100%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3735379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535074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4.1 </a:t>
            </a:r>
            <a:r>
              <a:rPr lang="ko-KR" altLang="en-US" smtClean="0">
                <a:latin typeface="+mn-ea"/>
              </a:rPr>
              <a:t>인프라 용량 설계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4. TOBE </a:t>
            </a:r>
            <a:r>
              <a:rPr lang="ko-KR" altLang="en-US" b="1" smtClean="0">
                <a:latin typeface="+mn-ea"/>
              </a:rPr>
              <a:t>인프라 용량 설계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9490923"/>
              </p:ext>
            </p:extLst>
          </p:nvPr>
        </p:nvGraphicFramePr>
        <p:xfrm>
          <a:off x="323162" y="981069"/>
          <a:ext cx="8496988" cy="547690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4422">
                  <a:extLst>
                    <a:ext uri="{9D8B030D-6E8A-4147-A177-3AD203B41FA5}">
                      <a16:colId xmlns:a16="http://schemas.microsoft.com/office/drawing/2014/main" xmlns="" val="3532290138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367960273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3200159247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5467196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336557324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35733436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85540883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72903870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17350889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051355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09750439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68553248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1130067059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xmlns="" val="138995414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3663351"/>
                    </a:ext>
                  </a:extLst>
                </a:gridCol>
                <a:gridCol w="359718">
                  <a:extLst>
                    <a:ext uri="{9D8B030D-6E8A-4147-A177-3AD203B41FA5}">
                      <a16:colId xmlns:a16="http://schemas.microsoft.com/office/drawing/2014/main" xmlns="" val="3563691500"/>
                    </a:ext>
                  </a:extLst>
                </a:gridCol>
              </a:tblGrid>
              <a:tr h="190206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ASIS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TOBE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913620262"/>
                  </a:ext>
                </a:extLst>
              </a:tr>
              <a:tr h="340868">
                <a:tc v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CPU(20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Mem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前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406337"/>
                  </a:ext>
                </a:extLst>
              </a:tr>
              <a:tr h="34086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9184191"/>
                  </a:ext>
                </a:extLst>
              </a:tr>
              <a:tr h="34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/MSP/FIDO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86/11/31%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96470650"/>
                  </a:ext>
                </a:extLst>
              </a:tr>
              <a:tr h="34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/MSP/FIDO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76/11/26%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92582670"/>
                  </a:ext>
                </a:extLst>
              </a:tr>
              <a:tr h="34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DB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77/27/59%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BM : Linux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7003929"/>
                  </a:ext>
                </a:extLst>
              </a:tr>
              <a:tr h="34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UP106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DB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81/20/51%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BM : Linux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9015308"/>
                  </a:ext>
                </a:extLst>
              </a:tr>
              <a:tr h="4450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CSSP/Homepage/MSP/FIDO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WEB,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/VCS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68/7/32%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100/96/96%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25954626"/>
                  </a:ext>
                </a:extLst>
              </a:tr>
              <a:tr h="445084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CSSP/Homepage/MSP/FIDO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DB, 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GAPortal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/VCS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68/9/27%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100/97/98%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9564807"/>
                  </a:ext>
                </a:extLst>
              </a:tr>
              <a:tr h="34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UD103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WAS &amp; VCS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WAS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52/5/12%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200924871"/>
                  </a:ext>
                </a:extLst>
              </a:tr>
              <a:tr h="34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CSSP/Homepage/GAPortal/VCS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100/6/37%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20529008"/>
                  </a:ext>
                </a:extLst>
              </a:tr>
              <a:tr h="34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WEB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18/2/10%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7400290"/>
                  </a:ext>
                </a:extLst>
              </a:tr>
              <a:tr h="3408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WEB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18/2/11%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100/93/93%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20350765"/>
                  </a:ext>
                </a:extLst>
              </a:tr>
              <a:tr h="49153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UP96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29/3/14%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844659822"/>
                  </a:ext>
                </a:extLst>
              </a:tr>
              <a:tr h="49153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UP97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VCS 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44/3/16%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6608188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21707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4.1 </a:t>
            </a:r>
            <a:r>
              <a:rPr lang="ko-KR" altLang="en-US" smtClean="0">
                <a:latin typeface="+mn-ea"/>
              </a:rPr>
              <a:t>인프라 용량 설계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4. TOBE </a:t>
            </a:r>
            <a:r>
              <a:rPr lang="ko-KR" altLang="en-US" b="1" smtClean="0">
                <a:latin typeface="+mn-ea"/>
              </a:rPr>
              <a:t>인프라 용량 설계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4120141"/>
              </p:ext>
            </p:extLst>
          </p:nvPr>
        </p:nvGraphicFramePr>
        <p:xfrm>
          <a:off x="323162" y="981079"/>
          <a:ext cx="8496988" cy="547210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4422">
                  <a:extLst>
                    <a:ext uri="{9D8B030D-6E8A-4147-A177-3AD203B41FA5}">
                      <a16:colId xmlns:a16="http://schemas.microsoft.com/office/drawing/2014/main" xmlns="" val="3532290138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367960273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3200159247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5467196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336557324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35733436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85540883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72903870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17350889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051355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09750439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68553248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1130067059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xmlns="" val="138995414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3663351"/>
                    </a:ext>
                  </a:extLst>
                </a:gridCol>
                <a:gridCol w="359718">
                  <a:extLst>
                    <a:ext uri="{9D8B030D-6E8A-4147-A177-3AD203B41FA5}">
                      <a16:colId xmlns:a16="http://schemas.microsoft.com/office/drawing/2014/main" xmlns="" val="3563691500"/>
                    </a:ext>
                  </a:extLst>
                </a:gridCol>
              </a:tblGrid>
              <a:tr h="19626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ASIS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TOBE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913620262"/>
                  </a:ext>
                </a:extLst>
              </a:tr>
              <a:tr h="351723">
                <a:tc v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CPU(20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Mem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前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406337"/>
                  </a:ext>
                </a:extLst>
              </a:tr>
              <a:tr h="35172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</a:t>
                      </a:r>
                      <a:r>
                        <a:rPr lang="en-US" sz="900" b="1" u="none" strike="noStrike" err="1">
                          <a:effectLst/>
                          <a:latin typeface="+mn-ea"/>
                          <a:ea typeface="+mn-ea"/>
                        </a:rPr>
                        <a:t>Avg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</a:t>
                      </a:r>
                      <a:r>
                        <a:rPr lang="en-US" sz="900" b="1" u="none" strike="noStrike" err="1">
                          <a:effectLst/>
                          <a:latin typeface="+mn-ea"/>
                          <a:ea typeface="+mn-ea"/>
                        </a:rPr>
                        <a:t>Avg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9184191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IHB, Harvest, E-bidding)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99/43/93%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BM : Linux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582359558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UP113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IHB, Harvest, E-bidding)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93/28/71%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100/100/100%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BM : Linux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964873245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UT112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BackOffice DEV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DB</a:t>
                      </a: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IHB, Harvest, E-bidding)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64/11/34%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100/94/94%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6970158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UP98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 운영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35/2/13%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100/100/100%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24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62089979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감사 시스템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34/2/11%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6108014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VOC_APP_PRD1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VOC/ERMS WEB/WAS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79/4/12%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78739510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VOC_APP_PRD2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 WEB/WAS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55/4/12%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: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 smtClean="0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96420241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VOC/ERMS/</a:t>
                      </a:r>
                      <a:r>
                        <a:rPr lang="en-US" sz="900" u="none" strike="noStrike" err="1">
                          <a:effectLst/>
                          <a:latin typeface="+mn-ea"/>
                          <a:ea typeface="+mn-ea"/>
                        </a:rPr>
                        <a:t>EAMPortal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99/6/46%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100/73/73%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P770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0.5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348933187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AP Server 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68/5/11%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100/98/98%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183853576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UP55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AP Server 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72/5/10%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672643039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UD09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NGS EAM Policy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/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</a:t>
                      </a:r>
                      <a:endParaRPr lang="en-US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l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51/5/12%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100/94/94%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08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DR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춘천센터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39645521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New Online WEB #1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35/3/8%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100/99/99%</a:t>
                      </a:r>
                    </a:p>
                  </a:txBody>
                  <a:tcPr marL="108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543544450"/>
                  </a:ext>
                </a:extLst>
              </a:tr>
              <a:tr h="35172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UP201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New Online WEB #2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36/3/14%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100/100/100%</a:t>
                      </a:r>
                    </a:p>
                  </a:txBody>
                  <a:tcPr marL="10800" marR="1800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4654438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55366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4.1 </a:t>
            </a:r>
            <a:r>
              <a:rPr lang="ko-KR" altLang="en-US" smtClean="0">
                <a:latin typeface="+mn-ea"/>
              </a:rPr>
              <a:t>인프라 용량 설계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4. TOBE </a:t>
            </a:r>
            <a:r>
              <a:rPr lang="ko-KR" altLang="en-US" b="1" smtClean="0">
                <a:latin typeface="+mn-ea"/>
              </a:rPr>
              <a:t>인프라 용량 설계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1273681"/>
              </p:ext>
            </p:extLst>
          </p:nvPr>
        </p:nvGraphicFramePr>
        <p:xfrm>
          <a:off x="323162" y="981074"/>
          <a:ext cx="8496988" cy="286223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504422">
                  <a:extLst>
                    <a:ext uri="{9D8B030D-6E8A-4147-A177-3AD203B41FA5}">
                      <a16:colId xmlns:a16="http://schemas.microsoft.com/office/drawing/2014/main" xmlns="" val="3532290138"/>
                    </a:ext>
                  </a:extLst>
                </a:gridCol>
                <a:gridCol w="1728192">
                  <a:extLst>
                    <a:ext uri="{9D8B030D-6E8A-4147-A177-3AD203B41FA5}">
                      <a16:colId xmlns:a16="http://schemas.microsoft.com/office/drawing/2014/main" xmlns="" val="367960273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3200159247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65467196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336557324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35733436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85540883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72903870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1173508897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0513556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097504391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3685532484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1130067059"/>
                    </a:ext>
                  </a:extLst>
                </a:gridCol>
                <a:gridCol w="288032">
                  <a:extLst>
                    <a:ext uri="{9D8B030D-6E8A-4147-A177-3AD203B41FA5}">
                      <a16:colId xmlns:a16="http://schemas.microsoft.com/office/drawing/2014/main" xmlns="" val="1389954149"/>
                    </a:ext>
                  </a:extLst>
                </a:gridCol>
                <a:gridCol w="360040">
                  <a:extLst>
                    <a:ext uri="{9D8B030D-6E8A-4147-A177-3AD203B41FA5}">
                      <a16:colId xmlns:a16="http://schemas.microsoft.com/office/drawing/2014/main" xmlns="" val="2573663351"/>
                    </a:ext>
                  </a:extLst>
                </a:gridCol>
                <a:gridCol w="359718">
                  <a:extLst>
                    <a:ext uri="{9D8B030D-6E8A-4147-A177-3AD203B41FA5}">
                      <a16:colId xmlns:a16="http://schemas.microsoft.com/office/drawing/2014/main" xmlns="" val="3563691500"/>
                    </a:ext>
                  </a:extLst>
                </a:gridCol>
              </a:tblGrid>
              <a:tr h="185763"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Host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 err="1">
                          <a:effectLst/>
                          <a:latin typeface="+mn-ea"/>
                          <a:ea typeface="+mn-ea"/>
                        </a:rPr>
                        <a:t>서버명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ASIS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TOBE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913620262"/>
                  </a:ext>
                </a:extLst>
              </a:tr>
              <a:tr h="332906">
                <a:tc vMerge="1">
                  <a:txBody>
                    <a:bodyPr/>
                    <a:lstStyle/>
                    <a:p>
                      <a:pPr algn="ctr" fontAlgn="ctr"/>
                      <a:endParaRPr 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9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CPU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Mem</a:t>
                      </a:r>
                    </a:p>
                    <a:p>
                      <a:pPr algn="ctr" fontAlgn="ctr"/>
                      <a:r>
                        <a:rPr lang="en-US" sz="900" b="1" u="none" strike="noStrike" smtClean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20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년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5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월</a:t>
                      </a:r>
                      <a:r>
                        <a:rPr lang="en-US" altLang="ko-KR" sz="900" b="1" u="none" strike="noStrike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前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U2U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U2L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后 구성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36406337"/>
                  </a:ext>
                </a:extLst>
              </a:tr>
              <a:tr h="332906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MAX/Avg/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MAX Avg%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기종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위치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49184191"/>
                  </a:ext>
                </a:extLst>
              </a:tr>
              <a:tr h="33290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UP202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New Online WAS #1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40/3/16%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100/100/100%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P780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E950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56900635"/>
                  </a:ext>
                </a:extLst>
              </a:tr>
              <a:tr h="33290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UP203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New Online WAS #2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41/3/19%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100/100/100%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P780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E950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6549013"/>
                  </a:ext>
                </a:extLst>
              </a:tr>
              <a:tr h="33290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UD200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New Online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66/5/38%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100/96/96%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P750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E950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춘천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춘천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899801442"/>
                  </a:ext>
                </a:extLst>
              </a:tr>
              <a:tr h="33290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UD202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New Online </a:t>
                      </a:r>
                      <a:r>
                        <a:rPr lang="ko-KR" alt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</a:t>
                      </a:r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WAS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99/6/67%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100/98/98%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P750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DR</a:t>
                      </a: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E950</a:t>
                      </a: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춘천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춘천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0" marT="0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88283770"/>
                  </a:ext>
                </a:extLst>
              </a:tr>
              <a:tr h="33290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UT92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New Online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WEB/WAS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98/10/60%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100/99/99%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주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P780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</a:rPr>
                        <a:t>:</a:t>
                      </a:r>
                    </a:p>
                    <a:p>
                      <a:pPr algn="ctr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Linux#2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u="none" strike="noStrike" err="1">
                          <a:effectLst/>
                          <a:latin typeface="+mn-ea"/>
                          <a:ea typeface="+mn-ea"/>
                        </a:rPr>
                        <a:t>상암센터</a:t>
                      </a:r>
                      <a:endParaRPr lang="ko-KR" alt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787513537"/>
                  </a:ext>
                </a:extLst>
              </a:tr>
              <a:tr h="346129">
                <a:tc gridSpan="4">
                  <a:txBody>
                    <a:bodyPr/>
                    <a:lstStyle/>
                    <a:p>
                      <a:pPr algn="ctr" fontAlgn="ctr"/>
                      <a:r>
                        <a:rPr lang="ko-KR" altLang="en-US" sz="1000" b="1" u="none" strike="noStrike" smtClean="0">
                          <a:solidFill>
                            <a:schemeClr val="bg1"/>
                          </a:solidFill>
                          <a:effectLst/>
                          <a:latin typeface="+mn-ea"/>
                          <a:ea typeface="+mn-ea"/>
                        </a:rPr>
                        <a:t>합계</a:t>
                      </a:r>
                      <a:endParaRPr lang="ko-KR" altLang="en-US" sz="1000" b="1" i="0" u="none" strike="noStrike">
                        <a:solidFill>
                          <a:schemeClr val="bg1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900" b="1" i="0" u="none" strike="noStrike" dirty="0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 smtClean="0">
                          <a:effectLst/>
                          <a:latin typeface="+mn-ea"/>
                          <a:ea typeface="+mn-ea"/>
                        </a:rPr>
                        <a:t>92.5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 smtClean="0">
                          <a:effectLst/>
                          <a:latin typeface="+mn-ea"/>
                          <a:ea typeface="+mn-ea"/>
                        </a:rPr>
                        <a:t>1140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 smtClean="0">
                          <a:effectLst/>
                          <a:latin typeface="+mn-ea"/>
                          <a:ea typeface="+mn-ea"/>
                        </a:rPr>
                        <a:t>95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 smtClean="0">
                          <a:effectLst/>
                          <a:latin typeface="+mn-ea"/>
                          <a:ea typeface="+mn-ea"/>
                        </a:rPr>
                        <a:t>1184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 smtClean="0">
                          <a:effectLst/>
                          <a:latin typeface="+mn-ea"/>
                          <a:ea typeface="+mn-ea"/>
                        </a:rPr>
                        <a:t>152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u="none" strike="noStrike" smtClean="0">
                          <a:effectLst/>
                          <a:latin typeface="+mn-ea"/>
                          <a:ea typeface="+mn-ea"/>
                        </a:rPr>
                        <a:t>1120</a:t>
                      </a:r>
                      <a:endParaRPr lang="en-US" altLang="ko-KR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985258734"/>
                  </a:ext>
                </a:extLst>
              </a:tr>
            </a:tbl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332074" y="3903778"/>
            <a:ext cx="8488076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smtClean="0"/>
              <a:t>- AIX Memory</a:t>
            </a:r>
            <a:r>
              <a:rPr lang="ko-KR" altLang="en-US" sz="1000" smtClean="0"/>
              <a:t>의 경우 사용 </a:t>
            </a:r>
            <a:r>
              <a:rPr lang="en-US" altLang="ko-KR" sz="1000" smtClean="0"/>
              <a:t>Memory</a:t>
            </a:r>
            <a:r>
              <a:rPr lang="ko-KR" altLang="en-US" sz="1000" smtClean="0"/>
              <a:t>는 바로 반납하지 않고</a:t>
            </a:r>
            <a:r>
              <a:rPr lang="en-US" altLang="ko-KR" sz="1000" smtClean="0"/>
              <a:t>, </a:t>
            </a:r>
            <a:r>
              <a:rPr lang="ko-KR" altLang="en-US" sz="1000" smtClean="0"/>
              <a:t>타 프로세스 </a:t>
            </a:r>
            <a:r>
              <a:rPr lang="ko-KR" altLang="en-US" sz="1000" err="1" smtClean="0"/>
              <a:t>요청시</a:t>
            </a:r>
            <a:r>
              <a:rPr lang="ko-KR" altLang="en-US" sz="1000" smtClean="0"/>
              <a:t> 즉각 반납하는 </a:t>
            </a:r>
            <a:r>
              <a:rPr lang="ko-KR" altLang="en-US" sz="1000" err="1" smtClean="0"/>
              <a:t>메카니즘임</a:t>
            </a:r>
            <a:endParaRPr lang="en-US" altLang="ko-KR" sz="1000" smtClean="0"/>
          </a:p>
          <a:p>
            <a:r>
              <a:rPr lang="en-US" altLang="ko-KR" sz="1000" smtClean="0"/>
              <a:t>- AIX Memory </a:t>
            </a:r>
            <a:r>
              <a:rPr lang="ko-KR" altLang="en-US" sz="1000" smtClean="0"/>
              <a:t>관리 메커니즘으로 인하여 </a:t>
            </a:r>
            <a:r>
              <a:rPr lang="en-US" altLang="ko-KR" sz="1000" smtClean="0"/>
              <a:t>20</a:t>
            </a:r>
            <a:r>
              <a:rPr lang="ko-KR" altLang="en-US" sz="1000" smtClean="0"/>
              <a:t>년 </a:t>
            </a:r>
            <a:r>
              <a:rPr lang="en-US" altLang="ko-KR" sz="1000" smtClean="0"/>
              <a:t>5</a:t>
            </a:r>
            <a:r>
              <a:rPr lang="ko-KR" altLang="en-US" sz="1000" smtClean="0"/>
              <a:t>월 기준 </a:t>
            </a:r>
            <a:r>
              <a:rPr lang="en-US" altLang="ko-KR" sz="1000" smtClean="0"/>
              <a:t>Memory </a:t>
            </a:r>
            <a:r>
              <a:rPr lang="ko-KR" altLang="en-US" sz="1000" smtClean="0"/>
              <a:t>사용률이 </a:t>
            </a:r>
            <a:r>
              <a:rPr lang="en-US" altLang="ko-KR" sz="1000" smtClean="0"/>
              <a:t>90% </a:t>
            </a:r>
            <a:r>
              <a:rPr lang="ko-KR" altLang="en-US" sz="1000" smtClean="0"/>
              <a:t>이상이 대부분임</a:t>
            </a:r>
            <a:endParaRPr lang="en-US" altLang="ko-KR" sz="1000" smtClean="0"/>
          </a:p>
          <a:p>
            <a:r>
              <a:rPr lang="en-US" altLang="ko-KR" sz="1000" smtClean="0"/>
              <a:t>- U2L </a:t>
            </a:r>
            <a:r>
              <a:rPr lang="ko-KR" altLang="en-US" sz="1000" smtClean="0"/>
              <a:t>대상 확정 및 </a:t>
            </a:r>
            <a:r>
              <a:rPr lang="en-US" altLang="ko-KR" sz="1000" smtClean="0"/>
              <a:t>U2U </a:t>
            </a:r>
            <a:r>
              <a:rPr lang="ko-KR" altLang="en-US" sz="1000" smtClean="0"/>
              <a:t>전환 완료 이후 </a:t>
            </a:r>
            <a:r>
              <a:rPr lang="en-US" altLang="ko-KR" sz="1000" smtClean="0"/>
              <a:t>CPU, Memory (</a:t>
            </a:r>
            <a:r>
              <a:rPr lang="ko-KR" altLang="en-US" sz="1000" err="1" smtClean="0"/>
              <a:t>실사용분</a:t>
            </a:r>
            <a:r>
              <a:rPr lang="en-US" altLang="ko-KR" sz="1000" smtClean="0"/>
              <a:t>) </a:t>
            </a:r>
            <a:r>
              <a:rPr lang="ko-KR" altLang="en-US" sz="1000" smtClean="0"/>
              <a:t>조사 후 최종 </a:t>
            </a:r>
            <a:r>
              <a:rPr lang="en-US" altLang="ko-KR" sz="1000" smtClean="0"/>
              <a:t>Linux </a:t>
            </a:r>
            <a:r>
              <a:rPr lang="ko-KR" altLang="en-US" sz="1000" smtClean="0"/>
              <a:t>자원 용량 확정 예정임</a:t>
            </a:r>
            <a:endParaRPr lang="en-US" altLang="ko-KR" sz="1000" smtClean="0"/>
          </a:p>
          <a:p>
            <a:r>
              <a:rPr lang="en-US" altLang="ko-KR" sz="1000" smtClean="0"/>
              <a:t>- </a:t>
            </a:r>
            <a:r>
              <a:rPr lang="ko-KR" altLang="en-US" sz="1000" smtClean="0"/>
              <a:t>해당 용량 설계는 제안 당시 </a:t>
            </a:r>
            <a:r>
              <a:rPr lang="en-US" altLang="ko-KR" sz="1000" smtClean="0"/>
              <a:t>UNIX : Linux = 1 : 1.3 </a:t>
            </a:r>
            <a:r>
              <a:rPr lang="ko-KR" altLang="en-US" sz="1000" smtClean="0"/>
              <a:t>기준으로 산정한 설계이며</a:t>
            </a:r>
            <a:r>
              <a:rPr lang="en-US" altLang="ko-KR" sz="1000" smtClean="0"/>
              <a:t>, </a:t>
            </a:r>
            <a:r>
              <a:rPr lang="ko-KR" altLang="en-US" sz="1000" smtClean="0"/>
              <a:t>도입되는 </a:t>
            </a:r>
            <a:r>
              <a:rPr lang="en-US" altLang="ko-KR" sz="1000" smtClean="0"/>
              <a:t>SR650 </a:t>
            </a:r>
            <a:r>
              <a:rPr lang="ko-KR" altLang="en-US" sz="1000" smtClean="0"/>
              <a:t>장비 </a:t>
            </a:r>
            <a:r>
              <a:rPr lang="en-US" altLang="ko-KR" sz="1000"/>
              <a:t>Intel Xeon Gold 6230 20C </a:t>
            </a:r>
            <a:r>
              <a:rPr lang="en-US" altLang="ko-KR" sz="1000" smtClean="0"/>
              <a:t>2.1GHz </a:t>
            </a:r>
          </a:p>
          <a:p>
            <a:r>
              <a:rPr lang="en-US" altLang="ko-KR" sz="1000" smtClean="0"/>
              <a:t>  Processor </a:t>
            </a:r>
            <a:r>
              <a:rPr lang="en-US" altLang="ko-KR" sz="1000" err="1" smtClean="0"/>
              <a:t>TpmC</a:t>
            </a:r>
            <a:r>
              <a:rPr lang="en-US" altLang="ko-KR" sz="1000" smtClean="0"/>
              <a:t> </a:t>
            </a:r>
            <a:r>
              <a:rPr lang="ko-KR" altLang="en-US" sz="1000" smtClean="0"/>
              <a:t>및 </a:t>
            </a:r>
            <a:r>
              <a:rPr lang="en-US" altLang="ko-KR" sz="1000" smtClean="0"/>
              <a:t>U2U </a:t>
            </a:r>
            <a:r>
              <a:rPr lang="ko-KR" altLang="en-US" sz="1000" smtClean="0"/>
              <a:t>후 장비 자원 현황 확인</a:t>
            </a:r>
            <a:r>
              <a:rPr lang="en-US" altLang="ko-KR" sz="1000" smtClean="0"/>
              <a:t>,</a:t>
            </a:r>
            <a:r>
              <a:rPr lang="ko-KR" altLang="en-US" sz="1000" smtClean="0"/>
              <a:t> 용량 확정 예정임</a:t>
            </a:r>
            <a:endParaRPr lang="en-US" altLang="ko-KR" sz="1000"/>
          </a:p>
        </p:txBody>
      </p:sp>
    </p:spTree>
    <p:extLst>
      <p:ext uri="{BB962C8B-B14F-4D97-AF65-F5344CB8AC3E}">
        <p14:creationId xmlns:p14="http://schemas.microsoft.com/office/powerpoint/2010/main" val="24901619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4.2 </a:t>
            </a:r>
            <a:r>
              <a:rPr lang="ko-KR" altLang="en-US" smtClean="0">
                <a:latin typeface="+mn-ea"/>
              </a:rPr>
              <a:t>인프라 장비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4. TOBE </a:t>
            </a:r>
            <a:r>
              <a:rPr lang="ko-KR" altLang="en-US" b="1" smtClean="0">
                <a:latin typeface="+mn-ea"/>
              </a:rPr>
              <a:t>인프라 용량 설계</a:t>
            </a:r>
            <a:endParaRPr lang="ko-KR" altLang="en-US" b="1">
              <a:latin typeface="+mn-ea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332074" y="4665322"/>
            <a:ext cx="8424614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altLang="ko-KR" sz="1000" smtClean="0"/>
              <a:t>- Intel </a:t>
            </a:r>
            <a:r>
              <a:rPr lang="en-US" altLang="ko-KR" sz="1000"/>
              <a:t>Xeon Gold 6230 20C 2.1GHz </a:t>
            </a:r>
            <a:r>
              <a:rPr lang="en-US" altLang="ko-KR" sz="1000" smtClean="0"/>
              <a:t>Processor</a:t>
            </a:r>
          </a:p>
          <a:p>
            <a:r>
              <a:rPr lang="en-US" altLang="ko-KR" sz="1000" smtClean="0"/>
              <a:t>- </a:t>
            </a:r>
            <a:r>
              <a:rPr lang="ko-KR" altLang="en-US" sz="1000" smtClean="0"/>
              <a:t>해당 장비 내역은 </a:t>
            </a:r>
            <a:r>
              <a:rPr lang="ko-KR" altLang="en-US" sz="1000" err="1" smtClean="0"/>
              <a:t>주사업자</a:t>
            </a:r>
            <a:r>
              <a:rPr lang="ko-KR" altLang="en-US" sz="1000" smtClean="0"/>
              <a:t> 삼성</a:t>
            </a:r>
            <a:r>
              <a:rPr lang="en-US" altLang="ko-KR" sz="1000" smtClean="0"/>
              <a:t>SDS</a:t>
            </a:r>
            <a:r>
              <a:rPr lang="ko-KR" altLang="en-US" sz="1000" smtClean="0"/>
              <a:t>의 사업 범위임</a:t>
            </a:r>
            <a:r>
              <a:rPr lang="en-US" altLang="ko-KR" sz="1000" smtClean="0"/>
              <a:t>(U2L </a:t>
            </a:r>
            <a:r>
              <a:rPr lang="ko-KR" altLang="en-US" sz="1000" smtClean="0"/>
              <a:t>사업 관련 장비는 노란색 명시함</a:t>
            </a:r>
            <a:r>
              <a:rPr lang="en-US" altLang="ko-KR" sz="1000" smtClean="0"/>
              <a:t>)</a:t>
            </a:r>
          </a:p>
          <a:p>
            <a:r>
              <a:rPr lang="en-US" altLang="ko-KR" sz="1000" smtClean="0"/>
              <a:t>- </a:t>
            </a:r>
            <a:r>
              <a:rPr lang="en-US" altLang="ko-KR" sz="1000" err="1" smtClean="0"/>
              <a:t>Baremetal</a:t>
            </a:r>
            <a:r>
              <a:rPr lang="en-US" altLang="ko-KR" sz="1000" smtClean="0"/>
              <a:t> </a:t>
            </a:r>
            <a:r>
              <a:rPr lang="ko-KR" altLang="en-US" sz="1000" smtClean="0"/>
              <a:t>서버 </a:t>
            </a:r>
            <a:r>
              <a:rPr lang="en-US" altLang="ko-KR" sz="1000" smtClean="0"/>
              <a:t>(U2L </a:t>
            </a:r>
            <a:r>
              <a:rPr lang="ko-KR" altLang="en-US" sz="1000" smtClean="0"/>
              <a:t>대상 중 </a:t>
            </a:r>
            <a:r>
              <a:rPr lang="en-US" altLang="ko-KR" sz="1000" smtClean="0"/>
              <a:t>DB </a:t>
            </a:r>
            <a:r>
              <a:rPr lang="ko-KR" altLang="en-US" sz="1000" smtClean="0"/>
              <a:t>서버</a:t>
            </a:r>
            <a:r>
              <a:rPr lang="en-US" altLang="ko-KR" sz="1000" smtClean="0"/>
              <a:t>) </a:t>
            </a:r>
            <a:r>
              <a:rPr lang="ko-KR" altLang="en-US" sz="1000" smtClean="0"/>
              <a:t>관련 정보 미정</a:t>
            </a:r>
            <a:endParaRPr lang="en-US" altLang="ko-KR" sz="1000" smtClean="0"/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6017664"/>
              </p:ext>
            </p:extLst>
          </p:nvPr>
        </p:nvGraphicFramePr>
        <p:xfrm>
          <a:off x="323850" y="981080"/>
          <a:ext cx="8496298" cy="36720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20254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1095648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1800200">
                  <a:extLst>
                    <a:ext uri="{9D8B030D-6E8A-4147-A177-3AD203B41FA5}">
                      <a16:colId xmlns:a16="http://schemas.microsoft.com/office/drawing/2014/main" xmlns="" val="3834499231"/>
                    </a:ext>
                  </a:extLst>
                </a:gridCol>
                <a:gridCol w="635358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577834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577834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  <a:gridCol w="577834">
                  <a:extLst>
                    <a:ext uri="{9D8B030D-6E8A-4147-A177-3AD203B41FA5}">
                      <a16:colId xmlns:a16="http://schemas.microsoft.com/office/drawing/2014/main" xmlns="" val="1702838686"/>
                    </a:ext>
                  </a:extLst>
                </a:gridCol>
                <a:gridCol w="577834">
                  <a:extLst>
                    <a:ext uri="{9D8B030D-6E8A-4147-A177-3AD203B41FA5}">
                      <a16:colId xmlns:a16="http://schemas.microsoft.com/office/drawing/2014/main" xmlns="" val="2703427218"/>
                    </a:ext>
                  </a:extLst>
                </a:gridCol>
                <a:gridCol w="577834">
                  <a:extLst>
                    <a:ext uri="{9D8B030D-6E8A-4147-A177-3AD203B41FA5}">
                      <a16:colId xmlns:a16="http://schemas.microsoft.com/office/drawing/2014/main" xmlns="" val="1145668131"/>
                    </a:ext>
                  </a:extLst>
                </a:gridCol>
                <a:gridCol w="577834">
                  <a:extLst>
                    <a:ext uri="{9D8B030D-6E8A-4147-A177-3AD203B41FA5}">
                      <a16:colId xmlns:a16="http://schemas.microsoft.com/office/drawing/2014/main" xmlns="" val="1765972621"/>
                    </a:ext>
                  </a:extLst>
                </a:gridCol>
                <a:gridCol w="577834">
                  <a:extLst>
                    <a:ext uri="{9D8B030D-6E8A-4147-A177-3AD203B41FA5}">
                      <a16:colId xmlns:a16="http://schemas.microsoft.com/office/drawing/2014/main" xmlns="" val="2184953646"/>
                    </a:ext>
                  </a:extLst>
                </a:gridCol>
              </a:tblGrid>
              <a:tr h="40853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HA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HOSTNAME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업무명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모델명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OS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CPU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MEMORY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숫자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할당</a:t>
                      </a:r>
                      <a:b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Core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할당</a:t>
                      </a:r>
                      <a:b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Mem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CPU</a:t>
                      </a:r>
                      <a:b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</a:b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VM</a:t>
                      </a:r>
                      <a:r>
                        <a:rPr lang="ko-KR" altLang="en-US" sz="900" b="1" u="none" strike="noStrike">
                          <a:effectLst/>
                          <a:latin typeface="+mn-ea"/>
                          <a:ea typeface="+mn-ea"/>
                        </a:rPr>
                        <a:t>율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227965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WIN POOL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ALPESXMW01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WINDOWS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330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240%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78128309"/>
                  </a:ext>
                </a:extLst>
              </a:tr>
              <a:tr h="22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ALPESXMW02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WINDOWS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346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238%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846915733"/>
                  </a:ext>
                </a:extLst>
              </a:tr>
              <a:tr h="22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ALPESXMW03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WINDOWS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356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208%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40504080"/>
                  </a:ext>
                </a:extLst>
              </a:tr>
              <a:tr h="22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ALPESXMW04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WINDOWS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294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230%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46050446"/>
                  </a:ext>
                </a:extLst>
              </a:tr>
              <a:tr h="227965">
                <a:tc rowSpan="3"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LINUX POOL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ALPESXML01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LINUX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768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15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291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233%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301854668"/>
                  </a:ext>
                </a:extLst>
              </a:tr>
              <a:tr h="22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ALPESXML02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LINUX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768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571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228%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698035616"/>
                  </a:ext>
                </a:extLst>
              </a:tr>
              <a:tr h="22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ALPESXML03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LINUX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#3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768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89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564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223%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536733530"/>
                  </a:ext>
                </a:extLst>
              </a:tr>
              <a:tr h="22796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DMZ POOL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ALPESXME0A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DMZ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138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135%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031260612"/>
                  </a:ext>
                </a:extLst>
              </a:tr>
              <a:tr h="22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ALPESXME0B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운영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DMZ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118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153%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93954549"/>
                  </a:ext>
                </a:extLst>
              </a:tr>
              <a:tr h="22796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DEV POOL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ALTESXMW01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#1 (WINDOWS)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11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208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70%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94405349"/>
                  </a:ext>
                </a:extLst>
              </a:tr>
              <a:tr h="22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ALTESXML01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#2 (LINUX)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512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96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15%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550985480"/>
                  </a:ext>
                </a:extLst>
              </a:tr>
              <a:tr h="227965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POOL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ALDESXMW01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DR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#1 (</a:t>
                      </a:r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WINDOWS)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768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14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27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187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68%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46355025"/>
                  </a:ext>
                </a:extLst>
              </a:tr>
              <a:tr h="22796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ALDESXML01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DR VM </a:t>
                      </a:r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호스트 </a:t>
                      </a:r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#2 (LINUX)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SR650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>
                          <a:effectLst/>
                          <a:latin typeface="+mn-ea"/>
                          <a:ea typeface="+mn-ea"/>
                        </a:rPr>
                        <a:t>ESXI 6.5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768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47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430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u="none" strike="noStrike">
                          <a:effectLst/>
                          <a:latin typeface="+mn-ea"/>
                          <a:ea typeface="+mn-ea"/>
                        </a:rPr>
                        <a:t>118%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34795256"/>
                  </a:ext>
                </a:extLst>
              </a:tr>
              <a:tr h="299974">
                <a:tc gridSpan="2">
                  <a:txBody>
                    <a:bodyPr/>
                    <a:lstStyle/>
                    <a:p>
                      <a:pPr algn="ctr" fontAlgn="b"/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Hypervisor</a:t>
                      </a:r>
                      <a:endParaRPr 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 err="1">
                          <a:effectLst/>
                          <a:latin typeface="+mn-ea"/>
                          <a:ea typeface="+mn-ea"/>
                        </a:rPr>
                        <a:t>Vmware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sz="900" b="1" u="none" strike="noStrike" err="1">
                          <a:effectLst/>
                          <a:latin typeface="+mn-ea"/>
                          <a:ea typeface="+mn-ea"/>
                        </a:rPr>
                        <a:t>ESXi</a:t>
                      </a:r>
                      <a:r>
                        <a:rPr lang="en-US" sz="900" b="1" u="none" strike="noStrike">
                          <a:effectLst/>
                          <a:latin typeface="+mn-ea"/>
                          <a:ea typeface="+mn-ea"/>
                        </a:rPr>
                        <a:t> 6.5</a:t>
                      </a:r>
                      <a:endParaRPr 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1" u="none" strike="noStrike" err="1" smtClean="0">
                          <a:effectLst/>
                          <a:latin typeface="+mn-ea"/>
                          <a:ea typeface="+mn-ea"/>
                        </a:rPr>
                        <a:t>RedHat</a:t>
                      </a:r>
                      <a:endParaRPr 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ko-KR" altLang="en-US" sz="900" u="none" strike="noStrike">
                          <a:effectLst/>
                          <a:latin typeface="+mn-ea"/>
                          <a:ea typeface="+mn-ea"/>
                        </a:rPr>
                        <a:t>　</a:t>
                      </a:r>
                      <a:endParaRPr lang="ko-KR" altLang="en-US" sz="900" b="1" i="0" u="none" strike="noStrike">
                        <a:solidFill>
                          <a:srgbClr val="FFFFFF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36170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19465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내용 개체 틀 8"/>
          <p:cNvSpPr>
            <a:spLocks noGrp="1"/>
          </p:cNvSpPr>
          <p:nvPr>
            <p:ph sz="quarter" idx="10"/>
          </p:nvPr>
        </p:nvSpPr>
        <p:spPr/>
        <p:txBody>
          <a:bodyPr/>
          <a:lstStyle/>
          <a:p>
            <a:r>
              <a:rPr lang="en-US" altLang="ko-KR" sz="2800">
                <a:solidFill>
                  <a:srgbClr val="009CE1"/>
                </a:solidFill>
                <a:latin typeface="맑은 고딕" pitchFamily="50" charset="-127"/>
                <a:ea typeface="맑은 고딕" pitchFamily="50" charset="-127"/>
                <a:cs typeface="+mj-cs"/>
              </a:rPr>
              <a:t>Agenda</a:t>
            </a:r>
            <a:endParaRPr lang="ko-KR" altLang="en-US" sz="2800">
              <a:solidFill>
                <a:srgbClr val="009CE1"/>
              </a:solidFill>
              <a:latin typeface="맑은 고딕" pitchFamily="50" charset="-127"/>
              <a:ea typeface="맑은 고딕" pitchFamily="50" charset="-127"/>
              <a:cs typeface="+mj-cs"/>
            </a:endParaRPr>
          </a:p>
        </p:txBody>
      </p:sp>
      <p:sp>
        <p:nvSpPr>
          <p:cNvPr id="4" name="직사각형 3"/>
          <p:cNvSpPr/>
          <p:nvPr/>
        </p:nvSpPr>
        <p:spPr>
          <a:xfrm>
            <a:off x="488504" y="2755290"/>
            <a:ext cx="3816424" cy="360040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내용 개체 틀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pPr marL="0" indent="0">
              <a:buNone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0.   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방법론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정보시스템 환경 조사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영향도 평가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대상 선정</a:t>
            </a:r>
            <a:endParaRPr lang="en-US" altLang="ko-KR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 smtClean="0">
                <a:solidFill>
                  <a:srgbClr val="009CE1"/>
                </a:solidFill>
                <a:latin typeface="+mn-ea"/>
              </a:rPr>
              <a:t>TOBE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인프라 용량 설계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en-US" altLang="ko-KR">
                <a:solidFill>
                  <a:srgbClr val="009CE1"/>
                </a:solidFill>
                <a:latin typeface="+mn-ea"/>
              </a:rPr>
              <a:t>U2L </a:t>
            </a:r>
            <a:r>
              <a:rPr lang="ko-KR" altLang="en-US">
                <a:solidFill>
                  <a:srgbClr val="009CE1"/>
                </a:solidFill>
                <a:latin typeface="+mn-ea"/>
              </a:rPr>
              <a:t>전환 </a:t>
            </a:r>
            <a:r>
              <a:rPr lang="ko-KR" altLang="en-US" smtClean="0">
                <a:solidFill>
                  <a:srgbClr val="009CE1"/>
                </a:solidFill>
                <a:latin typeface="+mn-ea"/>
              </a:rPr>
              <a:t>방안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>
              <a:buFont typeface="+mj-lt"/>
              <a:buAutoNum type="arabicPeriod"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향후 일정</a:t>
            </a:r>
            <a:endParaRPr lang="en-US" altLang="ko-KR" smtClean="0">
              <a:solidFill>
                <a:srgbClr val="009CE1"/>
              </a:solidFill>
              <a:latin typeface="+mn-ea"/>
            </a:endParaRPr>
          </a:p>
          <a:p>
            <a:pPr marL="0" indent="0">
              <a:buNone/>
            </a:pPr>
            <a:r>
              <a:rPr lang="ko-KR" altLang="en-US" smtClean="0">
                <a:solidFill>
                  <a:srgbClr val="009CE1"/>
                </a:solidFill>
                <a:latin typeface="+mn-ea"/>
              </a:rPr>
              <a:t>별첨</a:t>
            </a:r>
            <a:endParaRPr lang="en-US" altLang="ko-KR">
              <a:solidFill>
                <a:srgbClr val="009CE1"/>
              </a:solidFill>
              <a:latin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197076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smtClean="0">
                <a:latin typeface="+mn-ea"/>
              </a:rPr>
              <a:t>5.1 U2L </a:t>
            </a:r>
            <a:r>
              <a:rPr lang="ko-KR" altLang="en-US" smtClean="0">
                <a:latin typeface="+mn-ea"/>
              </a:rPr>
              <a:t>전환 방안 및 </a:t>
            </a:r>
            <a:r>
              <a:rPr lang="en-US" altLang="ko-KR" smtClean="0">
                <a:latin typeface="+mn-ea"/>
              </a:rPr>
              <a:t>Role (1/8)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 smtClean="0">
                <a:latin typeface="+mn-ea"/>
              </a:rPr>
              <a:t>5. U2L </a:t>
            </a:r>
            <a:r>
              <a:rPr lang="ko-KR" altLang="en-US" b="1" smtClean="0">
                <a:latin typeface="+mn-ea"/>
              </a:rPr>
              <a:t>전환 방안</a:t>
            </a:r>
            <a:endParaRPr lang="ko-KR" altLang="en-US" b="1">
              <a:latin typeface="+mn-ea"/>
            </a:endParaRPr>
          </a:p>
        </p:txBody>
      </p:sp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81686331"/>
              </p:ext>
            </p:extLst>
          </p:nvPr>
        </p:nvGraphicFramePr>
        <p:xfrm>
          <a:off x="323850" y="2549621"/>
          <a:ext cx="8496300" cy="390356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2880320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079798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18329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구분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솔루션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서버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전환 방법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담당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비고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473656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Web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Oracle 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Http 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UP50, UP51, UP52, UP53, UD01, UD06,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UT31, UP101, UP102, UD101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검증 구축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펜타시스템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78128309"/>
                  </a:ext>
                </a:extLst>
              </a:tr>
              <a:tr h="3284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솔루션 정상 설치 확인 및 테스트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JAVA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관련 업무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Application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전환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47026076"/>
                  </a:ext>
                </a:extLst>
              </a:tr>
              <a:tr h="328473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Apache Web Server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UP52, UP53, UD06, UP90, UP91, UT90, UD101,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NUT12, UP94, UP95, UT50, UT92, VOC_APP_PRD1, VOC_APP_PRD2, UP200, UP201, UP202,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UP203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ABL</a:t>
                      </a: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유지보수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DCS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향후 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SDS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50052711"/>
                  </a:ext>
                </a:extLst>
              </a:tr>
              <a:tr h="3284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솔루션 정상 설치 확인 및 테스트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JAVA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관련 업무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Application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전환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25035436"/>
                  </a:ext>
                </a:extLst>
              </a:tr>
              <a:tr h="473656">
                <a:tc rowSpan="4">
                  <a:txBody>
                    <a:bodyPr/>
                    <a:lstStyle/>
                    <a:p>
                      <a:pPr algn="ctr" rtl="0" fontAlgn="ctr"/>
                      <a:r>
                        <a:rPr lang="en-US" sz="900" u="none" strike="noStrike" smtClean="0"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WAS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WebLogic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Server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UP56, UP57, UD02, UT32, UP90, UP91,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UT90, UP103, UP104, UD103, NUT12,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UP96, UP97,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UT50, 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VOC_APP_PRD1,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VOC_APP_PRD2, UT92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검증 구축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펜타시스템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Coherence EE </a:t>
                      </a: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대상 제외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1854668"/>
                  </a:ext>
                </a:extLst>
              </a:tr>
              <a:tr h="3284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솔루션 정상 설치 확인 및 테스트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JAVA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관련 업무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Application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전환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7364939"/>
                  </a:ext>
                </a:extLst>
              </a:tr>
              <a:tr h="328473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Tomcat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UP98, UT93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ABL</a:t>
                      </a: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유지보수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DCS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향후 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SDS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7118487"/>
                  </a:ext>
                </a:extLst>
              </a:tr>
              <a:tr h="3284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솔루션 정상 설치 확인 및 테스트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JAVA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관련 업무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Application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전환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63416597"/>
                  </a:ext>
                </a:extLst>
              </a:tr>
              <a:tr h="473656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DB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Oracle DBMS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UP110, UP111, UT110, UP92, UP93,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UT91, UP105, UP106, UD102, UP112,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UP113, UT112, UP98, UT93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, DR,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검증 구축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4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디엠아이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시스템즈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EOS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이슈 존재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1045270"/>
                  </a:ext>
                </a:extLst>
              </a:tr>
              <a:tr h="328473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Data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전환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SDS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협업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ctr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(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스토리지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Copy)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83883958"/>
                  </a:ext>
                </a:extLst>
              </a:tr>
            </a:tbl>
          </a:graphicData>
        </a:graphic>
      </p:graphicFrame>
      <p:sp>
        <p:nvSpPr>
          <p:cNvPr id="5" name="직사각형 4"/>
          <p:cNvSpPr/>
          <p:nvPr/>
        </p:nvSpPr>
        <p:spPr>
          <a:xfrm>
            <a:off x="329222" y="989274"/>
            <a:ext cx="8490928" cy="15260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>
              <a:spcAft>
                <a:spcPts val="600"/>
              </a:spcAft>
            </a:pPr>
            <a:r>
              <a:rPr lang="en-US" altLang="ko-KR" sz="1400" smtClean="0">
                <a:solidFill>
                  <a:prstClr val="black"/>
                </a:solidFill>
              </a:rPr>
              <a:t>- Linux OS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:</a:t>
            </a:r>
            <a:r>
              <a:rPr lang="ko-KR" altLang="en-US" sz="1400" smtClean="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RHEL 7.6 </a:t>
            </a:r>
            <a:r>
              <a:rPr lang="ko-KR" altLang="en-US" sz="1400" smtClean="0">
                <a:solidFill>
                  <a:prstClr val="black"/>
                </a:solidFill>
              </a:rPr>
              <a:t>설치</a:t>
            </a:r>
            <a:r>
              <a:rPr lang="en-US" altLang="ko-KR" sz="1400" smtClean="0">
                <a:solidFill>
                  <a:prstClr val="black"/>
                </a:solidFill>
              </a:rPr>
              <a:t>, JDK : RHEL </a:t>
            </a:r>
            <a:r>
              <a:rPr lang="en-US" altLang="ko-KR" sz="1400" err="1" smtClean="0">
                <a:solidFill>
                  <a:prstClr val="black"/>
                </a:solidFill>
              </a:rPr>
              <a:t>OpenJDK</a:t>
            </a:r>
            <a:r>
              <a:rPr lang="en-US" altLang="ko-KR" sz="1400" smtClean="0">
                <a:solidFill>
                  <a:prstClr val="black"/>
                </a:solidFill>
              </a:rPr>
              <a:t> (</a:t>
            </a:r>
            <a:r>
              <a:rPr lang="ko-KR" altLang="en-US" sz="1400" smtClean="0">
                <a:solidFill>
                  <a:prstClr val="black"/>
                </a:solidFill>
              </a:rPr>
              <a:t>현 </a:t>
            </a:r>
            <a:r>
              <a:rPr lang="en-US" altLang="ko-KR" sz="1400" smtClean="0">
                <a:solidFill>
                  <a:prstClr val="black"/>
                </a:solidFill>
              </a:rPr>
              <a:t>IBM JDK</a:t>
            </a:r>
            <a:r>
              <a:rPr lang="ko-KR" altLang="en-US" sz="1400" smtClean="0">
                <a:solidFill>
                  <a:prstClr val="black"/>
                </a:solidFill>
              </a:rPr>
              <a:t>와 동일 버전</a:t>
            </a:r>
            <a:r>
              <a:rPr lang="en-US" altLang="ko-KR" sz="1400" smtClean="0">
                <a:solidFill>
                  <a:prstClr val="black"/>
                </a:solidFill>
              </a:rPr>
              <a:t>)</a:t>
            </a:r>
          </a:p>
          <a:p>
            <a:pPr latinLnBrk="0"/>
            <a:r>
              <a:rPr lang="en-US" altLang="ko-KR" sz="1400" smtClean="0">
                <a:solidFill>
                  <a:prstClr val="black"/>
                </a:solidFill>
              </a:rPr>
              <a:t>- </a:t>
            </a:r>
            <a:r>
              <a:rPr lang="ko-KR" altLang="en-US" sz="1400" smtClean="0">
                <a:solidFill>
                  <a:prstClr val="black"/>
                </a:solidFill>
              </a:rPr>
              <a:t>솔루션 엔진 및 솔루션 내 자체 </a:t>
            </a:r>
            <a:r>
              <a:rPr lang="ko-KR" altLang="en-US" sz="1400" err="1" smtClean="0">
                <a:solidFill>
                  <a:prstClr val="black"/>
                </a:solidFill>
              </a:rPr>
              <a:t>커스터마이징된</a:t>
            </a:r>
            <a:r>
              <a:rPr lang="ko-KR" altLang="en-US" sz="1400" smtClean="0">
                <a:solidFill>
                  <a:prstClr val="black"/>
                </a:solidFill>
              </a:rPr>
              <a:t> 어플리케이션은 각 벤더 영역이므로 해당 유지보수   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ko-KR" altLang="en-US" sz="1400" smtClean="0">
                <a:solidFill>
                  <a:prstClr val="black"/>
                </a:solidFill>
              </a:rPr>
              <a:t>  업체의 기술지원</a:t>
            </a:r>
            <a:r>
              <a:rPr lang="en-US" altLang="ko-KR" sz="1400" smtClean="0">
                <a:solidFill>
                  <a:prstClr val="black"/>
                </a:solidFill>
              </a:rPr>
              <a:t>(</a:t>
            </a:r>
            <a:r>
              <a:rPr lang="ko-KR" altLang="en-US" sz="1400" smtClean="0">
                <a:solidFill>
                  <a:prstClr val="black"/>
                </a:solidFill>
              </a:rPr>
              <a:t>설치 및 </a:t>
            </a:r>
            <a:r>
              <a:rPr lang="ko-KR" altLang="en-US" sz="1400" err="1" smtClean="0">
                <a:solidFill>
                  <a:prstClr val="black"/>
                </a:solidFill>
              </a:rPr>
              <a:t>커스터마이징</a:t>
            </a:r>
            <a:r>
              <a:rPr lang="en-US" altLang="ko-KR" sz="1400" smtClean="0">
                <a:solidFill>
                  <a:prstClr val="black"/>
                </a:solidFill>
              </a:rPr>
              <a:t>)</a:t>
            </a:r>
            <a:r>
              <a:rPr lang="ko-KR" altLang="en-US" sz="1400" smtClean="0">
                <a:solidFill>
                  <a:prstClr val="black"/>
                </a:solidFill>
              </a:rPr>
              <a:t>이 필요함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/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: </a:t>
            </a:r>
            <a:r>
              <a:rPr lang="ko-KR" altLang="en-US" sz="1400" smtClean="0">
                <a:solidFill>
                  <a:prstClr val="black"/>
                </a:solidFill>
              </a:rPr>
              <a:t>업체 현장 지원은 아래 리스트에 명시하였으며</a:t>
            </a:r>
            <a:r>
              <a:rPr lang="en-US" altLang="ko-KR" sz="1400" smtClean="0">
                <a:solidFill>
                  <a:prstClr val="black"/>
                </a:solidFill>
              </a:rPr>
              <a:t>, </a:t>
            </a:r>
            <a:r>
              <a:rPr lang="ko-KR" altLang="en-US" sz="1400" smtClean="0">
                <a:solidFill>
                  <a:prstClr val="black"/>
                </a:solidFill>
              </a:rPr>
              <a:t>해당 횟수는 </a:t>
            </a:r>
            <a:r>
              <a:rPr lang="ko-KR" altLang="en-US" sz="1400" b="1" smtClean="0">
                <a:solidFill>
                  <a:prstClr val="black"/>
                </a:solidFill>
              </a:rPr>
              <a:t>최소 지원 현장 횟수</a:t>
            </a:r>
            <a:r>
              <a:rPr lang="ko-KR" altLang="en-US" sz="1400" smtClean="0">
                <a:solidFill>
                  <a:prstClr val="black"/>
                </a:solidFill>
              </a:rPr>
              <a:t>를 의미함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/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</a:t>
            </a:r>
            <a:r>
              <a:rPr lang="ko-KR" altLang="en-US" sz="1400" smtClean="0">
                <a:solidFill>
                  <a:prstClr val="black"/>
                </a:solidFill>
              </a:rPr>
              <a:t>전환 준비 작업 중 솔루션 에러 및 이슈 발생시 추가 현장 지원이 필요할 수 있음</a:t>
            </a:r>
            <a:endParaRPr lang="en-US" altLang="ko-KR" sz="1400" smtClean="0">
              <a:solidFill>
                <a:prstClr val="black"/>
              </a:solidFill>
            </a:endParaRPr>
          </a:p>
          <a:p>
            <a:pPr latinLnBrk="0">
              <a:spcAft>
                <a:spcPts val="500"/>
              </a:spcAft>
            </a:pPr>
            <a:r>
              <a:rPr lang="en-US" altLang="ko-KR" sz="1400">
                <a:solidFill>
                  <a:prstClr val="black"/>
                </a:solidFill>
              </a:rPr>
              <a:t> </a:t>
            </a:r>
            <a:r>
              <a:rPr lang="en-US" altLang="ko-KR" sz="1400" smtClean="0">
                <a:solidFill>
                  <a:prstClr val="black"/>
                </a:solidFill>
              </a:rPr>
              <a:t>   </a:t>
            </a:r>
            <a:r>
              <a:rPr lang="ko-KR" altLang="en-US" sz="1400" smtClean="0">
                <a:solidFill>
                  <a:prstClr val="black"/>
                </a:solidFill>
              </a:rPr>
              <a:t>솔루션 별로 </a:t>
            </a:r>
            <a:r>
              <a:rPr lang="en-US" altLang="ko-KR" sz="1400" smtClean="0">
                <a:solidFill>
                  <a:prstClr val="black"/>
                </a:solidFill>
              </a:rPr>
              <a:t>Open</a:t>
            </a:r>
            <a:r>
              <a:rPr lang="ko-KR" altLang="en-US" sz="1400" smtClean="0">
                <a:solidFill>
                  <a:prstClr val="black"/>
                </a:solidFill>
              </a:rPr>
              <a:t>시 현장 지원 필요할 수 있음</a:t>
            </a:r>
            <a:endParaRPr lang="en-US" altLang="ko-KR" sz="1400" smtClean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06049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latin typeface="+mn-ea"/>
              </a:rPr>
              <a:t>5.1 U2L </a:t>
            </a:r>
            <a:r>
              <a:rPr lang="ko-KR" altLang="en-US">
                <a:latin typeface="+mn-ea"/>
              </a:rPr>
              <a:t>전환 방안 및 </a:t>
            </a:r>
            <a:r>
              <a:rPr lang="en-US" altLang="ko-KR" smtClean="0">
                <a:latin typeface="+mn-ea"/>
              </a:rPr>
              <a:t>Role (2/8)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9144355"/>
              </p:ext>
            </p:extLst>
          </p:nvPr>
        </p:nvGraphicFramePr>
        <p:xfrm>
          <a:off x="323850" y="980728"/>
          <a:ext cx="8496300" cy="5472456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2880320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079798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180861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 방법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180861">
                <a:tc rowSpan="5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업무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  <a:p>
                      <a:pPr algn="ctr" rtl="0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솔루션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AML/RBA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851143977"/>
                  </a:ext>
                </a:extLst>
              </a:tr>
              <a:tr h="1808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99633020"/>
                  </a:ext>
                </a:extLst>
              </a:tr>
              <a:tr h="180861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Venis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확인 중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55278590"/>
                  </a:ext>
                </a:extLst>
              </a:tr>
              <a:tr h="1808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54898026"/>
                  </a:ext>
                </a:extLst>
              </a:tr>
              <a:tr h="180861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ERMS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VOC_APP_PRD1,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UT50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전환 불가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  <a:cs typeface="Arial" panose="020B0604020202020204" pitchFamily="34" charset="0"/>
                        </a:rPr>
                        <a:t>N/A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  <a:cs typeface="Arial" panose="020B0604020202020204" pitchFamily="34" charset="0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28546941"/>
                  </a:ext>
                </a:extLst>
              </a:tr>
              <a:tr h="61064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업무</a:t>
                      </a:r>
                      <a:endParaRPr lang="en-US" altLang="ko-KR" sz="900" u="none" strike="noStrike" smtClean="0"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u="none" strike="noStrike" smtClean="0"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UB-VOC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VOC_APP_PRD1, VOC_APP_PRD2,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UT50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범위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위고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78128309"/>
                  </a:ext>
                </a:extLst>
              </a:tr>
              <a:tr h="1808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47026076"/>
                  </a:ext>
                </a:extLst>
              </a:tr>
              <a:tr h="610641">
                <a:tc rowSpan="8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Morpheus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Platform </a:t>
                      </a:r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Svr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PUSH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da-DK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UP56, UP57, UD02, 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범위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유라클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Redis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algn="ctr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Memory DB</a:t>
                      </a:r>
                    </a:p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재구축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7118487"/>
                  </a:ext>
                </a:extLst>
              </a:tr>
              <a:tr h="3241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 및 테스트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JAVA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관련 업무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63416597"/>
                  </a:ext>
                </a:extLst>
              </a:tr>
              <a:tr h="610641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Xtorm5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UP80,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UP81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범위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인젠트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1045270"/>
                  </a:ext>
                </a:extLst>
              </a:tr>
              <a:tr h="3241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협업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(File Migration)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83883958"/>
                  </a:ext>
                </a:extLst>
              </a:tr>
              <a:tr h="610641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Form/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Server/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Viewer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da-DK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UP56, UP57, UD02, UT32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범위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데몬 수정 포함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클립소프트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데몬 수정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(C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언어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필요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31260612"/>
                  </a:ext>
                </a:extLst>
              </a:tr>
              <a:tr h="32412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협업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(File Migration)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52272682"/>
                  </a:ext>
                </a:extLst>
              </a:tr>
              <a:tr h="610641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Crownix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Report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UP103, UP104, UD103,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범위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엠투소프트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94405349"/>
                  </a:ext>
                </a:extLst>
              </a:tr>
              <a:tr h="18086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607562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395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latin typeface="+mn-ea"/>
              </a:rPr>
              <a:t>5.1 U2L </a:t>
            </a:r>
            <a:r>
              <a:rPr lang="ko-KR" altLang="en-US">
                <a:latin typeface="+mn-ea"/>
              </a:rPr>
              <a:t>전환 방안 및 </a:t>
            </a:r>
            <a:r>
              <a:rPr lang="en-US" altLang="ko-KR" smtClean="0">
                <a:latin typeface="+mn-ea"/>
              </a:rPr>
              <a:t>Role (3/8)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4909098"/>
              </p:ext>
            </p:extLst>
          </p:nvPr>
        </p:nvGraphicFramePr>
        <p:xfrm>
          <a:off x="323850" y="980728"/>
          <a:ext cx="8496300" cy="5472459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2880320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079798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210076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 방법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542878">
                <a:tc rowSpan="10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일반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SSO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algn="ctr" rtl="0" fontAlgn="ctr"/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 Agent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UP56, UP57, UD02, UT32, UP90, UP91,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UT90, UT50, VOC_APP_PRD1,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VOC_APP_PRD2,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78128309"/>
                  </a:ext>
                </a:extLst>
              </a:tr>
              <a:tr h="3764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47026076"/>
                  </a:ext>
                </a:extLst>
              </a:tr>
              <a:tr h="709280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EAM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Policy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Las/Sensor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UP54, UP55, UD09</a:t>
                      </a: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indent="0" algn="l" rtl="0" fontAlgn="ctr">
                        <a:buFontTx/>
                        <a:buNone/>
                      </a:pP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범위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라온시큐어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50052711"/>
                  </a:ext>
                </a:extLst>
              </a:tr>
              <a:tr h="3764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025035436"/>
                  </a:ext>
                </a:extLst>
              </a:tr>
              <a:tr h="709280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MC*CUBE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Enterprise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Edition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For JAVA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UP61, UP62, UD08, UT34</a:t>
                      </a: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범위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엔소프트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테크놀러지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이슈 존재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1854668"/>
                  </a:ext>
                </a:extLst>
              </a:tr>
              <a:tr h="3764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7364939"/>
                  </a:ext>
                </a:extLst>
              </a:tr>
              <a:tr h="709280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TIBCO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확인 중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범위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Application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전환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씨에스피아이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7118487"/>
                  </a:ext>
                </a:extLst>
              </a:tr>
              <a:tr h="3764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63416597"/>
                  </a:ext>
                </a:extLst>
              </a:tr>
              <a:tr h="709280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Docuon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*Mate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Client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UP61,</a:t>
                      </a:r>
                      <a:r>
                        <a:rPr 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UP62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Upgrade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 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한국공인인증서비스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94405349"/>
                  </a:ext>
                </a:extLst>
              </a:tr>
              <a:tr h="37647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6075622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68862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제목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>
                <a:latin typeface="+mn-ea"/>
              </a:rPr>
              <a:t>5.1 U2L </a:t>
            </a:r>
            <a:r>
              <a:rPr lang="ko-KR" altLang="en-US">
                <a:latin typeface="+mn-ea"/>
              </a:rPr>
              <a:t>전환 방안 및 </a:t>
            </a:r>
            <a:r>
              <a:rPr lang="en-US" altLang="ko-KR" smtClean="0">
                <a:latin typeface="+mn-ea"/>
              </a:rPr>
              <a:t>Role (4/8)</a:t>
            </a:r>
            <a:endParaRPr lang="ko-KR" altLang="en-US">
              <a:latin typeface="+mn-ea"/>
              <a:ea typeface="+mn-ea"/>
            </a:endParaRPr>
          </a:p>
        </p:txBody>
      </p:sp>
      <p:sp>
        <p:nvSpPr>
          <p:cNvPr id="9" name="내용 개체 틀 3"/>
          <p:cNvSpPr>
            <a:spLocks noGrp="1"/>
          </p:cNvSpPr>
          <p:nvPr>
            <p:ph sz="quarter" idx="13"/>
          </p:nvPr>
        </p:nvSpPr>
        <p:spPr>
          <a:xfrm>
            <a:off x="5641021" y="273809"/>
            <a:ext cx="2858507" cy="358775"/>
          </a:xfrm>
        </p:spPr>
        <p:txBody>
          <a:bodyPr/>
          <a:lstStyle/>
          <a:p>
            <a:r>
              <a:rPr lang="en-US" altLang="ko-KR" b="1">
                <a:latin typeface="+mn-ea"/>
              </a:rPr>
              <a:t>5. U2L </a:t>
            </a:r>
            <a:r>
              <a:rPr lang="ko-KR" altLang="en-US" b="1">
                <a:latin typeface="+mn-ea"/>
              </a:rPr>
              <a:t>전환 방안</a:t>
            </a:r>
          </a:p>
        </p:txBody>
      </p:sp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7772734"/>
              </p:ext>
            </p:extLst>
          </p:nvPr>
        </p:nvGraphicFramePr>
        <p:xfrm>
          <a:off x="323850" y="980729"/>
          <a:ext cx="8496300" cy="547245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647750">
                  <a:extLst>
                    <a:ext uri="{9D8B030D-6E8A-4147-A177-3AD203B41FA5}">
                      <a16:colId xmlns:a16="http://schemas.microsoft.com/office/drawing/2014/main" xmlns="" val="256153991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636959891"/>
                    </a:ext>
                  </a:extLst>
                </a:gridCol>
                <a:gridCol w="2232248">
                  <a:extLst>
                    <a:ext uri="{9D8B030D-6E8A-4147-A177-3AD203B41FA5}">
                      <a16:colId xmlns:a16="http://schemas.microsoft.com/office/drawing/2014/main" xmlns="" val="4026112548"/>
                    </a:ext>
                  </a:extLst>
                </a:gridCol>
                <a:gridCol w="2880320">
                  <a:extLst>
                    <a:ext uri="{9D8B030D-6E8A-4147-A177-3AD203B41FA5}">
                      <a16:colId xmlns:a16="http://schemas.microsoft.com/office/drawing/2014/main" xmlns="" val="96402801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706002638"/>
                    </a:ext>
                  </a:extLst>
                </a:gridCol>
                <a:gridCol w="1079798">
                  <a:extLst>
                    <a:ext uri="{9D8B030D-6E8A-4147-A177-3AD203B41FA5}">
                      <a16:colId xmlns:a16="http://schemas.microsoft.com/office/drawing/2014/main" xmlns="" val="3561086593"/>
                    </a:ext>
                  </a:extLst>
                </a:gridCol>
              </a:tblGrid>
              <a:tr h="202310"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chemeClr val="dk1"/>
                          </a:solidFill>
                          <a:effectLst/>
                          <a:latin typeface="+mn-ea"/>
                          <a:ea typeface="+mn-ea"/>
                        </a:rPr>
                        <a:t>구분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서버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전환 방법</a:t>
                      </a:r>
                      <a:endParaRPr lang="ko-KR" alt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담당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1" u="none" strike="noStrike" smtClean="0">
                          <a:effectLst/>
                          <a:latin typeface="+mn-ea"/>
                          <a:ea typeface="+mn-ea"/>
                        </a:rPr>
                        <a:t>비고</a:t>
                      </a:r>
                      <a:endParaRPr lang="en-US" sz="900" b="1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760113370"/>
                  </a:ext>
                </a:extLst>
              </a:tr>
              <a:tr h="362559">
                <a:tc rowSpan="12"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보안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SSL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UP50,UP51,UP52,UP53,UD01,UD06,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UT31,UP90,UP91,UT90,UP101,UP102,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UD101,NUT12,UP94,UP95,UP98,UT93,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UT50,UT92,</a:t>
                      </a:r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VOC_APP_PRD1,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VOC_APP_PRD2,</a:t>
                      </a: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인증서 재발급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필요시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특정 디렉토리 위치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ABL/</a:t>
                      </a:r>
                    </a:p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유지보수 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DCS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향후 삼성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SDS</a:t>
                      </a:r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301854668"/>
                  </a:ext>
                </a:extLst>
              </a:tr>
              <a:tr h="48074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117364939"/>
                  </a:ext>
                </a:extLst>
              </a:tr>
              <a:tr h="522809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36000" marB="36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Web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UP50, UP51, UD01, UT31, UP90, UP91,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UT90, UP98, UT93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437118487"/>
                  </a:ext>
                </a:extLst>
              </a:tr>
              <a:tr h="3625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963416597"/>
                  </a:ext>
                </a:extLst>
              </a:tr>
              <a:tr h="522809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Document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UD02, UT32, UP90, UP91, UT90, UP98, 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UT93 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591045270"/>
                  </a:ext>
                </a:extLst>
              </a:tr>
              <a:tr h="3625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783883958"/>
                  </a:ext>
                </a:extLst>
              </a:tr>
              <a:tr h="522809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e-Page</a:t>
                      </a: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SAFER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UP103, UP104, UD103,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마크애니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3031260612"/>
                  </a:ext>
                </a:extLst>
              </a:tr>
              <a:tr h="3625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52272682"/>
                  </a:ext>
                </a:extLst>
              </a:tr>
              <a:tr h="522809"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AppShield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UP56, UP57, UD02, UT32, UP103,UP104,</a:t>
                      </a:r>
                    </a:p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UD103,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한컴위드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294405349"/>
                  </a:ext>
                </a:extLst>
              </a:tr>
              <a:tr h="362559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160756229"/>
                  </a:ext>
                </a:extLst>
              </a:tr>
              <a:tr h="522809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Xecure</a:t>
                      </a:r>
                      <a:endParaRPr lang="en-US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ctr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OCSP Client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UP101, UP102, UD101, NUT12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현 버전 솔루션 설치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ASIS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동일 </a:t>
                      </a:r>
                      <a:r>
                        <a:rPr lang="en-US" altLang="ko-KR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적용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OS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등 환경 변경에 따른 </a:t>
                      </a:r>
                      <a:r>
                        <a:rPr lang="en-US" altLang="ko-KR" sz="900" b="0" i="0" u="none" strike="noStrike" baseline="0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Config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.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개발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운영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DR/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검증 구축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최소 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차례 현장지원 필요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한컴위드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4229344088"/>
                  </a:ext>
                </a:extLst>
              </a:tr>
              <a:tr h="362559">
                <a:tc vMerge="1"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 dirty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ctr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l" rtl="0" fontAlgn="ctr"/>
                      <a:endParaRPr lang="en-US" sz="9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8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어플리케이션 관련 설정 소스 반영</a:t>
                      </a:r>
                      <a:endParaRPr lang="en-US" altLang="ko-KR" sz="900" b="0" i="0" u="none" strike="noStrike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algn="l" rtl="0" fontAlgn="ctr"/>
                      <a:r>
                        <a:rPr lang="en-US" altLang="ko-KR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- </a:t>
                      </a:r>
                      <a:r>
                        <a:rPr lang="ko-KR" altLang="en-US" sz="900" b="0" i="0" u="none" strike="noStrike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솔루션 정상 설치 확인</a:t>
                      </a:r>
                      <a:r>
                        <a:rPr lang="en-US" altLang="ko-KR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900" b="0" i="0" u="none" strike="noStrike" baseline="0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및 테스트</a:t>
                      </a:r>
                      <a:endParaRPr lang="en-US" altLang="ko-KR" sz="900" b="0" i="0" u="none" strike="noStrike" baseline="0" smtClean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ko-KR" altLang="en-US" sz="900" b="0" i="0" u="none" strike="noStrike" err="1" smtClean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크로센트</a:t>
                      </a:r>
                      <a:endParaRPr lang="en-US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endParaRPr lang="en-US" altLang="ko-KR" sz="9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36000" marR="18000" marT="18000" marB="1800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235009620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394454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blank">
  <a:themeElements>
    <a:clrScheme name="Samsung smart">
      <a:dk1>
        <a:sysClr val="windowText" lastClr="000000"/>
      </a:dk1>
      <a:lt1>
        <a:sysClr val="window" lastClr="FFFFFF"/>
      </a:lt1>
      <a:dk2>
        <a:srgbClr val="006270"/>
      </a:dk2>
      <a:lt2>
        <a:srgbClr val="FBFEC6"/>
      </a:lt2>
      <a:accent1>
        <a:srgbClr val="9DC815"/>
      </a:accent1>
      <a:accent2>
        <a:srgbClr val="F5A200"/>
      </a:accent2>
      <a:accent3>
        <a:srgbClr val="009CE1"/>
      </a:accent3>
      <a:accent4>
        <a:srgbClr val="EA609E"/>
      </a:accent4>
      <a:accent5>
        <a:srgbClr val="1428A0"/>
      </a:accent5>
      <a:accent6>
        <a:srgbClr val="009592"/>
      </a:accent6>
      <a:hlink>
        <a:srgbClr val="A17345"/>
      </a:hlink>
      <a:folHlink>
        <a:srgbClr val="9A9A9A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 w="6350">
          <a:solidFill>
            <a:schemeClr val="tx1"/>
          </a:solidFill>
        </a:ln>
      </a:spPr>
      <a:bodyPr rtlCol="0" anchor="ctr"/>
      <a:lstStyle>
        <a:defPPr algn="ctr">
          <a:defRPr sz="1400" dirty="0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6350">
          <a:solidFill>
            <a:schemeClr val="tx1"/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>
          <a:defRPr sz="1200" dirty="0" err="1" smtClean="0"/>
        </a:defPPr>
      </a:lstStyle>
    </a:txDef>
  </a:objectDefaults>
  <a:extraClrSchemeLst/>
</a:theme>
</file>

<file path=ppt/theme/theme3.xml><?xml version="1.0" encoding="utf-8"?>
<a:theme xmlns:a="http://schemas.openxmlformats.org/drawingml/2006/main" name="1_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lnDef>
      <a:spPr>
        <a:ln>
          <a:prstDash val="sysDash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25159</TotalTime>
  <Words>24158</Words>
  <Application>Microsoft Office PowerPoint</Application>
  <PresentationFormat>화면 슬라이드 쇼(4:3)</PresentationFormat>
  <Paragraphs>11464</Paragraphs>
  <Slides>116</Slides>
  <Notes>0</Notes>
  <HiddenSlides>0</HiddenSlides>
  <MMClips>0</MMClips>
  <ScaleCrop>false</ScaleCrop>
  <HeadingPairs>
    <vt:vector size="6" baseType="variant">
      <vt:variant>
        <vt:lpstr>테마</vt:lpstr>
      </vt:variant>
      <vt:variant>
        <vt:i4>3</vt:i4>
      </vt:variant>
      <vt:variant>
        <vt:lpstr>포함된 OLE 서버</vt:lpstr>
      </vt:variant>
      <vt:variant>
        <vt:i4>1</vt:i4>
      </vt:variant>
      <vt:variant>
        <vt:lpstr>슬라이드 제목</vt:lpstr>
      </vt:variant>
      <vt:variant>
        <vt:i4>116</vt:i4>
      </vt:variant>
    </vt:vector>
  </HeadingPairs>
  <TitlesOfParts>
    <vt:vector size="120" baseType="lpstr">
      <vt:lpstr>Office 테마</vt:lpstr>
      <vt:lpstr>blank</vt:lpstr>
      <vt:lpstr>1_Office 테마</vt:lpstr>
      <vt:lpstr>워크시트</vt:lpstr>
      <vt:lpstr>PowerPoint 프레젠테이션</vt:lpstr>
      <vt:lpstr>PowerPoint 프레젠테이션</vt:lpstr>
      <vt:lpstr>0.1 U2L 방법론</vt:lpstr>
      <vt:lpstr>0.1 U2L 방법론</vt:lpstr>
      <vt:lpstr>PowerPoint 프레젠테이션</vt:lpstr>
      <vt:lpstr>1.1 U2L 대상 HW 구성 현황 (1/3)</vt:lpstr>
      <vt:lpstr>1.1 U2L 대상 HW 구성 현황 (2/3)</vt:lpstr>
      <vt:lpstr>1.1 U2L 대상 HW 구성 현황 (3/3)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1.2 U2L 대상 SW 구성 현황</vt:lpstr>
      <vt:lpstr>1.3 U2L 대상 SW 유지보수 현황 (1/10)</vt:lpstr>
      <vt:lpstr>1.3 U2L 대상 SW 유지보수 현황 (2/10)</vt:lpstr>
      <vt:lpstr>1.3 U2L 대상 SW 유지보수 현황 (3/10)</vt:lpstr>
      <vt:lpstr>1.3 U2L 대상 SW 유지보수 현황 (4/10)</vt:lpstr>
      <vt:lpstr>1.3 U2L 대상 SW 유지보수 현황 (5/10)</vt:lpstr>
      <vt:lpstr>1.3 U2L 대상 SW 유지보수 현황 (6/10)</vt:lpstr>
      <vt:lpstr>1.3 U2L 대상 SW 유지보수 현황 (7/10)</vt:lpstr>
      <vt:lpstr>1.3 U2L 대상 SW 유지보수 현황 (8/10)</vt:lpstr>
      <vt:lpstr>1.3 U2L 대상 SW 유지보수 현황 (9/10)</vt:lpstr>
      <vt:lpstr>1.3 U2L 대상 SW 유지보수 현황 (10/10)</vt:lpstr>
      <vt:lpstr>1.4 어플리케이션 구성 현황</vt:lpstr>
      <vt:lpstr>1.4 어플리케이션 구성 현황</vt:lpstr>
      <vt:lpstr>1.4 어플리케이션 구성 현황</vt:lpstr>
      <vt:lpstr>1.4 어플리케이션 구성 현황</vt:lpstr>
      <vt:lpstr>1.4 어플리케이션 구성 현황</vt:lpstr>
      <vt:lpstr>1.4 어플리케이션 구성 현황</vt:lpstr>
      <vt:lpstr>1.4 어플리케이션 구성 현황</vt:lpstr>
      <vt:lpstr>1.4 어플리케이션 구성 현황</vt:lpstr>
      <vt:lpstr>PowerPoint 프레젠테이션</vt:lpstr>
      <vt:lpstr>2.1 U2L 대상 SW 라이선스 평가 (1/10)</vt:lpstr>
      <vt:lpstr>2.1 U2L 대상 SW 라이선스 평가 (2/10)</vt:lpstr>
      <vt:lpstr>2.1 U2L 대상 SW 라이선스 평가 (3/10)</vt:lpstr>
      <vt:lpstr>2.1 U2L 대상 SW 라이선스 평가 (4/10)</vt:lpstr>
      <vt:lpstr>2.1 U2L 대상 SW 라이선스 평가 (5/10)</vt:lpstr>
      <vt:lpstr>2.1 U2L 대상 SW 라이선스 평가 (6/10)</vt:lpstr>
      <vt:lpstr>2.1 U2L 대상 SW 라이선스 평가 (7/10)</vt:lpstr>
      <vt:lpstr>2.1 U2L 대상 SW 라이선스 평가 (8/10)</vt:lpstr>
      <vt:lpstr>2.1 U2L 대상 SW 라이선스 평가 (9/10)</vt:lpstr>
      <vt:lpstr>2.1 U2L 대상 SW 라이선스 평가 (10/10)</vt:lpstr>
      <vt:lpstr>2.2 U2L 대상 SW EOS 평가 (1/4)</vt:lpstr>
      <vt:lpstr>2.2 U2L 대상 SW EOS 평가 (2/4)</vt:lpstr>
      <vt:lpstr>2.2 U2L 대상 SW EOS 평가 (3/4)</vt:lpstr>
      <vt:lpstr>2.2 U2L 대상 SW EOS 평가 (4/4)</vt:lpstr>
      <vt:lpstr>2.3 U2L 대상 어플리케이션 평가 (1/5)</vt:lpstr>
      <vt:lpstr>2.3 U2L 대상 어플리케이션 평가 (2/5)</vt:lpstr>
      <vt:lpstr>2.3 U2L 대상 어플리케이션 평가 (3/5)</vt:lpstr>
      <vt:lpstr>2.3 U2L 대상 어플리케이션 평가 (4/5)</vt:lpstr>
      <vt:lpstr>2.3 U2L 대상 어플리케이션 평가 (5/5)</vt:lpstr>
      <vt:lpstr>PowerPoint 프레젠테이션</vt:lpstr>
      <vt:lpstr>3.1 U2l 대상 선정 가이드</vt:lpstr>
      <vt:lpstr>3.2 업무 기준 : 용도 (1/2)</vt:lpstr>
      <vt:lpstr>3.2 업무 기준 : 용도 (2/2)</vt:lpstr>
      <vt:lpstr>3.2 업무 기준 : Tier</vt:lpstr>
      <vt:lpstr>3.3 서버 기준 (1/3)</vt:lpstr>
      <vt:lpstr>3.3 서버 기준 (2/3)</vt:lpstr>
      <vt:lpstr>3.3 서버 기준 (3/3)</vt:lpstr>
      <vt:lpstr>3.3 SW 기준 (1/4)</vt:lpstr>
      <vt:lpstr>3.3 SW 기준 (2/4)</vt:lpstr>
      <vt:lpstr>3.3 SW 기준 (3/4)</vt:lpstr>
      <vt:lpstr>3.3 SW 기준 (4/4)</vt:lpstr>
      <vt:lpstr>3.4 u2l 대상 선정 방안 1,2,3 (1/6)</vt:lpstr>
      <vt:lpstr>3.4 u2l 대상 선정 방안 1,2,3 (2/6)</vt:lpstr>
      <vt:lpstr>3.4 u2l 대상 선정 방안 1,2,3 (3/6)</vt:lpstr>
      <vt:lpstr>3.4 u2l 대상 선정 방안 1,2,3 (4/6)</vt:lpstr>
      <vt:lpstr>3.4 u2l 대상 선정 방안 1,2,3 (5/6)</vt:lpstr>
      <vt:lpstr>3.4 u2l 대상 선정 방안 1,2,3 (6/6)</vt:lpstr>
      <vt:lpstr>3.5 u2l 대상 최종 선정</vt:lpstr>
      <vt:lpstr>3.5 u2l 대상 최종 선정</vt:lpstr>
      <vt:lpstr>3.5 u2l 대상 최종 선정</vt:lpstr>
      <vt:lpstr>3.5 u2l 대상 최종 선정</vt:lpstr>
      <vt:lpstr>3.5 u2l 대상 최종 선정</vt:lpstr>
      <vt:lpstr>3.5 u2l 대상 최종 선정</vt:lpstr>
      <vt:lpstr>PowerPoint 프레젠테이션</vt:lpstr>
      <vt:lpstr>4.1 인프라 용량 설계</vt:lpstr>
      <vt:lpstr>4.1 인프라 용량 설계</vt:lpstr>
      <vt:lpstr>4.1 인프라 용량 설계</vt:lpstr>
      <vt:lpstr>4.1 인프라 용량 설계</vt:lpstr>
      <vt:lpstr>4.1 인프라 용량 설계</vt:lpstr>
      <vt:lpstr>4.2 인프라 장비</vt:lpstr>
      <vt:lpstr>PowerPoint 프레젠테이션</vt:lpstr>
      <vt:lpstr>5.1 U2L 전환 방안 및 Role (1/8)</vt:lpstr>
      <vt:lpstr>5.1 U2L 전환 방안 및 Role (2/8)</vt:lpstr>
      <vt:lpstr>5.1 U2L 전환 방안 및 Role (3/8)</vt:lpstr>
      <vt:lpstr>5.1 U2L 전환 방안 및 Role (4/8)</vt:lpstr>
      <vt:lpstr>5.1 U2L 전환 방안 및 Role (5/8)</vt:lpstr>
      <vt:lpstr>5.1 U2L 전환 방안 및 Role (6/8)</vt:lpstr>
      <vt:lpstr>5.1 U2L 전환 방안 및 Role (7/8)</vt:lpstr>
      <vt:lpstr>5.1 U2L 전환 방안 및 Role (8/8)</vt:lpstr>
      <vt:lpstr>5.2 U2L 상세 전환 방안 (1/2)</vt:lpstr>
      <vt:lpstr>5.2 U2L 상세 전환 방안 (2/2)</vt:lpstr>
      <vt:lpstr>5.3 U2L 테스트 방안 (1/2)</vt:lpstr>
      <vt:lpstr>5.3 U2L 테스트 방안 (2/2)</vt:lpstr>
      <vt:lpstr>PowerPoint 프레젠테이션</vt:lpstr>
      <vt:lpstr>6.1 U2l 향후 일정</vt:lpstr>
      <vt:lpstr>PowerPoint 프레젠테이션</vt:lpstr>
      <vt:lpstr>별첨 1. RHEL 지원 JDK 현황 (1/2)</vt:lpstr>
      <vt:lpstr>별첨 1. RHEL 지원 JDK 현황 (2/2)</vt:lpstr>
      <vt:lpstr>별첨 2. JDK 종류</vt:lpstr>
      <vt:lpstr>별첨 3. IBM, Oracle JDK 비교</vt:lpstr>
      <vt:lpstr>별첨 4. 현황 Raw Data</vt:lpstr>
      <vt:lpstr>PowerPoint 프레젠테이션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2. 보안네트워크 구성</dc:title>
  <dc:creator>SDS</dc:creator>
  <cp:lastModifiedBy>charisbld@hotmail.com</cp:lastModifiedBy>
  <cp:revision>1185</cp:revision>
  <dcterms:created xsi:type="dcterms:W3CDTF">2013-08-28T00:28:58Z</dcterms:created>
  <dcterms:modified xsi:type="dcterms:W3CDTF">2021-01-12T03:17:40Z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NSCPROP">
    <vt:lpwstr>NSCCustomProperty</vt:lpwstr>
  </property>
  <property fmtid="{D5CDD505-2E9C-101B-9397-08002B2CF9AE}" pid="3" name="FLCMData">
    <vt:lpwstr>BAA5F5035B97855A9CD1E8D70B52329EAB901DD82F63B915D7D86D663FDBDFE138FD8976701810C16956E9588431401E139A9926C0BE4011E86FBBF84F81E94B</vt:lpwstr>
  </property>
</Properties>
</file>