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gif" ContentType="image/gif"/>
  <Default Extension="xlsx" ContentType="application/haansoftxlsx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rts/chart1.xml" ContentType="application/vnd.openxmlformats-officedocument.drawingml.chart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0.xml" ContentType="application/vnd.openxmlformats-officedocument.presentationml.notesSlide+xml"/>
  <Override PartName="/ppt/notesSlides/notesSlide231.xml" ContentType="application/vnd.openxmlformats-officedocument.presentationml.notesSlide+xml"/>
  <Override PartName="/ppt/notesSlides/notesSlide232.xml" ContentType="application/vnd.openxmlformats-officedocument.presentationml.notesSlide+xml"/>
  <Override PartName="/ppt/notesSlides/notesSlide233.xml" ContentType="application/vnd.openxmlformats-officedocument.presentationml.notesSlide+xml"/>
  <Override PartName="/ppt/notesSlides/notesSlide234.xml" ContentType="application/vnd.openxmlformats-officedocument.presentationml.notesSlide+xml"/>
  <Override PartName="/ppt/notesSlides/notesSlide235.xml" ContentType="application/vnd.openxmlformats-officedocument.presentationml.notesSlide+xml"/>
  <Override PartName="/ppt/notesSlides/notesSlide236.xml" ContentType="application/vnd.openxmlformats-officedocument.presentationml.notesSlide+xml"/>
  <Override PartName="/ppt/notesSlides/notesSlide237.xml" ContentType="application/vnd.openxmlformats-officedocument.presentationml.notesSlide+xml"/>
  <Override PartName="/ppt/notesSlides/notesSlide238.xml" ContentType="application/vnd.openxmlformats-officedocument.presentationml.notesSlide+xml"/>
  <Override PartName="/ppt/notesSlides/notesSlide239.xml" ContentType="application/vnd.openxmlformats-officedocument.presentationml.notesSlide+xml"/>
  <Override PartName="/ppt/notesSlides/notesSlide240.xml" ContentType="application/vnd.openxmlformats-officedocument.presentationml.notesSlide+xml"/>
  <Override PartName="/ppt/notesSlides/notesSlide241.xml" ContentType="application/vnd.openxmlformats-officedocument.presentationml.notesSlide+xml"/>
  <Override PartName="/ppt/notesSlides/notesSlide242.xml" ContentType="application/vnd.openxmlformats-officedocument.presentationml.notesSlide+xml"/>
  <Override PartName="/ppt/notesSlides/notesSlide243.xml" ContentType="application/vnd.openxmlformats-officedocument.presentationml.notesSlide+xml"/>
  <Override PartName="/ppt/notesSlides/notesSlide244.xml" ContentType="application/vnd.openxmlformats-officedocument.presentationml.notesSlide+xml"/>
  <Override PartName="/ppt/notesSlides/notesSlide245.xml" ContentType="application/vnd.openxmlformats-officedocument.presentationml.notesSlide+xml"/>
  <Override PartName="/ppt/notesSlides/notesSlide246.xml" ContentType="application/vnd.openxmlformats-officedocument.presentationml.notesSlide+xml"/>
  <Override PartName="/ppt/notesSlides/notesSlide247.xml" ContentType="application/vnd.openxmlformats-officedocument.presentationml.notesSlide+xml"/>
  <Override PartName="/ppt/notesSlides/notesSlide248.xml" ContentType="application/vnd.openxmlformats-officedocument.presentationml.notesSlide+xml"/>
  <Override PartName="/ppt/notesSlides/notesSlide249.xml" ContentType="application/vnd.openxmlformats-officedocument.presentationml.notesSlide+xml"/>
  <Override PartName="/ppt/notesSlides/notesSlide250.xml" ContentType="application/vnd.openxmlformats-officedocument.presentationml.notesSlide+xml"/>
  <Override PartName="/ppt/notesSlides/notesSlide251.xml" ContentType="application/vnd.openxmlformats-officedocument.presentationml.notesSlide+xml"/>
  <Override PartName="/ppt/notesSlides/notesSlide252.xml" ContentType="application/vnd.openxmlformats-officedocument.presentationml.notesSlide+xml"/>
  <Override PartName="/ppt/notesSlides/notesSlide253.xml" ContentType="application/vnd.openxmlformats-officedocument.presentationml.notesSlide+xml"/>
  <Override PartName="/ppt/notesSlides/notesSlide254.xml" ContentType="application/vnd.openxmlformats-officedocument.presentationml.notesSlide+xml"/>
  <Override PartName="/ppt/notesSlides/notesSlide255.xml" ContentType="application/vnd.openxmlformats-officedocument.presentationml.notesSlide+xml"/>
  <Override PartName="/ppt/notesSlides/notesSlide256.xml" ContentType="application/vnd.openxmlformats-officedocument.presentationml.notesSlide+xml"/>
  <Override PartName="/ppt/notesSlides/notesSlide257.xml" ContentType="application/vnd.openxmlformats-officedocument.presentationml.notesSlide+xml"/>
  <Override PartName="/ppt/notesSlides/notesSlide258.xml" ContentType="application/vnd.openxmlformats-officedocument.presentationml.notesSlide+xml"/>
  <Override PartName="/ppt/notesSlides/notesSlide259.xml" ContentType="application/vnd.openxmlformats-officedocument.presentationml.notesSlide+xml"/>
  <Override PartName="/ppt/notesSlides/notesSlide260.xml" ContentType="application/vnd.openxmlformats-officedocument.presentationml.notesSlide+xml"/>
  <Override PartName="/ppt/notesSlides/notesSlide261.xml" ContentType="application/vnd.openxmlformats-officedocument.presentationml.notesSlide+xml"/>
  <Override PartName="/ppt/notesSlides/notesSlide262.xml" ContentType="application/vnd.openxmlformats-officedocument.presentationml.notesSlide+xml"/>
  <Override PartName="/ppt/notesSlides/notesSlide263.xml" ContentType="application/vnd.openxmlformats-officedocument.presentationml.notesSlide+xml"/>
  <Override PartName="/ppt/notesSlides/notesSlide264.xml" ContentType="application/vnd.openxmlformats-officedocument.presentationml.notesSlide+xml"/>
  <Override PartName="/ppt/notesSlides/notesSlide265.xml" ContentType="application/vnd.openxmlformats-officedocument.presentationml.notesSlide+xml"/>
  <Override PartName="/ppt/notesSlides/notesSlide266.xml" ContentType="application/vnd.openxmlformats-officedocument.presentationml.notesSlide+xml"/>
  <Override PartName="/ppt/notesSlides/notesSlide267.xml" ContentType="application/vnd.openxmlformats-officedocument.presentationml.notesSlide+xml"/>
  <Override PartName="/ppt/notesSlides/notesSlide268.xml" ContentType="application/vnd.openxmlformats-officedocument.presentationml.notesSlide+xml"/>
  <Override PartName="/ppt/notesSlides/notesSlide269.xml" ContentType="application/vnd.openxmlformats-officedocument.presentationml.notesSlide+xml"/>
  <Override PartName="/ppt/notesSlides/notesSlide270.xml" ContentType="application/vnd.openxmlformats-officedocument.presentationml.notesSlide+xml"/>
  <Override PartName="/ppt/notesSlides/notesSlide271.xml" ContentType="application/vnd.openxmlformats-officedocument.presentationml.notesSlide+xml"/>
  <Override PartName="/ppt/notesSlides/notesSlide272.xml" ContentType="application/vnd.openxmlformats-officedocument.presentationml.notesSlide+xml"/>
  <Override PartName="/ppt/notesSlides/notesSlide273.xml" ContentType="application/vnd.openxmlformats-officedocument.presentationml.notesSlide+xml"/>
  <Override PartName="/ppt/notesSlides/notesSlide274.xml" ContentType="application/vnd.openxmlformats-officedocument.presentationml.notesSlide+xml"/>
  <Override PartName="/ppt/notesSlides/notesSlide275.xml" ContentType="application/vnd.openxmlformats-officedocument.presentationml.notesSlide+xml"/>
  <Override PartName="/ppt/notesSlides/notesSlide276.xml" ContentType="application/vnd.openxmlformats-officedocument.presentationml.notesSlide+xml"/>
  <Override PartName="/ppt/notesSlides/notesSlide277.xml" ContentType="application/vnd.openxmlformats-officedocument.presentationml.notesSlide+xml"/>
  <Override PartName="/ppt/notesSlides/notesSlide278.xml" ContentType="application/vnd.openxmlformats-officedocument.presentationml.notesSlide+xml"/>
  <Override PartName="/ppt/notesSlides/notesSlide279.xml" ContentType="application/vnd.openxmlformats-officedocument.presentationml.notesSlide+xml"/>
  <Override PartName="/ppt/notesSlides/notesSlide280.xml" ContentType="application/vnd.openxmlformats-officedocument.presentationml.notesSlide+xml"/>
  <Override PartName="/ppt/notesSlides/notesSlide281.xml" ContentType="application/vnd.openxmlformats-officedocument.presentationml.notesSlide+xml"/>
  <Override PartName="/ppt/notesSlides/notesSlide282.xml" ContentType="application/vnd.openxmlformats-officedocument.presentationml.notesSlide+xml"/>
  <Override PartName="/ppt/notesSlides/notesSlide283.xml" ContentType="application/vnd.openxmlformats-officedocument.presentationml.notesSlide+xml"/>
  <Override PartName="/ppt/notesSlides/notesSlide284.xml" ContentType="application/vnd.openxmlformats-officedocument.presentationml.notesSlide+xml"/>
  <Override PartName="/ppt/notesSlides/notesSlide285.xml" ContentType="application/vnd.openxmlformats-officedocument.presentationml.notesSlide+xml"/>
  <Override PartName="/ppt/notesSlides/notesSlide286.xml" ContentType="application/vnd.openxmlformats-officedocument.presentationml.notesSlide+xml"/>
  <Override PartName="/ppt/notesSlides/notesSlide287.xml" ContentType="application/vnd.openxmlformats-officedocument.presentationml.notesSlide+xml"/>
  <Override PartName="/ppt/notesSlides/notesSlide288.xml" ContentType="application/vnd.openxmlformats-officedocument.presentationml.notesSlide+xml"/>
  <Override PartName="/ppt/notesSlides/notesSlide289.xml" ContentType="application/vnd.openxmlformats-officedocument.presentationml.notesSlide+xml"/>
  <Override PartName="/ppt/notesSlides/notesSlide290.xml" ContentType="application/vnd.openxmlformats-officedocument.presentationml.notesSlide+xml"/>
  <Override PartName="/ppt/notesSlides/notesSlide291.xml" ContentType="application/vnd.openxmlformats-officedocument.presentationml.notesSlide+xml"/>
  <Override PartName="/ppt/notesSlides/notesSlide292.xml" ContentType="application/vnd.openxmlformats-officedocument.presentationml.notesSlide+xml"/>
  <Override PartName="/ppt/notesSlides/notesSlide293.xml" ContentType="application/vnd.openxmlformats-officedocument.presentationml.notesSlide+xml"/>
  <Override PartName="/ppt/notesSlides/notesSlide294.xml" ContentType="application/vnd.openxmlformats-officedocument.presentationml.notesSlide+xml"/>
  <Override PartName="/ppt/notesSlides/notesSlide295.xml" ContentType="application/vnd.openxmlformats-officedocument.presentationml.notesSlide+xml"/>
  <Override PartName="/ppt/notesSlides/notesSlide296.xml" ContentType="application/vnd.openxmlformats-officedocument.presentationml.notesSlide+xml"/>
  <Override PartName="/ppt/notesSlides/notesSlide297.xml" ContentType="application/vnd.openxmlformats-officedocument.presentationml.notesSlide+xml"/>
  <Override PartName="/ppt/notesSlides/notesSlide298.xml" ContentType="application/vnd.openxmlformats-officedocument.presentationml.notesSlide+xml"/>
  <Override PartName="/ppt/notesSlides/notesSlide299.xml" ContentType="application/vnd.openxmlformats-officedocument.presentationml.notesSlide+xml"/>
  <Override PartName="/ppt/notesSlides/notesSlide300.xml" ContentType="application/vnd.openxmlformats-officedocument.presentationml.notesSlide+xml"/>
  <Override PartName="/ppt/notesSlides/notesSlide301.xml" ContentType="application/vnd.openxmlformats-officedocument.presentationml.notesSlide+xml"/>
  <Override PartName="/ppt/notesSlides/notesSlide302.xml" ContentType="application/vnd.openxmlformats-officedocument.presentationml.notesSlide+xml"/>
  <Override PartName="/ppt/notesSlides/notesSlide303.xml" ContentType="application/vnd.openxmlformats-officedocument.presentationml.notesSlide+xml"/>
  <Override PartName="/ppt/notesSlides/notesSlide304.xml" ContentType="application/vnd.openxmlformats-officedocument.presentationml.notesSlide+xml"/>
  <Override PartName="/ppt/notesSlides/notesSlide305.xml" ContentType="application/vnd.openxmlformats-officedocument.presentationml.notesSlide+xml"/>
  <Override PartName="/ppt/notesSlides/notesSlide306.xml" ContentType="application/vnd.openxmlformats-officedocument.presentationml.notesSlide+xml"/>
  <Override PartName="/ppt/notesSlides/notesSlide307.xml" ContentType="application/vnd.openxmlformats-officedocument.presentationml.notesSlide+xml"/>
  <Override PartName="/ppt/notesSlides/notesSlide308.xml" ContentType="application/vnd.openxmlformats-officedocument.presentationml.notesSlide+xml"/>
  <Override PartName="/ppt/notesSlides/notesSlide309.xml" ContentType="application/vnd.openxmlformats-officedocument.presentationml.notesSlide+xml"/>
  <Override PartName="/ppt/notesSlides/notesSlide310.xml" ContentType="application/vnd.openxmlformats-officedocument.presentationml.notesSlide+xml"/>
  <Override PartName="/ppt/notesSlides/notesSlide311.xml" ContentType="application/vnd.openxmlformats-officedocument.presentationml.notesSlide+xml"/>
  <Override PartName="/ppt/notesSlides/notesSlide312.xml" ContentType="application/vnd.openxmlformats-officedocument.presentationml.notesSlide+xml"/>
  <Override PartName="/ppt/notesSlides/notesSlide313.xml" ContentType="application/vnd.openxmlformats-officedocument.presentationml.notesSlide+xml"/>
  <Override PartName="/ppt/notesSlides/notesSlide314.xml" ContentType="application/vnd.openxmlformats-officedocument.presentationml.notesSlide+xml"/>
  <Override PartName="/ppt/notesSlides/notesSlide315.xml" ContentType="application/vnd.openxmlformats-officedocument.presentationml.notesSlide+xml"/>
  <Override PartName="/ppt/notesSlides/notesSlide316.xml" ContentType="application/vnd.openxmlformats-officedocument.presentationml.notesSlide+xml"/>
  <Override PartName="/ppt/notesSlides/notesSlide317.xml" ContentType="application/vnd.openxmlformats-officedocument.presentationml.notesSlide+xml"/>
  <Override PartName="/ppt/notesSlides/notesSlide318.xml" ContentType="application/vnd.openxmlformats-officedocument.presentationml.notesSlide+xml"/>
  <Override PartName="/ppt/notesSlides/notesSlide319.xml" ContentType="application/vnd.openxmlformats-officedocument.presentationml.notesSlide+xml"/>
  <Override PartName="/ppt/notesSlides/notesSlide320.xml" ContentType="application/vnd.openxmlformats-officedocument.presentationml.notesSlide+xml"/>
  <Override PartName="/ppt/notesSlides/notesSlide321.xml" ContentType="application/vnd.openxmlformats-officedocument.presentationml.notesSlide+xml"/>
  <Override PartName="/ppt/notesSlides/notesSlide322.xml" ContentType="application/vnd.openxmlformats-officedocument.presentationml.notesSlide+xml"/>
  <Override PartName="/ppt/notesSlides/notesSlide323.xml" ContentType="application/vnd.openxmlformats-officedocument.presentationml.notesSlide+xml"/>
  <Override PartName="/ppt/notesSlides/notesSlide324.xml" ContentType="application/vnd.openxmlformats-officedocument.presentationml.notesSlide+xml"/>
  <Override PartName="/ppt/notesSlides/notesSlide325.xml" ContentType="application/vnd.openxmlformats-officedocument.presentationml.notesSlide+xml"/>
  <Override PartName="/ppt/notesSlides/notesSlide326.xml" ContentType="application/vnd.openxmlformats-officedocument.presentationml.notesSlide+xml"/>
  <Override PartName="/ppt/notesSlides/notesSlide327.xml" ContentType="application/vnd.openxmlformats-officedocument.presentationml.notesSlide+xml"/>
  <Override PartName="/ppt/notesSlides/notesSlide328.xml" ContentType="application/vnd.openxmlformats-officedocument.presentationml.notesSlide+xml"/>
  <Override PartName="/ppt/notesSlides/notesSlide329.xml" ContentType="application/vnd.openxmlformats-officedocument.presentationml.notesSlide+xml"/>
  <Override PartName="/ppt/notesSlides/notesSlide330.xml" ContentType="application/vnd.openxmlformats-officedocument.presentationml.notesSlide+xml"/>
  <Override PartName="/ppt/notesSlides/notesSlide331.xml" ContentType="application/vnd.openxmlformats-officedocument.presentationml.notesSlide+xml"/>
  <Override PartName="/ppt/notesSlides/notesSlide332.xml" ContentType="application/vnd.openxmlformats-officedocument.presentationml.notesSlide+xml"/>
  <Override PartName="/ppt/notesSlides/notesSlide333.xml" ContentType="application/vnd.openxmlformats-officedocument.presentationml.notesSlide+xml"/>
  <Override PartName="/ppt/notesSlides/notesSlide334.xml" ContentType="application/vnd.openxmlformats-officedocument.presentationml.notesSlide+xml"/>
  <Override PartName="/ppt/notesSlides/notesSlide335.xml" ContentType="application/vnd.openxmlformats-officedocument.presentationml.notesSlide+xml"/>
  <Override PartName="/ppt/notesSlides/notesSlide336.xml" ContentType="application/vnd.openxmlformats-officedocument.presentationml.notesSlide+xml"/>
  <Override PartName="/ppt/notesSlides/notesSlide337.xml" ContentType="application/vnd.openxmlformats-officedocument.presentationml.notesSlide+xml"/>
  <Override PartName="/ppt/notesSlides/notesSlide338.xml" ContentType="application/vnd.openxmlformats-officedocument.presentationml.notesSlide+xml"/>
  <Override PartName="/ppt/notesSlides/notesSlide339.xml" ContentType="application/vnd.openxmlformats-officedocument.presentationml.notesSlide+xml"/>
  <Override PartName="/ppt/notesSlides/notesSlide340.xml" ContentType="application/vnd.openxmlformats-officedocument.presentationml.notesSlide+xml"/>
  <Override PartName="/ppt/notesSlides/notesSlide341.xml" ContentType="application/vnd.openxmlformats-officedocument.presentationml.notesSlide+xml"/>
  <Override PartName="/ppt/notesSlides/notesSlide342.xml" ContentType="application/vnd.openxmlformats-officedocument.presentationml.notesSlide+xml"/>
  <Override PartName="/ppt/notesSlides/notesSlide343.xml" ContentType="application/vnd.openxmlformats-officedocument.presentationml.notesSlide+xml"/>
  <Override PartName="/ppt/notesSlides/notesSlide344.xml" ContentType="application/vnd.openxmlformats-officedocument.presentationml.notesSlide+xml"/>
  <Override PartName="/ppt/notesSlides/notesSlide345.xml" ContentType="application/vnd.openxmlformats-officedocument.presentationml.notesSlide+xml"/>
  <Override PartName="/ppt/notesSlides/notesSlide346.xml" ContentType="application/vnd.openxmlformats-officedocument.presentationml.notesSlide+xml"/>
  <Override PartName="/ppt/notesSlides/notesSlide347.xml" ContentType="application/vnd.openxmlformats-officedocument.presentationml.notesSlide+xml"/>
  <Override PartName="/ppt/notesSlides/notesSlide348.xml" ContentType="application/vnd.openxmlformats-officedocument.presentationml.notesSlide+xml"/>
  <Override PartName="/ppt/notesSlides/notesSlide349.xml" ContentType="application/vnd.openxmlformats-officedocument.presentationml.notesSlide+xml"/>
  <Override PartName="/ppt/notesSlides/notesSlide350.xml" ContentType="application/vnd.openxmlformats-officedocument.presentationml.notesSlide+xml"/>
  <Override PartName="/ppt/notesSlides/notesSlide351.xml" ContentType="application/vnd.openxmlformats-officedocument.presentationml.notesSlide+xml"/>
  <Override PartName="/ppt/notesSlides/notesSlide352.xml" ContentType="application/vnd.openxmlformats-officedocument.presentationml.notesSlide+xml"/>
  <Override PartName="/ppt/notesSlides/notesSlide353.xml" ContentType="application/vnd.openxmlformats-officedocument.presentationml.notesSlide+xml"/>
  <Override PartName="/ppt/notesSlides/notesSlide354.xml" ContentType="application/vnd.openxmlformats-officedocument.presentationml.notesSlide+xml"/>
  <Override PartName="/ppt/notesSlides/notesSlide355.xml" ContentType="application/vnd.openxmlformats-officedocument.presentationml.notesSlide+xml"/>
  <Override PartName="/ppt/notesSlides/notesSlide356.xml" ContentType="application/vnd.openxmlformats-officedocument.presentationml.notesSlide+xml"/>
  <Override PartName="/ppt/notesSlides/notesSlide357.xml" ContentType="application/vnd.openxmlformats-officedocument.presentationml.notesSlide+xml"/>
  <Override PartName="/ppt/notesSlides/notesSlide358.xml" ContentType="application/vnd.openxmlformats-officedocument.presentationml.notesSlide+xml"/>
  <Override PartName="/ppt/notesSlides/notesSlide359.xml" ContentType="application/vnd.openxmlformats-officedocument.presentationml.notesSlide+xml"/>
  <Override PartName="/ppt/notesSlides/notesSlide360.xml" ContentType="application/vnd.openxmlformats-officedocument.presentationml.notesSlide+xml"/>
  <Override PartName="/ppt/notesSlides/notesSlide361.xml" ContentType="application/vnd.openxmlformats-officedocument.presentationml.notesSlide+xml"/>
  <Override PartName="/ppt/notesSlides/notesSlide362.xml" ContentType="application/vnd.openxmlformats-officedocument.presentationml.notesSlide+xml"/>
  <Override PartName="/ppt/notesSlides/notesSlide363.xml" ContentType="application/vnd.openxmlformats-officedocument.presentationml.notesSlide+xml"/>
  <Override PartName="/ppt/notesSlides/notesSlide364.xml" ContentType="application/vnd.openxmlformats-officedocument.presentationml.notesSlide+xml"/>
  <Override PartName="/ppt/notesSlides/notesSlide365.xml" ContentType="application/vnd.openxmlformats-officedocument.presentationml.notesSlide+xml"/>
  <Override PartName="/ppt/notesSlides/notesSlide366.xml" ContentType="application/vnd.openxmlformats-officedocument.presentationml.notesSlide+xml"/>
  <Override PartName="/ppt/notesSlides/notesSlide367.xml" ContentType="application/vnd.openxmlformats-officedocument.presentationml.notesSlide+xml"/>
  <Override PartName="/ppt/notesSlides/notesSlide368.xml" ContentType="application/vnd.openxmlformats-officedocument.presentationml.notesSlide+xml"/>
  <Override PartName="/ppt/notesSlides/notesSlide369.xml" ContentType="application/vnd.openxmlformats-officedocument.presentationml.notesSlide+xml"/>
  <Override PartName="/ppt/notesSlides/notesSlide370.xml" ContentType="application/vnd.openxmlformats-officedocument.presentationml.notesSlide+xml"/>
  <Override PartName="/ppt/notesSlides/notesSlide371.xml" ContentType="application/vnd.openxmlformats-officedocument.presentationml.notesSlide+xml"/>
  <Override PartName="/ppt/notesSlides/notesSlide372.xml" ContentType="application/vnd.openxmlformats-officedocument.presentationml.notesSlide+xml"/>
  <Override PartName="/ppt/notesSlides/notesSlide373.xml" ContentType="application/vnd.openxmlformats-officedocument.presentationml.notesSlide+xml"/>
  <Override PartName="/ppt/notesSlides/notesSlide374.xml" ContentType="application/vnd.openxmlformats-officedocument.presentationml.notesSlide+xml"/>
  <Override PartName="/ppt/notesSlides/notesSlide375.xml" ContentType="application/vnd.openxmlformats-officedocument.presentationml.notesSlide+xml"/>
  <Override PartName="/ppt/notesSlides/notesSlide376.xml" ContentType="application/vnd.openxmlformats-officedocument.presentationml.notesSlide+xml"/>
  <Override PartName="/ppt/notesSlides/notesSlide377.xml" ContentType="application/vnd.openxmlformats-officedocument.presentationml.notesSlide+xml"/>
  <Override PartName="/ppt/notesSlides/notesSlide378.xml" ContentType="application/vnd.openxmlformats-officedocument.presentationml.notesSlide+xml"/>
  <Override PartName="/ppt/notesSlides/notesSlide379.xml" ContentType="application/vnd.openxmlformats-officedocument.presentationml.notesSlide+xml"/>
  <Override PartName="/ppt/notesSlides/notesSlide380.xml" ContentType="application/vnd.openxmlformats-officedocument.presentationml.notesSlide+xml"/>
  <Override PartName="/ppt/notesSlides/notesSlide381.xml" ContentType="application/vnd.openxmlformats-officedocument.presentationml.notesSlide+xml"/>
  <Override PartName="/ppt/notesSlides/notesSlide382.xml" ContentType="application/vnd.openxmlformats-officedocument.presentationml.notesSlide+xml"/>
  <Override PartName="/ppt/notesSlides/notesSlide383.xml" ContentType="application/vnd.openxmlformats-officedocument.presentationml.notesSlide+xml"/>
  <Override PartName="/ppt/notesSlides/notesSlide384.xml" ContentType="application/vnd.openxmlformats-officedocument.presentationml.notesSlide+xml"/>
  <Override PartName="/ppt/notesSlides/notesSlide385.xml" ContentType="application/vnd.openxmlformats-officedocument.presentationml.notesSlide+xml"/>
  <Override PartName="/ppt/notesSlides/notesSlide386.xml" ContentType="application/vnd.openxmlformats-officedocument.presentationml.notesSlide+xml"/>
  <Override PartName="/ppt/notesSlides/notesSlide387.xml" ContentType="application/vnd.openxmlformats-officedocument.presentationml.notesSlide+xml"/>
  <Override PartName="/ppt/notesSlides/notesSlide388.xml" ContentType="application/vnd.openxmlformats-officedocument.presentationml.notesSlide+xml"/>
  <Override PartName="/ppt/notesSlides/notesSlide389.xml" ContentType="application/vnd.openxmlformats-officedocument.presentationml.notesSlide+xml"/>
  <Override PartName="/ppt/notesSlides/notesSlide390.xml" ContentType="application/vnd.openxmlformats-officedocument.presentationml.notesSlide+xml"/>
  <Override PartName="/ppt/notesSlides/notesSlide391.xml" ContentType="application/vnd.openxmlformats-officedocument.presentationml.notesSlide+xml"/>
  <Override PartName="/ppt/notesSlides/notesSlide392.xml" ContentType="application/vnd.openxmlformats-officedocument.presentationml.notesSlide+xml"/>
  <Override PartName="/ppt/notesSlides/notesSlide393.xml" ContentType="application/vnd.openxmlformats-officedocument.presentationml.notesSlide+xml"/>
  <Override PartName="/ppt/notesSlides/notesSlide394.xml" ContentType="application/vnd.openxmlformats-officedocument.presentationml.notesSlide+xml"/>
  <Override PartName="/ppt/notesSlides/notesSlide395.xml" ContentType="application/vnd.openxmlformats-officedocument.presentationml.notesSlide+xml"/>
  <Override PartName="/ppt/notesSlides/notesSlide396.xml" ContentType="application/vnd.openxmlformats-officedocument.presentationml.notesSlide+xml"/>
  <Override PartName="/ppt/notesSlides/notesSlide397.xml" ContentType="application/vnd.openxmlformats-officedocument.presentationml.notesSlide+xml"/>
  <Override PartName="/ppt/notesSlides/notesSlide398.xml" ContentType="application/vnd.openxmlformats-officedocument.presentationml.notesSlide+xml"/>
  <Override PartName="/ppt/notesSlides/notesSlide399.xml" ContentType="application/vnd.openxmlformats-officedocument.presentationml.notesSlide+xml"/>
  <Override PartName="/ppt/notesSlides/notesSlide400.xml" ContentType="application/vnd.openxmlformats-officedocument.presentationml.notesSlide+xml"/>
  <Override PartName="/ppt/notesSlides/notesSlide401.xml" ContentType="application/vnd.openxmlformats-officedocument.presentationml.notesSlide+xml"/>
  <Override PartName="/ppt/notesSlides/notesSlide402.xml" ContentType="application/vnd.openxmlformats-officedocument.presentationml.notesSlide+xml"/>
  <Override PartName="/ppt/notesSlides/notesSlide403.xml" ContentType="application/vnd.openxmlformats-officedocument.presentationml.notesSlide+xml"/>
  <Override PartName="/ppt/notesSlides/notesSlide404.xml" ContentType="application/vnd.openxmlformats-officedocument.presentationml.notesSlide+xml"/>
  <Override PartName="/ppt/notesSlides/notesSlide405.xml" ContentType="application/vnd.openxmlformats-officedocument.presentationml.notesSlide+xml"/>
  <Override PartName="/ppt/notesSlides/notesSlide406.xml" ContentType="application/vnd.openxmlformats-officedocument.presentationml.notesSlide+xml"/>
  <Override PartName="/ppt/notesSlides/notesSlide407.xml" ContentType="application/vnd.openxmlformats-officedocument.presentationml.notesSlide+xml"/>
  <Override PartName="/ppt/notesSlides/notesSlide408.xml" ContentType="application/vnd.openxmlformats-officedocument.presentationml.notesSlide+xml"/>
  <Override PartName="/ppt/notesSlides/notesSlide409.xml" ContentType="application/vnd.openxmlformats-officedocument.presentationml.notesSlide+xml"/>
  <Override PartName="/ppt/notesSlides/notesSlide410.xml" ContentType="application/vnd.openxmlformats-officedocument.presentationml.notesSlide+xml"/>
  <Override PartName="/ppt/notesSlides/notesSlide411.xml" ContentType="application/vnd.openxmlformats-officedocument.presentationml.notesSlide+xml"/>
  <Override PartName="/ppt/notesSlides/notesSlide412.xml" ContentType="application/vnd.openxmlformats-officedocument.presentationml.notesSlide+xml"/>
  <Override PartName="/ppt/notesSlides/notesSlide413.xml" ContentType="application/vnd.openxmlformats-officedocument.presentationml.notesSlide+xml"/>
  <Override PartName="/ppt/notesSlides/notesSlide414.xml" ContentType="application/vnd.openxmlformats-officedocument.presentationml.notesSlide+xml"/>
  <Override PartName="/ppt/notesSlides/notesSlide415.xml" ContentType="application/vnd.openxmlformats-officedocument.presentationml.notesSlide+xml"/>
  <Override PartName="/ppt/notesSlides/notesSlide416.xml" ContentType="application/vnd.openxmlformats-officedocument.presentationml.notesSlide+xml"/>
  <Override PartName="/ppt/notesSlides/notesSlide417.xml" ContentType="application/vnd.openxmlformats-officedocument.presentationml.notesSlide+xml"/>
  <Override PartName="/ppt/notesSlides/notesSlide418.xml" ContentType="application/vnd.openxmlformats-officedocument.presentationml.notesSlide+xml"/>
  <Override PartName="/ppt/notesSlides/notesSlide419.xml" ContentType="application/vnd.openxmlformats-officedocument.presentationml.notesSlide+xml"/>
  <Override PartName="/ppt/notesSlides/notesSlide420.xml" ContentType="application/vnd.openxmlformats-officedocument.presentationml.notesSlide+xml"/>
  <Override PartName="/ppt/notesSlides/notesSlide421.xml" ContentType="application/vnd.openxmlformats-officedocument.presentationml.notesSlide+xml"/>
  <Override PartName="/ppt/notesSlides/notesSlide422.xml" ContentType="application/vnd.openxmlformats-officedocument.presentationml.notesSlide+xml"/>
  <Override PartName="/ppt/notesSlides/notesSlide423.xml" ContentType="application/vnd.openxmlformats-officedocument.presentationml.notesSlide+xml"/>
  <Override PartName="/ppt/notesSlides/notesSlide424.xml" ContentType="application/vnd.openxmlformats-officedocument.presentationml.notesSlide+xml"/>
  <Override PartName="/ppt/notesSlides/notesSlide425.xml" ContentType="application/vnd.openxmlformats-officedocument.presentationml.notesSlide+xml"/>
  <Override PartName="/ppt/notesSlides/notesSlide426.xml" ContentType="application/vnd.openxmlformats-officedocument.presentationml.notesSlide+xml"/>
  <Override PartName="/ppt/notesSlides/notesSlide427.xml" ContentType="application/vnd.openxmlformats-officedocument.presentationml.notesSlide+xml"/>
  <Override PartName="/ppt/notesSlides/notesSlide428.xml" ContentType="application/vnd.openxmlformats-officedocument.presentationml.notesSlide+xml"/>
  <Override PartName="/ppt/notesSlides/notesSlide429.xml" ContentType="application/vnd.openxmlformats-officedocument.presentationml.notesSlide+xml"/>
  <Override PartName="/ppt/notesSlides/notesSlide430.xml" ContentType="application/vnd.openxmlformats-officedocument.presentationml.notesSlide+xml"/>
  <Override PartName="/ppt/notesSlides/notesSlide431.xml" ContentType="application/vnd.openxmlformats-officedocument.presentationml.notesSlide+xml"/>
  <Override PartName="/ppt/notesSlides/notesSlide432.xml" ContentType="application/vnd.openxmlformats-officedocument.presentationml.notesSlide+xml"/>
  <Override PartName="/ppt/notesSlides/notesSlide433.xml" ContentType="application/vnd.openxmlformats-officedocument.presentationml.notesSlide+xml"/>
  <Override PartName="/ppt/notesSlides/notesSlide434.xml" ContentType="application/vnd.openxmlformats-officedocument.presentationml.notesSlide+xml"/>
  <Override PartName="/ppt/notesSlides/notesSlide435.xml" ContentType="application/vnd.openxmlformats-officedocument.presentationml.notesSlide+xml"/>
  <Override PartName="/ppt/notesSlides/notesSlide436.xml" ContentType="application/vnd.openxmlformats-officedocument.presentationml.notesSlide+xml"/>
  <Override PartName="/ppt/notesSlides/notesSlide437.xml" ContentType="application/vnd.openxmlformats-officedocument.presentationml.notesSlide+xml"/>
  <Override PartName="/ppt/notesSlides/notesSlide43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howSpecialPlsOnTitleSld="0" saveSubsetFonts="1">
  <p:sldMasterIdLst>
    <p:sldMasterId id="2147483776" r:id="rId1"/>
  </p:sldMasterIdLst>
  <p:notesMasterIdLst>
    <p:notesMasterId r:id="rId440"/>
  </p:notesMasterIdLst>
  <p:handoutMasterIdLst>
    <p:handoutMasterId r:id="rId441"/>
  </p:handoutMasterIdLst>
  <p:sldIdLst>
    <p:sldId id="305" r:id="rId2"/>
    <p:sldId id="806" r:id="rId3"/>
    <p:sldId id="807" r:id="rId4"/>
    <p:sldId id="874" r:id="rId5"/>
    <p:sldId id="873" r:id="rId6"/>
    <p:sldId id="828" r:id="rId7"/>
    <p:sldId id="829" r:id="rId8"/>
    <p:sldId id="830" r:id="rId9"/>
    <p:sldId id="831" r:id="rId10"/>
    <p:sldId id="832" r:id="rId11"/>
    <p:sldId id="833" r:id="rId12"/>
    <p:sldId id="834" r:id="rId13"/>
    <p:sldId id="835" r:id="rId14"/>
    <p:sldId id="836" r:id="rId15"/>
    <p:sldId id="837" r:id="rId16"/>
    <p:sldId id="838" r:id="rId17"/>
    <p:sldId id="839" r:id="rId18"/>
    <p:sldId id="840" r:id="rId19"/>
    <p:sldId id="841" r:id="rId20"/>
    <p:sldId id="842" r:id="rId21"/>
    <p:sldId id="843" r:id="rId22"/>
    <p:sldId id="844" r:id="rId23"/>
    <p:sldId id="845" r:id="rId24"/>
    <p:sldId id="846" r:id="rId25"/>
    <p:sldId id="847" r:id="rId26"/>
    <p:sldId id="848" r:id="rId27"/>
    <p:sldId id="849" r:id="rId28"/>
    <p:sldId id="850" r:id="rId29"/>
    <p:sldId id="851" r:id="rId30"/>
    <p:sldId id="852" r:id="rId31"/>
    <p:sldId id="859" r:id="rId32"/>
    <p:sldId id="860" r:id="rId33"/>
    <p:sldId id="861" r:id="rId34"/>
    <p:sldId id="862" r:id="rId35"/>
    <p:sldId id="863" r:id="rId36"/>
    <p:sldId id="864" r:id="rId37"/>
    <p:sldId id="865" r:id="rId38"/>
    <p:sldId id="866" r:id="rId39"/>
    <p:sldId id="867" r:id="rId40"/>
    <p:sldId id="868" r:id="rId41"/>
    <p:sldId id="869" r:id="rId42"/>
    <p:sldId id="870" r:id="rId43"/>
    <p:sldId id="871" r:id="rId44"/>
    <p:sldId id="872" r:id="rId45"/>
    <p:sldId id="418" r:id="rId46"/>
    <p:sldId id="731" r:id="rId47"/>
    <p:sldId id="732" r:id="rId48"/>
    <p:sldId id="733" r:id="rId49"/>
    <p:sldId id="734" r:id="rId50"/>
    <p:sldId id="735" r:id="rId51"/>
    <p:sldId id="814" r:id="rId52"/>
    <p:sldId id="736" r:id="rId53"/>
    <p:sldId id="901" r:id="rId54"/>
    <p:sldId id="899" r:id="rId55"/>
    <p:sldId id="902" r:id="rId56"/>
    <p:sldId id="737" r:id="rId57"/>
    <p:sldId id="877" r:id="rId58"/>
    <p:sldId id="903" r:id="rId59"/>
    <p:sldId id="909" r:id="rId60"/>
    <p:sldId id="904" r:id="rId61"/>
    <p:sldId id="905" r:id="rId62"/>
    <p:sldId id="906" r:id="rId63"/>
    <p:sldId id="907" r:id="rId64"/>
    <p:sldId id="878" r:id="rId65"/>
    <p:sldId id="888" r:id="rId66"/>
    <p:sldId id="892" r:id="rId67"/>
    <p:sldId id="889" r:id="rId68"/>
    <p:sldId id="893" r:id="rId69"/>
    <p:sldId id="894" r:id="rId70"/>
    <p:sldId id="895" r:id="rId71"/>
    <p:sldId id="898" r:id="rId72"/>
    <p:sldId id="896" r:id="rId73"/>
    <p:sldId id="897" r:id="rId74"/>
    <p:sldId id="887" r:id="rId75"/>
    <p:sldId id="404" r:id="rId76"/>
    <p:sldId id="716" r:id="rId77"/>
    <p:sldId id="717" r:id="rId78"/>
    <p:sldId id="826" r:id="rId79"/>
    <p:sldId id="718" r:id="rId80"/>
    <p:sldId id="719" r:id="rId81"/>
    <p:sldId id="815" r:id="rId82"/>
    <p:sldId id="440" r:id="rId83"/>
    <p:sldId id="816" r:id="rId84"/>
    <p:sldId id="443" r:id="rId85"/>
    <p:sldId id="332" r:id="rId86"/>
    <p:sldId id="445" r:id="rId87"/>
    <p:sldId id="446" r:id="rId88"/>
    <p:sldId id="447" r:id="rId89"/>
    <p:sldId id="827" r:id="rId90"/>
    <p:sldId id="910" r:id="rId91"/>
    <p:sldId id="911" r:id="rId92"/>
    <p:sldId id="720" r:id="rId93"/>
    <p:sldId id="450" r:id="rId94"/>
    <p:sldId id="912" r:id="rId95"/>
    <p:sldId id="739" r:id="rId96"/>
    <p:sldId id="741" r:id="rId97"/>
    <p:sldId id="740" r:id="rId98"/>
    <p:sldId id="822" r:id="rId99"/>
    <p:sldId id="823" r:id="rId100"/>
    <p:sldId id="824" r:id="rId101"/>
    <p:sldId id="448" r:id="rId102"/>
    <p:sldId id="347" r:id="rId103"/>
    <p:sldId id="915" r:id="rId104"/>
    <p:sldId id="335" r:id="rId105"/>
    <p:sldId id="337" r:id="rId106"/>
    <p:sldId id="825" r:id="rId107"/>
    <p:sldId id="916" r:id="rId108"/>
    <p:sldId id="742" r:id="rId109"/>
    <p:sldId id="743" r:id="rId110"/>
    <p:sldId id="339" r:id="rId111"/>
    <p:sldId id="917" r:id="rId112"/>
    <p:sldId id="918" r:id="rId113"/>
    <p:sldId id="919" r:id="rId114"/>
    <p:sldId id="920" r:id="rId115"/>
    <p:sldId id="340" r:id="rId116"/>
    <p:sldId id="341" r:id="rId117"/>
    <p:sldId id="342" r:id="rId118"/>
    <p:sldId id="744" r:id="rId119"/>
    <p:sldId id="913" r:id="rId120"/>
    <p:sldId id="349" r:id="rId121"/>
    <p:sldId id="914" r:id="rId122"/>
    <p:sldId id="333" r:id="rId123"/>
    <p:sldId id="394" r:id="rId124"/>
    <p:sldId id="350" r:id="rId125"/>
    <p:sldId id="921" r:id="rId126"/>
    <p:sldId id="351" r:id="rId127"/>
    <p:sldId id="922" r:id="rId128"/>
    <p:sldId id="352" r:id="rId129"/>
    <p:sldId id="358" r:id="rId130"/>
    <p:sldId id="923" r:id="rId131"/>
    <p:sldId id="360" r:id="rId132"/>
    <p:sldId id="362" r:id="rId133"/>
    <p:sldId id="363" r:id="rId134"/>
    <p:sldId id="353" r:id="rId135"/>
    <p:sldId id="354" r:id="rId136"/>
    <p:sldId id="928" r:id="rId137"/>
    <p:sldId id="924" r:id="rId138"/>
    <p:sldId id="925" r:id="rId139"/>
    <p:sldId id="926" r:id="rId140"/>
    <p:sldId id="927" r:id="rId141"/>
    <p:sldId id="364" r:id="rId142"/>
    <p:sldId id="929" r:id="rId143"/>
    <p:sldId id="365" r:id="rId144"/>
    <p:sldId id="367" r:id="rId145"/>
    <p:sldId id="930" r:id="rId146"/>
    <p:sldId id="933" r:id="rId147"/>
    <p:sldId id="366" r:id="rId148"/>
    <p:sldId id="931" r:id="rId149"/>
    <p:sldId id="932" r:id="rId150"/>
    <p:sldId id="368" r:id="rId151"/>
    <p:sldId id="456" r:id="rId152"/>
    <p:sldId id="935" r:id="rId153"/>
    <p:sldId id="936" r:id="rId154"/>
    <p:sldId id="457" r:id="rId155"/>
    <p:sldId id="937" r:id="rId156"/>
    <p:sldId id="938" r:id="rId157"/>
    <p:sldId id="939" r:id="rId158"/>
    <p:sldId id="940" r:id="rId159"/>
    <p:sldId id="941" r:id="rId160"/>
    <p:sldId id="934" r:id="rId161"/>
    <p:sldId id="459" r:id="rId162"/>
    <p:sldId id="942" r:id="rId163"/>
    <p:sldId id="458" r:id="rId164"/>
    <p:sldId id="944" r:id="rId165"/>
    <p:sldId id="945" r:id="rId166"/>
    <p:sldId id="943" r:id="rId167"/>
    <p:sldId id="462" r:id="rId168"/>
    <p:sldId id="369" r:id="rId169"/>
    <p:sldId id="374" r:id="rId170"/>
    <p:sldId id="371" r:id="rId171"/>
    <p:sldId id="460" r:id="rId172"/>
    <p:sldId id="373" r:id="rId173"/>
    <p:sldId id="461" r:id="rId174"/>
    <p:sldId id="395" r:id="rId175"/>
    <p:sldId id="375" r:id="rId176"/>
    <p:sldId id="376" r:id="rId177"/>
    <p:sldId id="378" r:id="rId178"/>
    <p:sldId id="818" r:id="rId179"/>
    <p:sldId id="819" r:id="rId180"/>
    <p:sldId id="820" r:id="rId181"/>
    <p:sldId id="821" r:id="rId182"/>
    <p:sldId id="379" r:id="rId183"/>
    <p:sldId id="380" r:id="rId184"/>
    <p:sldId id="381" r:id="rId185"/>
    <p:sldId id="463" r:id="rId186"/>
    <p:sldId id="464" r:id="rId187"/>
    <p:sldId id="465" r:id="rId188"/>
    <p:sldId id="382" r:id="rId189"/>
    <p:sldId id="383" r:id="rId190"/>
    <p:sldId id="385" r:id="rId191"/>
    <p:sldId id="386" r:id="rId192"/>
    <p:sldId id="403" r:id="rId193"/>
    <p:sldId id="397" r:id="rId194"/>
    <p:sldId id="393" r:id="rId195"/>
    <p:sldId id="454" r:id="rId196"/>
    <p:sldId id="401" r:id="rId197"/>
    <p:sldId id="467" r:id="rId198"/>
    <p:sldId id="468" r:id="rId199"/>
    <p:sldId id="470" r:id="rId200"/>
    <p:sldId id="471" r:id="rId201"/>
    <p:sldId id="472" r:id="rId202"/>
    <p:sldId id="473" r:id="rId203"/>
    <p:sldId id="474" r:id="rId204"/>
    <p:sldId id="475" r:id="rId205"/>
    <p:sldId id="476" r:id="rId206"/>
    <p:sldId id="477" r:id="rId207"/>
    <p:sldId id="478" r:id="rId208"/>
    <p:sldId id="479" r:id="rId209"/>
    <p:sldId id="480" r:id="rId210"/>
    <p:sldId id="481" r:id="rId211"/>
    <p:sldId id="482" r:id="rId212"/>
    <p:sldId id="483" r:id="rId213"/>
    <p:sldId id="484" r:id="rId214"/>
    <p:sldId id="485" r:id="rId215"/>
    <p:sldId id="486" r:id="rId216"/>
    <p:sldId id="946" r:id="rId217"/>
    <p:sldId id="947" r:id="rId218"/>
    <p:sldId id="487" r:id="rId219"/>
    <p:sldId id="488" r:id="rId220"/>
    <p:sldId id="489" r:id="rId221"/>
    <p:sldId id="490" r:id="rId222"/>
    <p:sldId id="745" r:id="rId223"/>
    <p:sldId id="491" r:id="rId224"/>
    <p:sldId id="492" r:id="rId225"/>
    <p:sldId id="493" r:id="rId226"/>
    <p:sldId id="494" r:id="rId227"/>
    <p:sldId id="495" r:id="rId228"/>
    <p:sldId id="496" r:id="rId229"/>
    <p:sldId id="497" r:id="rId230"/>
    <p:sldId id="498" r:id="rId231"/>
    <p:sldId id="499" r:id="rId232"/>
    <p:sldId id="500" r:id="rId233"/>
    <p:sldId id="501" r:id="rId234"/>
    <p:sldId id="502" r:id="rId235"/>
    <p:sldId id="503" r:id="rId236"/>
    <p:sldId id="504" r:id="rId237"/>
    <p:sldId id="505" r:id="rId238"/>
    <p:sldId id="506" r:id="rId239"/>
    <p:sldId id="507" r:id="rId240"/>
    <p:sldId id="508" r:id="rId241"/>
    <p:sldId id="509" r:id="rId242"/>
    <p:sldId id="510" r:id="rId243"/>
    <p:sldId id="511" r:id="rId244"/>
    <p:sldId id="512" r:id="rId245"/>
    <p:sldId id="513" r:id="rId246"/>
    <p:sldId id="514" r:id="rId247"/>
    <p:sldId id="515" r:id="rId248"/>
    <p:sldId id="516" r:id="rId249"/>
    <p:sldId id="517" r:id="rId250"/>
    <p:sldId id="518" r:id="rId251"/>
    <p:sldId id="519" r:id="rId252"/>
    <p:sldId id="520" r:id="rId253"/>
    <p:sldId id="521" r:id="rId254"/>
    <p:sldId id="522" r:id="rId255"/>
    <p:sldId id="523" r:id="rId256"/>
    <p:sldId id="524" r:id="rId257"/>
    <p:sldId id="525" r:id="rId258"/>
    <p:sldId id="526" r:id="rId259"/>
    <p:sldId id="527" r:id="rId260"/>
    <p:sldId id="528" r:id="rId261"/>
    <p:sldId id="529" r:id="rId262"/>
    <p:sldId id="530" r:id="rId263"/>
    <p:sldId id="531" r:id="rId264"/>
    <p:sldId id="532" r:id="rId265"/>
    <p:sldId id="533" r:id="rId266"/>
    <p:sldId id="534" r:id="rId267"/>
    <p:sldId id="535" r:id="rId268"/>
    <p:sldId id="536" r:id="rId269"/>
    <p:sldId id="537" r:id="rId270"/>
    <p:sldId id="538" r:id="rId271"/>
    <p:sldId id="539" r:id="rId272"/>
    <p:sldId id="540" r:id="rId273"/>
    <p:sldId id="541" r:id="rId274"/>
    <p:sldId id="542" r:id="rId275"/>
    <p:sldId id="543" r:id="rId276"/>
    <p:sldId id="544" r:id="rId277"/>
    <p:sldId id="545" r:id="rId278"/>
    <p:sldId id="813" r:id="rId279"/>
    <p:sldId id="546" r:id="rId280"/>
    <p:sldId id="547" r:id="rId281"/>
    <p:sldId id="548" r:id="rId282"/>
    <p:sldId id="746" r:id="rId283"/>
    <p:sldId id="747" r:id="rId284"/>
    <p:sldId id="748" r:id="rId285"/>
    <p:sldId id="749" r:id="rId286"/>
    <p:sldId id="750" r:id="rId287"/>
    <p:sldId id="751" r:id="rId288"/>
    <p:sldId id="752" r:id="rId289"/>
    <p:sldId id="753" r:id="rId290"/>
    <p:sldId id="754" r:id="rId291"/>
    <p:sldId id="755" r:id="rId292"/>
    <p:sldId id="756" r:id="rId293"/>
    <p:sldId id="757" r:id="rId294"/>
    <p:sldId id="549" r:id="rId295"/>
    <p:sldId id="550" r:id="rId296"/>
    <p:sldId id="552" r:id="rId297"/>
    <p:sldId id="553" r:id="rId298"/>
    <p:sldId id="555" r:id="rId299"/>
    <p:sldId id="557" r:id="rId300"/>
    <p:sldId id="558" r:id="rId301"/>
    <p:sldId id="559" r:id="rId302"/>
    <p:sldId id="648" r:id="rId303"/>
    <p:sldId id="715" r:id="rId304"/>
    <p:sldId id="649" r:id="rId305"/>
    <p:sldId id="650" r:id="rId306"/>
    <p:sldId id="651" r:id="rId307"/>
    <p:sldId id="652" r:id="rId308"/>
    <p:sldId id="653" r:id="rId309"/>
    <p:sldId id="654" r:id="rId310"/>
    <p:sldId id="655" r:id="rId311"/>
    <p:sldId id="656" r:id="rId312"/>
    <p:sldId id="657" r:id="rId313"/>
    <p:sldId id="658" r:id="rId314"/>
    <p:sldId id="659" r:id="rId315"/>
    <p:sldId id="660" r:id="rId316"/>
    <p:sldId id="661" r:id="rId317"/>
    <p:sldId id="662" r:id="rId318"/>
    <p:sldId id="663" r:id="rId319"/>
    <p:sldId id="665" r:id="rId320"/>
    <p:sldId id="666" r:id="rId321"/>
    <p:sldId id="667" r:id="rId322"/>
    <p:sldId id="668" r:id="rId323"/>
    <p:sldId id="669" r:id="rId324"/>
    <p:sldId id="670" r:id="rId325"/>
    <p:sldId id="671" r:id="rId326"/>
    <p:sldId id="672" r:id="rId327"/>
    <p:sldId id="674" r:id="rId328"/>
    <p:sldId id="675" r:id="rId329"/>
    <p:sldId id="676" r:id="rId330"/>
    <p:sldId id="677" r:id="rId331"/>
    <p:sldId id="678" r:id="rId332"/>
    <p:sldId id="680" r:id="rId333"/>
    <p:sldId id="681" r:id="rId334"/>
    <p:sldId id="682" r:id="rId335"/>
    <p:sldId id="683" r:id="rId336"/>
    <p:sldId id="758" r:id="rId337"/>
    <p:sldId id="759" r:id="rId338"/>
    <p:sldId id="760" r:id="rId339"/>
    <p:sldId id="684" r:id="rId340"/>
    <p:sldId id="685" r:id="rId341"/>
    <p:sldId id="687" r:id="rId342"/>
    <p:sldId id="688" r:id="rId343"/>
    <p:sldId id="689" r:id="rId344"/>
    <p:sldId id="690" r:id="rId345"/>
    <p:sldId id="691" r:id="rId346"/>
    <p:sldId id="692" r:id="rId347"/>
    <p:sldId id="693" r:id="rId348"/>
    <p:sldId id="694" r:id="rId349"/>
    <p:sldId id="695" r:id="rId350"/>
    <p:sldId id="696" r:id="rId351"/>
    <p:sldId id="697" r:id="rId352"/>
    <p:sldId id="698" r:id="rId353"/>
    <p:sldId id="699" r:id="rId354"/>
    <p:sldId id="700" r:id="rId355"/>
    <p:sldId id="701" r:id="rId356"/>
    <p:sldId id="702" r:id="rId357"/>
    <p:sldId id="703" r:id="rId358"/>
    <p:sldId id="704" r:id="rId359"/>
    <p:sldId id="722" r:id="rId360"/>
    <p:sldId id="723" r:id="rId361"/>
    <p:sldId id="724" r:id="rId362"/>
    <p:sldId id="725" r:id="rId363"/>
    <p:sldId id="726" r:id="rId364"/>
    <p:sldId id="727" r:id="rId365"/>
    <p:sldId id="728" r:id="rId366"/>
    <p:sldId id="729" r:id="rId367"/>
    <p:sldId id="730" r:id="rId368"/>
    <p:sldId id="761" r:id="rId369"/>
    <p:sldId id="762" r:id="rId370"/>
    <p:sldId id="763" r:id="rId371"/>
    <p:sldId id="766" r:id="rId372"/>
    <p:sldId id="768" r:id="rId373"/>
    <p:sldId id="769" r:id="rId374"/>
    <p:sldId id="770" r:id="rId375"/>
    <p:sldId id="771" r:id="rId376"/>
    <p:sldId id="772" r:id="rId377"/>
    <p:sldId id="764" r:id="rId378"/>
    <p:sldId id="773" r:id="rId379"/>
    <p:sldId id="774" r:id="rId380"/>
    <p:sldId id="765" r:id="rId381"/>
    <p:sldId id="961" r:id="rId382"/>
    <p:sldId id="962" r:id="rId383"/>
    <p:sldId id="963" r:id="rId384"/>
    <p:sldId id="964" r:id="rId385"/>
    <p:sldId id="969" r:id="rId386"/>
    <p:sldId id="970" r:id="rId387"/>
    <p:sldId id="971" r:id="rId388"/>
    <p:sldId id="966" r:id="rId389"/>
    <p:sldId id="967" r:id="rId390"/>
    <p:sldId id="968" r:id="rId391"/>
    <p:sldId id="972" r:id="rId392"/>
    <p:sldId id="973" r:id="rId393"/>
    <p:sldId id="775" r:id="rId394"/>
    <p:sldId id="776" r:id="rId395"/>
    <p:sldId id="778" r:id="rId396"/>
    <p:sldId id="779" r:id="rId397"/>
    <p:sldId id="780" r:id="rId398"/>
    <p:sldId id="781" r:id="rId399"/>
    <p:sldId id="782" r:id="rId400"/>
    <p:sldId id="783" r:id="rId401"/>
    <p:sldId id="784" r:id="rId402"/>
    <p:sldId id="786" r:id="rId403"/>
    <p:sldId id="787" r:id="rId404"/>
    <p:sldId id="788" r:id="rId405"/>
    <p:sldId id="789" r:id="rId406"/>
    <p:sldId id="790" r:id="rId407"/>
    <p:sldId id="791" r:id="rId408"/>
    <p:sldId id="792" r:id="rId409"/>
    <p:sldId id="793" r:id="rId410"/>
    <p:sldId id="795" r:id="rId411"/>
    <p:sldId id="796" r:id="rId412"/>
    <p:sldId id="797" r:id="rId413"/>
    <p:sldId id="798" r:id="rId414"/>
    <p:sldId id="799" r:id="rId415"/>
    <p:sldId id="800" r:id="rId416"/>
    <p:sldId id="801" r:id="rId417"/>
    <p:sldId id="802" r:id="rId418"/>
    <p:sldId id="803" r:id="rId419"/>
    <p:sldId id="804" r:id="rId420"/>
    <p:sldId id="805" r:id="rId421"/>
    <p:sldId id="960" r:id="rId422"/>
    <p:sldId id="948" r:id="rId423"/>
    <p:sldId id="949" r:id="rId424"/>
    <p:sldId id="950" r:id="rId425"/>
    <p:sldId id="952" r:id="rId426"/>
    <p:sldId id="951" r:id="rId427"/>
    <p:sldId id="974" r:id="rId428"/>
    <p:sldId id="975" r:id="rId429"/>
    <p:sldId id="976" r:id="rId430"/>
    <p:sldId id="953" r:id="rId431"/>
    <p:sldId id="954" r:id="rId432"/>
    <p:sldId id="955" r:id="rId433"/>
    <p:sldId id="956" r:id="rId434"/>
    <p:sldId id="957" r:id="rId435"/>
    <p:sldId id="958" r:id="rId436"/>
    <p:sldId id="959" r:id="rId437"/>
    <p:sldId id="809" r:id="rId438"/>
    <p:sldId id="455" r:id="rId439"/>
  </p:sldIdLst>
  <p:sldSz cx="9144000" cy="6858000" type="screen4x3"/>
  <p:notesSz cx="7102475" cy="10234613"/>
  <p:defaultTextStyle>
    <a:defPPr>
      <a:defRPr lang="ko-KR"/>
    </a:defPPr>
    <a:lvl1pPr algn="l" rtl="0" fontAlgn="base" latinLnBrk="1">
      <a:spcBef>
        <a:spcPct val="0"/>
      </a:spcBef>
      <a:spcAft>
        <a:spcPct val="0"/>
      </a:spcAft>
      <a:defRPr kumimoji="1" sz="1200" kern="1200">
        <a:solidFill>
          <a:schemeClr val="tx1"/>
        </a:solidFill>
        <a:latin typeface="-윤고딕120"/>
        <a:ea typeface="굴림" pitchFamily="50" charset="-127"/>
        <a:cs typeface="+mn-cs"/>
      </a:defRPr>
    </a:lvl1pPr>
    <a:lvl2pPr marL="457200" algn="l" rtl="0" fontAlgn="base" latinLnBrk="1">
      <a:spcBef>
        <a:spcPct val="0"/>
      </a:spcBef>
      <a:spcAft>
        <a:spcPct val="0"/>
      </a:spcAft>
      <a:defRPr kumimoji="1" sz="1200" kern="1200">
        <a:solidFill>
          <a:schemeClr val="tx1"/>
        </a:solidFill>
        <a:latin typeface="-윤고딕120"/>
        <a:ea typeface="굴림" pitchFamily="50" charset="-127"/>
        <a:cs typeface="+mn-cs"/>
      </a:defRPr>
    </a:lvl2pPr>
    <a:lvl3pPr marL="914400" algn="l" rtl="0" fontAlgn="base" latinLnBrk="1">
      <a:spcBef>
        <a:spcPct val="0"/>
      </a:spcBef>
      <a:spcAft>
        <a:spcPct val="0"/>
      </a:spcAft>
      <a:defRPr kumimoji="1" sz="1200" kern="1200">
        <a:solidFill>
          <a:schemeClr val="tx1"/>
        </a:solidFill>
        <a:latin typeface="-윤고딕120"/>
        <a:ea typeface="굴림" pitchFamily="50" charset="-127"/>
        <a:cs typeface="+mn-cs"/>
      </a:defRPr>
    </a:lvl3pPr>
    <a:lvl4pPr marL="1371600" algn="l" rtl="0" fontAlgn="base" latinLnBrk="1">
      <a:spcBef>
        <a:spcPct val="0"/>
      </a:spcBef>
      <a:spcAft>
        <a:spcPct val="0"/>
      </a:spcAft>
      <a:defRPr kumimoji="1" sz="1200" kern="1200">
        <a:solidFill>
          <a:schemeClr val="tx1"/>
        </a:solidFill>
        <a:latin typeface="-윤고딕120"/>
        <a:ea typeface="굴림" pitchFamily="50" charset="-127"/>
        <a:cs typeface="+mn-cs"/>
      </a:defRPr>
    </a:lvl4pPr>
    <a:lvl5pPr marL="1828800" algn="l" rtl="0" fontAlgn="base" latinLnBrk="1">
      <a:spcBef>
        <a:spcPct val="0"/>
      </a:spcBef>
      <a:spcAft>
        <a:spcPct val="0"/>
      </a:spcAft>
      <a:defRPr kumimoji="1" sz="1200" kern="1200">
        <a:solidFill>
          <a:schemeClr val="tx1"/>
        </a:solidFill>
        <a:latin typeface="-윤고딕120"/>
        <a:ea typeface="굴림" pitchFamily="50" charset="-127"/>
        <a:cs typeface="+mn-cs"/>
      </a:defRPr>
    </a:lvl5pPr>
    <a:lvl6pPr marL="2286000" algn="l" defTabSz="914400" rtl="0" eaLnBrk="1" latinLnBrk="1" hangingPunct="1">
      <a:defRPr kumimoji="1" sz="1200" kern="1200">
        <a:solidFill>
          <a:schemeClr val="tx1"/>
        </a:solidFill>
        <a:latin typeface="-윤고딕120"/>
        <a:ea typeface="굴림" pitchFamily="50" charset="-127"/>
        <a:cs typeface="+mn-cs"/>
      </a:defRPr>
    </a:lvl6pPr>
    <a:lvl7pPr marL="2743200" algn="l" defTabSz="914400" rtl="0" eaLnBrk="1" latinLnBrk="1" hangingPunct="1">
      <a:defRPr kumimoji="1" sz="1200" kern="1200">
        <a:solidFill>
          <a:schemeClr val="tx1"/>
        </a:solidFill>
        <a:latin typeface="-윤고딕120"/>
        <a:ea typeface="굴림" pitchFamily="50" charset="-127"/>
        <a:cs typeface="+mn-cs"/>
      </a:defRPr>
    </a:lvl7pPr>
    <a:lvl8pPr marL="3200400" algn="l" defTabSz="914400" rtl="0" eaLnBrk="1" latinLnBrk="1" hangingPunct="1">
      <a:defRPr kumimoji="1" sz="1200" kern="1200">
        <a:solidFill>
          <a:schemeClr val="tx1"/>
        </a:solidFill>
        <a:latin typeface="-윤고딕120"/>
        <a:ea typeface="굴림" pitchFamily="50" charset="-127"/>
        <a:cs typeface="+mn-cs"/>
      </a:defRPr>
    </a:lvl8pPr>
    <a:lvl9pPr marL="3657600" algn="l" defTabSz="914400" rtl="0" eaLnBrk="1" latinLnBrk="1" hangingPunct="1">
      <a:defRPr kumimoji="1" sz="1200" kern="1200">
        <a:solidFill>
          <a:schemeClr val="tx1"/>
        </a:solidFill>
        <a:latin typeface="-윤고딕120"/>
        <a:ea typeface="굴림" pitchFamily="50" charset="-127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96633"/>
    <a:srgbClr val="FFE07D"/>
    <a:srgbClr val="FF9933"/>
    <a:srgbClr val="FFFF99"/>
    <a:srgbClr val="FFFFCC"/>
    <a:srgbClr val="FFECAF"/>
    <a:srgbClr val="FF99FF"/>
    <a:srgbClr val="000000"/>
    <a:srgbClr val="F8F8F8"/>
    <a:srgbClr val="EAEAE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0E3FDE45-AF77-4B5C-9715-49D594BDF05E}" styleName="밝은 스타일 1 - 강조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DF18680-E054-41AD-8BC1-D1AEF772440D}" styleName="보통 스타일 2 - 강조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21E4AEA4-8DFA-4A89-87EB-49C32662AFE0}" styleName="보통 스타일 2 - 강조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vertBarState="minimized">
    <p:restoredLeft sz="8158" autoAdjust="0"/>
    <p:restoredTop sz="89741" autoAdjust="0"/>
  </p:normalViewPr>
  <p:slideViewPr>
    <p:cSldViewPr>
      <p:cViewPr>
        <p:scale>
          <a:sx n="95" d="100"/>
          <a:sy n="95" d="100"/>
        </p:scale>
        <p:origin x="-1956" y="-156"/>
      </p:cViewPr>
      <p:guideLst>
        <p:guide orient="horz" pos="799"/>
        <p:guide pos="385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6306"/>
    </p:cViewPr>
  </p:sorterViewPr>
  <p:notesViewPr>
    <p:cSldViewPr>
      <p:cViewPr varScale="1">
        <p:scale>
          <a:sx n="74" d="100"/>
          <a:sy n="74" d="100"/>
        </p:scale>
        <p:origin x="-3306" y="-96"/>
      </p:cViewPr>
      <p:guideLst>
        <p:guide orient="horz" pos="3222"/>
        <p:guide pos="2236"/>
      </p:guideLst>
    </p:cSldViewPr>
  </p:notesViewPr>
  <p:gridSpacing cx="36004" cy="36004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402" Type="http://schemas.openxmlformats.org/officeDocument/2006/relationships/slide" Target="slides/slide401.xml"/><Relationship Id="rId279" Type="http://schemas.openxmlformats.org/officeDocument/2006/relationships/slide" Target="slides/slide278.xml"/><Relationship Id="rId444" Type="http://schemas.openxmlformats.org/officeDocument/2006/relationships/theme" Target="theme/theme1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388" Type="http://schemas.openxmlformats.org/officeDocument/2006/relationships/slide" Target="slides/slide387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399" Type="http://schemas.openxmlformats.org/officeDocument/2006/relationships/slide" Target="slides/slide398.xml"/><Relationship Id="rId259" Type="http://schemas.openxmlformats.org/officeDocument/2006/relationships/slide" Target="slides/slide258.xml"/><Relationship Id="rId424" Type="http://schemas.openxmlformats.org/officeDocument/2006/relationships/slide" Target="slides/slide423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390" Type="http://schemas.openxmlformats.org/officeDocument/2006/relationships/slide" Target="slides/slide389.xml"/><Relationship Id="rId404" Type="http://schemas.openxmlformats.org/officeDocument/2006/relationships/slide" Target="slides/slide403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426" Type="http://schemas.openxmlformats.org/officeDocument/2006/relationships/slide" Target="slides/slide425.xml"/><Relationship Id="rId230" Type="http://schemas.openxmlformats.org/officeDocument/2006/relationships/slide" Target="slides/slide229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437" Type="http://schemas.openxmlformats.org/officeDocument/2006/relationships/slide" Target="slides/slide436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406" Type="http://schemas.openxmlformats.org/officeDocument/2006/relationships/slide" Target="slides/slide405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slide" Target="slides/slide391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196" Type="http://schemas.openxmlformats.org/officeDocument/2006/relationships/slide" Target="slides/slide195.xml"/><Relationship Id="rId417" Type="http://schemas.openxmlformats.org/officeDocument/2006/relationships/slide" Target="slides/slide416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63" Type="http://schemas.openxmlformats.org/officeDocument/2006/relationships/slide" Target="slides/slide262.xml"/><Relationship Id="rId319" Type="http://schemas.openxmlformats.org/officeDocument/2006/relationships/slide" Target="slides/slide318.xml"/><Relationship Id="rId58" Type="http://schemas.openxmlformats.org/officeDocument/2006/relationships/slide" Target="slides/slide57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165" Type="http://schemas.openxmlformats.org/officeDocument/2006/relationships/slide" Target="slides/slide164.xml"/><Relationship Id="rId372" Type="http://schemas.openxmlformats.org/officeDocument/2006/relationships/slide" Target="slides/slide371.xml"/><Relationship Id="rId428" Type="http://schemas.openxmlformats.org/officeDocument/2006/relationships/slide" Target="slides/slide427.xml"/><Relationship Id="rId232" Type="http://schemas.openxmlformats.org/officeDocument/2006/relationships/slide" Target="slides/slide231.xml"/><Relationship Id="rId274" Type="http://schemas.openxmlformats.org/officeDocument/2006/relationships/slide" Target="slides/slide273.xml"/><Relationship Id="rId27" Type="http://schemas.openxmlformats.org/officeDocument/2006/relationships/slide" Target="slides/slide26.xml"/><Relationship Id="rId69" Type="http://schemas.openxmlformats.org/officeDocument/2006/relationships/slide" Target="slides/slide68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76" Type="http://schemas.openxmlformats.org/officeDocument/2006/relationships/slide" Target="slides/slide175.xml"/><Relationship Id="rId341" Type="http://schemas.openxmlformats.org/officeDocument/2006/relationships/slide" Target="slides/slide340.xml"/><Relationship Id="rId383" Type="http://schemas.openxmlformats.org/officeDocument/2006/relationships/slide" Target="slides/slide382.xml"/><Relationship Id="rId439" Type="http://schemas.openxmlformats.org/officeDocument/2006/relationships/slide" Target="slides/slide438.xml"/><Relationship Id="rId201" Type="http://schemas.openxmlformats.org/officeDocument/2006/relationships/slide" Target="slides/slide200.xml"/><Relationship Id="rId243" Type="http://schemas.openxmlformats.org/officeDocument/2006/relationships/slide" Target="slides/slide242.xml"/><Relationship Id="rId285" Type="http://schemas.openxmlformats.org/officeDocument/2006/relationships/slide" Target="slides/slide284.xml"/><Relationship Id="rId38" Type="http://schemas.openxmlformats.org/officeDocument/2006/relationships/slide" Target="slides/slide37.xml"/><Relationship Id="rId103" Type="http://schemas.openxmlformats.org/officeDocument/2006/relationships/slide" Target="slides/slide102.xml"/><Relationship Id="rId310" Type="http://schemas.openxmlformats.org/officeDocument/2006/relationships/slide" Target="slides/slide30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87" Type="http://schemas.openxmlformats.org/officeDocument/2006/relationships/slide" Target="slides/slide186.xml"/><Relationship Id="rId352" Type="http://schemas.openxmlformats.org/officeDocument/2006/relationships/slide" Target="slides/slide351.xml"/><Relationship Id="rId394" Type="http://schemas.openxmlformats.org/officeDocument/2006/relationships/slide" Target="slides/slide393.xml"/><Relationship Id="rId408" Type="http://schemas.openxmlformats.org/officeDocument/2006/relationships/slide" Target="slides/slide407.xml"/><Relationship Id="rId212" Type="http://schemas.openxmlformats.org/officeDocument/2006/relationships/slide" Target="slides/slide211.xml"/><Relationship Id="rId254" Type="http://schemas.openxmlformats.org/officeDocument/2006/relationships/slide" Target="slides/slide253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96" Type="http://schemas.openxmlformats.org/officeDocument/2006/relationships/slide" Target="slides/slide295.xml"/><Relationship Id="rId60" Type="http://schemas.openxmlformats.org/officeDocument/2006/relationships/slide" Target="slides/slide59.xml"/><Relationship Id="rId156" Type="http://schemas.openxmlformats.org/officeDocument/2006/relationships/slide" Target="slides/slide155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63" Type="http://schemas.openxmlformats.org/officeDocument/2006/relationships/slide" Target="slides/slide362.xml"/><Relationship Id="rId419" Type="http://schemas.openxmlformats.org/officeDocument/2006/relationships/slide" Target="slides/slide418.xml"/><Relationship Id="rId223" Type="http://schemas.openxmlformats.org/officeDocument/2006/relationships/slide" Target="slides/slide222.xml"/><Relationship Id="rId430" Type="http://schemas.openxmlformats.org/officeDocument/2006/relationships/slide" Target="slides/slide429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395" Type="http://schemas.openxmlformats.org/officeDocument/2006/relationships/slide" Target="slides/slide394.xml"/><Relationship Id="rId409" Type="http://schemas.openxmlformats.org/officeDocument/2006/relationships/slide" Target="slides/slide408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420" Type="http://schemas.openxmlformats.org/officeDocument/2006/relationships/slide" Target="slides/slide419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41" Type="http://schemas.openxmlformats.org/officeDocument/2006/relationships/handoutMaster" Target="handoutMasters/handoutMaster1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431" Type="http://schemas.openxmlformats.org/officeDocument/2006/relationships/slide" Target="slides/slide430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96" Type="http://schemas.openxmlformats.org/officeDocument/2006/relationships/slide" Target="slides/slide395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400" Type="http://schemas.openxmlformats.org/officeDocument/2006/relationships/slide" Target="slides/slide399.xml"/><Relationship Id="rId421" Type="http://schemas.openxmlformats.org/officeDocument/2006/relationships/slide" Target="slides/slide420.xml"/><Relationship Id="rId442" Type="http://schemas.openxmlformats.org/officeDocument/2006/relationships/presProps" Target="presProps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slide" Target="slides/slide38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411" Type="http://schemas.openxmlformats.org/officeDocument/2006/relationships/slide" Target="slides/slide410.xml"/><Relationship Id="rId432" Type="http://schemas.openxmlformats.org/officeDocument/2006/relationships/slide" Target="slides/slide431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397" Type="http://schemas.openxmlformats.org/officeDocument/2006/relationships/slide" Target="slides/slide396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401" Type="http://schemas.openxmlformats.org/officeDocument/2006/relationships/slide" Target="slides/slide400.xml"/><Relationship Id="rId422" Type="http://schemas.openxmlformats.org/officeDocument/2006/relationships/slide" Target="slides/slide421.xml"/><Relationship Id="rId443" Type="http://schemas.openxmlformats.org/officeDocument/2006/relationships/viewProps" Target="viewProps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412" Type="http://schemas.openxmlformats.org/officeDocument/2006/relationships/slide" Target="slides/slide411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slide" Target="slides/slide397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434" Type="http://schemas.openxmlformats.org/officeDocument/2006/relationships/slide" Target="slides/slide433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403" Type="http://schemas.openxmlformats.org/officeDocument/2006/relationships/slide" Target="slides/slide402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tableStyles" Target="tableStyles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414" Type="http://schemas.openxmlformats.org/officeDocument/2006/relationships/slide" Target="slides/slide413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436" Type="http://schemas.openxmlformats.org/officeDocument/2006/relationships/slide" Target="slides/slide435.xml"/><Relationship Id="rId240" Type="http://schemas.openxmlformats.org/officeDocument/2006/relationships/slide" Target="slides/slide23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405" Type="http://schemas.openxmlformats.org/officeDocument/2006/relationships/slide" Target="slides/slide404.xml"/><Relationship Id="rId251" Type="http://schemas.openxmlformats.org/officeDocument/2006/relationships/slide" Target="slides/slide25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416" Type="http://schemas.openxmlformats.org/officeDocument/2006/relationships/slide" Target="slides/slide415.xml"/><Relationship Id="rId220" Type="http://schemas.openxmlformats.org/officeDocument/2006/relationships/slide" Target="slides/slide219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427" Type="http://schemas.openxmlformats.org/officeDocument/2006/relationships/slide" Target="slides/slide426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438" Type="http://schemas.openxmlformats.org/officeDocument/2006/relationships/slide" Target="slides/slide437.xml"/><Relationship Id="rId242" Type="http://schemas.openxmlformats.org/officeDocument/2006/relationships/slide" Target="slides/slide241.xml"/><Relationship Id="rId284" Type="http://schemas.openxmlformats.org/officeDocument/2006/relationships/slide" Target="slides/slide283.xml"/><Relationship Id="rId37" Type="http://schemas.openxmlformats.org/officeDocument/2006/relationships/slide" Target="slides/slide36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211" Type="http://schemas.openxmlformats.org/officeDocument/2006/relationships/slide" Target="slides/slide210.xml"/><Relationship Id="rId253" Type="http://schemas.openxmlformats.org/officeDocument/2006/relationships/slide" Target="slides/slide252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48" Type="http://schemas.openxmlformats.org/officeDocument/2006/relationships/slide" Target="slides/slide47.xml"/><Relationship Id="rId113" Type="http://schemas.openxmlformats.org/officeDocument/2006/relationships/slide" Target="slides/slide112.xml"/><Relationship Id="rId320" Type="http://schemas.openxmlformats.org/officeDocument/2006/relationships/slide" Target="slides/slide319.xml"/><Relationship Id="rId155" Type="http://schemas.openxmlformats.org/officeDocument/2006/relationships/slide" Target="slides/slide154.xml"/><Relationship Id="rId197" Type="http://schemas.openxmlformats.org/officeDocument/2006/relationships/slide" Target="slides/slide196.xml"/><Relationship Id="rId362" Type="http://schemas.openxmlformats.org/officeDocument/2006/relationships/slide" Target="slides/slide361.xml"/><Relationship Id="rId418" Type="http://schemas.openxmlformats.org/officeDocument/2006/relationships/slide" Target="slides/slide417.xml"/><Relationship Id="rId222" Type="http://schemas.openxmlformats.org/officeDocument/2006/relationships/slide" Target="slides/slide221.xml"/><Relationship Id="rId264" Type="http://schemas.openxmlformats.org/officeDocument/2006/relationships/slide" Target="slides/slide263.xml"/><Relationship Id="rId17" Type="http://schemas.openxmlformats.org/officeDocument/2006/relationships/slide" Target="slides/slide16.xml"/><Relationship Id="rId59" Type="http://schemas.openxmlformats.org/officeDocument/2006/relationships/slide" Target="slides/slide58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166" Type="http://schemas.openxmlformats.org/officeDocument/2006/relationships/slide" Target="slides/slide165.xml"/><Relationship Id="rId331" Type="http://schemas.openxmlformats.org/officeDocument/2006/relationships/slide" Target="slides/slide330.xml"/><Relationship Id="rId373" Type="http://schemas.openxmlformats.org/officeDocument/2006/relationships/slide" Target="slides/slide372.xml"/><Relationship Id="rId429" Type="http://schemas.openxmlformats.org/officeDocument/2006/relationships/slide" Target="slides/slide428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2.xml"/><Relationship Id="rId440" Type="http://schemas.openxmlformats.org/officeDocument/2006/relationships/notesMaster" Target="notesMasters/notesMaster1.xml"/><Relationship Id="rId28" Type="http://schemas.openxmlformats.org/officeDocument/2006/relationships/slide" Target="slides/slide27.xml"/><Relationship Id="rId275" Type="http://schemas.openxmlformats.org/officeDocument/2006/relationships/slide" Target="slides/slide274.xml"/><Relationship Id="rId300" Type="http://schemas.openxmlformats.org/officeDocument/2006/relationships/slide" Target="slides/slide29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77" Type="http://schemas.openxmlformats.org/officeDocument/2006/relationships/slide" Target="slides/slide176.xml"/><Relationship Id="rId342" Type="http://schemas.openxmlformats.org/officeDocument/2006/relationships/slide" Target="slides/slide341.xml"/><Relationship Id="rId384" Type="http://schemas.openxmlformats.org/officeDocument/2006/relationships/slide" Target="slides/slide383.xml"/><Relationship Id="rId202" Type="http://schemas.openxmlformats.org/officeDocument/2006/relationships/slide" Target="slides/slide201.xml"/><Relationship Id="rId244" Type="http://schemas.openxmlformats.org/officeDocument/2006/relationships/slide" Target="slides/slide24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4441144444444444444444444222222222222222222222222222222221111111111111111111111111111111111111111111111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/>
      <c:pie3D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explosion val="25"/>
          <c:dPt>
            <c:idx val="0"/>
            <c:bubble3D val="0"/>
            <c:spPr>
              <a:solidFill>
                <a:srgbClr val="FFC000"/>
              </a:solidFill>
            </c:spPr>
          </c:dPt>
          <c:dPt>
            <c:idx val="1"/>
            <c:bubble3D val="0"/>
            <c:spPr>
              <a:solidFill>
                <a:srgbClr val="CC3300"/>
              </a:solidFill>
            </c:spPr>
          </c:dPt>
          <c:dLbls>
            <c:dLbl>
              <c:idx val="0"/>
              <c:layout>
                <c:manualLayout>
                  <c:x val="2.2070048927888601E-2"/>
                  <c:y val="-0.106640499724768"/>
                </c:manualLayout>
              </c:layout>
              <c:tx>
                <c:rich>
                  <a:bodyPr/>
                  <a:lstStyle/>
                  <a:p>
                    <a:r>
                      <a:rPr lang="en-US" altLang="ko-KR" sz="1000" dirty="0" smtClean="0"/>
                      <a:t>75%</a:t>
                    </a:r>
                    <a:endParaRPr lang="en-US" altLang="ko-KR" dirty="0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2.6106746857567101E-2"/>
                  <c:y val="0.14845080535145899"/>
                </c:manualLayout>
              </c:layout>
              <c:tx>
                <c:rich>
                  <a:bodyPr/>
                  <a:lstStyle/>
                  <a:p>
                    <a:r>
                      <a:rPr lang="en-US" altLang="ko-KR" sz="1000" dirty="0" smtClean="0"/>
                      <a:t>25%</a:t>
                    </a:r>
                    <a:endParaRPr lang="en-US" altLang="ko-KR" dirty="0"/>
                  </a:p>
                </c:rich>
              </c:tx>
              <c:showLegendKey val="0"/>
              <c:showVal val="0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1000"/>
                </a:pPr>
                <a:endParaRPr lang="ko-KR"/>
              </a:p>
            </c:txPr>
            <c:showLegendKey val="0"/>
            <c:showVal val="0"/>
            <c:showCatName val="0"/>
            <c:showSerName val="0"/>
            <c:showPercent val="1"/>
            <c:showBubbleSize val="0"/>
            <c:showLeaderLines val="0"/>
          </c:dLbls>
          <c:cat>
            <c:strRef>
              <c:f>Sheet1!$A$2:$A$3</c:f>
              <c:strCache>
                <c:ptCount val="2"/>
                <c:pt idx="0">
                  <c:v>기술인력</c:v>
                </c:pt>
                <c:pt idx="1">
                  <c:v>기타인력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55</c:v>
                </c:pt>
                <c:pt idx="1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1"/>
          <c:showBubbleSize val="0"/>
          <c:showLeaderLines val="0"/>
        </c:dLbls>
      </c:pie3DChart>
      <c:spPr>
        <a:noFill/>
        <a:ln w="25354">
          <a:noFill/>
        </a:ln>
      </c:spPr>
    </c:plotArea>
    <c:legend>
      <c:legendPos val="r"/>
      <c:layout/>
      <c:overlay val="0"/>
      <c:txPr>
        <a:bodyPr/>
        <a:lstStyle/>
        <a:p>
          <a:pPr>
            <a:defRPr sz="1196"/>
          </a:pPr>
          <a:endParaRPr lang="ko-KR"/>
        </a:p>
      </c:txPr>
    </c:legend>
    <c:plotVisOnly val="1"/>
    <c:dispBlanksAs val="zero"/>
    <c:showDLblsOverMax val="0"/>
  </c:chart>
  <c:txPr>
    <a:bodyPr/>
    <a:lstStyle/>
    <a:p>
      <a:pPr>
        <a:defRPr sz="1794"/>
      </a:pPr>
      <a:endParaRPr lang="ko-KR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76575" cy="512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5509" tIns="47755" rIns="95509" bIns="47755" numCol="1" anchor="t" anchorCtr="0" compatLnSpc="1">
            <a:prstTxWarp prst="textNoShape">
              <a:avLst/>
            </a:prstTxWarp>
          </a:bodyPr>
          <a:lstStyle>
            <a:lvl1pPr algn="l" eaLnBrk="0" latinLnBrk="0" hangingPunct="0">
              <a:lnSpc>
                <a:spcPct val="110000"/>
              </a:lnSpc>
              <a:spcAft>
                <a:spcPct val="0"/>
              </a:spcAft>
              <a:buClrTx/>
              <a:buFontTx/>
              <a:buChar char="•"/>
              <a:defRPr b="1">
                <a:latin typeface="맑은 고딕" pitchFamily="50" charset="-127"/>
                <a:ea typeface="맑은 고딕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45763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024313" y="0"/>
            <a:ext cx="3076575" cy="512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5509" tIns="47755" rIns="95509" bIns="47755" numCol="1" anchor="t" anchorCtr="0" compatLnSpc="1">
            <a:prstTxWarp prst="textNoShape">
              <a:avLst/>
            </a:prstTxWarp>
          </a:bodyPr>
          <a:lstStyle>
            <a:lvl1pPr algn="r" eaLnBrk="0" latinLnBrk="0" hangingPunct="0">
              <a:lnSpc>
                <a:spcPct val="110000"/>
              </a:lnSpc>
              <a:spcAft>
                <a:spcPct val="0"/>
              </a:spcAft>
              <a:buClrTx/>
              <a:buFontTx/>
              <a:buChar char="•"/>
              <a:defRPr b="1">
                <a:latin typeface="맑은 고딕" pitchFamily="50" charset="-127"/>
                <a:ea typeface="맑은 고딕" pitchFamily="50" charset="-127"/>
              </a:defRPr>
            </a:lvl1pPr>
          </a:lstStyle>
          <a:p>
            <a:pPr>
              <a:defRPr/>
            </a:pPr>
            <a:fld id="{6788C025-FEE8-4B86-83D7-39D7F958116D}" type="datetimeFigureOut">
              <a:rPr lang="ko-KR" altLang="en-US"/>
              <a:pPr>
                <a:defRPr/>
              </a:pPr>
              <a:t>2015-04-22</a:t>
            </a:fld>
            <a:endParaRPr lang="en-US" altLang="ko-KR"/>
          </a:p>
        </p:txBody>
      </p:sp>
      <p:sp>
        <p:nvSpPr>
          <p:cNvPr id="245764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720263"/>
            <a:ext cx="3076575" cy="512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5509" tIns="47755" rIns="95509" bIns="47755" numCol="1" anchor="b" anchorCtr="0" compatLnSpc="1">
            <a:prstTxWarp prst="textNoShape">
              <a:avLst/>
            </a:prstTxWarp>
          </a:bodyPr>
          <a:lstStyle>
            <a:lvl1pPr algn="l" eaLnBrk="0" latinLnBrk="0" hangingPunct="0">
              <a:lnSpc>
                <a:spcPct val="110000"/>
              </a:lnSpc>
              <a:spcAft>
                <a:spcPct val="0"/>
              </a:spcAft>
              <a:buClrTx/>
              <a:buFontTx/>
              <a:buChar char="•"/>
              <a:defRPr b="1">
                <a:latin typeface="맑은 고딕" pitchFamily="50" charset="-127"/>
                <a:ea typeface="맑은 고딕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45765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024313" y="9720263"/>
            <a:ext cx="3076575" cy="512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5509" tIns="47755" rIns="95509" bIns="47755" numCol="1" anchor="b" anchorCtr="0" compatLnSpc="1">
            <a:prstTxWarp prst="textNoShape">
              <a:avLst/>
            </a:prstTxWarp>
          </a:bodyPr>
          <a:lstStyle>
            <a:lvl1pPr algn="r" eaLnBrk="0" latinLnBrk="0" hangingPunct="0">
              <a:lnSpc>
                <a:spcPct val="110000"/>
              </a:lnSpc>
              <a:spcAft>
                <a:spcPct val="0"/>
              </a:spcAft>
              <a:buClrTx/>
              <a:buFontTx/>
              <a:buChar char="•"/>
              <a:defRPr b="1">
                <a:latin typeface="맑은 고딕" pitchFamily="50" charset="-127"/>
                <a:ea typeface="맑은 고딕" pitchFamily="50" charset="-127"/>
              </a:defRPr>
            </a:lvl1pPr>
          </a:lstStyle>
          <a:p>
            <a:pPr>
              <a:defRPr/>
            </a:pPr>
            <a:fld id="{F33D812A-7CF1-4A3A-9BF9-044B3F4199CC}" type="slidenum">
              <a:rPr lang="ko-KR" altLang="en-US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125878623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78163" cy="512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5509" tIns="47755" rIns="95509" bIns="47755" numCol="1" anchor="t" anchorCtr="0" compatLnSpc="1">
            <a:prstTxWarp prst="textNoShape">
              <a:avLst/>
            </a:prstTxWarp>
          </a:bodyPr>
          <a:lstStyle>
            <a:lvl1pPr algn="l" eaLnBrk="1" latinLnBrk="1" hangingPunct="1">
              <a:lnSpc>
                <a:spcPct val="100000"/>
              </a:lnSpc>
              <a:spcAft>
                <a:spcPct val="0"/>
              </a:spcAft>
              <a:buClrTx/>
              <a:buFontTx/>
              <a:buNone/>
              <a:defRPr sz="1300" b="0">
                <a:latin typeface="굴림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17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022725" y="0"/>
            <a:ext cx="3078163" cy="512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5509" tIns="47755" rIns="95509" bIns="47755" numCol="1" anchor="t" anchorCtr="0" compatLnSpc="1">
            <a:prstTxWarp prst="textNoShape">
              <a:avLst/>
            </a:prstTxWarp>
          </a:bodyPr>
          <a:lstStyle>
            <a:lvl1pPr algn="r" eaLnBrk="1" latinLnBrk="1" hangingPunct="1">
              <a:lnSpc>
                <a:spcPct val="100000"/>
              </a:lnSpc>
              <a:spcAft>
                <a:spcPct val="0"/>
              </a:spcAft>
              <a:buClrTx/>
              <a:buFontTx/>
              <a:buNone/>
              <a:defRPr sz="1300" b="0">
                <a:latin typeface="굴림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24166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92188" y="766763"/>
            <a:ext cx="5119687" cy="3840162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17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09613" y="4862513"/>
            <a:ext cx="5683250" cy="4605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5509" tIns="47755" rIns="95509" bIns="477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noProof="0" smtClean="0"/>
              <a:t>마스터 텍스트 스타일을 편집합니다</a:t>
            </a:r>
          </a:p>
          <a:p>
            <a:pPr lvl="1"/>
            <a:r>
              <a:rPr lang="ko-KR" altLang="en-US" noProof="0" smtClean="0"/>
              <a:t> 둘째 수준</a:t>
            </a:r>
          </a:p>
          <a:p>
            <a:pPr lvl="2"/>
            <a:r>
              <a:rPr lang="ko-KR" altLang="en-US" noProof="0" smtClean="0"/>
              <a:t>셋째 수준</a:t>
            </a:r>
          </a:p>
          <a:p>
            <a:pPr lvl="3"/>
            <a:r>
              <a:rPr lang="ko-KR" altLang="en-US" noProof="0" smtClean="0"/>
              <a:t> 넷째 수준</a:t>
            </a:r>
          </a:p>
          <a:p>
            <a:pPr lvl="4"/>
            <a:r>
              <a:rPr lang="ko-KR" altLang="en-US" noProof="0" smtClean="0"/>
              <a:t>다섯째 수준</a:t>
            </a:r>
          </a:p>
        </p:txBody>
      </p:sp>
      <p:sp>
        <p:nvSpPr>
          <p:cNvPr id="717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720263"/>
            <a:ext cx="3078163" cy="512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5509" tIns="47755" rIns="95509" bIns="47755" numCol="1" anchor="b" anchorCtr="0" compatLnSpc="1">
            <a:prstTxWarp prst="textNoShape">
              <a:avLst/>
            </a:prstTxWarp>
          </a:bodyPr>
          <a:lstStyle>
            <a:lvl1pPr algn="l" eaLnBrk="1" latinLnBrk="1" hangingPunct="1">
              <a:lnSpc>
                <a:spcPct val="100000"/>
              </a:lnSpc>
              <a:spcAft>
                <a:spcPct val="0"/>
              </a:spcAft>
              <a:buClrTx/>
              <a:buFontTx/>
              <a:buNone/>
              <a:defRPr sz="1300" b="0">
                <a:latin typeface="굴림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endParaRPr lang="en-US" altLang="ko-KR"/>
          </a:p>
        </p:txBody>
      </p:sp>
      <p:sp>
        <p:nvSpPr>
          <p:cNvPr id="717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5509" tIns="47755" rIns="95509" bIns="47755" numCol="1" anchor="b" anchorCtr="0" compatLnSpc="1">
            <a:prstTxWarp prst="textNoShape">
              <a:avLst/>
            </a:prstTxWarp>
          </a:bodyPr>
          <a:lstStyle>
            <a:lvl1pPr algn="r" eaLnBrk="1" latinLnBrk="1" hangingPunct="1">
              <a:lnSpc>
                <a:spcPct val="100000"/>
              </a:lnSpc>
              <a:spcAft>
                <a:spcPct val="0"/>
              </a:spcAft>
              <a:buClrTx/>
              <a:buFontTx/>
              <a:buNone/>
              <a:defRPr sz="1300" b="0">
                <a:latin typeface="굴림" pitchFamily="50" charset="-127"/>
                <a:ea typeface="굴림" pitchFamily="50" charset="-127"/>
              </a:defRPr>
            </a:lvl1pPr>
          </a:lstStyle>
          <a:p>
            <a:pPr>
              <a:defRPr/>
            </a:pPr>
            <a:fld id="{870D3870-D796-4080-88B1-F1C1CC9A61C0}" type="slidenum">
              <a:rPr lang="en-US" altLang="ko-KR"/>
              <a:pPr>
                <a:defRPr/>
              </a:pPr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750425077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latinLnBrk="1" hangingPunct="0">
      <a:spcBef>
        <a:spcPct val="30000"/>
      </a:spcBef>
      <a:spcAft>
        <a:spcPct val="0"/>
      </a:spcAft>
      <a:defRPr kumimoji="1" sz="1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1pPr>
    <a:lvl2pPr marL="179388" algn="l" rtl="0" eaLnBrk="0" fontAlgn="base" latinLnBrk="1" hangingPunct="0">
      <a:spcBef>
        <a:spcPct val="30000"/>
      </a:spcBef>
      <a:spcAft>
        <a:spcPct val="0"/>
      </a:spcAft>
      <a:buChar char="•"/>
      <a:defRPr kumimoji="1" sz="1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2pPr>
    <a:lvl3pPr marL="358775" algn="l" rtl="0" eaLnBrk="0" fontAlgn="base" latinLnBrk="1" hangingPunct="0">
      <a:spcBef>
        <a:spcPct val="30000"/>
      </a:spcBef>
      <a:spcAft>
        <a:spcPct val="0"/>
      </a:spcAft>
      <a:buChar char="-"/>
      <a:defRPr kumimoji="1" sz="1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3pPr>
    <a:lvl4pPr marL="538163" algn="l" rtl="0" eaLnBrk="0" fontAlgn="base" latinLnBrk="1" hangingPunct="0">
      <a:spcBef>
        <a:spcPct val="30000"/>
      </a:spcBef>
      <a:spcAft>
        <a:spcPct val="0"/>
      </a:spcAft>
      <a:buFont typeface="굴림" pitchFamily="50" charset="-127"/>
      <a:buChar char="."/>
      <a:defRPr kumimoji="1" sz="1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4pPr>
    <a:lvl5pPr marL="717550" algn="l" rtl="0" eaLnBrk="0" fontAlgn="base" latinLnBrk="1" hangingPunct="0">
      <a:spcBef>
        <a:spcPct val="30000"/>
      </a:spcBef>
      <a:spcAft>
        <a:spcPct val="0"/>
      </a:spcAft>
      <a:defRPr kumimoji="1" sz="1400" kern="1200">
        <a:solidFill>
          <a:schemeClr val="tx1"/>
        </a:solidFill>
        <a:latin typeface="굴림" pitchFamily="50" charset="-127"/>
        <a:ea typeface="굴림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0.xml"/><Relationship Id="rId1" Type="http://schemas.openxmlformats.org/officeDocument/2006/relationships/notesMaster" Target="../notesMasters/notesMaster1.xml"/></Relationships>
</file>

<file path=ppt/notesSlides/_rels/notesSlide2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2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2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2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2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5.xml"/><Relationship Id="rId1" Type="http://schemas.openxmlformats.org/officeDocument/2006/relationships/notesMaster" Target="../notesMasters/notesMaster1.xml"/></Relationships>
</file>

<file path=ppt/notesSlides/_rels/notesSlide2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2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2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2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2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2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2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2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2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2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2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2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2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2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2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2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2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2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2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2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2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2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2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2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2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2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2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2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7.xml"/><Relationship Id="rId1" Type="http://schemas.openxmlformats.org/officeDocument/2006/relationships/notesMaster" Target="../notesMasters/notesMaster1.xml"/></Relationships>
</file>

<file path=ppt/notesSlides/_rels/notesSlide2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2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2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2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2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2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2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2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2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7.xml"/><Relationship Id="rId1" Type="http://schemas.openxmlformats.org/officeDocument/2006/relationships/notesMaster" Target="../notesMasters/notesMaster1.xml"/></Relationships>
</file>

<file path=ppt/notesSlides/_rels/notesSlide2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2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2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1.xml"/><Relationship Id="rId1" Type="http://schemas.openxmlformats.org/officeDocument/2006/relationships/notesMaster" Target="../notesMasters/notesMaster1.xml"/></Relationships>
</file>

<file path=ppt/notesSlides/_rels/notesSlide2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.xml"/><Relationship Id="rId1" Type="http://schemas.openxmlformats.org/officeDocument/2006/relationships/notesMaster" Target="../notesMasters/notesMaster1.xml"/></Relationships>
</file>

<file path=ppt/notesSlides/_rels/notesSlide2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3.xml"/><Relationship Id="rId1" Type="http://schemas.openxmlformats.org/officeDocument/2006/relationships/notesMaster" Target="../notesMasters/notesMaster1.xml"/></Relationships>
</file>

<file path=ppt/notesSlides/_rels/notesSlide2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4.xml"/><Relationship Id="rId1" Type="http://schemas.openxmlformats.org/officeDocument/2006/relationships/notesMaster" Target="../notesMasters/notesMaster1.xml"/></Relationships>
</file>

<file path=ppt/notesSlides/_rels/notesSlide2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5.xml"/><Relationship Id="rId1" Type="http://schemas.openxmlformats.org/officeDocument/2006/relationships/notesMaster" Target="../notesMasters/notesMaster1.xml"/></Relationships>
</file>

<file path=ppt/notesSlides/_rels/notesSlide2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6.xml"/><Relationship Id="rId1" Type="http://schemas.openxmlformats.org/officeDocument/2006/relationships/notesMaster" Target="../notesMasters/notesMaster1.xml"/></Relationships>
</file>

<file path=ppt/notesSlides/_rels/notesSlide2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7.xml"/><Relationship Id="rId1" Type="http://schemas.openxmlformats.org/officeDocument/2006/relationships/notesMaster" Target="../notesMasters/notesMaster1.xml"/></Relationships>
</file>

<file path=ppt/notesSlides/_rels/notesSlide2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8.xml"/><Relationship Id="rId1" Type="http://schemas.openxmlformats.org/officeDocument/2006/relationships/notesMaster" Target="../notesMasters/notesMaster1.xml"/></Relationships>
</file>

<file path=ppt/notesSlides/_rels/notesSlide2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2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2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2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2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2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2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2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7.xml"/><Relationship Id="rId1" Type="http://schemas.openxmlformats.org/officeDocument/2006/relationships/notesMaster" Target="../notesMasters/notesMaster1.xml"/></Relationships>
</file>

<file path=ppt/notesSlides/_rels/notesSlide2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2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2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2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2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3.xml"/><Relationship Id="rId1" Type="http://schemas.openxmlformats.org/officeDocument/2006/relationships/notesMaster" Target="../notesMasters/notesMaster1.xml"/></Relationships>
</file>

<file path=ppt/notesSlides/_rels/notesSlide2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_rels/notesSlide2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2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2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7.xml"/><Relationship Id="rId1" Type="http://schemas.openxmlformats.org/officeDocument/2006/relationships/notesMaster" Target="../notesMasters/notesMaster1.xml"/></Relationships>
</file>

<file path=ppt/notesSlides/_rels/notesSlide2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8.xml"/><Relationship Id="rId1" Type="http://schemas.openxmlformats.org/officeDocument/2006/relationships/notesMaster" Target="../notesMasters/notesMaster1.xml"/></Relationships>
</file>

<file path=ppt/notesSlides/_rels/notesSlide2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0.xml"/><Relationship Id="rId1" Type="http://schemas.openxmlformats.org/officeDocument/2006/relationships/notesMaster" Target="../notesMasters/notesMaster1.xml"/></Relationships>
</file>

<file path=ppt/notesSlides/_rels/notesSlide2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1.xml"/><Relationship Id="rId1" Type="http://schemas.openxmlformats.org/officeDocument/2006/relationships/notesMaster" Target="../notesMasters/notesMaster1.xml"/></Relationships>
</file>

<file path=ppt/notesSlides/_rels/notesSlide2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2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2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4.xml"/><Relationship Id="rId1" Type="http://schemas.openxmlformats.org/officeDocument/2006/relationships/notesMaster" Target="../notesMasters/notesMaster1.xml"/></Relationships>
</file>

<file path=ppt/notesSlides/_rels/notesSlide2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2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6.xml"/><Relationship Id="rId1" Type="http://schemas.openxmlformats.org/officeDocument/2006/relationships/notesMaster" Target="../notesMasters/notesMaster1.xml"/></Relationships>
</file>

<file path=ppt/notesSlides/_rels/notesSlide2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7.xml"/><Relationship Id="rId1" Type="http://schemas.openxmlformats.org/officeDocument/2006/relationships/notesMaster" Target="../notesMasters/notesMaster1.xml"/></Relationships>
</file>

<file path=ppt/notesSlides/_rels/notesSlide2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8.xml"/><Relationship Id="rId1" Type="http://schemas.openxmlformats.org/officeDocument/2006/relationships/notesMaster" Target="../notesMasters/notesMaster1.xml"/></Relationships>
</file>

<file path=ppt/notesSlides/_rels/notesSlide2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0.xml"/><Relationship Id="rId1" Type="http://schemas.openxmlformats.org/officeDocument/2006/relationships/notesMaster" Target="../notesMasters/notesMaster1.xml"/></Relationships>
</file>

<file path=ppt/notesSlides/_rels/notesSlide3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3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3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3.xml"/><Relationship Id="rId1" Type="http://schemas.openxmlformats.org/officeDocument/2006/relationships/notesMaster" Target="../notesMasters/notesMaster1.xml"/></Relationships>
</file>

<file path=ppt/notesSlides/_rels/notesSlide3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3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3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3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7.xml"/><Relationship Id="rId1" Type="http://schemas.openxmlformats.org/officeDocument/2006/relationships/notesMaster" Target="../notesMasters/notesMaster1.xml"/></Relationships>
</file>

<file path=ppt/notesSlides/_rels/notesSlide3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3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9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3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1.xml"/><Relationship Id="rId1" Type="http://schemas.openxmlformats.org/officeDocument/2006/relationships/notesMaster" Target="../notesMasters/notesMaster1.xml"/></Relationships>
</file>

<file path=ppt/notesSlides/_rels/notesSlide3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2.xml"/><Relationship Id="rId1" Type="http://schemas.openxmlformats.org/officeDocument/2006/relationships/notesMaster" Target="../notesMasters/notesMaster1.xml"/></Relationships>
</file>

<file path=ppt/notesSlides/_rels/notesSlide3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3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3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3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3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7.xml"/><Relationship Id="rId1" Type="http://schemas.openxmlformats.org/officeDocument/2006/relationships/notesMaster" Target="../notesMasters/notesMaster1.xml"/></Relationships>
</file>

<file path=ppt/notesSlides/_rels/notesSlide3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8.xml"/><Relationship Id="rId1" Type="http://schemas.openxmlformats.org/officeDocument/2006/relationships/notesMaster" Target="../notesMasters/notesMaster1.xml"/></Relationships>
</file>

<file path=ppt/notesSlides/_rels/notesSlide3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0.xml"/><Relationship Id="rId1" Type="http://schemas.openxmlformats.org/officeDocument/2006/relationships/notesMaster" Target="../notesMasters/notesMaster1.xml"/></Relationships>
</file>

<file path=ppt/notesSlides/_rels/notesSlide3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1.xml"/><Relationship Id="rId1" Type="http://schemas.openxmlformats.org/officeDocument/2006/relationships/notesMaster" Target="../notesMasters/notesMaster1.xml"/></Relationships>
</file>

<file path=ppt/notesSlides/_rels/notesSlide3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3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3.xml"/><Relationship Id="rId1" Type="http://schemas.openxmlformats.org/officeDocument/2006/relationships/notesMaster" Target="../notesMasters/notesMaster1.xml"/></Relationships>
</file>

<file path=ppt/notesSlides/_rels/notesSlide3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3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5.xml"/><Relationship Id="rId1" Type="http://schemas.openxmlformats.org/officeDocument/2006/relationships/notesMaster" Target="../notesMasters/notesMaster1.xml"/></Relationships>
</file>

<file path=ppt/notesSlides/_rels/notesSlide3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3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7.xml"/><Relationship Id="rId1" Type="http://schemas.openxmlformats.org/officeDocument/2006/relationships/notesMaster" Target="../notesMasters/notesMaster1.xml"/></Relationships>
</file>

<file path=ppt/notesSlides/_rels/notesSlide3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8.xml"/><Relationship Id="rId1" Type="http://schemas.openxmlformats.org/officeDocument/2006/relationships/notesMaster" Target="../notesMasters/notesMaster1.xml"/></Relationships>
</file>

<file path=ppt/notesSlides/_rels/notesSlide3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0.xml"/><Relationship Id="rId1" Type="http://schemas.openxmlformats.org/officeDocument/2006/relationships/notesMaster" Target="../notesMasters/notesMaster1.xml"/></Relationships>
</file>

<file path=ppt/notesSlides/_rels/notesSlide3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1.xml"/><Relationship Id="rId1" Type="http://schemas.openxmlformats.org/officeDocument/2006/relationships/notesMaster" Target="../notesMasters/notesMaster1.xml"/></Relationships>
</file>

<file path=ppt/notesSlides/_rels/notesSlide3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2.xml"/><Relationship Id="rId1" Type="http://schemas.openxmlformats.org/officeDocument/2006/relationships/notesMaster" Target="../notesMasters/notesMaster1.xml"/></Relationships>
</file>

<file path=ppt/notesSlides/_rels/notesSlide3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3.xml"/><Relationship Id="rId1" Type="http://schemas.openxmlformats.org/officeDocument/2006/relationships/notesMaster" Target="../notesMasters/notesMaster1.xml"/></Relationships>
</file>

<file path=ppt/notesSlides/_rels/notesSlide3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3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3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3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7.xml"/><Relationship Id="rId1" Type="http://schemas.openxmlformats.org/officeDocument/2006/relationships/notesMaster" Target="../notesMasters/notesMaster1.xml"/></Relationships>
</file>

<file path=ppt/notesSlides/_rels/notesSlide3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3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9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3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1.xml"/><Relationship Id="rId1" Type="http://schemas.openxmlformats.org/officeDocument/2006/relationships/notesMaster" Target="../notesMasters/notesMaster1.xml"/></Relationships>
</file>

<file path=ppt/notesSlides/_rels/notesSlide3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2.xml"/><Relationship Id="rId1" Type="http://schemas.openxmlformats.org/officeDocument/2006/relationships/notesMaster" Target="../notesMasters/notesMaster1.xml"/></Relationships>
</file>

<file path=ppt/notesSlides/_rels/notesSlide3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3.xml"/><Relationship Id="rId1" Type="http://schemas.openxmlformats.org/officeDocument/2006/relationships/notesMaster" Target="../notesMasters/notesMaster1.xml"/></Relationships>
</file>

<file path=ppt/notesSlides/_rels/notesSlide3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4.xml"/><Relationship Id="rId1" Type="http://schemas.openxmlformats.org/officeDocument/2006/relationships/notesMaster" Target="../notesMasters/notesMaster1.xml"/></Relationships>
</file>

<file path=ppt/notesSlides/_rels/notesSlide3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5.xml"/><Relationship Id="rId1" Type="http://schemas.openxmlformats.org/officeDocument/2006/relationships/notesMaster" Target="../notesMasters/notesMaster1.xml"/></Relationships>
</file>

<file path=ppt/notesSlides/_rels/notesSlide3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6.xml"/><Relationship Id="rId1" Type="http://schemas.openxmlformats.org/officeDocument/2006/relationships/notesMaster" Target="../notesMasters/notesMaster1.xml"/></Relationships>
</file>

<file path=ppt/notesSlides/_rels/notesSlide3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3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_rels/notesSlide3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0.xml"/><Relationship Id="rId1" Type="http://schemas.openxmlformats.org/officeDocument/2006/relationships/notesMaster" Target="../notesMasters/notesMaster1.xml"/></Relationships>
</file>

<file path=ppt/notesSlides/_rels/notesSlide3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1.xml"/><Relationship Id="rId1" Type="http://schemas.openxmlformats.org/officeDocument/2006/relationships/notesMaster" Target="../notesMasters/notesMaster1.xml"/></Relationships>
</file>

<file path=ppt/notesSlides/_rels/notesSlide3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2.xml"/><Relationship Id="rId1" Type="http://schemas.openxmlformats.org/officeDocument/2006/relationships/notesMaster" Target="../notesMasters/notesMaster1.xml"/></Relationships>
</file>

<file path=ppt/notesSlides/_rels/notesSlide3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3.xml"/><Relationship Id="rId1" Type="http://schemas.openxmlformats.org/officeDocument/2006/relationships/notesMaster" Target="../notesMasters/notesMaster1.xml"/></Relationships>
</file>

<file path=ppt/notesSlides/_rels/notesSlide3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4.xml"/><Relationship Id="rId1" Type="http://schemas.openxmlformats.org/officeDocument/2006/relationships/notesMaster" Target="../notesMasters/notesMaster1.xml"/></Relationships>
</file>

<file path=ppt/notesSlides/_rels/notesSlide3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5.xml"/><Relationship Id="rId1" Type="http://schemas.openxmlformats.org/officeDocument/2006/relationships/notesMaster" Target="../notesMasters/notesMaster1.xml"/></Relationships>
</file>

<file path=ppt/notesSlides/_rels/notesSlide3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6.xml"/><Relationship Id="rId1" Type="http://schemas.openxmlformats.org/officeDocument/2006/relationships/notesMaster" Target="../notesMasters/notesMaster1.xml"/></Relationships>
</file>

<file path=ppt/notesSlides/_rels/notesSlide3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7.xml"/><Relationship Id="rId1" Type="http://schemas.openxmlformats.org/officeDocument/2006/relationships/notesMaster" Target="../notesMasters/notesMaster1.xml"/></Relationships>
</file>

<file path=ppt/notesSlides/_rels/notesSlide3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8.xml"/><Relationship Id="rId1" Type="http://schemas.openxmlformats.org/officeDocument/2006/relationships/notesMaster" Target="../notesMasters/notesMaster1.xml"/></Relationships>
</file>

<file path=ppt/notesSlides/_rels/notesSlide3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0.xml"/><Relationship Id="rId1" Type="http://schemas.openxmlformats.org/officeDocument/2006/relationships/notesMaster" Target="../notesMasters/notesMaster1.xml"/></Relationships>
</file>

<file path=ppt/notesSlides/_rels/notesSlide3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1.xml"/><Relationship Id="rId1" Type="http://schemas.openxmlformats.org/officeDocument/2006/relationships/notesMaster" Target="../notesMasters/notesMaster1.xml"/></Relationships>
</file>

<file path=ppt/notesSlides/_rels/notesSlide3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2.xml"/><Relationship Id="rId1" Type="http://schemas.openxmlformats.org/officeDocument/2006/relationships/notesMaster" Target="../notesMasters/notesMaster1.xml"/></Relationships>
</file>

<file path=ppt/notesSlides/_rels/notesSlide3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3.xml"/><Relationship Id="rId1" Type="http://schemas.openxmlformats.org/officeDocument/2006/relationships/notesMaster" Target="../notesMasters/notesMaster1.xml"/></Relationships>
</file>

<file path=ppt/notesSlides/_rels/notesSlide3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4.xml"/><Relationship Id="rId1" Type="http://schemas.openxmlformats.org/officeDocument/2006/relationships/notesMaster" Target="../notesMasters/notesMaster1.xml"/></Relationships>
</file>

<file path=ppt/notesSlides/_rels/notesSlide3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5.xml"/><Relationship Id="rId1" Type="http://schemas.openxmlformats.org/officeDocument/2006/relationships/notesMaster" Target="../notesMasters/notesMaster1.xml"/></Relationships>
</file>

<file path=ppt/notesSlides/_rels/notesSlide3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6.xml"/><Relationship Id="rId1" Type="http://schemas.openxmlformats.org/officeDocument/2006/relationships/notesMaster" Target="../notesMasters/notesMaster1.xml"/></Relationships>
</file>

<file path=ppt/notesSlides/_rels/notesSlide3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7.xml"/><Relationship Id="rId1" Type="http://schemas.openxmlformats.org/officeDocument/2006/relationships/notesMaster" Target="../notesMasters/notesMaster1.xml"/></Relationships>
</file>

<file path=ppt/notesSlides/_rels/notesSlide3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8.xml"/><Relationship Id="rId1" Type="http://schemas.openxmlformats.org/officeDocument/2006/relationships/notesMaster" Target="../notesMasters/notesMaster1.xml"/></Relationships>
</file>

<file path=ppt/notesSlides/_rels/notesSlide3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0.xml"/><Relationship Id="rId1" Type="http://schemas.openxmlformats.org/officeDocument/2006/relationships/notesMaster" Target="../notesMasters/notesMaster1.xml"/></Relationships>
</file>

<file path=ppt/notesSlides/_rels/notesSlide3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1.xml"/><Relationship Id="rId1" Type="http://schemas.openxmlformats.org/officeDocument/2006/relationships/notesMaster" Target="../notesMasters/notesMaster1.xml"/></Relationships>
</file>

<file path=ppt/notesSlides/_rels/notesSlide3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2.xml"/><Relationship Id="rId1" Type="http://schemas.openxmlformats.org/officeDocument/2006/relationships/notesMaster" Target="../notesMasters/notesMaster1.xml"/></Relationships>
</file>

<file path=ppt/notesSlides/_rels/notesSlide3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3.xml"/><Relationship Id="rId1" Type="http://schemas.openxmlformats.org/officeDocument/2006/relationships/notesMaster" Target="../notesMasters/notesMaster1.xml"/></Relationships>
</file>

<file path=ppt/notesSlides/_rels/notesSlide3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4.xml"/><Relationship Id="rId1" Type="http://schemas.openxmlformats.org/officeDocument/2006/relationships/notesMaster" Target="../notesMasters/notesMaster1.xml"/></Relationships>
</file>

<file path=ppt/notesSlides/_rels/notesSlide3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5.xml"/><Relationship Id="rId1" Type="http://schemas.openxmlformats.org/officeDocument/2006/relationships/notesMaster" Target="../notesMasters/notesMaster1.xml"/></Relationships>
</file>

<file path=ppt/notesSlides/_rels/notesSlide3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6.xml"/><Relationship Id="rId1" Type="http://schemas.openxmlformats.org/officeDocument/2006/relationships/notesMaster" Target="../notesMasters/notesMaster1.xml"/></Relationships>
</file>

<file path=ppt/notesSlides/_rels/notesSlide3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7.xml"/><Relationship Id="rId1" Type="http://schemas.openxmlformats.org/officeDocument/2006/relationships/notesMaster" Target="../notesMasters/notesMaster1.xml"/></Relationships>
</file>

<file path=ppt/notesSlides/_rels/notesSlide3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8.xml"/><Relationship Id="rId1" Type="http://schemas.openxmlformats.org/officeDocument/2006/relationships/notesMaster" Target="../notesMasters/notesMaster1.xml"/></Relationships>
</file>

<file path=ppt/notesSlides/_rels/notesSlide3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0.xml"/><Relationship Id="rId1" Type="http://schemas.openxmlformats.org/officeDocument/2006/relationships/notesMaster" Target="../notesMasters/notesMaster1.xml"/></Relationships>
</file>

<file path=ppt/notesSlides/_rels/notesSlide3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1.xml"/><Relationship Id="rId1" Type="http://schemas.openxmlformats.org/officeDocument/2006/relationships/notesMaster" Target="../notesMasters/notesMaster1.xml"/></Relationships>
</file>

<file path=ppt/notesSlides/_rels/notesSlide3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2.xml"/><Relationship Id="rId1" Type="http://schemas.openxmlformats.org/officeDocument/2006/relationships/notesMaster" Target="../notesMasters/notesMaster1.xml"/></Relationships>
</file>

<file path=ppt/notesSlides/_rels/notesSlide3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3.xml"/><Relationship Id="rId1" Type="http://schemas.openxmlformats.org/officeDocument/2006/relationships/notesMaster" Target="../notesMasters/notesMaster1.xml"/></Relationships>
</file>

<file path=ppt/notesSlides/_rels/notesSlide3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4.xml"/><Relationship Id="rId1" Type="http://schemas.openxmlformats.org/officeDocument/2006/relationships/notesMaster" Target="../notesMasters/notesMaster1.xml"/></Relationships>
</file>

<file path=ppt/notesSlides/_rels/notesSlide3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5.xml"/><Relationship Id="rId1" Type="http://schemas.openxmlformats.org/officeDocument/2006/relationships/notesMaster" Target="../notesMasters/notesMaster1.xml"/></Relationships>
</file>

<file path=ppt/notesSlides/_rels/notesSlide3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6.xml"/><Relationship Id="rId1" Type="http://schemas.openxmlformats.org/officeDocument/2006/relationships/notesMaster" Target="../notesMasters/notesMaster1.xml"/></Relationships>
</file>

<file path=ppt/notesSlides/_rels/notesSlide3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7.xml"/><Relationship Id="rId1" Type="http://schemas.openxmlformats.org/officeDocument/2006/relationships/notesMaster" Target="../notesMasters/notesMaster1.xml"/></Relationships>
</file>

<file path=ppt/notesSlides/_rels/notesSlide3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8.xml"/><Relationship Id="rId1" Type="http://schemas.openxmlformats.org/officeDocument/2006/relationships/notesMaster" Target="../notesMasters/notesMaster1.xml"/></Relationships>
</file>

<file path=ppt/notesSlides/_rels/notesSlide3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0.xml"/><Relationship Id="rId1" Type="http://schemas.openxmlformats.org/officeDocument/2006/relationships/notesMaster" Target="../notesMasters/notesMaster1.xml"/></Relationships>
</file>

<file path=ppt/notesSlides/_rels/notesSlide3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1.xml"/><Relationship Id="rId1" Type="http://schemas.openxmlformats.org/officeDocument/2006/relationships/notesMaster" Target="../notesMasters/notesMaster1.xml"/></Relationships>
</file>

<file path=ppt/notesSlides/_rels/notesSlide3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2.xml"/><Relationship Id="rId1" Type="http://schemas.openxmlformats.org/officeDocument/2006/relationships/notesMaster" Target="../notesMasters/notesMaster1.xml"/></Relationships>
</file>

<file path=ppt/notesSlides/_rels/notesSlide3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3.xml"/><Relationship Id="rId1" Type="http://schemas.openxmlformats.org/officeDocument/2006/relationships/notesMaster" Target="../notesMasters/notesMaster1.xml"/></Relationships>
</file>

<file path=ppt/notesSlides/_rels/notesSlide3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4.xml"/><Relationship Id="rId1" Type="http://schemas.openxmlformats.org/officeDocument/2006/relationships/notesMaster" Target="../notesMasters/notesMaster1.xml"/></Relationships>
</file>

<file path=ppt/notesSlides/_rels/notesSlide3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5.xml"/><Relationship Id="rId1" Type="http://schemas.openxmlformats.org/officeDocument/2006/relationships/notesMaster" Target="../notesMasters/notesMaster1.xml"/></Relationships>
</file>

<file path=ppt/notesSlides/_rels/notesSlide3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6.xml"/><Relationship Id="rId1" Type="http://schemas.openxmlformats.org/officeDocument/2006/relationships/notesMaster" Target="../notesMasters/notesMaster1.xml"/></Relationships>
</file>

<file path=ppt/notesSlides/_rels/notesSlide3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7.xml"/><Relationship Id="rId1" Type="http://schemas.openxmlformats.org/officeDocument/2006/relationships/notesMaster" Target="../notesMasters/notesMaster1.xml"/></Relationships>
</file>

<file path=ppt/notesSlides/_rels/notesSlide3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8.xml"/><Relationship Id="rId1" Type="http://schemas.openxmlformats.org/officeDocument/2006/relationships/notesMaster" Target="../notesMasters/notesMaster1.xml"/></Relationships>
</file>

<file path=ppt/notesSlides/_rels/notesSlide3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0.xml"/><Relationship Id="rId1" Type="http://schemas.openxmlformats.org/officeDocument/2006/relationships/notesMaster" Target="../notesMasters/notesMaster1.xml"/></Relationships>
</file>

<file path=ppt/notesSlides/_rels/notesSlide4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1.xml"/><Relationship Id="rId1" Type="http://schemas.openxmlformats.org/officeDocument/2006/relationships/notesMaster" Target="../notesMasters/notesMaster1.xml"/></Relationships>
</file>

<file path=ppt/notesSlides/_rels/notesSlide4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2.xml"/><Relationship Id="rId1" Type="http://schemas.openxmlformats.org/officeDocument/2006/relationships/notesMaster" Target="../notesMasters/notesMaster1.xml"/></Relationships>
</file>

<file path=ppt/notesSlides/_rels/notesSlide4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3.xml"/><Relationship Id="rId1" Type="http://schemas.openxmlformats.org/officeDocument/2006/relationships/notesMaster" Target="../notesMasters/notesMaster1.xml"/></Relationships>
</file>

<file path=ppt/notesSlides/_rels/notesSlide4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4.xml"/><Relationship Id="rId1" Type="http://schemas.openxmlformats.org/officeDocument/2006/relationships/notesMaster" Target="../notesMasters/notesMaster1.xml"/></Relationships>
</file>

<file path=ppt/notesSlides/_rels/notesSlide4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5.xml"/><Relationship Id="rId1" Type="http://schemas.openxmlformats.org/officeDocument/2006/relationships/notesMaster" Target="../notesMasters/notesMaster1.xml"/></Relationships>
</file>

<file path=ppt/notesSlides/_rels/notesSlide4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6.xml"/><Relationship Id="rId1" Type="http://schemas.openxmlformats.org/officeDocument/2006/relationships/notesMaster" Target="../notesMasters/notesMaster1.xml"/></Relationships>
</file>

<file path=ppt/notesSlides/_rels/notesSlide4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7.xml"/><Relationship Id="rId1" Type="http://schemas.openxmlformats.org/officeDocument/2006/relationships/notesMaster" Target="../notesMasters/notesMaster1.xml"/></Relationships>
</file>

<file path=ppt/notesSlides/_rels/notesSlide4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8.xml"/><Relationship Id="rId1" Type="http://schemas.openxmlformats.org/officeDocument/2006/relationships/notesMaster" Target="../notesMasters/notesMaster1.xml"/></Relationships>
</file>

<file path=ppt/notesSlides/_rels/notesSlide4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9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0.xml"/><Relationship Id="rId1" Type="http://schemas.openxmlformats.org/officeDocument/2006/relationships/notesMaster" Target="../notesMasters/notesMaster1.xml"/></Relationships>
</file>

<file path=ppt/notesSlides/_rels/notesSlide4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1.xml"/><Relationship Id="rId1" Type="http://schemas.openxmlformats.org/officeDocument/2006/relationships/notesMaster" Target="../notesMasters/notesMaster1.xml"/></Relationships>
</file>

<file path=ppt/notesSlides/_rels/notesSlide4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2.xml"/><Relationship Id="rId1" Type="http://schemas.openxmlformats.org/officeDocument/2006/relationships/notesMaster" Target="../notesMasters/notesMaster1.xml"/></Relationships>
</file>

<file path=ppt/notesSlides/_rels/notesSlide4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3.xml"/><Relationship Id="rId1" Type="http://schemas.openxmlformats.org/officeDocument/2006/relationships/notesMaster" Target="../notesMasters/notesMaster1.xml"/></Relationships>
</file>

<file path=ppt/notesSlides/_rels/notesSlide4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4.xml"/><Relationship Id="rId1" Type="http://schemas.openxmlformats.org/officeDocument/2006/relationships/notesMaster" Target="../notesMasters/notesMaster1.xml"/></Relationships>
</file>

<file path=ppt/notesSlides/_rels/notesSlide4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5.xml"/><Relationship Id="rId1" Type="http://schemas.openxmlformats.org/officeDocument/2006/relationships/notesMaster" Target="../notesMasters/notesMaster1.xml"/></Relationships>
</file>

<file path=ppt/notesSlides/_rels/notesSlide4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6.xml"/><Relationship Id="rId1" Type="http://schemas.openxmlformats.org/officeDocument/2006/relationships/notesMaster" Target="../notesMasters/notesMaster1.xml"/></Relationships>
</file>

<file path=ppt/notesSlides/_rels/notesSlide4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7.xml"/><Relationship Id="rId1" Type="http://schemas.openxmlformats.org/officeDocument/2006/relationships/notesMaster" Target="../notesMasters/notesMaster1.xml"/></Relationships>
</file>

<file path=ppt/notesSlides/_rels/notesSlide4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8.xml"/><Relationship Id="rId1" Type="http://schemas.openxmlformats.org/officeDocument/2006/relationships/notesMaster" Target="../notesMasters/notesMaster1.xml"/></Relationships>
</file>

<file path=ppt/notesSlides/_rels/notesSlide4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0.xml"/><Relationship Id="rId1" Type="http://schemas.openxmlformats.org/officeDocument/2006/relationships/notesMaster" Target="../notesMasters/notesMaster1.xml"/></Relationships>
</file>

<file path=ppt/notesSlides/_rels/notesSlide4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1.xml"/><Relationship Id="rId1" Type="http://schemas.openxmlformats.org/officeDocument/2006/relationships/notesMaster" Target="../notesMasters/notesMaster1.xml"/></Relationships>
</file>

<file path=ppt/notesSlides/_rels/notesSlide4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2.xml"/><Relationship Id="rId1" Type="http://schemas.openxmlformats.org/officeDocument/2006/relationships/notesMaster" Target="../notesMasters/notesMaster1.xml"/></Relationships>
</file>

<file path=ppt/notesSlides/_rels/notesSlide4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3.xml"/><Relationship Id="rId1" Type="http://schemas.openxmlformats.org/officeDocument/2006/relationships/notesMaster" Target="../notesMasters/notesMaster1.xml"/></Relationships>
</file>

<file path=ppt/notesSlides/_rels/notesSlide4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4.xml"/><Relationship Id="rId1" Type="http://schemas.openxmlformats.org/officeDocument/2006/relationships/notesMaster" Target="../notesMasters/notesMaster1.xml"/></Relationships>
</file>

<file path=ppt/notesSlides/_rels/notesSlide4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5.xml"/><Relationship Id="rId1" Type="http://schemas.openxmlformats.org/officeDocument/2006/relationships/notesMaster" Target="../notesMasters/notesMaster1.xml"/></Relationships>
</file>

<file path=ppt/notesSlides/_rels/notesSlide4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6.xml"/><Relationship Id="rId1" Type="http://schemas.openxmlformats.org/officeDocument/2006/relationships/notesMaster" Target="../notesMasters/notesMaster1.xml"/></Relationships>
</file>

<file path=ppt/notesSlides/_rels/notesSlide4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7.xml"/><Relationship Id="rId1" Type="http://schemas.openxmlformats.org/officeDocument/2006/relationships/notesMaster" Target="../notesMasters/notesMaster1.xml"/></Relationships>
</file>

<file path=ppt/notesSlides/_rels/notesSlide4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8.xml"/><Relationship Id="rId1" Type="http://schemas.openxmlformats.org/officeDocument/2006/relationships/notesMaster" Target="../notesMasters/notesMaster1.xml"/></Relationships>
</file>

<file path=ppt/notesSlides/_rels/notesSlide4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0.xml"/><Relationship Id="rId1" Type="http://schemas.openxmlformats.org/officeDocument/2006/relationships/notesMaster" Target="../notesMasters/notesMaster1.xml"/></Relationships>
</file>

<file path=ppt/notesSlides/_rels/notesSlide4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1.xml"/><Relationship Id="rId1" Type="http://schemas.openxmlformats.org/officeDocument/2006/relationships/notesMaster" Target="../notesMasters/notesMaster1.xml"/></Relationships>
</file>

<file path=ppt/notesSlides/_rels/notesSlide4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2.xml"/><Relationship Id="rId1" Type="http://schemas.openxmlformats.org/officeDocument/2006/relationships/notesMaster" Target="../notesMasters/notesMaster1.xml"/></Relationships>
</file>

<file path=ppt/notesSlides/_rels/notesSlide4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3.xml"/><Relationship Id="rId1" Type="http://schemas.openxmlformats.org/officeDocument/2006/relationships/notesMaster" Target="../notesMasters/notesMaster1.xml"/></Relationships>
</file>

<file path=ppt/notesSlides/_rels/notesSlide4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4.xml"/><Relationship Id="rId1" Type="http://schemas.openxmlformats.org/officeDocument/2006/relationships/notesMaster" Target="../notesMasters/notesMaster1.xml"/></Relationships>
</file>

<file path=ppt/notesSlides/_rels/notesSlide4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5.xml"/><Relationship Id="rId1" Type="http://schemas.openxmlformats.org/officeDocument/2006/relationships/notesMaster" Target="../notesMasters/notesMaster1.xml"/></Relationships>
</file>

<file path=ppt/notesSlides/_rels/notesSlide4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6.xml"/><Relationship Id="rId1" Type="http://schemas.openxmlformats.org/officeDocument/2006/relationships/notesMaster" Target="../notesMasters/notesMaster1.xml"/></Relationships>
</file>

<file path=ppt/notesSlides/_rels/notesSlide4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7.xml"/><Relationship Id="rId1" Type="http://schemas.openxmlformats.org/officeDocument/2006/relationships/notesMaster" Target="../notesMasters/notesMaster1.xml"/></Relationships>
</file>

<file path=ppt/notesSlides/_rels/notesSlide4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fld id="{4B2788DE-EC9F-48B0-93E0-637EDF1F2B16}" type="slidenum">
              <a:rPr lang="en-US" altLang="ko-KR" sz="1300" smtClean="0">
                <a:latin typeface="굴림" pitchFamily="50" charset="-127"/>
              </a:rPr>
              <a:pPr eaLnBrk="1" hangingPunct="1"/>
              <a:t>0</a:t>
            </a:fld>
            <a:endParaRPr lang="en-US" altLang="ko-KR" sz="1300" smtClean="0">
              <a:latin typeface="굴림" pitchFamily="50" charset="-127"/>
            </a:endParaRPr>
          </a:p>
        </p:txBody>
      </p:sp>
      <p:sp>
        <p:nvSpPr>
          <p:cNvPr id="242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2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9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E79BA3F-A6C6-4E01-946A-39A345B30F71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99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6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507ECF4-40EA-4F31-A0EC-AF6890534407}" type="slidenum">
              <a:rPr lang="en-US" altLang="ko-KR">
                <a:latin typeface="굴림" pitchFamily="50" charset="-127"/>
              </a:rPr>
              <a:pPr algn="r" eaLnBrk="1" hangingPunct="1"/>
              <a:t>100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7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7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059AE76-AA5A-42E5-A695-A1731426B9F5}" type="slidenum">
              <a:rPr lang="en-US" altLang="ko-KR">
                <a:latin typeface="굴림" pitchFamily="50" charset="-127"/>
              </a:rPr>
              <a:pPr algn="r" eaLnBrk="1" hangingPunct="1"/>
              <a:t>101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8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8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0F78009-6870-40CC-87FA-B80C6CC6B859}" type="slidenum">
              <a:rPr lang="en-US" altLang="ko-KR">
                <a:latin typeface="굴림" pitchFamily="50" charset="-127"/>
              </a:rPr>
              <a:pPr algn="r" eaLnBrk="1" hangingPunct="1"/>
              <a:t>102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9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9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z="1000" smtClean="0"/>
              <a:t> Free Space Management </a:t>
            </a:r>
            <a:r>
              <a:rPr lang="ko-KR" altLang="en-US" sz="1000" smtClean="0"/>
              <a:t>방식 </a:t>
            </a:r>
            <a:r>
              <a:rPr lang="en-US" altLang="ko-KR" sz="1000" smtClean="0"/>
              <a:t>: Locally Managed Tablespace</a:t>
            </a:r>
            <a:endParaRPr lang="ko-KR" altLang="ko-KR" sz="1000" smtClean="0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0F78009-6870-40CC-87FA-B80C6CC6B859}" type="slidenum">
              <a:rPr lang="en-US" altLang="ko-KR">
                <a:latin typeface="굴림" pitchFamily="50" charset="-127"/>
              </a:rPr>
              <a:pPr algn="r" eaLnBrk="1" hangingPunct="1"/>
              <a:t>103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9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9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z="1000" dirty="0" smtClean="0"/>
              <a:t> Free Space Management </a:t>
            </a:r>
            <a:r>
              <a:rPr lang="ko-KR" altLang="en-US" sz="1000" dirty="0" smtClean="0"/>
              <a:t>방식 </a:t>
            </a:r>
            <a:r>
              <a:rPr lang="en-US" altLang="ko-KR" sz="1000" dirty="0" smtClean="0"/>
              <a:t>: Locally Managed </a:t>
            </a:r>
            <a:r>
              <a:rPr lang="en-US" altLang="ko-KR" sz="1000" dirty="0" err="1" smtClean="0"/>
              <a:t>Tablespace</a:t>
            </a:r>
            <a:endParaRPr lang="ko-KR" altLang="ko-KR" sz="1000" dirty="0" smtClean="0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FD77688-45EF-4267-916D-A4356A2E8711}" type="slidenum">
              <a:rPr lang="en-US" altLang="ko-KR">
                <a:latin typeface="굴림" pitchFamily="50" charset="-127"/>
              </a:rPr>
              <a:pPr algn="r" eaLnBrk="1" hangingPunct="1"/>
              <a:t>104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0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0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ko-KR" altLang="en-US" sz="1000" smtClean="0"/>
              <a:t> 테이블스페이스 생성</a:t>
            </a:r>
          </a:p>
          <a:p>
            <a:pPr eaLnBrk="1" hangingPunct="1"/>
            <a:r>
              <a:rPr lang="en-US" altLang="ko-KR" sz="1000" smtClean="0"/>
              <a:t> - AUTOEXTEND ON : EXTENT </a:t>
            </a:r>
            <a:r>
              <a:rPr lang="ko-KR" altLang="en-US" sz="1000" smtClean="0"/>
              <a:t>가 일어날때 확장되는 사이즈 설정</a:t>
            </a:r>
          </a:p>
          <a:p>
            <a:pPr eaLnBrk="1" hangingPunct="1"/>
            <a:r>
              <a:rPr lang="ko-KR" altLang="en-US" sz="1000" smtClean="0"/>
              <a:t> </a:t>
            </a:r>
            <a:r>
              <a:rPr lang="en-US" altLang="ko-KR" sz="1000" smtClean="0"/>
              <a:t>- EXTENT MANAGEMENT LOCAL : EXTENT </a:t>
            </a:r>
            <a:r>
              <a:rPr lang="ko-KR" altLang="en-US" sz="1000" smtClean="0"/>
              <a:t>관리를 </a:t>
            </a:r>
            <a:r>
              <a:rPr lang="en-US" altLang="ko-KR" sz="1000" smtClean="0"/>
              <a:t>LMT</a:t>
            </a:r>
            <a:r>
              <a:rPr lang="ko-KR" altLang="en-US" sz="1000" smtClean="0"/>
              <a:t>로 지정</a:t>
            </a:r>
          </a:p>
          <a:p>
            <a:pPr eaLnBrk="1" hangingPunct="1"/>
            <a:r>
              <a:rPr lang="ko-KR" altLang="en-US" sz="1000" smtClean="0"/>
              <a:t> </a:t>
            </a:r>
            <a:r>
              <a:rPr lang="en-US" altLang="ko-KR" sz="1000" smtClean="0"/>
              <a:t>- UNIFORM SIZE 256K : EXTENT </a:t>
            </a:r>
            <a:r>
              <a:rPr lang="ko-KR" altLang="en-US" sz="1000" smtClean="0"/>
              <a:t>사이즈를 고정으로 </a:t>
            </a:r>
            <a:r>
              <a:rPr lang="en-US" altLang="ko-KR" sz="1000" smtClean="0"/>
              <a:t>256K</a:t>
            </a:r>
            <a:r>
              <a:rPr lang="ko-KR" altLang="en-US" sz="1000" smtClean="0"/>
              <a:t>로 지정</a:t>
            </a:r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FD77688-45EF-4267-916D-A4356A2E8711}" type="slidenum">
              <a:rPr lang="en-US" altLang="ko-KR">
                <a:latin typeface="굴림" pitchFamily="50" charset="-127"/>
              </a:rPr>
              <a:pPr algn="r" eaLnBrk="1" hangingPunct="1"/>
              <a:t>105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0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0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ko-KR" altLang="en-US" sz="1000" dirty="0" smtClean="0"/>
              <a:t> 테이블스페이스 생성</a:t>
            </a:r>
          </a:p>
          <a:p>
            <a:pPr eaLnBrk="1" hangingPunct="1"/>
            <a:r>
              <a:rPr lang="en-US" altLang="ko-KR" sz="1000" dirty="0" smtClean="0"/>
              <a:t> - AUTOEXTEND ON : EXTENT </a:t>
            </a:r>
            <a:r>
              <a:rPr lang="ko-KR" altLang="en-US" sz="1000" dirty="0" smtClean="0"/>
              <a:t>가 </a:t>
            </a:r>
            <a:r>
              <a:rPr lang="ko-KR" altLang="en-US" sz="1000" dirty="0" err="1" smtClean="0"/>
              <a:t>일어날때</a:t>
            </a:r>
            <a:r>
              <a:rPr lang="ko-KR" altLang="en-US" sz="1000" dirty="0" smtClean="0"/>
              <a:t> 확장되는 사이즈 설정</a:t>
            </a:r>
          </a:p>
          <a:p>
            <a:pPr eaLnBrk="1" hangingPunct="1"/>
            <a:r>
              <a:rPr lang="ko-KR" altLang="en-US" sz="1000" dirty="0" smtClean="0"/>
              <a:t> </a:t>
            </a:r>
            <a:r>
              <a:rPr lang="en-US" altLang="ko-KR" sz="1000" dirty="0" smtClean="0"/>
              <a:t>- EXTENT MANAGEMENT LOCAL : EXTENT </a:t>
            </a:r>
            <a:r>
              <a:rPr lang="ko-KR" altLang="en-US" sz="1000" dirty="0" smtClean="0"/>
              <a:t>관리를 </a:t>
            </a:r>
            <a:r>
              <a:rPr lang="en-US" altLang="ko-KR" sz="1000" dirty="0" smtClean="0"/>
              <a:t>LMT</a:t>
            </a:r>
            <a:r>
              <a:rPr lang="ko-KR" altLang="en-US" sz="1000" dirty="0" smtClean="0"/>
              <a:t>로 지정</a:t>
            </a:r>
          </a:p>
          <a:p>
            <a:pPr eaLnBrk="1" hangingPunct="1"/>
            <a:r>
              <a:rPr lang="ko-KR" altLang="en-US" sz="1000" dirty="0" smtClean="0"/>
              <a:t> </a:t>
            </a:r>
            <a:r>
              <a:rPr lang="en-US" altLang="ko-KR" sz="1000" dirty="0" smtClean="0"/>
              <a:t>- UNIFORM SIZE 256K : EXTENT </a:t>
            </a:r>
            <a:r>
              <a:rPr lang="ko-KR" altLang="en-US" sz="1000" dirty="0" smtClean="0"/>
              <a:t>사이즈를 고정으로 </a:t>
            </a:r>
            <a:r>
              <a:rPr lang="en-US" altLang="ko-KR" sz="1000" dirty="0" smtClean="0"/>
              <a:t>256K</a:t>
            </a:r>
            <a:r>
              <a:rPr lang="ko-KR" altLang="en-US" sz="1000" dirty="0" smtClean="0"/>
              <a:t>로 지정</a:t>
            </a:r>
            <a:endParaRPr lang="en-US" altLang="ko-KR" sz="1000" dirty="0" smtClean="0"/>
          </a:p>
          <a:p>
            <a:pPr eaLnBrk="1" hangingPunct="1"/>
            <a:endParaRPr lang="en-US" altLang="ko-KR" sz="1000" dirty="0" smtClean="0"/>
          </a:p>
          <a:p>
            <a:pPr eaLnBrk="1" hangingPunct="1"/>
            <a:r>
              <a:rPr lang="en-US" altLang="ko-KR" sz="1000" dirty="0" smtClean="0"/>
              <a:t># </a:t>
            </a:r>
            <a:r>
              <a:rPr lang="ko-KR" altLang="en-US" sz="1000" dirty="0" smtClean="0"/>
              <a:t>액티브 트랜잭션</a:t>
            </a:r>
            <a:r>
              <a:rPr lang="en-US" altLang="ko-KR" sz="1000" dirty="0" smtClean="0"/>
              <a:t>(transaction)</a:t>
            </a:r>
            <a:r>
              <a:rPr lang="ko-KR" altLang="en-US" sz="1000" dirty="0" smtClean="0"/>
              <a:t>에 대한 취급</a:t>
            </a:r>
            <a:br>
              <a:rPr lang="ko-KR" altLang="en-US" sz="1000" dirty="0" smtClean="0"/>
            </a:br>
            <a:r>
              <a:rPr lang="en-US" altLang="ko-KR" sz="1000" dirty="0" err="1" smtClean="0"/>
              <a:t>tablespace</a:t>
            </a:r>
            <a:r>
              <a:rPr lang="en-US" altLang="ko-KR" sz="1000" dirty="0" smtClean="0"/>
              <a:t> offline</a:t>
            </a:r>
            <a:r>
              <a:rPr lang="ko-KR" altLang="en-US" sz="1000" dirty="0" smtClean="0"/>
              <a:t>에는 </a:t>
            </a:r>
            <a:r>
              <a:rPr lang="ko-KR" altLang="en-US" sz="1000" dirty="0" err="1" smtClean="0"/>
              <a:t>두가지</a:t>
            </a:r>
            <a:r>
              <a:rPr lang="ko-KR" altLang="en-US" sz="1000" dirty="0" smtClean="0"/>
              <a:t> 방법이 있다</a:t>
            </a:r>
            <a:r>
              <a:rPr lang="en-US" altLang="ko-KR" sz="1000" dirty="0" smtClean="0"/>
              <a:t>. </a:t>
            </a:r>
            <a:br>
              <a:rPr lang="en-US" altLang="ko-KR" sz="1000" dirty="0" smtClean="0"/>
            </a:br>
            <a:r>
              <a:rPr lang="en-US" altLang="ko-KR" sz="1000" dirty="0" smtClean="0"/>
              <a:t>1. offline normal : offline </a:t>
            </a:r>
            <a:r>
              <a:rPr lang="ko-KR" altLang="en-US" sz="1000" dirty="0" smtClean="0"/>
              <a:t>명령을 내리고 </a:t>
            </a:r>
            <a:r>
              <a:rPr lang="en-US" altLang="ko-KR" sz="1000" dirty="0" err="1" smtClean="0"/>
              <a:t>ckpt</a:t>
            </a:r>
            <a:r>
              <a:rPr lang="ko-KR" altLang="en-US" sz="1000" dirty="0" smtClean="0"/>
              <a:t>및 </a:t>
            </a:r>
            <a:r>
              <a:rPr lang="en-US" altLang="ko-KR" sz="1000" dirty="0" err="1" smtClean="0"/>
              <a:t>tx</a:t>
            </a:r>
            <a:r>
              <a:rPr lang="en-US" altLang="ko-KR" sz="1000" dirty="0" smtClean="0"/>
              <a:t> commit/rollback</a:t>
            </a:r>
            <a:r>
              <a:rPr lang="ko-KR" altLang="en-US" sz="1000" dirty="0" smtClean="0"/>
              <a:t>을 기다린다</a:t>
            </a:r>
            <a:r>
              <a:rPr lang="en-US" altLang="ko-KR" sz="1000" dirty="0" smtClean="0"/>
              <a:t>. </a:t>
            </a:r>
            <a:r>
              <a:rPr lang="ko-KR" altLang="en-US" sz="1000" dirty="0" smtClean="0"/>
              <a:t>이렇게 되면 후에 </a:t>
            </a:r>
            <a:r>
              <a:rPr lang="en-US" altLang="ko-KR" sz="1000" dirty="0" smtClean="0"/>
              <a:t>recovery </a:t>
            </a:r>
            <a:r>
              <a:rPr lang="ko-KR" altLang="en-US" sz="1000" dirty="0" smtClean="0"/>
              <a:t>이슈가 모두 사라진다</a:t>
            </a:r>
            <a:r>
              <a:rPr lang="en-US" altLang="ko-KR" sz="1000" dirty="0" smtClean="0"/>
              <a:t>. </a:t>
            </a:r>
            <a:r>
              <a:rPr lang="ko-KR" altLang="en-US" sz="1000" dirty="0" smtClean="0"/>
              <a:t>안전하고 깨끗하게 </a:t>
            </a:r>
            <a:r>
              <a:rPr lang="en-US" altLang="ko-KR" sz="1000" dirty="0" err="1" smtClean="0"/>
              <a:t>tablespace</a:t>
            </a:r>
            <a:r>
              <a:rPr lang="ko-KR" altLang="en-US" sz="1000" dirty="0" smtClean="0"/>
              <a:t>를 분리시킬 수 있다</a:t>
            </a:r>
            <a:r>
              <a:rPr lang="en-US" altLang="ko-KR" sz="1000" dirty="0" smtClean="0"/>
              <a:t>.</a:t>
            </a:r>
            <a:br>
              <a:rPr lang="en-US" altLang="ko-KR" sz="1000" dirty="0" smtClean="0"/>
            </a:br>
            <a:r>
              <a:rPr lang="en-US" altLang="ko-KR" sz="1000" dirty="0" smtClean="0"/>
              <a:t>2. offline immediate: offline </a:t>
            </a:r>
            <a:r>
              <a:rPr lang="ko-KR" altLang="en-US" sz="1000" dirty="0" smtClean="0"/>
              <a:t>명령을 내리고</a:t>
            </a:r>
            <a:r>
              <a:rPr lang="en-US" altLang="ko-KR" sz="1000" dirty="0" smtClean="0"/>
              <a:t>, </a:t>
            </a:r>
            <a:r>
              <a:rPr lang="en-US" altLang="ko-KR" sz="1000" dirty="0" err="1" smtClean="0"/>
              <a:t>tx</a:t>
            </a:r>
            <a:r>
              <a:rPr lang="en-US" altLang="ko-KR" sz="1000" dirty="0" smtClean="0"/>
              <a:t> commit/rollback</a:t>
            </a:r>
            <a:r>
              <a:rPr lang="ko-KR" altLang="en-US" sz="1000" dirty="0" smtClean="0"/>
              <a:t>을 기다리지 않는다</a:t>
            </a:r>
            <a:r>
              <a:rPr lang="en-US" altLang="ko-KR" sz="1000" dirty="0" smtClean="0"/>
              <a:t>. </a:t>
            </a:r>
            <a:r>
              <a:rPr lang="ko-KR" altLang="en-US" sz="1000" dirty="0" smtClean="0"/>
              <a:t>이렇게 되면 </a:t>
            </a:r>
            <a:r>
              <a:rPr lang="en-US" altLang="ko-KR" sz="1000" dirty="0" err="1" smtClean="0"/>
              <a:t>tx</a:t>
            </a:r>
            <a:r>
              <a:rPr lang="ko-KR" altLang="en-US" sz="1000" dirty="0" smtClean="0"/>
              <a:t>가 </a:t>
            </a:r>
            <a:r>
              <a:rPr lang="en-US" altLang="ko-KR" sz="1000" dirty="0" smtClean="0"/>
              <a:t>rollback</a:t>
            </a:r>
            <a:r>
              <a:rPr lang="ko-KR" altLang="en-US" sz="1000" dirty="0" smtClean="0"/>
              <a:t>할 때 문제가 생긴다</a:t>
            </a:r>
            <a:r>
              <a:rPr lang="en-US" altLang="ko-KR" sz="1000" dirty="0" smtClean="0"/>
              <a:t>. rollback</a:t>
            </a:r>
            <a:r>
              <a:rPr lang="ko-KR" altLang="en-US" sz="1000" dirty="0" smtClean="0"/>
              <a:t>을 적용하려고 할 때 해당 </a:t>
            </a:r>
            <a:r>
              <a:rPr lang="en-US" altLang="ko-KR" sz="1000" dirty="0" err="1" smtClean="0"/>
              <a:t>tablespace</a:t>
            </a:r>
            <a:r>
              <a:rPr lang="ko-KR" altLang="en-US" sz="1000" dirty="0" smtClean="0"/>
              <a:t>가 </a:t>
            </a:r>
            <a:r>
              <a:rPr lang="en-US" altLang="ko-KR" sz="1000" dirty="0" smtClean="0"/>
              <a:t>offline</a:t>
            </a:r>
            <a:r>
              <a:rPr lang="ko-KR" altLang="en-US" sz="1000" dirty="0" smtClean="0"/>
              <a:t>상태라면 이를 적용할 수 없다</a:t>
            </a:r>
            <a:r>
              <a:rPr lang="en-US" altLang="ko-KR" sz="1000" dirty="0" smtClean="0"/>
              <a:t>. </a:t>
            </a:r>
            <a:r>
              <a:rPr lang="ko-KR" altLang="en-US" sz="1000" dirty="0" smtClean="0"/>
              <a:t>그러므로 이 경우에는 </a:t>
            </a:r>
            <a:r>
              <a:rPr lang="en-US" altLang="ko-KR" sz="1000" dirty="0" err="1" smtClean="0"/>
              <a:t>defered</a:t>
            </a:r>
            <a:r>
              <a:rPr lang="en-US" altLang="ko-KR" sz="1000" dirty="0" smtClean="0"/>
              <a:t> undo segment</a:t>
            </a:r>
            <a:r>
              <a:rPr lang="ko-KR" altLang="en-US" sz="1000" dirty="0" smtClean="0"/>
              <a:t>라는 것을 만들어서 해당 </a:t>
            </a:r>
            <a:r>
              <a:rPr lang="en-US" altLang="ko-KR" sz="1000" dirty="0" err="1" smtClean="0"/>
              <a:t>tablespace</a:t>
            </a:r>
            <a:r>
              <a:rPr lang="ko-KR" altLang="en-US" sz="1000" dirty="0" smtClean="0"/>
              <a:t>에 대한 </a:t>
            </a:r>
            <a:r>
              <a:rPr lang="en-US" altLang="ko-KR" sz="1000" dirty="0" smtClean="0"/>
              <a:t>undo entry</a:t>
            </a:r>
            <a:r>
              <a:rPr lang="ko-KR" altLang="en-US" sz="1000" dirty="0" smtClean="0"/>
              <a:t>를 기록해 둔다</a:t>
            </a:r>
            <a:r>
              <a:rPr lang="en-US" altLang="ko-KR" sz="1000" dirty="0" smtClean="0"/>
              <a:t>. </a:t>
            </a:r>
            <a:r>
              <a:rPr lang="ko-KR" altLang="en-US" sz="1000" dirty="0" smtClean="0"/>
              <a:t>그런 후 해당 </a:t>
            </a:r>
            <a:r>
              <a:rPr lang="en-US" altLang="ko-KR" sz="1000" dirty="0" err="1" smtClean="0"/>
              <a:t>tablespace</a:t>
            </a:r>
            <a:r>
              <a:rPr lang="ko-KR" altLang="en-US" sz="1000" dirty="0" smtClean="0"/>
              <a:t>가 </a:t>
            </a:r>
            <a:r>
              <a:rPr lang="en-US" altLang="ko-KR" sz="1000" dirty="0" smtClean="0"/>
              <a:t>online</a:t>
            </a:r>
            <a:r>
              <a:rPr lang="ko-KR" altLang="en-US" sz="1000" dirty="0" smtClean="0"/>
              <a:t>될 때 이를 순서대로 적용하여 </a:t>
            </a:r>
            <a:r>
              <a:rPr lang="en-US" altLang="ko-KR" sz="1000" dirty="0" smtClean="0"/>
              <a:t>consistent</a:t>
            </a:r>
            <a:r>
              <a:rPr lang="ko-KR" altLang="en-US" sz="1000" dirty="0" smtClean="0"/>
              <a:t>한 상태를 맞춰준다</a:t>
            </a:r>
            <a:r>
              <a:rPr lang="en-US" altLang="ko-KR" sz="1000" dirty="0" smtClean="0"/>
              <a:t>. (deferred undo segment</a:t>
            </a:r>
            <a:r>
              <a:rPr lang="ko-KR" altLang="en-US" sz="1000" dirty="0" smtClean="0"/>
              <a:t>는 </a:t>
            </a:r>
            <a:r>
              <a:rPr lang="en-US" altLang="ko-KR" sz="1000" dirty="0" smtClean="0"/>
              <a:t>system </a:t>
            </a:r>
            <a:r>
              <a:rPr lang="en-US" altLang="ko-KR" sz="1000" dirty="0" err="1" smtClean="0"/>
              <a:t>tablespace</a:t>
            </a:r>
            <a:r>
              <a:rPr lang="ko-KR" altLang="en-US" sz="1000" dirty="0" smtClean="0"/>
              <a:t>에 생기며</a:t>
            </a:r>
            <a:r>
              <a:rPr lang="en-US" altLang="ko-KR" sz="1000" dirty="0" smtClean="0"/>
              <a:t>, </a:t>
            </a:r>
            <a:r>
              <a:rPr lang="ko-KR" altLang="en-US" sz="1000" dirty="0" smtClean="0"/>
              <a:t>공간이 부족한 경우에는 </a:t>
            </a:r>
            <a:r>
              <a:rPr lang="en-US" altLang="ko-KR" sz="1000" dirty="0" err="1" smtClean="0"/>
              <a:t>tx</a:t>
            </a:r>
            <a:r>
              <a:rPr lang="en-US" altLang="ko-KR" sz="1000" dirty="0" smtClean="0"/>
              <a:t> rollback</a:t>
            </a:r>
            <a:r>
              <a:rPr lang="ko-KR" altLang="en-US" sz="1000" dirty="0" smtClean="0"/>
              <a:t>이 </a:t>
            </a:r>
            <a:r>
              <a:rPr lang="en-US" altLang="ko-KR" sz="1000" dirty="0" smtClean="0"/>
              <a:t>pending</a:t>
            </a:r>
            <a:r>
              <a:rPr lang="ko-KR" altLang="en-US" sz="1000" dirty="0" smtClean="0"/>
              <a:t>하게 된다</a:t>
            </a:r>
            <a:r>
              <a:rPr lang="en-US" altLang="ko-KR" sz="1000" dirty="0" smtClean="0"/>
              <a:t>. </a:t>
            </a:r>
            <a:r>
              <a:rPr lang="ko-KR" altLang="en-US" sz="1000" dirty="0" smtClean="0"/>
              <a:t>이 때 </a:t>
            </a:r>
            <a:r>
              <a:rPr lang="en-US" altLang="ko-KR" sz="1000" dirty="0" smtClean="0"/>
              <a:t>system </a:t>
            </a:r>
            <a:r>
              <a:rPr lang="en-US" altLang="ko-KR" sz="1000" dirty="0" err="1" smtClean="0"/>
              <a:t>ts</a:t>
            </a:r>
            <a:r>
              <a:rPr lang="ko-KR" altLang="en-US" sz="1000" dirty="0" smtClean="0"/>
              <a:t>를 늘려주면 </a:t>
            </a:r>
            <a:r>
              <a:rPr lang="en-US" altLang="ko-KR" sz="1000" dirty="0" smtClean="0"/>
              <a:t>rollback</a:t>
            </a:r>
            <a:r>
              <a:rPr lang="ko-KR" altLang="en-US" sz="1000" dirty="0" smtClean="0"/>
              <a:t>이 진행된다</a:t>
            </a:r>
            <a:r>
              <a:rPr lang="en-US" altLang="ko-KR" sz="1000" dirty="0" smtClean="0"/>
              <a:t>.)</a:t>
            </a:r>
            <a:endParaRPr lang="ko-KR" altLang="en-US" sz="1000" dirty="0" smtClean="0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FD77688-45EF-4267-916D-A4356A2E8711}" type="slidenum">
              <a:rPr lang="en-US" altLang="ko-KR">
                <a:latin typeface="굴림" pitchFamily="50" charset="-127"/>
              </a:rPr>
              <a:pPr algn="r" eaLnBrk="1" hangingPunct="1"/>
              <a:t>106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0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0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endParaRPr lang="ko-KR" altLang="en-US" sz="1000" dirty="0" smtClean="0"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FD77688-45EF-4267-916D-A4356A2E8711}" type="slidenum">
              <a:rPr lang="en-US" altLang="ko-KR">
                <a:latin typeface="굴림" pitchFamily="50" charset="-127"/>
              </a:rPr>
              <a:pPr algn="r" eaLnBrk="1" hangingPunct="1"/>
              <a:t>107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0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0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endParaRPr lang="ko-KR" altLang="en-US" sz="1000" smtClean="0"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FD77688-45EF-4267-916D-A4356A2E8711}" type="slidenum">
              <a:rPr lang="en-US" altLang="ko-KR">
                <a:latin typeface="굴림" pitchFamily="50" charset="-127"/>
              </a:rPr>
              <a:pPr algn="r" eaLnBrk="1" hangingPunct="1"/>
              <a:t>108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0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0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endParaRPr lang="ko-KR" altLang="en-US" sz="1000" smtClean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10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367AA58-69E9-42ED-9E9D-EECD81580018}" type="slidenum">
              <a:rPr lang="en-US" altLang="ko-KR">
                <a:latin typeface="굴림" pitchFamily="50" charset="-127"/>
              </a:rPr>
              <a:pPr algn="r" eaLnBrk="1" hangingPunct="1"/>
              <a:t>109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1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1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0CDED77-BE56-4FD9-A72C-552337C1A82E}" type="slidenum">
              <a:rPr lang="en-US" altLang="ko-KR">
                <a:latin typeface="굴림" pitchFamily="50" charset="-127"/>
              </a:rPr>
              <a:pPr algn="r" eaLnBrk="1" hangingPunct="1"/>
              <a:t>110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2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2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Tx/>
              <a:buChar char="•"/>
            </a:pPr>
            <a:endParaRPr lang="ko-KR" altLang="ko-KR" sz="1000" dirty="0" smtClean="0"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0CDED77-BE56-4FD9-A72C-552337C1A82E}" type="slidenum">
              <a:rPr lang="en-US" altLang="ko-KR">
                <a:latin typeface="굴림" pitchFamily="50" charset="-127"/>
              </a:rPr>
              <a:pPr algn="r" eaLnBrk="1" hangingPunct="1"/>
              <a:t>111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2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2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Tx/>
              <a:buChar char="•"/>
            </a:pPr>
            <a:endParaRPr lang="ko-KR" altLang="ko-KR" sz="1000" dirty="0" smtClean="0"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0CDED77-BE56-4FD9-A72C-552337C1A82E}" type="slidenum">
              <a:rPr lang="en-US" altLang="ko-KR">
                <a:latin typeface="굴림" pitchFamily="50" charset="-127"/>
              </a:rPr>
              <a:pPr algn="r" eaLnBrk="1" hangingPunct="1"/>
              <a:t>112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2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2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Tx/>
              <a:buChar char="•"/>
            </a:pPr>
            <a:endParaRPr lang="ko-KR" altLang="ko-KR" sz="1000" dirty="0" smtClean="0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0CDED77-BE56-4FD9-A72C-552337C1A82E}" type="slidenum">
              <a:rPr lang="en-US" altLang="ko-KR">
                <a:latin typeface="굴림" pitchFamily="50" charset="-127"/>
              </a:rPr>
              <a:pPr algn="r" eaLnBrk="1" hangingPunct="1"/>
              <a:t>113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2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2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Tx/>
              <a:buChar char="•"/>
            </a:pPr>
            <a:endParaRPr lang="ko-KR" altLang="ko-KR" sz="1000" dirty="0" smtClean="0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0CDED77-BE56-4FD9-A72C-552337C1A82E}" type="slidenum">
              <a:rPr lang="en-US" altLang="ko-KR">
                <a:latin typeface="굴림" pitchFamily="50" charset="-127"/>
              </a:rPr>
              <a:pPr algn="r" eaLnBrk="1" hangingPunct="1"/>
              <a:t>114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2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2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Tx/>
              <a:buChar char="•"/>
            </a:pPr>
            <a:r>
              <a:rPr lang="en-US" altLang="ko-KR" sz="1000" smtClean="0"/>
              <a:t> </a:t>
            </a:r>
            <a:r>
              <a:rPr lang="ko-KR" altLang="ko-KR" sz="1000" smtClean="0"/>
              <a:t>같은 그룹에 속하는 모든 로그 멤버의 크기는 일정하여야</a:t>
            </a:r>
            <a:r>
              <a:rPr lang="ko-KR" altLang="en-US" sz="1000" smtClean="0"/>
              <a:t> </a:t>
            </a:r>
            <a:r>
              <a:rPr lang="ko-KR" altLang="ko-KR" sz="1000" smtClean="0"/>
              <a:t>하며, 같은 데이터가 저장되고 동시에 갱신되어야 한다.</a:t>
            </a:r>
            <a:endParaRPr lang="en-US" altLang="ko-KR" sz="1000" smtClean="0"/>
          </a:p>
          <a:p>
            <a:pPr>
              <a:buFontTx/>
              <a:buChar char="•"/>
            </a:pPr>
            <a:endParaRPr lang="ko-KR" altLang="en-US" sz="1000" smtClean="0"/>
          </a:p>
          <a:p>
            <a:pPr>
              <a:buFontTx/>
              <a:buChar char="•"/>
            </a:pPr>
            <a:r>
              <a:rPr lang="en-US" altLang="ko-KR" sz="1000" smtClean="0"/>
              <a:t> </a:t>
            </a:r>
            <a:r>
              <a:rPr lang="ko-KR" altLang="ko-KR" sz="1000" smtClean="0"/>
              <a:t>하나의 로그 그룹을 여러 로그 멤버로 구성하는 이유는 일부 로그 멤버가 손상되더라도 다른 로그 멤버를 사용할 수 있도록 하기 위함이다.</a:t>
            </a:r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1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509BE87-2FF7-427C-BD8C-D250D106E89F}" type="slidenum">
              <a:rPr lang="en-US" altLang="ko-KR">
                <a:latin typeface="굴림" pitchFamily="50" charset="-127"/>
              </a:rPr>
              <a:pPr algn="r" eaLnBrk="1" hangingPunct="1"/>
              <a:t>115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3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34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1591B92-AD26-4698-BBAC-91D361D134FD}" type="slidenum">
              <a:rPr lang="en-US" altLang="ko-KR">
                <a:latin typeface="굴림" pitchFamily="50" charset="-127"/>
              </a:rPr>
              <a:pPr algn="r" eaLnBrk="1" hangingPunct="1"/>
              <a:t>116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4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4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36D48E1-C56D-41F0-826B-D6E60CDB0F78}" type="slidenum">
              <a:rPr lang="en-US" altLang="ko-KR">
                <a:latin typeface="굴림" pitchFamily="50" charset="-127"/>
              </a:rPr>
              <a:pPr algn="r" eaLnBrk="1" hangingPunct="1"/>
              <a:t>117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z="1000" smtClean="0"/>
              <a:t> </a:t>
            </a:r>
            <a:r>
              <a:rPr lang="ko-KR" altLang="en-US" sz="1000" smtClean="0"/>
              <a:t>컨트롤 파일은 </a:t>
            </a:r>
            <a:r>
              <a:rPr lang="en-US" altLang="ko-KR" sz="1000" smtClean="0"/>
              <a:t>DB</a:t>
            </a:r>
            <a:r>
              <a:rPr lang="ko-KR" altLang="en-US" sz="1000" smtClean="0"/>
              <a:t>를 </a:t>
            </a:r>
            <a:r>
              <a:rPr lang="en-US" altLang="ko-KR" sz="1000" smtClean="0"/>
              <a:t>mount</a:t>
            </a:r>
            <a:r>
              <a:rPr lang="ko-KR" altLang="en-US" sz="1000" smtClean="0"/>
              <a:t> 하고 </a:t>
            </a:r>
            <a:r>
              <a:rPr lang="en-US" altLang="ko-KR" sz="1000" smtClean="0"/>
              <a:t>open</a:t>
            </a:r>
            <a:r>
              <a:rPr lang="ko-KR" altLang="en-US" sz="1000" smtClean="0"/>
              <a:t>하여 사용하는데 꼭 필요한 파일이다</a:t>
            </a:r>
            <a:r>
              <a:rPr lang="en-US" altLang="ko-KR" sz="1000" smtClean="0"/>
              <a:t>.</a:t>
            </a:r>
          </a:p>
          <a:p>
            <a:pPr eaLnBrk="1" hangingPunct="1">
              <a:buFontTx/>
              <a:buChar char="•"/>
            </a:pPr>
            <a:r>
              <a:rPr lang="en-US" altLang="ko-KR" sz="1000" smtClean="0"/>
              <a:t> </a:t>
            </a:r>
            <a:r>
              <a:rPr lang="ko-KR" altLang="en-US" sz="1000" smtClean="0"/>
              <a:t>컨트롤 파일이 손상되면 </a:t>
            </a:r>
            <a:r>
              <a:rPr lang="en-US" altLang="ko-KR" sz="1000" smtClean="0"/>
              <a:t>Tibero</a:t>
            </a:r>
            <a:r>
              <a:rPr lang="ko-KR" altLang="en-US" sz="1000" smtClean="0"/>
              <a:t>를 </a:t>
            </a:r>
            <a:r>
              <a:rPr lang="en-US" altLang="ko-KR" sz="1000" smtClean="0"/>
              <a:t>mount, open </a:t>
            </a:r>
            <a:r>
              <a:rPr lang="ko-KR" altLang="en-US" sz="1000" smtClean="0"/>
              <a:t>할 수 없으므로 적어도 두개 이상의 컨트롤 파일을 백업 받아서 다른 디스크에 저장해 놓는 것이 좋다</a:t>
            </a:r>
            <a:r>
              <a:rPr lang="en-US" altLang="ko-KR" sz="1000" smtClean="0"/>
              <a:t>.</a:t>
            </a:r>
            <a:endParaRPr lang="ko-KR" altLang="ko-KR" sz="1000" smtClean="0"/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36D48E1-C56D-41F0-826B-D6E60CDB0F78}" type="slidenum">
              <a:rPr lang="en-US" altLang="ko-KR">
                <a:latin typeface="굴림" pitchFamily="50" charset="-127"/>
              </a:rPr>
              <a:pPr algn="r" eaLnBrk="1" hangingPunct="1"/>
              <a:t>118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z="1000" smtClean="0"/>
              <a:t> </a:t>
            </a:r>
            <a:r>
              <a:rPr lang="ko-KR" altLang="en-US" sz="1000" smtClean="0"/>
              <a:t>컨트롤 파일은 </a:t>
            </a:r>
            <a:r>
              <a:rPr lang="en-US" altLang="ko-KR" sz="1000" smtClean="0"/>
              <a:t>DB</a:t>
            </a:r>
            <a:r>
              <a:rPr lang="ko-KR" altLang="en-US" sz="1000" smtClean="0"/>
              <a:t>를 </a:t>
            </a:r>
            <a:r>
              <a:rPr lang="en-US" altLang="ko-KR" sz="1000" smtClean="0"/>
              <a:t>mount</a:t>
            </a:r>
            <a:r>
              <a:rPr lang="ko-KR" altLang="en-US" sz="1000" smtClean="0"/>
              <a:t> 하고 </a:t>
            </a:r>
            <a:r>
              <a:rPr lang="en-US" altLang="ko-KR" sz="1000" smtClean="0"/>
              <a:t>open</a:t>
            </a:r>
            <a:r>
              <a:rPr lang="ko-KR" altLang="en-US" sz="1000" smtClean="0"/>
              <a:t>하여 사용하는데 꼭 필요한 파일이다</a:t>
            </a:r>
            <a:r>
              <a:rPr lang="en-US" altLang="ko-KR" sz="1000" smtClean="0"/>
              <a:t>.</a:t>
            </a:r>
          </a:p>
          <a:p>
            <a:pPr eaLnBrk="1" hangingPunct="1">
              <a:buFontTx/>
              <a:buChar char="•"/>
            </a:pPr>
            <a:r>
              <a:rPr lang="en-US" altLang="ko-KR" sz="1000" smtClean="0"/>
              <a:t> </a:t>
            </a:r>
            <a:r>
              <a:rPr lang="ko-KR" altLang="en-US" sz="1000" smtClean="0"/>
              <a:t>컨트롤 파일이 손상되면 </a:t>
            </a:r>
            <a:r>
              <a:rPr lang="en-US" altLang="ko-KR" sz="1000" smtClean="0"/>
              <a:t>Tibero</a:t>
            </a:r>
            <a:r>
              <a:rPr lang="ko-KR" altLang="en-US" sz="1000" smtClean="0"/>
              <a:t>를 </a:t>
            </a:r>
            <a:r>
              <a:rPr lang="en-US" altLang="ko-KR" sz="1000" smtClean="0"/>
              <a:t>mount, open </a:t>
            </a:r>
            <a:r>
              <a:rPr lang="ko-KR" altLang="en-US" sz="1000" smtClean="0"/>
              <a:t>할 수 없으므로 적어도 두개 이상의 컨트롤 파일을 백업 받아서 다른 디스크에 저장해 놓는 것이 좋다</a:t>
            </a:r>
            <a:r>
              <a:rPr lang="en-US" altLang="ko-KR" sz="1000" smtClean="0"/>
              <a:t>.</a:t>
            </a:r>
            <a:endParaRPr lang="ko-KR" altLang="ko-KR" sz="1000" smtClean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11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B8352A0-6F9D-4B15-9EA7-42C7DA668FC9}" type="slidenum">
              <a:rPr lang="en-US" altLang="ko-KR">
                <a:latin typeface="굴림" pitchFamily="50" charset="-127"/>
              </a:rPr>
              <a:pPr algn="r" eaLnBrk="1" hangingPunct="1"/>
              <a:t>119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6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4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B8352A0-6F9D-4B15-9EA7-42C7DA668FC9}" type="slidenum">
              <a:rPr lang="en-US" altLang="ko-KR">
                <a:latin typeface="굴림" pitchFamily="50" charset="-127"/>
              </a:rPr>
              <a:pPr algn="r" eaLnBrk="1" hangingPunct="1"/>
              <a:t>120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6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4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A386EBD-3181-49B7-A63C-834BABBD0962}" type="slidenum">
              <a:rPr lang="en-US" altLang="ko-KR">
                <a:latin typeface="굴림" pitchFamily="50" charset="-127"/>
              </a:rPr>
              <a:pPr algn="r" eaLnBrk="1" hangingPunct="1"/>
              <a:t>121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7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7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069CEDA-27D3-4E84-BCD1-3196F2C519BA}" type="slidenum">
              <a:rPr lang="en-US" altLang="ko-KR">
                <a:latin typeface="굴림" pitchFamily="50" charset="-127"/>
              </a:rPr>
              <a:pPr algn="r" eaLnBrk="1" hangingPunct="1"/>
              <a:t>122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8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8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4349D595-D218-4B00-BCC5-6652889AB07E}" type="slidenum">
              <a:rPr lang="en-US" altLang="ko-KR">
                <a:latin typeface="굴림" pitchFamily="50" charset="-127"/>
              </a:rPr>
              <a:pPr algn="r" eaLnBrk="1" hangingPunct="1"/>
              <a:t>123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79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9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FC32CA0B-9D87-4231-8E5C-7C305CEBA5E0}" type="slidenum">
              <a:rPr lang="en-US" altLang="ko-KR">
                <a:latin typeface="굴림" pitchFamily="50" charset="-127"/>
              </a:rPr>
              <a:pPr algn="r" eaLnBrk="1" hangingPunct="1"/>
              <a:t>124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0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0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FC32CA0B-9D87-4231-8E5C-7C305CEBA5E0}" type="slidenum">
              <a:rPr lang="en-US" altLang="ko-KR">
                <a:latin typeface="굴림" pitchFamily="50" charset="-127"/>
              </a:rPr>
              <a:pPr algn="r" eaLnBrk="1" hangingPunct="1"/>
              <a:t>125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0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0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n-US" altLang="ko-KR" dirty="0" smtClean="0"/>
              <a:t>.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는 </a:t>
            </a:r>
            <a:r>
              <a:rPr lang="en-US" altLang="ko-KR" dirty="0" err="1" smtClean="0"/>
              <a:t>Maxtrans</a:t>
            </a:r>
            <a:r>
              <a:rPr lang="en-US" altLang="ko-KR" dirty="0" smtClean="0"/>
              <a:t> = 255</a:t>
            </a:r>
            <a:r>
              <a:rPr lang="ko-KR" altLang="en-US" dirty="0" smtClean="0"/>
              <a:t>개로 별도의 옵션 없음</a:t>
            </a:r>
            <a:r>
              <a:rPr lang="en-US" altLang="ko-KR" dirty="0" smtClean="0"/>
              <a:t>.</a:t>
            </a:r>
            <a:endParaRPr lang="ko-KR" altLang="ko-KR" dirty="0" smtClean="0"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FC32CA0B-9D87-4231-8E5C-7C305CEBA5E0}" type="slidenum">
              <a:rPr lang="en-US" altLang="ko-KR">
                <a:latin typeface="굴림" pitchFamily="50" charset="-127"/>
              </a:rPr>
              <a:pPr algn="r" eaLnBrk="1" hangingPunct="1"/>
              <a:t>126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0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0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786CD63-DAD8-4AB7-AFA4-2FF80A499489}" type="slidenum">
              <a:rPr lang="en-US" altLang="ko-KR">
                <a:latin typeface="굴림" pitchFamily="50" charset="-127"/>
              </a:rPr>
              <a:pPr algn="r" eaLnBrk="1" hangingPunct="1"/>
              <a:t>127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1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1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ko-KR" altLang="en-US" sz="1000" dirty="0" smtClean="0"/>
              <a:t> 문자열 타입 </a:t>
            </a:r>
            <a:r>
              <a:rPr lang="en-US" altLang="ko-KR" sz="1000" dirty="0" smtClean="0"/>
              <a:t>: CHAR , VARCHAR, CLOB, LONG</a:t>
            </a:r>
            <a:endParaRPr lang="ko-KR" altLang="en-US" sz="1000" dirty="0" smtClean="0"/>
          </a:p>
          <a:p>
            <a:pPr eaLnBrk="1" hangingPunct="1">
              <a:buFontTx/>
              <a:buChar char="•"/>
            </a:pPr>
            <a:r>
              <a:rPr lang="ko-KR" altLang="en-US" sz="1000" dirty="0" smtClean="0"/>
              <a:t> </a:t>
            </a:r>
            <a:r>
              <a:rPr lang="ko-KR" altLang="en-US" sz="1000" dirty="0" err="1" smtClean="0"/>
              <a:t>숫자형</a:t>
            </a:r>
            <a:r>
              <a:rPr lang="ko-KR" altLang="en-US" sz="1000" dirty="0" smtClean="0"/>
              <a:t> 타입 </a:t>
            </a:r>
            <a:r>
              <a:rPr lang="en-US" altLang="ko-KR" sz="1000" dirty="0" smtClean="0"/>
              <a:t>: NUMBER </a:t>
            </a:r>
          </a:p>
          <a:p>
            <a:pPr eaLnBrk="1" hangingPunct="1">
              <a:buFontTx/>
              <a:buChar char="•"/>
            </a:pPr>
            <a:r>
              <a:rPr lang="ko-KR" altLang="en-US" sz="1000" dirty="0" smtClean="0"/>
              <a:t> 날짜</a:t>
            </a:r>
            <a:r>
              <a:rPr lang="en-US" altLang="ko-KR" sz="1000" dirty="0" smtClean="0"/>
              <a:t>, </a:t>
            </a:r>
            <a:r>
              <a:rPr lang="ko-KR" altLang="en-US" sz="1000" dirty="0" smtClean="0"/>
              <a:t>시간 타입 </a:t>
            </a:r>
            <a:r>
              <a:rPr lang="en-US" altLang="ko-KR" sz="1000" dirty="0" smtClean="0"/>
              <a:t>: DATE, TIME, TIMESTAMP</a:t>
            </a:r>
          </a:p>
          <a:p>
            <a:pPr eaLnBrk="1" hangingPunct="1">
              <a:buFontTx/>
              <a:buChar char="•"/>
            </a:pPr>
            <a:r>
              <a:rPr lang="ko-KR" altLang="en-US" sz="1000" dirty="0" smtClean="0"/>
              <a:t> 바이너리 타입 </a:t>
            </a:r>
            <a:r>
              <a:rPr lang="en-US" altLang="ko-KR" sz="1000" dirty="0" smtClean="0"/>
              <a:t>: RAW, LONG RAW, BLOB</a:t>
            </a:r>
          </a:p>
          <a:p>
            <a:pPr eaLnBrk="1" hangingPunct="1"/>
            <a:endParaRPr lang="en-US" altLang="ko-KR" sz="1000" dirty="0" smtClean="0"/>
          </a:p>
          <a:p>
            <a:pPr eaLnBrk="1" hangingPunct="1"/>
            <a:r>
              <a:rPr lang="en-US" altLang="ko-KR" sz="1000" dirty="0" smtClean="0"/>
              <a:t>- LONG, LONG RAW </a:t>
            </a:r>
            <a:r>
              <a:rPr lang="ko-KR" altLang="en-US" sz="1000" dirty="0" smtClean="0"/>
              <a:t>타입은 하나의 테이블 내에 한 </a:t>
            </a:r>
            <a:r>
              <a:rPr lang="ko-KR" altLang="en-US" sz="1000" dirty="0" err="1" smtClean="0"/>
              <a:t>컬럼에</a:t>
            </a:r>
            <a:r>
              <a:rPr lang="ko-KR" altLang="en-US" sz="1000" dirty="0" smtClean="0"/>
              <a:t> 대해서만 선언할 수 있다</a:t>
            </a:r>
            <a:r>
              <a:rPr lang="en-US" altLang="ko-KR" sz="1000" dirty="0" smtClean="0"/>
              <a:t>.</a:t>
            </a:r>
          </a:p>
          <a:p>
            <a:r>
              <a:rPr lang="en-US" altLang="ko-KR" sz="1000" dirty="0" smtClean="0"/>
              <a:t>- LONG RAW </a:t>
            </a:r>
            <a:r>
              <a:rPr lang="ko-KR" altLang="en-US" sz="1000" dirty="0" smtClean="0"/>
              <a:t>타입 </a:t>
            </a:r>
            <a:r>
              <a:rPr lang="ko-KR" altLang="en-US" sz="1000" dirty="0" err="1" smtClean="0"/>
              <a:t>컬럼에</a:t>
            </a:r>
            <a:r>
              <a:rPr lang="ko-KR" altLang="en-US" sz="1000" dirty="0" smtClean="0"/>
              <a:t> 대해서는 인덱스를 생성할 수 없다</a:t>
            </a:r>
            <a:r>
              <a:rPr lang="en-US" altLang="ko-KR" sz="1000" dirty="0" smtClean="0"/>
              <a:t>.</a:t>
            </a:r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472565E-3952-4B0D-B7A1-A638D215C3B8}" type="slidenum">
              <a:rPr lang="en-US" altLang="ko-KR">
                <a:latin typeface="굴림" pitchFamily="50" charset="-127"/>
              </a:rPr>
              <a:pPr algn="r" eaLnBrk="1" hangingPunct="1"/>
              <a:t>128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2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2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ko-KR" altLang="en-US" sz="1000" smtClean="0"/>
              <a:t> 인덱스를 생성할 때에는 </a:t>
            </a:r>
            <a:r>
              <a:rPr lang="en-US" altLang="ko-KR" sz="1000" smtClean="0"/>
              <a:t>INITRANS </a:t>
            </a:r>
            <a:r>
              <a:rPr lang="ko-KR" altLang="en-US" sz="1000" smtClean="0"/>
              <a:t>값의 설정만 가능</a:t>
            </a:r>
          </a:p>
          <a:p>
            <a:pPr eaLnBrk="1" hangingPunct="1"/>
            <a:r>
              <a:rPr lang="en-US" altLang="ko-KR" sz="1000" smtClean="0"/>
              <a:t>SQL&gt; CREATE INDEX EMP_DEPTNO_IDX ON EMP(DEPTNO) INITRANS 5; </a:t>
            </a:r>
            <a:endParaRPr lang="en-US" altLang="ko-KR" sz="1000" smtClean="0">
              <a:solidFill>
                <a:srgbClr val="1C1C1C"/>
              </a:solidFill>
            </a:endParaRPr>
          </a:p>
          <a:p>
            <a:pPr eaLnBrk="1" hangingPunct="1"/>
            <a:endParaRPr lang="ko-KR" altLang="ko-KR" sz="1000" smtClean="0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12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472565E-3952-4B0D-B7A1-A638D215C3B8}" type="slidenum">
              <a:rPr lang="en-US" altLang="ko-KR">
                <a:latin typeface="굴림" pitchFamily="50" charset="-127"/>
              </a:rPr>
              <a:pPr algn="r" eaLnBrk="1" hangingPunct="1"/>
              <a:t>129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2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2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ko-KR" altLang="en-US" sz="1000" smtClean="0"/>
              <a:t> 인덱스를 생성할 때에는 </a:t>
            </a:r>
            <a:r>
              <a:rPr lang="en-US" altLang="ko-KR" sz="1000" smtClean="0"/>
              <a:t>INITRANS </a:t>
            </a:r>
            <a:r>
              <a:rPr lang="ko-KR" altLang="en-US" sz="1000" smtClean="0"/>
              <a:t>값의 설정만 가능</a:t>
            </a:r>
          </a:p>
          <a:p>
            <a:pPr eaLnBrk="1" hangingPunct="1"/>
            <a:r>
              <a:rPr lang="en-US" altLang="ko-KR" sz="1000" smtClean="0"/>
              <a:t>SQL&gt; CREATE INDEX EMP_DEPTNO_IDX ON EMP(DEPTNO) INITRANS 5; </a:t>
            </a:r>
            <a:endParaRPr lang="en-US" altLang="ko-KR" sz="1000" smtClean="0">
              <a:solidFill>
                <a:srgbClr val="1C1C1C"/>
              </a:solidFill>
            </a:endParaRPr>
          </a:p>
          <a:p>
            <a:pPr eaLnBrk="1" hangingPunct="1"/>
            <a:endParaRPr lang="ko-KR" altLang="ko-KR" sz="1000" smtClean="0"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8704A03-B239-4E59-89DE-F61A3E87EA67}" type="slidenum">
              <a:rPr lang="en-US" altLang="ko-KR">
                <a:latin typeface="굴림" pitchFamily="50" charset="-127"/>
              </a:rPr>
              <a:pPr algn="r" eaLnBrk="1" hangingPunct="1"/>
              <a:t>130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3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3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1F9645D3-F086-49BD-8085-62F7F0E1A3CC}" type="slidenum">
              <a:rPr lang="en-US" altLang="ko-KR">
                <a:latin typeface="굴림" pitchFamily="50" charset="-127"/>
              </a:rPr>
              <a:pPr algn="r" eaLnBrk="1" hangingPunct="1"/>
              <a:t>131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4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4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04E12C8-7B53-4C0D-B442-16B875983846}" type="slidenum">
              <a:rPr lang="en-US" altLang="ko-KR">
                <a:latin typeface="굴림" pitchFamily="50" charset="-127"/>
              </a:rPr>
              <a:pPr algn="r" eaLnBrk="1" hangingPunct="1"/>
              <a:t>132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5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5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3E14466-0508-4CB8-B7CB-A8016A14CCD7}" type="slidenum">
              <a:rPr lang="en-US" altLang="ko-KR">
                <a:latin typeface="굴림" pitchFamily="50" charset="-127"/>
              </a:rPr>
              <a:pPr algn="r" eaLnBrk="1" hangingPunct="1"/>
              <a:t>133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6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6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z="1000" smtClean="0"/>
              <a:t> CHECK </a:t>
            </a:r>
            <a:r>
              <a:rPr lang="ko-KR" altLang="en-US" sz="1000" smtClean="0"/>
              <a:t>제약조건</a:t>
            </a:r>
          </a:p>
          <a:p>
            <a:r>
              <a:rPr lang="en-US" altLang="ko-KR" sz="1000" smtClean="0"/>
              <a:t>table</a:t>
            </a:r>
            <a:r>
              <a:rPr lang="ko-KR" altLang="en-US" sz="1000" smtClean="0"/>
              <a:t>에 대한 </a:t>
            </a:r>
            <a:r>
              <a:rPr lang="en-US" altLang="ko-KR" sz="1000" smtClean="0"/>
              <a:t>dml</a:t>
            </a:r>
            <a:r>
              <a:rPr lang="ko-KR" altLang="en-US" sz="1000" smtClean="0"/>
              <a:t>이 있을 때마다 </a:t>
            </a:r>
            <a:r>
              <a:rPr lang="en-US" altLang="ko-KR" sz="1000" smtClean="0"/>
              <a:t>condition</a:t>
            </a:r>
            <a:r>
              <a:rPr lang="ko-KR" altLang="en-US" sz="1000" smtClean="0"/>
              <a:t>을 </a:t>
            </a:r>
            <a:r>
              <a:rPr lang="en-US" altLang="ko-KR" sz="1000" smtClean="0"/>
              <a:t>evaluate</a:t>
            </a:r>
            <a:r>
              <a:rPr lang="ko-KR" altLang="en-US" sz="1000" smtClean="0"/>
              <a:t>해 본 후 그 </a:t>
            </a:r>
            <a:r>
              <a:rPr lang="en-US" altLang="ko-KR" sz="1000" smtClean="0"/>
              <a:t>condition</a:t>
            </a:r>
            <a:r>
              <a:rPr lang="ko-KR" altLang="en-US" sz="1000" smtClean="0"/>
              <a:t>을 만족하지 못하는 </a:t>
            </a:r>
            <a:r>
              <a:rPr lang="en-US" altLang="ko-KR" sz="1000" smtClean="0"/>
              <a:t>dml</a:t>
            </a:r>
            <a:r>
              <a:rPr lang="ko-KR" altLang="en-US" sz="1000" smtClean="0"/>
              <a:t>인 경우 에러를 발생한다</a:t>
            </a:r>
            <a:r>
              <a:rPr lang="en-US" altLang="ko-KR" sz="1000" smtClean="0"/>
              <a:t>.</a:t>
            </a:r>
          </a:p>
          <a:p>
            <a:endParaRPr lang="ko-KR" altLang="en-US" sz="1000" smtClean="0"/>
          </a:p>
          <a:p>
            <a:endParaRPr lang="ko-KR" altLang="en-US" sz="1000" smtClean="0"/>
          </a:p>
        </p:txBody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37E965F-40EF-425D-9560-418758CFDAFB}" type="slidenum">
              <a:rPr lang="en-US" altLang="ko-KR">
                <a:latin typeface="굴림" pitchFamily="50" charset="-127"/>
              </a:rPr>
              <a:pPr algn="r" eaLnBrk="1" hangingPunct="1"/>
              <a:t>134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7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7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Tx/>
              <a:buChar char="•"/>
            </a:pPr>
            <a:r>
              <a:rPr lang="en-US" altLang="ko-KR" sz="1000" smtClean="0"/>
              <a:t> </a:t>
            </a:r>
            <a:r>
              <a:rPr lang="ko-KR" altLang="ko-KR" sz="1000" smtClean="0"/>
              <a:t>PRIMARY</a:t>
            </a:r>
            <a:r>
              <a:rPr lang="ko-KR" altLang="en-US" sz="1000" smtClean="0"/>
              <a:t> </a:t>
            </a:r>
            <a:r>
              <a:rPr lang="ko-KR" altLang="ko-KR" sz="1000" smtClean="0"/>
              <a:t>KEY 혹은 UNIQUE 제약조건은 내부적으로 사용하는 인덱스의 특성상 NOVALIDATE를 사용해도 무조건 VALIDATE 상태로 동작한다.</a:t>
            </a:r>
          </a:p>
        </p:txBody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370047A-D664-4E68-A253-01852BDDF60E}" type="slidenum">
              <a:rPr lang="en-US" altLang="ko-KR">
                <a:latin typeface="굴림" pitchFamily="50" charset="-127"/>
              </a:rPr>
              <a:pPr algn="r" eaLnBrk="1" hangingPunct="1"/>
              <a:t>135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8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8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370047A-D664-4E68-A253-01852BDDF60E}" type="slidenum">
              <a:rPr lang="en-US" altLang="ko-KR">
                <a:latin typeface="굴림" pitchFamily="50" charset="-127"/>
              </a:rPr>
              <a:pPr algn="r" eaLnBrk="1" hangingPunct="1"/>
              <a:t>136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8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8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ko-KR" altLang="en-US" dirty="0" smtClean="0"/>
              <a:t>장점 </a:t>
            </a:r>
            <a:r>
              <a:rPr lang="en-US" altLang="ko-KR" dirty="0" smtClean="0"/>
              <a:t>:</a:t>
            </a:r>
          </a:p>
          <a:p>
            <a:r>
              <a:rPr lang="en-US" altLang="ko-KR" dirty="0" smtClean="0"/>
              <a:t>- RANGE SEARCH, EXACT MATCH</a:t>
            </a:r>
            <a:r>
              <a:rPr lang="ko-KR" altLang="en-US" dirty="0" smtClean="0"/>
              <a:t>를 수행하는 경우 일반적인 </a:t>
            </a:r>
            <a:r>
              <a:rPr lang="en-US" altLang="ko-KR" dirty="0" smtClean="0"/>
              <a:t>TABLE</a:t>
            </a:r>
            <a:r>
              <a:rPr lang="ko-KR" altLang="en-US" dirty="0" smtClean="0"/>
              <a:t>보다 빠른 </a:t>
            </a:r>
            <a:r>
              <a:rPr lang="en-US" altLang="ko-KR" dirty="0" smtClean="0"/>
              <a:t>KEY-BASED ACCESS</a:t>
            </a:r>
            <a:r>
              <a:rPr lang="ko-KR" altLang="en-US" dirty="0" smtClean="0"/>
              <a:t>가 가능</a:t>
            </a:r>
            <a:r>
              <a:rPr lang="en-US" altLang="ko-KR" dirty="0" smtClean="0"/>
              <a:t>.</a:t>
            </a:r>
          </a:p>
          <a:p>
            <a:r>
              <a:rPr lang="en-US" altLang="ko-KR" dirty="0" smtClean="0"/>
              <a:t>- FULL TABLE SCAN </a:t>
            </a:r>
            <a:r>
              <a:rPr lang="ko-KR" altLang="en-US" dirty="0" smtClean="0"/>
              <a:t>시 </a:t>
            </a:r>
            <a:r>
              <a:rPr lang="en-US" altLang="ko-KR" dirty="0" smtClean="0"/>
              <a:t>PRIMARY KEY</a:t>
            </a:r>
            <a:r>
              <a:rPr lang="ko-KR" altLang="en-US" dirty="0" smtClean="0"/>
              <a:t>에 대한 </a:t>
            </a:r>
            <a:r>
              <a:rPr lang="en-US" altLang="ko-KR" dirty="0" smtClean="0"/>
              <a:t>FULL INDEX SCAN</a:t>
            </a:r>
            <a:r>
              <a:rPr lang="ko-KR" altLang="en-US" dirty="0" smtClean="0"/>
              <a:t>이 이루어지므로 자동적인 </a:t>
            </a:r>
            <a:r>
              <a:rPr lang="en-US" altLang="ko-KR" dirty="0" smtClean="0"/>
              <a:t>ORDERING</a:t>
            </a:r>
            <a:r>
              <a:rPr lang="en-US" altLang="ko-KR" baseline="0" dirty="0" smtClean="0"/>
              <a:t> </a:t>
            </a:r>
            <a:r>
              <a:rPr lang="ko-KR" altLang="en-US" baseline="0" dirty="0" smtClean="0"/>
              <a:t>가능</a:t>
            </a:r>
            <a:r>
              <a:rPr lang="en-US" altLang="ko-KR" dirty="0" smtClean="0"/>
              <a:t>.</a:t>
            </a:r>
          </a:p>
          <a:p>
            <a:r>
              <a:rPr lang="en-US" altLang="ko-KR" dirty="0" smtClean="0"/>
              <a:t>- INDEX KEY COLUMN</a:t>
            </a:r>
            <a:r>
              <a:rPr lang="ko-KR" altLang="en-US" dirty="0" smtClean="0"/>
              <a:t>과 </a:t>
            </a:r>
            <a:r>
              <a:rPr lang="en-US" altLang="ko-KR" dirty="0" smtClean="0"/>
              <a:t>ROWID</a:t>
            </a:r>
            <a:r>
              <a:rPr lang="ko-KR" altLang="en-US" dirty="0" smtClean="0"/>
              <a:t>에 대한 </a:t>
            </a:r>
            <a:r>
              <a:rPr lang="en-US" altLang="ko-KR" dirty="0" smtClean="0"/>
              <a:t>STORAGE </a:t>
            </a:r>
            <a:r>
              <a:rPr lang="ko-KR" altLang="en-US" dirty="0" smtClean="0"/>
              <a:t>중복을 피할 수 있어 </a:t>
            </a:r>
            <a:r>
              <a:rPr lang="en-US" altLang="ko-KR" dirty="0" smtClean="0"/>
              <a:t>STORAGE</a:t>
            </a:r>
            <a:r>
              <a:rPr lang="ko-KR" altLang="en-US" dirty="0" smtClean="0"/>
              <a:t>가 절약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370047A-D664-4E68-A253-01852BDDF60E}" type="slidenum">
              <a:rPr lang="en-US" altLang="ko-KR">
                <a:latin typeface="굴림" pitchFamily="50" charset="-127"/>
              </a:rPr>
              <a:pPr algn="r" eaLnBrk="1" hangingPunct="1"/>
              <a:t>137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8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8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n-US" altLang="ko-KR" dirty="0" smtClean="0"/>
              <a:t>UROWID(Universal </a:t>
            </a:r>
            <a:r>
              <a:rPr lang="en-US" altLang="ko-KR" dirty="0" err="1" smtClean="0"/>
              <a:t>Rowid</a:t>
            </a:r>
            <a:r>
              <a:rPr lang="en-US" altLang="ko-KR" dirty="0" smtClean="0"/>
              <a:t>) : </a:t>
            </a:r>
            <a:r>
              <a:rPr lang="ko-KR" altLang="en-US" dirty="0" smtClean="0"/>
              <a:t>인덱스 구성 테이블</a:t>
            </a:r>
            <a:r>
              <a:rPr lang="en-US" altLang="ko-KR" dirty="0" smtClean="0"/>
              <a:t>(IOT, Index-Organized Table)</a:t>
            </a:r>
            <a:r>
              <a:rPr lang="ko-KR" altLang="en-US" dirty="0" smtClean="0"/>
              <a:t>행의 논리적인 위치</a:t>
            </a:r>
            <a:endParaRPr lang="en-US" altLang="ko-KR" dirty="0" smtClean="0"/>
          </a:p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370047A-D664-4E68-A253-01852BDDF60E}" type="slidenum">
              <a:rPr lang="en-US" altLang="ko-KR">
                <a:latin typeface="굴림" pitchFamily="50" charset="-127"/>
              </a:rPr>
              <a:pPr algn="r" eaLnBrk="1" hangingPunct="1"/>
              <a:t>138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8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8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13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7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370047A-D664-4E68-A253-01852BDDF60E}" type="slidenum">
              <a:rPr lang="en-US" altLang="ko-KR">
                <a:latin typeface="굴림" pitchFamily="50" charset="-127"/>
              </a:rPr>
              <a:pPr algn="r" eaLnBrk="1" hangingPunct="1"/>
              <a:t>139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8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8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C7E7939-FE12-4BBC-86CD-8CB5BDCCB247}" type="slidenum">
              <a:rPr lang="en-US" altLang="ko-KR">
                <a:latin typeface="굴림" pitchFamily="50" charset="-127"/>
              </a:rPr>
              <a:pPr algn="r" eaLnBrk="1" hangingPunct="1"/>
              <a:t>140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9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9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C7E7939-FE12-4BBC-86CD-8CB5BDCCB247}" type="slidenum">
              <a:rPr lang="en-US" altLang="ko-KR">
                <a:latin typeface="굴림" pitchFamily="50" charset="-127"/>
              </a:rPr>
              <a:pPr algn="r" eaLnBrk="1" hangingPunct="1"/>
              <a:t>141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89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9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33ABE75E-0B26-4724-A54E-07AA3DE87A2E}" type="slidenum">
              <a:rPr lang="en-US" altLang="ko-KR">
                <a:latin typeface="굴림" pitchFamily="50" charset="-127"/>
              </a:rPr>
              <a:pPr algn="r" eaLnBrk="1" hangingPunct="1"/>
              <a:t>142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0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0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F902645-921B-4466-B9C3-C07B8BAD903D}" type="slidenum">
              <a:rPr lang="en-US" altLang="ko-KR">
                <a:latin typeface="굴림" pitchFamily="50" charset="-127"/>
              </a:rPr>
              <a:pPr algn="r" eaLnBrk="1" hangingPunct="1"/>
              <a:t>143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1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1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D529CA-5715-4C33-AB66-0099C996FDD7}" type="slidenum">
              <a:rPr lang="en-US" altLang="ko-KR">
                <a:latin typeface="굴림" pitchFamily="50" charset="-127"/>
              </a:rPr>
              <a:pPr algn="r" eaLnBrk="1" hangingPunct="1"/>
              <a:t>144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3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3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D529CA-5715-4C33-AB66-0099C996FDD7}" type="slidenum">
              <a:rPr lang="en-US" altLang="ko-KR">
                <a:latin typeface="굴림" pitchFamily="50" charset="-127"/>
              </a:rPr>
              <a:pPr algn="r" eaLnBrk="1" hangingPunct="1"/>
              <a:t>145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3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3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4AC6AD21-065E-4F42-AF89-F03954E8B5BB}" type="slidenum">
              <a:rPr lang="en-US" altLang="ko-KR">
                <a:latin typeface="굴림" pitchFamily="50" charset="-127"/>
              </a:rPr>
              <a:pPr algn="r" eaLnBrk="1" hangingPunct="1"/>
              <a:t>146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2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28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D529CA-5715-4C33-AB66-0099C996FDD7}" type="slidenum">
              <a:rPr lang="en-US" altLang="ko-KR">
                <a:latin typeface="굴림" pitchFamily="50" charset="-127"/>
              </a:rPr>
              <a:pPr algn="r" eaLnBrk="1" hangingPunct="1"/>
              <a:t>147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3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3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D529CA-5715-4C33-AB66-0099C996FDD7}" type="slidenum">
              <a:rPr lang="en-US" altLang="ko-KR">
                <a:latin typeface="굴림" pitchFamily="50" charset="-127"/>
              </a:rPr>
              <a:pPr algn="r" eaLnBrk="1" hangingPunct="1"/>
              <a:t>148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3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3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14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D529CA-5715-4C33-AB66-0099C996FDD7}" type="slidenum">
              <a:rPr lang="en-US" altLang="ko-KR">
                <a:latin typeface="굴림" pitchFamily="50" charset="-127"/>
              </a:rPr>
              <a:pPr algn="r" eaLnBrk="1" hangingPunct="1"/>
              <a:t>149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3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3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1C72DC3-6765-4589-9B11-266F8A8701C0}" type="slidenum">
              <a:rPr lang="en-US" altLang="ko-KR">
                <a:latin typeface="굴림" pitchFamily="50" charset="-127"/>
              </a:rPr>
              <a:pPr algn="r" eaLnBrk="1" hangingPunct="1"/>
              <a:t>150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4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4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1C72DC3-6765-4589-9B11-266F8A8701C0}" type="slidenum">
              <a:rPr lang="en-US" altLang="ko-KR">
                <a:latin typeface="굴림" pitchFamily="50" charset="-127"/>
              </a:rPr>
              <a:pPr algn="r" eaLnBrk="1" hangingPunct="1"/>
              <a:t>151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4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4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rtl="0" eaLnBrk="1" fontAlgn="base" latinLnBrk="0" hangingPunct="1"/>
            <a:r>
              <a:rPr kumimoji="1" lang="en-AU" altLang="ko-KR" sz="1400" b="1" i="0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Oracle 8.0  (1997)  - Range Partitioning </a:t>
            </a:r>
            <a:endParaRPr kumimoji="1" lang="ko-KR" altLang="ko-KR" sz="1400" b="0" i="0" u="none" strike="noStrike" kern="1200" dirty="0" smtClean="0"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+mn-cs"/>
            </a:endParaRPr>
          </a:p>
          <a:p>
            <a:pPr rtl="0" eaLnBrk="1" fontAlgn="base" latinLnBrk="0" hangingPunct="1"/>
            <a:r>
              <a:rPr kumimoji="1" lang="en-AU" altLang="ko-KR" sz="1400" b="1" i="0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Oracle 8</a:t>
            </a:r>
            <a:r>
              <a:rPr kumimoji="1" lang="en-AU" altLang="ko-KR" sz="1400" b="1" i="1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i   - </a:t>
            </a:r>
            <a:r>
              <a:rPr kumimoji="1" lang="en-AU" altLang="ko-KR" sz="1400" b="1" i="0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Hash and Composite Partitioning </a:t>
            </a:r>
            <a:endParaRPr kumimoji="1" lang="ko-KR" altLang="ko-KR" sz="1400" b="0" i="0" u="none" strike="noStrike" kern="1200" dirty="0" smtClean="0"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+mn-cs"/>
            </a:endParaRPr>
          </a:p>
          <a:p>
            <a:pPr rtl="0" eaLnBrk="1" fontAlgn="base" latinLnBrk="0" hangingPunct="1"/>
            <a:r>
              <a:rPr kumimoji="1" lang="en-AU" altLang="ko-KR" sz="1400" b="1" i="0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Oracle 9</a:t>
            </a:r>
            <a:r>
              <a:rPr kumimoji="1" lang="en-AU" altLang="ko-KR" sz="1400" b="1" i="1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i  -  </a:t>
            </a:r>
            <a:r>
              <a:rPr kumimoji="1" lang="en-AU" altLang="ko-KR" sz="1400" b="1" i="0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List Partitioning </a:t>
            </a:r>
            <a:endParaRPr kumimoji="1" lang="ko-KR" altLang="ko-KR" sz="1400" b="0" i="0" u="none" strike="noStrike" kern="1200" dirty="0" smtClean="0"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+mn-cs"/>
            </a:endParaRPr>
          </a:p>
          <a:p>
            <a:pPr rtl="0" eaLnBrk="1" fontAlgn="base" latinLnBrk="0" hangingPunct="1"/>
            <a:r>
              <a:rPr kumimoji="1" lang="en-AU" altLang="ko-KR" sz="1400" b="1" i="0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Oracle 9</a:t>
            </a:r>
            <a:r>
              <a:rPr kumimoji="1" lang="en-AU" altLang="ko-KR" sz="1400" b="1" i="1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i </a:t>
            </a:r>
            <a:r>
              <a:rPr kumimoji="1" lang="en-AU" altLang="ko-KR" sz="1400" b="1" i="0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Release 2  - Composite Range-List Partitioning </a:t>
            </a:r>
            <a:endParaRPr kumimoji="1" lang="ko-KR" altLang="ko-KR" sz="1400" b="0" i="0" u="none" strike="noStrike" kern="1200" dirty="0" smtClean="0"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+mn-cs"/>
            </a:endParaRPr>
          </a:p>
          <a:p>
            <a:pPr rtl="0" eaLnBrk="1" fontAlgn="base" latinLnBrk="0" hangingPunct="1"/>
            <a:r>
              <a:rPr kumimoji="1" lang="en-AU" altLang="ko-KR" sz="1400" b="1" i="0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Oracle 10g  - Global Hash Indexes </a:t>
            </a:r>
            <a:endParaRPr kumimoji="1" lang="ko-KR" altLang="ko-KR" sz="1400" b="0" i="0" u="none" strike="noStrike" kern="1200" dirty="0" smtClean="0"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+mn-cs"/>
            </a:endParaRPr>
          </a:p>
          <a:p>
            <a:pPr rtl="0" eaLnBrk="1" fontAlgn="base" latinLnBrk="0" hangingPunct="1"/>
            <a:r>
              <a:rPr kumimoji="1" lang="en-AU" altLang="ko-KR" sz="1400" b="1" i="0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Oracle 10g Release 2  - 1M partitions per table </a:t>
            </a:r>
            <a:endParaRPr kumimoji="1" lang="ko-KR" altLang="ko-KR" sz="1400" b="0" i="0" u="none" strike="noStrike" kern="1200" dirty="0" smtClean="0"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+mn-cs"/>
            </a:endParaRPr>
          </a:p>
          <a:p>
            <a:pPr rtl="0" eaLnBrk="1" fontAlgn="base" latinLnBrk="0" hangingPunct="1"/>
            <a:r>
              <a:rPr kumimoji="1" lang="en-AU" altLang="ko-KR" sz="1400" b="1" i="0" u="none" strike="noStrike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Oracle 11g  - Interval Partitioning, System Partitioning, REF Partitioning, Virtual Column Partitioning, Partition Advisor , Composite All Partitioning</a:t>
            </a:r>
            <a:endParaRPr kumimoji="1" lang="ko-KR" altLang="ko-KR" sz="1400" b="0" i="0" u="none" strike="noStrike" kern="1200" dirty="0" smtClean="0"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+mn-cs"/>
            </a:endParaRPr>
          </a:p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1C72DC3-6765-4589-9B11-266F8A8701C0}" type="slidenum">
              <a:rPr lang="en-US" altLang="ko-KR">
                <a:latin typeface="굴림" pitchFamily="50" charset="-127"/>
              </a:rPr>
              <a:pPr algn="r" eaLnBrk="1" hangingPunct="1"/>
              <a:t>152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4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4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4AE46A0-459B-433C-A3F6-FEAEB3C23235}" type="slidenum">
              <a:rPr lang="en-US" altLang="ko-KR">
                <a:latin typeface="굴림" pitchFamily="50" charset="-127"/>
              </a:rPr>
              <a:pPr algn="r" eaLnBrk="1" hangingPunct="1"/>
              <a:t>153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5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5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4AE46A0-459B-433C-A3F6-FEAEB3C23235}" type="slidenum">
              <a:rPr lang="en-US" altLang="ko-KR">
                <a:latin typeface="굴림" pitchFamily="50" charset="-127"/>
              </a:rPr>
              <a:pPr algn="r" eaLnBrk="1" hangingPunct="1"/>
              <a:t>154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5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5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4AE46A0-459B-433C-A3F6-FEAEB3C23235}" type="slidenum">
              <a:rPr lang="en-US" altLang="ko-KR">
                <a:latin typeface="굴림" pitchFamily="50" charset="-127"/>
              </a:rPr>
              <a:pPr algn="r" eaLnBrk="1" hangingPunct="1"/>
              <a:t>155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5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5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4AE46A0-459B-433C-A3F6-FEAEB3C23235}" type="slidenum">
              <a:rPr lang="en-US" altLang="ko-KR">
                <a:latin typeface="굴림" pitchFamily="50" charset="-127"/>
              </a:rPr>
              <a:pPr algn="r" eaLnBrk="1" hangingPunct="1"/>
              <a:t>156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5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5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4AE46A0-459B-433C-A3F6-FEAEB3C23235}" type="slidenum">
              <a:rPr lang="en-US" altLang="ko-KR">
                <a:latin typeface="굴림" pitchFamily="50" charset="-127"/>
              </a:rPr>
              <a:pPr algn="r" eaLnBrk="1" hangingPunct="1"/>
              <a:t>157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5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5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4AE46A0-459B-433C-A3F6-FEAEB3C23235}" type="slidenum">
              <a:rPr lang="en-US" altLang="ko-KR">
                <a:latin typeface="굴림" pitchFamily="50" charset="-127"/>
              </a:rPr>
              <a:pPr algn="r" eaLnBrk="1" hangingPunct="1"/>
              <a:t>158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5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5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base"/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 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사용자의 쿼리가 풀 테이블 스캔을 발생시키는 경우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, (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설사 관련된 데이터가 전혀 존재하지 않는 경우라 하더라도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) HWM 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아래쪽의 모든 영역을 스캔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 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이로 인해 풀 테이블 스캔에 소요되는 시간이 길어짐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</a:t>
            </a:r>
          </a:p>
          <a:p>
            <a:pPr fontAlgn="base"/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 </a:t>
            </a:r>
            <a:r>
              <a:rPr kumimoji="1" lang="ko-KR" altLang="en-US" sz="1400" b="0" i="0" kern="1200" dirty="0" err="1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로우가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direct path 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정보와 함께 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insert 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되는 경우 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(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예를 들어 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APPEND 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힌트를 사용한 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Insert, 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또는 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SQL*Loader direct path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를 통해 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insert 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되는 경우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) 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새로 추가 되는 데이터 블록은 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HWM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의 위쪽 영역에 추가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 </a:t>
            </a:r>
          </a:p>
          <a:p>
            <a:pPr fontAlgn="base"/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 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따라서 </a:t>
            </a:r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HWM</a:t>
            </a:r>
            <a:r>
              <a:rPr kumimoji="1" lang="ko-KR" altLang="en-US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의 아래쪽 영역은 낭비</a:t>
            </a:r>
            <a:endParaRPr kumimoji="1" lang="en-US" altLang="ko-KR" sz="1400" b="0" i="0" kern="1200" dirty="0" smtClean="0"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+mn-cs"/>
            </a:endParaRPr>
          </a:p>
          <a:p>
            <a:pPr fontAlgn="base"/>
            <a:r>
              <a:rPr kumimoji="1" lang="en-US" altLang="ko-KR" sz="1400" b="0" i="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</a:t>
            </a:r>
            <a:r>
              <a:rPr kumimoji="1" lang="en-US" altLang="ko-KR" sz="1400" b="0" i="0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ASSM (Automatic Segment Space Management)</a:t>
            </a:r>
            <a:endParaRPr kumimoji="1" lang="en-US" altLang="ko-KR" sz="1400" b="0" i="0" kern="1200" dirty="0" smtClean="0"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+mn-cs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15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D529CA-5715-4C33-AB66-0099C996FDD7}" type="slidenum">
              <a:rPr lang="en-US" altLang="ko-KR">
                <a:latin typeface="굴림" pitchFamily="50" charset="-127"/>
              </a:rPr>
              <a:pPr algn="r" eaLnBrk="1" hangingPunct="1"/>
              <a:t>159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3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3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46FB3F5-5227-41B1-8C3E-38C38122F57F}" type="slidenum">
              <a:rPr lang="en-US" altLang="ko-KR">
                <a:latin typeface="굴림" pitchFamily="50" charset="-127"/>
              </a:rPr>
              <a:pPr algn="r" eaLnBrk="1" hangingPunct="1"/>
              <a:t>160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6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6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E665C8D-2BEE-4487-ABEE-88BA137AB608}" type="slidenum">
              <a:rPr lang="en-US" altLang="ko-KR">
                <a:latin typeface="굴림" pitchFamily="50" charset="-127"/>
              </a:rPr>
              <a:pPr algn="r" eaLnBrk="1" hangingPunct="1"/>
              <a:t>161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7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E665C8D-2BEE-4487-ABEE-88BA137AB608}" type="slidenum">
              <a:rPr lang="en-US" altLang="ko-KR">
                <a:latin typeface="굴림" pitchFamily="50" charset="-127"/>
              </a:rPr>
              <a:pPr algn="r" eaLnBrk="1" hangingPunct="1"/>
              <a:t>162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7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E665C8D-2BEE-4487-ABEE-88BA137AB608}" type="slidenum">
              <a:rPr lang="en-US" altLang="ko-KR">
                <a:latin typeface="굴림" pitchFamily="50" charset="-127"/>
              </a:rPr>
              <a:pPr algn="r" eaLnBrk="1" hangingPunct="1"/>
              <a:t>163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7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E665C8D-2BEE-4487-ABEE-88BA137AB608}" type="slidenum">
              <a:rPr lang="en-US" altLang="ko-KR">
                <a:latin typeface="굴림" pitchFamily="50" charset="-127"/>
              </a:rPr>
              <a:pPr algn="r" eaLnBrk="1" hangingPunct="1"/>
              <a:t>164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7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E665C8D-2BEE-4487-ABEE-88BA137AB608}" type="slidenum">
              <a:rPr lang="en-US" altLang="ko-KR">
                <a:latin typeface="굴림" pitchFamily="50" charset="-127"/>
              </a:rPr>
              <a:pPr algn="r" eaLnBrk="1" hangingPunct="1"/>
              <a:t>165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7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1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BB8CD1A-4D88-4134-B03D-1A1BD97CEE28}" type="slidenum">
              <a:rPr lang="en-US" altLang="ko-KR">
                <a:latin typeface="굴림" pitchFamily="50" charset="-127"/>
              </a:rPr>
              <a:pPr algn="r" eaLnBrk="1" hangingPunct="1"/>
              <a:t>166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99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9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7D07E76-19E0-4811-A7E3-98234B050127}" type="slidenum">
              <a:rPr lang="en-US" altLang="ko-KR">
                <a:latin typeface="굴림" pitchFamily="50" charset="-127"/>
              </a:rPr>
              <a:pPr algn="r" eaLnBrk="1" hangingPunct="1"/>
              <a:t>167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0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0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4FD56823-DFA4-4426-B703-095428E7A5EF}" type="slidenum">
              <a:rPr lang="en-US" altLang="ko-KR">
                <a:latin typeface="굴림" pitchFamily="50" charset="-127"/>
              </a:rPr>
              <a:pPr algn="r" eaLnBrk="1" hangingPunct="1"/>
              <a:t>168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1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1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16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F180916-9DF4-4E5E-A2AD-6440220B5932}" type="slidenum">
              <a:rPr lang="en-US" altLang="ko-KR">
                <a:latin typeface="굴림" pitchFamily="50" charset="-127"/>
              </a:rPr>
              <a:pPr algn="r" eaLnBrk="1" hangingPunct="1"/>
              <a:t>169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2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2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ko-KR" altLang="en-US" sz="1000" smtClean="0"/>
              <a:t> 현재 생성된 값이 변경하려는 </a:t>
            </a:r>
            <a:r>
              <a:rPr lang="en-US" altLang="ko-KR" sz="1000" smtClean="0"/>
              <a:t>MAXVALUE</a:t>
            </a:r>
            <a:r>
              <a:rPr lang="ko-KR" altLang="en-US" sz="1000" smtClean="0"/>
              <a:t>값보다 크면 변경되지 않음</a:t>
            </a:r>
            <a:endParaRPr lang="ko-KR" altLang="ko-KR" sz="1000" smtClean="0"/>
          </a:p>
        </p:txBody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1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3894763-D379-43D8-BE05-84CB47784B0E}" type="slidenum">
              <a:rPr lang="en-US" altLang="ko-KR">
                <a:latin typeface="굴림" pitchFamily="50" charset="-127"/>
              </a:rPr>
              <a:pPr algn="r" eaLnBrk="1" hangingPunct="1"/>
              <a:t>170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3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3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3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535EF46-9E56-4624-AB71-644AB308E2B0}" type="slidenum">
              <a:rPr lang="en-US" altLang="ko-KR">
                <a:latin typeface="굴림" pitchFamily="50" charset="-127"/>
              </a:rPr>
              <a:pPr algn="r" eaLnBrk="1" hangingPunct="1"/>
              <a:t>171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4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4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C162791-F49D-463B-9A15-696B48847970}" type="slidenum">
              <a:rPr lang="en-US" altLang="ko-KR">
                <a:latin typeface="굴림" pitchFamily="50" charset="-127"/>
              </a:rPr>
              <a:pPr algn="r" eaLnBrk="1" hangingPunct="1"/>
              <a:t>172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5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5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856E203-B9CE-40C5-B2E3-D0187284B0FE}" type="slidenum">
              <a:rPr lang="en-US" altLang="ko-KR">
                <a:latin typeface="굴림" pitchFamily="50" charset="-127"/>
              </a:rPr>
              <a:pPr algn="r" eaLnBrk="1" hangingPunct="1"/>
              <a:t>173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6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6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3B5BA4D0-C377-42CF-9B3B-4374BE0BF65B}" type="slidenum">
              <a:rPr lang="en-US" altLang="ko-KR">
                <a:latin typeface="굴림" pitchFamily="50" charset="-127"/>
              </a:rPr>
              <a:pPr algn="r" eaLnBrk="1" hangingPunct="1"/>
              <a:t>174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7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6E459595-65B5-4D77-88C3-013F251CCD92}" type="slidenum">
              <a:rPr lang="en-US" altLang="ko-KR">
                <a:latin typeface="굴림" pitchFamily="50" charset="-127"/>
              </a:rPr>
              <a:pPr algn="r" eaLnBrk="1" hangingPunct="1"/>
              <a:t>175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8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8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5A4BFEB-D79B-42D3-A42E-4654D88EFBE3}" type="slidenum">
              <a:rPr lang="en-US" altLang="ko-KR">
                <a:latin typeface="굴림" pitchFamily="50" charset="-127"/>
              </a:rPr>
              <a:pPr algn="r" eaLnBrk="1" hangingPunct="1"/>
              <a:t>176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9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9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5A4BFEB-D79B-42D3-A42E-4654D88EFBE3}" type="slidenum">
              <a:rPr lang="en-US" altLang="ko-KR">
                <a:latin typeface="굴림" pitchFamily="50" charset="-127"/>
              </a:rPr>
              <a:pPr algn="r" eaLnBrk="1" hangingPunct="1"/>
              <a:t>177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9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9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5A4BFEB-D79B-42D3-A42E-4654D88EFBE3}" type="slidenum">
              <a:rPr lang="en-US" altLang="ko-KR">
                <a:latin typeface="굴림" pitchFamily="50" charset="-127"/>
              </a:rPr>
              <a:pPr algn="r" eaLnBrk="1" hangingPunct="1"/>
              <a:t>178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9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9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17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5A4BFEB-D79B-42D3-A42E-4654D88EFBE3}" type="slidenum">
              <a:rPr lang="en-US" altLang="ko-KR">
                <a:latin typeface="굴림" pitchFamily="50" charset="-127"/>
              </a:rPr>
              <a:pPr algn="r" eaLnBrk="1" hangingPunct="1"/>
              <a:t>179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9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9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5A4BFEB-D79B-42D3-A42E-4654D88EFBE3}" type="slidenum">
              <a:rPr lang="en-US" altLang="ko-KR">
                <a:latin typeface="굴림" pitchFamily="50" charset="-127"/>
              </a:rPr>
              <a:pPr algn="r" eaLnBrk="1" hangingPunct="1"/>
              <a:t>180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09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9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832CC82-07D1-42D9-9E3F-11B8D228A167}" type="slidenum">
              <a:rPr lang="en-US" altLang="ko-KR">
                <a:latin typeface="굴림" pitchFamily="50" charset="-127"/>
              </a:rPr>
              <a:pPr algn="r" eaLnBrk="1" hangingPunct="1"/>
              <a:t>181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10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0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95CF911-C1B6-444D-80A7-BACC23B65593}" type="slidenum">
              <a:rPr lang="en-US" altLang="ko-KR">
                <a:latin typeface="굴림" pitchFamily="50" charset="-127"/>
              </a:rPr>
              <a:pPr algn="r" eaLnBrk="1" hangingPunct="1"/>
              <a:t>182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11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1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A787CB9-9F0A-41D7-A190-8F281BC87E5F}" type="slidenum">
              <a:rPr lang="en-US" altLang="ko-KR">
                <a:latin typeface="굴림" pitchFamily="50" charset="-127"/>
              </a:rPr>
              <a:pPr algn="r" eaLnBrk="1" hangingPunct="1"/>
              <a:t>183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12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2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z="1000" smtClean="0"/>
              <a:t> WITH ADMIN OPTION</a:t>
            </a:r>
            <a:r>
              <a:rPr lang="ko-KR" altLang="en-US" sz="1000" smtClean="0"/>
              <a:t>과 함께 부여된 권한은 </a:t>
            </a:r>
            <a:r>
              <a:rPr lang="en-US" altLang="ko-KR" sz="1000" smtClean="0"/>
              <a:t>WITH GRANT OPTION</a:t>
            </a:r>
            <a:r>
              <a:rPr lang="ko-KR" altLang="en-US" sz="1000" smtClean="0"/>
              <a:t>과는 달리 연속적으로 취소되지 않는다</a:t>
            </a:r>
            <a:r>
              <a:rPr lang="en-US" altLang="ko-KR" sz="1000" smtClean="0"/>
              <a:t>.</a:t>
            </a:r>
            <a:endParaRPr lang="ko-KR" altLang="ko-KR" sz="1000" smtClean="0"/>
          </a:p>
          <a:p>
            <a:pPr eaLnBrk="1" hangingPunct="1"/>
            <a:endParaRPr lang="ko-KR" altLang="ko-KR" sz="1000" smtClean="0"/>
          </a:p>
        </p:txBody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19C4448-DAB4-4D31-B692-21FA10C7BCB7}" type="slidenum">
              <a:rPr lang="en-US" altLang="ko-KR">
                <a:latin typeface="굴림" pitchFamily="50" charset="-127"/>
              </a:rPr>
              <a:pPr algn="r" eaLnBrk="1" hangingPunct="1"/>
              <a:t>184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13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3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z="1000" smtClean="0"/>
              <a:t> WITH ADMIN OPTION</a:t>
            </a:r>
            <a:r>
              <a:rPr lang="ko-KR" altLang="en-US" sz="1000" smtClean="0"/>
              <a:t>과 함께 부여된 권한은 </a:t>
            </a:r>
            <a:r>
              <a:rPr lang="en-US" altLang="ko-KR" sz="1000" smtClean="0"/>
              <a:t>WITH GRANT OPTION</a:t>
            </a:r>
            <a:r>
              <a:rPr lang="ko-KR" altLang="en-US" sz="1000" smtClean="0"/>
              <a:t>과는 달리 연속적으로 취소되지 않는다</a:t>
            </a:r>
            <a:r>
              <a:rPr lang="en-US" altLang="ko-KR" sz="1000" smtClean="0"/>
              <a:t>.</a:t>
            </a:r>
            <a:endParaRPr lang="ko-KR" altLang="ko-KR" sz="1000" smtClean="0"/>
          </a:p>
          <a:p>
            <a:pPr eaLnBrk="1" hangingPunct="1"/>
            <a:endParaRPr lang="ko-KR" altLang="ko-KR" sz="1000" smtClean="0"/>
          </a:p>
        </p:txBody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163FF26-599F-4759-BDE0-6A5FF39268F5}" type="slidenum">
              <a:rPr lang="en-US" altLang="ko-KR">
                <a:latin typeface="굴림" pitchFamily="50" charset="-127"/>
              </a:rPr>
              <a:pPr algn="r" eaLnBrk="1" hangingPunct="1"/>
              <a:t>185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14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4372" name="Rectangle 3"/>
          <p:cNvSpPr>
            <a:spLocks noGrp="1" noChangeArrowheads="1"/>
          </p:cNvSpPr>
          <p:nvPr/>
        </p:nvSpPr>
        <p:spPr bwMode="auto">
          <a:xfrm>
            <a:off x="709613" y="4862513"/>
            <a:ext cx="5683250" cy="4605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/>
          <a:lstStyle/>
          <a:p>
            <a:pPr>
              <a:spcBef>
                <a:spcPct val="30000"/>
              </a:spcBef>
              <a:buFontTx/>
              <a:buChar char="•"/>
            </a:pPr>
            <a:r>
              <a:rPr lang="en-US" altLang="ko-KR" sz="1000">
                <a:latin typeface="굴림" pitchFamily="50" charset="-127"/>
              </a:rPr>
              <a:t> WITH ADMIN OPTION</a:t>
            </a:r>
            <a:r>
              <a:rPr lang="ko-KR" altLang="en-US" sz="1000">
                <a:latin typeface="굴림" pitchFamily="50" charset="-127"/>
              </a:rPr>
              <a:t>과 함께 부여된 권한은 </a:t>
            </a:r>
            <a:r>
              <a:rPr lang="en-US" altLang="ko-KR" sz="1000">
                <a:latin typeface="굴림" pitchFamily="50" charset="-127"/>
              </a:rPr>
              <a:t>WITH GRANT OPTION</a:t>
            </a:r>
            <a:r>
              <a:rPr lang="ko-KR" altLang="en-US" sz="1000">
                <a:latin typeface="굴림" pitchFamily="50" charset="-127"/>
              </a:rPr>
              <a:t>과는 달리 연속적으로 취소되지 않는다</a:t>
            </a:r>
            <a:r>
              <a:rPr lang="en-US" altLang="ko-KR" sz="1000">
                <a:latin typeface="굴림" pitchFamily="50" charset="-127"/>
              </a:rPr>
              <a:t>.</a:t>
            </a:r>
            <a:endParaRPr lang="ko-KR" altLang="ko-KR" sz="1000">
              <a:latin typeface="굴림" pitchFamily="50" charset="-127"/>
            </a:endParaRPr>
          </a:p>
          <a:p>
            <a:pPr>
              <a:spcBef>
                <a:spcPct val="30000"/>
              </a:spcBef>
            </a:pPr>
            <a:endParaRPr lang="ko-KR" altLang="ko-KR" sz="1000">
              <a:latin typeface="굴림" pitchFamily="50" charset="-127"/>
            </a:endParaRPr>
          </a:p>
        </p:txBody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AB230F6-C3FE-4E8C-B676-5E6F3F6E48E0}" type="slidenum">
              <a:rPr lang="en-US" altLang="ko-KR">
                <a:latin typeface="굴림" pitchFamily="50" charset="-127"/>
              </a:rPr>
              <a:pPr algn="r" eaLnBrk="1" hangingPunct="1"/>
              <a:t>186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15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5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z="1000" smtClean="0"/>
              <a:t> WITH ADMIN OPTION</a:t>
            </a:r>
            <a:r>
              <a:rPr lang="ko-KR" altLang="en-US" sz="1000" smtClean="0"/>
              <a:t>과 함께 부여된 권한은 </a:t>
            </a:r>
            <a:r>
              <a:rPr lang="en-US" altLang="ko-KR" sz="1000" smtClean="0"/>
              <a:t>WITH GRANT OPTION</a:t>
            </a:r>
            <a:r>
              <a:rPr lang="ko-KR" altLang="en-US" sz="1000" smtClean="0"/>
              <a:t>과는 달리 연속적으로 취소되지 않는다</a:t>
            </a:r>
            <a:r>
              <a:rPr lang="en-US" altLang="ko-KR" sz="1000" smtClean="0"/>
              <a:t>.</a:t>
            </a:r>
            <a:endParaRPr lang="ko-KR" altLang="ko-KR" sz="1000" smtClean="0"/>
          </a:p>
        </p:txBody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D43459E-C275-448D-8002-F64493C5A20A}" type="slidenum">
              <a:rPr lang="en-US" altLang="ko-KR">
                <a:latin typeface="굴림" pitchFamily="50" charset="-127"/>
              </a:rPr>
              <a:pPr algn="r" eaLnBrk="1" hangingPunct="1"/>
              <a:t>187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16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6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793756D-BA7D-4FC1-BEF8-658E09CF70D5}" type="slidenum">
              <a:rPr lang="en-US" altLang="ko-KR">
                <a:latin typeface="굴림" pitchFamily="50" charset="-127"/>
              </a:rPr>
              <a:pPr algn="r" eaLnBrk="1" hangingPunct="1"/>
              <a:t>188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17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7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18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5E15FE1-D5A3-48DF-BD49-FE9A751D0B8F}" type="slidenum">
              <a:rPr lang="en-US" altLang="ko-KR">
                <a:latin typeface="굴림" pitchFamily="50" charset="-127"/>
              </a:rPr>
              <a:pPr algn="r" eaLnBrk="1" hangingPunct="1"/>
              <a:t>189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18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8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68A2224-6F69-44C6-9CC0-2BF862C4D1B8}" type="slidenum">
              <a:rPr lang="en-US" altLang="ko-KR">
                <a:latin typeface="굴림" pitchFamily="50" charset="-127"/>
              </a:rPr>
              <a:pPr algn="r" eaLnBrk="1" hangingPunct="1"/>
              <a:t>190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19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9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CA129E1-B8F9-4799-B781-A4BD19994A3A}" type="slidenum">
              <a:rPr lang="en-US" altLang="ko-KR">
                <a:latin typeface="굴림" pitchFamily="50" charset="-127"/>
              </a:rPr>
              <a:pPr algn="r" eaLnBrk="1" hangingPunct="1"/>
              <a:t>191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20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EAF180A-75D0-4AD3-8C9F-F9B43C1A145A}" type="slidenum">
              <a:rPr lang="en-US" altLang="ko-KR">
                <a:latin typeface="굴림" pitchFamily="50" charset="-127"/>
              </a:rPr>
              <a:pPr algn="r" eaLnBrk="1" hangingPunct="1"/>
              <a:t>192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21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1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AF6C728-29F5-4CFC-8300-CAD512FC0218}" type="slidenum">
              <a:rPr lang="en-US" altLang="ko-KR">
                <a:latin typeface="굴림" pitchFamily="50" charset="-127"/>
              </a:rPr>
              <a:pPr algn="r" eaLnBrk="1" hangingPunct="1"/>
              <a:t>193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22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2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5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35FCAFB8-05F6-42E4-861A-DD6127F3B0E8}" type="slidenum">
              <a:rPr lang="en-US" altLang="ko-KR">
                <a:latin typeface="굴림" pitchFamily="50" charset="-127"/>
              </a:rPr>
              <a:pPr algn="r" eaLnBrk="1" hangingPunct="1"/>
              <a:t>194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23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3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1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C479F4D-9D7B-4395-A711-9E763B1324B5}" type="slidenum">
              <a:rPr lang="en-US" altLang="ko-KR">
                <a:latin typeface="굴림" pitchFamily="50" charset="-127"/>
              </a:rPr>
              <a:pPr algn="r" eaLnBrk="1" hangingPunct="1"/>
              <a:t>195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24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4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A925C9BA-7797-4688-BEF7-B895B04B6D5A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196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25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5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BFF8E6F-C394-4B92-9074-D11522B5AF8A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197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26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6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768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179CD0AF-FDBF-4C4D-B954-233C1E8B97ED}" type="slidenum">
              <a:rPr lang="en-US" altLang="ko-KR">
                <a:latin typeface="굴림" pitchFamily="50" charset="-127"/>
              </a:rPr>
              <a:pPr algn="r" eaLnBrk="1" hangingPunct="1"/>
              <a:t>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3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3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19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7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870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973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7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075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177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8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28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382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485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8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587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89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02079E42-33D9-4437-8F09-5BD2B850585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207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36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6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2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BA685B26-ABF4-4F89-B81A-1E567CEB1D8D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208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37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7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20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94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9050ADEF-779A-4676-AA26-7FC5A143CC0E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209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38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8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9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997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9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099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0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201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304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406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406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406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0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4D2F1939-2DAC-4533-8E62-BE2D4B1B0F0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217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45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5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1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116EDEF0-17E6-4424-B906-FCA181EF6795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218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46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6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21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1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713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4C08982D-2C3F-44B5-8D41-5EC20924B949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220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48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ko-KR" altLang="en-US" smtClean="0"/>
              <a:t>주의사항 </a:t>
            </a:r>
            <a:r>
              <a:rPr lang="en-US" altLang="ko-KR" smtClean="0"/>
              <a:t>: </a:t>
            </a:r>
            <a:r>
              <a:rPr lang="ko-KR" altLang="en-US" smtClean="0"/>
              <a:t>백업이 완료된 이후에는 </a:t>
            </a:r>
            <a:r>
              <a:rPr lang="en-US" altLang="ko-KR" smtClean="0"/>
              <a:t>alter system switch </a:t>
            </a:r>
            <a:r>
              <a:rPr lang="en-US" altLang="ko-KR" err="1" smtClean="0"/>
              <a:t>logfile</a:t>
            </a:r>
            <a:r>
              <a:rPr lang="en-US" altLang="ko-KR" smtClean="0"/>
              <a:t>; </a:t>
            </a:r>
            <a:r>
              <a:rPr lang="ko-KR" altLang="en-US" smtClean="0"/>
              <a:t>명령어를 사용해서</a:t>
            </a:r>
          </a:p>
          <a:p>
            <a:pPr eaLnBrk="1" hangingPunct="1"/>
            <a:r>
              <a:rPr lang="ko-KR" altLang="en-US" smtClean="0"/>
              <a:t>               </a:t>
            </a:r>
            <a:r>
              <a:rPr lang="ko-KR" altLang="en-US" err="1" smtClean="0"/>
              <a:t>아카이브를</a:t>
            </a:r>
            <a:r>
              <a:rPr lang="ko-KR" altLang="en-US" smtClean="0"/>
              <a:t> 강제로 떨구어 놓는 것도 필요함</a:t>
            </a:r>
            <a:r>
              <a:rPr lang="en-US" altLang="ko-KR" smtClean="0"/>
              <a:t>( </a:t>
            </a:r>
            <a:r>
              <a:rPr lang="ko-KR" altLang="en-US" smtClean="0"/>
              <a:t>추후 복구상황 발생 해당 </a:t>
            </a:r>
            <a:r>
              <a:rPr lang="ko-KR" altLang="en-US" err="1" smtClean="0"/>
              <a:t>아카이브가</a:t>
            </a:r>
            <a:r>
              <a:rPr lang="ko-KR" altLang="en-US" smtClean="0"/>
              <a:t> 없으면</a:t>
            </a:r>
            <a:r>
              <a:rPr lang="en-US" altLang="ko-KR" smtClean="0"/>
              <a:t>, </a:t>
            </a:r>
          </a:p>
          <a:p>
            <a:pPr eaLnBrk="1" hangingPunct="1"/>
            <a:r>
              <a:rPr lang="en-US" altLang="ko-KR" smtClean="0"/>
              <a:t>               </a:t>
            </a:r>
            <a:r>
              <a:rPr lang="en-US" altLang="ko-KR" err="1" smtClean="0"/>
              <a:t>dataflle</a:t>
            </a:r>
            <a:r>
              <a:rPr lang="en-US" altLang="ko-KR" smtClean="0"/>
              <a:t> </a:t>
            </a:r>
            <a:r>
              <a:rPr lang="ko-KR" altLang="en-US" smtClean="0"/>
              <a:t>에는 현재 떨구기 전의 </a:t>
            </a:r>
            <a:r>
              <a:rPr lang="ko-KR" altLang="en-US" err="1" smtClean="0"/>
              <a:t>아카이브까지</a:t>
            </a:r>
            <a:r>
              <a:rPr lang="ko-KR" altLang="en-US" smtClean="0"/>
              <a:t> 모두 </a:t>
            </a:r>
            <a:r>
              <a:rPr lang="en-US" altLang="ko-KR" err="1" smtClean="0"/>
              <a:t>tsn</a:t>
            </a:r>
            <a:r>
              <a:rPr lang="en-US" altLang="ko-KR" smtClean="0"/>
              <a:t> </a:t>
            </a:r>
            <a:r>
              <a:rPr lang="ko-KR" altLang="en-US" smtClean="0"/>
              <a:t>이 적용되어 있음</a:t>
            </a:r>
            <a:r>
              <a:rPr lang="en-US" altLang="ko-KR" smtClean="0"/>
              <a:t>, </a:t>
            </a:r>
            <a:r>
              <a:rPr lang="ko-KR" altLang="en-US" smtClean="0"/>
              <a:t>최신 </a:t>
            </a:r>
            <a:r>
              <a:rPr lang="en-US" altLang="ko-KR" err="1" smtClean="0"/>
              <a:t>tsn</a:t>
            </a:r>
            <a:r>
              <a:rPr lang="ko-KR" altLang="en-US" smtClean="0"/>
              <a:t>은 </a:t>
            </a:r>
            <a:r>
              <a:rPr lang="en-US" altLang="ko-KR" smtClean="0"/>
              <a:t>redo </a:t>
            </a:r>
            <a:r>
              <a:rPr lang="ko-KR" altLang="en-US" smtClean="0"/>
              <a:t>에 존재하는 상황이라</a:t>
            </a:r>
          </a:p>
          <a:p>
            <a:pPr eaLnBrk="1" hangingPunct="1"/>
            <a:r>
              <a:rPr lang="ko-KR" altLang="en-US" smtClean="0"/>
              <a:t>               </a:t>
            </a:r>
            <a:r>
              <a:rPr lang="ko-KR" altLang="en-US" err="1" smtClean="0"/>
              <a:t>아카이브를</a:t>
            </a:r>
            <a:r>
              <a:rPr lang="ko-KR" altLang="en-US" smtClean="0"/>
              <a:t> 떨구어 주어야 불완전 복구 시 시점 적용하며 </a:t>
            </a:r>
            <a:r>
              <a:rPr lang="ko-KR" altLang="en-US" err="1" smtClean="0"/>
              <a:t>적용가능함</a:t>
            </a:r>
            <a:r>
              <a:rPr lang="ko-KR" altLang="en-US" smtClean="0"/>
              <a:t> </a:t>
            </a:r>
            <a:r>
              <a:rPr lang="en-US" altLang="ko-KR" smtClean="0"/>
              <a:t>)</a:t>
            </a:r>
          </a:p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4C08982D-2C3F-44B5-8D41-5EC20924B949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221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48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1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918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02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en-US" altLang="ko-KR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imp/</a:t>
            </a:r>
            <a:r>
              <a:rPr kumimoji="1" lang="en-US" altLang="ko-KR" sz="1200" b="1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exp</a:t>
            </a:r>
            <a:r>
              <a:rPr kumimoji="1" lang="en-US" altLang="ko-KR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 </a:t>
            </a:r>
            <a:r>
              <a:rPr kumimoji="1" lang="ko-KR" alt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에 관한 권한</a:t>
            </a:r>
            <a:endParaRPr kumimoji="1" lang="en-US" altLang="ko-KR" sz="1200" b="1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endParaRPr kumimoji="1" lang="en-US" altLang="ko-KR" sz="12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* Table Mode </a:t>
            </a:r>
            <a:r>
              <a:rPr kumimoji="1" lang="ko-KR" altLang="en-US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일때</a:t>
            </a: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 가정</a:t>
            </a: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	</a:t>
            </a:r>
            <a:endParaRPr kumimoji="1" lang="en-US" altLang="ko-KR" sz="12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en-US" altLang="ko-KR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tbexport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 : select </a:t>
            </a: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권한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(Object </a:t>
            </a:r>
            <a:r>
              <a:rPr kumimoji="1" lang="en-US" altLang="ko-KR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priviledge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)</a:t>
            </a: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	</a:t>
            </a:r>
            <a:r>
              <a:rPr kumimoji="1" lang="en-US" altLang="ko-KR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tbimport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 : insert </a:t>
            </a: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권한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(Object </a:t>
            </a:r>
            <a:r>
              <a:rPr kumimoji="1" lang="en-US" altLang="ko-KR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priviledge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)</a:t>
            </a: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               select( </a:t>
            </a: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조회 </a:t>
            </a:r>
            <a:r>
              <a:rPr kumimoji="1" lang="ko-KR" altLang="en-US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할때</a:t>
            </a: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 필요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, </a:t>
            </a: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선택적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)</a:t>
            </a: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               create any table </a:t>
            </a:r>
            <a:r>
              <a:rPr kumimoji="1" lang="en-US" altLang="ko-KR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priviledge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(System </a:t>
            </a:r>
            <a:r>
              <a:rPr kumimoji="1" lang="en-US" altLang="ko-KR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priviledge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)     </a:t>
            </a: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				</a:t>
            </a: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	* </a:t>
            </a:r>
            <a:r>
              <a:rPr kumimoji="1" lang="en-US" altLang="ko-KR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tbloader</a:t>
            </a:r>
            <a:endParaRPr kumimoji="1" lang="en-US" altLang="ko-KR" sz="1200" b="0" i="0" u="none" strike="noStrike" kern="120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		insert </a:t>
            </a: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권한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(Object </a:t>
            </a:r>
            <a:r>
              <a:rPr kumimoji="1" lang="en-US" altLang="ko-KR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priviledge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)</a:t>
            </a:r>
          </a:p>
          <a:p>
            <a:pPr marL="623888" marR="0" lvl="0" indent="-360363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Tx/>
              <a:buNone/>
              <a:tabLst>
                <a:tab pos="266700" algn="l"/>
              </a:tabLst>
              <a:defRPr/>
            </a:pP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		select(</a:t>
            </a: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조회 </a:t>
            </a:r>
            <a:r>
              <a:rPr kumimoji="1" lang="ko-KR" altLang="en-US" sz="1200" b="0" i="0" u="none" strike="noStrike" kern="1200" cap="none" spc="0" normalizeH="0" baseline="0" noProof="0" err="1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할때</a:t>
            </a: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 필요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, </a:t>
            </a:r>
            <a:r>
              <a:rPr kumimoji="1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선택적</a:t>
            </a:r>
            <a:r>
              <a:rPr kumimoji="1" lang="en-US" altLang="ko-KR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)</a:t>
            </a:r>
            <a:endParaRPr lang="ko-KR" altLang="en-US" smtClean="0"/>
          </a:p>
        </p:txBody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2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2B1B5DF0-7D97-49EB-82F6-0FF4F5EACCB9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224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51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1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2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22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2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19411A3-C6A0-4C81-85E5-9F803002B755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226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53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3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3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430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3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533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22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2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3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635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3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6A85ED55-BC21-45CE-94C7-04289530C53D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230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57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7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2E10C9DD-4275-4E3D-B24D-BF415CA5BC0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231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58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8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4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6BD00E3-D93E-4412-83A9-F6A0265F2E9F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232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59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9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9C6E38DA-A1A5-42F4-8EE1-6764DF9EA7F6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233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60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0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147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49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6429CEFD-7F60-4D56-B027-45E259162FC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235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62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25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5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352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4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1407B04-424E-4131-B184-B102555EA81A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237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64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4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5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F06D227A-F9E7-4774-96F0-E3977849D9E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238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65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5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23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2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32774F4D-A565-4637-8052-60A74AB6580F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239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66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6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61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D1BDE894-0292-4F36-BFC8-08B185A468E7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240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67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76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12343A7C-A501-43AD-9C71-A1D7E4A8FCB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241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68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8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66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ECFCD043-011F-4746-8EF0-2F0AE0C1A9E8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242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69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9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6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E78762EC-DD71-4B38-B556-4B3F2E831A57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243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70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0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7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D1702CCA-F470-408D-AB10-C0F9ADCB573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244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71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1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7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7ACBAF1-2C26-489D-9D46-6291D5AC0D06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245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72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2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7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376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7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478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81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49051B0E-BB0B-41A6-AED8-1C3440CCD05A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248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75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58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24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2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8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4C5E63A1-318A-41A5-BBDC-09C558E4BC13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249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76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6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78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888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9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990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9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093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9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112C7759-CC5F-4D11-8071-FBDCEFCB5DD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254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81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1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9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297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0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400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0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A45658DD-6E2A-43B4-98F6-CF3C451EA5E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257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85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5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F1B7620E-2240-4729-9EA6-BEBC8BB5F96B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258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86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6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25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2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07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6497A177-DC83-4B84-A252-4DBE27176D29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259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87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7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09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DBCA637-2E42-4A2D-BADB-10A49FF9FA24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260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88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8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2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3EC9BBE-C7F7-407F-AF1B-63C594CA25BE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261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89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89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14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4A148211-9528-4D73-B78E-AFB7EA4F3065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262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90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0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1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05493EB9-CA6A-4833-89C5-204C2BEB160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263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91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1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1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BA57716-9BA8-47E5-8E14-26DC25958F6D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264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92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2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21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1BD84D15-CDAC-4A40-9E61-AB194566E047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265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932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32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2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1D273EFC-8426-4F95-9F0D-636C4CD712E5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266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94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4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2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526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2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629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26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2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3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91054F8-6464-4AE6-9852-4D7B0F50267E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269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97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7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3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E4A2A236-AF86-4C7B-8DD0-458D58683CB8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270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98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8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D1BE9B56-8FBD-455E-B53E-D36912F51EAA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271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399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9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3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43F4F6CC-B615-4A96-840D-3E9638629307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272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0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0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1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3A7EADD1-3BB7-4E3D-AF85-4F5FACD20C1A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273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1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14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3496AFC-3FFA-4407-8F57-F152E4FE7385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274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2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2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4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E8FD7AC3-0C6B-47C4-BEC6-F1D1226CC4F7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275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3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3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4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A68B00A1-78A3-45B3-8571-4D25A2A468B1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276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4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44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277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2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5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DEE2F98B-D2F8-4880-AABF-7AFBF31E56EB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278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5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5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27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2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53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9FB08C4F-6D73-416B-9408-1330B08DEB8A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279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6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6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280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281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282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283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284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285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286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287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288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28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2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289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290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291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5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2C40E6A-3DF5-4A7A-864A-29F4DAE930A0}" type="slidenum">
              <a:rPr lang="en-US" altLang="ko-KR">
                <a:solidFill>
                  <a:prstClr val="black"/>
                </a:solidFill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292</a:t>
            </a:fld>
            <a:endParaRPr lang="en-US" altLang="ko-KR">
              <a:solidFill>
                <a:prstClr val="black"/>
              </a:solidFill>
              <a:latin typeface="굴림" pitchFamily="50" charset="-127"/>
            </a:endParaRPr>
          </a:p>
        </p:txBody>
      </p:sp>
      <p:sp>
        <p:nvSpPr>
          <p:cNvPr id="407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7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5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1A34E4-8DA6-4ABB-B5E4-D0A9B407FEBF}" type="slidenum">
              <a:rPr lang="en-US" altLang="ko-KR">
                <a:latin typeface="굴림" pitchFamily="50" charset="-127"/>
              </a:rPr>
              <a:pPr algn="r" eaLnBrk="1" hangingPunct="1"/>
              <a:t>293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8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8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2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294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2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01AA9DD-BF2E-4942-9C89-FF7F4B1662BF}" type="slidenum">
              <a:rPr lang="en-US" altLang="ko-KR">
                <a:latin typeface="굴림" pitchFamily="50" charset="-127"/>
              </a:rPr>
              <a:pPr algn="r" eaLnBrk="1" hangingPunct="1"/>
              <a:t>295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0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2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5A4C794-31F0-4DDE-AA42-91AC2D82A4C7}" type="slidenum">
              <a:rPr lang="en-US" altLang="ko-KR">
                <a:latin typeface="굴림" pitchFamily="50" charset="-127"/>
              </a:rPr>
              <a:pPr algn="r" eaLnBrk="1" hangingPunct="1"/>
              <a:t>296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1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1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ko-KR" err="1" smtClean="0"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에서 사용할 수 있는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hostname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의 표준문자는 문자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(A-Z, a-z),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숫자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(0-9),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및 하이픈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(-)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입니다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2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67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10329705-0434-427A-83D5-CF4CDB2F3976}" type="slidenum">
              <a:rPr lang="en-US" altLang="ko-KR">
                <a:latin typeface="굴림" pitchFamily="50" charset="-127"/>
              </a:rPr>
              <a:pPr algn="r" eaLnBrk="1" hangingPunct="1"/>
              <a:t>297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2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2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2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69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5A479A0-1C13-4CF1-9A33-085883AED885}" type="slidenum">
              <a:rPr lang="en-US" altLang="ko-KR">
                <a:latin typeface="굴림" pitchFamily="50" charset="-127"/>
              </a:rPr>
              <a:pPr algn="r" eaLnBrk="1" hangingPunct="1"/>
              <a:t>298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3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3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179CD0AF-FDBF-4C4D-B954-233C1E8B97ED}" type="slidenum">
              <a:rPr lang="en-US" altLang="ko-KR">
                <a:latin typeface="굴림" pitchFamily="50" charset="-127"/>
              </a:rPr>
              <a:pPr algn="r" eaLnBrk="1" hangingPunct="1"/>
              <a:t>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3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3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29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3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72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603699C-98F9-4001-B59A-620BFC7A69FA}" type="slidenum">
              <a:rPr lang="en-US" altLang="ko-KR">
                <a:latin typeface="굴림" pitchFamily="50" charset="-127"/>
              </a:rPr>
              <a:pPr algn="r" eaLnBrk="1" hangingPunct="1"/>
              <a:t>299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4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4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Tx/>
              <a:buChar char="•"/>
            </a:pPr>
            <a:r>
              <a:rPr lang="en-US" altLang="ko-KR" sz="1000" smtClean="0"/>
              <a:t> </a:t>
            </a:r>
            <a:r>
              <a:rPr lang="ko-KR" altLang="ko-KR" sz="1000" smtClean="0"/>
              <a:t>위에서와 같이 한 곳에만 LOAD_BALANCE=CLIENT와 같이 설정해주면 load balancing을 사용할 수 있게 된다. </a:t>
            </a:r>
            <a:endParaRPr lang="en-US" altLang="ko-KR" sz="1000" smtClean="0"/>
          </a:p>
          <a:p>
            <a:pPr>
              <a:buFontTx/>
              <a:buChar char="•"/>
            </a:pPr>
            <a:endParaRPr lang="ko-KR" altLang="en-US" sz="1000" smtClean="0"/>
          </a:p>
          <a:p>
            <a:pPr>
              <a:buFontTx/>
              <a:buChar char="•"/>
            </a:pPr>
            <a:r>
              <a:rPr lang="en-US" altLang="ko-KR" sz="1000" smtClean="0"/>
              <a:t> </a:t>
            </a:r>
            <a:r>
              <a:rPr lang="ko-KR" altLang="ko-KR" sz="1000" smtClean="0"/>
              <a:t>LOAD_BALANCE 항목을 지우거나 CLIENT 외의 다른 값을 넣어주면, load balancing은 동작하지 않는다.</a:t>
            </a:r>
          </a:p>
        </p:txBody>
      </p:sp>
    </p:spTree>
  </p:cSld>
  <p:clrMapOvr>
    <a:masterClrMapping/>
  </p:clrMapOvr>
</p:notes>
</file>

<file path=ppt/notesSlides/notesSlide3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74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F008461-EB4C-48A8-938F-486B0E242C61}" type="slidenum">
              <a:rPr lang="en-US" altLang="ko-KR">
                <a:latin typeface="굴림" pitchFamily="50" charset="-127"/>
              </a:rPr>
              <a:pPr algn="r" eaLnBrk="1" hangingPunct="1"/>
              <a:t>300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5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5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Tx/>
              <a:buChar char="•"/>
            </a:pPr>
            <a:r>
              <a:rPr lang="ko-KR" altLang="en-US" sz="1000" smtClean="0"/>
              <a:t> 위에서와 같이 한 곳에만 </a:t>
            </a:r>
            <a:r>
              <a:rPr lang="en-US" altLang="ko-KR" sz="1000" smtClean="0"/>
              <a:t>USE_FAILOVER=Y</a:t>
            </a:r>
            <a:r>
              <a:rPr lang="ko-KR" altLang="en-US" sz="1000" smtClean="0"/>
              <a:t>와 같이 설정해주면 </a:t>
            </a:r>
            <a:r>
              <a:rPr lang="en-US" altLang="ko-KR" sz="1000" smtClean="0"/>
              <a:t>fail over</a:t>
            </a:r>
            <a:r>
              <a:rPr lang="ko-KR" altLang="en-US" sz="1000" smtClean="0"/>
              <a:t>기능을 사용할 수 있게 된다</a:t>
            </a:r>
            <a:r>
              <a:rPr lang="en-US" altLang="ko-KR" sz="1000" smtClean="0"/>
              <a:t>. </a:t>
            </a:r>
          </a:p>
          <a:p>
            <a:r>
              <a:rPr lang="ko-KR" altLang="en-US" sz="1000" smtClean="0"/>
              <a:t>단</a:t>
            </a:r>
            <a:r>
              <a:rPr lang="en-US" altLang="ko-KR" sz="1000" smtClean="0"/>
              <a:t>, </a:t>
            </a:r>
            <a:r>
              <a:rPr lang="ko-KR" altLang="en-US" sz="1000" smtClean="0"/>
              <a:t>여기서 주의할 점은 문장</a:t>
            </a:r>
            <a:r>
              <a:rPr lang="en-US" altLang="ko-KR" sz="1000" smtClean="0"/>
              <a:t>(Statement) </a:t>
            </a:r>
            <a:r>
              <a:rPr lang="ko-KR" altLang="en-US" sz="1000" smtClean="0"/>
              <a:t>레벨까지의 복구는 지원하지 않는다</a:t>
            </a:r>
            <a:r>
              <a:rPr lang="en-US" altLang="ko-KR" sz="1000" smtClean="0"/>
              <a:t>.</a:t>
            </a:r>
            <a:endParaRPr lang="ko-KR" altLang="ko-KR" sz="1000" smtClean="0"/>
          </a:p>
        </p:txBody>
      </p:sp>
    </p:spTree>
  </p:cSld>
  <p:clrMapOvr>
    <a:masterClrMapping/>
  </p:clrMapOvr>
</p:notes>
</file>

<file path=ppt/notesSlides/notesSlide3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3276202-49B7-43DE-AB45-29F6E7A3CCEB}" type="slidenum">
              <a:rPr lang="en-US" altLang="ko-KR">
                <a:latin typeface="굴림" pitchFamily="50" charset="-127"/>
              </a:rPr>
              <a:pPr algn="r" eaLnBrk="1" hangingPunct="1"/>
              <a:t>301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6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6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7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4BF4CDBD-0188-44CB-8A6C-A41F3EAE27B2}" type="slidenum">
              <a:rPr lang="en-US" altLang="ko-KR">
                <a:latin typeface="굴림" pitchFamily="50" charset="-127"/>
              </a:rPr>
              <a:pPr algn="r" eaLnBrk="1" hangingPunct="1"/>
              <a:t>302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7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7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fld id="{284816C0-522F-42A2-8F94-F61DB5AE0B5F}" type="slidenum">
              <a:rPr lang="en-US" altLang="ko-KR" sz="1300" smtClean="0">
                <a:latin typeface="굴림" pitchFamily="50" charset="-127"/>
              </a:rPr>
              <a:pPr eaLnBrk="1" hangingPunct="1"/>
              <a:t>303</a:t>
            </a:fld>
            <a:endParaRPr lang="en-US" altLang="ko-KR" sz="1300" smtClean="0">
              <a:latin typeface="굴림" pitchFamily="50" charset="-127"/>
            </a:endParaRPr>
          </a:p>
        </p:txBody>
      </p:sp>
      <p:sp>
        <p:nvSpPr>
          <p:cNvPr id="418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8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F48A73E-9197-4001-9249-E6D1B2B40377}" type="slidenum">
              <a:rPr lang="en-US" altLang="ko-KR">
                <a:latin typeface="굴림" pitchFamily="50" charset="-127"/>
              </a:rPr>
              <a:pPr algn="r" eaLnBrk="1" hangingPunct="1"/>
              <a:t>304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9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86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5A10A08-4BA7-4057-A74A-E1A4787269C9}" type="slidenum">
              <a:rPr lang="en-US" altLang="ko-KR">
                <a:latin typeface="굴림" pitchFamily="50" charset="-127"/>
              </a:rPr>
              <a:pPr algn="r" eaLnBrk="1" hangingPunct="1"/>
              <a:t>305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20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08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48EC2560-DD32-47CC-A3F2-850CC1B90B5D}" type="slidenum">
              <a:rPr lang="en-US" altLang="ko-KR">
                <a:latin typeface="굴림" pitchFamily="50" charset="-127"/>
              </a:rPr>
              <a:pPr algn="r" eaLnBrk="1" hangingPunct="1"/>
              <a:t>306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EDB0718-225C-4196-A98F-A0749D3DB642}" type="slidenum">
              <a:rPr lang="en-US" altLang="ko-KR">
                <a:latin typeface="굴림" pitchFamily="50" charset="-127"/>
              </a:rPr>
              <a:pPr algn="r" eaLnBrk="1" hangingPunct="1"/>
              <a:t>307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22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2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9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5A66D60-8969-4784-8B5E-29F50B176718}" type="slidenum">
              <a:rPr lang="en-US" altLang="ko-KR">
                <a:latin typeface="굴림" pitchFamily="50" charset="-127"/>
              </a:rPr>
              <a:pPr algn="r" eaLnBrk="1" hangingPunct="1"/>
              <a:t>308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23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3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30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3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FDA7B21B-2788-4BD1-AA32-A0B789640C49}" type="slidenum">
              <a:rPr lang="en-US" altLang="ko-KR">
                <a:latin typeface="굴림" pitchFamily="50" charset="-127"/>
              </a:rPr>
              <a:pPr algn="r" eaLnBrk="1" hangingPunct="1"/>
              <a:t>309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24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4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9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3418E611-C9A9-4BAC-A502-9EB0F134FB30}" type="slidenum">
              <a:rPr lang="en-US" altLang="ko-KR">
                <a:latin typeface="굴림" pitchFamily="50" charset="-127"/>
              </a:rPr>
              <a:pPr algn="r" eaLnBrk="1" hangingPunct="1"/>
              <a:t>310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25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5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01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2EA5964-081B-496E-8DB1-8186A7503559}" type="slidenum">
              <a:rPr lang="en-US" altLang="ko-KR">
                <a:latin typeface="굴림" pitchFamily="50" charset="-127"/>
              </a:rPr>
              <a:pPr algn="r" eaLnBrk="1" hangingPunct="1"/>
              <a:t>311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27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7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0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A72F2C9-020F-4A65-BDB4-2A7195D9AEAA}" type="slidenum">
              <a:rPr lang="en-US" altLang="ko-KR">
                <a:latin typeface="굴림" pitchFamily="50" charset="-127"/>
              </a:rPr>
              <a:pPr algn="r" eaLnBrk="1" hangingPunct="1"/>
              <a:t>312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28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8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0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670B75E7-3855-499D-831C-2906823F2437}" type="slidenum">
              <a:rPr lang="en-US" altLang="ko-KR">
                <a:latin typeface="굴림" pitchFamily="50" charset="-127"/>
              </a:rPr>
              <a:pPr algn="r" eaLnBrk="1" hangingPunct="1"/>
              <a:t>313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29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9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528146E-8E68-4727-82EF-FA9118AC6149}" type="slidenum">
              <a:rPr lang="en-US" altLang="ko-KR">
                <a:latin typeface="굴림" pitchFamily="50" charset="-127"/>
              </a:rPr>
              <a:pPr algn="r" eaLnBrk="1" hangingPunct="1"/>
              <a:t>314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30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549275" indent="-28575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Wingdings" pitchFamily="2" charset="2"/>
              <a:buChar char="Ø"/>
              <a:tabLst>
                <a:tab pos="266700" algn="l"/>
              </a:tabLst>
            </a:pP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autotrace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경우 권한이 없어서 에러 발생할 경우 있으며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다음과 같이 권한을 부여하여 실행하도록 한다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623888" indent="-360363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endParaRPr lang="ko-KR" altLang="en-US" b="1" dirty="0" smtClean="0">
              <a:latin typeface="맑은 고딕" pitchFamily="50" charset="-127"/>
              <a:ea typeface="맑은 고딕" pitchFamily="50" charset="-127"/>
            </a:endParaRPr>
          </a:p>
          <a:p>
            <a:pPr marL="263525" indent="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Wingdings" pitchFamily="2" charset="2"/>
              <a:buNone/>
              <a:tabLst>
                <a:tab pos="266700" algn="l"/>
              </a:tabLst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1)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autotrace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plustrace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role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이 존재하는 확인하여 없으면 다음과 같이 생성한다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.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marL="803276" lvl="1" indent="-360363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endParaRPr lang="ko-KR" altLang="en-US" dirty="0" smtClean="0">
              <a:latin typeface="맑은 고딕" pitchFamily="50" charset="-127"/>
              <a:ea typeface="맑은 고딕" pitchFamily="50" charset="-127"/>
            </a:endParaRPr>
          </a:p>
          <a:p>
            <a:pPr marL="442913" lvl="1" indent="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None/>
              <a:tabLst>
                <a:tab pos="266700" algn="l"/>
              </a:tabLst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[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권한 만들기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]</a:t>
            </a:r>
          </a:p>
          <a:p>
            <a:pPr marL="442913" lvl="1" indent="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None/>
              <a:tabLst>
                <a:tab pos="266700" algn="l"/>
              </a:tabLst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$TB_HOME/scripts/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plustrace.sql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sys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에서 실행하여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plustrace</a:t>
            </a:r>
            <a:r>
              <a:rPr lang="en-US" altLang="ko-KR" baseline="0" dirty="0" smtClean="0">
                <a:latin typeface="맑은 고딕" pitchFamily="50" charset="-127"/>
                <a:ea typeface="맑은 고딕" pitchFamily="50" charset="-127"/>
              </a:rPr>
              <a:t> roll </a:t>
            </a:r>
            <a:r>
              <a:rPr lang="ko-KR" altLang="en-US" baseline="0" dirty="0" smtClean="0">
                <a:latin typeface="맑은 고딕" pitchFamily="50" charset="-127"/>
                <a:ea typeface="맑은 고딕" pitchFamily="50" charset="-127"/>
              </a:rPr>
              <a:t>을 만든다</a:t>
            </a:r>
            <a:r>
              <a:rPr lang="en-US" altLang="ko-KR" baseline="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442913" lvl="1" indent="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None/>
              <a:tabLst>
                <a:tab pos="266700" algn="l"/>
              </a:tabLst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263525" lvl="0" indent="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Tx/>
              <a:buNone/>
              <a:tabLst>
                <a:tab pos="266700" algn="l"/>
              </a:tabLst>
            </a:pPr>
            <a:r>
              <a:rPr lang="en-US" altLang="ko-KR" baseline="0" dirty="0" smtClean="0">
                <a:latin typeface="맑은 고딕" pitchFamily="50" charset="-127"/>
                <a:ea typeface="맑은 고딕" pitchFamily="50" charset="-127"/>
              </a:rPr>
              <a:t>2) </a:t>
            </a:r>
            <a:r>
              <a:rPr lang="en-US" altLang="ko-KR" baseline="0" dirty="0" err="1" smtClean="0">
                <a:latin typeface="맑은 고딕" pitchFamily="50" charset="-127"/>
                <a:ea typeface="맑은 고딕" pitchFamily="50" charset="-127"/>
              </a:rPr>
              <a:t>autotrace</a:t>
            </a:r>
            <a:r>
              <a:rPr lang="en-US" altLang="ko-KR" baseline="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baseline="0" dirty="0" smtClean="0">
                <a:latin typeface="맑은 고딕" pitchFamily="50" charset="-127"/>
                <a:ea typeface="맑은 고딕" pitchFamily="50" charset="-127"/>
              </a:rPr>
              <a:t>수행할 수 있는 권한을 유저에게 부여한다</a:t>
            </a:r>
            <a:r>
              <a:rPr lang="en-US" altLang="ko-KR" baseline="0" dirty="0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549275" lvl="0" indent="-28575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Tx/>
              <a:buChar char="-"/>
              <a:tabLst>
                <a:tab pos="266700" algn="l"/>
              </a:tabLst>
            </a:pPr>
            <a:endParaRPr lang="ko-KR" altLang="en-US" dirty="0" smtClean="0">
              <a:latin typeface="맑은 고딕" pitchFamily="50" charset="-127"/>
              <a:ea typeface="맑은 고딕" pitchFamily="50" charset="-127"/>
            </a:endParaRPr>
          </a:p>
          <a:p>
            <a:pPr marL="442913" lvl="1" indent="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None/>
              <a:tabLst>
                <a:tab pos="266700" algn="l"/>
              </a:tabLst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[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권한 부여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]</a:t>
            </a:r>
          </a:p>
          <a:p>
            <a:pPr marL="442913" lvl="1" indent="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None/>
              <a:tabLst>
                <a:tab pos="266700" algn="l"/>
              </a:tabLst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grant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plustrace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tiberouser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;</a:t>
            </a:r>
            <a:endParaRPr kumimoji="1" lang="ko-KR" alt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3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1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DB1C814-13D2-49D8-871B-A0C11FF924E2}" type="slidenum">
              <a:rPr lang="en-US" altLang="ko-KR">
                <a:latin typeface="굴림" pitchFamily="50" charset="-127"/>
              </a:rPr>
              <a:pPr algn="r" eaLnBrk="1" hangingPunct="1"/>
              <a:t>315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31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1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3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45089C5-C258-44EE-8A02-7399F8042AC9}" type="slidenum">
              <a:rPr lang="en-US" altLang="ko-KR">
                <a:latin typeface="굴림" pitchFamily="50" charset="-127"/>
              </a:rPr>
              <a:pPr algn="r" eaLnBrk="1" hangingPunct="1"/>
              <a:t>316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32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2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1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8FAB7E8-F1E7-4927-BC1C-50302AF4DA5A}" type="slidenum">
              <a:rPr lang="en-US" altLang="ko-KR">
                <a:latin typeface="굴림" pitchFamily="50" charset="-127"/>
              </a:rPr>
              <a:pPr algn="r" eaLnBrk="1" hangingPunct="1"/>
              <a:t>317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33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1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6545F160-99F3-4B87-B6A9-7FE1D9BF6A08}" type="slidenum">
              <a:rPr lang="en-US" altLang="ko-KR">
                <a:latin typeface="굴림" pitchFamily="50" charset="-127"/>
              </a:rPr>
              <a:pPr algn="r" eaLnBrk="1" hangingPunct="1"/>
              <a:t>318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34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4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31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3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2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EDF9791-F931-4073-947C-2DAA9CB6799D}" type="slidenum">
              <a:rPr lang="en-US" altLang="ko-KR">
                <a:latin typeface="굴림" pitchFamily="50" charset="-127"/>
              </a:rPr>
              <a:pPr algn="r" eaLnBrk="1" hangingPunct="1"/>
              <a:t>319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35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5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2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3075FE62-39C6-4ED3-BB27-62FC9AC55C4B}" type="slidenum">
              <a:rPr lang="en-US" altLang="ko-KR">
                <a:latin typeface="굴림" pitchFamily="50" charset="-127"/>
              </a:rPr>
              <a:pPr algn="r" eaLnBrk="1" hangingPunct="1"/>
              <a:t>320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36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6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2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D8E3934-4524-44B7-993C-E11354EB474B}" type="slidenum">
              <a:rPr lang="en-US" altLang="ko-KR">
                <a:latin typeface="굴림" pitchFamily="50" charset="-127"/>
              </a:rPr>
              <a:pPr algn="r" eaLnBrk="1" hangingPunct="1"/>
              <a:t>321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37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7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27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01712F7-0CEC-4075-848A-DA6B8198514C}" type="slidenum">
              <a:rPr lang="en-US" altLang="ko-KR">
                <a:latin typeface="굴림" pitchFamily="50" charset="-127"/>
              </a:rPr>
              <a:pPr algn="r" eaLnBrk="1" hangingPunct="1"/>
              <a:t>322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38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8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29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6BE5CC8E-1647-431A-9DA8-7EE17C072D56}" type="slidenum">
              <a:rPr lang="en-US" altLang="ko-KR">
                <a:latin typeface="굴림" pitchFamily="50" charset="-127"/>
              </a:rPr>
              <a:pPr algn="r" eaLnBrk="1" hangingPunct="1"/>
              <a:t>323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39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9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2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FEF5862-B5E8-4D8A-BF19-1561D635E9D3}" type="slidenum">
              <a:rPr lang="en-US" altLang="ko-KR">
                <a:latin typeface="굴림" pitchFamily="50" charset="-127"/>
              </a:rPr>
              <a:pPr algn="r" eaLnBrk="1" hangingPunct="1"/>
              <a:t>324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40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34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619ED91C-7829-4474-ACDB-93718C316EE6}" type="slidenum">
              <a:rPr lang="en-US" altLang="ko-KR">
                <a:latin typeface="굴림" pitchFamily="50" charset="-127"/>
              </a:rPr>
              <a:pPr algn="r" eaLnBrk="1" hangingPunct="1"/>
              <a:t>325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41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1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69847C09-61B0-4F26-B701-72F9C2A49EB2}" type="slidenum">
              <a:rPr lang="en-US" altLang="ko-KR">
                <a:latin typeface="굴림" pitchFamily="50" charset="-127"/>
              </a:rPr>
              <a:pPr algn="r" eaLnBrk="1" hangingPunct="1"/>
              <a:t>326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42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2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4F89FA8E-F033-4446-A6B8-63395E246563}" type="slidenum">
              <a:rPr lang="en-US" altLang="ko-KR">
                <a:latin typeface="굴림" pitchFamily="50" charset="-127"/>
              </a:rPr>
              <a:pPr algn="r" eaLnBrk="1" hangingPunct="1"/>
              <a:t>327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43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3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41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1EC194B-15E9-4FA2-A8C8-10D429B9A695}" type="slidenum">
              <a:rPr lang="en-US" altLang="ko-KR">
                <a:latin typeface="굴림" pitchFamily="50" charset="-127"/>
              </a:rPr>
              <a:pPr algn="r" eaLnBrk="1" hangingPunct="1"/>
              <a:t>328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44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4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32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3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4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16506E7-DDB2-4A6E-BEF9-831A0F30A6E6}" type="slidenum">
              <a:rPr lang="en-US" altLang="ko-KR">
                <a:latin typeface="굴림" pitchFamily="50" charset="-127"/>
              </a:rPr>
              <a:pPr algn="r" eaLnBrk="1" hangingPunct="1"/>
              <a:t>329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45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5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46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AC334647-22EC-41CD-8298-85F4F2FA5D1A}" type="slidenum">
              <a:rPr lang="en-US" altLang="ko-KR">
                <a:latin typeface="굴림" pitchFamily="50" charset="-127"/>
              </a:rPr>
              <a:pPr algn="r" eaLnBrk="1" hangingPunct="1"/>
              <a:t>330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46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6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4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2679641-D648-4789-9CE8-7EDA91AE782A}" type="slidenum">
              <a:rPr lang="en-US" altLang="ko-KR">
                <a:latin typeface="굴림" pitchFamily="50" charset="-127"/>
              </a:rPr>
              <a:pPr algn="r" eaLnBrk="1" hangingPunct="1"/>
              <a:t>331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47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7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352DDC7B-D5DD-45D1-9B5C-E85F4226CC90}" type="slidenum">
              <a:rPr lang="en-US" altLang="ko-KR">
                <a:latin typeface="굴림" pitchFamily="50" charset="-127"/>
              </a:rPr>
              <a:pPr algn="r" eaLnBrk="1" hangingPunct="1"/>
              <a:t>332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48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8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5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B7CF536-D7A2-4B24-8377-8BF79F60AD8A}" type="slidenum">
              <a:rPr lang="en-US" altLang="ko-KR">
                <a:latin typeface="굴림" pitchFamily="50" charset="-127"/>
              </a:rPr>
              <a:pPr algn="r" eaLnBrk="1" hangingPunct="1"/>
              <a:t>333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49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9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CFC8B7E-64BC-485D-BF6E-3A13C5133510}" type="slidenum">
              <a:rPr lang="en-US" altLang="ko-KR">
                <a:latin typeface="굴림" pitchFamily="50" charset="-127"/>
              </a:rPr>
              <a:pPr algn="r" eaLnBrk="1" hangingPunct="1"/>
              <a:t>334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0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CFC8B7E-64BC-485D-BF6E-3A13C5133510}" type="slidenum">
              <a:rPr lang="en-US" altLang="ko-KR">
                <a:latin typeface="굴림" pitchFamily="50" charset="-127"/>
              </a:rPr>
              <a:pPr algn="r" eaLnBrk="1" hangingPunct="1"/>
              <a:t>335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0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CFC8B7E-64BC-485D-BF6E-3A13C5133510}" type="slidenum">
              <a:rPr lang="en-US" altLang="ko-KR">
                <a:latin typeface="굴림" pitchFamily="50" charset="-127"/>
              </a:rPr>
              <a:pPr algn="r" eaLnBrk="1" hangingPunct="1"/>
              <a:t>336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0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CFC8B7E-64BC-485D-BF6E-3A13C5133510}" type="slidenum">
              <a:rPr lang="en-US" altLang="ko-KR">
                <a:latin typeface="굴림" pitchFamily="50" charset="-127"/>
              </a:rPr>
              <a:pPr algn="r" eaLnBrk="1" hangingPunct="1"/>
              <a:t>337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0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5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F46EB65E-A07D-4911-B7CD-E5CC8894CFC9}" type="slidenum">
              <a:rPr lang="en-US" altLang="ko-KR">
                <a:latin typeface="굴림" pitchFamily="50" charset="-127"/>
              </a:rPr>
              <a:pPr algn="r" eaLnBrk="1" hangingPunct="1"/>
              <a:t>338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1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1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33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3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61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8FD6CDF-A20C-4458-A70E-8E1A9A49EB7F}" type="slidenum">
              <a:rPr lang="en-US" altLang="ko-KR">
                <a:latin typeface="굴림" pitchFamily="50" charset="-127"/>
              </a:rPr>
              <a:pPr algn="r" eaLnBrk="1" hangingPunct="1"/>
              <a:t>339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2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2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6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AF6C4DD-D5C4-40E2-B229-F45FACE8BC32}" type="slidenum">
              <a:rPr lang="en-US" altLang="ko-KR">
                <a:latin typeface="굴림" pitchFamily="50" charset="-127"/>
              </a:rPr>
              <a:pPr algn="r" eaLnBrk="1" hangingPunct="1"/>
              <a:t>340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3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3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4FBBE4B7-8435-419E-8DE8-193087823719}" type="slidenum">
              <a:rPr lang="en-US" altLang="ko-KR">
                <a:latin typeface="굴림" pitchFamily="50" charset="-127"/>
              </a:rPr>
              <a:pPr algn="r" eaLnBrk="1" hangingPunct="1"/>
              <a:t>341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4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6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1712244-876A-4CCC-A269-E7C094990BD4}" type="slidenum">
              <a:rPr lang="en-US" altLang="ko-KR">
                <a:latin typeface="굴림" pitchFamily="50" charset="-127"/>
              </a:rPr>
              <a:pPr algn="r" eaLnBrk="1" hangingPunct="1"/>
              <a:t>342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5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5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7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9D745B7-3340-4B58-9F5F-BE0A7382AC38}" type="slidenum">
              <a:rPr lang="en-US" altLang="ko-KR">
                <a:latin typeface="굴림" pitchFamily="50" charset="-127"/>
              </a:rPr>
              <a:pPr algn="r" eaLnBrk="1" hangingPunct="1"/>
              <a:t>343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6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6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73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FE3E6D84-B43F-4578-916A-4E90EC614247}" type="slidenum">
              <a:rPr lang="en-US" altLang="ko-KR">
                <a:latin typeface="굴림" pitchFamily="50" charset="-127"/>
              </a:rPr>
              <a:pPr algn="r" eaLnBrk="1" hangingPunct="1"/>
              <a:t>344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7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7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6CCF70F-8235-4B4F-B03E-EFCF71CF6E39}" type="slidenum">
              <a:rPr lang="en-US" altLang="ko-KR">
                <a:latin typeface="굴림" pitchFamily="50" charset="-127"/>
              </a:rPr>
              <a:pPr algn="r" eaLnBrk="1" hangingPunct="1"/>
              <a:t>345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8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8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7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4DACC8D-8C18-4123-B68A-CF0E96D4EC1E}" type="slidenum">
              <a:rPr lang="en-US" altLang="ko-KR">
                <a:latin typeface="굴림" pitchFamily="50" charset="-127"/>
              </a:rPr>
              <a:pPr algn="r" eaLnBrk="1" hangingPunct="1"/>
              <a:t>346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59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9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C6968403-8C44-4CFA-A967-3437BFF215D3}" type="slidenum">
              <a:rPr lang="en-US" altLang="ko-KR">
                <a:latin typeface="굴림" pitchFamily="50" charset="-127"/>
              </a:rPr>
              <a:pPr algn="r" eaLnBrk="1" hangingPunct="1"/>
              <a:t>347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60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6DD2AE25-FC38-40D3-A10C-9AFBA6E2C8C1}" type="slidenum">
              <a:rPr lang="en-US" altLang="ko-KR">
                <a:latin typeface="굴림" pitchFamily="50" charset="-127"/>
              </a:rPr>
              <a:pPr algn="r" eaLnBrk="1" hangingPunct="1"/>
              <a:t>348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61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1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34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3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8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69C8C85-75DB-491A-BD73-EF3C9019CDAA}" type="slidenum">
              <a:rPr lang="en-US" altLang="ko-KR">
                <a:latin typeface="굴림" pitchFamily="50" charset="-127"/>
              </a:rPr>
              <a:pPr algn="r" eaLnBrk="1" hangingPunct="1"/>
              <a:t>349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62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2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87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E5DBCD9-C36D-4DA8-B79B-5C87079A4E54}" type="slidenum">
              <a:rPr lang="en-US" altLang="ko-KR">
                <a:latin typeface="굴림" pitchFamily="50" charset="-127"/>
              </a:rPr>
              <a:pPr algn="r" eaLnBrk="1" hangingPunct="1"/>
              <a:t>350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63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3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89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BD22318-C162-4B5B-B3FC-5CDBBCDBE5DE}" type="slidenum">
              <a:rPr lang="en-US" altLang="ko-KR">
                <a:latin typeface="굴림" pitchFamily="50" charset="-127"/>
              </a:rPr>
              <a:pPr algn="r" eaLnBrk="1" hangingPunct="1"/>
              <a:t>351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64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4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92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84DF4CD5-EFC5-476E-9592-41C149344273}" type="slidenum">
              <a:rPr lang="en-US" altLang="ko-KR">
                <a:latin typeface="굴림" pitchFamily="50" charset="-127"/>
              </a:rPr>
              <a:pPr algn="r" eaLnBrk="1" hangingPunct="1"/>
              <a:t>352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65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5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3F0F4389-4FC6-4A3D-A61F-5786533D03F3}" type="slidenum">
              <a:rPr lang="en-US" altLang="ko-KR">
                <a:latin typeface="굴림" pitchFamily="50" charset="-127"/>
              </a:rPr>
              <a:pPr algn="r" eaLnBrk="1" hangingPunct="1"/>
              <a:t>353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9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35680CC3-334E-406A-B33C-91DF05963DF8}" type="slidenum">
              <a:rPr lang="en-US" altLang="ko-KR">
                <a:latin typeface="굴림" pitchFamily="50" charset="-127"/>
              </a:rPr>
              <a:pPr algn="r" eaLnBrk="1" hangingPunct="1"/>
              <a:t>354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67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7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ko-KR" altLang="en-US" smtClean="0"/>
              <a:t>● 데이터 파일</a:t>
            </a:r>
          </a:p>
          <a:p>
            <a:r>
              <a:rPr lang="ko-KR" altLang="en-US" smtClean="0"/>
              <a:t>현재 디렉터리에 위치한 </a:t>
            </a:r>
            <a:r>
              <a:rPr lang="en-US" altLang="ko-KR" smtClean="0"/>
              <a:t>club_sep.dat </a:t>
            </a:r>
            <a:r>
              <a:rPr lang="ko-KR" altLang="en-US" smtClean="0"/>
              <a:t>파일이다</a:t>
            </a:r>
            <a:r>
              <a:rPr lang="en-US" altLang="ko-KR" smtClean="0"/>
              <a:t>.</a:t>
            </a:r>
          </a:p>
          <a:p>
            <a:endParaRPr lang="en-US" altLang="ko-KR" smtClean="0"/>
          </a:p>
          <a:p>
            <a:r>
              <a:rPr lang="ko-KR" altLang="en-US" smtClean="0"/>
              <a:t>● 로그 파일</a:t>
            </a:r>
          </a:p>
          <a:p>
            <a:r>
              <a:rPr lang="ko-KR" altLang="en-US" smtClean="0"/>
              <a:t>사용자가 명령 프롬프트에서 로그 파일명을 명시하지 않는다면</a:t>
            </a:r>
            <a:r>
              <a:rPr lang="en-US" altLang="ko-KR" smtClean="0"/>
              <a:t>, </a:t>
            </a:r>
            <a:r>
              <a:rPr lang="ko-KR" altLang="en-US" smtClean="0"/>
              <a:t>기본적으로 컨트롤 파일명을 딴 </a:t>
            </a:r>
            <a:r>
              <a:rPr lang="en-US" altLang="ko-KR" smtClean="0"/>
              <a:t>club_sep.log </a:t>
            </a:r>
            <a:r>
              <a:rPr lang="ko-KR" altLang="en-US" smtClean="0"/>
              <a:t>파일을 생성한다</a:t>
            </a:r>
            <a:r>
              <a:rPr lang="en-US" altLang="ko-KR" smtClean="0"/>
              <a:t>.</a:t>
            </a:r>
          </a:p>
          <a:p>
            <a:endParaRPr lang="en-US" altLang="ko-KR" smtClean="0"/>
          </a:p>
          <a:p>
            <a:r>
              <a:rPr lang="ko-KR" altLang="en-US" smtClean="0"/>
              <a:t>● 오류 파일</a:t>
            </a:r>
          </a:p>
          <a:p>
            <a:r>
              <a:rPr lang="ko-KR" altLang="en-US" smtClean="0"/>
              <a:t>사용자가 명령 프롬프트에서 오류 파일명을 명시하지 않는다면</a:t>
            </a:r>
            <a:r>
              <a:rPr lang="en-US" altLang="ko-KR" smtClean="0"/>
              <a:t>, </a:t>
            </a:r>
            <a:r>
              <a:rPr lang="ko-KR" altLang="en-US" smtClean="0"/>
              <a:t>기본적으로 데이터 파일명을 딴 </a:t>
            </a:r>
            <a:r>
              <a:rPr lang="en-US" altLang="ko-KR" smtClean="0"/>
              <a:t>club_sep.bad </a:t>
            </a:r>
            <a:r>
              <a:rPr lang="ko-KR" altLang="en-US" smtClean="0"/>
              <a:t>파일을 생성한다</a:t>
            </a:r>
            <a:r>
              <a:rPr lang="en-US" altLang="ko-KR" smtClean="0"/>
              <a:t>.</a:t>
            </a:r>
          </a:p>
          <a:p>
            <a:r>
              <a:rPr lang="ko-KR" altLang="en-US" smtClean="0"/>
              <a:t>단</a:t>
            </a:r>
            <a:r>
              <a:rPr lang="en-US" altLang="ko-KR" smtClean="0"/>
              <a:t>, </a:t>
            </a:r>
            <a:r>
              <a:rPr lang="ko-KR" altLang="en-US" smtClean="0"/>
              <a:t>오류 레코드가 존재하지 않을 때는 오류 파일을 생성하지 않는다</a:t>
            </a:r>
            <a:r>
              <a:rPr lang="en-US" altLang="ko-KR" smtClean="0"/>
              <a:t>.</a:t>
            </a:r>
          </a:p>
          <a:p>
            <a:endParaRPr lang="en-US" altLang="ko-KR" smtClean="0"/>
          </a:p>
          <a:p>
            <a:r>
              <a:rPr lang="ko-KR" altLang="en-US" smtClean="0"/>
              <a:t>● 대상 테이블</a:t>
            </a:r>
          </a:p>
          <a:p>
            <a:r>
              <a:rPr lang="ko-KR" altLang="en-US" smtClean="0"/>
              <a:t>사용자는 </a:t>
            </a:r>
            <a:r>
              <a:rPr lang="en-US" altLang="ko-KR" smtClean="0"/>
              <a:t>club </a:t>
            </a:r>
            <a:r>
              <a:rPr lang="ko-KR" altLang="en-US" smtClean="0"/>
              <a:t>테이블의 </a:t>
            </a:r>
            <a:r>
              <a:rPr lang="en-US" altLang="ko-KR" smtClean="0"/>
              <a:t>id, name, masterid </a:t>
            </a:r>
            <a:r>
              <a:rPr lang="ko-KR" altLang="en-US" smtClean="0"/>
              <a:t>컬럼의 데이터를 로드하려고 한다</a:t>
            </a:r>
            <a:r>
              <a:rPr lang="en-US" altLang="ko-KR" smtClean="0"/>
              <a:t>.</a:t>
            </a:r>
          </a:p>
          <a:p>
            <a:endParaRPr lang="en-US" altLang="ko-KR" smtClean="0"/>
          </a:p>
          <a:p>
            <a:r>
              <a:rPr lang="en-US" altLang="ko-KR" smtClean="0"/>
              <a:t>● FIELD TERMINATOR </a:t>
            </a:r>
            <a:r>
              <a:rPr lang="ko-KR" altLang="en-US" smtClean="0"/>
              <a:t>문자</a:t>
            </a:r>
            <a:r>
              <a:rPr lang="en-US" altLang="ko-KR" smtClean="0"/>
              <a:t>, LINE TERMINATOR </a:t>
            </a:r>
            <a:r>
              <a:rPr lang="ko-KR" altLang="en-US" smtClean="0"/>
              <a:t>문자열</a:t>
            </a:r>
            <a:r>
              <a:rPr lang="en-US" altLang="ko-KR" smtClean="0"/>
              <a:t>, ENCLOSED BY </a:t>
            </a:r>
            <a:r>
              <a:rPr lang="ko-KR" altLang="en-US" smtClean="0"/>
              <a:t>문자열</a:t>
            </a:r>
            <a:r>
              <a:rPr lang="en-US" altLang="ko-KR" smtClean="0"/>
              <a:t>, ESCAPED BY </a:t>
            </a:r>
            <a:r>
              <a:rPr lang="ko-KR" altLang="en-US" smtClean="0"/>
              <a:t>문자열 </a:t>
            </a:r>
            <a:r>
              <a:rPr lang="en-US" altLang="ko-KR" smtClean="0"/>
              <a:t>FIELD TERMINATOR </a:t>
            </a:r>
            <a:r>
              <a:rPr lang="ko-KR" altLang="en-US" smtClean="0"/>
              <a:t>문자로써 </a:t>
            </a:r>
            <a:r>
              <a:rPr lang="en-US" altLang="ko-KR" smtClean="0"/>
              <a:t>','</a:t>
            </a:r>
            <a:r>
              <a:rPr lang="ko-KR" altLang="en-US" smtClean="0"/>
              <a:t>를 사용하고</a:t>
            </a:r>
            <a:r>
              <a:rPr lang="en-US" altLang="ko-KR" smtClean="0"/>
              <a:t>, LINE TERMINATOR </a:t>
            </a:r>
            <a:r>
              <a:rPr lang="ko-KR" altLang="en-US" smtClean="0"/>
              <a:t>문자열로 </a:t>
            </a:r>
            <a:r>
              <a:rPr lang="en-US" altLang="ko-KR" smtClean="0"/>
              <a:t>'|\n' </a:t>
            </a:r>
            <a:r>
              <a:rPr lang="ko-KR" altLang="en-US" smtClean="0"/>
              <a:t>을 사용하며</a:t>
            </a:r>
            <a:r>
              <a:rPr lang="en-US" altLang="ko-KR" smtClean="0"/>
              <a:t>, ENCLOSED BY </a:t>
            </a:r>
            <a:r>
              <a:rPr lang="ko-KR" altLang="en-US" smtClean="0"/>
              <a:t>문자열로써 </a:t>
            </a:r>
            <a:r>
              <a:rPr lang="en-US" altLang="ko-KR" smtClean="0"/>
              <a:t>'"'</a:t>
            </a:r>
            <a:r>
              <a:rPr lang="ko-KR" altLang="en-US" smtClean="0"/>
              <a:t>를 사용한다</a:t>
            </a:r>
            <a:r>
              <a:rPr lang="en-US" altLang="ko-KR" smtClean="0"/>
              <a:t>. ESCAPED BY </a:t>
            </a:r>
            <a:r>
              <a:rPr lang="ko-KR" altLang="en-US" smtClean="0"/>
              <a:t>문자열은 지정하지 않았으므로</a:t>
            </a:r>
            <a:r>
              <a:rPr lang="en-US" altLang="ko-KR" smtClean="0"/>
              <a:t>, </a:t>
            </a:r>
            <a:r>
              <a:rPr lang="ko-KR" altLang="en-US" smtClean="0"/>
              <a:t>기본값으로</a:t>
            </a:r>
            <a:r>
              <a:rPr lang="en-US" altLang="ko-KR" smtClean="0"/>
              <a:t>'\\'</a:t>
            </a:r>
            <a:r>
              <a:rPr lang="ko-KR" altLang="en-US" smtClean="0"/>
              <a:t>를 사용한다</a:t>
            </a:r>
            <a:r>
              <a:rPr lang="en-US" altLang="ko-KR" smtClean="0"/>
              <a:t>.</a:t>
            </a:r>
          </a:p>
          <a:p>
            <a:r>
              <a:rPr lang="ko-KR" altLang="en-US" smtClean="0"/>
              <a:t>● 로딩 대상</a:t>
            </a:r>
          </a:p>
          <a:p>
            <a:r>
              <a:rPr lang="ko-KR" altLang="en-US" smtClean="0"/>
              <a:t>데이터 파일의 첫 번째 줄의 레코드는 무시한다</a:t>
            </a:r>
            <a:r>
              <a:rPr lang="en-US" altLang="ko-KR" smtClean="0"/>
              <a:t>.</a:t>
            </a:r>
            <a:endParaRPr lang="ko-KR" altLang="ko-KR" smtClean="0"/>
          </a:p>
        </p:txBody>
      </p:sp>
    </p:spTree>
  </p:cSld>
  <p:clrMapOvr>
    <a:masterClrMapping/>
  </p:clrMapOvr>
</p:notes>
</file>

<file path=ppt/notesSlides/notesSlide3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9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A8A596A-49C2-49F5-8219-39C0E275BED1}" type="slidenum">
              <a:rPr lang="en-US" altLang="ko-KR">
                <a:latin typeface="굴림" pitchFamily="50" charset="-127"/>
              </a:rPr>
              <a:pPr algn="r" eaLnBrk="1" hangingPunct="1"/>
              <a:t>355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68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8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01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F4AB0F03-D938-4469-A013-D915000242A1}" type="slidenum">
              <a:rPr lang="en-US" altLang="ko-KR">
                <a:latin typeface="굴림" pitchFamily="50" charset="-127"/>
              </a:rPr>
              <a:pPr algn="r" eaLnBrk="1" hangingPunct="1"/>
              <a:t>356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70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0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6A432437-DEDA-4452-84E9-740B729358B6}" type="slidenum">
              <a:rPr lang="en-US" altLang="ko-KR">
                <a:latin typeface="굴림" pitchFamily="50" charset="-127"/>
              </a:rPr>
              <a:pPr algn="r" eaLnBrk="1" hangingPunct="1"/>
              <a:t>357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71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06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F6A195F8-EFAA-4185-A8A1-003C18EA0156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358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72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2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35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3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09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6FD44AF0-9336-486B-9C85-65FAE28BEE39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359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73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3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mtClean="0"/>
              <a:t> </a:t>
            </a:r>
            <a:r>
              <a:rPr lang="ko-KR" altLang="en-US" smtClean="0"/>
              <a:t>설치전 준비사항</a:t>
            </a:r>
            <a:endParaRPr lang="en-US" altLang="ko-KR" smtClean="0"/>
          </a:p>
          <a:p>
            <a:pPr eaLnBrk="1" hangingPunct="1"/>
            <a:r>
              <a:rPr lang="en-US" altLang="ko-KR" smtClean="0"/>
              <a:t>tbMigrator</a:t>
            </a:r>
            <a:r>
              <a:rPr lang="ko-KR" altLang="en-US" smtClean="0"/>
              <a:t>를 설치하기 전에 다음의 두 가지 파일이 준비되었는지 확인한다</a:t>
            </a:r>
            <a:r>
              <a:rPr lang="en-US" altLang="ko-KR" smtClean="0"/>
              <a:t>.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tbmigrator.zip : $TB_HOME/client/bin </a:t>
            </a:r>
            <a:r>
              <a:rPr lang="ko-KR" altLang="en-US" smtClean="0"/>
              <a:t>디렉터리에 존재해야 한다</a:t>
            </a:r>
            <a:r>
              <a:rPr lang="en-US" altLang="ko-KR" smtClean="0"/>
              <a:t>.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ko-KR" altLang="en-US" smtClean="0"/>
              <a:t>마이그레이션의 타깃이 되는 데이터베이스의 </a:t>
            </a:r>
            <a:r>
              <a:rPr lang="en-US" altLang="ko-KR" smtClean="0"/>
              <a:t>JDBC</a:t>
            </a:r>
            <a:endParaRPr lang="ko-KR" altLang="ko-KR" smtClean="0"/>
          </a:p>
        </p:txBody>
      </p:sp>
    </p:spTree>
  </p:cSld>
  <p:clrMapOvr>
    <a:masterClrMapping/>
  </p:clrMapOvr>
</p:notes>
</file>

<file path=ppt/notesSlides/notesSlide3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1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5731941D-FA41-4ED6-9CF3-B7C34E22A1BF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360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74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4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Tx/>
              <a:buChar char="•"/>
            </a:pPr>
            <a:r>
              <a:rPr lang="en-US" altLang="ko-KR" smtClean="0"/>
              <a:t> tbMigrator </a:t>
            </a:r>
            <a:r>
              <a:rPr lang="ko-KR" altLang="en-US" smtClean="0"/>
              <a:t>유틸리티는 테이블스페이스</a:t>
            </a:r>
            <a:r>
              <a:rPr lang="en-US" altLang="ko-KR" smtClean="0"/>
              <a:t>, </a:t>
            </a:r>
            <a:r>
              <a:rPr lang="ko-KR" altLang="en-US" smtClean="0"/>
              <a:t>역할</a:t>
            </a:r>
            <a:r>
              <a:rPr lang="en-US" altLang="ko-KR" smtClean="0"/>
              <a:t>, </a:t>
            </a:r>
            <a:r>
              <a:rPr lang="ko-KR" altLang="en-US" smtClean="0"/>
              <a:t>사용자</a:t>
            </a:r>
            <a:r>
              <a:rPr lang="en-US" altLang="ko-KR" smtClean="0"/>
              <a:t>, </a:t>
            </a:r>
            <a:r>
              <a:rPr lang="ko-KR" altLang="en-US" smtClean="0"/>
              <a:t>시스템 특권</a:t>
            </a:r>
            <a:r>
              <a:rPr lang="en-US" altLang="ko-KR" smtClean="0"/>
              <a:t>, </a:t>
            </a:r>
            <a:r>
              <a:rPr lang="ko-KR" altLang="en-US" smtClean="0"/>
              <a:t>공용 동의어</a:t>
            </a:r>
            <a:r>
              <a:rPr lang="en-US" altLang="ko-KR" smtClean="0"/>
              <a:t>, </a:t>
            </a:r>
            <a:r>
              <a:rPr lang="ko-KR" altLang="en-US" smtClean="0"/>
              <a:t>시퀀스</a:t>
            </a:r>
            <a:r>
              <a:rPr lang="en-US" altLang="ko-KR" smtClean="0"/>
              <a:t>, </a:t>
            </a:r>
            <a:r>
              <a:rPr lang="ko-KR" altLang="en-US" smtClean="0"/>
              <a:t>테이블</a:t>
            </a:r>
            <a:r>
              <a:rPr lang="en-US" altLang="ko-KR" smtClean="0"/>
              <a:t>, </a:t>
            </a:r>
            <a:r>
              <a:rPr lang="ko-KR" altLang="en-US" smtClean="0"/>
              <a:t>테이블</a:t>
            </a:r>
            <a:r>
              <a:rPr lang="en-US" altLang="ko-KR" smtClean="0"/>
              <a:t>, </a:t>
            </a:r>
            <a:r>
              <a:rPr lang="ko-KR" altLang="en-US" smtClean="0"/>
              <a:t>데이터</a:t>
            </a:r>
            <a:r>
              <a:rPr lang="en-US" altLang="ko-KR" smtClean="0"/>
              <a:t>, Normal </a:t>
            </a:r>
            <a:r>
              <a:rPr lang="ko-KR" altLang="en-US" smtClean="0"/>
              <a:t>인덱스</a:t>
            </a:r>
            <a:r>
              <a:rPr lang="en-US" altLang="ko-KR" smtClean="0"/>
              <a:t>, </a:t>
            </a:r>
            <a:r>
              <a:rPr lang="ko-KR" altLang="en-US" smtClean="0"/>
              <a:t>제약조건</a:t>
            </a:r>
            <a:r>
              <a:rPr lang="en-US" altLang="ko-KR" smtClean="0"/>
              <a:t>, </a:t>
            </a:r>
            <a:r>
              <a:rPr lang="ko-KR" altLang="en-US" smtClean="0"/>
              <a:t>동의어</a:t>
            </a:r>
            <a:r>
              <a:rPr lang="en-US" altLang="ko-KR" smtClean="0"/>
              <a:t>, </a:t>
            </a:r>
            <a:r>
              <a:rPr lang="ko-KR" altLang="en-US" smtClean="0"/>
              <a:t>뷰</a:t>
            </a:r>
            <a:r>
              <a:rPr lang="en-US" altLang="ko-KR" smtClean="0"/>
              <a:t>, Bittmapped </a:t>
            </a:r>
            <a:r>
              <a:rPr lang="ko-KR" altLang="en-US" smtClean="0"/>
              <a:t>또는 </a:t>
            </a:r>
            <a:r>
              <a:rPr lang="en-US" altLang="ko-KR" smtClean="0"/>
              <a:t>Function </a:t>
            </a:r>
            <a:r>
              <a:rPr lang="ko-KR" altLang="en-US" smtClean="0"/>
              <a:t>인덱스</a:t>
            </a:r>
            <a:r>
              <a:rPr lang="en-US" altLang="ko-KR" smtClean="0"/>
              <a:t>, </a:t>
            </a:r>
            <a:r>
              <a:rPr lang="ko-KR" altLang="en-US" smtClean="0"/>
              <a:t>참조 키 제약조건</a:t>
            </a:r>
            <a:r>
              <a:rPr lang="en-US" altLang="ko-KR" smtClean="0"/>
              <a:t>, PSM, </a:t>
            </a:r>
            <a:r>
              <a:rPr lang="ko-KR" altLang="en-US" smtClean="0"/>
              <a:t>객체 특권의 순서로 마이그레이션을 수행한다</a:t>
            </a:r>
            <a:r>
              <a:rPr lang="en-US" altLang="ko-KR" smtClean="0"/>
              <a:t>.</a:t>
            </a:r>
            <a:endParaRPr lang="ko-KR" altLang="ko-KR" smtClean="0"/>
          </a:p>
        </p:txBody>
      </p:sp>
    </p:spTree>
  </p:cSld>
  <p:clrMapOvr>
    <a:masterClrMapping/>
  </p:clrMapOvr>
</p:notes>
</file>

<file path=ppt/notesSlides/notesSlide3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1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0383D4AD-D373-441E-833A-A1C3021D4AE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361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75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5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dirty="0" smtClean="0"/>
              <a:t> ETC</a:t>
            </a:r>
          </a:p>
          <a:p>
            <a:pPr lvl="1" eaLnBrk="1" hangingPunct="1">
              <a:buFontTx/>
              <a:buChar char="-"/>
            </a:pPr>
            <a:r>
              <a:rPr lang="en-US" altLang="ko-KR" dirty="0" smtClean="0"/>
              <a:t> Server Name :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2.x </a:t>
            </a:r>
            <a:r>
              <a:rPr lang="ko-KR" altLang="en-US" dirty="0" smtClean="0"/>
              <a:t>버전의 경우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마이그레이션을</a:t>
            </a:r>
            <a:r>
              <a:rPr lang="ko-KR" altLang="en-US" dirty="0" smtClean="0"/>
              <a:t> 할 서버의 이름을 지정한다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디폴트 값</a:t>
            </a:r>
            <a:r>
              <a:rPr lang="en-US" altLang="ko-KR" dirty="0" smtClean="0"/>
              <a:t>: </a:t>
            </a:r>
            <a:r>
              <a:rPr lang="ko-KR" altLang="en-US" dirty="0" smtClean="0"/>
              <a:t>공백</a:t>
            </a:r>
            <a:endParaRPr lang="en-US" altLang="ko-KR" dirty="0" smtClean="0"/>
          </a:p>
          <a:p>
            <a:pPr lvl="1" eaLnBrk="1" hangingPunct="1">
              <a:buFontTx/>
              <a:buChar char="-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Datafile</a:t>
            </a:r>
            <a:r>
              <a:rPr lang="en-US" altLang="ko-KR" dirty="0" smtClean="0"/>
              <a:t> Path : </a:t>
            </a:r>
            <a:r>
              <a:rPr lang="ko-KR" altLang="en-US" dirty="0" smtClean="0"/>
              <a:t>사용자가 임의의 경로에 데이터 파일을 생성하려고 할 때 지정한다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디폴트 값</a:t>
            </a:r>
            <a:r>
              <a:rPr lang="en-US" altLang="ko-KR" dirty="0" smtClean="0"/>
              <a:t>: </a:t>
            </a:r>
            <a:r>
              <a:rPr lang="ko-KR" altLang="en-US" dirty="0" smtClean="0"/>
              <a:t>공백</a:t>
            </a:r>
            <a:r>
              <a:rPr lang="en-US" altLang="ko-KR" dirty="0" smtClean="0"/>
              <a:t>(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디폴트 경로이다</a:t>
            </a:r>
            <a:r>
              <a:rPr lang="en-US" altLang="ko-KR" dirty="0" smtClean="0"/>
              <a:t>.)</a:t>
            </a:r>
            <a:endParaRPr lang="ko-KR" altLang="ko-KR" dirty="0" smtClean="0"/>
          </a:p>
        </p:txBody>
      </p:sp>
    </p:spTree>
  </p:cSld>
  <p:clrMapOvr>
    <a:masterClrMapping/>
  </p:clrMapOvr>
</p:notes>
</file>

<file path=ppt/notesSlides/notesSlide3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1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165DBF84-2B41-4F16-BA09-74F951CC65CB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362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76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6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1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20D6DDB-AC7F-493B-B6C1-F4F14755269D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363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77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7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1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443A741E-DEC2-4B78-B857-3F20C4C1D086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364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2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95A004D-E862-421E-B183-B7146DCB3A47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365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79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9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92074C2B-D1DD-4C1A-8201-8BCBFB090FCE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366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80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0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5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1A34E4-8DA6-4ABB-B5E4-D0A9B407FEBF}" type="slidenum">
              <a:rPr lang="en-US" altLang="ko-KR">
                <a:latin typeface="굴림" pitchFamily="50" charset="-127"/>
              </a:rPr>
              <a:pPr algn="r" eaLnBrk="1" hangingPunct="1"/>
              <a:t>367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8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8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368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36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3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01AA9DD-BF2E-4942-9C89-FF7F4B1662BF}" type="slidenum">
              <a:rPr lang="en-US" altLang="ko-KR">
                <a:latin typeface="굴림" pitchFamily="50" charset="-127"/>
              </a:rPr>
              <a:pPr algn="r" eaLnBrk="1" hangingPunct="1"/>
              <a:t>369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0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01AA9DD-BF2E-4942-9C89-FF7F4B1662BF}" type="slidenum">
              <a:rPr lang="en-US" altLang="ko-KR">
                <a:latin typeface="굴림" pitchFamily="50" charset="-127"/>
              </a:rPr>
              <a:pPr algn="r" eaLnBrk="1" hangingPunct="1"/>
              <a:t>370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0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01AA9DD-BF2E-4942-9C89-FF7F4B1662BF}" type="slidenum">
              <a:rPr lang="en-US" altLang="ko-KR">
                <a:latin typeface="굴림" pitchFamily="50" charset="-127"/>
              </a:rPr>
              <a:pPr algn="r" eaLnBrk="1" hangingPunct="1"/>
              <a:t>371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0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01AA9DD-BF2E-4942-9C89-FF7F4B1662BF}" type="slidenum">
              <a:rPr lang="en-US" altLang="ko-KR">
                <a:latin typeface="굴림" pitchFamily="50" charset="-127"/>
              </a:rPr>
              <a:pPr algn="r" eaLnBrk="1" hangingPunct="1"/>
              <a:t>372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0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01AA9DD-BF2E-4942-9C89-FF7F4B1662BF}" type="slidenum">
              <a:rPr lang="en-US" altLang="ko-KR">
                <a:latin typeface="굴림" pitchFamily="50" charset="-127"/>
              </a:rPr>
              <a:pPr algn="r" eaLnBrk="1" hangingPunct="1"/>
              <a:t>373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0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01AA9DD-BF2E-4942-9C89-FF7F4B1662BF}" type="slidenum">
              <a:rPr lang="en-US" altLang="ko-KR">
                <a:latin typeface="굴림" pitchFamily="50" charset="-127"/>
              </a:rPr>
              <a:pPr algn="r" eaLnBrk="1" hangingPunct="1"/>
              <a:t>374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0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B01AA9DD-BF2E-4942-9C89-FF7F4B1662BF}" type="slidenum">
              <a:rPr lang="en-US" altLang="ko-KR">
                <a:latin typeface="굴림" pitchFamily="50" charset="-127"/>
              </a:rPr>
              <a:pPr algn="r" eaLnBrk="1" hangingPunct="1"/>
              <a:t>375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0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5A4C794-31F0-4DDE-AA42-91AC2D82A4C7}" type="slidenum">
              <a:rPr lang="en-US" altLang="ko-KR">
                <a:latin typeface="굴림" pitchFamily="50" charset="-127"/>
              </a:rPr>
              <a:pPr algn="r" eaLnBrk="1" hangingPunct="1"/>
              <a:t>376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1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1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ko-KR" err="1" smtClean="0"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에서 사용할 수 있는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hostname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의 표준문자는 문자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(A-Z, a-z),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숫자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(0-9),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및 하이픈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(-)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입니다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5A4C794-31F0-4DDE-AA42-91AC2D82A4C7}" type="slidenum">
              <a:rPr lang="en-US" altLang="ko-KR">
                <a:latin typeface="굴림" pitchFamily="50" charset="-127"/>
              </a:rPr>
              <a:pPr algn="r" eaLnBrk="1" hangingPunct="1"/>
              <a:t>377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1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1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ko-KR" err="1" smtClean="0"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에서 사용할 수 있는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hostname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의 표준문자는 문자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(A-Z, a-z),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숫자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(0-9),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및 하이픈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(-)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입니다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75A4C794-31F0-4DDE-AA42-91AC2D82A4C7}" type="slidenum">
              <a:rPr lang="en-US" altLang="ko-KR">
                <a:latin typeface="굴림" pitchFamily="50" charset="-127"/>
              </a:rPr>
              <a:pPr algn="r" eaLnBrk="1" hangingPunct="1"/>
              <a:t>378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11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1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ko-KR" err="1" smtClean="0"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에서 사용할 수 있는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hostname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의 표준문자는 문자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(A-Z, a-z),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숫자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(0-9),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및 하이픈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(-)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입니다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37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3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379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5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1A34E4-8DA6-4ABB-B5E4-D0A9B407FEBF}" type="slidenum">
              <a:rPr lang="en-US" altLang="ko-KR">
                <a:latin typeface="굴림" pitchFamily="50" charset="-127"/>
              </a:rPr>
              <a:pPr algn="r" eaLnBrk="1" hangingPunct="1"/>
              <a:t>380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8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8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381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382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383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384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385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386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387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388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38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3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389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390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391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5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1A34E4-8DA6-4ABB-B5E4-D0A9B407FEBF}" type="slidenum">
              <a:rPr lang="en-US" altLang="ko-KR">
                <a:latin typeface="굴림" pitchFamily="50" charset="-127"/>
              </a:rPr>
              <a:pPr algn="r" eaLnBrk="1" hangingPunct="1"/>
              <a:t>392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8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8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3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393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394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395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396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397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3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398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179CD0AF-FDBF-4C4D-B954-233C1E8B97ED}" type="slidenum">
              <a:rPr lang="en-US" altLang="ko-KR">
                <a:latin typeface="굴림" pitchFamily="50" charset="-127"/>
              </a:rPr>
              <a:pPr algn="r" eaLnBrk="1" hangingPunct="1"/>
              <a:t>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3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3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39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4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399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400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401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402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403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404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405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406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407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408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40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4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409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410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411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412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413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414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415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dirty="0" smtClean="0"/>
          </a:p>
        </p:txBody>
      </p:sp>
    </p:spTree>
  </p:cSld>
  <p:clrMapOvr>
    <a:masterClrMapping/>
  </p:clrMapOvr>
</p:notes>
</file>

<file path=ppt/notesSlides/notesSlide4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416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417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418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41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4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419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5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E71A34E4-8DA6-4ABB-B5E4-D0A9B407FEBF}" type="slidenum">
              <a:rPr lang="en-US" altLang="ko-KR">
                <a:latin typeface="굴림" pitchFamily="50" charset="-127"/>
              </a:rPr>
              <a:pPr algn="r" eaLnBrk="1" hangingPunct="1"/>
              <a:t>420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8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8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421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422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423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424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425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426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427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428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42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4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429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430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431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432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433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434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D2810EE8-66F5-4D04-ADEB-79061FB07926}" type="slidenum">
              <a:rPr lang="en-US" altLang="ko-KR">
                <a:latin typeface="굴림" pitchFamily="50" charset="-127"/>
              </a:rPr>
              <a:pPr algn="r" eaLnBrk="1" hangingPunct="1"/>
              <a:t>435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409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4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8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32483" name="슬라이드 노트 개체 틀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>
              <a:spcBef>
                <a:spcPct val="0"/>
              </a:spcBef>
            </a:pPr>
            <a:endParaRPr lang="en-US" altLang="ko-KR" smtClean="0"/>
          </a:p>
        </p:txBody>
      </p:sp>
      <p:sp>
        <p:nvSpPr>
          <p:cNvPr id="532484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6633276A-77A2-459D-A5E1-7CC82CB25119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436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4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95363" y="766763"/>
            <a:ext cx="5119687" cy="3840162"/>
          </a:xfrm>
          <a:ln/>
        </p:spPr>
      </p:sp>
      <p:sp>
        <p:nvSpPr>
          <p:cNvPr id="4812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711200" y="4860925"/>
            <a:ext cx="5681663" cy="3429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 smtClean="0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43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179CD0AF-FDBF-4C4D-B954-233C1E8B97ED}" type="slidenum">
              <a:rPr lang="en-US" altLang="ko-KR">
                <a:latin typeface="굴림" pitchFamily="50" charset="-127"/>
              </a:rPr>
              <a:pPr algn="r" eaLnBrk="1" hangingPunct="1"/>
              <a:t>44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3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3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EC9E68A8-D597-4452-8872-0EC04EEB2FB7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45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4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4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는 기업 비즈니스 구현의 기반이 되는 데이터베이스 인프라 구성을 지원하며 보다 더 효율적이고 유연한 데이터 서비스와 데이터 통합 및 업무 시스템의 정보 조회</a:t>
            </a:r>
            <a:r>
              <a:rPr lang="en-US" altLang="ko-KR" dirty="0" smtClean="0"/>
              <a:t>, </a:t>
            </a:r>
            <a:r>
              <a:rPr lang="ko-KR" altLang="en-US" dirty="0" smtClean="0"/>
              <a:t>처리 등 데이터 관리 기능을 제공하는 데이터베이스 시스템</a:t>
            </a:r>
            <a:r>
              <a:rPr lang="en-US" altLang="ko-KR" dirty="0" smtClean="0"/>
              <a:t>(RDBMS)</a:t>
            </a:r>
            <a:r>
              <a:rPr lang="ko-KR" altLang="en-US" dirty="0" smtClean="0"/>
              <a:t>입니다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ko-KR" altLang="en-US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는 한정된 서버프로세스로 </a:t>
            </a:r>
            <a:r>
              <a:rPr lang="en-US" altLang="ko-KR" dirty="0" smtClean="0"/>
              <a:t>CPU </a:t>
            </a:r>
            <a:r>
              <a:rPr lang="ko-KR" altLang="en-US" dirty="0" smtClean="0"/>
              <a:t>및 </a:t>
            </a:r>
            <a:r>
              <a:rPr lang="en-US" altLang="ko-KR" dirty="0" smtClean="0"/>
              <a:t>Memory </a:t>
            </a:r>
            <a:r>
              <a:rPr lang="ko-KR" altLang="en-US" dirty="0" smtClean="0"/>
              <a:t>등의 시스템 리소스를 효율적으로 사용하면서 뛰어난 성능과 안정성 및 </a:t>
            </a:r>
            <a:r>
              <a:rPr lang="ko-KR" altLang="en-US" dirty="0" err="1" smtClean="0"/>
              <a:t>확장성을</a:t>
            </a:r>
            <a:r>
              <a:rPr lang="ko-KR" altLang="en-US" dirty="0" smtClean="0"/>
              <a:t> 보장하고 편리한 개발과 관리 기능을 제공합니다</a:t>
            </a:r>
          </a:p>
          <a:p>
            <a:pPr eaLnBrk="1" hangingPunct="1"/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err="1" smtClean="0"/>
              <a:t>기동시</a:t>
            </a:r>
            <a:r>
              <a:rPr lang="ko-KR" altLang="en-US" dirty="0" smtClean="0"/>
              <a:t> 지정된 개수 만큼의 </a:t>
            </a:r>
            <a:r>
              <a:rPr lang="en-US" altLang="ko-KR" dirty="0" smtClean="0"/>
              <a:t>Process</a:t>
            </a:r>
            <a:r>
              <a:rPr lang="ko-KR" altLang="en-US" dirty="0" smtClean="0"/>
              <a:t>와 </a:t>
            </a:r>
            <a:r>
              <a:rPr lang="en-US" altLang="ko-KR" dirty="0" smtClean="0"/>
              <a:t>Thread </a:t>
            </a:r>
            <a:r>
              <a:rPr lang="ko-KR" altLang="en-US" dirty="0" smtClean="0"/>
              <a:t>가 생성되어 사용자의 요청을 처리하는 멀티 </a:t>
            </a:r>
            <a:r>
              <a:rPr lang="ko-KR" altLang="en-US" dirty="0" err="1" smtClean="0"/>
              <a:t>쓰레드</a:t>
            </a:r>
            <a:r>
              <a:rPr lang="ko-KR" altLang="en-US" dirty="0" smtClean="0"/>
              <a:t> 구조이다</a:t>
            </a:r>
            <a:r>
              <a:rPr lang="en-US" altLang="ko-KR" dirty="0" smtClean="0"/>
              <a:t>.</a:t>
            </a:r>
            <a:endParaRPr lang="ko-KR" altLang="ko-KR" dirty="0" smtClean="0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685F309D-50E1-4079-8B77-95775FC27A5F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46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5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en-US" altLang="ko-KR" err="1" smtClean="0"/>
              <a:t>vs</a:t>
            </a:r>
            <a:r>
              <a:rPr lang="en-US" altLang="ko-KR" smtClean="0"/>
              <a:t> Oracle</a:t>
            </a:r>
            <a:endParaRPr lang="ko-KR" altLang="en-US" smtClean="0"/>
          </a:p>
          <a:p>
            <a:pPr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/>
              <a:t>MTHR ≒ PMON</a:t>
            </a:r>
          </a:p>
          <a:p>
            <a:pPr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/>
              <a:t>DBWR ≒ DBWR</a:t>
            </a:r>
          </a:p>
          <a:p>
            <a:pPr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/>
              <a:t>LGWR ≒ LGWR</a:t>
            </a:r>
          </a:p>
          <a:p>
            <a:pPr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/>
              <a:t>CKPT ≒ CKPT</a:t>
            </a:r>
          </a:p>
          <a:p>
            <a:pPr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/>
              <a:t>LOGA ≒ ARCH</a:t>
            </a:r>
          </a:p>
          <a:p>
            <a:pPr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mtClean="0"/>
          </a:p>
          <a:p>
            <a:pPr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ko-KR" altLang="en-US" smtClean="0"/>
              <a:t>참고</a:t>
            </a:r>
            <a:r>
              <a:rPr lang="en-US" altLang="ko-KR" smtClean="0"/>
              <a:t>) </a:t>
            </a:r>
            <a:r>
              <a:rPr lang="ko-KR" altLang="en-US" smtClean="0"/>
              <a:t>기타 </a:t>
            </a:r>
            <a:r>
              <a:rPr lang="en-US" altLang="ko-KR" smtClean="0"/>
              <a:t>Oracle : SMON, RECO, </a:t>
            </a:r>
            <a:r>
              <a:rPr lang="en-US" altLang="ko-KR" err="1" smtClean="0"/>
              <a:t>LCKn</a:t>
            </a:r>
            <a:r>
              <a:rPr lang="en-US" altLang="ko-KR" smtClean="0"/>
              <a:t>, </a:t>
            </a:r>
            <a:r>
              <a:rPr lang="en-US" altLang="ko-KR" err="1" smtClean="0"/>
              <a:t>Pnnn</a:t>
            </a:r>
            <a:r>
              <a:rPr lang="en-US" altLang="ko-KR" smtClean="0"/>
              <a:t>, </a:t>
            </a:r>
            <a:r>
              <a:rPr lang="en-US" altLang="ko-KR" err="1" smtClean="0"/>
              <a:t>SNPn</a:t>
            </a:r>
            <a:r>
              <a:rPr lang="en-US" altLang="ko-KR" smtClean="0"/>
              <a:t>, </a:t>
            </a:r>
            <a:r>
              <a:rPr lang="en-US" altLang="ko-KR" err="1" smtClean="0"/>
              <a:t>Snnn</a:t>
            </a:r>
            <a:r>
              <a:rPr lang="en-US" altLang="ko-KR" smtClean="0"/>
              <a:t>, </a:t>
            </a:r>
            <a:r>
              <a:rPr lang="en-US" altLang="ko-KR" err="1" smtClean="0"/>
              <a:t>Dnnn</a:t>
            </a:r>
            <a:r>
              <a:rPr lang="en-US" altLang="ko-KR" smtClean="0"/>
              <a:t> </a:t>
            </a:r>
          </a:p>
          <a:p>
            <a:pPr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mtClean="0"/>
          </a:p>
          <a:p>
            <a:pPr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ko-KR" altLang="en-US" err="1" smtClean="0"/>
              <a:t>오라클</a:t>
            </a:r>
            <a:r>
              <a:rPr lang="ko-KR" altLang="en-US" smtClean="0"/>
              <a:t> </a:t>
            </a:r>
            <a:endParaRPr lang="en-US" altLang="ko-KR" smtClean="0"/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r>
              <a:rPr lang="en-US" altLang="ko-KR" smtClean="0"/>
              <a:t>- SMON </a:t>
            </a:r>
            <a:r>
              <a:rPr lang="en-US" altLang="ko-KR" baseline="0" smtClean="0"/>
              <a:t> </a:t>
            </a:r>
            <a:r>
              <a:rPr lang="en-US" altLang="ko-KR" smtClean="0"/>
              <a:t>≒ </a:t>
            </a:r>
            <a:r>
              <a:rPr lang="en-US" altLang="ko-KR" baseline="0" smtClean="0"/>
              <a:t>Working Process. Working Process </a:t>
            </a:r>
            <a:r>
              <a:rPr lang="ko-KR" altLang="en-US" baseline="0" smtClean="0"/>
              <a:t>내의 </a:t>
            </a:r>
            <a:r>
              <a:rPr lang="en-US" altLang="ko-KR" baseline="0" smtClean="0"/>
              <a:t>Control Thread </a:t>
            </a:r>
            <a:r>
              <a:rPr lang="ko-KR" altLang="en-US" baseline="0" smtClean="0"/>
              <a:t>에서 캐시 </a:t>
            </a:r>
            <a:r>
              <a:rPr lang="ko-KR" altLang="en-US" baseline="0" err="1" smtClean="0"/>
              <a:t>리커버리를</a:t>
            </a:r>
            <a:r>
              <a:rPr lang="ko-KR" altLang="en-US" baseline="0" smtClean="0"/>
              <a:t> 처리하고</a:t>
            </a:r>
            <a:r>
              <a:rPr lang="en-US" altLang="ko-KR" baseline="0" smtClean="0"/>
              <a:t>, Working Thread </a:t>
            </a:r>
            <a:r>
              <a:rPr lang="ko-KR" altLang="en-US" baseline="0" smtClean="0"/>
              <a:t>가 </a:t>
            </a:r>
            <a:r>
              <a:rPr lang="ko-KR" altLang="en-US" baseline="0" err="1" smtClean="0"/>
              <a:t>트랜젝션</a:t>
            </a:r>
            <a:r>
              <a:rPr lang="ko-KR" altLang="en-US" baseline="0" smtClean="0"/>
              <a:t> </a:t>
            </a:r>
            <a:r>
              <a:rPr lang="ko-KR" altLang="en-US" baseline="0" err="1" smtClean="0"/>
              <a:t>리커버리를</a:t>
            </a:r>
            <a:r>
              <a:rPr lang="ko-KR" altLang="en-US" baseline="0" smtClean="0"/>
              <a:t> 처리함</a:t>
            </a:r>
            <a:r>
              <a:rPr lang="en-US" altLang="ko-KR" baseline="0" smtClean="0"/>
              <a:t>.</a:t>
            </a:r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r>
              <a:rPr lang="en-US" altLang="ko-KR" baseline="0" smtClean="0"/>
              <a:t>- MMON </a:t>
            </a:r>
            <a:r>
              <a:rPr lang="en-US" altLang="ko-KR" smtClean="0"/>
              <a:t>≒ </a:t>
            </a:r>
            <a:r>
              <a:rPr lang="en-US" altLang="ko-KR" baseline="0" smtClean="0"/>
              <a:t>Working Process. </a:t>
            </a:r>
            <a:r>
              <a:rPr lang="ko-KR" altLang="en-US" baseline="0" err="1" smtClean="0"/>
              <a:t>오라클</a:t>
            </a:r>
            <a:r>
              <a:rPr lang="ko-KR" altLang="en-US" baseline="0" smtClean="0"/>
              <a:t> </a:t>
            </a:r>
            <a:r>
              <a:rPr lang="en-US" altLang="ko-KR" baseline="0" smtClean="0"/>
              <a:t>AWR</a:t>
            </a:r>
            <a:r>
              <a:rPr lang="ko-KR" altLang="en-US" baseline="0" smtClean="0"/>
              <a:t>에 필요한 정보수집 기능을 처리함</a:t>
            </a:r>
            <a:r>
              <a:rPr lang="en-US" altLang="ko-KR" baseline="0" smtClean="0"/>
              <a:t>. </a:t>
            </a:r>
            <a:r>
              <a:rPr lang="ko-KR" altLang="en-US" baseline="0" smtClean="0"/>
              <a:t>이러한 기능을 </a:t>
            </a:r>
            <a:r>
              <a:rPr lang="ko-KR" altLang="en-US" baseline="0" err="1" smtClean="0"/>
              <a:t>티베로</a:t>
            </a:r>
            <a:r>
              <a:rPr lang="ko-KR" altLang="en-US" baseline="0" smtClean="0"/>
              <a:t> </a:t>
            </a:r>
            <a:r>
              <a:rPr lang="en-US" altLang="ko-KR" baseline="0" smtClean="0"/>
              <a:t>APM</a:t>
            </a:r>
            <a:r>
              <a:rPr lang="ko-KR" altLang="en-US" baseline="0" smtClean="0"/>
              <a:t>기능이라 하며</a:t>
            </a:r>
            <a:r>
              <a:rPr lang="en-US" altLang="ko-KR" baseline="0" smtClean="0"/>
              <a:t>, Working Process </a:t>
            </a:r>
            <a:r>
              <a:rPr lang="ko-KR" altLang="en-US" baseline="0" smtClean="0"/>
              <a:t>가 스냅샷 정보 수집 기능을 처리함</a:t>
            </a:r>
            <a:r>
              <a:rPr lang="en-US" altLang="ko-KR" baseline="0" smtClean="0"/>
              <a:t>.</a:t>
            </a:r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r>
              <a:rPr lang="en-US" altLang="ko-KR" baseline="0" smtClean="0"/>
              <a:t>- </a:t>
            </a:r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endParaRPr lang="en-US" altLang="ko-KR" baseline="0" smtClean="0"/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endParaRPr lang="en-US" altLang="ko-KR" baseline="0" smtClean="0"/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endParaRPr lang="en-US" altLang="ko-KR" baseline="0" smtClean="0"/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endParaRPr lang="en-US" altLang="ko-KR" baseline="0" smtClean="0"/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endParaRPr lang="en-US" altLang="ko-KR" baseline="0" smtClean="0"/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endParaRPr lang="en-US" altLang="ko-KR" baseline="0" smtClean="0"/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endParaRPr lang="en-US" altLang="ko-KR" baseline="0" smtClean="0"/>
          </a:p>
          <a:p>
            <a:pPr marL="0" indent="0" algn="just" latinLnBrk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FontTx/>
              <a:buNone/>
            </a:pPr>
            <a:endParaRPr lang="ko-KR" altLang="ko-KR" smtClean="0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6BB29FA2-BB1D-48E7-B600-CA8FBF304DB9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47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6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6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9009CF7-FB22-4200-8422-F07E3877AFBA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48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7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78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ko-KR" altLang="en-US" dirty="0" smtClean="0"/>
              <a:t> 특정 </a:t>
            </a:r>
            <a:r>
              <a:rPr lang="en-US" altLang="ko-KR" dirty="0" smtClean="0"/>
              <a:t>Thread</a:t>
            </a:r>
            <a:r>
              <a:rPr lang="ko-KR" altLang="en-US" dirty="0" smtClean="0"/>
              <a:t>에서 장애 발생시 해당 </a:t>
            </a:r>
            <a:r>
              <a:rPr lang="ko-KR" altLang="en-US" dirty="0" err="1" smtClean="0"/>
              <a:t>쓰레드를</a:t>
            </a:r>
            <a:r>
              <a:rPr lang="ko-KR" altLang="en-US" dirty="0" smtClean="0"/>
              <a:t> 소멸시키고 다시 생성하는 역할도 한다</a:t>
            </a:r>
            <a:r>
              <a:rPr lang="en-US" altLang="ko-KR" dirty="0" smtClean="0"/>
              <a:t>.</a:t>
            </a:r>
          </a:p>
          <a:p>
            <a:pPr eaLnBrk="1" hangingPunct="1">
              <a:buFontTx/>
              <a:buChar char="•"/>
            </a:pPr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</a:t>
            </a:r>
            <a:r>
              <a:rPr lang="en-US" altLang="ko-KR" dirty="0" smtClean="0"/>
              <a:t>1</a:t>
            </a:r>
            <a:r>
              <a:rPr lang="ko-KR" altLang="en-US" dirty="0" smtClean="0"/>
              <a:t>번 </a:t>
            </a:r>
            <a:r>
              <a:rPr lang="ko-KR" altLang="en-US" dirty="0" err="1" smtClean="0"/>
              <a:t>워킹프로세스</a:t>
            </a:r>
            <a:r>
              <a:rPr lang="ko-KR" altLang="en-US" dirty="0" smtClean="0"/>
              <a:t> </a:t>
            </a:r>
            <a:r>
              <a:rPr lang="en-US" altLang="ko-KR" dirty="0" smtClean="0"/>
              <a:t>(tbsvr_WT001) </a:t>
            </a:r>
            <a:r>
              <a:rPr lang="ko-KR" altLang="en-US" dirty="0" smtClean="0"/>
              <a:t>기능 소개</a:t>
            </a:r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   ** 수행하는 기능</a:t>
            </a:r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     </a:t>
            </a:r>
            <a:r>
              <a:rPr lang="en-US" altLang="ko-KR" dirty="0" smtClean="0"/>
              <a:t>- </a:t>
            </a:r>
            <a:r>
              <a:rPr lang="en-US" altLang="ko-KR" dirty="0" err="1" smtClean="0"/>
              <a:t>tbdown</a:t>
            </a:r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     - special port </a:t>
            </a:r>
            <a:r>
              <a:rPr lang="ko-KR" altLang="en-US" dirty="0" smtClean="0"/>
              <a:t>담당 </a:t>
            </a:r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     </a:t>
            </a:r>
            <a:r>
              <a:rPr lang="en-US" altLang="ko-KR" dirty="0" smtClean="0"/>
              <a:t>- APM  </a:t>
            </a:r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     - </a:t>
            </a:r>
            <a:r>
              <a:rPr lang="ko-KR" altLang="en-US" dirty="0" err="1" smtClean="0"/>
              <a:t>부팅시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instance recovery</a:t>
            </a:r>
            <a:r>
              <a:rPr lang="ko-KR" altLang="en-US" dirty="0" smtClean="0"/>
              <a:t>등을 실행합니다</a:t>
            </a:r>
            <a:r>
              <a:rPr lang="en-US" altLang="ko-KR" dirty="0" smtClean="0"/>
              <a:t>.</a:t>
            </a:r>
          </a:p>
          <a:p>
            <a:pPr eaLnBrk="1" hangingPunct="1">
              <a:buFontTx/>
              <a:buChar char="•"/>
            </a:pPr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   ** </a:t>
            </a:r>
            <a:r>
              <a:rPr lang="ko-KR" altLang="en-US" dirty="0" smtClean="0"/>
              <a:t>종료되었을 경우 영향도</a:t>
            </a:r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     </a:t>
            </a:r>
            <a:r>
              <a:rPr lang="en-US" altLang="ko-KR" dirty="0" smtClean="0"/>
              <a:t>- APM (application </a:t>
            </a:r>
            <a:r>
              <a:rPr lang="en-US" altLang="ko-KR" dirty="0" err="1" smtClean="0"/>
              <a:t>perfomance</a:t>
            </a:r>
            <a:r>
              <a:rPr lang="en-US" altLang="ko-KR" dirty="0" smtClean="0"/>
              <a:t> monitoring) </a:t>
            </a:r>
            <a:r>
              <a:rPr lang="ko-KR" altLang="en-US" dirty="0" smtClean="0"/>
              <a:t>동작이 이루어지지 않습니다</a:t>
            </a:r>
            <a:r>
              <a:rPr lang="en-US" altLang="ko-KR" dirty="0" smtClean="0"/>
              <a:t>.</a:t>
            </a:r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     - </a:t>
            </a:r>
            <a:r>
              <a:rPr lang="ko-KR" altLang="en-US" dirty="0" smtClean="0"/>
              <a:t>그 밖의 </a:t>
            </a:r>
            <a:r>
              <a:rPr lang="en-US" altLang="ko-KR" dirty="0" smtClean="0"/>
              <a:t>TIBERO </a:t>
            </a:r>
            <a:r>
              <a:rPr lang="ko-KR" altLang="en-US" dirty="0" smtClean="0"/>
              <a:t>서비스 동작은 정상적으로 수행되며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서비스에 영향을 주지 않습니다</a:t>
            </a:r>
            <a:r>
              <a:rPr lang="en-US" altLang="ko-KR" dirty="0" smtClean="0"/>
              <a:t>. </a:t>
            </a:r>
          </a:p>
          <a:p>
            <a:pPr eaLnBrk="1" hangingPunct="1">
              <a:buFontTx/>
              <a:buChar char="•"/>
            </a:pPr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   ** </a:t>
            </a:r>
            <a:r>
              <a:rPr lang="ko-KR" altLang="en-US" dirty="0" err="1" smtClean="0"/>
              <a:t>티베로</a:t>
            </a:r>
            <a:r>
              <a:rPr lang="ko-KR" altLang="en-US" dirty="0" smtClean="0"/>
              <a:t> 버전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빌드번호별</a:t>
            </a:r>
            <a:r>
              <a:rPr lang="ko-KR" altLang="en-US" dirty="0" smtClean="0"/>
              <a:t> 수행기능 구분</a:t>
            </a:r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     </a:t>
            </a:r>
            <a:r>
              <a:rPr lang="en-US" altLang="ko-KR" dirty="0" smtClean="0"/>
              <a:t>- TIBERO 5 </a:t>
            </a:r>
            <a:r>
              <a:rPr lang="ko-KR" altLang="en-US" dirty="0" smtClean="0"/>
              <a:t>버전 </a:t>
            </a:r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              </a:t>
            </a:r>
            <a:r>
              <a:rPr lang="en-US" altLang="ko-KR" dirty="0" smtClean="0"/>
              <a:t>: rev. 68097 </a:t>
            </a:r>
            <a:r>
              <a:rPr lang="ko-KR" altLang="en-US" dirty="0" smtClean="0"/>
              <a:t>이전</a:t>
            </a:r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                    </a:t>
            </a:r>
            <a:r>
              <a:rPr lang="en-US" altLang="ko-KR" dirty="0" smtClean="0"/>
              <a:t>=&gt; tbsvr_WT001 </a:t>
            </a:r>
            <a:r>
              <a:rPr lang="ko-KR" altLang="en-US" dirty="0" smtClean="0"/>
              <a:t>프로세스가 비정상 종료되었을 경우 </a:t>
            </a:r>
            <a:r>
              <a:rPr lang="en-US" altLang="ko-KR" dirty="0" err="1" smtClean="0"/>
              <a:t>tbdown</a:t>
            </a:r>
            <a:r>
              <a:rPr lang="ko-KR" altLang="en-US" dirty="0" smtClean="0"/>
              <a:t>이 되지 않음</a:t>
            </a:r>
            <a:r>
              <a:rPr lang="en-US" altLang="ko-KR" dirty="0" smtClean="0"/>
              <a:t>.</a:t>
            </a:r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                    =&gt; tbsvr_WT001 </a:t>
            </a:r>
            <a:r>
              <a:rPr lang="ko-KR" altLang="en-US" dirty="0" smtClean="0"/>
              <a:t>프로세스가 비정상 종료되었을 경우 </a:t>
            </a:r>
            <a:r>
              <a:rPr lang="en-US" altLang="ko-KR" dirty="0" smtClean="0"/>
              <a:t>special port </a:t>
            </a:r>
            <a:r>
              <a:rPr lang="ko-KR" altLang="en-US" dirty="0" smtClean="0"/>
              <a:t>접속이 </a:t>
            </a:r>
            <a:r>
              <a:rPr lang="ko-KR" altLang="en-US" dirty="0" err="1" smtClean="0"/>
              <a:t>않됨</a:t>
            </a:r>
            <a:r>
              <a:rPr lang="en-US" altLang="ko-KR" dirty="0" smtClean="0"/>
              <a:t>.</a:t>
            </a:r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              : rev. 68097 </a:t>
            </a:r>
            <a:r>
              <a:rPr lang="ko-KR" altLang="en-US" dirty="0" smtClean="0"/>
              <a:t>이후</a:t>
            </a:r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                    </a:t>
            </a:r>
            <a:r>
              <a:rPr lang="en-US" altLang="ko-KR" dirty="0" smtClean="0"/>
              <a:t>=&gt; </a:t>
            </a:r>
            <a:r>
              <a:rPr lang="en-US" altLang="ko-KR" dirty="0" err="1" smtClean="0"/>
              <a:t>tbdown</a:t>
            </a:r>
            <a:r>
              <a:rPr lang="ko-KR" altLang="en-US" dirty="0" smtClean="0"/>
              <a:t>이 실행되면 살아있는 </a:t>
            </a:r>
            <a:r>
              <a:rPr lang="en-US" altLang="ko-KR" dirty="0" err="1" smtClean="0"/>
              <a:t>wthr</a:t>
            </a:r>
            <a:r>
              <a:rPr lang="ko-KR" altLang="en-US" dirty="0" smtClean="0"/>
              <a:t>를 하나 골라서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</a:t>
            </a:r>
            <a:r>
              <a:rPr lang="ko-KR" altLang="en-US" dirty="0" smtClean="0"/>
              <a:t>명령어가 실행됨</a:t>
            </a:r>
            <a:r>
              <a:rPr lang="en-US" altLang="ko-KR" dirty="0" smtClean="0"/>
              <a:t>.</a:t>
            </a:r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                    =&gt; special port </a:t>
            </a:r>
            <a:r>
              <a:rPr lang="ko-KR" altLang="en-US" dirty="0" err="1" smtClean="0"/>
              <a:t>접속요청시</a:t>
            </a:r>
            <a:r>
              <a:rPr lang="ko-KR" altLang="en-US" dirty="0" smtClean="0"/>
              <a:t> 살아있는 </a:t>
            </a:r>
            <a:r>
              <a:rPr lang="en-US" altLang="ko-KR" dirty="0" err="1" smtClean="0"/>
              <a:t>wthr</a:t>
            </a:r>
            <a:r>
              <a:rPr lang="ko-KR" altLang="en-US" dirty="0" smtClean="0"/>
              <a:t>를 하나 골라서 </a:t>
            </a:r>
            <a:r>
              <a:rPr lang="en-US" altLang="ko-KR" dirty="0" smtClean="0"/>
              <a:t>special port </a:t>
            </a:r>
            <a:r>
              <a:rPr lang="ko-KR" altLang="en-US" dirty="0" smtClean="0"/>
              <a:t>접속이 가능함</a:t>
            </a:r>
            <a:r>
              <a:rPr lang="en-US" altLang="ko-KR" dirty="0" smtClean="0"/>
              <a:t>.</a:t>
            </a:r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     - TIBERO 4sp1 </a:t>
            </a:r>
            <a:r>
              <a:rPr lang="ko-KR" altLang="en-US" dirty="0" smtClean="0"/>
              <a:t>버전 </a:t>
            </a:r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              </a:t>
            </a:r>
            <a:r>
              <a:rPr lang="en-US" altLang="ko-KR" dirty="0" smtClean="0"/>
              <a:t>: rev. 68102 </a:t>
            </a:r>
            <a:r>
              <a:rPr lang="ko-KR" altLang="en-US" dirty="0" smtClean="0"/>
              <a:t>이후 </a:t>
            </a:r>
          </a:p>
          <a:p>
            <a:pPr eaLnBrk="1" hangingPunct="1">
              <a:buFontTx/>
              <a:buChar char="•"/>
            </a:pPr>
            <a:r>
              <a:rPr lang="ko-KR" altLang="en-US" dirty="0" smtClean="0"/>
              <a:t>                     </a:t>
            </a:r>
            <a:r>
              <a:rPr lang="en-US" altLang="ko-KR" dirty="0" smtClean="0"/>
              <a:t>=&gt; tbsvr_WT001 </a:t>
            </a:r>
            <a:r>
              <a:rPr lang="ko-KR" altLang="en-US" dirty="0" smtClean="0"/>
              <a:t>프로세스가 죽어도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, special port </a:t>
            </a:r>
            <a:r>
              <a:rPr lang="ko-KR" altLang="en-US" dirty="0" smtClean="0"/>
              <a:t>접속이 가능</a:t>
            </a: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179CD0AF-FDBF-4C4D-B954-233C1E8B97ED}" type="slidenum">
              <a:rPr lang="en-US" altLang="ko-KR">
                <a:latin typeface="굴림" pitchFamily="50" charset="-127"/>
              </a:rPr>
              <a:pPr algn="r" eaLnBrk="1" hangingPunct="1"/>
              <a:t>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3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3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EAD80C40-AFE0-4E0C-8EEB-0322963C13F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49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8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8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mtClean="0"/>
              <a:t> Working</a:t>
            </a:r>
            <a:r>
              <a:rPr lang="ko-KR" altLang="en-US" smtClean="0"/>
              <a:t> </a:t>
            </a:r>
            <a:r>
              <a:rPr lang="en-US" altLang="ko-KR" smtClean="0"/>
              <a:t>Processes</a:t>
            </a:r>
            <a:r>
              <a:rPr lang="ko-KR" altLang="en-US" smtClean="0"/>
              <a:t>는 </a:t>
            </a:r>
            <a:r>
              <a:rPr lang="en-US" altLang="ko-KR" smtClean="0"/>
              <a:t>Tibero</a:t>
            </a:r>
            <a:r>
              <a:rPr lang="ko-KR" altLang="en-US" smtClean="0"/>
              <a:t>에서 </a:t>
            </a:r>
            <a:r>
              <a:rPr lang="en-US" altLang="ko-KR" smtClean="0"/>
              <a:t>1</a:t>
            </a:r>
            <a:r>
              <a:rPr lang="ko-KR" altLang="en-US" smtClean="0"/>
              <a:t>개 이상 존재하고 </a:t>
            </a:r>
          </a:p>
          <a:p>
            <a:pPr eaLnBrk="1" hangingPunct="1"/>
            <a:r>
              <a:rPr lang="ko-KR" altLang="en-US" smtClean="0"/>
              <a:t>1개의 </a:t>
            </a:r>
            <a:r>
              <a:rPr lang="en-US" altLang="ko-KR" smtClean="0"/>
              <a:t>Working</a:t>
            </a:r>
            <a:r>
              <a:rPr lang="ko-KR" altLang="en-US" smtClean="0"/>
              <a:t> </a:t>
            </a:r>
            <a:r>
              <a:rPr lang="en-US" altLang="ko-KR" smtClean="0"/>
              <a:t>Processes</a:t>
            </a:r>
            <a:r>
              <a:rPr lang="ko-KR" altLang="en-US" smtClean="0"/>
              <a:t> 에는 </a:t>
            </a:r>
            <a:r>
              <a:rPr lang="en-US" altLang="ko-KR" smtClean="0"/>
              <a:t>1</a:t>
            </a:r>
            <a:r>
              <a:rPr lang="ko-KR" altLang="en-US" smtClean="0"/>
              <a:t>개의 </a:t>
            </a:r>
            <a:r>
              <a:rPr lang="en-US" altLang="ko-KR" smtClean="0"/>
              <a:t>CTHR</a:t>
            </a:r>
            <a:r>
              <a:rPr lang="ko-KR" altLang="en-US" smtClean="0"/>
              <a:t>과 여러 개의 </a:t>
            </a:r>
            <a:r>
              <a:rPr lang="en-US" altLang="ko-KR" smtClean="0"/>
              <a:t>WTHR</a:t>
            </a:r>
            <a:r>
              <a:rPr lang="ko-KR" altLang="en-US" smtClean="0"/>
              <a:t>이 존재한다</a:t>
            </a:r>
            <a:r>
              <a:rPr lang="en-US" altLang="ko-KR" smtClean="0"/>
              <a:t>.</a:t>
            </a:r>
            <a:endParaRPr lang="ko-KR" altLang="ko-KR" smtClean="0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EAD80C40-AFE0-4E0C-8EEB-0322963C13F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50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8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8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mtClean="0"/>
              <a:t> Working</a:t>
            </a:r>
            <a:r>
              <a:rPr lang="ko-KR" altLang="en-US" smtClean="0"/>
              <a:t> </a:t>
            </a:r>
            <a:r>
              <a:rPr lang="en-US" altLang="ko-KR" smtClean="0"/>
              <a:t>Processes</a:t>
            </a:r>
            <a:r>
              <a:rPr lang="ko-KR" altLang="en-US" smtClean="0"/>
              <a:t>는 </a:t>
            </a:r>
            <a:r>
              <a:rPr lang="en-US" altLang="ko-KR" smtClean="0"/>
              <a:t>Tibero</a:t>
            </a:r>
            <a:r>
              <a:rPr lang="ko-KR" altLang="en-US" smtClean="0"/>
              <a:t>에서 </a:t>
            </a:r>
            <a:r>
              <a:rPr lang="en-US" altLang="ko-KR" smtClean="0"/>
              <a:t>1</a:t>
            </a:r>
            <a:r>
              <a:rPr lang="ko-KR" altLang="en-US" smtClean="0"/>
              <a:t>개 이상 존재하고 </a:t>
            </a:r>
          </a:p>
          <a:p>
            <a:pPr eaLnBrk="1" hangingPunct="1"/>
            <a:r>
              <a:rPr lang="ko-KR" altLang="en-US" smtClean="0"/>
              <a:t>1개의 </a:t>
            </a:r>
            <a:r>
              <a:rPr lang="en-US" altLang="ko-KR" smtClean="0"/>
              <a:t>Working</a:t>
            </a:r>
            <a:r>
              <a:rPr lang="ko-KR" altLang="en-US" smtClean="0"/>
              <a:t> </a:t>
            </a:r>
            <a:r>
              <a:rPr lang="en-US" altLang="ko-KR" smtClean="0"/>
              <a:t>Processes</a:t>
            </a:r>
            <a:r>
              <a:rPr lang="ko-KR" altLang="en-US" smtClean="0"/>
              <a:t> 에는 </a:t>
            </a:r>
            <a:r>
              <a:rPr lang="en-US" altLang="ko-KR" smtClean="0"/>
              <a:t>1</a:t>
            </a:r>
            <a:r>
              <a:rPr lang="ko-KR" altLang="en-US" smtClean="0"/>
              <a:t>개의 </a:t>
            </a:r>
            <a:r>
              <a:rPr lang="en-US" altLang="ko-KR" smtClean="0"/>
              <a:t>CTHR</a:t>
            </a:r>
            <a:r>
              <a:rPr lang="ko-KR" altLang="en-US" smtClean="0"/>
              <a:t>과 여러 개의 </a:t>
            </a:r>
            <a:r>
              <a:rPr lang="en-US" altLang="ko-KR" smtClean="0"/>
              <a:t>WTHR</a:t>
            </a:r>
            <a:r>
              <a:rPr lang="ko-KR" altLang="en-US" smtClean="0"/>
              <a:t>이 존재한다</a:t>
            </a:r>
            <a:r>
              <a:rPr lang="en-US" altLang="ko-KR" smtClean="0"/>
              <a:t>.</a:t>
            </a:r>
            <a:endParaRPr lang="ko-KR" altLang="ko-KR" smtClean="0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5A97880-0546-4009-BAF7-4A4B5CAC0D4F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51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mtClean="0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5A97880-0546-4009-BAF7-4A4B5CAC0D4F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52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Background process killed: shutdown abort</a:t>
            </a:r>
          </a:p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WTHR killed </a:t>
            </a:r>
          </a:p>
          <a:p>
            <a:pPr lvl="3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_TBSVR_STABILITY_LEVEL=0: shutdown abort</a:t>
            </a:r>
          </a:p>
          <a:p>
            <a:pPr lvl="3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_TBSVR_STABILITY_LEVEL=1: recovery only (default)</a:t>
            </a:r>
          </a:p>
          <a:p>
            <a:pPr lvl="3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_TBSVR_STABILITY_LEVEL=2: recreate WTHR</a:t>
            </a:r>
          </a:p>
          <a:p>
            <a:pPr lvl="3">
              <a:buFont typeface="Wingdings" pitchFamily="2" charset="2"/>
              <a:buChar char="l"/>
            </a:pPr>
            <a:endParaRPr lang="en-US" altLang="ko-KR" dirty="0" smtClean="0">
              <a:solidFill>
                <a:schemeClr val="tx2">
                  <a:satMod val="200000"/>
                </a:schemeClr>
              </a:solidFill>
            </a:endParaRPr>
          </a:p>
          <a:p>
            <a:pPr lvl="1">
              <a:buFont typeface="Wingdings" pitchFamily="2" charset="2"/>
              <a:buChar char="l"/>
            </a:pP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주기적 일 체크 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: </a:t>
            </a:r>
            <a:r>
              <a:rPr lang="en-US" altLang="ko-KR" dirty="0" err="1" smtClean="0">
                <a:solidFill>
                  <a:schemeClr val="tx2">
                    <a:satMod val="200000"/>
                  </a:schemeClr>
                </a:solidFill>
              </a:rPr>
              <a:t>Tibero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 5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에서는 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SEQW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에 모든 일을 떠넘김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.</a:t>
            </a:r>
          </a:p>
          <a:p>
            <a:pPr lvl="2">
              <a:buFont typeface="Wingdings" pitchFamily="2" charset="2"/>
              <a:buChar char="l"/>
            </a:pPr>
            <a:r>
              <a:rPr lang="en-US" altLang="ko-KR" dirty="0" err="1" smtClean="0">
                <a:solidFill>
                  <a:schemeClr val="tx2">
                    <a:satMod val="200000"/>
                  </a:schemeClr>
                </a:solidFill>
              </a:rPr>
              <a:t>tbcm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 watchdog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체크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: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일정시간 </a:t>
            </a:r>
            <a:r>
              <a:rPr lang="en-US" altLang="ko-KR" dirty="0" err="1" smtClean="0">
                <a:solidFill>
                  <a:schemeClr val="tx2">
                    <a:satMod val="200000"/>
                  </a:schemeClr>
                </a:solidFill>
              </a:rPr>
              <a:t>tbcm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신호 없으면 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shutdown abort</a:t>
            </a:r>
          </a:p>
          <a:p>
            <a:pPr lvl="2">
              <a:buFont typeface="Wingdings" pitchFamily="2" charset="2"/>
              <a:buChar char="l"/>
            </a:pPr>
            <a:r>
              <a:rPr lang="en-US" altLang="ko-KR" dirty="0" err="1" smtClean="0">
                <a:solidFill>
                  <a:schemeClr val="tx2">
                    <a:satMod val="200000"/>
                  </a:schemeClr>
                </a:solidFill>
              </a:rPr>
              <a:t>dd_cache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,  </a:t>
            </a:r>
            <a:r>
              <a:rPr lang="en-US" altLang="ko-KR" dirty="0" err="1" smtClean="0">
                <a:solidFill>
                  <a:schemeClr val="tx2">
                    <a:satMod val="200000"/>
                  </a:schemeClr>
                </a:solidFill>
              </a:rPr>
              <a:t>pp_cache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 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내부 구조체 </a:t>
            </a:r>
            <a:r>
              <a:rPr lang="en-US" altLang="ko-KR" dirty="0" err="1" smtClean="0">
                <a:solidFill>
                  <a:schemeClr val="tx2">
                    <a:satMod val="200000"/>
                  </a:schemeClr>
                </a:solidFill>
              </a:rPr>
              <a:t>gargabe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 collection</a:t>
            </a:r>
          </a:p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Deadlock 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체크 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(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분산 아님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)</a:t>
            </a:r>
          </a:p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Memory tuner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관련 체크</a:t>
            </a:r>
            <a:endParaRPr lang="en-US" altLang="ko-KR" dirty="0" smtClean="0">
              <a:solidFill>
                <a:schemeClr val="tx2">
                  <a:satMod val="200000"/>
                </a:schemeClr>
              </a:solidFill>
            </a:endParaRPr>
          </a:p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XA timeout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체크 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-&gt; SEQW</a:t>
            </a:r>
          </a:p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Undo stat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수집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, Undo offline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체크 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-&gt; SEQW</a:t>
            </a:r>
          </a:p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Auto coalesce -&gt; WTHR</a:t>
            </a:r>
          </a:p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SEQW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깨우기</a:t>
            </a:r>
            <a:endParaRPr lang="en-US" altLang="ko-KR" dirty="0" smtClean="0">
              <a:solidFill>
                <a:schemeClr val="tx2">
                  <a:satMod val="200000"/>
                </a:schemeClr>
              </a:solidFill>
            </a:endParaRPr>
          </a:p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TAC 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로드밸런스 정보 업데이트</a:t>
            </a:r>
            <a:endParaRPr lang="en-US" altLang="ko-KR" dirty="0" smtClean="0">
              <a:solidFill>
                <a:schemeClr val="tx2">
                  <a:satMod val="200000"/>
                </a:schemeClr>
              </a:solidFill>
            </a:endParaRPr>
          </a:p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ASH sampling</a:t>
            </a:r>
            <a:r>
              <a:rPr lang="ko-KR" altLang="en-US" dirty="0" smtClean="0">
                <a:solidFill>
                  <a:schemeClr val="tx2">
                    <a:satMod val="200000"/>
                  </a:schemeClr>
                </a:solidFill>
              </a:rPr>
              <a:t> </a:t>
            </a: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-&gt; WTHR</a:t>
            </a:r>
          </a:p>
          <a:p>
            <a:pPr lvl="2">
              <a:buFont typeface="Wingdings" pitchFamily="2" charset="2"/>
              <a:buChar char="l"/>
            </a:pPr>
            <a:r>
              <a:rPr lang="en-US" altLang="ko-KR" dirty="0" smtClean="0">
                <a:solidFill>
                  <a:schemeClr val="tx2">
                    <a:satMod val="200000"/>
                  </a:schemeClr>
                </a:solidFill>
              </a:rPr>
              <a:t>…</a:t>
            </a:r>
          </a:p>
          <a:p>
            <a:endParaRPr lang="ko-KR" altLang="ko-KR" dirty="0" smtClean="0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5A97880-0546-4009-BAF7-4A4B5CAC0D4F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53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indent="0" algn="l" defTabSz="914400" rtl="0" eaLnBrk="0" fontAlgn="base" latinLnBrk="1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 dirty="0" smtClean="0"/>
              <a:t># </a:t>
            </a:r>
            <a:r>
              <a:rPr lang="ko-KR" altLang="en-US" sz="1400" b="1" dirty="0" smtClean="0"/>
              <a:t>퍼스트 </a:t>
            </a:r>
            <a:r>
              <a:rPr lang="ko-KR" altLang="en-US" sz="1400" b="1" dirty="0" err="1" smtClean="0"/>
              <a:t>스타트</a:t>
            </a:r>
            <a:r>
              <a:rPr lang="ko-KR" altLang="en-US" sz="1400" b="1" dirty="0" smtClean="0"/>
              <a:t> 체크 포인트</a:t>
            </a:r>
            <a:r>
              <a:rPr lang="ko-KR" altLang="en-US" sz="1400" dirty="0" smtClean="0"/>
              <a:t/>
            </a:r>
            <a:br>
              <a:rPr lang="ko-KR" altLang="en-US" sz="1400" dirty="0" smtClean="0"/>
            </a:br>
            <a:r>
              <a:rPr lang="en-US" altLang="ko-KR" sz="1400" dirty="0" err="1" smtClean="0"/>
              <a:t>fast_start_mttr_target</a:t>
            </a:r>
            <a:r>
              <a:rPr lang="en-US" altLang="ko-KR" sz="1400" dirty="0" smtClean="0"/>
              <a:t/>
            </a:r>
            <a:br>
              <a:rPr lang="en-US" altLang="ko-KR" sz="1400" dirty="0" smtClean="0"/>
            </a:br>
            <a:r>
              <a:rPr lang="ko-KR" altLang="en-US" sz="1400" dirty="0" err="1" smtClean="0"/>
              <a:t>오라클에서는</a:t>
            </a:r>
            <a:r>
              <a:rPr lang="ko-KR" altLang="en-US" sz="1400" dirty="0" smtClean="0"/>
              <a:t> </a:t>
            </a:r>
            <a:r>
              <a:rPr lang="en-US" altLang="ko-KR" sz="1400" dirty="0" smtClean="0"/>
              <a:t>FAST_START_MTTR_TARGET </a:t>
            </a:r>
            <a:r>
              <a:rPr lang="ko-KR" altLang="en-US" sz="1400" dirty="0" err="1" smtClean="0"/>
              <a:t>파라미터로</a:t>
            </a:r>
            <a:r>
              <a:rPr lang="ko-KR" altLang="en-US" sz="1400" dirty="0" smtClean="0"/>
              <a:t> </a:t>
            </a:r>
            <a:r>
              <a:rPr lang="en-US" altLang="ko-KR" sz="1400" dirty="0" smtClean="0"/>
              <a:t>crash recovery</a:t>
            </a:r>
            <a:r>
              <a:rPr lang="ko-KR" altLang="en-US" sz="1400" dirty="0" smtClean="0"/>
              <a:t>의 시간을 지정할 수 있다</a:t>
            </a:r>
            <a:r>
              <a:rPr lang="en-US" altLang="ko-KR" sz="1400" dirty="0" smtClean="0"/>
              <a:t>.</a:t>
            </a:r>
            <a:br>
              <a:rPr lang="en-US" altLang="ko-KR" sz="1400" dirty="0" smtClean="0"/>
            </a:br>
            <a:r>
              <a:rPr lang="ko-KR" altLang="en-US" sz="1400" dirty="0" smtClean="0"/>
              <a:t>즉</a:t>
            </a:r>
            <a:r>
              <a:rPr lang="en-US" altLang="ko-KR" sz="1400" dirty="0" smtClean="0"/>
              <a:t>, FAST_START_MTTR_TARGET=5s</a:t>
            </a:r>
            <a:r>
              <a:rPr lang="ko-KR" altLang="en-US" sz="1400" dirty="0" smtClean="0"/>
              <a:t>로 하면 운영 중에 주기적으로 체크포인트를 발생시켜 </a:t>
            </a:r>
            <a:br>
              <a:rPr lang="ko-KR" altLang="en-US" sz="1400" dirty="0" smtClean="0"/>
            </a:br>
            <a:r>
              <a:rPr lang="en-US" altLang="ko-KR" sz="1400" dirty="0" smtClean="0"/>
              <a:t>crash</a:t>
            </a:r>
            <a:r>
              <a:rPr lang="ko-KR" altLang="en-US" sz="1400" dirty="0" smtClean="0"/>
              <a:t>가 발생했을 때 </a:t>
            </a:r>
            <a:r>
              <a:rPr lang="en-US" altLang="ko-KR" sz="1400" dirty="0" smtClean="0"/>
              <a:t>crash recovery</a:t>
            </a:r>
            <a:r>
              <a:rPr lang="ko-KR" altLang="en-US" sz="1400" dirty="0" smtClean="0"/>
              <a:t>를 </a:t>
            </a:r>
            <a:r>
              <a:rPr lang="en-US" altLang="ko-KR" sz="1400" dirty="0" smtClean="0"/>
              <a:t>5</a:t>
            </a:r>
            <a:r>
              <a:rPr lang="ko-KR" altLang="en-US" sz="1400" dirty="0" smtClean="0"/>
              <a:t>초 안에 종료할 수 있도록 한다</a:t>
            </a:r>
            <a:r>
              <a:rPr lang="en-US" altLang="ko-KR" sz="1400" dirty="0" smtClean="0"/>
              <a:t>.</a:t>
            </a:r>
            <a:br>
              <a:rPr lang="en-US" altLang="ko-KR" sz="1400" dirty="0" smtClean="0"/>
            </a:br>
            <a:r>
              <a:rPr lang="ko-KR" altLang="en-US" sz="1400" dirty="0" err="1" smtClean="0"/>
              <a:t>티베로에서는</a:t>
            </a:r>
            <a:r>
              <a:rPr lang="ko-KR" altLang="en-US" sz="1400" dirty="0" smtClean="0"/>
              <a:t> 유사한 기능으로 </a:t>
            </a:r>
            <a:r>
              <a:rPr lang="en-US" altLang="ko-KR" sz="1400" b="1" dirty="0" smtClean="0"/>
              <a:t>LOG_CHECKPOINT_INTERVAL</a:t>
            </a:r>
            <a:r>
              <a:rPr lang="ko-KR" altLang="en-US" sz="1400" dirty="0" smtClean="0"/>
              <a:t>을 제공한다</a:t>
            </a:r>
            <a:r>
              <a:rPr lang="en-US" altLang="ko-KR" sz="1400" dirty="0" smtClean="0"/>
              <a:t>. </a:t>
            </a:r>
            <a:br>
              <a:rPr lang="en-US" altLang="ko-KR" sz="1400" dirty="0" smtClean="0"/>
            </a:br>
            <a:r>
              <a:rPr lang="en-US" altLang="ko-KR" sz="1400" dirty="0" smtClean="0"/>
              <a:t>LOG_CHECKPOINT_INTERVAL</a:t>
            </a:r>
            <a:r>
              <a:rPr lang="ko-KR" altLang="en-US" sz="1400" dirty="0" smtClean="0"/>
              <a:t>은 체크포인트를 발생시킬 </a:t>
            </a:r>
            <a:r>
              <a:rPr lang="en-US" altLang="ko-KR" sz="1400" dirty="0" smtClean="0"/>
              <a:t>dirty block</a:t>
            </a:r>
            <a:r>
              <a:rPr lang="ko-KR" altLang="en-US" sz="1400" dirty="0" smtClean="0"/>
              <a:t>의 개수이다</a:t>
            </a:r>
            <a:r>
              <a:rPr lang="en-US" altLang="ko-KR" sz="1400" dirty="0" smtClean="0"/>
              <a:t>.</a:t>
            </a:r>
            <a:br>
              <a:rPr lang="en-US" altLang="ko-KR" sz="1400" dirty="0" smtClean="0"/>
            </a:br>
            <a:r>
              <a:rPr lang="ko-KR" altLang="en-US" sz="1400" dirty="0" smtClean="0"/>
              <a:t>즉</a:t>
            </a:r>
            <a:r>
              <a:rPr lang="en-US" altLang="ko-KR" sz="1400" dirty="0" smtClean="0"/>
              <a:t>, LOG_CHECKPOINT_INTERVAL=1000</a:t>
            </a:r>
            <a:r>
              <a:rPr lang="ko-KR" altLang="en-US" sz="1400" dirty="0" smtClean="0"/>
              <a:t>으로 하면 </a:t>
            </a:r>
            <a:r>
              <a:rPr lang="en-US" altLang="ko-KR" sz="1400" dirty="0" smtClean="0"/>
              <a:t>1000</a:t>
            </a:r>
            <a:r>
              <a:rPr lang="ko-KR" altLang="en-US" sz="1400" dirty="0" smtClean="0"/>
              <a:t>개의 </a:t>
            </a:r>
            <a:r>
              <a:rPr lang="en-US" altLang="ko-KR" sz="1400" dirty="0" smtClean="0"/>
              <a:t>dirty block</a:t>
            </a:r>
            <a:r>
              <a:rPr lang="ko-KR" altLang="en-US" sz="1400" dirty="0" smtClean="0"/>
              <a:t>이 생길 때마다 체크포인트를 발생시킨다</a:t>
            </a:r>
            <a:r>
              <a:rPr lang="en-US" altLang="ko-KR" sz="1400" dirty="0" smtClean="0"/>
              <a:t>.</a:t>
            </a:r>
            <a:br>
              <a:rPr lang="en-US" altLang="ko-KR" sz="1400" dirty="0" smtClean="0"/>
            </a:br>
            <a:r>
              <a:rPr lang="ko-KR" altLang="en-US" sz="1400" dirty="0" smtClean="0"/>
              <a:t>그러면 </a:t>
            </a:r>
            <a:r>
              <a:rPr lang="en-US" altLang="ko-KR" sz="1400" dirty="0" smtClean="0"/>
              <a:t>crash</a:t>
            </a:r>
            <a:r>
              <a:rPr lang="ko-KR" altLang="en-US" sz="1400" dirty="0" smtClean="0"/>
              <a:t>가 발생했을 때 </a:t>
            </a:r>
            <a:r>
              <a:rPr lang="en-US" altLang="ko-KR" sz="1400" dirty="0" smtClean="0"/>
              <a:t>crash recovery</a:t>
            </a:r>
            <a:r>
              <a:rPr lang="ko-KR" altLang="en-US" sz="1400" dirty="0" smtClean="0"/>
              <a:t>해야 할 </a:t>
            </a:r>
            <a:r>
              <a:rPr lang="en-US" altLang="ko-KR" sz="1400" dirty="0" smtClean="0"/>
              <a:t>block</a:t>
            </a:r>
            <a:r>
              <a:rPr lang="ko-KR" altLang="en-US" sz="1400" dirty="0" smtClean="0"/>
              <a:t>의 개수가 최대 </a:t>
            </a:r>
            <a:r>
              <a:rPr lang="en-US" altLang="ko-KR" sz="1400" dirty="0" smtClean="0"/>
              <a:t>1000</a:t>
            </a:r>
            <a:r>
              <a:rPr lang="ko-KR" altLang="en-US" sz="1400" dirty="0" smtClean="0"/>
              <a:t>개가 되어 그 시간을 한정 지을 수 있다</a:t>
            </a:r>
            <a:r>
              <a:rPr lang="en-US" altLang="ko-KR" sz="1400" dirty="0" smtClean="0"/>
              <a:t>.</a:t>
            </a:r>
            <a:endParaRPr lang="ko-KR" altLang="ko-KR" sz="1400" dirty="0" smtClean="0"/>
          </a:p>
          <a:p>
            <a:endParaRPr lang="ko-KR" altLang="ko-KR" dirty="0" smtClean="0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5A97880-0546-4009-BAF7-4A4B5CAC0D4F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54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ko-KR" sz="1200" dirty="0" smtClean="0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E9AF58A-A312-4A18-9C10-0EFB1DE12C7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55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en-US" altLang="ko-KR" dirty="0" smtClean="0"/>
              <a:t>System Memory </a:t>
            </a:r>
            <a:r>
              <a:rPr lang="ko-KR" altLang="en-US" dirty="0" smtClean="0"/>
              <a:t>와 </a:t>
            </a:r>
            <a:r>
              <a:rPr lang="en-US" altLang="ko-KR" dirty="0" smtClean="0"/>
              <a:t>Shared Memory </a:t>
            </a:r>
            <a:r>
              <a:rPr lang="ko-KR" altLang="en-US" baseline="0" dirty="0" smtClean="0"/>
              <a:t>설명</a:t>
            </a:r>
            <a:endParaRPr lang="en-US" altLang="ko-KR" baseline="0" dirty="0" smtClean="0"/>
          </a:p>
          <a:p>
            <a:r>
              <a:rPr lang="en-US" altLang="ko-KR" baseline="0" dirty="0" smtClean="0"/>
              <a:t>System Memory: Process</a:t>
            </a:r>
            <a:r>
              <a:rPr lang="ko-KR" altLang="en-US" baseline="0" dirty="0" smtClean="0"/>
              <a:t>마다 독립적으로 쓰는 메모리</a:t>
            </a:r>
            <a:r>
              <a:rPr lang="en-US" altLang="ko-KR" baseline="0" dirty="0" smtClean="0"/>
              <a:t>. </a:t>
            </a:r>
            <a:r>
              <a:rPr lang="ko-KR" altLang="en-US" baseline="0" dirty="0" smtClean="0"/>
              <a:t>일정한 크기로 시작해서 부족하면 늘려서 씀</a:t>
            </a:r>
            <a:r>
              <a:rPr lang="en-US" altLang="ko-KR" baseline="0" dirty="0" smtClean="0"/>
              <a:t>. </a:t>
            </a:r>
            <a:r>
              <a:rPr lang="ko-KR" altLang="en-US" baseline="0" dirty="0" smtClean="0"/>
              <a:t>무한정 늘릴 수는 없음</a:t>
            </a:r>
            <a:r>
              <a:rPr lang="en-US" altLang="ko-KR" baseline="0" dirty="0" smtClean="0"/>
              <a:t>. </a:t>
            </a:r>
          </a:p>
          <a:p>
            <a:r>
              <a:rPr lang="en-US" altLang="ko-KR" baseline="0" dirty="0" smtClean="0"/>
              <a:t>    EX_MEMORY_HARD_LIMIT , EX_MEMORY_AUTO_MANAGEMENT</a:t>
            </a:r>
          </a:p>
          <a:p>
            <a:r>
              <a:rPr lang="en-US" altLang="ko-KR" dirty="0" smtClean="0"/>
              <a:t>Shared Memory : Process</a:t>
            </a:r>
            <a:r>
              <a:rPr lang="ko-KR" altLang="en-US" baseline="0" dirty="0" smtClean="0"/>
              <a:t>들 끼리 공유하여 쓰는 메모리</a:t>
            </a:r>
            <a:r>
              <a:rPr lang="en-US" altLang="ko-KR" baseline="0" dirty="0" smtClean="0"/>
              <a:t>. </a:t>
            </a:r>
            <a:r>
              <a:rPr lang="ko-KR" altLang="en-US" baseline="0" dirty="0" smtClean="0"/>
              <a:t>고정된 크기로 시작</a:t>
            </a:r>
            <a:r>
              <a:rPr lang="en-US" altLang="ko-KR" baseline="0" dirty="0" smtClean="0"/>
              <a:t> </a:t>
            </a:r>
            <a:r>
              <a:rPr lang="ko-KR" altLang="en-US" baseline="0" dirty="0" smtClean="0"/>
              <a:t>쪼개서 씀</a:t>
            </a:r>
            <a:r>
              <a:rPr lang="en-US" altLang="ko-KR" baseline="0" dirty="0" smtClean="0"/>
              <a:t>.</a:t>
            </a:r>
          </a:p>
          <a:p>
            <a:endParaRPr lang="en-US" altLang="ko-KR" baseline="0" dirty="0" smtClean="0"/>
          </a:p>
          <a:p>
            <a:r>
              <a:rPr lang="en-US" altLang="ko-KR" baseline="0" dirty="0" smtClean="0"/>
              <a:t>Fixed </a:t>
            </a:r>
            <a:r>
              <a:rPr lang="ko-KR" altLang="en-US" baseline="0" dirty="0" smtClean="0"/>
              <a:t>와 </a:t>
            </a:r>
            <a:r>
              <a:rPr lang="en-US" altLang="ko-KR" baseline="0" dirty="0" smtClean="0"/>
              <a:t>Allocator</a:t>
            </a:r>
          </a:p>
          <a:p>
            <a:r>
              <a:rPr lang="en-US" altLang="ko-KR" baseline="0" dirty="0" smtClean="0"/>
              <a:t>Fixed</a:t>
            </a:r>
            <a:r>
              <a:rPr lang="ko-KR" altLang="en-US" baseline="0" dirty="0" smtClean="0"/>
              <a:t>는 부팅 시작할 때  미리 잡고 다운될 때까지 할당하거나 해제하는 일이 없이 사용하는 메모리</a:t>
            </a:r>
            <a:r>
              <a:rPr lang="en-US" altLang="ko-KR" baseline="0" dirty="0" smtClean="0"/>
              <a:t>.</a:t>
            </a:r>
          </a:p>
          <a:p>
            <a:r>
              <a:rPr lang="ko-KR" altLang="en-US" baseline="0" dirty="0" err="1" smtClean="0"/>
              <a:t>티베로</a:t>
            </a:r>
            <a:r>
              <a:rPr lang="ko-KR" altLang="en-US" baseline="0" dirty="0" smtClean="0"/>
              <a:t> 내부 </a:t>
            </a:r>
            <a:r>
              <a:rPr lang="en-US" altLang="ko-KR" baseline="0" dirty="0" smtClean="0"/>
              <a:t>Allocator</a:t>
            </a:r>
            <a:r>
              <a:rPr lang="ko-KR" altLang="en-US" baseline="0" dirty="0" smtClean="0"/>
              <a:t>에 의해서 할당 해제가 동적으로 관리되는 메모리</a:t>
            </a:r>
            <a:r>
              <a:rPr lang="en-US" altLang="ko-KR" baseline="0" dirty="0" smtClean="0"/>
              <a:t>. </a:t>
            </a:r>
          </a:p>
          <a:p>
            <a:endParaRPr lang="en-US" altLang="ko-KR" baseline="0" dirty="0" smtClean="0"/>
          </a:p>
          <a:p>
            <a:endParaRPr lang="en-US" altLang="ko-KR" dirty="0" smtClean="0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E9AF58A-A312-4A18-9C10-0EFB1DE12C7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56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n-US" altLang="ko-KR" smtClean="0"/>
              <a:t>Database Buffer Cache</a:t>
            </a:r>
          </a:p>
          <a:p>
            <a:pPr eaLnBrk="1" hangingPunct="1"/>
            <a:r>
              <a:rPr lang="ko-KR" altLang="en-US" smtClean="0"/>
              <a:t>관리 </a:t>
            </a:r>
            <a:r>
              <a:rPr lang="en-US" altLang="ko-KR" smtClean="0"/>
              <a:t>– LRU(least recently used) </a:t>
            </a:r>
            <a:r>
              <a:rPr lang="ko-KR" altLang="en-US" smtClean="0"/>
              <a:t>알고리즘</a:t>
            </a:r>
            <a:endParaRPr lang="ko-KR" altLang="ko-KR" smtClean="0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E9AF58A-A312-4A18-9C10-0EFB1DE12C7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57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E9AF58A-A312-4A18-9C10-0EFB1DE12C7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58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5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E9AF58A-A312-4A18-9C10-0EFB1DE12C7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59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E9AF58A-A312-4A18-9C10-0EFB1DE12C7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60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E9AF58A-A312-4A18-9C10-0EFB1DE12C7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61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CE9AF58A-A312-4A18-9C10-0EFB1DE12C72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62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63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77813" indent="-277813" eaLnBrk="1" hangingPunct="1"/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파일영역</a:t>
            </a:r>
          </a:p>
          <a:p>
            <a:pPr marL="277813" indent="-277813" eaLnBrk="1" hangingPunct="1">
              <a:buFontTx/>
              <a:buAutoNum type="arabicPeriod"/>
            </a:pP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환경파일</a:t>
            </a:r>
          </a:p>
          <a:p>
            <a:pPr marL="277813" indent="-277813" eaLnBrk="1" hangingPunct="1">
              <a:buFontTx/>
              <a:buAutoNum type="arabicPeriod"/>
            </a:pPr>
            <a:r>
              <a:rPr lang="ko-KR" altLang="en-US" dirty="0" smtClean="0"/>
              <a:t>컨트롤파일</a:t>
            </a:r>
          </a:p>
          <a:p>
            <a:pPr marL="277813" indent="-277813" eaLnBrk="1" hangingPunct="1">
              <a:buFontTx/>
              <a:buAutoNum type="arabicPeriod"/>
            </a:pPr>
            <a:r>
              <a:rPr lang="ko-KR" altLang="en-US" dirty="0" smtClean="0"/>
              <a:t>데이터파일</a:t>
            </a:r>
          </a:p>
          <a:p>
            <a:pPr marL="277813" indent="-277813" eaLnBrk="1" hangingPunct="1">
              <a:buFontTx/>
              <a:buAutoNum type="arabicPeriod"/>
            </a:pPr>
            <a:r>
              <a:rPr lang="en-US" altLang="ko-KR" dirty="0" smtClean="0"/>
              <a:t>Redo </a:t>
            </a:r>
            <a:r>
              <a:rPr lang="en-US" altLang="ko-KR" dirty="0" err="1" smtClean="0"/>
              <a:t>Logfile</a:t>
            </a:r>
            <a:endParaRPr lang="en-US" altLang="ko-KR" dirty="0" smtClean="0"/>
          </a:p>
          <a:p>
            <a:pPr marL="277813" indent="-277813" eaLnBrk="1" hangingPunct="1">
              <a:buFontTx/>
              <a:buAutoNum type="arabicPeriod"/>
            </a:pPr>
            <a:endParaRPr lang="en-US" altLang="ko-KR" dirty="0" smtClean="0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64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77813" indent="-277813" eaLnBrk="1" hangingPunct="1">
              <a:buFontTx/>
              <a:buAutoNum type="arabicPeriod"/>
            </a:pPr>
            <a:endParaRPr lang="en-US" altLang="ko-KR" dirty="0" smtClean="0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65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US" altLang="ko-KR" dirty="0" smtClean="0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66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77813" indent="-277813" eaLnBrk="1" hangingPunct="1">
              <a:buFontTx/>
              <a:buAutoNum type="arabicPeriod"/>
            </a:pPr>
            <a:endParaRPr lang="en-US" altLang="ko-KR" dirty="0" smtClean="0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67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US" altLang="ko-KR" dirty="0" smtClean="0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68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US" altLang="ko-KR" dirty="0" smtClean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6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69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en-US" altLang="ko-KR" b="1" dirty="0" smtClean="0">
                <a:effectLst/>
              </a:rPr>
              <a:t># </a:t>
            </a:r>
            <a:r>
              <a:rPr lang="ko-KR" altLang="en-US" b="1" dirty="0" smtClean="0">
                <a:effectLst/>
              </a:rPr>
              <a:t>세그먼트 공간 관리</a:t>
            </a:r>
            <a:r>
              <a:rPr lang="ko-KR" altLang="en-US" dirty="0" smtClean="0"/>
              <a:t/>
            </a:r>
            <a:br>
              <a:rPr lang="ko-KR" altLang="en-US" dirty="0" smtClean="0"/>
            </a:br>
            <a:r>
              <a:rPr lang="ko-KR" altLang="en-US" dirty="0" smtClean="0"/>
              <a:t/>
            </a:r>
            <a:br>
              <a:rPr lang="ko-KR" altLang="en-US" dirty="0" smtClean="0"/>
            </a:br>
            <a:r>
              <a:rPr lang="ko-KR" altLang="en-US" dirty="0" err="1" smtClean="0"/>
              <a:t>오라클</a:t>
            </a:r>
            <a:r>
              <a:rPr lang="ko-KR" altLang="en-US" dirty="0" smtClean="0"/>
              <a:t> </a:t>
            </a:r>
            <a:r>
              <a:rPr lang="en-US" altLang="ko-KR" dirty="0" smtClean="0"/>
              <a:t>9i </a:t>
            </a:r>
            <a:r>
              <a:rPr lang="ko-KR" altLang="en-US" dirty="0" smtClean="0"/>
              <a:t>버전부터 세그먼트 공간 관리방법에는 두 가지가 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* </a:t>
            </a:r>
            <a:r>
              <a:rPr lang="ko-KR" altLang="en-US" b="1" dirty="0" smtClean="0">
                <a:effectLst/>
              </a:rPr>
              <a:t>수동 세그먼트 관리</a:t>
            </a:r>
            <a:r>
              <a:rPr lang="en-US" altLang="ko-KR" b="1" dirty="0" smtClean="0">
                <a:effectLst/>
              </a:rPr>
              <a:t>(MSSM, Manual Segment Space Management)</a:t>
            </a:r>
            <a:r>
              <a:rPr lang="en-US" altLang="ko-KR" dirty="0" smtClean="0"/>
              <a:t>: </a:t>
            </a:r>
            <a:r>
              <a:rPr lang="ko-KR" altLang="en-US" dirty="0" smtClean="0"/>
              <a:t>세그먼트를 할당하고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재사용하기 위해 </a:t>
            </a:r>
            <a:r>
              <a:rPr lang="en-US" altLang="ko-KR" dirty="0" smtClean="0"/>
              <a:t>FREELISTS, FREELIST GROUPS, PCTUSED </a:t>
            </a:r>
            <a:r>
              <a:rPr lang="ko-KR" altLang="en-US" dirty="0" smtClean="0"/>
              <a:t>및 기타 다양한 </a:t>
            </a:r>
            <a:r>
              <a:rPr lang="ko-KR" altLang="en-US" dirty="0" err="1" smtClean="0"/>
              <a:t>파라미터를</a:t>
            </a:r>
            <a:r>
              <a:rPr lang="ko-KR" altLang="en-US" dirty="0" smtClean="0"/>
              <a:t> 수동으로 지정한다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이 장에서는 이러한 공간 관리방법을 </a:t>
            </a:r>
            <a:r>
              <a:rPr lang="en-US" altLang="ko-KR" dirty="0" smtClean="0"/>
              <a:t>MSSM</a:t>
            </a:r>
            <a:r>
              <a:rPr lang="ko-KR" altLang="en-US" dirty="0" smtClean="0"/>
              <a:t>이라고 말할 것이다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그러나 </a:t>
            </a:r>
            <a:r>
              <a:rPr lang="en-US" altLang="ko-KR" dirty="0" smtClean="0"/>
              <a:t>MSSM</a:t>
            </a:r>
            <a:r>
              <a:rPr lang="ko-KR" altLang="en-US" dirty="0" smtClean="0"/>
              <a:t>이라는 단어는 </a:t>
            </a:r>
            <a:r>
              <a:rPr lang="ko-KR" altLang="en-US" dirty="0" err="1" smtClean="0"/>
              <a:t>오라클</a:t>
            </a:r>
            <a:r>
              <a:rPr lang="ko-KR" altLang="en-US" dirty="0" smtClean="0"/>
              <a:t> 도큐먼트 문서에 전반적으로 사용되는 용어는 아니다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*</a:t>
            </a:r>
            <a:r>
              <a:rPr lang="ko-KR" altLang="en-US" b="1" dirty="0" smtClean="0">
                <a:effectLst/>
              </a:rPr>
              <a:t> 자동 세그먼트 공간 관리</a:t>
            </a:r>
            <a:r>
              <a:rPr lang="en-US" altLang="ko-KR" b="1" dirty="0" smtClean="0">
                <a:effectLst/>
              </a:rPr>
              <a:t>(ASSM, Automatic Segment Space Management)</a:t>
            </a:r>
            <a:r>
              <a:rPr lang="en-US" altLang="ko-KR" dirty="0" smtClean="0"/>
              <a:t>: </a:t>
            </a:r>
            <a:r>
              <a:rPr lang="ko-KR" altLang="en-US" dirty="0" smtClean="0"/>
              <a:t>공간을 사용하는 방법에 관한 </a:t>
            </a:r>
            <a:r>
              <a:rPr lang="en-US" altLang="ko-KR" dirty="0" smtClean="0"/>
              <a:t>PCTFREE </a:t>
            </a:r>
            <a:r>
              <a:rPr lang="ko-KR" altLang="en-US" dirty="0" err="1" smtClean="0"/>
              <a:t>파라미터만을</a:t>
            </a:r>
            <a:r>
              <a:rPr lang="ko-KR" altLang="en-US" dirty="0" smtClean="0"/>
              <a:t> 조정할 수 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다른 </a:t>
            </a:r>
            <a:r>
              <a:rPr lang="ko-KR" altLang="en-US" dirty="0" err="1" smtClean="0"/>
              <a:t>파라미터는</a:t>
            </a:r>
            <a:r>
              <a:rPr lang="ko-KR" altLang="en-US" dirty="0" smtClean="0"/>
              <a:t> 세그먼트를 생성할 때 허용되기는 하지만 무시된다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MSSM</a:t>
            </a:r>
            <a:r>
              <a:rPr lang="ko-KR" altLang="en-US" dirty="0" smtClean="0"/>
              <a:t>은 </a:t>
            </a:r>
            <a:r>
              <a:rPr lang="ko-KR" altLang="en-US" dirty="0" err="1" smtClean="0"/>
              <a:t>오라클에서</a:t>
            </a:r>
            <a:r>
              <a:rPr lang="ko-KR" altLang="en-US" dirty="0" smtClean="0"/>
              <a:t> 오랫동안 여러 버전에서 사용된 과거의 수행 방법이다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ASSM</a:t>
            </a:r>
            <a:r>
              <a:rPr lang="ko-KR" altLang="en-US" dirty="0" smtClean="0"/>
              <a:t>은 공간 할당을 지정하고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고수준의 동시성을 제어하기 위해 수많은 </a:t>
            </a:r>
            <a:r>
              <a:rPr lang="ko-KR" altLang="en-US" dirty="0" err="1" smtClean="0"/>
              <a:t>파라미터</a:t>
            </a:r>
            <a:r>
              <a:rPr lang="ko-KR" altLang="en-US" dirty="0" smtClean="0"/>
              <a:t> 설정 튜닝 방안을 찾아야 하는 노력을 제거 하기 위해 </a:t>
            </a:r>
            <a:r>
              <a:rPr lang="ko-KR" altLang="en-US" dirty="0" err="1" smtClean="0"/>
              <a:t>오라클</a:t>
            </a:r>
            <a:r>
              <a:rPr lang="ko-KR" altLang="en-US" dirty="0" smtClean="0"/>
              <a:t> </a:t>
            </a:r>
            <a:r>
              <a:rPr lang="en-US" altLang="ko-KR" dirty="0" smtClean="0"/>
              <a:t>9i </a:t>
            </a:r>
            <a:r>
              <a:rPr lang="ko-KR" altLang="en-US" dirty="0" err="1" smtClean="0"/>
              <a:t>릴리즈</a:t>
            </a:r>
            <a:r>
              <a:rPr lang="ko-KR" altLang="en-US" dirty="0" smtClean="0"/>
              <a:t> </a:t>
            </a:r>
            <a:r>
              <a:rPr lang="en-US" altLang="ko-KR" dirty="0" smtClean="0"/>
              <a:t>1</a:t>
            </a:r>
            <a:r>
              <a:rPr lang="ko-KR" altLang="en-US" dirty="0" smtClean="0"/>
              <a:t>에서 처음 소개되었다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예를 들어 </a:t>
            </a:r>
            <a:r>
              <a:rPr lang="en-US" altLang="ko-KR" dirty="0" smtClean="0"/>
              <a:t>FREELISTS </a:t>
            </a:r>
            <a:r>
              <a:rPr lang="ko-KR" altLang="en-US" dirty="0" err="1" smtClean="0"/>
              <a:t>파라미터가</a:t>
            </a:r>
            <a:r>
              <a:rPr lang="ko-KR" altLang="en-US" dirty="0" smtClean="0"/>
              <a:t> 디폴트 값인 </a:t>
            </a:r>
            <a:r>
              <a:rPr lang="en-US" altLang="ko-KR" dirty="0" smtClean="0"/>
              <a:t>1</a:t>
            </a:r>
            <a:r>
              <a:rPr lang="ko-KR" altLang="en-US" dirty="0" smtClean="0"/>
              <a:t>로 설정되어 있다면</a:t>
            </a:r>
            <a:r>
              <a:rPr lang="en-US" altLang="ko-KR" dirty="0" smtClean="0"/>
              <a:t>, INSERT/UPDATE</a:t>
            </a:r>
            <a:r>
              <a:rPr lang="ko-KR" altLang="en-US" dirty="0" smtClean="0"/>
              <a:t>가 집중적으로 발생하는 세그먼트에서는 </a:t>
            </a:r>
            <a:r>
              <a:rPr lang="en-US" altLang="ko-KR" dirty="0" smtClean="0"/>
              <a:t>FREE SPACE</a:t>
            </a:r>
            <a:r>
              <a:rPr lang="ko-KR" altLang="en-US" dirty="0" smtClean="0"/>
              <a:t>를 할당하기 위한 경합이 발생할 것이다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err="1" smtClean="0"/>
              <a:t>오라클은</a:t>
            </a:r>
            <a:r>
              <a:rPr lang="ko-KR" altLang="en-US" dirty="0" smtClean="0"/>
              <a:t> 테이블에 한 </a:t>
            </a:r>
            <a:r>
              <a:rPr lang="ko-KR" altLang="en-US" dirty="0" err="1" smtClean="0"/>
              <a:t>로우를</a:t>
            </a:r>
            <a:r>
              <a:rPr lang="ko-KR" altLang="en-US" dirty="0" smtClean="0"/>
              <a:t> </a:t>
            </a:r>
            <a:r>
              <a:rPr lang="en-US" altLang="ko-KR" dirty="0" smtClean="0"/>
              <a:t>INSERT</a:t>
            </a:r>
            <a:r>
              <a:rPr lang="ko-KR" altLang="en-US" dirty="0" smtClean="0"/>
              <a:t>하거나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인덱스 키 </a:t>
            </a:r>
            <a:r>
              <a:rPr lang="ko-KR" altLang="en-US" dirty="0" err="1" smtClean="0"/>
              <a:t>엔트리를</a:t>
            </a:r>
            <a:r>
              <a:rPr lang="ko-KR" altLang="en-US" dirty="0" smtClean="0"/>
              <a:t> </a:t>
            </a:r>
            <a:r>
              <a:rPr lang="en-US" altLang="ko-KR" dirty="0" smtClean="0"/>
              <a:t>UPDATE</a:t>
            </a:r>
            <a:r>
              <a:rPr lang="ko-KR" altLang="en-US" dirty="0" smtClean="0"/>
              <a:t>하거나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로우</a:t>
            </a:r>
            <a:r>
              <a:rPr lang="ko-KR" altLang="en-US" dirty="0" smtClean="0"/>
              <a:t> 이전</a:t>
            </a:r>
            <a:r>
              <a:rPr lang="en-US" altLang="ko-KR" dirty="0" smtClean="0"/>
              <a:t>(row migration)</a:t>
            </a:r>
            <a:r>
              <a:rPr lang="ko-KR" altLang="en-US" dirty="0" smtClean="0"/>
              <a:t>을 일으키는 </a:t>
            </a:r>
            <a:r>
              <a:rPr lang="en-US" altLang="ko-KR" dirty="0" smtClean="0"/>
              <a:t>UPDATE</a:t>
            </a:r>
            <a:r>
              <a:rPr lang="ko-KR" altLang="en-US" dirty="0" smtClean="0"/>
              <a:t>를 진행할 때 해당 세그먼트의 </a:t>
            </a:r>
            <a:r>
              <a:rPr lang="ko-KR" altLang="en-US" dirty="0" err="1" smtClean="0"/>
              <a:t>프리블록</a:t>
            </a:r>
            <a:r>
              <a:rPr lang="ko-KR" altLang="en-US" dirty="0" smtClean="0"/>
              <a:t> 리스트로부터 추가 블록을 </a:t>
            </a:r>
            <a:r>
              <a:rPr lang="ko-KR" altLang="en-US" dirty="0" err="1" smtClean="0"/>
              <a:t>할당받을</a:t>
            </a:r>
            <a:r>
              <a:rPr lang="ko-KR" altLang="en-US" dirty="0" smtClean="0"/>
              <a:t> 필요가 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오직 하나의 </a:t>
            </a:r>
            <a:r>
              <a:rPr lang="ko-KR" altLang="en-US" dirty="0" err="1" smtClean="0"/>
              <a:t>프리</a:t>
            </a:r>
            <a:r>
              <a:rPr lang="ko-KR" altLang="en-US" dirty="0" smtClean="0"/>
              <a:t> 블록 리스트만 존재한다면</a:t>
            </a:r>
            <a:r>
              <a:rPr lang="en-US" altLang="ko-KR" dirty="0" smtClean="0"/>
              <a:t>, </a:t>
            </a:r>
            <a:r>
              <a:rPr lang="ko-KR" altLang="en-US" dirty="0" smtClean="0"/>
              <a:t>하나의 트랜잭션만이 리스트를 읽을 수 있고 수정할 수 있기 때문에 다른 트랜잭션은 기다려야만 한다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이럴 때 여러 개의 </a:t>
            </a:r>
            <a:r>
              <a:rPr lang="en-US" altLang="ko-KR" dirty="0" smtClean="0"/>
              <a:t>FREELISTS</a:t>
            </a:r>
            <a:r>
              <a:rPr lang="ko-KR" altLang="en-US" dirty="0" smtClean="0"/>
              <a:t>와 </a:t>
            </a:r>
            <a:r>
              <a:rPr lang="en-US" altLang="ko-KR" dirty="0" smtClean="0"/>
              <a:t>FREELIST GROUPS</a:t>
            </a:r>
            <a:r>
              <a:rPr lang="ko-KR" altLang="en-US" dirty="0" smtClean="0"/>
              <a:t>를 구성하면 동시성을 증가시킬 수 있다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ko-KR" altLang="en-US" dirty="0" smtClean="0"/>
              <a:t>트랜잭션은 각기 다른 리스트를 사용하기 때문에 서로 경합을 발생시키지 않게 될 것이다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저장공간 설정 방법을 간단히 살펴보면서 수동과 자동 세그먼트에 대한 공간 관리 </a:t>
            </a:r>
            <a:r>
              <a:rPr lang="ko-KR" altLang="en-US" dirty="0" err="1" smtClean="0"/>
              <a:t>파라미터를</a:t>
            </a:r>
            <a:r>
              <a:rPr lang="ko-KR" altLang="en-US" dirty="0" smtClean="0"/>
              <a:t> 소개하겠지만</a:t>
            </a:r>
            <a:r>
              <a:rPr lang="en-US" altLang="ko-KR" dirty="0" smtClean="0"/>
              <a:t>, ASSM </a:t>
            </a:r>
            <a:r>
              <a:rPr lang="ko-KR" altLang="en-US" dirty="0" smtClean="0"/>
              <a:t>세그먼트 방식일 때는 다음 </a:t>
            </a:r>
            <a:r>
              <a:rPr lang="ko-KR" altLang="en-US" dirty="0" err="1" smtClean="0"/>
              <a:t>파라미터만이</a:t>
            </a:r>
            <a:r>
              <a:rPr lang="ko-KR" altLang="en-US" dirty="0" smtClean="0"/>
              <a:t> 저장공간 및 세그먼트의 특성에 영향을 준다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* BUFFER_POOL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* PCTFREE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* INITRANS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* MAXTRANS(9i</a:t>
            </a:r>
            <a:r>
              <a:rPr lang="ko-KR" altLang="en-US" dirty="0" smtClean="0"/>
              <a:t>에서만 사용됨</a:t>
            </a:r>
            <a:r>
              <a:rPr lang="en-US" altLang="ko-KR" dirty="0" smtClean="0"/>
              <a:t>. 10g </a:t>
            </a:r>
            <a:r>
              <a:rPr lang="ko-KR" altLang="en-US" dirty="0" smtClean="0"/>
              <a:t>이상 버전에서는 모든 세그먼트에 무시된다</a:t>
            </a:r>
            <a:r>
              <a:rPr lang="en-US" altLang="ko-KR" dirty="0" smtClean="0"/>
              <a:t>.)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나머지 저장공간 유지 및 물리적 특징을 위한 </a:t>
            </a:r>
            <a:r>
              <a:rPr lang="ko-KR" altLang="en-US" dirty="0" err="1" smtClean="0"/>
              <a:t>파라미터들은</a:t>
            </a:r>
            <a:r>
              <a:rPr lang="ko-KR" altLang="en-US" dirty="0" smtClean="0"/>
              <a:t> </a:t>
            </a:r>
            <a:r>
              <a:rPr lang="en-US" altLang="ko-KR" dirty="0" smtClean="0"/>
              <a:t>ASSM </a:t>
            </a:r>
            <a:r>
              <a:rPr lang="ko-KR" altLang="en-US" dirty="0" smtClean="0"/>
              <a:t>세그먼트에는 적용되지 않는다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세그먼트 공간 관리방법은 세그먼트가 속한 테이블스페이스의 </a:t>
            </a:r>
            <a:r>
              <a:rPr lang="ko-KR" altLang="en-US" dirty="0" err="1" smtClean="0"/>
              <a:t>파라미터로부터</a:t>
            </a:r>
            <a:r>
              <a:rPr lang="ko-KR" altLang="en-US" dirty="0" smtClean="0"/>
              <a:t> 결정된다</a:t>
            </a:r>
            <a:r>
              <a:rPr lang="en-US" altLang="ko-KR" dirty="0" smtClean="0"/>
              <a:t>.</a:t>
            </a:r>
            <a:br>
              <a:rPr lang="en-US" altLang="ko-KR" dirty="0" smtClean="0"/>
            </a:br>
            <a:r>
              <a:rPr lang="en-US" altLang="ko-KR" dirty="0" smtClean="0"/>
              <a:t>ASSM </a:t>
            </a:r>
            <a:r>
              <a:rPr lang="ko-KR" altLang="en-US" dirty="0" smtClean="0"/>
              <a:t>세그먼트 방식을 위해서는 세그먼트가 </a:t>
            </a:r>
            <a:r>
              <a:rPr lang="en-US" altLang="ko-KR" dirty="0" smtClean="0"/>
              <a:t>ASSM </a:t>
            </a:r>
            <a:r>
              <a:rPr lang="ko-KR" altLang="en-US" dirty="0" smtClean="0"/>
              <a:t>방식의 테이블스페이스에 존재해야 한다</a:t>
            </a:r>
            <a:r>
              <a:rPr lang="en-US" altLang="ko-KR" dirty="0" smtClean="0"/>
              <a:t>.</a:t>
            </a:r>
          </a:p>
          <a:p>
            <a:pPr marL="0" indent="0" eaLnBrk="1" hangingPunct="1">
              <a:buFontTx/>
              <a:buNone/>
            </a:pPr>
            <a:endParaRPr lang="en-US" altLang="ko-KR" dirty="0" smtClean="0"/>
          </a:p>
          <a:p>
            <a:pPr marL="0" indent="0" eaLnBrk="1" hangingPunct="1">
              <a:buFontTx/>
              <a:buNone/>
            </a:pPr>
            <a:endParaRPr lang="en-US" altLang="ko-KR" dirty="0" smtClean="0"/>
          </a:p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Online Segment Shrink(</a:t>
            </a:r>
            <a:r>
              <a:rPr kumimoji="1" lang="ko-KR" altLang="en-US" sz="1400" b="1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자동 세그먼트 정리</a:t>
            </a:r>
            <a:r>
              <a:rPr kumimoji="1" lang="en-US" altLang="ko-KR" sz="1400" b="1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)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alter table </a:t>
            </a:r>
            <a:r>
              <a:rPr lang="en-US" altLang="ko-KR" dirty="0" err="1" smtClean="0"/>
              <a:t>table</a:t>
            </a:r>
            <a:r>
              <a:rPr lang="ko-KR" altLang="en-US" dirty="0" smtClean="0"/>
              <a:t>명 </a:t>
            </a:r>
            <a:r>
              <a:rPr lang="en-US" altLang="ko-KR" dirty="0" smtClean="0"/>
              <a:t>enable </a:t>
            </a:r>
            <a:r>
              <a:rPr lang="en-US" altLang="ko-KR" smtClean="0"/>
              <a:t>row movement;</a:t>
            </a:r>
            <a:endParaRPr lang="en-US" altLang="ko-KR" dirty="0" smtClean="0"/>
          </a:p>
          <a:p>
            <a:pPr marL="0" marR="0" indent="0" algn="l" defTabSz="914400" rtl="0" eaLnBrk="1" fontAlgn="base" latinLnBrk="1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dirty="0" smtClean="0"/>
              <a:t>Alter table </a:t>
            </a:r>
            <a:r>
              <a:rPr lang="en-US" altLang="ko-KR" dirty="0" err="1" smtClean="0"/>
              <a:t>table</a:t>
            </a:r>
            <a:r>
              <a:rPr lang="ko-KR" altLang="en-US" dirty="0" smtClean="0"/>
              <a:t>명 </a:t>
            </a:r>
            <a:r>
              <a:rPr lang="en-US" altLang="ko-KR" dirty="0" smtClean="0"/>
              <a:t>shrink space compact;</a:t>
            </a:r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70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 Row Migration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은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Update Row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의 늘어날 크기가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DB 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블록의 빈 공간을 초과 하는 경우 해당하는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Row 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이전 하는 현상을 말합니다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.( 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이전 시는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Row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의 부족한 부분만 이전이 아니라 통째로 이동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)</a:t>
            </a:r>
            <a:b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</a:b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Migration 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이 발생 하면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Row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를 다른 블록으로 이동하고 원본 블록에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&lt;&lt;forwarding address&gt;&gt;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를 기재 합니다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</a:t>
            </a:r>
          </a:p>
          <a:p>
            <a:pPr marL="0" indent="0" eaLnBrk="1" hangingPunct="1">
              <a:buFontTx/>
              <a:buNone/>
            </a:pPr>
            <a:endParaRPr kumimoji="1" lang="en-US" altLang="ko-KR" sz="1400" kern="1200" dirty="0" smtClean="0"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+mn-cs"/>
            </a:endParaRPr>
          </a:p>
          <a:p>
            <a:pPr marL="0" indent="0" eaLnBrk="1" hangingPunct="1">
              <a:buFontTx/>
              <a:buNone/>
            </a:pP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</a:t>
            </a:r>
            <a:r>
              <a:rPr kumimoji="1" lang="en-US" altLang="ko-KR" sz="1400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Row Chain</a:t>
            </a:r>
            <a:r>
              <a:rPr kumimoji="1" lang="ko-KR" altLang="en-US" sz="1400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은</a:t>
            </a:r>
            <a:r>
              <a:rPr kumimoji="1" lang="en-US" altLang="ko-KR" sz="1400" kern="1200" baseline="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단일 데이터 베이스 블록으로 들어가기에는 너무 큰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Row 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가 있을 수 있습니다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 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데이터 베이스의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</a:t>
            </a:r>
            <a:r>
              <a:rPr kumimoji="1" lang="en-US" altLang="ko-KR" sz="1400" kern="1200" dirty="0" err="1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Blocksize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가 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/>
            </a:r>
            <a:b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</a:b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4KB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를 사용 하는 경우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8KB 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짜리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Row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를 삽입할 필요가 있을 때 </a:t>
            </a:r>
            <a:r>
              <a:rPr kumimoji="1" lang="en-US" altLang="ko-KR" sz="1400" kern="1200" dirty="0" err="1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Tibero</a:t>
            </a:r>
            <a:r>
              <a:rPr kumimoji="1" lang="ko-KR" altLang="en-US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는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2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개의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Block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에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 Row</a:t>
            </a:r>
            <a:r>
              <a:rPr kumimoji="1" lang="ko-KR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의 조각을 나누어 저장 합니다</a:t>
            </a:r>
            <a:r>
              <a:rPr kumimoji="1" lang="en-US" altLang="ko-KR" sz="1400" kern="1200" dirty="0" smtClean="0">
                <a:solidFill>
                  <a:schemeClr val="tx1"/>
                </a:solidFill>
                <a:effectLst/>
                <a:latin typeface="굴림" pitchFamily="50" charset="-127"/>
                <a:ea typeface="굴림" pitchFamily="50" charset="-127"/>
                <a:cs typeface="+mn-cs"/>
              </a:rPr>
              <a:t>.</a:t>
            </a:r>
            <a:endParaRPr lang="en-US" altLang="ko-KR" dirty="0" smtClean="0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71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US" altLang="ko-KR" dirty="0" smtClean="0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72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US" altLang="ko-KR" dirty="0" smtClean="0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14C055B-198F-4CE3-BCAA-DF0857F13350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73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 eaLnBrk="1" hangingPunct="1">
              <a:buFontTx/>
              <a:buNone/>
            </a:pPr>
            <a:endParaRPr lang="en-US" altLang="ko-KR" dirty="0" smtClean="0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1B692BD-71DB-4D01-97C7-28030CF00A5B}" type="slidenum">
              <a:rPr lang="en-US" altLang="ko-KR">
                <a:latin typeface="굴림" pitchFamily="50" charset="-127"/>
              </a:rPr>
              <a:pPr algn="r" eaLnBrk="1" hangingPunct="1"/>
              <a:t>74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2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2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070E44DB-9EEA-481E-A56D-05D66DF18204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75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3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3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en-US" altLang="ko-KR" smtClean="0"/>
              <a:t>&lt;CPU</a:t>
            </a:r>
            <a:r>
              <a:rPr lang="en-US" altLang="ko-KR" baseline="0" smtClean="0"/>
              <a:t> </a:t>
            </a:r>
            <a:r>
              <a:rPr lang="ko-KR" altLang="en-US" baseline="0" smtClean="0"/>
              <a:t>확인</a:t>
            </a:r>
            <a:r>
              <a:rPr lang="en-US" altLang="ko-KR" baseline="0" smtClean="0"/>
              <a:t>&gt;</a:t>
            </a:r>
          </a:p>
          <a:p>
            <a:pPr eaLnBrk="1" hangingPunct="1"/>
            <a:r>
              <a:rPr lang="en-US" altLang="ko-KR" baseline="0" smtClean="0"/>
              <a:t>  - Linux            </a:t>
            </a:r>
            <a:r>
              <a:rPr lang="en-US" altLang="ko-KR" smtClean="0"/>
              <a:t># grep "model name" /proc/cpuinfo</a:t>
            </a:r>
          </a:p>
          <a:p>
            <a:pPr eaLnBrk="1" hangingPunct="1"/>
            <a:r>
              <a:rPr lang="en-US" altLang="ko-KR" smtClean="0"/>
              <a:t>  - 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Tru64/ SUN   # psrinfo -v 	</a:t>
            </a:r>
            <a:endParaRPr lang="en-US" altLang="ko-KR" smtClean="0"/>
          </a:p>
          <a:p>
            <a:r>
              <a:rPr lang="en-US" altLang="ko-KR" smtClean="0"/>
              <a:t>   - 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HP              # ioscan -fnC processor 	</a:t>
            </a:r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   - AIX              # lsdev -Cc processor 	</a:t>
            </a:r>
            <a:endParaRPr lang="en-US" altLang="ko-KR" smtClean="0"/>
          </a:p>
          <a:p>
            <a:pPr eaLnBrk="1" hangingPunct="1"/>
            <a:endParaRPr lang="en-US" altLang="ko-KR" smtClean="0"/>
          </a:p>
          <a:p>
            <a:pPr eaLnBrk="1" hangingPunct="1"/>
            <a:r>
              <a:rPr lang="en-US" altLang="ko-KR" smtClean="0"/>
              <a:t>&lt;OS</a:t>
            </a:r>
            <a:r>
              <a:rPr lang="en-US" altLang="ko-KR" baseline="0" smtClean="0"/>
              <a:t> </a:t>
            </a:r>
            <a:r>
              <a:rPr lang="ko-KR" altLang="en-US" baseline="0" smtClean="0"/>
              <a:t>확인</a:t>
            </a:r>
            <a:r>
              <a:rPr lang="en-US" altLang="ko-KR" baseline="0" smtClean="0"/>
              <a:t>&gt;</a:t>
            </a:r>
          </a:p>
          <a:p>
            <a:pPr eaLnBrk="1" hangingPunct="1"/>
            <a:r>
              <a:rPr lang="en-US" altLang="ko-KR" baseline="0" smtClean="0"/>
              <a:t>   - Linux           # uname –o</a:t>
            </a:r>
          </a:p>
          <a:p>
            <a:pPr eaLnBrk="1" hangingPunct="1"/>
            <a:endParaRPr lang="en-US" altLang="ko-KR" baseline="0" smtClean="0"/>
          </a:p>
          <a:p>
            <a:pPr eaLnBrk="1" hangingPunct="1"/>
            <a:r>
              <a:rPr lang="en-US" altLang="ko-KR" baseline="0" smtClean="0"/>
              <a:t>&lt;</a:t>
            </a:r>
            <a:r>
              <a:rPr lang="ko-KR" altLang="en-US" baseline="0" smtClean="0"/>
              <a:t>커널버전 확인</a:t>
            </a:r>
            <a:r>
              <a:rPr lang="en-US" altLang="ko-KR" baseline="0" smtClean="0"/>
              <a:t>&gt;</a:t>
            </a:r>
          </a:p>
          <a:p>
            <a:pPr eaLnBrk="1" hangingPunct="1"/>
            <a:r>
              <a:rPr lang="en-US" altLang="ko-KR" baseline="0" smtClean="0"/>
              <a:t>   - Linux           # uname –r</a:t>
            </a:r>
          </a:p>
          <a:p>
            <a:pPr eaLnBrk="1" hangingPunct="1"/>
            <a:endParaRPr lang="en-US" altLang="ko-KR" baseline="0" smtClean="0"/>
          </a:p>
          <a:p>
            <a:pPr eaLnBrk="1" hangingPunct="1"/>
            <a:r>
              <a:rPr lang="en-US" altLang="ko-KR" baseline="0" smtClean="0"/>
              <a:t>&lt;</a:t>
            </a:r>
            <a:r>
              <a:rPr lang="ko-KR" altLang="en-US" baseline="0" smtClean="0"/>
              <a:t>커널비트 확인</a:t>
            </a:r>
            <a:r>
              <a:rPr lang="en-US" altLang="ko-KR" baseline="0" smtClean="0"/>
              <a:t>&gt;</a:t>
            </a:r>
          </a:p>
          <a:p>
            <a:pPr eaLnBrk="1" hangingPunct="1"/>
            <a:r>
              <a:rPr lang="en-US" altLang="ko-KR" baseline="0" smtClean="0"/>
              <a:t>   - Linux           # getconf LONG_BIT</a:t>
            </a:r>
          </a:p>
          <a:p>
            <a:pPr eaLnBrk="1" hangingPunct="1"/>
            <a:endParaRPr lang="en-US" altLang="ko-KR" baseline="0" smtClean="0"/>
          </a:p>
          <a:p>
            <a:pPr eaLnBrk="1" hangingPunct="1"/>
            <a:r>
              <a:rPr lang="en-US" altLang="ko-KR" baseline="0" smtClean="0"/>
              <a:t>&lt;libc </a:t>
            </a:r>
            <a:r>
              <a:rPr lang="ko-KR" altLang="en-US" baseline="0" smtClean="0"/>
              <a:t>확인</a:t>
            </a:r>
            <a:r>
              <a:rPr lang="en-US" altLang="ko-KR" baseline="0" smtClean="0"/>
              <a:t>&gt;</a:t>
            </a:r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   - Linux glibc  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 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 # rpm -qa | grep glibc </a:t>
            </a:r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- AIX libthreads # lslpp -L |grep pthread </a:t>
            </a:r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- AIX libc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         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# lslpp -L |grep libc </a:t>
            </a:r>
          </a:p>
          <a:p>
            <a:endParaRPr kumimoji="1" lang="ko-KR" altLang="en-US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pPr eaLnBrk="1" hangingPunct="1"/>
            <a:endParaRPr lang="en-US" altLang="ko-KR" baseline="0" smtClean="0"/>
          </a:p>
          <a:p>
            <a:pPr eaLnBrk="1" hangingPunct="1"/>
            <a:endParaRPr lang="en-US" altLang="ko-KR" baseline="0" smtClean="0"/>
          </a:p>
          <a:p>
            <a:pPr eaLnBrk="1" hangingPunct="1"/>
            <a:endParaRPr lang="en-US" altLang="ko-KR" smtClean="0"/>
          </a:p>
          <a:p>
            <a:pPr eaLnBrk="1" hangingPunct="1"/>
            <a:endParaRPr lang="en-US" altLang="ko-KR" smtClean="0"/>
          </a:p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A1EA5048-9E50-4A0E-992B-8C54FAB8D4ED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76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4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4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mtClean="0"/>
              <a:t> </a:t>
            </a:r>
            <a:r>
              <a:rPr lang="ko-KR" altLang="en-US" smtClean="0"/>
              <a:t>라이센스 부여 방식</a:t>
            </a:r>
            <a:endParaRPr lang="en-US" altLang="ko-KR" smtClean="0"/>
          </a:p>
          <a:p>
            <a:pPr lvl="1" eaLnBrk="1" hangingPunct="1">
              <a:buFontTx/>
              <a:buChar char="-"/>
            </a:pPr>
            <a:r>
              <a:rPr lang="ko-KR" altLang="en-US" smtClean="0"/>
              <a:t> 정식 버전 </a:t>
            </a:r>
            <a:r>
              <a:rPr lang="en-US" altLang="ko-KR" smtClean="0"/>
              <a:t>- CPU </a:t>
            </a:r>
            <a:r>
              <a:rPr lang="ko-KR" altLang="en-US" smtClean="0"/>
              <a:t>개수와 기능별 라이센스</a:t>
            </a:r>
            <a:endParaRPr lang="en-US" altLang="ko-KR" smtClean="0"/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ko-KR" altLang="en-US" smtClean="0"/>
              <a:t>데모 버전 </a:t>
            </a:r>
            <a:r>
              <a:rPr lang="en-US" altLang="ko-KR" smtClean="0"/>
              <a:t>– </a:t>
            </a:r>
            <a:r>
              <a:rPr lang="ko-KR" altLang="en-US" smtClean="0"/>
              <a:t>날짜 및 사용자의 수를 제한하는 방식의 라이선스</a:t>
            </a:r>
            <a:endParaRPr lang="en-US" altLang="ko-KR" smtClean="0"/>
          </a:p>
          <a:p>
            <a:pPr lvl="1" eaLnBrk="1" hangingPunct="1">
              <a:buFontTx/>
              <a:buChar char="-"/>
            </a:pPr>
            <a:endParaRPr lang="en-US" altLang="ko-KR" smtClean="0"/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* H/W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요구 사항 </a:t>
            </a:r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 Physical RAM : 1GB or higher </a:t>
            </a:r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 Swap space : 1GB or higher </a:t>
            </a:r>
          </a:p>
          <a:p>
            <a:r>
              <a:rPr kumimoji="1" lang="it-IT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 Disk space for tibero software </a:t>
            </a:r>
            <a:endParaRPr kumimoji="1" lang="ko-KR" altLang="en-US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pPr lvl="2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 Tibero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엔진 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: </a:t>
            </a:r>
            <a:r>
              <a:rPr kumimoji="1" lang="ko-KR" altLang="en-US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최소 </a:t>
            </a:r>
            <a:r>
              <a:rPr kumimoji="1" lang="en-US" altLang="ko-KR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1GB, </a:t>
            </a:r>
            <a:r>
              <a:rPr kumimoji="1" lang="ko-KR" altLang="en-US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권장 </a:t>
            </a:r>
            <a:r>
              <a:rPr kumimoji="1" lang="en-US" altLang="ko-KR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3GB </a:t>
            </a:r>
            <a:r>
              <a:rPr kumimoji="1" lang="ko-KR" altLang="en-US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이상 </a:t>
            </a:r>
            <a:r>
              <a:rPr kumimoji="1" lang="en-US" altLang="ko-KR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(binary 1GB, log, script, etc ) </a:t>
            </a:r>
          </a:p>
          <a:p>
            <a:pPr lvl="2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 System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관련 파일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: </a:t>
            </a:r>
            <a:r>
              <a:rPr kumimoji="1" lang="ko-KR" altLang="en-US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최소 </a:t>
            </a:r>
            <a:r>
              <a:rPr kumimoji="1" lang="en-US" altLang="ko-KR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3GB (System / Undo / Temp Tablespace) </a:t>
            </a:r>
          </a:p>
          <a:p>
            <a:pPr lvl="1" eaLnBrk="1" hangingPunct="1">
              <a:buFontTx/>
              <a:buNone/>
            </a:pPr>
            <a:r>
              <a:rPr lang="en-US" altLang="ko-KR" smtClean="0"/>
              <a:t>	</a:t>
            </a:r>
          </a:p>
          <a:p>
            <a:pPr lvl="1" eaLnBrk="1" hangingPunct="1">
              <a:buFontTx/>
              <a:buNone/>
            </a:pPr>
            <a:endParaRPr lang="en-US" altLang="ko-KR" smtClean="0"/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*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메모리 확인</a:t>
            </a:r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 # free</a:t>
            </a: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pPr>
              <a:buFont typeface="Arial" pitchFamily="34" charset="0"/>
              <a:buNone/>
            </a:pP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* JDK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버전 확인</a:t>
            </a:r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   # java -version </a:t>
            </a:r>
          </a:p>
          <a:p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	</a:t>
            </a:r>
          </a:p>
          <a:p>
            <a:endParaRPr kumimoji="1" lang="ko-KR" altLang="en-US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pPr>
              <a:buFont typeface="Arial" pitchFamily="34" charset="0"/>
              <a:buNone/>
            </a:pPr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endParaRPr kumimoji="1" lang="en-US" altLang="ko-KR" sz="1400" kern="1200" baseline="0" smtClean="0">
              <a:solidFill>
                <a:schemeClr val="tx1"/>
              </a:solidFill>
              <a:latin typeface="굴림" pitchFamily="50" charset="-127"/>
              <a:ea typeface="굴림" pitchFamily="50" charset="-127"/>
              <a:cs typeface="+mn-cs"/>
            </a:endParaRPr>
          </a:p>
          <a:p>
            <a:pPr lvl="1" eaLnBrk="1" hangingPunct="1">
              <a:buFontTx/>
              <a:buNone/>
            </a:pPr>
            <a:endParaRPr lang="en-US" altLang="ko-KR" smtClean="0"/>
          </a:p>
          <a:p>
            <a:pPr lvl="1" eaLnBrk="1" hangingPunct="1">
              <a:buFontTx/>
              <a:buChar char="-"/>
            </a:pPr>
            <a:endParaRPr lang="en-US" altLang="ko-KR" smtClean="0"/>
          </a:p>
          <a:p>
            <a:pPr lvl="1" eaLnBrk="1" hangingPunct="1">
              <a:buFontTx/>
              <a:buChar char="-"/>
            </a:pPr>
            <a:endParaRPr lang="en-US" altLang="ko-KR" smtClean="0"/>
          </a:p>
          <a:p>
            <a:pPr lvl="1" eaLnBrk="1" hangingPunct="1">
              <a:buFontTx/>
              <a:buChar char="-"/>
            </a:pPr>
            <a:endParaRPr lang="en-US" altLang="ko-KR" smtClean="0"/>
          </a:p>
          <a:p>
            <a:pPr lvl="1" eaLnBrk="1" hangingPunct="1">
              <a:buFontTx/>
              <a:buChar char="-"/>
            </a:pPr>
            <a:endParaRPr lang="en-US" altLang="ko-KR" smtClean="0"/>
          </a:p>
          <a:p>
            <a:pPr lvl="1" eaLnBrk="1" hangingPunct="1">
              <a:buFontTx/>
              <a:buChar char="-"/>
            </a:pPr>
            <a:endParaRPr lang="en-US" altLang="ko-KR" smtClean="0"/>
          </a:p>
          <a:p>
            <a:pPr lvl="1" eaLnBrk="1" hangingPunct="1">
              <a:buFontTx/>
              <a:buChar char="-"/>
            </a:pPr>
            <a:endParaRPr lang="en-US" altLang="ko-KR" smtClean="0"/>
          </a:p>
          <a:p>
            <a:pPr lvl="1" eaLnBrk="1" hangingPunct="1">
              <a:buFontTx/>
              <a:buChar char="-"/>
            </a:pPr>
            <a:endParaRPr lang="en-US" altLang="ko-KR" smtClean="0"/>
          </a:p>
          <a:p>
            <a:pPr lvl="1" eaLnBrk="1" hangingPunct="1">
              <a:buFontTx/>
              <a:buChar char="-"/>
            </a:pPr>
            <a:endParaRPr lang="en-US" altLang="ko-KR" smtClean="0"/>
          </a:p>
          <a:p>
            <a:pPr lvl="1" eaLnBrk="1" hangingPunct="1">
              <a:buFontTx/>
              <a:buChar char="-"/>
            </a:pPr>
            <a:endParaRPr lang="en-US" altLang="ko-KR" smtClean="0"/>
          </a:p>
          <a:p>
            <a:pPr lvl="1" eaLnBrk="1" hangingPunct="1">
              <a:buFontTx/>
              <a:buChar char="-"/>
            </a:pPr>
            <a:endParaRPr lang="ko-KR" altLang="ko-KR" smtClean="0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2564862-1A5E-478C-9A55-C466E40B912A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77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6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kumimoji="1" lang="en-US" altLang="ko-KR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* Install </a:t>
            </a:r>
            <a:r>
              <a:rPr kumimoji="1" lang="ko-KR" altLang="en-US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전 </a:t>
            </a:r>
            <a:r>
              <a:rPr kumimoji="1" lang="en-US" altLang="ko-KR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Check </a:t>
            </a:r>
            <a:r>
              <a:rPr kumimoji="1" lang="ko-KR" altLang="en-US" sz="1400" b="1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사항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OS Version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및 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bits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확인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(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명령어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:uname –r, getconf LONG_BIT)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OS Patch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유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/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무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Kernel Setting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값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(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명령어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:sysctl –a)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Intel CPU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는 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Pentium 4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이상 지원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TIBERO_HOME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사용할 포트 지정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DB_NAME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DB_BLOCK_SIZE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CHARACTER_SET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Data file location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Archivelog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모드로 설정할 경우 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Archivelog file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위치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File System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용량 설정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(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명령어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:df, free)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ANSI/ISO 98, 99:1990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을 지원하는 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C-compiler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JDK 1.5.17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이상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(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명령어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:java –version)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glibc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버전 확인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(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명령어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:rpm -qa | grep glibc) </a:t>
            </a:r>
          </a:p>
          <a:p>
            <a:pPr lvl="1"/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- open files </a:t>
            </a:r>
            <a:r>
              <a:rPr kumimoji="1" lang="ko-KR" altLang="en-US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확인 </a:t>
            </a:r>
            <a:r>
              <a:rPr kumimoji="1" lang="en-US" altLang="ko-KR" sz="1400" kern="1200" baseline="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ulimit –a </a:t>
            </a:r>
          </a:p>
          <a:p>
            <a:pPr lvl="1" eaLnBrk="1" hangingPunct="1">
              <a:buFontTx/>
              <a:buChar char="•"/>
            </a:pPr>
            <a:endParaRPr lang="ko-KR" altLang="ko-KR" smtClean="0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2564862-1A5E-478C-9A55-C466E40B912A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78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6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smtClean="0"/>
              <a:t> Solaris</a:t>
            </a:r>
          </a:p>
          <a:p>
            <a:pPr marL="179388" marR="0" lvl="1" indent="0" algn="l" defTabSz="914400" rtl="0" eaLnBrk="1" fontAlgn="base" latinLnBrk="1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lang="en-US" altLang="ko-KR" smtClean="0"/>
              <a:t> </a:t>
            </a:r>
            <a:r>
              <a:rPr kumimoji="1" lang="en-US" altLang="ko-KR" sz="1400" b="0" i="0" u="none" kern="120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/etc/system </a:t>
            </a:r>
            <a:r>
              <a:rPr kumimoji="1" lang="ko-KR" altLang="en-US" sz="1400" b="0" i="0" u="none" kern="120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파일에서 설정할 수 있다</a:t>
            </a:r>
            <a:r>
              <a:rPr kumimoji="1" lang="en-US" altLang="ko-KR" sz="1400" b="0" i="0" u="none" kern="120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.</a:t>
            </a:r>
            <a:endParaRPr lang="en-US" altLang="ko-KR" u="none" smtClean="0"/>
          </a:p>
          <a:p>
            <a:pPr lvl="1" eaLnBrk="1" hangingPunct="1">
              <a:buFontTx/>
              <a:buChar char="-"/>
            </a:pPr>
            <a:r>
              <a:rPr lang="en-US" altLang="ko-KR" smtClean="0"/>
              <a:t> set </a:t>
            </a:r>
            <a:r>
              <a:rPr lang="en-US" altLang="ko-KR" err="1" smtClean="0"/>
              <a:t>semsys:seminfo_semmni</a:t>
            </a:r>
            <a:r>
              <a:rPr lang="en-US" altLang="ko-KR" smtClean="0"/>
              <a:t> : 100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set </a:t>
            </a:r>
            <a:r>
              <a:rPr lang="en-US" altLang="ko-KR" err="1" smtClean="0"/>
              <a:t>semsys:seminfo_semmns</a:t>
            </a:r>
            <a:r>
              <a:rPr lang="en-US" altLang="ko-KR" smtClean="0"/>
              <a:t> : 1024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set </a:t>
            </a:r>
            <a:r>
              <a:rPr lang="en-US" altLang="ko-KR" err="1" smtClean="0"/>
              <a:t>semsys:seminfo_semmsl</a:t>
            </a:r>
            <a:r>
              <a:rPr lang="en-US" altLang="ko-KR" smtClean="0"/>
              <a:t> : 10000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set </a:t>
            </a:r>
            <a:r>
              <a:rPr lang="en-US" altLang="ko-KR" err="1" smtClean="0"/>
              <a:t>semsys:seminfo_semvmx</a:t>
            </a:r>
            <a:r>
              <a:rPr lang="en-US" altLang="ko-KR" smtClean="0"/>
              <a:t> : 32767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set </a:t>
            </a:r>
            <a:r>
              <a:rPr lang="en-US" altLang="ko-KR" err="1" smtClean="0"/>
              <a:t>semsys:seminfo_shmmax</a:t>
            </a:r>
            <a:r>
              <a:rPr lang="en-US" altLang="ko-KR" smtClean="0"/>
              <a:t> : 4294967295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set </a:t>
            </a:r>
            <a:r>
              <a:rPr lang="en-US" altLang="ko-KR" err="1" smtClean="0"/>
              <a:t>semsys:seminfo_shmmin</a:t>
            </a:r>
            <a:r>
              <a:rPr lang="en-US" altLang="ko-KR" smtClean="0"/>
              <a:t> : 1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set </a:t>
            </a:r>
            <a:r>
              <a:rPr lang="en-US" altLang="ko-KR" err="1" smtClean="0"/>
              <a:t>semsys:seminfo_shmmni</a:t>
            </a:r>
            <a:r>
              <a:rPr lang="en-US" altLang="ko-KR" smtClean="0"/>
              <a:t> : 100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set </a:t>
            </a:r>
            <a:r>
              <a:rPr lang="en-US" altLang="ko-KR" err="1" smtClean="0"/>
              <a:t>semsys:seminfo_shmseg</a:t>
            </a:r>
            <a:r>
              <a:rPr lang="en-US" altLang="ko-KR" smtClean="0"/>
              <a:t> : 10</a:t>
            </a:r>
          </a:p>
          <a:p>
            <a:pPr eaLnBrk="1" hangingPunct="1"/>
            <a:endParaRPr lang="en-US" altLang="ko-KR" smtClean="0"/>
          </a:p>
          <a:p>
            <a:pPr eaLnBrk="1" hangingPunct="1">
              <a:buFontTx/>
              <a:buChar char="•"/>
            </a:pPr>
            <a:r>
              <a:rPr lang="en-US" altLang="ko-KR" smtClean="0"/>
              <a:t>  HP-UX  </a:t>
            </a:r>
          </a:p>
          <a:p>
            <a:pPr lvl="1" eaLnBrk="1" hangingPunct="1">
              <a:buFontTx/>
              <a:buChar char="•"/>
            </a:pPr>
            <a:r>
              <a:rPr lang="en-US" altLang="ko-KR" smtClean="0"/>
              <a:t> </a:t>
            </a:r>
            <a:r>
              <a:rPr kumimoji="1" lang="en-US" altLang="ko-KR" sz="1400" b="0" i="0" u="none" kern="120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# /</a:t>
            </a:r>
            <a:r>
              <a:rPr kumimoji="1" lang="en-US" altLang="ko-KR" sz="1400" b="0" i="0" u="none" kern="1200" err="1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usr</a:t>
            </a:r>
            <a:r>
              <a:rPr kumimoji="1" lang="en-US" altLang="ko-KR" sz="1400" b="0" i="0" u="none" kern="120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/</a:t>
            </a:r>
            <a:r>
              <a:rPr kumimoji="1" lang="en-US" altLang="ko-KR" sz="1400" b="0" i="0" u="none" kern="1200" err="1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sbin</a:t>
            </a:r>
            <a:r>
              <a:rPr kumimoji="1" lang="en-US" altLang="ko-KR" sz="1400" b="0" i="0" u="none" kern="120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/</a:t>
            </a:r>
            <a:r>
              <a:rPr kumimoji="1" lang="en-US" altLang="ko-KR" sz="1400" b="0" i="0" u="none" kern="1200" err="1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sam</a:t>
            </a:r>
            <a:r>
              <a:rPr kumimoji="1" lang="en-US" altLang="ko-KR" sz="1400" b="0" i="0" u="none" kern="120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 </a:t>
            </a:r>
            <a:r>
              <a:rPr kumimoji="1" lang="ko-KR" altLang="en-US" sz="1400" b="0" i="0" u="none" kern="120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프로그램 등을 사용하여 확인 후 조정한다</a:t>
            </a:r>
            <a:r>
              <a:rPr kumimoji="1" lang="en-US" altLang="ko-KR" sz="1400" b="0" i="0" u="none" kern="1200" smtClean="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rPr>
              <a:t>.</a:t>
            </a:r>
            <a:endParaRPr lang="en-US" altLang="ko-KR" u="none" smtClean="0"/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en-US" altLang="ko-KR" err="1" smtClean="0"/>
              <a:t>nproc</a:t>
            </a:r>
            <a:r>
              <a:rPr lang="en-US" altLang="ko-KR" smtClean="0"/>
              <a:t> : 4096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en-US" altLang="ko-KR" err="1" smtClean="0"/>
              <a:t>semmap</a:t>
            </a:r>
            <a:r>
              <a:rPr lang="en-US" altLang="ko-KR" smtClean="0"/>
              <a:t> : (semmni+2)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en-US" altLang="ko-KR" err="1" smtClean="0"/>
              <a:t>semmni</a:t>
            </a:r>
            <a:r>
              <a:rPr lang="en-US" altLang="ko-KR" smtClean="0"/>
              <a:t> : 4096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en-US" altLang="ko-KR" err="1" smtClean="0"/>
              <a:t>semmns</a:t>
            </a:r>
            <a:r>
              <a:rPr lang="en-US" altLang="ko-KR" smtClean="0"/>
              <a:t> : (</a:t>
            </a:r>
            <a:r>
              <a:rPr lang="en-US" altLang="ko-KR" err="1" smtClean="0"/>
              <a:t>semmni</a:t>
            </a:r>
            <a:r>
              <a:rPr lang="en-US" altLang="ko-KR" smtClean="0"/>
              <a:t>*2)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en-US" altLang="ko-KR" err="1" smtClean="0"/>
              <a:t>semmnu</a:t>
            </a:r>
            <a:r>
              <a:rPr lang="en-US" altLang="ko-KR" smtClean="0"/>
              <a:t> : (nproc-4)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en-US" altLang="ko-KR" err="1" smtClean="0"/>
              <a:t>semvmx</a:t>
            </a:r>
            <a:r>
              <a:rPr lang="en-US" altLang="ko-KR" smtClean="0"/>
              <a:t> : 32767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en-US" altLang="ko-KR" err="1" smtClean="0"/>
              <a:t>shmmx</a:t>
            </a:r>
            <a:r>
              <a:rPr lang="en-US" altLang="ko-KR" smtClean="0"/>
              <a:t> : </a:t>
            </a:r>
            <a:r>
              <a:rPr lang="ko-KR" altLang="en-US" smtClean="0"/>
              <a:t>물리적 메모리 크기</a:t>
            </a:r>
            <a:r>
              <a:rPr lang="en-US" altLang="ko-KR" smtClean="0"/>
              <a:t>(0X40000000) </a:t>
            </a:r>
            <a:r>
              <a:rPr lang="ko-KR" altLang="en-US" smtClean="0"/>
              <a:t>나 </a:t>
            </a:r>
            <a:r>
              <a:rPr lang="en-US" altLang="ko-KR" smtClean="0"/>
              <a:t>1073741824 </a:t>
            </a:r>
            <a:r>
              <a:rPr lang="ko-KR" altLang="en-US" smtClean="0"/>
              <a:t>중에 더 큰 값</a:t>
            </a:r>
            <a:endParaRPr lang="en-US" altLang="ko-KR" smtClean="0"/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en-US" altLang="ko-KR" err="1" smtClean="0"/>
              <a:t>shmmni</a:t>
            </a:r>
            <a:r>
              <a:rPr lang="en-US" altLang="ko-KR" smtClean="0"/>
              <a:t> : 512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</a:t>
            </a:r>
            <a:r>
              <a:rPr lang="en-US" altLang="ko-KR" err="1" smtClean="0"/>
              <a:t>shmseg</a:t>
            </a:r>
            <a:r>
              <a:rPr lang="en-US" altLang="ko-KR" smtClean="0"/>
              <a:t> : 120</a:t>
            </a:r>
          </a:p>
          <a:p>
            <a:pPr eaLnBrk="1" hangingPunct="1"/>
            <a:endParaRPr lang="en-US" altLang="ko-KR" smtClean="0"/>
          </a:p>
          <a:p>
            <a:pPr eaLnBrk="1" hangingPunct="1">
              <a:buFontTx/>
              <a:buChar char="•"/>
            </a:pPr>
            <a:r>
              <a:rPr lang="en-US" altLang="ko-KR" smtClean="0"/>
              <a:t> AIX</a:t>
            </a:r>
          </a:p>
          <a:p>
            <a:pPr lvl="1" eaLnBrk="1" hangingPunct="1">
              <a:buFontTx/>
              <a:buChar char="-"/>
            </a:pPr>
            <a:r>
              <a:rPr lang="ko-KR" altLang="en-US" smtClean="0"/>
              <a:t>디폴트 값이 다음과 같이 최대 크기로 설정되어 있으므로</a:t>
            </a:r>
            <a:r>
              <a:rPr lang="en-US" altLang="ko-KR" smtClean="0"/>
              <a:t>, </a:t>
            </a:r>
            <a:r>
              <a:rPr lang="ko-KR" altLang="en-US" smtClean="0"/>
              <a:t>별도의 </a:t>
            </a:r>
            <a:r>
              <a:rPr lang="ko-KR" altLang="en-US" err="1" smtClean="0"/>
              <a:t>커널</a:t>
            </a:r>
            <a:r>
              <a:rPr lang="ko-KR" altLang="en-US" smtClean="0"/>
              <a:t> </a:t>
            </a:r>
            <a:r>
              <a:rPr lang="ko-KR" altLang="en-US" err="1" smtClean="0"/>
              <a:t>파라미터의</a:t>
            </a:r>
            <a:r>
              <a:rPr lang="ko-KR" altLang="en-US" smtClean="0"/>
              <a:t> 설정은 필요하지 않다</a:t>
            </a:r>
            <a:r>
              <a:rPr lang="en-US" altLang="ko-KR" smtClean="0"/>
              <a:t>.</a:t>
            </a:r>
          </a:p>
          <a:p>
            <a:pPr lvl="1" eaLnBrk="1" hangingPunct="1">
              <a:buFontTx/>
              <a:buChar char="-"/>
            </a:pPr>
            <a:r>
              <a:rPr lang="en-US" altLang="ko-KR" smtClean="0"/>
              <a:t> semaphore = 10000</a:t>
            </a:r>
            <a:endParaRPr lang="ko-KR" altLang="ko-KR" smtClean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 smtClean="0">
                <a:latin typeface="+mn-ea"/>
              </a:rPr>
              <a:t> </a:t>
            </a:r>
            <a:r>
              <a:rPr lang="en-US" altLang="ko-KR" sz="1100" dirty="0" err="1" smtClean="0"/>
              <a:t>Tibero</a:t>
            </a:r>
            <a:r>
              <a:rPr lang="ko-KR" altLang="en-US" sz="1100" dirty="0" smtClean="0"/>
              <a:t>의 프로세스는 크게 </a:t>
            </a:r>
            <a:r>
              <a:rPr lang="en-US" altLang="ko-KR" sz="1100" dirty="0" smtClean="0"/>
              <a:t>3</a:t>
            </a:r>
            <a:r>
              <a:rPr lang="ko-KR" altLang="en-US" sz="1100" dirty="0" smtClean="0"/>
              <a:t>가지로 구성된다</a:t>
            </a:r>
            <a:r>
              <a:rPr lang="en-US" altLang="ko-KR" sz="1100" dirty="0" smtClean="0"/>
              <a:t>.</a:t>
            </a:r>
          </a:p>
          <a:p>
            <a:pPr lvl="1" fontAlgn="auto">
              <a:spcBef>
                <a:spcPts val="0"/>
              </a:spcBef>
              <a:spcAft>
                <a:spcPts val="0"/>
              </a:spcAft>
              <a:buFont typeface="+mj-lt"/>
              <a:buAutoNum type="arabicParenR"/>
              <a:defRPr/>
            </a:pPr>
            <a:endParaRPr lang="en-US" altLang="ko-KR" dirty="0" smtClean="0"/>
          </a:p>
          <a:p>
            <a:pPr lvl="1" fontAlgn="auto">
              <a:spcBef>
                <a:spcPts val="0"/>
              </a:spcBef>
              <a:spcAft>
                <a:spcPts val="0"/>
              </a:spcAft>
              <a:buFont typeface="+mj-lt"/>
              <a:buAutoNum type="arabicParenR"/>
              <a:defRPr/>
            </a:pPr>
            <a:r>
              <a:rPr lang="ko-KR" altLang="en-US" dirty="0" err="1" smtClean="0"/>
              <a:t>리스너</a:t>
            </a:r>
            <a:r>
              <a:rPr lang="en-US" altLang="ko-KR" dirty="0" smtClean="0"/>
              <a:t>(Listener) </a:t>
            </a:r>
          </a:p>
          <a:p>
            <a:pPr marL="914400" lvl="2" indent="0" fontAlgn="auto">
              <a:spcBef>
                <a:spcPts val="0"/>
              </a:spcBef>
              <a:spcAft>
                <a:spcPts val="0"/>
              </a:spcAft>
              <a:buFont typeface="Wingdings" pitchFamily="2" charset="2"/>
              <a:buChar char="§"/>
              <a:defRPr/>
            </a:pPr>
            <a:r>
              <a:rPr lang="ko-KR" altLang="en-US" sz="1300" dirty="0" smtClean="0"/>
              <a:t> </a:t>
            </a:r>
            <a:r>
              <a:rPr lang="ko-KR" altLang="en-US" sz="1300" dirty="0" err="1" smtClean="0"/>
              <a:t>리스너는</a:t>
            </a:r>
            <a:r>
              <a:rPr lang="ko-KR" altLang="en-US" sz="1300" dirty="0" smtClean="0"/>
              <a:t> 클라이언트의 새로운 접속 요청을 받아 이를 유효한 </a:t>
            </a:r>
            <a:r>
              <a:rPr lang="ko-KR" altLang="en-US" sz="1300" dirty="0" err="1" smtClean="0"/>
              <a:t>워킹</a:t>
            </a:r>
            <a:r>
              <a:rPr lang="ko-KR" altLang="en-US" sz="1300" dirty="0" smtClean="0"/>
              <a:t> 프로세스에 할당한다</a:t>
            </a:r>
            <a:r>
              <a:rPr lang="en-US" altLang="ko-KR" sz="1300" dirty="0" smtClean="0"/>
              <a:t>. </a:t>
            </a:r>
            <a:r>
              <a:rPr lang="ko-KR" altLang="en-US" sz="1300" dirty="0" smtClean="0"/>
              <a:t>즉</a:t>
            </a:r>
            <a:r>
              <a:rPr lang="en-US" altLang="ko-KR" sz="1300" dirty="0" smtClean="0"/>
              <a:t>, </a:t>
            </a:r>
            <a:r>
              <a:rPr lang="ko-KR" altLang="en-US" sz="1300" dirty="0" smtClean="0"/>
              <a:t>클라이언트와 </a:t>
            </a:r>
            <a:r>
              <a:rPr lang="ko-KR" altLang="en-US" sz="1300" dirty="0" err="1" smtClean="0"/>
              <a:t>워킹</a:t>
            </a:r>
            <a:r>
              <a:rPr lang="ko-KR" altLang="en-US" sz="1300" dirty="0" smtClean="0"/>
              <a:t> 프로세스 간의 중계 역할을 담당</a:t>
            </a:r>
            <a:endParaRPr lang="en-US" altLang="ko-KR" dirty="0" smtClean="0"/>
          </a:p>
          <a:p>
            <a:pPr lvl="1" fontAlgn="auto">
              <a:spcBef>
                <a:spcPts val="0"/>
              </a:spcBef>
              <a:spcAft>
                <a:spcPts val="0"/>
              </a:spcAft>
              <a:buFont typeface="+mj-lt"/>
              <a:buAutoNum type="arabicParenR"/>
              <a:defRPr/>
            </a:pPr>
            <a:endParaRPr lang="en-US" altLang="ko-KR" dirty="0" smtClean="0"/>
          </a:p>
          <a:p>
            <a:pPr lvl="1" fontAlgn="auto">
              <a:spcBef>
                <a:spcPts val="0"/>
              </a:spcBef>
              <a:spcAft>
                <a:spcPts val="0"/>
              </a:spcAft>
              <a:buFont typeface="+mj-lt"/>
              <a:buAutoNum type="arabicParenR"/>
              <a:defRPr/>
            </a:pPr>
            <a:r>
              <a:rPr lang="ko-KR" altLang="en-US" dirty="0" err="1" smtClean="0"/>
              <a:t>워킹</a:t>
            </a:r>
            <a:r>
              <a:rPr lang="ko-KR" altLang="en-US" dirty="0" smtClean="0"/>
              <a:t> 프로세스</a:t>
            </a:r>
            <a:r>
              <a:rPr lang="en-US" altLang="ko-KR" dirty="0" smtClean="0"/>
              <a:t>(Working Process </a:t>
            </a:r>
            <a:r>
              <a:rPr lang="ko-KR" altLang="en-US" dirty="0" smtClean="0"/>
              <a:t>또는 </a:t>
            </a:r>
            <a:r>
              <a:rPr lang="en-US" altLang="ko-KR" dirty="0" smtClean="0"/>
              <a:t>Foreground Process)</a:t>
            </a:r>
          </a:p>
          <a:p>
            <a:pPr marL="914400" lvl="2" indent="0" fontAlgn="auto">
              <a:spcBef>
                <a:spcPts val="0"/>
              </a:spcBef>
              <a:spcAft>
                <a:spcPts val="0"/>
              </a:spcAft>
              <a:buFont typeface="Wingdings" pitchFamily="2" charset="2"/>
              <a:buChar char="§"/>
              <a:defRPr/>
            </a:pPr>
            <a:r>
              <a:rPr lang="ko-KR" altLang="en-US" sz="1300" dirty="0" smtClean="0"/>
              <a:t> </a:t>
            </a:r>
            <a:r>
              <a:rPr lang="ko-KR" altLang="en-US" sz="1300" dirty="0" err="1" smtClean="0"/>
              <a:t>워킹</a:t>
            </a:r>
            <a:r>
              <a:rPr lang="ko-KR" altLang="en-US" sz="1300" dirty="0" smtClean="0"/>
              <a:t> 프로세스는 클라이언트와 실제로 통신을 하며 사용자의 요구 사항을 처리하는 프로세스이다</a:t>
            </a:r>
            <a:r>
              <a:rPr lang="en-US" altLang="ko-KR" sz="1300" dirty="0" smtClean="0"/>
              <a:t>.</a:t>
            </a:r>
            <a:endParaRPr lang="en-US" altLang="ko-KR" dirty="0" smtClean="0"/>
          </a:p>
          <a:p>
            <a:pPr lvl="1" fontAlgn="auto">
              <a:spcBef>
                <a:spcPts val="0"/>
              </a:spcBef>
              <a:spcAft>
                <a:spcPts val="0"/>
              </a:spcAft>
              <a:buFont typeface="+mj-lt"/>
              <a:buAutoNum type="arabicParenR"/>
              <a:defRPr/>
            </a:pPr>
            <a:endParaRPr lang="en-US" altLang="ko-KR" dirty="0" smtClean="0"/>
          </a:p>
          <a:p>
            <a:pPr lvl="1" fontAlgn="auto">
              <a:spcBef>
                <a:spcPts val="0"/>
              </a:spcBef>
              <a:spcAft>
                <a:spcPts val="0"/>
              </a:spcAft>
              <a:buFont typeface="+mj-lt"/>
              <a:buAutoNum type="arabicParenR"/>
              <a:defRPr/>
            </a:pPr>
            <a:r>
              <a:rPr lang="ko-KR" altLang="en-US" dirty="0" smtClean="0"/>
              <a:t>배경 프로세스</a:t>
            </a:r>
            <a:r>
              <a:rPr lang="en-US" altLang="ko-KR" dirty="0" smtClean="0"/>
              <a:t>(Background Process)</a:t>
            </a:r>
          </a:p>
          <a:p>
            <a:pPr marL="914400" lvl="2" indent="0" fontAlgn="auto">
              <a:spcBef>
                <a:spcPts val="0"/>
              </a:spcBef>
              <a:spcAft>
                <a:spcPts val="0"/>
              </a:spcAft>
              <a:buFont typeface="Wingdings" pitchFamily="2" charset="2"/>
              <a:buChar char="§"/>
              <a:defRPr/>
            </a:pPr>
            <a:r>
              <a:rPr lang="en-US" altLang="ko-KR" dirty="0" smtClean="0"/>
              <a:t> </a:t>
            </a:r>
            <a:r>
              <a:rPr lang="ko-KR" altLang="en-US" sz="1300" dirty="0" smtClean="0"/>
              <a:t>배경 프로세스는 클라이언트의 접속 요청을 직접 받지 않고</a:t>
            </a:r>
            <a:r>
              <a:rPr lang="en-US" altLang="ko-KR" sz="1300" dirty="0" smtClean="0"/>
              <a:t>, </a:t>
            </a:r>
            <a:r>
              <a:rPr lang="ko-KR" altLang="en-US" sz="1300" dirty="0" err="1" smtClean="0"/>
              <a:t>워킹</a:t>
            </a:r>
            <a:r>
              <a:rPr lang="ko-KR" altLang="en-US" sz="1300" dirty="0" smtClean="0"/>
              <a:t> </a:t>
            </a:r>
            <a:r>
              <a:rPr lang="ko-KR" altLang="en-US" sz="1300" dirty="0" err="1" smtClean="0"/>
              <a:t>스레드나</a:t>
            </a:r>
            <a:r>
              <a:rPr lang="ko-KR" altLang="en-US" sz="1300" dirty="0" smtClean="0"/>
              <a:t> 다른 배경 프로세스가 요청할 때 혹은 정해진 주기에 따라 동작하는 주로 시간이 오래 걸리는 디스크 작업을 담당하는 독립된 프로세스이다</a:t>
            </a:r>
            <a:r>
              <a:rPr lang="en-US" altLang="ko-KR" sz="1300" dirty="0" smtClean="0"/>
              <a:t>.</a:t>
            </a:r>
            <a:endParaRPr lang="ko-KR" altLang="en-US" dirty="0">
              <a:latin typeface="+mn-ea"/>
            </a:endParaRPr>
          </a:p>
        </p:txBody>
      </p:sp>
      <p:sp>
        <p:nvSpPr>
          <p:cNvPr id="274436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04E8928-2216-4AD1-AA6B-4F6F443B1130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7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9D52CFA-F939-439A-BB6B-846AC63F8F55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79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7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7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9D52CFA-F939-439A-BB6B-846AC63F8F55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80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7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7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67CA8D1-A1CF-4A75-916C-6C2460D0326D}" type="slidenum">
              <a:rPr lang="en-US" altLang="ko-KR">
                <a:latin typeface="굴림" pitchFamily="50" charset="-127"/>
              </a:rPr>
              <a:pPr algn="r" eaLnBrk="1" hangingPunct="1"/>
              <a:t>81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8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8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817563" indent="-817563"/>
            <a:r>
              <a:rPr lang="en-US" altLang="ko-KR" sz="1000" smtClean="0"/>
              <a:t>TB_HOME : Tibero </a:t>
            </a:r>
            <a:r>
              <a:rPr lang="ko-KR" altLang="en-US" sz="1000" smtClean="0"/>
              <a:t>소프트웨어가 설치된 디렉토리</a:t>
            </a:r>
          </a:p>
          <a:p>
            <a:pPr marL="817563" indent="-817563"/>
            <a:r>
              <a:rPr lang="en-US" altLang="ko-KR" sz="1000" smtClean="0"/>
              <a:t>TB_SID : Tibero System Identify </a:t>
            </a:r>
            <a:r>
              <a:rPr lang="ko-KR" altLang="en-US" sz="1000" smtClean="0"/>
              <a:t>서비스 명</a:t>
            </a:r>
          </a:p>
          <a:p>
            <a:pPr marL="817563" indent="-817563"/>
            <a:r>
              <a:rPr lang="en-US" altLang="ko-KR" sz="1000" smtClean="0"/>
              <a:t>TB_PROF_DIR : core </a:t>
            </a:r>
            <a:r>
              <a:rPr lang="ko-KR" altLang="en-US" sz="1000" smtClean="0"/>
              <a:t>파일이 발생할 경우 파일 생성 위치 지정</a:t>
            </a:r>
          </a:p>
          <a:p>
            <a:pPr marL="817563" indent="-817563"/>
            <a:r>
              <a:rPr lang="en-US" altLang="ko-KR" sz="1000" smtClean="0"/>
              <a:t>PATH : Tibero </a:t>
            </a:r>
            <a:r>
              <a:rPr lang="ko-KR" altLang="en-US" sz="1000" smtClean="0"/>
              <a:t>서버를 사용하기 위한 실행파일 경로 설정</a:t>
            </a:r>
          </a:p>
          <a:p>
            <a:pPr marL="817563" indent="-817563"/>
            <a:r>
              <a:rPr lang="en-US" altLang="ko-KR" sz="1000" smtClean="0"/>
              <a:t>LD_LIBRARY_PATH : Tibero </a:t>
            </a:r>
            <a:r>
              <a:rPr lang="ko-KR" altLang="en-US" sz="1000" smtClean="0"/>
              <a:t>서버 사용시 필요한 공유 라이브러리 패스 설정</a:t>
            </a:r>
            <a:endParaRPr lang="en-US" altLang="ko-KR" sz="1000" smtClean="0"/>
          </a:p>
          <a:p>
            <a:pPr marL="817563" indent="-817563"/>
            <a:endParaRPr lang="en-US" altLang="ko-KR" sz="1000" smtClean="0"/>
          </a:p>
          <a:p>
            <a:pPr marL="817563" indent="-817563"/>
            <a:r>
              <a:rPr lang="en-US" altLang="ko-KR" sz="1000" smtClean="0"/>
              <a:t>.bash_profile </a:t>
            </a:r>
            <a:r>
              <a:rPr lang="ko-KR" altLang="en-US" sz="1000" smtClean="0"/>
              <a:t>변경 후</a:t>
            </a:r>
            <a:r>
              <a:rPr lang="en-US" altLang="ko-KR" sz="1000" smtClean="0"/>
              <a:t>, </a:t>
            </a:r>
            <a:r>
              <a:rPr lang="ko-KR" altLang="en-US" sz="1000" smtClean="0"/>
              <a:t>적용 작업 </a:t>
            </a:r>
            <a:endParaRPr lang="en-US" altLang="ko-KR" sz="1000" smtClean="0"/>
          </a:p>
          <a:p>
            <a:pPr marL="817563" indent="-817563"/>
            <a:r>
              <a:rPr lang="en-US" altLang="ko-KR" smtClean="0"/>
              <a:t>   =&gt;source .bash_profile</a:t>
            </a:r>
            <a:endParaRPr lang="en-US" altLang="ko-KR" sz="1000" smtClean="0"/>
          </a:p>
          <a:p>
            <a:pPr marL="817563" indent="-817563"/>
            <a:endParaRPr lang="en-US" altLang="ko-KR" sz="1000" smtClean="0"/>
          </a:p>
          <a:p>
            <a:pPr marL="817563" indent="-817563"/>
            <a:endParaRPr lang="en-US" altLang="ko-KR" sz="1000" smtClean="0"/>
          </a:p>
          <a:p>
            <a:pPr marL="817563" indent="-817563"/>
            <a:endParaRPr lang="ko-KR" altLang="ko-KR" sz="1000" smtClean="0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567CA8D1-A1CF-4A75-916C-6C2460D0326D}" type="slidenum">
              <a:rPr lang="en-US" altLang="ko-KR">
                <a:latin typeface="굴림" pitchFamily="50" charset="-127"/>
              </a:rPr>
              <a:pPr algn="r" eaLnBrk="1" hangingPunct="1"/>
              <a:t>82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8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8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817563" indent="-817563"/>
            <a:r>
              <a:rPr lang="en-US" altLang="ko-KR" sz="1000" smtClean="0"/>
              <a:t>TB_HOME : Tibero </a:t>
            </a:r>
            <a:r>
              <a:rPr lang="ko-KR" altLang="en-US" sz="1000" smtClean="0"/>
              <a:t>소프트웨어가 설치된 디렉토리</a:t>
            </a:r>
          </a:p>
          <a:p>
            <a:pPr marL="817563" indent="-817563"/>
            <a:r>
              <a:rPr lang="en-US" altLang="ko-KR" sz="1000" smtClean="0"/>
              <a:t>TB_SID : Tibero System Identify </a:t>
            </a:r>
            <a:r>
              <a:rPr lang="ko-KR" altLang="en-US" sz="1000" smtClean="0"/>
              <a:t>서비스 명</a:t>
            </a:r>
          </a:p>
          <a:p>
            <a:pPr marL="817563" indent="-817563"/>
            <a:r>
              <a:rPr lang="en-US" altLang="ko-KR" sz="1000" smtClean="0"/>
              <a:t>TB_PROF_DIR : core </a:t>
            </a:r>
            <a:r>
              <a:rPr lang="ko-KR" altLang="en-US" sz="1000" smtClean="0"/>
              <a:t>파일이 발생할 경우 파일 생성 위치 지정</a:t>
            </a:r>
          </a:p>
          <a:p>
            <a:pPr marL="817563" indent="-817563"/>
            <a:r>
              <a:rPr lang="en-US" altLang="ko-KR" sz="1000" smtClean="0"/>
              <a:t>PATH : Tibero </a:t>
            </a:r>
            <a:r>
              <a:rPr lang="ko-KR" altLang="en-US" sz="1000" smtClean="0"/>
              <a:t>서버를 사용하기 위한 실행파일 경로 설정</a:t>
            </a:r>
          </a:p>
          <a:p>
            <a:pPr marL="817563" indent="-817563"/>
            <a:r>
              <a:rPr lang="en-US" altLang="ko-KR" sz="1000" smtClean="0"/>
              <a:t>LD_LIBRARY_PATH : Tibero </a:t>
            </a:r>
            <a:r>
              <a:rPr lang="ko-KR" altLang="en-US" sz="1000" smtClean="0"/>
              <a:t>서버 사용시 필요한 공유 라이브러리 패스 설정</a:t>
            </a:r>
            <a:endParaRPr lang="en-US" altLang="ko-KR" sz="1000" smtClean="0"/>
          </a:p>
          <a:p>
            <a:pPr marL="817563" indent="-817563"/>
            <a:endParaRPr lang="en-US" altLang="ko-KR" sz="1000" smtClean="0"/>
          </a:p>
          <a:p>
            <a:pPr marL="817563" indent="-817563"/>
            <a:r>
              <a:rPr lang="en-US" altLang="ko-KR" sz="1000" smtClean="0"/>
              <a:t>.bash_profile </a:t>
            </a:r>
            <a:r>
              <a:rPr lang="ko-KR" altLang="en-US" sz="1000" smtClean="0"/>
              <a:t>변경 후</a:t>
            </a:r>
            <a:r>
              <a:rPr lang="en-US" altLang="ko-KR" sz="1000" smtClean="0"/>
              <a:t>, </a:t>
            </a:r>
            <a:r>
              <a:rPr lang="ko-KR" altLang="en-US" sz="1000" smtClean="0"/>
              <a:t>적용 작업 </a:t>
            </a:r>
            <a:endParaRPr lang="en-US" altLang="ko-KR" sz="1000" smtClean="0"/>
          </a:p>
          <a:p>
            <a:pPr marL="817563" indent="-817563"/>
            <a:r>
              <a:rPr lang="en-US" altLang="ko-KR" smtClean="0"/>
              <a:t>   =&gt;source .bash_profile</a:t>
            </a:r>
            <a:endParaRPr lang="en-US" altLang="ko-KR" sz="1000" smtClean="0"/>
          </a:p>
          <a:p>
            <a:pPr marL="817563" indent="-817563"/>
            <a:endParaRPr lang="en-US" altLang="ko-KR" sz="1000" smtClean="0"/>
          </a:p>
          <a:p>
            <a:pPr marL="817563" indent="-817563"/>
            <a:endParaRPr lang="en-US" altLang="ko-KR" sz="1000" smtClean="0"/>
          </a:p>
          <a:p>
            <a:pPr marL="817563" indent="-817563"/>
            <a:endParaRPr lang="ko-KR" altLang="ko-KR" sz="1000" smtClean="0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05FC7C7C-30D3-49E8-BA39-96384C8200CD}" type="slidenum">
              <a:rPr lang="en-US" altLang="ko-KR">
                <a:latin typeface="굴림" pitchFamily="50" charset="-127"/>
              </a:rPr>
              <a:pPr algn="r" eaLnBrk="1" hangingPunct="1"/>
              <a:t>83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59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9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r>
              <a:rPr lang="en-US" altLang="ko-KR" sz="1000" smtClean="0"/>
              <a:t> | --- instance  Tibero </a:t>
            </a:r>
            <a:r>
              <a:rPr lang="ko-KR" altLang="en-US" sz="1000" smtClean="0"/>
              <a:t>최초 기동시 생성</a:t>
            </a:r>
          </a:p>
          <a:p>
            <a:pPr eaLnBrk="1" hangingPunct="1">
              <a:spcBef>
                <a:spcPct val="0"/>
              </a:spcBef>
            </a:pPr>
            <a:r>
              <a:rPr lang="en-US" altLang="ko-KR" sz="1000" smtClean="0"/>
              <a:t> | ---license     </a:t>
            </a:r>
            <a:r>
              <a:rPr lang="ko-KR" altLang="en-US" sz="1000" smtClean="0"/>
              <a:t>라이센스용 디렉토리 필요</a:t>
            </a:r>
          </a:p>
          <a:p>
            <a:pPr eaLnBrk="1" hangingPunct="1">
              <a:spcBef>
                <a:spcPct val="0"/>
              </a:spcBef>
            </a:pPr>
            <a:endParaRPr lang="ko-KR" altLang="en-US" sz="1000" smtClean="0"/>
          </a:p>
          <a:p>
            <a:r>
              <a:rPr lang="en-US" altLang="ko-KR" sz="1000" smtClean="0"/>
              <a:t>$ gen_tip.sh</a:t>
            </a:r>
          </a:p>
          <a:p>
            <a:r>
              <a:rPr lang="en-US" altLang="ko-KR" sz="1000" smtClean="0"/>
              <a:t>Using TB_SID "tibero"</a:t>
            </a:r>
          </a:p>
          <a:p>
            <a:r>
              <a:rPr lang="en-US" altLang="ko-KR" sz="1000" smtClean="0"/>
              <a:t>/home/tibero5/tibero5/config/tibero.tip generated</a:t>
            </a:r>
          </a:p>
          <a:p>
            <a:r>
              <a:rPr lang="en-US" altLang="ko-KR" sz="1000" smtClean="0"/>
              <a:t>/home/tibero5/tibero5/config/psm_commands generated</a:t>
            </a:r>
          </a:p>
          <a:p>
            <a:r>
              <a:rPr lang="en-US" altLang="ko-KR" sz="1000" smtClean="0"/>
              <a:t>/home/tibero5/tibero5/client/config/tbdsn.tbr generated.</a:t>
            </a:r>
            <a:endParaRPr lang="ko-KR" altLang="en-US" sz="1000" smtClean="0"/>
          </a:p>
          <a:p>
            <a:pPr eaLnBrk="1" hangingPunct="1"/>
            <a:endParaRPr lang="ko-KR" altLang="ko-KR" sz="1000" smtClean="0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98AF0F31-7494-4046-968A-16CE85EF9A20}" type="slidenum">
              <a:rPr lang="en-US" altLang="ko-KR">
                <a:latin typeface="굴림" pitchFamily="50" charset="-127"/>
              </a:rPr>
              <a:pPr algn="r" eaLnBrk="1" hangingPunct="1"/>
              <a:t>84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0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0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ko-KR" altLang="ko-KR" sz="1000" smtClean="0"/>
              <a:t>CONTROL_FILES=</a:t>
            </a:r>
            <a:r>
              <a:rPr lang="en-US" altLang="ko-KR" sz="1000" smtClean="0"/>
              <a:t>/home/tiber5/</a:t>
            </a:r>
            <a:r>
              <a:rPr lang="ko-KR" altLang="ko-KR" sz="1000" smtClean="0"/>
              <a:t>tibero</a:t>
            </a:r>
            <a:r>
              <a:rPr lang="en-US" altLang="ko-KR" sz="1000" smtClean="0"/>
              <a:t>5</a:t>
            </a:r>
            <a:r>
              <a:rPr lang="ko-KR" altLang="ko-KR" sz="1000" smtClean="0"/>
              <a:t>/instance/tibero/database/c1.ctl</a:t>
            </a:r>
            <a:endParaRPr lang="ko-KR" altLang="en-US" sz="1000" smtClean="0"/>
          </a:p>
          <a:p>
            <a:pPr eaLnBrk="1" hangingPunct="1"/>
            <a:r>
              <a:rPr lang="ko-KR" altLang="en-US" sz="1000" smtClean="0">
                <a:sym typeface="Wingdings" pitchFamily="2" charset="2"/>
              </a:rPr>
              <a:t> </a:t>
            </a:r>
            <a:r>
              <a:rPr lang="ko-KR" altLang="ko-KR" sz="1000" smtClean="0">
                <a:sym typeface="Wingdings" pitchFamily="2" charset="2"/>
              </a:rPr>
              <a:t>CONTROL_FILES=/home/tibero</a:t>
            </a:r>
            <a:r>
              <a:rPr lang="en-US" altLang="ko-KR" sz="1000" smtClean="0">
                <a:sym typeface="Wingdings" pitchFamily="2" charset="2"/>
              </a:rPr>
              <a:t>5</a:t>
            </a:r>
            <a:r>
              <a:rPr lang="ko-KR" altLang="ko-KR" sz="1000" smtClean="0">
                <a:sym typeface="Wingdings" pitchFamily="2" charset="2"/>
              </a:rPr>
              <a:t>/</a:t>
            </a:r>
            <a:r>
              <a:rPr lang="ko-KR" altLang="en-US" sz="1000" smtClean="0">
                <a:sym typeface="Wingdings" pitchFamily="2" charset="2"/>
              </a:rPr>
              <a:t>t</a:t>
            </a:r>
            <a:r>
              <a:rPr lang="en-US" altLang="ko-KR" sz="1000" smtClean="0">
                <a:sym typeface="Wingdings" pitchFamily="2" charset="2"/>
              </a:rPr>
              <a:t>bdata</a:t>
            </a:r>
            <a:r>
              <a:rPr lang="ko-KR" altLang="ko-KR" sz="1000" smtClean="0">
                <a:sym typeface="Wingdings" pitchFamily="2" charset="2"/>
              </a:rPr>
              <a:t>/c1.ctl</a:t>
            </a:r>
            <a:endParaRPr lang="ko-KR" altLang="en-US" sz="1000" smtClean="0">
              <a:sym typeface="Wingdings" pitchFamily="2" charset="2"/>
            </a:endParaRPr>
          </a:p>
          <a:p>
            <a:pPr eaLnBrk="1" hangingPunct="1"/>
            <a:endParaRPr lang="ko-KR" altLang="en-US" sz="1000" smtClean="0">
              <a:sym typeface="Wingdings" pitchFamily="2" charset="2"/>
            </a:endParaRPr>
          </a:p>
          <a:p>
            <a:pPr eaLnBrk="1" hangingPunct="1">
              <a:spcBef>
                <a:spcPct val="0"/>
              </a:spcBef>
            </a:pPr>
            <a:r>
              <a:rPr lang="en-US" altLang="ko-KR" sz="1000" b="1" smtClean="0"/>
              <a:t>DB_CREATE_FILE_DEST=/home/tiber5/tbdata </a:t>
            </a:r>
            <a:r>
              <a:rPr lang="ko-KR" altLang="en-US" sz="1000" b="1" smtClean="0"/>
              <a:t>추가</a:t>
            </a:r>
            <a:endParaRPr lang="ko-KR" altLang="en-US" sz="1000" smtClean="0">
              <a:sym typeface="Wingdings" pitchFamily="2" charset="2"/>
            </a:endParaRPr>
          </a:p>
          <a:p>
            <a:pPr eaLnBrk="1" hangingPunct="1"/>
            <a:endParaRPr lang="ko-KR" altLang="en-US" sz="1000" smtClean="0">
              <a:sym typeface="Wingdings" pitchFamily="2" charset="2"/>
            </a:endParaRPr>
          </a:p>
          <a:p>
            <a:r>
              <a:rPr lang="ko-KR" altLang="ko-KR" sz="1000" smtClean="0">
                <a:sym typeface="Wingdings" pitchFamily="2" charset="2"/>
              </a:rPr>
              <a:t>TOTAL_SHM_SIZE=30M</a:t>
            </a:r>
            <a:endParaRPr lang="ko-KR" altLang="en-US" sz="1000" smtClean="0">
              <a:sym typeface="Wingdings" pitchFamily="2" charset="2"/>
            </a:endParaRPr>
          </a:p>
          <a:p>
            <a:r>
              <a:rPr lang="ko-KR" altLang="en-US" sz="1000" smtClean="0">
                <a:sym typeface="Wingdings" pitchFamily="2" charset="2"/>
              </a:rPr>
              <a:t> </a:t>
            </a:r>
            <a:r>
              <a:rPr lang="ko-KR" altLang="ko-KR" sz="1000" smtClean="0">
                <a:sym typeface="Wingdings" pitchFamily="2" charset="2"/>
              </a:rPr>
              <a:t>TOTAL_SHM_SIZE=30M</a:t>
            </a:r>
            <a:endParaRPr lang="ko-KR" altLang="en-US" sz="1000" smtClean="0">
              <a:sym typeface="Wingdings" pitchFamily="2" charset="2"/>
            </a:endParaRPr>
          </a:p>
          <a:p>
            <a:r>
              <a:rPr lang="ko-KR" altLang="ko-KR" sz="1000" smtClean="0">
                <a:sym typeface="Wingdings" pitchFamily="2" charset="2"/>
              </a:rPr>
              <a:t>DB_BLOCK_SIZE=</a:t>
            </a:r>
            <a:r>
              <a:rPr lang="ko-KR" altLang="en-US" sz="1000" smtClean="0">
                <a:sym typeface="Wingdings" pitchFamily="2" charset="2"/>
              </a:rPr>
              <a:t>4</a:t>
            </a:r>
            <a:r>
              <a:rPr lang="en-US" altLang="ko-KR" sz="1000" smtClean="0">
                <a:sym typeface="Wingdings" pitchFamily="2" charset="2"/>
              </a:rPr>
              <a:t>k</a:t>
            </a:r>
          </a:p>
          <a:p>
            <a:r>
              <a:rPr lang="ko-KR" altLang="en-US" sz="1000" smtClean="0">
                <a:sym typeface="Wingdings" pitchFamily="2" charset="2"/>
              </a:rPr>
              <a:t> </a:t>
            </a:r>
            <a:r>
              <a:rPr lang="ko-KR" altLang="ko-KR" sz="1000" smtClean="0">
                <a:sym typeface="Wingdings" pitchFamily="2" charset="2"/>
              </a:rPr>
              <a:t>DB_BLOCK_SIZE=</a:t>
            </a:r>
            <a:r>
              <a:rPr lang="ko-KR" altLang="en-US" sz="1000" smtClean="0">
                <a:sym typeface="Wingdings" pitchFamily="2" charset="2"/>
              </a:rPr>
              <a:t>8</a:t>
            </a:r>
            <a:r>
              <a:rPr lang="en-US" altLang="ko-KR" sz="1000" smtClean="0">
                <a:sym typeface="Wingdings" pitchFamily="2" charset="2"/>
              </a:rPr>
              <a:t>k</a:t>
            </a:r>
          </a:p>
          <a:p>
            <a:r>
              <a:rPr lang="ko-KR" altLang="ko-KR" sz="1000" smtClean="0">
                <a:sym typeface="Wingdings" pitchFamily="2" charset="2"/>
              </a:rPr>
              <a:t>DB_CACHE_SIZE=1600K</a:t>
            </a:r>
            <a:endParaRPr lang="ko-KR" altLang="en-US" sz="1000" smtClean="0">
              <a:sym typeface="Wingdings" pitchFamily="2" charset="2"/>
            </a:endParaRPr>
          </a:p>
          <a:p>
            <a:r>
              <a:rPr lang="ko-KR" altLang="en-US" sz="1000" smtClean="0">
                <a:sym typeface="Wingdings" pitchFamily="2" charset="2"/>
              </a:rPr>
              <a:t> </a:t>
            </a:r>
            <a:r>
              <a:rPr lang="ko-KR" altLang="ko-KR" sz="1000" smtClean="0">
                <a:sym typeface="Wingdings" pitchFamily="2" charset="2"/>
              </a:rPr>
              <a:t>DB_CACHE_SIZE=</a:t>
            </a:r>
            <a:r>
              <a:rPr lang="ko-KR" altLang="en-US" sz="1000" smtClean="0">
                <a:sym typeface="Wingdings" pitchFamily="2" charset="2"/>
              </a:rPr>
              <a:t>2</a:t>
            </a:r>
            <a:r>
              <a:rPr lang="en-US" altLang="ko-KR" sz="1000" smtClean="0">
                <a:sym typeface="Wingdings" pitchFamily="2" charset="2"/>
              </a:rPr>
              <a:t>0M</a:t>
            </a:r>
          </a:p>
          <a:p>
            <a:endParaRPr lang="ko-KR" altLang="en-US" sz="1000" smtClean="0">
              <a:sym typeface="Wingdings" pitchFamily="2" charset="2"/>
            </a:endParaRPr>
          </a:p>
          <a:p>
            <a:r>
              <a:rPr lang="ko-KR" altLang="ko-KR" sz="1000" smtClean="0">
                <a:sym typeface="Wingdings" pitchFamily="2" charset="2"/>
              </a:rPr>
              <a:t>LOG_LVL=</a:t>
            </a:r>
            <a:r>
              <a:rPr lang="en-US" altLang="ko-KR" sz="1000" smtClean="0">
                <a:sym typeface="Wingdings" pitchFamily="2" charset="2"/>
              </a:rPr>
              <a:t>4</a:t>
            </a:r>
          </a:p>
          <a:p>
            <a:r>
              <a:rPr lang="ko-KR" altLang="en-US" sz="1000" smtClean="0">
                <a:sym typeface="Wingdings" pitchFamily="2" charset="2"/>
              </a:rPr>
              <a:t> </a:t>
            </a:r>
            <a:r>
              <a:rPr lang="ko-KR" altLang="ko-KR" sz="1000" smtClean="0">
                <a:sym typeface="Wingdings" pitchFamily="2" charset="2"/>
              </a:rPr>
              <a:t>LOG_LVL=</a:t>
            </a:r>
            <a:r>
              <a:rPr lang="en-US" altLang="ko-KR" sz="1000" smtClean="0">
                <a:sym typeface="Wingdings" pitchFamily="2" charset="2"/>
              </a:rPr>
              <a:t>2</a:t>
            </a:r>
            <a:endParaRPr lang="ko-KR" altLang="ko-KR" sz="1000" smtClean="0">
              <a:sym typeface="Wingdings" pitchFamily="2" charset="2"/>
            </a:endParaRPr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FF2C773F-BEBA-41EF-85C2-1096EE739759}" type="slidenum">
              <a:rPr lang="en-US" altLang="ko-KR">
                <a:latin typeface="굴림" pitchFamily="50" charset="-127"/>
              </a:rPr>
              <a:pPr algn="r" eaLnBrk="1" hangingPunct="1"/>
              <a:t>85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1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1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6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622F74B1-793D-4008-8370-A055B354E30F}" type="slidenum">
              <a:rPr lang="en-US" altLang="ko-KR">
                <a:latin typeface="굴림" pitchFamily="50" charset="-127"/>
              </a:rPr>
              <a:pPr algn="r" eaLnBrk="1" hangingPunct="1"/>
              <a:t>86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2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2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ko-KR" altLang="ko-KR" sz="1000" smtClean="0"/>
              <a:t>/home/tibero</a:t>
            </a:r>
            <a:r>
              <a:rPr lang="en-US" altLang="ko-KR" sz="1000" smtClean="0"/>
              <a:t>5</a:t>
            </a:r>
            <a:r>
              <a:rPr lang="ko-KR" altLang="ko-KR" sz="1000" smtClean="0"/>
              <a:t>/tbdata</a:t>
            </a:r>
            <a:r>
              <a:rPr lang="ko-KR" altLang="en-US" sz="1000" smtClean="0"/>
              <a:t> 디렉토리 확인</a:t>
            </a:r>
            <a:endParaRPr lang="en-US" altLang="ko-KR" sz="1000" smtClean="0"/>
          </a:p>
          <a:p>
            <a:r>
              <a:rPr lang="ko-KR" altLang="ko-KR" sz="1000" smtClean="0"/>
              <a:t>[tibero@vm1 tbdata]$ ls -al</a:t>
            </a:r>
          </a:p>
          <a:p>
            <a:r>
              <a:rPr lang="ko-KR" altLang="ko-KR" sz="1000" smtClean="0"/>
              <a:t>합계 1112384</a:t>
            </a:r>
          </a:p>
          <a:p>
            <a:r>
              <a:rPr lang="ko-KR" altLang="ko-KR" sz="1000" smtClean="0"/>
              <a:t>drwx------ 3 tibero tmax      4096 10월 30 20:23 .</a:t>
            </a:r>
          </a:p>
          <a:p>
            <a:r>
              <a:rPr lang="ko-KR" altLang="ko-KR" sz="1000" smtClean="0"/>
              <a:t>drwx------ 5 tibero tmax      4096 10월 30 20:13 ..</a:t>
            </a:r>
          </a:p>
          <a:p>
            <a:r>
              <a:rPr lang="ko-KR" altLang="ko-KR" sz="1000" smtClean="0"/>
              <a:t>-rw-r--r-- 1 tibero tmax        24 10월 30 20:23 .passwd</a:t>
            </a:r>
          </a:p>
          <a:p>
            <a:r>
              <a:rPr lang="ko-KR" altLang="ko-KR" sz="1000" smtClean="0"/>
              <a:t>-rw------- 1 tibero tmax   1228800 10월 30 20:23 c1.ctl</a:t>
            </a:r>
          </a:p>
          <a:p>
            <a:r>
              <a:rPr lang="ko-KR" altLang="ko-KR" sz="1000" smtClean="0"/>
              <a:t>-rw------- 1 tibero tmax  10485760 10월 30 20:23 log001.log</a:t>
            </a:r>
          </a:p>
          <a:p>
            <a:r>
              <a:rPr lang="ko-KR" altLang="ko-KR" sz="1000" smtClean="0"/>
              <a:t>-rw------- 1 tibero tmax  10485760 10월 30 20:23 log002.log</a:t>
            </a:r>
          </a:p>
          <a:p>
            <a:r>
              <a:rPr lang="ko-KR" altLang="ko-KR" sz="1000" smtClean="0"/>
              <a:t>-rw------- 1 tibero tmax  10485760 10월 30 20:21 log011.log</a:t>
            </a:r>
          </a:p>
          <a:p>
            <a:r>
              <a:rPr lang="ko-KR" altLang="ko-KR" sz="1000" smtClean="0"/>
              <a:t>-rw------- 1 tibero tmax  10485760 10월 30 20:21 log012.log</a:t>
            </a:r>
          </a:p>
          <a:p>
            <a:r>
              <a:rPr lang="ko-KR" altLang="ko-KR" sz="1000" smtClean="0"/>
              <a:t>-rw------- 1 tibero tmax  10485760 10월 30 20:21 log021.log</a:t>
            </a:r>
          </a:p>
          <a:p>
            <a:r>
              <a:rPr lang="ko-KR" altLang="ko-KR" sz="1000" smtClean="0"/>
              <a:t>-rw------- 1 tibero tmax  10485760 10월 30 20:21 log022.log</a:t>
            </a:r>
          </a:p>
          <a:p>
            <a:r>
              <a:rPr lang="ko-KR" altLang="ko-KR" sz="1000" smtClean="0"/>
              <a:t>drwx------ 2 tibero tmax      4096 10월 30 20:13 psm</a:t>
            </a:r>
          </a:p>
          <a:p>
            <a:r>
              <a:rPr lang="ko-KR" altLang="ko-KR" sz="1000" smtClean="0"/>
              <a:t>-rw------- 1 tibero tmax 536870912 10월 30 20:23 system001.</a:t>
            </a:r>
            <a:r>
              <a:rPr lang="en-US" altLang="ko-KR" sz="1000" smtClean="0"/>
              <a:t>dtf</a:t>
            </a:r>
            <a:endParaRPr lang="ko-KR" altLang="ko-KR" sz="1000" smtClean="0"/>
          </a:p>
          <a:p>
            <a:r>
              <a:rPr lang="ko-KR" altLang="ko-KR" sz="1000" smtClean="0"/>
              <a:t>-rw------- 1 tibero tmax 536870912 10월 30 20:23 temp001.</a:t>
            </a:r>
            <a:r>
              <a:rPr lang="en-US" altLang="ko-KR" sz="1000" smtClean="0"/>
              <a:t>dtf</a:t>
            </a:r>
            <a:endParaRPr lang="ko-KR" altLang="ko-KR" sz="1000" smtClean="0"/>
          </a:p>
          <a:p>
            <a:r>
              <a:rPr lang="ko-KR" altLang="ko-KR" sz="1000" smtClean="0"/>
              <a:t>-rw------- 1 tibero tmax 536870912 10월 30 20:23 undo001.</a:t>
            </a:r>
            <a:r>
              <a:rPr lang="en-US" altLang="ko-KR" sz="1000" smtClean="0"/>
              <a:t>dtf</a:t>
            </a:r>
            <a:endParaRPr lang="ko-KR" altLang="en-US" sz="1000" smtClean="0"/>
          </a:p>
          <a:p>
            <a:endParaRPr lang="ko-KR" altLang="en-US" sz="1000" smtClean="0"/>
          </a:p>
          <a:p>
            <a:endParaRPr lang="ko-KR" altLang="en-US" sz="1000" smtClean="0"/>
          </a:p>
          <a:p>
            <a:endParaRPr lang="ko-KR" altLang="ko-KR" sz="1000" smtClean="0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7D8E192-A5D3-47B1-B20D-A9101F299040}" type="slidenum">
              <a:rPr lang="en-US" altLang="ko-KR">
                <a:latin typeface="굴림" pitchFamily="50" charset="-127"/>
              </a:rPr>
              <a:pPr algn="r" eaLnBrk="1" hangingPunct="1"/>
              <a:t>87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3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3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ko-KR" altLang="ko-KR" sz="800" dirty="0" smtClean="0"/>
              <a:t>$ system.sh</a:t>
            </a:r>
          </a:p>
          <a:p>
            <a:r>
              <a:rPr lang="ko-KR" altLang="ko-KR" sz="800" dirty="0" smtClean="0"/>
              <a:t>Creating the role DBA...</a:t>
            </a:r>
          </a:p>
          <a:p>
            <a:r>
              <a:rPr lang="ko-KR" altLang="ko-KR" sz="800" dirty="0" smtClean="0"/>
              <a:t>Creating system users &amp; roles...</a:t>
            </a:r>
          </a:p>
          <a:p>
            <a:r>
              <a:rPr lang="ko-KR" altLang="ko-KR" sz="800" dirty="0" smtClean="0"/>
              <a:t>Creating virtual tables...</a:t>
            </a:r>
          </a:p>
          <a:p>
            <a:r>
              <a:rPr lang="ko-KR" altLang="ko-KR" sz="800" dirty="0" smtClean="0"/>
              <a:t>Granting public access to _VT_DUAL...</a:t>
            </a:r>
          </a:p>
          <a:p>
            <a:r>
              <a:rPr lang="ko-KR" altLang="ko-KR" sz="800" dirty="0" smtClean="0"/>
              <a:t>Creating the system generated sequences...</a:t>
            </a:r>
          </a:p>
          <a:p>
            <a:r>
              <a:rPr lang="ko-KR" altLang="ko-KR" sz="800" dirty="0" smtClean="0"/>
              <a:t>Creating system packages: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/scripts/pkg_standard.sql...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/scripts/pkg_dbms_output.sql...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/scripts/pkg_dbms_lob.sql...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/scripts/pkg_dbms_utility.sql...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/scripts/pkg_dbms_obfuscation.sql...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/scripts/pkg_dbms_transaction.sql...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/scripts/pkg_dbms_random.sql...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/scripts/pkg_dbms_lock.sql...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/scripts/pkg_dbms_system.sql...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/scripts/pkg_utl_raw.sql...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/scripts/pkg_utl_file.sql...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/scripts/pkg_tb_utility.sql...</a:t>
            </a:r>
          </a:p>
          <a:p>
            <a:r>
              <a:rPr lang="ko-KR" altLang="ko-KR" sz="800" dirty="0" smtClean="0"/>
              <a:t>Creating auxiliary tables used in static views...</a:t>
            </a:r>
          </a:p>
          <a:p>
            <a:r>
              <a:rPr lang="ko-KR" altLang="ko-KR" sz="800" dirty="0" smtClean="0"/>
              <a:t>Creating static views...</a:t>
            </a:r>
          </a:p>
          <a:p>
            <a:r>
              <a:rPr lang="ko-KR" altLang="ko-KR" sz="800" dirty="0" smtClean="0"/>
              <a:t>Creating static view descriptions...</a:t>
            </a:r>
          </a:p>
          <a:p>
            <a:r>
              <a:rPr lang="ko-KR" altLang="ko-KR" sz="800" dirty="0" smtClean="0"/>
              <a:t>Creating packages for statistics: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/scripts/pkg_sys_util.sql...</a:t>
            </a:r>
          </a:p>
          <a:p>
            <a:r>
              <a:rPr lang="ko-KR" altLang="ko-KR" sz="800" dirty="0" smtClean="0"/>
              <a:t>    Running </a:t>
            </a:r>
            <a:r>
              <a:rPr lang="en-US" altLang="ko-KR" sz="800" dirty="0" smtClean="0"/>
              <a:t>/home/tiber5/tibero5</a:t>
            </a:r>
            <a:r>
              <a:rPr lang="ko-KR" altLang="ko-KR" sz="800" dirty="0" smtClean="0"/>
              <a:t>/scripts/pkg_dbms_stats.sql...</a:t>
            </a:r>
          </a:p>
          <a:p>
            <a:r>
              <a:rPr lang="ko-KR" altLang="ko-KR" sz="800" dirty="0" smtClean="0"/>
              <a:t>Creating public synonyms for system packages...</a:t>
            </a:r>
          </a:p>
          <a:p>
            <a:r>
              <a:rPr lang="ko-KR" altLang="ko-KR" sz="800" dirty="0" smtClean="0"/>
              <a:t>Creating dynamic performance views...</a:t>
            </a:r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27D8E192-A5D3-47B1-B20D-A9101F299040}" type="slidenum">
              <a:rPr lang="en-US" altLang="ko-KR">
                <a:latin typeface="굴림" pitchFamily="50" charset="-127"/>
              </a:rPr>
              <a:pPr algn="r" eaLnBrk="1" hangingPunct="1"/>
              <a:t>88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3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3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r>
              <a:rPr lang="ko-KR" altLang="ko-KR" sz="800" smtClean="0"/>
              <a:t>$ system.sh</a:t>
            </a:r>
          </a:p>
          <a:p>
            <a:r>
              <a:rPr lang="ko-KR" altLang="ko-KR" sz="800" smtClean="0"/>
              <a:t>Creating the role DBA...</a:t>
            </a:r>
          </a:p>
          <a:p>
            <a:r>
              <a:rPr lang="ko-KR" altLang="ko-KR" sz="800" smtClean="0"/>
              <a:t>Creating system users &amp; roles...</a:t>
            </a:r>
          </a:p>
          <a:p>
            <a:r>
              <a:rPr lang="ko-KR" altLang="ko-KR" sz="800" smtClean="0"/>
              <a:t>Creating virtual tables...</a:t>
            </a:r>
          </a:p>
          <a:p>
            <a:r>
              <a:rPr lang="ko-KR" altLang="ko-KR" sz="800" smtClean="0"/>
              <a:t>Granting public access to _VT_DUAL...</a:t>
            </a:r>
          </a:p>
          <a:p>
            <a:r>
              <a:rPr lang="ko-KR" altLang="ko-KR" sz="800" smtClean="0"/>
              <a:t>Creating the system generated sequences...</a:t>
            </a:r>
          </a:p>
          <a:p>
            <a:r>
              <a:rPr lang="ko-KR" altLang="ko-KR" sz="800" smtClean="0"/>
              <a:t>Creating system packages: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/scripts/pkg_standard.sql...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/scripts/pkg_dbms_output.sql...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/scripts/pkg_dbms_lob.sql...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/scripts/pkg_dbms_utility.sql...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/scripts/pkg_dbms_obfuscation.sql...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/scripts/pkg_dbms_transaction.sql...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/scripts/pkg_dbms_random.sql...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/scripts/pkg_dbms_lock.sql...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/scripts/pkg_dbms_system.sql...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/scripts/pkg_utl_raw.sql...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/scripts/pkg_utl_file.sql...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/scripts/pkg_tb_utility.sql...</a:t>
            </a:r>
          </a:p>
          <a:p>
            <a:r>
              <a:rPr lang="ko-KR" altLang="ko-KR" sz="800" smtClean="0"/>
              <a:t>Creating auxiliary tables used in static views...</a:t>
            </a:r>
          </a:p>
          <a:p>
            <a:r>
              <a:rPr lang="ko-KR" altLang="ko-KR" sz="800" smtClean="0"/>
              <a:t>Creating static views...</a:t>
            </a:r>
          </a:p>
          <a:p>
            <a:r>
              <a:rPr lang="ko-KR" altLang="ko-KR" sz="800" smtClean="0"/>
              <a:t>Creating static view descriptions...</a:t>
            </a:r>
          </a:p>
          <a:p>
            <a:r>
              <a:rPr lang="ko-KR" altLang="ko-KR" sz="800" smtClean="0"/>
              <a:t>Creating packages for statistics: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/scripts/pkg_sys_util.sql...</a:t>
            </a:r>
          </a:p>
          <a:p>
            <a:r>
              <a:rPr lang="ko-KR" altLang="ko-KR" sz="800" smtClean="0"/>
              <a:t>    Running </a:t>
            </a:r>
            <a:r>
              <a:rPr lang="en-US" altLang="ko-KR" sz="800" smtClean="0"/>
              <a:t>/home/tiber5/tibero5</a:t>
            </a:r>
            <a:r>
              <a:rPr lang="ko-KR" altLang="ko-KR" sz="800" smtClean="0"/>
              <a:t>/scripts/pkg_dbms_stats.sql...</a:t>
            </a:r>
          </a:p>
          <a:p>
            <a:r>
              <a:rPr lang="ko-KR" altLang="ko-KR" sz="800" smtClean="0"/>
              <a:t>Creating public synonyms for system packages...</a:t>
            </a:r>
          </a:p>
          <a:p>
            <a:r>
              <a:rPr lang="ko-KR" altLang="ko-KR" sz="800" smtClean="0"/>
              <a:t>Creating dynamic performance views...</a:t>
            </a: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슬라이드 이미지 개체 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ko-KR" altLang="en-US" dirty="0">
              <a:latin typeface="+mn-ea"/>
            </a:endParaRPr>
          </a:p>
        </p:txBody>
      </p:sp>
      <p:sp>
        <p:nvSpPr>
          <p:cNvPr id="272388" name="슬라이드 번호 개체 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B89C671-4CFB-4504-B416-E9DC2678154F}" type="slidenum">
              <a:rPr lang="ko-KR" altLang="en-US">
                <a:cs typeface="-윤고딕14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8</a:t>
            </a:fld>
            <a:endParaRPr lang="ko-KR" altLang="en-US">
              <a:cs typeface="-윤고딕140"/>
            </a:endParaRPr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9264FE1-8633-41BD-85C3-8721136905BD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89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4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4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tbboot</a:t>
            </a:r>
            <a:r>
              <a:rPr lang="en-US" altLang="ko-KR" dirty="0" smtClean="0"/>
              <a:t> </a:t>
            </a:r>
            <a:r>
              <a:rPr lang="ko-KR" altLang="en-US" dirty="0" smtClean="0"/>
              <a:t>옵션</a:t>
            </a:r>
            <a:endParaRPr lang="en-US" altLang="ko-KR" dirty="0" smtClean="0"/>
          </a:p>
          <a:p>
            <a:pPr eaLnBrk="1" hangingPunct="1"/>
            <a:r>
              <a:rPr lang="en-US" altLang="ko-KR" dirty="0" smtClean="0"/>
              <a:t>  -h – </a:t>
            </a:r>
            <a:r>
              <a:rPr lang="en-US" altLang="ko-KR" dirty="0" err="1" smtClean="0"/>
              <a:t>tbboot</a:t>
            </a:r>
            <a:r>
              <a:rPr lang="ko-KR" altLang="en-US" dirty="0" smtClean="0"/>
              <a:t>를 사용하기 위한 간단한 도움말을 보여주는 옵션이다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-v –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버전 정보를 보여주는 옵션이다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-t –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서버를 기동할 수 있는 옵션이다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이 옵션은 생략이 가능하다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tbboot</a:t>
            </a:r>
            <a:r>
              <a:rPr lang="en-US" altLang="ko-KR" dirty="0" smtClean="0"/>
              <a:t> mode</a:t>
            </a:r>
          </a:p>
          <a:p>
            <a:pPr eaLnBrk="1" hangingPunct="1"/>
            <a:r>
              <a:rPr lang="en-US" altLang="ko-KR" dirty="0" smtClean="0"/>
              <a:t>  NORMAL – </a:t>
            </a:r>
            <a:r>
              <a:rPr lang="ko-KR" altLang="en-US" dirty="0" smtClean="0"/>
              <a:t>정상적으로 데이터베이스의 모든 기능을 사용할 수 있는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NOMOUNT –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프로세스만 기동 시키는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MOUNT – </a:t>
            </a:r>
            <a:r>
              <a:rPr lang="ko-KR" altLang="en-US" dirty="0" smtClean="0"/>
              <a:t>미디어 복구를 위해 사용하는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RESETLOGS –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서버를 기동하는 과정에서 로그 파일을 초기화하며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미디어 복구 이후에 사용하는 모드이다</a:t>
            </a:r>
            <a:r>
              <a:rPr lang="en-US" altLang="ko-KR" dirty="0" smtClean="0"/>
              <a:t>.</a:t>
            </a:r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9264FE1-8633-41BD-85C3-8721136905BD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90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4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4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endParaRPr lang="en-US" altLang="ko-KR" dirty="0" smtClean="0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89264FE1-8633-41BD-85C3-8721136905BD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91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4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4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tbboot</a:t>
            </a:r>
            <a:r>
              <a:rPr lang="en-US" altLang="ko-KR" dirty="0" smtClean="0"/>
              <a:t> </a:t>
            </a:r>
            <a:r>
              <a:rPr lang="ko-KR" altLang="en-US" dirty="0" smtClean="0"/>
              <a:t>옵션</a:t>
            </a:r>
            <a:endParaRPr lang="en-US" altLang="ko-KR" dirty="0" smtClean="0"/>
          </a:p>
          <a:p>
            <a:pPr eaLnBrk="1" hangingPunct="1"/>
            <a:r>
              <a:rPr lang="en-US" altLang="ko-KR" dirty="0" smtClean="0"/>
              <a:t>  -h – </a:t>
            </a:r>
            <a:r>
              <a:rPr lang="en-US" altLang="ko-KR" dirty="0" err="1" smtClean="0"/>
              <a:t>tbboot</a:t>
            </a:r>
            <a:r>
              <a:rPr lang="ko-KR" altLang="en-US" dirty="0" smtClean="0"/>
              <a:t>를 사용하기 위한 간단한 도움말을 보여주는 옵션이다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-v –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버전 정보를 보여주는 옵션이다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-t –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서버를 기동할 수 있는 옵션이다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이 옵션은 생략이 가능하다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tbboot</a:t>
            </a:r>
            <a:r>
              <a:rPr lang="en-US" altLang="ko-KR" dirty="0" smtClean="0"/>
              <a:t> mode</a:t>
            </a:r>
          </a:p>
          <a:p>
            <a:pPr eaLnBrk="1" hangingPunct="1"/>
            <a:r>
              <a:rPr lang="en-US" altLang="ko-KR" dirty="0" smtClean="0"/>
              <a:t>  NORMAL – </a:t>
            </a:r>
            <a:r>
              <a:rPr lang="ko-KR" altLang="en-US" dirty="0" smtClean="0"/>
              <a:t>정상적으로 데이터베이스의 모든 기능을 사용할 수 있는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NOMOUNT –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프로세스만 기동 시키는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MOUNT – </a:t>
            </a:r>
            <a:r>
              <a:rPr lang="ko-KR" altLang="en-US" dirty="0" smtClean="0"/>
              <a:t>미디어 복구를 위해 사용하는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RESETLOGS –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서버를 기동하는 과정에서 로그 파일을 초기화하며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미디어 복구 이후에 사용하는 모드이다</a:t>
            </a:r>
            <a:r>
              <a:rPr lang="en-US" altLang="ko-KR" dirty="0" smtClean="0"/>
              <a:t>.</a:t>
            </a:r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eaLnBrk="1" hangingPunct="1"/>
            <a:fld id="{1EE166DD-991A-4DE7-B9D5-B4AF66237AD9}" type="slidenum">
              <a:rPr lang="en-US" altLang="ko-KR">
                <a:latin typeface="굴림" pitchFamily="50" charset="-127"/>
              </a:rPr>
              <a:pPr algn="r" eaLnBrk="1" hangingPunct="1"/>
              <a:t>92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52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52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0000"/>
              </a:lnSpc>
            </a:pPr>
            <a:r>
              <a:rPr lang="en-US" altLang="ko-KR" sz="800" smtClean="0"/>
              <a:t>$ ps -ef | grep tibero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4895     1  0 20:03 pts/3    00:00:00 /home/tiber5/tibero5/bin/tblistener -t NORMAL -SVR_SID tibero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4896  4895  0 20:03 pts/3    00:00:00 tbsvr          -n 4 -t NORMAL -SVR_SID tibero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4897  4896  1 20:03 pts/3    00:00:00 tbsvr_WT001    -n 4 -t NORMAL -SVR_SID tibero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4898  4896  0 20:03 pts/3    00:00:00 tbsvr_WT002    -n 4 -t NORMAL -SVR_SID tibero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4899  4896  0 20:03 pts/3    00:00:00 tbsvr_SEQW     -n 4 -t NORMAL -SVR_SID tibero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4900  4896  0 20:03 pts/3    00:00:00 tbsvr_LOGW     -n 4 -t NORMAL -SVR_SID tibero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4901  4896  0 20:03 pts/3    00:00:00 tbsvr_LOGA     -n 4 -t NORMAL -SVR_SID tibero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4902  4896  0 20:03 pts/3    00:00:00 tbsvr_CKPT     -n 4 -t NORMAL -SVR_SID tibero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4903  4896  0 20:03 pts/3    00:00:00 tbsvr_BLKW000  -n 4 -t NORMAL -SVR_SID tibero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4928  4546  0 20:03 pts/3    00:00:00 ps -ef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tibero    4929  4546  0 20:03 pts/3    00:00:00 grep tibero</a:t>
            </a:r>
          </a:p>
          <a:p>
            <a:pPr>
              <a:lnSpc>
                <a:spcPct val="80000"/>
              </a:lnSpc>
            </a:pPr>
            <a:endParaRPr lang="ko-KR" altLang="en-US" sz="800" smtClean="0"/>
          </a:p>
          <a:p>
            <a:pPr eaLnBrk="1" hangingPunct="1">
              <a:lnSpc>
                <a:spcPct val="80000"/>
              </a:lnSpc>
            </a:pPr>
            <a:endParaRPr lang="ko-KR" altLang="en-US" sz="800" smtClean="0"/>
          </a:p>
          <a:p>
            <a:pPr eaLnBrk="1" hangingPunct="1">
              <a:lnSpc>
                <a:spcPct val="80000"/>
              </a:lnSpc>
            </a:pPr>
            <a:r>
              <a:rPr lang="en-US" altLang="ko-KR" sz="800" smtClean="0"/>
              <a:t>SQL&gt; SELECT * FROM V$PROCESS</a:t>
            </a:r>
          </a:p>
          <a:p>
            <a:pPr eaLnBrk="1" hangingPunct="1">
              <a:lnSpc>
                <a:spcPct val="80000"/>
              </a:lnSpc>
            </a:pPr>
            <a:r>
              <a:rPr lang="ko-KR" altLang="en-US" sz="800" smtClean="0"/>
              <a:t>          O</a:t>
            </a:r>
            <a:r>
              <a:rPr lang="en-US" altLang="ko-KR" sz="800" smtClean="0"/>
              <a:t>RDER BY PID, SPID</a:t>
            </a:r>
            <a:endParaRPr lang="ko-KR" altLang="ko-KR" sz="800" smtClean="0"/>
          </a:p>
          <a:p>
            <a:pPr>
              <a:lnSpc>
                <a:spcPct val="80000"/>
              </a:lnSpc>
            </a:pPr>
            <a:r>
              <a:rPr lang="ko-KR" altLang="ko-KR" sz="800" smtClean="0"/>
              <a:t> PID       SPID NAME     LATCHWAIT          PGA_USED_MEM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---------- ---------- -------- ------------------ ------------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         0       4896 MTHR     0x00                   29406512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         1       4897 CTHR     0x00                          0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         2       4898 CTHR     0x00                       8408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         3       4899 ALBA     0x00                      26976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         4       4900 LGWR     0x00                          0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         5       4901 LARC     0x00                          0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         6       4902 CKPT     0x00                          0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         7       4903 DBWR     0x00                          0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         8       4897 WTHR     0x00                          0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.</a:t>
            </a:r>
          </a:p>
          <a:p>
            <a:pPr>
              <a:lnSpc>
                <a:spcPct val="80000"/>
              </a:lnSpc>
            </a:pPr>
            <a:r>
              <a:rPr lang="en-US" altLang="ko-KR" sz="800" smtClean="0"/>
              <a:t>                                            .</a:t>
            </a:r>
            <a:endParaRPr lang="ko-KR" altLang="ko-KR" sz="800" smtClean="0"/>
          </a:p>
          <a:p>
            <a:pPr>
              <a:lnSpc>
                <a:spcPct val="80000"/>
              </a:lnSpc>
            </a:pPr>
            <a:r>
              <a:rPr lang="en-US" altLang="ko-KR" sz="800" smtClean="0"/>
              <a:t>        </a:t>
            </a:r>
            <a:r>
              <a:rPr lang="ko-KR" altLang="ko-KR" sz="800" smtClean="0"/>
              <a:t>26       4898 WTHR     0x00                          0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        27       4898 WTHR     0x00                          0</a:t>
            </a:r>
          </a:p>
          <a:p>
            <a:pPr>
              <a:lnSpc>
                <a:spcPct val="80000"/>
              </a:lnSpc>
            </a:pPr>
            <a:r>
              <a:rPr lang="ko-KR" altLang="ko-KR" sz="800" smtClean="0"/>
              <a:t>28 rows selected.</a:t>
            </a:r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E79BA3F-A6C6-4E01-946A-39A345B30F71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93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6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</a:t>
            </a:r>
            <a:r>
              <a:rPr lang="ko-KR" altLang="en-US" dirty="0" smtClean="0"/>
              <a:t>옵션</a:t>
            </a:r>
            <a:endParaRPr lang="en-US" altLang="ko-KR" dirty="0" smtClean="0"/>
          </a:p>
          <a:p>
            <a:pPr eaLnBrk="1" hangingPunct="1"/>
            <a:r>
              <a:rPr lang="en-US" altLang="ko-KR" dirty="0" smtClean="0"/>
              <a:t>  -h – </a:t>
            </a:r>
            <a:r>
              <a:rPr lang="en-US" altLang="ko-KR" dirty="0" err="1" smtClean="0"/>
              <a:t>tbdown</a:t>
            </a:r>
            <a:r>
              <a:rPr lang="ko-KR" altLang="en-US" dirty="0" smtClean="0"/>
              <a:t>을 사용하기 위한 간단한 도움말을 보여주는 옵션이다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-t –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서버를 종료할 수 있는 옵션이다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이 옵션은 생략이 가능하다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mode</a:t>
            </a:r>
          </a:p>
          <a:p>
            <a:pPr eaLnBrk="1" hangingPunct="1"/>
            <a:r>
              <a:rPr lang="en-US" altLang="ko-KR" dirty="0" smtClean="0"/>
              <a:t>  NORMAL – </a:t>
            </a:r>
            <a:r>
              <a:rPr lang="ko-KR" altLang="en-US" dirty="0" smtClean="0"/>
              <a:t>일반적인 종료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POST_TX – </a:t>
            </a:r>
            <a:r>
              <a:rPr lang="ko-KR" altLang="en-US" dirty="0" smtClean="0"/>
              <a:t>모든 트랜잭션이 끝날 때까지 기다리고 나서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IMMEDIATE – </a:t>
            </a:r>
            <a:r>
              <a:rPr lang="ko-KR" altLang="en-US" dirty="0" smtClean="0"/>
              <a:t>현재 수행 중인 모든 작업을 강제로 중단시키며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진행 중인 모든 트랜잭션을 롤백하고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ABORT –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프로세스를 강제로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SWITCHOVER – </a:t>
            </a:r>
            <a:r>
              <a:rPr lang="ko-KR" altLang="en-US" dirty="0" smtClean="0"/>
              <a:t>모든 </a:t>
            </a:r>
            <a:r>
              <a:rPr lang="en-US" altLang="ko-KR" dirty="0" smtClean="0"/>
              <a:t>Standby</a:t>
            </a:r>
            <a:r>
              <a:rPr lang="ko-KR" altLang="en-US" dirty="0" smtClean="0"/>
              <a:t>를 </a:t>
            </a:r>
            <a:r>
              <a:rPr lang="en-US" altLang="ko-KR" dirty="0" smtClean="0"/>
              <a:t>Primary</a:t>
            </a:r>
            <a:r>
              <a:rPr lang="ko-KR" altLang="en-US" dirty="0" smtClean="0"/>
              <a:t>와 동기화시킨 후 </a:t>
            </a:r>
            <a:r>
              <a:rPr lang="en-US" altLang="ko-KR" dirty="0" smtClean="0"/>
              <a:t>Primary</a:t>
            </a:r>
            <a:r>
              <a:rPr lang="ko-KR" altLang="en-US" dirty="0" smtClean="0"/>
              <a:t>가 종료되는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E79BA3F-A6C6-4E01-946A-39A345B30F71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94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6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</a:t>
            </a:r>
            <a:r>
              <a:rPr lang="ko-KR" altLang="en-US" dirty="0" smtClean="0"/>
              <a:t>옵션</a:t>
            </a:r>
            <a:endParaRPr lang="en-US" altLang="ko-KR" dirty="0" smtClean="0"/>
          </a:p>
          <a:p>
            <a:pPr eaLnBrk="1" hangingPunct="1"/>
            <a:r>
              <a:rPr lang="en-US" altLang="ko-KR" dirty="0" smtClean="0"/>
              <a:t>  -h – </a:t>
            </a:r>
            <a:r>
              <a:rPr lang="en-US" altLang="ko-KR" dirty="0" err="1" smtClean="0"/>
              <a:t>tbdown</a:t>
            </a:r>
            <a:r>
              <a:rPr lang="ko-KR" altLang="en-US" dirty="0" smtClean="0"/>
              <a:t>을 사용하기 위한 간단한 도움말을 보여주는 옵션이다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-t –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서버를 종료할 수 있는 옵션이다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이 옵션은 생략이 가능하다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mode</a:t>
            </a:r>
          </a:p>
          <a:p>
            <a:pPr eaLnBrk="1" hangingPunct="1"/>
            <a:r>
              <a:rPr lang="en-US" altLang="ko-KR" dirty="0" smtClean="0"/>
              <a:t>  NORMAL – </a:t>
            </a:r>
            <a:r>
              <a:rPr lang="ko-KR" altLang="en-US" dirty="0" smtClean="0"/>
              <a:t>일반적인 종료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POST_TX – </a:t>
            </a:r>
            <a:r>
              <a:rPr lang="ko-KR" altLang="en-US" dirty="0" smtClean="0"/>
              <a:t>모든 트랜잭션이 끝날 때까지 기다리고 나서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IMMEDIATE – </a:t>
            </a:r>
            <a:r>
              <a:rPr lang="ko-KR" altLang="en-US" dirty="0" smtClean="0"/>
              <a:t>현재 수행 중인 모든 작업을 강제로 중단시키며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진행 중인 모든 트랜잭션을 롤백하고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ABORT –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프로세스를 강제로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SWITCHOVER – </a:t>
            </a:r>
            <a:r>
              <a:rPr lang="ko-KR" altLang="en-US" dirty="0" smtClean="0"/>
              <a:t>모든 </a:t>
            </a:r>
            <a:r>
              <a:rPr lang="en-US" altLang="ko-KR" dirty="0" smtClean="0"/>
              <a:t>Standby</a:t>
            </a:r>
            <a:r>
              <a:rPr lang="ko-KR" altLang="en-US" dirty="0" smtClean="0"/>
              <a:t>를 </a:t>
            </a:r>
            <a:r>
              <a:rPr lang="en-US" altLang="ko-KR" dirty="0" smtClean="0"/>
              <a:t>Primary</a:t>
            </a:r>
            <a:r>
              <a:rPr lang="ko-KR" altLang="en-US" dirty="0" smtClean="0"/>
              <a:t>와 동기화시킨 후 </a:t>
            </a:r>
            <a:r>
              <a:rPr lang="en-US" altLang="ko-KR" dirty="0" smtClean="0"/>
              <a:t>Primary</a:t>
            </a:r>
            <a:r>
              <a:rPr lang="ko-KR" altLang="en-US" dirty="0" smtClean="0"/>
              <a:t>가 종료되는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E79BA3F-A6C6-4E01-946A-39A345B30F71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95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6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</a:t>
            </a:r>
            <a:r>
              <a:rPr lang="ko-KR" altLang="en-US" dirty="0" smtClean="0"/>
              <a:t>옵션</a:t>
            </a:r>
            <a:endParaRPr lang="en-US" altLang="ko-KR" dirty="0" smtClean="0"/>
          </a:p>
          <a:p>
            <a:pPr eaLnBrk="1" hangingPunct="1"/>
            <a:r>
              <a:rPr lang="en-US" altLang="ko-KR" dirty="0" smtClean="0"/>
              <a:t>  -h – </a:t>
            </a:r>
            <a:r>
              <a:rPr lang="en-US" altLang="ko-KR" dirty="0" err="1" smtClean="0"/>
              <a:t>tbdown</a:t>
            </a:r>
            <a:r>
              <a:rPr lang="ko-KR" altLang="en-US" dirty="0" smtClean="0"/>
              <a:t>을 사용하기 위한 간단한 도움말을 보여주는 옵션이다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-t –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서버를 종료할 수 있는 옵션이다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이 옵션은 생략이 가능하다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mode</a:t>
            </a:r>
          </a:p>
          <a:p>
            <a:pPr eaLnBrk="1" hangingPunct="1"/>
            <a:r>
              <a:rPr lang="en-US" altLang="ko-KR" dirty="0" smtClean="0"/>
              <a:t>  NORMAL – </a:t>
            </a:r>
            <a:r>
              <a:rPr lang="ko-KR" altLang="en-US" dirty="0" smtClean="0"/>
              <a:t>일반적인 종료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POST_TX – </a:t>
            </a:r>
            <a:r>
              <a:rPr lang="ko-KR" altLang="en-US" dirty="0" smtClean="0"/>
              <a:t>모든 트랜잭션이 끝날 때까지 기다리고 나서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IMMEDIATE – </a:t>
            </a:r>
            <a:r>
              <a:rPr lang="ko-KR" altLang="en-US" dirty="0" smtClean="0"/>
              <a:t>현재 수행 중인 모든 작업을 강제로 중단시키며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진행 중인 모든 트랜잭션을 롤백하고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ABORT –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프로세스를 강제로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SWITCHOVER – </a:t>
            </a:r>
            <a:r>
              <a:rPr lang="ko-KR" altLang="en-US" dirty="0" smtClean="0"/>
              <a:t>모든 </a:t>
            </a:r>
            <a:r>
              <a:rPr lang="en-US" altLang="ko-KR" dirty="0" smtClean="0"/>
              <a:t>Standby</a:t>
            </a:r>
            <a:r>
              <a:rPr lang="ko-KR" altLang="en-US" dirty="0" smtClean="0"/>
              <a:t>를 </a:t>
            </a:r>
            <a:r>
              <a:rPr lang="en-US" altLang="ko-KR" dirty="0" smtClean="0"/>
              <a:t>Primary</a:t>
            </a:r>
            <a:r>
              <a:rPr lang="ko-KR" altLang="en-US" dirty="0" smtClean="0"/>
              <a:t>와 동기화시킨 후 </a:t>
            </a:r>
            <a:r>
              <a:rPr lang="en-US" altLang="ko-KR" dirty="0" smtClean="0"/>
              <a:t>Primary</a:t>
            </a:r>
            <a:r>
              <a:rPr lang="ko-KR" altLang="en-US" dirty="0" smtClean="0"/>
              <a:t>가 종료되는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E79BA3F-A6C6-4E01-946A-39A345B30F71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96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6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</a:t>
            </a:r>
            <a:r>
              <a:rPr lang="ko-KR" altLang="en-US" dirty="0" smtClean="0"/>
              <a:t>옵션</a:t>
            </a:r>
            <a:endParaRPr lang="en-US" altLang="ko-KR" dirty="0" smtClean="0"/>
          </a:p>
          <a:p>
            <a:pPr eaLnBrk="1" hangingPunct="1"/>
            <a:r>
              <a:rPr lang="en-US" altLang="ko-KR" dirty="0" smtClean="0"/>
              <a:t>  -h – </a:t>
            </a:r>
            <a:r>
              <a:rPr lang="en-US" altLang="ko-KR" dirty="0" err="1" smtClean="0"/>
              <a:t>tbdown</a:t>
            </a:r>
            <a:r>
              <a:rPr lang="ko-KR" altLang="en-US" dirty="0" smtClean="0"/>
              <a:t>을 사용하기 위한 간단한 도움말을 보여주는 옵션이다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-t –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서버를 종료할 수 있는 옵션이다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이 옵션은 생략이 가능하다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en-US" altLang="ko-KR" dirty="0" smtClean="0"/>
          </a:p>
          <a:p>
            <a:pPr eaLnBrk="1" hangingPunct="1">
              <a:buFontTx/>
              <a:buChar char="•"/>
            </a:pPr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mode</a:t>
            </a:r>
          </a:p>
          <a:p>
            <a:pPr eaLnBrk="1" hangingPunct="1"/>
            <a:r>
              <a:rPr lang="en-US" altLang="ko-KR" dirty="0" smtClean="0"/>
              <a:t>  NORMAL – </a:t>
            </a:r>
            <a:r>
              <a:rPr lang="ko-KR" altLang="en-US" dirty="0" smtClean="0"/>
              <a:t>일반적인 종료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POST_TX – </a:t>
            </a:r>
            <a:r>
              <a:rPr lang="ko-KR" altLang="en-US" dirty="0" smtClean="0"/>
              <a:t>모든 트랜잭션이 끝날 때까지 기다리고 나서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IMMEDIATE – </a:t>
            </a:r>
            <a:r>
              <a:rPr lang="ko-KR" altLang="en-US" dirty="0" smtClean="0"/>
              <a:t>현재 수행 중인 모든 작업을 강제로 중단시키며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진행 중인 모든 트랜잭션을 롤백하고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ABORT –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프로세스를 강제로 종료하는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r>
              <a:rPr lang="en-US" altLang="ko-KR" dirty="0" smtClean="0"/>
              <a:t>  SWITCHOVER – </a:t>
            </a:r>
            <a:r>
              <a:rPr lang="ko-KR" altLang="en-US" dirty="0" smtClean="0"/>
              <a:t>모든 </a:t>
            </a:r>
            <a:r>
              <a:rPr lang="en-US" altLang="ko-KR" dirty="0" smtClean="0"/>
              <a:t>Standby</a:t>
            </a:r>
            <a:r>
              <a:rPr lang="ko-KR" altLang="en-US" dirty="0" smtClean="0"/>
              <a:t>를 </a:t>
            </a:r>
            <a:r>
              <a:rPr lang="en-US" altLang="ko-KR" dirty="0" smtClean="0"/>
              <a:t>Primary</a:t>
            </a:r>
            <a:r>
              <a:rPr lang="ko-KR" altLang="en-US" dirty="0" smtClean="0"/>
              <a:t>와 동기화시킨 후 </a:t>
            </a:r>
            <a:r>
              <a:rPr lang="en-US" altLang="ko-KR" dirty="0" smtClean="0"/>
              <a:t>Primary</a:t>
            </a:r>
            <a:r>
              <a:rPr lang="ko-KR" altLang="en-US" dirty="0" smtClean="0"/>
              <a:t>가 종료되는 모드이다</a:t>
            </a:r>
            <a:r>
              <a:rPr lang="en-US" altLang="ko-KR" dirty="0" smtClean="0"/>
              <a:t>.</a:t>
            </a:r>
          </a:p>
          <a:p>
            <a:pPr eaLnBrk="1" hangingPunct="1"/>
            <a:endParaRPr lang="ko-KR" altLang="ko-KR" dirty="0" smtClean="0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E79BA3F-A6C6-4E01-946A-39A345B30F71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97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6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7"/>
          <p:cNvSpPr txBox="1">
            <a:spLocks noGrp="1" noChangeArrowheads="1"/>
          </p:cNvSpPr>
          <p:nvPr/>
        </p:nvSpPr>
        <p:spPr bwMode="auto">
          <a:xfrm>
            <a:off x="4022725" y="9720263"/>
            <a:ext cx="3078163" cy="512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5509" tIns="47755" rIns="95509" bIns="47755" anchor="b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fld id="{7E79BA3F-A6C6-4E01-946A-39A345B30F71}" type="slidenum">
              <a:rPr lang="en-US" altLang="ko-KR">
                <a:latin typeface="굴림" pitchFamily="50" charset="-127"/>
              </a:rPr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t>98</a:t>
            </a:fld>
            <a:endParaRPr lang="en-US" altLang="ko-KR">
              <a:latin typeface="굴림" pitchFamily="50" charset="-127"/>
            </a:endParaRPr>
          </a:p>
        </p:txBody>
      </p:sp>
      <p:sp>
        <p:nvSpPr>
          <p:cNvPr id="266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ko-KR" altLang="ko-KR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ko-KR" altLang="en-US" dirty="0" smtClean="0"/>
              <a:t>마스터 부제목 스타일 편집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3363844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  <a:lvl2pPr>
              <a:defRPr>
                <a:latin typeface="맑은 고딕" pitchFamily="50" charset="-127"/>
                <a:ea typeface="맑은 고딕" pitchFamily="50" charset="-127"/>
              </a:defRPr>
            </a:lvl2pPr>
            <a:lvl3pPr>
              <a:defRPr>
                <a:latin typeface="맑은 고딕" pitchFamily="50" charset="-127"/>
                <a:ea typeface="맑은 고딕" pitchFamily="50" charset="-127"/>
              </a:defRPr>
            </a:lvl3pPr>
            <a:lvl4pPr>
              <a:defRPr>
                <a:latin typeface="맑은 고딕" pitchFamily="50" charset="-127"/>
                <a:ea typeface="맑은 고딕" pitchFamily="50" charset="-127"/>
              </a:defRPr>
            </a:lvl4pPr>
            <a:lvl5pPr>
              <a:defRPr>
                <a:latin typeface="맑은 고딕" pitchFamily="50" charset="-127"/>
                <a:ea typeface="맑은 고딕" pitchFamily="50" charset="-127"/>
              </a:defRPr>
            </a:lvl5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007862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6788150" y="141288"/>
            <a:ext cx="2181225" cy="6308725"/>
          </a:xfrm>
        </p:spPr>
        <p:txBody>
          <a:bodyPr vert="eaVert"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244475" y="141288"/>
            <a:ext cx="6391275" cy="6308725"/>
          </a:xfrm>
        </p:spPr>
        <p:txBody>
          <a:bodyPr vert="eaVert"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  <a:lvl2pPr>
              <a:defRPr>
                <a:latin typeface="맑은 고딕" pitchFamily="50" charset="-127"/>
                <a:ea typeface="맑은 고딕" pitchFamily="50" charset="-127"/>
              </a:defRPr>
            </a:lvl2pPr>
            <a:lvl3pPr>
              <a:defRPr>
                <a:latin typeface="맑은 고딕" pitchFamily="50" charset="-127"/>
                <a:ea typeface="맑은 고딕" pitchFamily="50" charset="-127"/>
              </a:defRPr>
            </a:lvl3pPr>
            <a:lvl4pPr>
              <a:defRPr>
                <a:latin typeface="맑은 고딕" pitchFamily="50" charset="-127"/>
                <a:ea typeface="맑은 고딕" pitchFamily="50" charset="-127"/>
              </a:defRPr>
            </a:lvl4pPr>
            <a:lvl5pPr>
              <a:defRPr>
                <a:latin typeface="맑은 고딕" pitchFamily="50" charset="-127"/>
                <a:ea typeface="맑은 고딕" pitchFamily="50" charset="-127"/>
              </a:defRPr>
            </a:lvl5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5461013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  <a:lvl2pPr>
              <a:defRPr>
                <a:latin typeface="맑은 고딕" pitchFamily="50" charset="-127"/>
                <a:ea typeface="맑은 고딕" pitchFamily="50" charset="-127"/>
              </a:defRPr>
            </a:lvl2pPr>
            <a:lvl3pPr>
              <a:defRPr>
                <a:latin typeface="맑은 고딕" pitchFamily="50" charset="-127"/>
                <a:ea typeface="맑은 고딕" pitchFamily="50" charset="-127"/>
              </a:defRPr>
            </a:lvl3pPr>
            <a:lvl4pPr>
              <a:defRPr>
                <a:latin typeface="맑은 고딕" pitchFamily="50" charset="-127"/>
                <a:ea typeface="맑은 고딕" pitchFamily="50" charset="-127"/>
              </a:defRPr>
            </a:lvl4pPr>
            <a:lvl5pPr>
              <a:defRPr>
                <a:latin typeface="맑은 고딕" pitchFamily="50" charset="-127"/>
                <a:ea typeface="맑은 고딕" pitchFamily="50" charset="-127"/>
              </a:defRPr>
            </a:lvl5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5012505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276170822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261938" y="866775"/>
            <a:ext cx="4211637" cy="5583238"/>
          </a:xfrm>
        </p:spPr>
        <p:txBody>
          <a:bodyPr/>
          <a:lstStyle>
            <a:lvl1pPr>
              <a:defRPr sz="2800">
                <a:latin typeface="맑은 고딕" pitchFamily="50" charset="-127"/>
                <a:ea typeface="맑은 고딕" pitchFamily="50" charset="-127"/>
              </a:defRPr>
            </a:lvl1pPr>
            <a:lvl2pPr>
              <a:defRPr sz="2400">
                <a:latin typeface="맑은 고딕" pitchFamily="50" charset="-127"/>
                <a:ea typeface="맑은 고딕" pitchFamily="50" charset="-127"/>
              </a:defRPr>
            </a:lvl2pPr>
            <a:lvl3pPr>
              <a:defRPr sz="2000">
                <a:latin typeface="맑은 고딕" pitchFamily="50" charset="-127"/>
                <a:ea typeface="맑은 고딕" pitchFamily="50" charset="-127"/>
              </a:defRPr>
            </a:lvl3pPr>
            <a:lvl4pPr>
              <a:defRPr sz="1800">
                <a:latin typeface="맑은 고딕" pitchFamily="50" charset="-127"/>
                <a:ea typeface="맑은 고딕" pitchFamily="50" charset="-127"/>
              </a:defRPr>
            </a:lvl4pPr>
            <a:lvl5pPr>
              <a:defRPr sz="1800">
                <a:latin typeface="맑은 고딕" pitchFamily="50" charset="-127"/>
                <a:ea typeface="맑은 고딕" pitchFamily="50" charset="-127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25975" y="866775"/>
            <a:ext cx="4213225" cy="5583238"/>
          </a:xfrm>
        </p:spPr>
        <p:txBody>
          <a:bodyPr/>
          <a:lstStyle>
            <a:lvl1pPr>
              <a:defRPr sz="2800">
                <a:latin typeface="맑은 고딕" pitchFamily="50" charset="-127"/>
                <a:ea typeface="맑은 고딕" pitchFamily="50" charset="-127"/>
              </a:defRPr>
            </a:lvl1pPr>
            <a:lvl2pPr>
              <a:defRPr sz="2400">
                <a:latin typeface="맑은 고딕" pitchFamily="50" charset="-127"/>
                <a:ea typeface="맑은 고딕" pitchFamily="50" charset="-127"/>
              </a:defRPr>
            </a:lvl2pPr>
            <a:lvl3pPr>
              <a:defRPr sz="2000">
                <a:latin typeface="맑은 고딕" pitchFamily="50" charset="-127"/>
                <a:ea typeface="맑은 고딕" pitchFamily="50" charset="-127"/>
              </a:defRPr>
            </a:lvl3pPr>
            <a:lvl4pPr>
              <a:defRPr sz="1800">
                <a:latin typeface="맑은 고딕" pitchFamily="50" charset="-127"/>
                <a:ea typeface="맑은 고딕" pitchFamily="50" charset="-127"/>
              </a:defRPr>
            </a:lvl4pPr>
            <a:lvl5pPr>
              <a:defRPr sz="1800">
                <a:latin typeface="맑은 고딕" pitchFamily="50" charset="-127"/>
                <a:ea typeface="맑은 고딕" pitchFamily="50" charset="-127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694574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>
                <a:latin typeface="맑은 고딕" pitchFamily="50" charset="-127"/>
                <a:ea typeface="맑은 고딕" pitchFamily="50" charset="-127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>
                <a:latin typeface="맑은 고딕" pitchFamily="50" charset="-127"/>
                <a:ea typeface="맑은 고딕" pitchFamily="50" charset="-127"/>
              </a:defRPr>
            </a:lvl1pPr>
            <a:lvl2pPr>
              <a:defRPr sz="2000">
                <a:latin typeface="맑은 고딕" pitchFamily="50" charset="-127"/>
                <a:ea typeface="맑은 고딕" pitchFamily="50" charset="-127"/>
              </a:defRPr>
            </a:lvl2pPr>
            <a:lvl3pPr>
              <a:defRPr sz="1800">
                <a:latin typeface="맑은 고딕" pitchFamily="50" charset="-127"/>
                <a:ea typeface="맑은 고딕" pitchFamily="50" charset="-127"/>
              </a:defRPr>
            </a:lvl3pPr>
            <a:lvl4pPr>
              <a:defRPr sz="1600">
                <a:latin typeface="맑은 고딕" pitchFamily="50" charset="-127"/>
                <a:ea typeface="맑은 고딕" pitchFamily="50" charset="-127"/>
              </a:defRPr>
            </a:lvl4pPr>
            <a:lvl5pPr>
              <a:defRPr sz="1600">
                <a:latin typeface="맑은 고딕" pitchFamily="50" charset="-127"/>
                <a:ea typeface="맑은 고딕" pitchFamily="50" charset="-127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>
                <a:latin typeface="맑은 고딕" pitchFamily="50" charset="-127"/>
                <a:ea typeface="맑은 고딕" pitchFamily="50" charset="-127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>
                <a:latin typeface="맑은 고딕" pitchFamily="50" charset="-127"/>
                <a:ea typeface="맑은 고딕" pitchFamily="50" charset="-127"/>
              </a:defRPr>
            </a:lvl1pPr>
            <a:lvl2pPr>
              <a:defRPr sz="2000">
                <a:latin typeface="맑은 고딕" pitchFamily="50" charset="-127"/>
                <a:ea typeface="맑은 고딕" pitchFamily="50" charset="-127"/>
              </a:defRPr>
            </a:lvl2pPr>
            <a:lvl3pPr>
              <a:defRPr sz="1800">
                <a:latin typeface="맑은 고딕" pitchFamily="50" charset="-127"/>
                <a:ea typeface="맑은 고딕" pitchFamily="50" charset="-127"/>
              </a:defRPr>
            </a:lvl3pPr>
            <a:lvl4pPr>
              <a:defRPr sz="1600">
                <a:latin typeface="맑은 고딕" pitchFamily="50" charset="-127"/>
                <a:ea typeface="맑은 고딕" pitchFamily="50" charset="-127"/>
              </a:defRPr>
            </a:lvl4pPr>
            <a:lvl5pPr>
              <a:defRPr sz="1600">
                <a:latin typeface="맑은 고딕" pitchFamily="50" charset="-127"/>
                <a:ea typeface="맑은 고딕" pitchFamily="50" charset="-127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143279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3145479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1315914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>
                <a:latin typeface="맑은 고딕" pitchFamily="50" charset="-127"/>
                <a:ea typeface="맑은 고딕" pitchFamily="50" charset="-127"/>
              </a:defRPr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>
                <a:latin typeface="맑은 고딕" pitchFamily="50" charset="-127"/>
                <a:ea typeface="맑은 고딕" pitchFamily="50" charset="-127"/>
              </a:defRPr>
            </a:lvl1pPr>
            <a:lvl2pPr>
              <a:defRPr sz="2800">
                <a:latin typeface="맑은 고딕" pitchFamily="50" charset="-127"/>
                <a:ea typeface="맑은 고딕" pitchFamily="50" charset="-127"/>
              </a:defRPr>
            </a:lvl2pPr>
            <a:lvl3pPr>
              <a:defRPr sz="2400">
                <a:latin typeface="맑은 고딕" pitchFamily="50" charset="-127"/>
                <a:ea typeface="맑은 고딕" pitchFamily="50" charset="-127"/>
              </a:defRPr>
            </a:lvl3pPr>
            <a:lvl4pPr>
              <a:defRPr sz="2000">
                <a:latin typeface="맑은 고딕" pitchFamily="50" charset="-127"/>
                <a:ea typeface="맑은 고딕" pitchFamily="50" charset="-127"/>
              </a:defRPr>
            </a:lvl4pPr>
            <a:lvl5pPr>
              <a:defRPr sz="2000">
                <a:latin typeface="맑은 고딕" pitchFamily="50" charset="-127"/>
                <a:ea typeface="맑은 고딕" pitchFamily="50" charset="-127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>
                <a:latin typeface="맑은 고딕" pitchFamily="50" charset="-127"/>
                <a:ea typeface="맑은 고딕" pitchFamily="50" charset="-127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6246366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ko-KR" altLang="en-US" noProof="0" smtClean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 smtClean="0"/>
              <a:t>마스터 텍스트 스타일을 편집합니다</a:t>
            </a:r>
          </a:p>
        </p:txBody>
      </p:sp>
    </p:spTree>
    <p:extLst>
      <p:ext uri="{BB962C8B-B14F-4D97-AF65-F5344CB8AC3E}">
        <p14:creationId xmlns:p14="http://schemas.microsoft.com/office/powerpoint/2010/main" val="353093456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31"/>
          <p:cNvSpPr>
            <a:spLocks noChangeArrowheads="1"/>
          </p:cNvSpPr>
          <p:nvPr/>
        </p:nvSpPr>
        <p:spPr bwMode="auto">
          <a:xfrm>
            <a:off x="0" y="0"/>
            <a:ext cx="9144000" cy="706438"/>
          </a:xfrm>
          <a:prstGeom prst="rect">
            <a:avLst/>
          </a:prstGeom>
          <a:gradFill rotWithShape="1">
            <a:gsLst>
              <a:gs pos="0">
                <a:srgbClr val="E46D0A"/>
              </a:gs>
              <a:gs pos="100000">
                <a:srgbClr val="A30909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27" name="Text Box 5"/>
          <p:cNvSpPr txBox="1">
            <a:spLocks noChangeArrowheads="1"/>
          </p:cNvSpPr>
          <p:nvPr/>
        </p:nvSpPr>
        <p:spPr bwMode="auto">
          <a:xfrm>
            <a:off x="244475" y="6607175"/>
            <a:ext cx="3165475" cy="11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800" b="1" dirty="0">
                <a:latin typeface="맑은 고딕" pitchFamily="50" charset="-127"/>
                <a:ea typeface="맑은 고딕" pitchFamily="50" charset="-127"/>
              </a:rPr>
              <a:t>© </a:t>
            </a:r>
            <a:r>
              <a:rPr lang="en-US" altLang="ko-KR" sz="800" b="1" dirty="0" smtClean="0">
                <a:latin typeface="맑은 고딕" pitchFamily="50" charset="-127"/>
                <a:ea typeface="맑은 고딕" pitchFamily="50" charset="-127"/>
              </a:rPr>
              <a:t>2015 </a:t>
            </a:r>
            <a:r>
              <a:rPr lang="en-US" altLang="ko-KR" sz="800" b="1" dirty="0" err="1" smtClean="0">
                <a:latin typeface="맑은 고딕" pitchFamily="50" charset="-127"/>
                <a:ea typeface="맑은 고딕" pitchFamily="50" charset="-127"/>
              </a:rPr>
              <a:t>Tmaxdata</a:t>
            </a:r>
            <a:r>
              <a:rPr lang="en-US" altLang="ko-KR" sz="800" b="1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800" b="1" dirty="0" err="1" smtClean="0">
                <a:latin typeface="맑은 고딕" pitchFamily="50" charset="-127"/>
                <a:ea typeface="맑은 고딕" pitchFamily="50" charset="-127"/>
              </a:rPr>
              <a:t>Co.Kr</a:t>
            </a:r>
            <a:r>
              <a:rPr lang="en-US" altLang="ko-KR" sz="800" b="1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en-US" altLang="ko-KR" sz="800" b="1" dirty="0">
                <a:latin typeface="맑은 고딕" pitchFamily="50" charset="-127"/>
                <a:ea typeface="맑은 고딕" pitchFamily="50" charset="-127"/>
              </a:rPr>
              <a:t>Ltd. All Rights Reserved.</a:t>
            </a:r>
          </a:p>
        </p:txBody>
      </p:sp>
      <p:sp>
        <p:nvSpPr>
          <p:cNvPr id="1028" name="Rectangle 9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dirty="0" smtClean="0"/>
              <a:t> 마스터 텍스트 스타일을 편집합니다</a:t>
            </a:r>
          </a:p>
          <a:p>
            <a:pPr lvl="1"/>
            <a:r>
              <a:rPr lang="ko-KR" altLang="en-US" dirty="0" smtClean="0"/>
              <a:t> 둘째 수준</a:t>
            </a:r>
          </a:p>
          <a:p>
            <a:pPr lvl="2"/>
            <a:r>
              <a:rPr lang="ko-KR" altLang="en-US" dirty="0" smtClean="0"/>
              <a:t>셋째 수준</a:t>
            </a:r>
          </a:p>
        </p:txBody>
      </p:sp>
      <p:sp>
        <p:nvSpPr>
          <p:cNvPr id="1029" name="Rectangle 96"/>
          <p:cNvSpPr>
            <a:spLocks noGrp="1" noChangeArrowheads="1"/>
          </p:cNvSpPr>
          <p:nvPr>
            <p:ph type="title"/>
          </p:nvPr>
        </p:nvSpPr>
        <p:spPr bwMode="auto">
          <a:xfrm>
            <a:off x="244475" y="141288"/>
            <a:ext cx="8051800" cy="528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smtClean="0"/>
              <a:t>마스터 제목 스타일 편집</a:t>
            </a:r>
          </a:p>
        </p:txBody>
      </p:sp>
      <p:sp>
        <p:nvSpPr>
          <p:cNvPr id="1031" name="Rectangle 107"/>
          <p:cNvSpPr>
            <a:spLocks noChangeArrowheads="1"/>
          </p:cNvSpPr>
          <p:nvPr/>
        </p:nvSpPr>
        <p:spPr bwMode="auto">
          <a:xfrm>
            <a:off x="4414838" y="6516688"/>
            <a:ext cx="314325" cy="328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rIns="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fld id="{3D97C19F-055E-4C86-8DBC-90CD03C11215}" type="slidenum">
              <a:rPr lang="en-US" altLang="ko-KR" sz="1000" b="1">
                <a:solidFill>
                  <a:srgbClr val="EB6120"/>
                </a:solidFill>
                <a:latin typeface="맑은 고딕" pitchFamily="50" charset="-127"/>
                <a:ea typeface="맑은 고딕" pitchFamily="50" charset="-127"/>
              </a:rPr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t>‹#›</a:t>
            </a:fld>
            <a:endParaRPr lang="en-US" altLang="ko-KR" sz="1000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2" name="그림 1"/>
          <p:cNvPicPr>
            <a:picLocks noChangeAspect="1"/>
          </p:cNvPicPr>
          <p:nvPr userDrawn="1"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36396" y="6604568"/>
            <a:ext cx="684000" cy="136800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777" r:id="rId1"/>
    <p:sldLayoutId id="2147483778" r:id="rId2"/>
    <p:sldLayoutId id="2147483779" r:id="rId3"/>
    <p:sldLayoutId id="2147483780" r:id="rId4"/>
    <p:sldLayoutId id="2147483781" r:id="rId5"/>
    <p:sldLayoutId id="2147483782" r:id="rId6"/>
    <p:sldLayoutId id="2147483783" r:id="rId7"/>
    <p:sldLayoutId id="2147483784" r:id="rId8"/>
    <p:sldLayoutId id="2147483785" r:id="rId9"/>
    <p:sldLayoutId id="2147483786" r:id="rId10"/>
    <p:sldLayoutId id="2147483787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latinLnBrk="1" hangingPunct="0">
        <a:lnSpc>
          <a:spcPct val="125000"/>
        </a:lnSpc>
        <a:spcBef>
          <a:spcPct val="0"/>
        </a:spcBef>
        <a:spcAft>
          <a:spcPct val="0"/>
        </a:spcAft>
        <a:defRPr sz="2800" b="1">
          <a:solidFill>
            <a:schemeClr val="bg1"/>
          </a:solidFill>
          <a:latin typeface="맑은 고딕" pitchFamily="50" charset="-127"/>
          <a:ea typeface="맑은 고딕" pitchFamily="50" charset="-127"/>
          <a:cs typeface="+mj-cs"/>
        </a:defRPr>
      </a:lvl1pPr>
      <a:lvl2pPr algn="l" rtl="0" eaLnBrk="0" fontAlgn="base" latinLnBrk="1" hangingPunct="0">
        <a:lnSpc>
          <a:spcPct val="125000"/>
        </a:lnSpc>
        <a:spcBef>
          <a:spcPct val="0"/>
        </a:spcBef>
        <a:spcAft>
          <a:spcPct val="0"/>
        </a:spcAft>
        <a:defRPr sz="2800" b="1">
          <a:solidFill>
            <a:schemeClr val="bg1"/>
          </a:solidFill>
          <a:latin typeface="맑은 고딕" pitchFamily="50" charset="-127"/>
          <a:ea typeface="맑은 고딕" pitchFamily="50" charset="-127"/>
        </a:defRPr>
      </a:lvl2pPr>
      <a:lvl3pPr algn="l" rtl="0" eaLnBrk="0" fontAlgn="base" latinLnBrk="1" hangingPunct="0">
        <a:lnSpc>
          <a:spcPct val="125000"/>
        </a:lnSpc>
        <a:spcBef>
          <a:spcPct val="0"/>
        </a:spcBef>
        <a:spcAft>
          <a:spcPct val="0"/>
        </a:spcAft>
        <a:defRPr sz="2800" b="1">
          <a:solidFill>
            <a:schemeClr val="bg1"/>
          </a:solidFill>
          <a:latin typeface="맑은 고딕" pitchFamily="50" charset="-127"/>
          <a:ea typeface="맑은 고딕" pitchFamily="50" charset="-127"/>
        </a:defRPr>
      </a:lvl3pPr>
      <a:lvl4pPr algn="l" rtl="0" eaLnBrk="0" fontAlgn="base" latinLnBrk="1" hangingPunct="0">
        <a:lnSpc>
          <a:spcPct val="125000"/>
        </a:lnSpc>
        <a:spcBef>
          <a:spcPct val="0"/>
        </a:spcBef>
        <a:spcAft>
          <a:spcPct val="0"/>
        </a:spcAft>
        <a:defRPr sz="2800" b="1">
          <a:solidFill>
            <a:schemeClr val="bg1"/>
          </a:solidFill>
          <a:latin typeface="맑은 고딕" pitchFamily="50" charset="-127"/>
          <a:ea typeface="맑은 고딕" pitchFamily="50" charset="-127"/>
        </a:defRPr>
      </a:lvl4pPr>
      <a:lvl5pPr algn="l" rtl="0" eaLnBrk="0" fontAlgn="base" latinLnBrk="1" hangingPunct="0">
        <a:lnSpc>
          <a:spcPct val="125000"/>
        </a:lnSpc>
        <a:spcBef>
          <a:spcPct val="0"/>
        </a:spcBef>
        <a:spcAft>
          <a:spcPct val="0"/>
        </a:spcAft>
        <a:defRPr sz="2800" b="1">
          <a:solidFill>
            <a:schemeClr val="bg1"/>
          </a:solidFill>
          <a:latin typeface="맑은 고딕" pitchFamily="50" charset="-127"/>
          <a:ea typeface="맑은 고딕" pitchFamily="50" charset="-127"/>
        </a:defRPr>
      </a:lvl5pPr>
      <a:lvl6pPr marL="457200" algn="l" rtl="0" eaLnBrk="0" fontAlgn="base" latinLnBrk="1" hangingPunct="0">
        <a:lnSpc>
          <a:spcPct val="125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-윤고딕140" pitchFamily="18" charset="-127"/>
          <a:ea typeface="-윤고딕140" pitchFamily="18" charset="-127"/>
        </a:defRPr>
      </a:lvl6pPr>
      <a:lvl7pPr marL="914400" algn="l" rtl="0" eaLnBrk="0" fontAlgn="base" latinLnBrk="1" hangingPunct="0">
        <a:lnSpc>
          <a:spcPct val="125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-윤고딕140" pitchFamily="18" charset="-127"/>
          <a:ea typeface="-윤고딕140" pitchFamily="18" charset="-127"/>
        </a:defRPr>
      </a:lvl7pPr>
      <a:lvl8pPr marL="1371600" algn="l" rtl="0" eaLnBrk="0" fontAlgn="base" latinLnBrk="1" hangingPunct="0">
        <a:lnSpc>
          <a:spcPct val="125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-윤고딕140" pitchFamily="18" charset="-127"/>
          <a:ea typeface="-윤고딕140" pitchFamily="18" charset="-127"/>
        </a:defRPr>
      </a:lvl8pPr>
      <a:lvl9pPr marL="1828800" algn="l" rtl="0" eaLnBrk="0" fontAlgn="base" latinLnBrk="1" hangingPunct="0">
        <a:lnSpc>
          <a:spcPct val="125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-윤고딕140" pitchFamily="18" charset="-127"/>
          <a:ea typeface="-윤고딕140" pitchFamily="18" charset="-127"/>
        </a:defRPr>
      </a:lvl9pPr>
    </p:titleStyle>
    <p:bodyStyle>
      <a:lvl1pPr marL="177800" indent="-177800" algn="just" rtl="0" eaLnBrk="0" fontAlgn="base" hangingPunct="0">
        <a:lnSpc>
          <a:spcPct val="120000"/>
        </a:lnSpc>
        <a:spcBef>
          <a:spcPct val="0"/>
        </a:spcBef>
        <a:spcAft>
          <a:spcPct val="15000"/>
        </a:spcAft>
        <a:buClr>
          <a:srgbClr val="595959"/>
        </a:buClr>
        <a:buFont typeface="Wingdings" pitchFamily="2" charset="2"/>
        <a:buChar char="l"/>
        <a:tabLst>
          <a:tab pos="266700" algn="l"/>
        </a:tabLst>
        <a:defRPr kumimoji="1" sz="1600" b="1">
          <a:solidFill>
            <a:srgbClr val="1C1C1C"/>
          </a:solidFill>
          <a:latin typeface="맑은 고딕" pitchFamily="50" charset="-127"/>
          <a:ea typeface="맑은 고딕" pitchFamily="50" charset="-127"/>
          <a:cs typeface="+mn-cs"/>
        </a:defRPr>
      </a:lvl1pPr>
      <a:lvl2pPr marL="444500" indent="-87313" algn="just" rtl="0" eaLnBrk="0" fontAlgn="base" hangingPunct="0">
        <a:lnSpc>
          <a:spcPct val="110000"/>
        </a:lnSpc>
        <a:spcBef>
          <a:spcPct val="0"/>
        </a:spcBef>
        <a:spcAft>
          <a:spcPct val="15000"/>
        </a:spcAft>
        <a:buClr>
          <a:srgbClr val="595959"/>
        </a:buClr>
        <a:buFont typeface="Arial Black" pitchFamily="34" charset="0"/>
        <a:buChar char="−"/>
        <a:tabLst>
          <a:tab pos="266700" algn="l"/>
        </a:tabLst>
        <a:defRPr kumimoji="1" sz="1400">
          <a:solidFill>
            <a:srgbClr val="1C1C1C"/>
          </a:solidFill>
          <a:latin typeface="맑은 고딕" pitchFamily="50" charset="-127"/>
          <a:ea typeface="맑은 고딕" pitchFamily="50" charset="-127"/>
        </a:defRPr>
      </a:lvl2pPr>
      <a:lvl3pPr marL="808038" indent="-184150" algn="l" rtl="0" eaLnBrk="0" fontAlgn="base" hangingPunct="0">
        <a:lnSpc>
          <a:spcPct val="120000"/>
        </a:lnSpc>
        <a:spcBef>
          <a:spcPct val="0"/>
        </a:spcBef>
        <a:spcAft>
          <a:spcPct val="15000"/>
        </a:spcAft>
        <a:buClr>
          <a:srgbClr val="595959"/>
        </a:buClr>
        <a:buFont typeface="-윤고딕120"/>
        <a:buChar char="▪"/>
        <a:tabLst>
          <a:tab pos="266700" algn="l"/>
        </a:tabLst>
        <a:defRPr kumimoji="1" sz="1200">
          <a:solidFill>
            <a:schemeClr val="tx1"/>
          </a:solidFill>
          <a:latin typeface="맑은 고딕" pitchFamily="50" charset="-127"/>
          <a:ea typeface="맑은 고딕" pitchFamily="50" charset="-127"/>
        </a:defRPr>
      </a:lvl3pPr>
      <a:lvl4pPr marL="1670050" indent="-228600" algn="l" rtl="0" eaLnBrk="0" fontAlgn="base" latinLnBrk="1" hangingPunct="0">
        <a:spcBef>
          <a:spcPct val="20000"/>
        </a:spcBef>
        <a:spcAft>
          <a:spcPct val="0"/>
        </a:spcAft>
        <a:buChar char="–"/>
        <a:tabLst>
          <a:tab pos="266700" algn="l"/>
        </a:tabLst>
        <a:defRPr kumimoji="1" sz="1400">
          <a:solidFill>
            <a:schemeClr val="tx1"/>
          </a:solidFill>
          <a:latin typeface="굴림" pitchFamily="50" charset="-127"/>
          <a:ea typeface="굴림" pitchFamily="50" charset="-127"/>
        </a:defRPr>
      </a:lvl4pPr>
      <a:lvl5pPr marL="2078038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tabLst>
          <a:tab pos="266700" algn="l"/>
        </a:tabLst>
        <a:defRPr kumimoji="1" sz="1400">
          <a:solidFill>
            <a:schemeClr val="tx1"/>
          </a:solidFill>
          <a:latin typeface="굴림" pitchFamily="50" charset="-127"/>
          <a:ea typeface="굴림" pitchFamily="50" charset="-127"/>
        </a:defRPr>
      </a:lvl5pPr>
      <a:lvl6pPr marL="2535238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tabLst>
          <a:tab pos="266700" algn="l"/>
        </a:tabLst>
        <a:defRPr kumimoji="1" sz="1400">
          <a:solidFill>
            <a:schemeClr val="tx1"/>
          </a:solidFill>
          <a:latin typeface="굴림" pitchFamily="50" charset="-127"/>
          <a:ea typeface="굴림" pitchFamily="50" charset="-127"/>
        </a:defRPr>
      </a:lvl6pPr>
      <a:lvl7pPr marL="2992438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tabLst>
          <a:tab pos="266700" algn="l"/>
        </a:tabLst>
        <a:defRPr kumimoji="1" sz="1400">
          <a:solidFill>
            <a:schemeClr val="tx1"/>
          </a:solidFill>
          <a:latin typeface="굴림" pitchFamily="50" charset="-127"/>
          <a:ea typeface="굴림" pitchFamily="50" charset="-127"/>
        </a:defRPr>
      </a:lvl7pPr>
      <a:lvl8pPr marL="3449638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tabLst>
          <a:tab pos="266700" algn="l"/>
        </a:tabLst>
        <a:defRPr kumimoji="1" sz="1400">
          <a:solidFill>
            <a:schemeClr val="tx1"/>
          </a:solidFill>
          <a:latin typeface="굴림" pitchFamily="50" charset="-127"/>
          <a:ea typeface="굴림" pitchFamily="50" charset="-127"/>
        </a:defRPr>
      </a:lvl8pPr>
      <a:lvl9pPr marL="3906838" indent="-228600" algn="l" rtl="0" eaLnBrk="0" fontAlgn="base" latinLnBrk="1" hangingPunct="0">
        <a:spcBef>
          <a:spcPct val="20000"/>
        </a:spcBef>
        <a:spcAft>
          <a:spcPct val="0"/>
        </a:spcAft>
        <a:buChar char="»"/>
        <a:tabLst>
          <a:tab pos="266700" algn="l"/>
        </a:tabLst>
        <a:defRPr kumimoji="1" sz="1400">
          <a:solidFill>
            <a:schemeClr val="tx1"/>
          </a:solidFill>
          <a:latin typeface="굴림" pitchFamily="50" charset="-127"/>
          <a:ea typeface="굴림" pitchFamily="50" charset="-127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7.gif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emf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6.jpeg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6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emf"/><Relationship Id="rId4" Type="http://schemas.openxmlformats.org/officeDocument/2006/relationships/image" Target="../media/image13.png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emf"/><Relationship Id="rId5" Type="http://schemas.openxmlformats.org/officeDocument/2006/relationships/image" Target="../media/image16.emf"/><Relationship Id="rId4" Type="http://schemas.openxmlformats.org/officeDocument/2006/relationships/image" Target="../media/image15.emf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7" Type="http://schemas.openxmlformats.org/officeDocument/2006/relationships/image" Target="../media/image61.pn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png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3.png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emf"/><Relationship Id="rId3" Type="http://schemas.openxmlformats.org/officeDocument/2006/relationships/image" Target="../media/image7.gif"/><Relationship Id="rId7" Type="http://schemas.openxmlformats.org/officeDocument/2006/relationships/image" Target="../media/image14.e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19.png"/><Relationship Id="rId9" Type="http://schemas.openxmlformats.org/officeDocument/2006/relationships/image" Target="../media/image23.png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6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6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6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.jpeg"/><Relationship Id="rId4" Type="http://schemas.openxmlformats.org/officeDocument/2006/relationships/image" Target="../media/image24.jpeg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1.xml"/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2.xml"/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3.xml"/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4.xml"/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5.xml"/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6.xml"/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7.xml"/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8.xml"/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9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7.png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210.xml"/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1.xml"/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2.xml"/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3.xml"/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4.xml"/><Relationship Id="rId1" Type="http://schemas.openxmlformats.org/officeDocument/2006/relationships/slideLayout" Target="../slideLayouts/slideLayout2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5.xml"/><Relationship Id="rId1" Type="http://schemas.openxmlformats.org/officeDocument/2006/relationships/slideLayout" Target="../slideLayouts/slideLayout2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6.xml"/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7.xml"/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8.xml"/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9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0.xml"/><Relationship Id="rId1" Type="http://schemas.openxmlformats.org/officeDocument/2006/relationships/slideLayout" Target="../slideLayouts/slideLayout2.xml"/></Relationships>
</file>

<file path=ppt/slides/_rels/slide2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1.xml"/><Relationship Id="rId1" Type="http://schemas.openxmlformats.org/officeDocument/2006/relationships/slideLayout" Target="../slideLayouts/slideLayout2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2.xml"/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3.xml"/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4.xml"/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5.xml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6.xml"/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7.xml"/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8.xml"/><Relationship Id="rId1" Type="http://schemas.openxmlformats.org/officeDocument/2006/relationships/slideLayout" Target="../slideLayouts/slideLayout2.xml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9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emf"/><Relationship Id="rId3" Type="http://schemas.openxmlformats.org/officeDocument/2006/relationships/image" Target="../media/image7.gif"/><Relationship Id="rId7" Type="http://schemas.openxmlformats.org/officeDocument/2006/relationships/image" Target="../media/image29.e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.emf"/><Relationship Id="rId5" Type="http://schemas.openxmlformats.org/officeDocument/2006/relationships/image" Target="../media/image28.emf"/><Relationship Id="rId4" Type="http://schemas.openxmlformats.org/officeDocument/2006/relationships/image" Target="../media/image17.emf"/></Relationships>
</file>

<file path=ppt/slides/_rels/slide2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0.xml"/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1.xml"/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2.xml"/><Relationship Id="rId1" Type="http://schemas.openxmlformats.org/officeDocument/2006/relationships/slideLayout" Target="../slideLayouts/slideLayout6.xml"/></Relationships>
</file>

<file path=ppt/slides/_rels/slide2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3.xml"/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4.xml"/><Relationship Id="rId1" Type="http://schemas.openxmlformats.org/officeDocument/2006/relationships/slideLayout" Target="../slideLayouts/slideLayout2.xml"/></Relationships>
</file>

<file path=ppt/slides/_rels/slide2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5.xml"/><Relationship Id="rId1" Type="http://schemas.openxmlformats.org/officeDocument/2006/relationships/slideLayout" Target="../slideLayouts/slideLayout2.xml"/></Relationships>
</file>

<file path=ppt/slides/_rels/slide2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6.xml"/><Relationship Id="rId1" Type="http://schemas.openxmlformats.org/officeDocument/2006/relationships/slideLayout" Target="../slideLayouts/slideLayout2.xml"/></Relationships>
</file>

<file path=ppt/slides/_rels/slide2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7.xml"/><Relationship Id="rId1" Type="http://schemas.openxmlformats.org/officeDocument/2006/relationships/slideLayout" Target="../slideLayouts/slideLayout2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8.xml"/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9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png"/></Relationships>
</file>

<file path=ppt/slides/_rels/slide2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0.xml"/><Relationship Id="rId1" Type="http://schemas.openxmlformats.org/officeDocument/2006/relationships/slideLayout" Target="../slideLayouts/slideLayout2.xml"/></Relationships>
</file>

<file path=ppt/slides/_rels/slide2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1.xml"/><Relationship Id="rId1" Type="http://schemas.openxmlformats.org/officeDocument/2006/relationships/slideLayout" Target="../slideLayouts/slideLayout2.xml"/></Relationships>
</file>

<file path=ppt/slides/_rels/slide2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2.xml"/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3.xml"/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4.xml"/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5.xml"/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6.xml"/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7.xml"/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8.xml"/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9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7" Type="http://schemas.openxmlformats.org/officeDocument/2006/relationships/image" Target="../media/image28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2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0.xml"/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1.xml"/><Relationship Id="rId1" Type="http://schemas.openxmlformats.org/officeDocument/2006/relationships/slideLayout" Target="../slideLayouts/slideLayout2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2.xml"/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3.xml"/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4.xml"/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5.xml"/><Relationship Id="rId1" Type="http://schemas.openxmlformats.org/officeDocument/2006/relationships/slideLayout" Target="../slideLayouts/slideLayout6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6.xml"/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7.xml"/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8.xml"/><Relationship Id="rId1" Type="http://schemas.openxmlformats.org/officeDocument/2006/relationships/slideLayout" Target="../slideLayouts/slideLayout2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9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emf"/><Relationship Id="rId4" Type="http://schemas.openxmlformats.org/officeDocument/2006/relationships/image" Target="../media/image35.jpeg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0.xml"/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1.xml"/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2.xml"/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3.xml"/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4.xml"/><Relationship Id="rId1" Type="http://schemas.openxmlformats.org/officeDocument/2006/relationships/slideLayout" Target="../slideLayouts/slideLayout2.xml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5.xml"/><Relationship Id="rId1" Type="http://schemas.openxmlformats.org/officeDocument/2006/relationships/slideLayout" Target="../slideLayouts/slideLayout2.xml"/></Relationships>
</file>

<file path=ppt/slides/_rels/slide2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6.xml"/><Relationship Id="rId1" Type="http://schemas.openxmlformats.org/officeDocument/2006/relationships/slideLayout" Target="../slideLayouts/slideLayout2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7.xml"/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8.xml"/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9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.jpeg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0.xml"/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1.xml"/><Relationship Id="rId1" Type="http://schemas.openxmlformats.org/officeDocument/2006/relationships/slideLayout" Target="../slideLayouts/slideLayout2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2.xml"/><Relationship Id="rId1" Type="http://schemas.openxmlformats.org/officeDocument/2006/relationships/slideLayout" Target="../slideLayouts/slideLayout2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3.xml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4.xml"/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5.xml"/><Relationship Id="rId1" Type="http://schemas.openxmlformats.org/officeDocument/2006/relationships/slideLayout" Target="../slideLayouts/slideLayout2.xml"/></Relationships>
</file>

<file path=ppt/slides/_rels/slide2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6.xml"/><Relationship Id="rId1" Type="http://schemas.openxmlformats.org/officeDocument/2006/relationships/slideLayout" Target="../slideLayouts/slideLayout2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7.xml"/><Relationship Id="rId1" Type="http://schemas.openxmlformats.org/officeDocument/2006/relationships/slideLayout" Target="../slideLayouts/slideLayout2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8.xml"/><Relationship Id="rId1" Type="http://schemas.openxmlformats.org/officeDocument/2006/relationships/slideLayout" Target="../slideLayouts/slideLayout2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9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0.xml"/><Relationship Id="rId1" Type="http://schemas.openxmlformats.org/officeDocument/2006/relationships/slideLayout" Target="../slideLayouts/slideLayout2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1.xml"/><Relationship Id="rId1" Type="http://schemas.openxmlformats.org/officeDocument/2006/relationships/slideLayout" Target="../slideLayouts/slideLayout2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2.xml"/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3.xml"/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4.xml"/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5.xml"/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6.xml"/><Relationship Id="rId1" Type="http://schemas.openxmlformats.org/officeDocument/2006/relationships/slideLayout" Target="../slideLayouts/slideLayout2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7.xml"/><Relationship Id="rId1" Type="http://schemas.openxmlformats.org/officeDocument/2006/relationships/slideLayout" Target="../slideLayouts/slideLayout2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8.xml"/><Relationship Id="rId1" Type="http://schemas.openxmlformats.org/officeDocument/2006/relationships/slideLayout" Target="../slideLayouts/slideLayout2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9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0.xml"/><Relationship Id="rId1" Type="http://schemas.openxmlformats.org/officeDocument/2006/relationships/slideLayout" Target="../slideLayouts/slideLayout2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1.xml"/><Relationship Id="rId1" Type="http://schemas.openxmlformats.org/officeDocument/2006/relationships/slideLayout" Target="../slideLayouts/slideLayout2.xml"/></Relationships>
</file>

<file path=ppt/slides/_rels/slide2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2.xml"/><Relationship Id="rId1" Type="http://schemas.openxmlformats.org/officeDocument/2006/relationships/slideLayout" Target="../slideLayouts/slideLayout2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3.xml"/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4.xml"/><Relationship Id="rId1" Type="http://schemas.openxmlformats.org/officeDocument/2006/relationships/slideLayout" Target="../slideLayouts/slideLayout6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5.xml"/><Relationship Id="rId1" Type="http://schemas.openxmlformats.org/officeDocument/2006/relationships/slideLayout" Target="../slideLayouts/slideLayout7.xml"/></Relationships>
</file>

<file path=ppt/slides/_rels/slide2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6.xml"/><Relationship Id="rId1" Type="http://schemas.openxmlformats.org/officeDocument/2006/relationships/slideLayout" Target="../slideLayouts/slideLayout7.xml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7.xml"/><Relationship Id="rId1" Type="http://schemas.openxmlformats.org/officeDocument/2006/relationships/slideLayout" Target="../slideLayouts/slideLayout7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8.xml"/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9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gi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0.xml"/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1.xml"/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2.xml"/><Relationship Id="rId1" Type="http://schemas.openxmlformats.org/officeDocument/2006/relationships/slideLayout" Target="../slideLayouts/slideLayout6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3.xml"/><Relationship Id="rId1" Type="http://schemas.openxmlformats.org/officeDocument/2006/relationships/slideLayout" Target="../slideLayouts/slideLayout6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4.xml"/><Relationship Id="rId1" Type="http://schemas.openxmlformats.org/officeDocument/2006/relationships/slideLayout" Target="../slideLayouts/slideLayout2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5.xml"/><Relationship Id="rId1" Type="http://schemas.openxmlformats.org/officeDocument/2006/relationships/slideLayout" Target="../slideLayouts/slideLayout2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6.xml"/><Relationship Id="rId1" Type="http://schemas.openxmlformats.org/officeDocument/2006/relationships/slideLayout" Target="../slideLayouts/slideLayout2.xml"/></Relationships>
</file>

<file path=ppt/slides/_rels/slide3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7.xml"/><Relationship Id="rId1" Type="http://schemas.openxmlformats.org/officeDocument/2006/relationships/slideLayout" Target="../slideLayouts/slideLayout2.xml"/></Relationships>
</file>

<file path=ppt/slides/_rels/slide3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8.xml"/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9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0.xml"/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1.xml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2.xml"/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3.xml"/><Relationship Id="rId1" Type="http://schemas.openxmlformats.org/officeDocument/2006/relationships/slideLayout" Target="../slideLayouts/slideLayout2.xml"/></Relationships>
</file>

<file path=ppt/slides/_rels/slide3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4.xml"/><Relationship Id="rId1" Type="http://schemas.openxmlformats.org/officeDocument/2006/relationships/slideLayout" Target="../slideLayouts/slideLayout2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5.xml"/><Relationship Id="rId1" Type="http://schemas.openxmlformats.org/officeDocument/2006/relationships/slideLayout" Target="../slideLayouts/slideLayout2.xml"/></Relationships>
</file>

<file path=ppt/slides/_rels/slide3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6.xml"/><Relationship Id="rId1" Type="http://schemas.openxmlformats.org/officeDocument/2006/relationships/slideLayout" Target="../slideLayouts/slideLayout2.xml"/></Relationships>
</file>

<file path=ppt/slides/_rels/slide3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7.xml"/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8.xml"/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notesSlide" Target="../notesSlides/notesSlide319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13" Type="http://schemas.openxmlformats.org/officeDocument/2006/relationships/image" Target="../media/image45.png"/><Relationship Id="rId3" Type="http://schemas.openxmlformats.org/officeDocument/2006/relationships/image" Target="../media/image37.png"/><Relationship Id="rId7" Type="http://schemas.openxmlformats.org/officeDocument/2006/relationships/image" Target="../media/image39.png"/><Relationship Id="rId12" Type="http://schemas.openxmlformats.org/officeDocument/2006/relationships/image" Target="../media/image44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.wmf"/><Relationship Id="rId11" Type="http://schemas.openxmlformats.org/officeDocument/2006/relationships/image" Target="../media/image43.png"/><Relationship Id="rId5" Type="http://schemas.openxmlformats.org/officeDocument/2006/relationships/image" Target="../media/image28.emf"/><Relationship Id="rId10" Type="http://schemas.openxmlformats.org/officeDocument/2006/relationships/image" Target="../media/image42.png"/><Relationship Id="rId4" Type="http://schemas.openxmlformats.org/officeDocument/2006/relationships/image" Target="../media/image13.png"/><Relationship Id="rId9" Type="http://schemas.openxmlformats.org/officeDocument/2006/relationships/image" Target="../media/image41.png"/><Relationship Id="rId14" Type="http://schemas.openxmlformats.org/officeDocument/2006/relationships/image" Target="../media/image46.png"/></Relationships>
</file>

<file path=ppt/slides/_rels/slide3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0.xml"/><Relationship Id="rId1" Type="http://schemas.openxmlformats.org/officeDocument/2006/relationships/slideLayout" Target="../slideLayouts/slideLayout2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notesSlide" Target="../notesSlides/notesSlide321.xml"/><Relationship Id="rId1" Type="http://schemas.openxmlformats.org/officeDocument/2006/relationships/slideLayout" Target="../slideLayouts/slideLayout2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3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8.png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notesSlide" Target="../notesSlides/notesSlide32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0.png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3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2.png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notesSlide" Target="../notesSlides/notesSlide325.xml"/><Relationship Id="rId1" Type="http://schemas.openxmlformats.org/officeDocument/2006/relationships/slideLayout" Target="../slideLayouts/slideLayout2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326.xml"/><Relationship Id="rId1" Type="http://schemas.openxmlformats.org/officeDocument/2006/relationships/slideLayout" Target="../slideLayouts/slideLayout2.xml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7.xml"/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8.xml"/><Relationship Id="rId1" Type="http://schemas.openxmlformats.org/officeDocument/2006/relationships/slideLayout" Target="../slideLayouts/slideLayout2.xml"/></Relationships>
</file>

<file path=ppt/slides/_rels/slide3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9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0.xml"/><Relationship Id="rId1" Type="http://schemas.openxmlformats.org/officeDocument/2006/relationships/slideLayout" Target="../slideLayouts/slideLayout2.xml"/></Relationships>
</file>

<file path=ppt/slides/_rels/slide3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1.xml"/><Relationship Id="rId1" Type="http://schemas.openxmlformats.org/officeDocument/2006/relationships/slideLayout" Target="../slideLayouts/slideLayout2.xml"/></Relationships>
</file>

<file path=ppt/slides/_rels/slide3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2.xml"/><Relationship Id="rId1" Type="http://schemas.openxmlformats.org/officeDocument/2006/relationships/slideLayout" Target="../slideLayouts/slideLayout2.xml"/></Relationships>
</file>

<file path=ppt/slides/_rels/slide3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3.xml"/><Relationship Id="rId1" Type="http://schemas.openxmlformats.org/officeDocument/2006/relationships/slideLayout" Target="../slideLayouts/slideLayout2.xml"/></Relationships>
</file>

<file path=ppt/slides/_rels/slide3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4.xml"/><Relationship Id="rId1" Type="http://schemas.openxmlformats.org/officeDocument/2006/relationships/slideLayout" Target="../slideLayouts/slideLayout2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5.xml"/><Relationship Id="rId1" Type="http://schemas.openxmlformats.org/officeDocument/2006/relationships/slideLayout" Target="../slideLayouts/slideLayout2.xml"/></Relationships>
</file>

<file path=ppt/slides/_rels/slide3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6.xml"/><Relationship Id="rId1" Type="http://schemas.openxmlformats.org/officeDocument/2006/relationships/slideLayout" Target="../slideLayouts/slideLayout2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7.xml"/><Relationship Id="rId1" Type="http://schemas.openxmlformats.org/officeDocument/2006/relationships/slideLayout" Target="../slideLayouts/slideLayout2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8.xml"/><Relationship Id="rId1" Type="http://schemas.openxmlformats.org/officeDocument/2006/relationships/slideLayout" Target="../slideLayouts/slideLayout2.xml"/></Relationships>
</file>

<file path=ppt/slides/_rels/slide3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9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0.xml"/><Relationship Id="rId1" Type="http://schemas.openxmlformats.org/officeDocument/2006/relationships/slideLayout" Target="../slideLayouts/slideLayout2.xml"/></Relationships>
</file>

<file path=ppt/slides/_rels/slide3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1.xml"/><Relationship Id="rId1" Type="http://schemas.openxmlformats.org/officeDocument/2006/relationships/slideLayout" Target="../slideLayouts/slideLayout2.xml"/></Relationships>
</file>

<file path=ppt/slides/_rels/slide3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2.xml"/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3.xml"/><Relationship Id="rId1" Type="http://schemas.openxmlformats.org/officeDocument/2006/relationships/slideLayout" Target="../slideLayouts/slideLayout2.xml"/></Relationships>
</file>

<file path=ppt/slides/_rels/slide3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4.xml"/><Relationship Id="rId1" Type="http://schemas.openxmlformats.org/officeDocument/2006/relationships/slideLayout" Target="../slideLayouts/slideLayout2.xml"/></Relationships>
</file>

<file path=ppt/slides/_rels/slide3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5.xml"/><Relationship Id="rId1" Type="http://schemas.openxmlformats.org/officeDocument/2006/relationships/slideLayout" Target="../slideLayouts/slideLayout2.xml"/></Relationships>
</file>

<file path=ppt/slides/_rels/slide3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6.xml"/><Relationship Id="rId1" Type="http://schemas.openxmlformats.org/officeDocument/2006/relationships/slideLayout" Target="../slideLayouts/slideLayout2.xml"/></Relationships>
</file>

<file path=ppt/slides/_rels/slide3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7.xml"/><Relationship Id="rId1" Type="http://schemas.openxmlformats.org/officeDocument/2006/relationships/slideLayout" Target="../slideLayouts/slideLayout2.xml"/></Relationships>
</file>

<file path=ppt/slides/_rels/slide3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8.xml"/><Relationship Id="rId1" Type="http://schemas.openxmlformats.org/officeDocument/2006/relationships/slideLayout" Target="../slideLayouts/slideLayout2.xml"/></Relationships>
</file>

<file path=ppt/slides/_rels/slide3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9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0.xml"/><Relationship Id="rId1" Type="http://schemas.openxmlformats.org/officeDocument/2006/relationships/slideLayout" Target="../slideLayouts/slideLayout2.xml"/></Relationships>
</file>

<file path=ppt/slides/_rels/slide3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1.xml"/><Relationship Id="rId1" Type="http://schemas.openxmlformats.org/officeDocument/2006/relationships/slideLayout" Target="../slideLayouts/slideLayout2.xml"/></Relationships>
</file>

<file path=ppt/slides/_rels/slide3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2.xml"/><Relationship Id="rId1" Type="http://schemas.openxmlformats.org/officeDocument/2006/relationships/slideLayout" Target="../slideLayouts/slideLayout2.xml"/></Relationships>
</file>

<file path=ppt/slides/_rels/slide3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3.xml"/><Relationship Id="rId1" Type="http://schemas.openxmlformats.org/officeDocument/2006/relationships/slideLayout" Target="../slideLayouts/slideLayout2.xml"/></Relationships>
</file>

<file path=ppt/slides/_rels/slide3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4.xml"/><Relationship Id="rId1" Type="http://schemas.openxmlformats.org/officeDocument/2006/relationships/slideLayout" Target="../slideLayouts/slideLayout2.xml"/></Relationships>
</file>

<file path=ppt/slides/_rels/slide3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5.xml"/><Relationship Id="rId1" Type="http://schemas.openxmlformats.org/officeDocument/2006/relationships/slideLayout" Target="../slideLayouts/slideLayout2.xml"/></Relationships>
</file>

<file path=ppt/slides/_rels/slide3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6.xml"/><Relationship Id="rId1" Type="http://schemas.openxmlformats.org/officeDocument/2006/relationships/slideLayout" Target="../slideLayouts/slideLayout2.xml"/></Relationships>
</file>

<file path=ppt/slides/_rels/slide3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7.xml"/><Relationship Id="rId1" Type="http://schemas.openxmlformats.org/officeDocument/2006/relationships/slideLayout" Target="../slideLayouts/slideLayout2.xml"/></Relationships>
</file>

<file path=ppt/slides/_rels/slide3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8.xml"/><Relationship Id="rId1" Type="http://schemas.openxmlformats.org/officeDocument/2006/relationships/slideLayout" Target="../slideLayouts/slideLayout2.xml"/></Relationships>
</file>

<file path=ppt/slides/_rels/slide3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9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0.xml"/><Relationship Id="rId1" Type="http://schemas.openxmlformats.org/officeDocument/2006/relationships/slideLayout" Target="../slideLayouts/slideLayout2.xml"/></Relationships>
</file>

<file path=ppt/slides/_rels/slide3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1.xml"/><Relationship Id="rId1" Type="http://schemas.openxmlformats.org/officeDocument/2006/relationships/slideLayout" Target="../slideLayouts/slideLayout2.xml"/></Relationships>
</file>

<file path=ppt/slides/_rels/slide3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2.xml"/><Relationship Id="rId1" Type="http://schemas.openxmlformats.org/officeDocument/2006/relationships/slideLayout" Target="../slideLayouts/slideLayout2.xml"/></Relationships>
</file>

<file path=ppt/slides/_rels/slide3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3.xml"/><Relationship Id="rId1" Type="http://schemas.openxmlformats.org/officeDocument/2006/relationships/slideLayout" Target="../slideLayouts/slideLayout2.xml"/></Relationships>
</file>

<file path=ppt/slides/_rels/slide3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4.xml"/><Relationship Id="rId1" Type="http://schemas.openxmlformats.org/officeDocument/2006/relationships/slideLayout" Target="../slideLayouts/slideLayout2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notesSlide" Target="../notesSlides/notesSlide36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7.png"/><Relationship Id="rId4" Type="http://schemas.openxmlformats.org/officeDocument/2006/relationships/image" Target="../media/image76.png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36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7.png"/><Relationship Id="rId4" Type="http://schemas.openxmlformats.org/officeDocument/2006/relationships/image" Target="../media/image79.png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367.xml"/><Relationship Id="rId1" Type="http://schemas.openxmlformats.org/officeDocument/2006/relationships/slideLayout" Target="../slideLayouts/slideLayout2.xml"/></Relationships>
</file>

<file path=ppt/slides/_rels/slide3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8.xml"/><Relationship Id="rId1" Type="http://schemas.openxmlformats.org/officeDocument/2006/relationships/slideLayout" Target="../slideLayouts/slideLayout6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369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0.xml"/><Relationship Id="rId1" Type="http://schemas.openxmlformats.org/officeDocument/2006/relationships/slideLayout" Target="../slideLayouts/slideLayout7.xml"/></Relationships>
</file>

<file path=ppt/slides/_rels/slide3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1.xml"/><Relationship Id="rId1" Type="http://schemas.openxmlformats.org/officeDocument/2006/relationships/slideLayout" Target="../slideLayouts/slideLayout7.xml"/></Relationships>
</file>

<file path=ppt/slides/_rels/slide3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2.xml"/><Relationship Id="rId1" Type="http://schemas.openxmlformats.org/officeDocument/2006/relationships/slideLayout" Target="../slideLayouts/slideLayout7.xml"/></Relationships>
</file>

<file path=ppt/slides/_rels/slide3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3.xml"/><Relationship Id="rId1" Type="http://schemas.openxmlformats.org/officeDocument/2006/relationships/slideLayout" Target="../slideLayouts/slideLayout7.xml"/></Relationships>
</file>

<file path=ppt/slides/_rels/slide3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4.xml"/><Relationship Id="rId1" Type="http://schemas.openxmlformats.org/officeDocument/2006/relationships/slideLayout" Target="../slideLayouts/slideLayout7.xml"/></Relationships>
</file>

<file path=ppt/slides/_rels/slide3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5.xml"/><Relationship Id="rId1" Type="http://schemas.openxmlformats.org/officeDocument/2006/relationships/slideLayout" Target="../slideLayouts/slideLayout7.xml"/></Relationships>
</file>

<file path=ppt/slides/_rels/slide3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6.xml"/><Relationship Id="rId1" Type="http://schemas.openxmlformats.org/officeDocument/2006/relationships/slideLayout" Target="../slideLayouts/slideLayout7.xml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377.xml"/><Relationship Id="rId1" Type="http://schemas.openxmlformats.org/officeDocument/2006/relationships/slideLayout" Target="../slideLayouts/slideLayout7.xml"/></Relationships>
</file>

<file path=ppt/slides/_rels/slide3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8.xml"/><Relationship Id="rId1" Type="http://schemas.openxmlformats.org/officeDocument/2006/relationships/slideLayout" Target="../slideLayouts/slideLayout7.xml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notesSlide" Target="../notesSlides/notesSlide379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3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0.xml"/><Relationship Id="rId1" Type="http://schemas.openxmlformats.org/officeDocument/2006/relationships/slideLayout" Target="../slideLayouts/slideLayout7.xml"/></Relationships>
</file>

<file path=ppt/slides/_rels/slide3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1.xml"/><Relationship Id="rId1" Type="http://schemas.openxmlformats.org/officeDocument/2006/relationships/slideLayout" Target="../slideLayouts/slideLayout6.xml"/></Relationships>
</file>

<file path=ppt/slides/_rels/slide3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2.xml"/><Relationship Id="rId1" Type="http://schemas.openxmlformats.org/officeDocument/2006/relationships/slideLayout" Target="../slideLayouts/slideLayout7.xml"/></Relationships>
</file>

<file path=ppt/slides/_rels/slide3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3.xml"/><Relationship Id="rId1" Type="http://schemas.openxmlformats.org/officeDocument/2006/relationships/slideLayout" Target="../slideLayouts/slideLayout7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notesSlide" Target="../notesSlides/notesSlide384.xml"/><Relationship Id="rId1" Type="http://schemas.openxmlformats.org/officeDocument/2006/relationships/slideLayout" Target="../slideLayouts/slideLayout7.xml"/></Relationships>
</file>

<file path=ppt/slides/_rels/slide3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5.xml"/><Relationship Id="rId1" Type="http://schemas.openxmlformats.org/officeDocument/2006/relationships/slideLayout" Target="../slideLayouts/slideLayout7.xml"/></Relationships>
</file>

<file path=ppt/slides/_rels/slide3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6.xml"/><Relationship Id="rId1" Type="http://schemas.openxmlformats.org/officeDocument/2006/relationships/slideLayout" Target="../slideLayouts/slideLayout7.xml"/></Relationships>
</file>

<file path=ppt/slides/_rels/slide3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7.xml"/><Relationship Id="rId1" Type="http://schemas.openxmlformats.org/officeDocument/2006/relationships/slideLayout" Target="../slideLayouts/slideLayout7.xml"/></Relationships>
</file>

<file path=ppt/slides/_rels/slide3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8.xml"/><Relationship Id="rId1" Type="http://schemas.openxmlformats.org/officeDocument/2006/relationships/slideLayout" Target="../slideLayouts/slideLayout7.xml"/></Relationships>
</file>

<file path=ppt/slides/_rels/slide3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9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3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0.xml"/><Relationship Id="rId1" Type="http://schemas.openxmlformats.org/officeDocument/2006/relationships/slideLayout" Target="../slideLayouts/slideLayout7.xml"/></Relationships>
</file>

<file path=ppt/slides/_rels/slide3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1.xml"/><Relationship Id="rId1" Type="http://schemas.openxmlformats.org/officeDocument/2006/relationships/slideLayout" Target="../slideLayouts/slideLayout7.xml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hyperlink" Target="mailto:node1@192.168.1.1:8000" TargetMode="External"/><Relationship Id="rId2" Type="http://schemas.openxmlformats.org/officeDocument/2006/relationships/notesSlide" Target="../notesSlides/notesSlide392.xml"/><Relationship Id="rId1" Type="http://schemas.openxmlformats.org/officeDocument/2006/relationships/slideLayout" Target="../slideLayouts/slideLayout7.xml"/><Relationship Id="rId4" Type="http://schemas.openxmlformats.org/officeDocument/2006/relationships/hyperlink" Target="mailto:node1@192.168.1.2:8000" TargetMode="External"/></Relationships>
</file>

<file path=ppt/slides/_rels/slide3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3.xml"/><Relationship Id="rId1" Type="http://schemas.openxmlformats.org/officeDocument/2006/relationships/slideLayout" Target="../slideLayouts/slideLayout6.xml"/></Relationships>
</file>

<file path=ppt/slides/_rels/slide3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4.xml"/><Relationship Id="rId1" Type="http://schemas.openxmlformats.org/officeDocument/2006/relationships/slideLayout" Target="../slideLayouts/slideLayout7.xml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notesSlide" Target="../notesSlides/notesSlide395.xml"/><Relationship Id="rId1" Type="http://schemas.openxmlformats.org/officeDocument/2006/relationships/slideLayout" Target="../slideLayouts/slideLayout7.xml"/></Relationships>
</file>

<file path=ppt/slides/_rels/slide3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6.xml"/><Relationship Id="rId1" Type="http://schemas.openxmlformats.org/officeDocument/2006/relationships/slideLayout" Target="../slideLayouts/slideLayout7.xml"/></Relationships>
</file>

<file path=ppt/slides/_rels/slide3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7.xml"/><Relationship Id="rId1" Type="http://schemas.openxmlformats.org/officeDocument/2006/relationships/slideLayout" Target="../slideLayouts/slideLayout7.xml"/></Relationships>
</file>

<file path=ppt/slides/_rels/slide3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8.xml"/><Relationship Id="rId1" Type="http://schemas.openxmlformats.org/officeDocument/2006/relationships/slideLayout" Target="../slideLayouts/slideLayout7.xml"/></Relationships>
</file>

<file path=ppt/slides/_rels/slide3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9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0.xml"/><Relationship Id="rId1" Type="http://schemas.openxmlformats.org/officeDocument/2006/relationships/slideLayout" Target="../slideLayouts/slideLayout7.xml"/></Relationships>
</file>

<file path=ppt/slides/_rels/slide4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1.xml"/><Relationship Id="rId1" Type="http://schemas.openxmlformats.org/officeDocument/2006/relationships/slideLayout" Target="../slideLayouts/slideLayout7.xml"/></Relationships>
</file>

<file path=ppt/slides/_rels/slide4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2.xml"/><Relationship Id="rId1" Type="http://schemas.openxmlformats.org/officeDocument/2006/relationships/slideLayout" Target="../slideLayouts/slideLayout7.xml"/></Relationships>
</file>

<file path=ppt/slides/_rels/slide4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3.xml"/><Relationship Id="rId1" Type="http://schemas.openxmlformats.org/officeDocument/2006/relationships/slideLayout" Target="../slideLayouts/slideLayout2.xml"/></Relationships>
</file>

<file path=ppt/slides/_rels/slide4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4.xml"/><Relationship Id="rId1" Type="http://schemas.openxmlformats.org/officeDocument/2006/relationships/slideLayout" Target="../slideLayouts/slideLayout2.xml"/></Relationships>
</file>

<file path=ppt/slides/_rels/slide4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5.xml"/><Relationship Id="rId1" Type="http://schemas.openxmlformats.org/officeDocument/2006/relationships/slideLayout" Target="../slideLayouts/slideLayout2.xml"/></Relationships>
</file>

<file path=ppt/slides/_rels/slide4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6.xml"/><Relationship Id="rId1" Type="http://schemas.openxmlformats.org/officeDocument/2006/relationships/slideLayout" Target="../slideLayouts/slideLayout2.xml"/></Relationships>
</file>

<file path=ppt/slides/_rels/slide4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7.xml"/><Relationship Id="rId1" Type="http://schemas.openxmlformats.org/officeDocument/2006/relationships/slideLayout" Target="../slideLayouts/slideLayout2.xml"/></Relationships>
</file>

<file path=ppt/slides/_rels/slide4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8.xml"/><Relationship Id="rId1" Type="http://schemas.openxmlformats.org/officeDocument/2006/relationships/slideLayout" Target="../slideLayouts/slideLayout2.xml"/></Relationships>
</file>

<file path=ppt/slides/_rels/slide4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9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0.xml"/><Relationship Id="rId1" Type="http://schemas.openxmlformats.org/officeDocument/2006/relationships/slideLayout" Target="../slideLayouts/slideLayout2.xml"/></Relationships>
</file>

<file path=ppt/slides/_rels/slide4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1.xml"/><Relationship Id="rId1" Type="http://schemas.openxmlformats.org/officeDocument/2006/relationships/slideLayout" Target="../slideLayouts/slideLayout2.xml"/></Relationships>
</file>

<file path=ppt/slides/_rels/slide4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2.xml"/><Relationship Id="rId1" Type="http://schemas.openxmlformats.org/officeDocument/2006/relationships/slideLayout" Target="../slideLayouts/slideLayout2.xml"/></Relationships>
</file>

<file path=ppt/slides/_rels/slide4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3.xml"/><Relationship Id="rId1" Type="http://schemas.openxmlformats.org/officeDocument/2006/relationships/slideLayout" Target="../slideLayouts/slideLayout2.xml"/></Relationships>
</file>

<file path=ppt/slides/_rels/slide4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4.xml"/><Relationship Id="rId1" Type="http://schemas.openxmlformats.org/officeDocument/2006/relationships/slideLayout" Target="../slideLayouts/slideLayout2.xml"/></Relationships>
</file>

<file path=ppt/slides/_rels/slide4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5.xml"/><Relationship Id="rId1" Type="http://schemas.openxmlformats.org/officeDocument/2006/relationships/slideLayout" Target="../slideLayouts/slideLayout2.xml"/></Relationships>
</file>

<file path=ppt/slides/_rels/slide4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6.xml"/><Relationship Id="rId1" Type="http://schemas.openxmlformats.org/officeDocument/2006/relationships/slideLayout" Target="../slideLayouts/slideLayout2.xml"/></Relationships>
</file>

<file path=ppt/slides/_rels/slide4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7.xml"/><Relationship Id="rId1" Type="http://schemas.openxmlformats.org/officeDocument/2006/relationships/slideLayout" Target="../slideLayouts/slideLayout2.xml"/></Relationships>
</file>

<file path=ppt/slides/_rels/slide4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8.xml"/><Relationship Id="rId1" Type="http://schemas.openxmlformats.org/officeDocument/2006/relationships/slideLayout" Target="../slideLayouts/slideLayout2.xml"/></Relationships>
</file>

<file path=ppt/slides/_rels/slide4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9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0.xml"/><Relationship Id="rId1" Type="http://schemas.openxmlformats.org/officeDocument/2006/relationships/slideLayout" Target="../slideLayouts/slideLayout2.xml"/></Relationships>
</file>

<file path=ppt/slides/_rels/slide4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1.xml"/><Relationship Id="rId1" Type="http://schemas.openxmlformats.org/officeDocument/2006/relationships/slideLayout" Target="../slideLayouts/slideLayout6.xml"/></Relationships>
</file>

<file path=ppt/slides/_rels/slide4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2.xml"/><Relationship Id="rId1" Type="http://schemas.openxmlformats.org/officeDocument/2006/relationships/slideLayout" Target="../slideLayouts/slideLayout2.xml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notesSlide" Target="../notesSlides/notesSlide423.xml"/><Relationship Id="rId1" Type="http://schemas.openxmlformats.org/officeDocument/2006/relationships/slideLayout" Target="../slideLayouts/slideLayout2.xml"/></Relationships>
</file>

<file path=ppt/slides/_rels/slide4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4.xml"/><Relationship Id="rId1" Type="http://schemas.openxmlformats.org/officeDocument/2006/relationships/slideLayout" Target="../slideLayouts/slideLayout2.xml"/></Relationships>
</file>

<file path=ppt/slides/_rels/slide4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5.xml"/><Relationship Id="rId1" Type="http://schemas.openxmlformats.org/officeDocument/2006/relationships/slideLayout" Target="../slideLayouts/slideLayout2.xml"/></Relationships>
</file>

<file path=ppt/slides/_rels/slide4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6.xml"/><Relationship Id="rId1" Type="http://schemas.openxmlformats.org/officeDocument/2006/relationships/slideLayout" Target="../slideLayouts/slideLayout2.xml"/></Relationships>
</file>

<file path=ppt/slides/_rels/slide4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7.xml"/><Relationship Id="rId1" Type="http://schemas.openxmlformats.org/officeDocument/2006/relationships/slideLayout" Target="../slideLayouts/slideLayout2.xml"/></Relationships>
</file>

<file path=ppt/slides/_rels/slide4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8.xml"/><Relationship Id="rId1" Type="http://schemas.openxmlformats.org/officeDocument/2006/relationships/slideLayout" Target="../slideLayouts/slideLayout2.xml"/></Relationships>
</file>

<file path=ppt/slides/_rels/slide4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9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0.xml"/><Relationship Id="rId1" Type="http://schemas.openxmlformats.org/officeDocument/2006/relationships/slideLayout" Target="../slideLayouts/slideLayout2.xml"/></Relationships>
</file>

<file path=ppt/slides/_rels/slide4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1.xml"/><Relationship Id="rId1" Type="http://schemas.openxmlformats.org/officeDocument/2006/relationships/slideLayout" Target="../slideLayouts/slideLayout2.xml"/></Relationships>
</file>

<file path=ppt/slides/_rels/slide4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2.xml"/><Relationship Id="rId1" Type="http://schemas.openxmlformats.org/officeDocument/2006/relationships/slideLayout" Target="../slideLayouts/slideLayout2.xml"/></Relationships>
</file>

<file path=ppt/slides/_rels/slide4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3.xml"/><Relationship Id="rId1" Type="http://schemas.openxmlformats.org/officeDocument/2006/relationships/slideLayout" Target="../slideLayouts/slideLayout2.xml"/></Relationships>
</file>

<file path=ppt/slides/_rels/slide4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4.xml"/><Relationship Id="rId1" Type="http://schemas.openxmlformats.org/officeDocument/2006/relationships/slideLayout" Target="../slideLayouts/slideLayout2.xml"/></Relationships>
</file>

<file path=ppt/slides/_rels/slide4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5.xml"/><Relationship Id="rId1" Type="http://schemas.openxmlformats.org/officeDocument/2006/relationships/slideLayout" Target="../slideLayouts/slideLayout2.xml"/></Relationships>
</file>

<file path=ppt/slides/_rels/slide4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6.xml"/><Relationship Id="rId1" Type="http://schemas.openxmlformats.org/officeDocument/2006/relationships/slideLayout" Target="../slideLayouts/slideLayout2.xml"/></Relationships>
</file>

<file path=ppt/slides/_rels/slide4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7.xml"/><Relationship Id="rId1" Type="http://schemas.openxmlformats.org/officeDocument/2006/relationships/slideLayout" Target="../slideLayouts/slideLayout7.xml"/></Relationships>
</file>

<file path=ppt/slides/_rels/slide4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8.xml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13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png"/><Relationship Id="rId5" Type="http://schemas.openxmlformats.org/officeDocument/2006/relationships/image" Target="../media/image28.emf"/><Relationship Id="rId4" Type="http://schemas.openxmlformats.org/officeDocument/2006/relationships/image" Target="../media/image38.wmf"/><Relationship Id="rId9" Type="http://schemas.openxmlformats.org/officeDocument/2006/relationships/image" Target="../media/image50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emf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2.emf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.png"/><Relationship Id="rId5" Type="http://schemas.openxmlformats.org/officeDocument/2006/relationships/image" Target="../media/image4.png"/><Relationship Id="rId4" Type="http://schemas.openxmlformats.org/officeDocument/2006/relationships/image" Target="../media/image3.jpeg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hyperlink" Target="http://java.sun.com/javase/downloads/index.jsp" TargetMode="External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Relationship Id="rId4" Type="http://schemas.openxmlformats.org/officeDocument/2006/relationships/hyperlink" Target="http://java.sun.com/j2se/1.5.0/install.html" TargetMode="Externa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4" descr="PT cover_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2" name="Text Box 30"/>
          <p:cNvSpPr txBox="1">
            <a:spLocks noChangeArrowheads="1"/>
          </p:cNvSpPr>
          <p:nvPr/>
        </p:nvSpPr>
        <p:spPr bwMode="gray">
          <a:xfrm>
            <a:off x="188913" y="2535238"/>
            <a:ext cx="6000750" cy="693830"/>
          </a:xfrm>
          <a:prstGeom prst="rect">
            <a:avLst/>
          </a:prstGeom>
          <a:noFill/>
          <a:ln w="12700" algn="ctr">
            <a:noFill/>
            <a:miter lim="800000"/>
            <a:headEnd/>
            <a:tailEnd/>
          </a:ln>
        </p:spPr>
        <p:txBody>
          <a:bodyPr lIns="90000" tIns="54000" rIns="90000" bIns="54000">
            <a:spAutoFit/>
          </a:bodyPr>
          <a:lstStyle/>
          <a:p>
            <a:pPr eaLnBrk="0" latinLnBrk="0" hangingPunct="0">
              <a:defRPr/>
            </a:pPr>
            <a:r>
              <a:rPr kumimoji="0" lang="en-US" altLang="ko-KR" sz="3800" b="1" dirty="0" err="1" smtClean="0">
                <a:solidFill>
                  <a:srgbClr val="404040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ko-KR" altLang="en-US" sz="3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en-US" altLang="ko-KR" sz="3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Administration</a:t>
            </a:r>
            <a:endParaRPr kumimoji="0" lang="ko-KR" altLang="en-US" sz="38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53" name="Text Box 12"/>
          <p:cNvSpPr txBox="1">
            <a:spLocks noChangeArrowheads="1"/>
          </p:cNvSpPr>
          <p:nvPr/>
        </p:nvSpPr>
        <p:spPr bwMode="auto">
          <a:xfrm>
            <a:off x="301625" y="6477000"/>
            <a:ext cx="3165475" cy="11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900" b="1" dirty="0">
                <a:latin typeface="맑은 고딕" pitchFamily="50" charset="-127"/>
                <a:ea typeface="맑은 고딕" pitchFamily="50" charset="-127"/>
              </a:rPr>
              <a:t>© </a:t>
            </a:r>
            <a:r>
              <a:rPr lang="en-US" altLang="ko-KR" sz="900" b="1" dirty="0" smtClean="0">
                <a:latin typeface="맑은 고딕" pitchFamily="50" charset="-127"/>
                <a:ea typeface="맑은 고딕" pitchFamily="50" charset="-127"/>
              </a:rPr>
              <a:t>2015 </a:t>
            </a:r>
            <a:r>
              <a:rPr lang="en-US" altLang="ko-KR" sz="900" b="1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900" b="1" dirty="0">
                <a:latin typeface="맑은 고딕" pitchFamily="50" charset="-127"/>
                <a:ea typeface="맑은 고딕" pitchFamily="50" charset="-127"/>
              </a:rPr>
              <a:t> Co., Ltd. All Rights Reserved.</a:t>
            </a: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28284" y="6254783"/>
            <a:ext cx="1706400" cy="34128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안정성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Rectangle 14"/>
          <p:cNvSpPr txBox="1">
            <a:spLocks noChangeArrowheads="1"/>
          </p:cNvSpPr>
          <p:nvPr/>
        </p:nvSpPr>
        <p:spPr bwMode="auto">
          <a:xfrm>
            <a:off x="232470" y="800708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eaLnBrk="1" latinLnBrk="0" hangingPunct="1"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는 예상치 못한 시스템 장애나 오류 등 여러 유형의 장애로부터 데이터베이스를 보호하기 위하여 다양한 </a:t>
            </a:r>
            <a:endParaRPr lang="en-US" altLang="ko-KR" sz="1200" kern="0" dirty="0" smtClean="0"/>
          </a:p>
          <a:p>
            <a:pPr marL="0" indent="0" eaLnBrk="1" latinLnBrk="0" hangingPunct="1">
              <a:buNone/>
            </a:pPr>
            <a:r>
              <a:rPr lang="ko-KR" altLang="en-US" sz="1200" kern="0" dirty="0" smtClean="0"/>
              <a:t>백업 방법을 제공</a:t>
            </a:r>
            <a:r>
              <a:rPr lang="en-US" altLang="ko-KR" sz="1200" kern="0" dirty="0" smtClean="0"/>
              <a:t>. </a:t>
            </a:r>
            <a:r>
              <a:rPr lang="ko-KR" altLang="en-US" sz="1200" kern="0" dirty="0" smtClean="0"/>
              <a:t>또한 </a:t>
            </a:r>
            <a:r>
              <a:rPr lang="en-US" altLang="ko-KR" sz="1200" kern="0" dirty="0" smtClean="0"/>
              <a:t>Online </a:t>
            </a:r>
            <a:r>
              <a:rPr lang="ko-KR" altLang="en-US" sz="1200" kern="0" dirty="0" smtClean="0"/>
              <a:t>백업 기능을 제공하여 백업에 의한 다운타임을 최소화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19" name="Rectangle 5"/>
          <p:cNvSpPr>
            <a:spLocks noChangeArrowheads="1"/>
          </p:cNvSpPr>
          <p:nvPr/>
        </p:nvSpPr>
        <p:spPr bwMode="auto">
          <a:xfrm>
            <a:off x="222945" y="1628800"/>
            <a:ext cx="8777547" cy="4460875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+mn-ea"/>
              <a:ea typeface="+mn-ea"/>
            </a:endParaRPr>
          </a:p>
        </p:txBody>
      </p:sp>
      <p:sp>
        <p:nvSpPr>
          <p:cNvPr id="20" name="Rectangle 9"/>
          <p:cNvSpPr>
            <a:spLocks noChangeArrowheads="1"/>
          </p:cNvSpPr>
          <p:nvPr/>
        </p:nvSpPr>
        <p:spPr bwMode="auto">
          <a:xfrm>
            <a:off x="338305" y="3405143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err="1" smtClean="0">
                <a:solidFill>
                  <a:srgbClr val="1C1C1C"/>
                </a:solidFill>
                <a:latin typeface="+mn-ea"/>
                <a:ea typeface="+mn-ea"/>
              </a:rPr>
              <a:t>Tibero</a:t>
            </a:r>
            <a:r>
              <a:rPr lang="ko-KR" altLang="en-US" sz="1100" b="1" dirty="0" smtClean="0">
                <a:solidFill>
                  <a:srgbClr val="1C1C1C"/>
                </a:solidFill>
                <a:latin typeface="+mn-ea"/>
                <a:ea typeface="+mn-ea"/>
              </a:rPr>
              <a:t> 백업</a:t>
            </a:r>
            <a:r>
              <a:rPr lang="en-US" altLang="ko-KR" sz="1100" b="1" dirty="0" smtClean="0">
                <a:solidFill>
                  <a:srgbClr val="1C1C1C"/>
                </a:solidFill>
                <a:latin typeface="+mn-ea"/>
                <a:ea typeface="+mn-ea"/>
              </a:rPr>
              <a:t> </a:t>
            </a:r>
            <a:r>
              <a:rPr lang="ko-KR" altLang="en-US" sz="1100" b="1" dirty="0" smtClean="0">
                <a:solidFill>
                  <a:srgbClr val="1C1C1C"/>
                </a:solidFill>
                <a:latin typeface="+mn-ea"/>
                <a:ea typeface="+mn-ea"/>
              </a:rPr>
              <a:t>방식</a:t>
            </a:r>
            <a:endParaRPr lang="ko-KR" altLang="en-US" sz="1100" b="1" dirty="0">
              <a:solidFill>
                <a:srgbClr val="1C1C1C"/>
              </a:solidFill>
              <a:latin typeface="+mn-ea"/>
              <a:ea typeface="+mn-ea"/>
            </a:endParaRPr>
          </a:p>
        </p:txBody>
      </p:sp>
      <p:graphicFrame>
        <p:nvGraphicFramePr>
          <p:cNvPr id="21" name="Group 9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9356637"/>
              </p:ext>
            </p:extLst>
          </p:nvPr>
        </p:nvGraphicFramePr>
        <p:xfrm>
          <a:off x="283270" y="3660573"/>
          <a:ext cx="3928690" cy="2060040"/>
        </p:xfrm>
        <a:graphic>
          <a:graphicData uri="http://schemas.openxmlformats.org/drawingml/2006/table">
            <a:tbl>
              <a:tblPr/>
              <a:tblGrid>
                <a:gridCol w="781664"/>
                <a:gridCol w="3147026"/>
              </a:tblGrid>
              <a:tr h="13899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 방식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39532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논리적 백업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제공하는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Tool(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tbExport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이용하여 데이터베이스의 논리적인 단위를 백업하는 방식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Table, Index, Grant, Constraint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등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37284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물리적 백업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구성 파일을 물리적인 방법으로 백업하는 방식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구성파일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Log file, Control file, Data file</a:t>
                      </a:r>
                      <a:b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Offline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DB Shutdown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후 운영체계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Copy </a:t>
                      </a:r>
                      <a:b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명령을 이용하여 백업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Online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begin backup/end backup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명령을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이용하여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운영 중 백업하는 방식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2" name="Rectangle 9"/>
          <p:cNvSpPr>
            <a:spLocks noChangeArrowheads="1"/>
          </p:cNvSpPr>
          <p:nvPr/>
        </p:nvSpPr>
        <p:spPr bwMode="auto">
          <a:xfrm>
            <a:off x="4407595" y="3405143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+mn-ea"/>
                <a:ea typeface="+mn-ea"/>
              </a:rPr>
              <a:t>백업 종류</a:t>
            </a:r>
            <a:endParaRPr lang="ko-KR" altLang="en-US" sz="1100" b="1" dirty="0">
              <a:solidFill>
                <a:srgbClr val="1C1C1C"/>
              </a:solidFill>
              <a:latin typeface="+mn-ea"/>
              <a:ea typeface="+mn-ea"/>
            </a:endParaRPr>
          </a:p>
        </p:txBody>
      </p:sp>
      <p:graphicFrame>
        <p:nvGraphicFramePr>
          <p:cNvPr id="23" name="Group 9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270789"/>
              </p:ext>
            </p:extLst>
          </p:nvPr>
        </p:nvGraphicFramePr>
        <p:xfrm>
          <a:off x="4298737" y="3660573"/>
          <a:ext cx="4648200" cy="2375880"/>
        </p:xfrm>
        <a:graphic>
          <a:graphicData uri="http://schemas.openxmlformats.org/drawingml/2006/table">
            <a:tbl>
              <a:tblPr/>
              <a:tblGrid>
                <a:gridCol w="914400"/>
                <a:gridCol w="3733800"/>
              </a:tblGrid>
              <a:tr h="15371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 종류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51541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Online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Archive log mode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Tablespace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단위로 백업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begin backup, end backup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명령어를 이용하며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begin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과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end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사이에 발생한 데이터 변경 사항은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archive log file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반영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Inconsistent Backup, Hot Backup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0800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Offline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운영체제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명령어를 이용하여 데이터파일 복사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Consistent Backup, Cold Backup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74069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Incremental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 파일을 백업하는 것이 아니라 이전 백업과의 차이만을 기록하는 방식으로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백업에 소모되는 디스크 공간을 획기적으로 줄임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RMGR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유틸리티를 통해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Online Full Backup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받은 후 현재 데이터베이스와의 차이를 구하여 백업파일 생성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2" name="그룹 1"/>
          <p:cNvGrpSpPr/>
          <p:nvPr/>
        </p:nvGrpSpPr>
        <p:grpSpPr>
          <a:xfrm>
            <a:off x="308472" y="1772816"/>
            <a:ext cx="8194675" cy="1371602"/>
            <a:chOff x="308472" y="1772816"/>
            <a:chExt cx="8194675" cy="1371602"/>
          </a:xfrm>
        </p:grpSpPr>
        <p:sp>
          <p:nvSpPr>
            <p:cNvPr id="25" name="AutoShape 86"/>
            <p:cNvSpPr>
              <a:spLocks noChangeArrowheads="1"/>
            </p:cNvSpPr>
            <p:nvPr/>
          </p:nvSpPr>
          <p:spPr bwMode="auto">
            <a:xfrm>
              <a:off x="2234110" y="2458617"/>
              <a:ext cx="5126037" cy="685800"/>
            </a:xfrm>
            <a:prstGeom prst="roundRect">
              <a:avLst>
                <a:gd name="adj" fmla="val 16667"/>
              </a:avLst>
            </a:prstGeom>
            <a:noFill/>
            <a:ln w="38100" algn="ctr">
              <a:solidFill>
                <a:srgbClr val="6482B8"/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6" name="AutoShape 85"/>
            <p:cNvSpPr>
              <a:spLocks noChangeArrowheads="1"/>
            </p:cNvSpPr>
            <p:nvPr/>
          </p:nvSpPr>
          <p:spPr bwMode="auto">
            <a:xfrm>
              <a:off x="2240460" y="1772816"/>
              <a:ext cx="5126037" cy="609601"/>
            </a:xfrm>
            <a:prstGeom prst="roundRect">
              <a:avLst>
                <a:gd name="adj" fmla="val 16667"/>
              </a:avLst>
            </a:prstGeom>
            <a:noFill/>
            <a:ln w="38100" algn="ctr">
              <a:solidFill>
                <a:srgbClr val="6482B8"/>
              </a:solidFill>
              <a:prstDash val="sysDot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27" name="AutoShape 5"/>
            <p:cNvSpPr>
              <a:spLocks noChangeArrowheads="1"/>
            </p:cNvSpPr>
            <p:nvPr/>
          </p:nvSpPr>
          <p:spPr bwMode="auto">
            <a:xfrm>
              <a:off x="308472" y="1849017"/>
              <a:ext cx="1793875" cy="1219200"/>
            </a:xfrm>
            <a:prstGeom prst="can">
              <a:avLst>
                <a:gd name="adj" fmla="val 25000"/>
              </a:avLst>
            </a:prstGeom>
            <a:gradFill rotWithShape="1">
              <a:gsLst>
                <a:gs pos="0">
                  <a:srgbClr val="5A8AAE">
                    <a:gamma/>
                    <a:tint val="82353"/>
                    <a:invGamma/>
                  </a:srgbClr>
                </a:gs>
                <a:gs pos="100000">
                  <a:srgbClr val="5A8AAE"/>
                </a:gs>
              </a:gsLst>
              <a:lin ang="5400000" scaled="1"/>
            </a:gradFill>
            <a:ln w="31750" algn="ctr">
              <a:noFill/>
              <a:round/>
              <a:headEnd/>
              <a:tailEnd/>
            </a:ln>
            <a:effectLst/>
          </p:spPr>
          <p:txBody>
            <a:bodyPr wrap="none" lIns="36000" tIns="36000" rIns="36000" bIns="36000" anchor="t"/>
            <a:lstStyle/>
            <a:p>
              <a:pPr>
                <a:lnSpc>
                  <a:spcPct val="115000"/>
                </a:lnSpc>
                <a:defRPr/>
              </a:pPr>
              <a:endParaRPr lang="en-US" altLang="ko-KR" sz="1100" b="1" dirty="0" smtClean="0">
                <a:solidFill>
                  <a:schemeClr val="bg1"/>
                </a:solidFill>
                <a:latin typeface="+mn-ea"/>
                <a:ea typeface="+mn-ea"/>
                <a:cs typeface="Times New Roman" pitchFamily="18" charset="0"/>
              </a:endParaRPr>
            </a:p>
          </p:txBody>
        </p:sp>
        <p:grpSp>
          <p:nvGrpSpPr>
            <p:cNvPr id="28" name="그룹 103"/>
            <p:cNvGrpSpPr/>
            <p:nvPr/>
          </p:nvGrpSpPr>
          <p:grpSpPr>
            <a:xfrm>
              <a:off x="376735" y="2285576"/>
              <a:ext cx="490537" cy="608012"/>
              <a:chOff x="560388" y="2747963"/>
              <a:chExt cx="692150" cy="850900"/>
            </a:xfrm>
          </p:grpSpPr>
          <p:sp>
            <p:nvSpPr>
              <p:cNvPr id="56" name="AutoShape 6"/>
              <p:cNvSpPr>
                <a:spLocks noChangeArrowheads="1"/>
              </p:cNvSpPr>
              <p:nvPr/>
            </p:nvSpPr>
            <p:spPr bwMode="auto">
              <a:xfrm>
                <a:off x="560388" y="2747963"/>
                <a:ext cx="593725" cy="742950"/>
              </a:xfrm>
              <a:prstGeom prst="foldedCorner">
                <a:avLst>
                  <a:gd name="adj" fmla="val 12500"/>
                </a:avLst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altLang="ko-KR" sz="1200" b="0">
                  <a:latin typeface="+mn-ea"/>
                  <a:ea typeface="+mn-ea"/>
                </a:endParaRPr>
              </a:p>
            </p:txBody>
          </p:sp>
          <p:sp>
            <p:nvSpPr>
              <p:cNvPr id="57" name="AutoShape 7"/>
              <p:cNvSpPr>
                <a:spLocks noChangeArrowheads="1"/>
              </p:cNvSpPr>
              <p:nvPr/>
            </p:nvSpPr>
            <p:spPr bwMode="auto">
              <a:xfrm>
                <a:off x="604838" y="2801938"/>
                <a:ext cx="593725" cy="742950"/>
              </a:xfrm>
              <a:prstGeom prst="foldedCorner">
                <a:avLst>
                  <a:gd name="adj" fmla="val 12500"/>
                </a:avLst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altLang="ko-KR" sz="1200" b="0">
                  <a:latin typeface="+mn-ea"/>
                  <a:ea typeface="+mn-ea"/>
                </a:endParaRPr>
              </a:p>
            </p:txBody>
          </p:sp>
          <p:sp>
            <p:nvSpPr>
              <p:cNvPr id="58" name="AutoShape 8"/>
              <p:cNvSpPr>
                <a:spLocks noChangeArrowheads="1"/>
              </p:cNvSpPr>
              <p:nvPr/>
            </p:nvSpPr>
            <p:spPr bwMode="auto">
              <a:xfrm>
                <a:off x="658813" y="2855913"/>
                <a:ext cx="593725" cy="742950"/>
              </a:xfrm>
              <a:prstGeom prst="foldedCorner">
                <a:avLst>
                  <a:gd name="adj" fmla="val 12500"/>
                </a:avLst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>
                  <a:defRPr/>
                </a:pPr>
                <a:r>
                  <a:rPr lang="en-US" altLang="ko-KR" sz="1000" b="0" dirty="0">
                    <a:latin typeface="+mn-ea"/>
                    <a:ea typeface="+mn-ea"/>
                  </a:rPr>
                  <a:t>Control</a:t>
                </a:r>
                <a:br>
                  <a:rPr lang="en-US" altLang="ko-KR" sz="1000" b="0" dirty="0">
                    <a:latin typeface="+mn-ea"/>
                    <a:ea typeface="+mn-ea"/>
                  </a:rPr>
                </a:br>
                <a:r>
                  <a:rPr lang="en-US" altLang="ko-KR" sz="1000" b="0" dirty="0">
                    <a:latin typeface="+mn-ea"/>
                    <a:ea typeface="+mn-ea"/>
                  </a:rPr>
                  <a:t>File</a:t>
                </a:r>
              </a:p>
            </p:txBody>
          </p:sp>
        </p:grpSp>
        <p:grpSp>
          <p:nvGrpSpPr>
            <p:cNvPr id="29" name="그룹 104"/>
            <p:cNvGrpSpPr/>
            <p:nvPr/>
          </p:nvGrpSpPr>
          <p:grpSpPr>
            <a:xfrm>
              <a:off x="926010" y="2291926"/>
              <a:ext cx="490537" cy="608012"/>
              <a:chOff x="1338263" y="2754313"/>
              <a:chExt cx="692150" cy="850900"/>
            </a:xfrm>
          </p:grpSpPr>
          <p:sp>
            <p:nvSpPr>
              <p:cNvPr id="53" name="AutoShape 9"/>
              <p:cNvSpPr>
                <a:spLocks noChangeArrowheads="1"/>
              </p:cNvSpPr>
              <p:nvPr/>
            </p:nvSpPr>
            <p:spPr bwMode="auto">
              <a:xfrm>
                <a:off x="1338263" y="2754313"/>
                <a:ext cx="593725" cy="742950"/>
              </a:xfrm>
              <a:prstGeom prst="foldedCorner">
                <a:avLst>
                  <a:gd name="adj" fmla="val 12500"/>
                </a:avLst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altLang="ko-KR" sz="1200" b="0">
                  <a:latin typeface="+mn-ea"/>
                  <a:ea typeface="+mn-ea"/>
                </a:endParaRPr>
              </a:p>
            </p:txBody>
          </p:sp>
          <p:sp>
            <p:nvSpPr>
              <p:cNvPr id="54" name="AutoShape 10"/>
              <p:cNvSpPr>
                <a:spLocks noChangeArrowheads="1"/>
              </p:cNvSpPr>
              <p:nvPr/>
            </p:nvSpPr>
            <p:spPr bwMode="auto">
              <a:xfrm>
                <a:off x="1382713" y="2808288"/>
                <a:ext cx="593725" cy="742950"/>
              </a:xfrm>
              <a:prstGeom prst="foldedCorner">
                <a:avLst>
                  <a:gd name="adj" fmla="val 12500"/>
                </a:avLst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altLang="ko-KR" sz="1200" b="0">
                  <a:latin typeface="+mn-ea"/>
                  <a:ea typeface="+mn-ea"/>
                </a:endParaRPr>
              </a:p>
            </p:txBody>
          </p:sp>
          <p:sp>
            <p:nvSpPr>
              <p:cNvPr id="55" name="AutoShape 11"/>
              <p:cNvSpPr>
                <a:spLocks noChangeArrowheads="1"/>
              </p:cNvSpPr>
              <p:nvPr/>
            </p:nvSpPr>
            <p:spPr bwMode="auto">
              <a:xfrm>
                <a:off x="1436688" y="2862263"/>
                <a:ext cx="593725" cy="742950"/>
              </a:xfrm>
              <a:prstGeom prst="foldedCorner">
                <a:avLst>
                  <a:gd name="adj" fmla="val 12500"/>
                </a:avLst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>
                  <a:defRPr/>
                </a:pPr>
                <a:r>
                  <a:rPr lang="en-US" altLang="ko-KR" sz="1000" b="0" dirty="0">
                    <a:latin typeface="+mn-ea"/>
                    <a:ea typeface="+mn-ea"/>
                  </a:rPr>
                  <a:t>Archive</a:t>
                </a:r>
              </a:p>
              <a:p>
                <a:pPr algn="ctr">
                  <a:defRPr/>
                </a:pPr>
                <a:r>
                  <a:rPr lang="en-US" altLang="ko-KR" sz="1000" b="0" dirty="0">
                    <a:latin typeface="+mn-ea"/>
                    <a:ea typeface="+mn-ea"/>
                  </a:rPr>
                  <a:t>Log</a:t>
                </a:r>
                <a:br>
                  <a:rPr lang="en-US" altLang="ko-KR" sz="1000" b="0" dirty="0">
                    <a:latin typeface="+mn-ea"/>
                    <a:ea typeface="+mn-ea"/>
                  </a:rPr>
                </a:br>
                <a:r>
                  <a:rPr lang="en-US" altLang="ko-KR" sz="1000" b="0" dirty="0">
                    <a:latin typeface="+mn-ea"/>
                    <a:ea typeface="+mn-ea"/>
                  </a:rPr>
                  <a:t>File</a:t>
                </a:r>
              </a:p>
            </p:txBody>
          </p:sp>
        </p:grpSp>
        <p:grpSp>
          <p:nvGrpSpPr>
            <p:cNvPr id="30" name="그룹 105"/>
            <p:cNvGrpSpPr/>
            <p:nvPr/>
          </p:nvGrpSpPr>
          <p:grpSpPr>
            <a:xfrm>
              <a:off x="1492747" y="2282401"/>
              <a:ext cx="490537" cy="608012"/>
              <a:chOff x="2100263" y="2744788"/>
              <a:chExt cx="692150" cy="850900"/>
            </a:xfrm>
          </p:grpSpPr>
          <p:sp>
            <p:nvSpPr>
              <p:cNvPr id="50" name="AutoShape 12"/>
              <p:cNvSpPr>
                <a:spLocks noChangeArrowheads="1"/>
              </p:cNvSpPr>
              <p:nvPr/>
            </p:nvSpPr>
            <p:spPr bwMode="auto">
              <a:xfrm>
                <a:off x="2100263" y="2744788"/>
                <a:ext cx="593725" cy="742950"/>
              </a:xfrm>
              <a:prstGeom prst="foldedCorner">
                <a:avLst>
                  <a:gd name="adj" fmla="val 12500"/>
                </a:avLst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altLang="ko-KR" sz="1200" b="0">
                  <a:latin typeface="+mn-ea"/>
                  <a:ea typeface="+mn-ea"/>
                </a:endParaRPr>
              </a:p>
            </p:txBody>
          </p:sp>
          <p:sp>
            <p:nvSpPr>
              <p:cNvPr id="51" name="AutoShape 13"/>
              <p:cNvSpPr>
                <a:spLocks noChangeArrowheads="1"/>
              </p:cNvSpPr>
              <p:nvPr/>
            </p:nvSpPr>
            <p:spPr bwMode="auto">
              <a:xfrm>
                <a:off x="2144713" y="2798763"/>
                <a:ext cx="593725" cy="742950"/>
              </a:xfrm>
              <a:prstGeom prst="foldedCorner">
                <a:avLst>
                  <a:gd name="adj" fmla="val 12500"/>
                </a:avLst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US" altLang="ko-KR" sz="1200" b="0">
                  <a:latin typeface="+mn-ea"/>
                  <a:ea typeface="+mn-ea"/>
                </a:endParaRPr>
              </a:p>
            </p:txBody>
          </p:sp>
          <p:sp>
            <p:nvSpPr>
              <p:cNvPr id="52" name="AutoShape 14"/>
              <p:cNvSpPr>
                <a:spLocks noChangeArrowheads="1"/>
              </p:cNvSpPr>
              <p:nvPr/>
            </p:nvSpPr>
            <p:spPr bwMode="auto">
              <a:xfrm>
                <a:off x="2198688" y="2852738"/>
                <a:ext cx="593725" cy="742950"/>
              </a:xfrm>
              <a:prstGeom prst="foldedCorner">
                <a:avLst>
                  <a:gd name="adj" fmla="val 12500"/>
                </a:avLst>
              </a:prstGeom>
              <a:solidFill>
                <a:schemeClr val="bg1">
                  <a:lumMod val="95000"/>
                </a:schemeClr>
              </a:solidFill>
              <a:ln w="12700">
                <a:solidFill>
                  <a:schemeClr val="bg2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algn="ctr">
                  <a:defRPr/>
                </a:pPr>
                <a:r>
                  <a:rPr lang="en-US" altLang="ko-KR" sz="1000" b="0" dirty="0">
                    <a:latin typeface="+mn-ea"/>
                    <a:ea typeface="+mn-ea"/>
                  </a:rPr>
                  <a:t>Data</a:t>
                </a:r>
                <a:br>
                  <a:rPr lang="en-US" altLang="ko-KR" sz="1000" b="0" dirty="0">
                    <a:latin typeface="+mn-ea"/>
                    <a:ea typeface="+mn-ea"/>
                  </a:rPr>
                </a:br>
                <a:r>
                  <a:rPr lang="en-US" altLang="ko-KR" sz="1000" b="0" dirty="0">
                    <a:latin typeface="+mn-ea"/>
                    <a:ea typeface="+mn-ea"/>
                  </a:rPr>
                  <a:t>File</a:t>
                </a:r>
              </a:p>
            </p:txBody>
          </p:sp>
        </p:grpSp>
        <p:grpSp>
          <p:nvGrpSpPr>
            <p:cNvPr id="31" name="그룹 55"/>
            <p:cNvGrpSpPr/>
            <p:nvPr/>
          </p:nvGrpSpPr>
          <p:grpSpPr>
            <a:xfrm>
              <a:off x="2334122" y="1914417"/>
              <a:ext cx="1673225" cy="304800"/>
              <a:chOff x="2974975" y="2438400"/>
              <a:chExt cx="1673225" cy="336550"/>
            </a:xfrm>
          </p:grpSpPr>
          <p:sp>
            <p:nvSpPr>
              <p:cNvPr id="48" name="AutoShape 15"/>
              <p:cNvSpPr>
                <a:spLocks noChangeArrowheads="1"/>
              </p:cNvSpPr>
              <p:nvPr/>
            </p:nvSpPr>
            <p:spPr bwMode="auto">
              <a:xfrm>
                <a:off x="2974975" y="2438400"/>
                <a:ext cx="1673225" cy="336550"/>
              </a:xfrm>
              <a:prstGeom prst="rightArrow">
                <a:avLst>
                  <a:gd name="adj1" fmla="val 50000"/>
                  <a:gd name="adj2" fmla="val 126641"/>
                </a:avLst>
              </a:prstGeom>
              <a:solidFill>
                <a:srgbClr val="C0C0C0"/>
              </a:solidFill>
              <a:ln w="12700" algn="ctr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49" name="Text Box 17"/>
              <p:cNvSpPr txBox="1">
                <a:spLocks noChangeArrowheads="1"/>
              </p:cNvSpPr>
              <p:nvPr/>
            </p:nvSpPr>
            <p:spPr bwMode="auto">
              <a:xfrm>
                <a:off x="3038475" y="2468890"/>
                <a:ext cx="1417638" cy="246221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altLang="ko-KR" sz="1000" b="1" dirty="0" err="1">
                    <a:latin typeface="+mn-ea"/>
                    <a:ea typeface="+mn-ea"/>
                  </a:rPr>
                  <a:t>tbExport</a:t>
                </a:r>
                <a:endParaRPr lang="en-US" altLang="ko-KR" sz="1000" b="1" dirty="0">
                  <a:latin typeface="+mn-ea"/>
                  <a:ea typeface="+mn-ea"/>
                </a:endParaRPr>
              </a:p>
            </p:txBody>
          </p:sp>
        </p:grpSp>
        <p:grpSp>
          <p:nvGrpSpPr>
            <p:cNvPr id="32" name="그룹 53"/>
            <p:cNvGrpSpPr/>
            <p:nvPr/>
          </p:nvGrpSpPr>
          <p:grpSpPr>
            <a:xfrm>
              <a:off x="2334122" y="2839618"/>
              <a:ext cx="1673225" cy="304800"/>
              <a:chOff x="2974975" y="3429000"/>
              <a:chExt cx="1673225" cy="336551"/>
            </a:xfrm>
          </p:grpSpPr>
          <p:sp>
            <p:nvSpPr>
              <p:cNvPr id="46" name="AutoShape 16"/>
              <p:cNvSpPr>
                <a:spLocks noChangeArrowheads="1"/>
              </p:cNvSpPr>
              <p:nvPr/>
            </p:nvSpPr>
            <p:spPr bwMode="auto">
              <a:xfrm>
                <a:off x="2974975" y="3429000"/>
                <a:ext cx="1673225" cy="336551"/>
              </a:xfrm>
              <a:prstGeom prst="rightArrow">
                <a:avLst>
                  <a:gd name="adj1" fmla="val 50000"/>
                  <a:gd name="adj2" fmla="val 126641"/>
                </a:avLst>
              </a:prstGeom>
              <a:solidFill>
                <a:srgbClr val="C0C0C0"/>
              </a:solidFill>
              <a:ln w="12700" algn="ctr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47" name="Text Box 18"/>
              <p:cNvSpPr txBox="1">
                <a:spLocks noChangeArrowheads="1"/>
              </p:cNvSpPr>
              <p:nvPr/>
            </p:nvSpPr>
            <p:spPr bwMode="auto">
              <a:xfrm>
                <a:off x="3044825" y="3452813"/>
                <a:ext cx="1417638" cy="246221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altLang="ko-KR" sz="1000" b="1" dirty="0">
                    <a:latin typeface="+mn-ea"/>
                    <a:ea typeface="+mn-ea"/>
                  </a:rPr>
                  <a:t>Online </a:t>
                </a:r>
                <a:r>
                  <a:rPr lang="ko-KR" altLang="en-US" sz="1000" b="1" dirty="0" smtClean="0">
                    <a:latin typeface="+mn-ea"/>
                    <a:ea typeface="+mn-ea"/>
                  </a:rPr>
                  <a:t>백업</a:t>
                </a:r>
                <a:endParaRPr lang="en-US" altLang="ko-KR" sz="1000" b="1" dirty="0">
                  <a:latin typeface="+mn-ea"/>
                  <a:ea typeface="+mn-ea"/>
                </a:endParaRPr>
              </a:p>
            </p:txBody>
          </p:sp>
        </p:grpSp>
        <p:sp>
          <p:nvSpPr>
            <p:cNvPr id="33" name="AutoShape 19"/>
            <p:cNvSpPr>
              <a:spLocks noChangeArrowheads="1"/>
            </p:cNvSpPr>
            <p:nvPr/>
          </p:nvSpPr>
          <p:spPr bwMode="auto">
            <a:xfrm>
              <a:off x="6069511" y="1852731"/>
              <a:ext cx="396000" cy="468000"/>
            </a:xfrm>
            <a:prstGeom prst="foldedCorner">
              <a:avLst>
                <a:gd name="adj" fmla="val 12500"/>
              </a:avLst>
            </a:prstGeom>
            <a:solidFill>
              <a:schemeClr val="bg1">
                <a:lumMod val="95000"/>
              </a:schemeClr>
            </a:solidFill>
            <a:ln w="12700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r>
                <a:rPr lang="en-US" altLang="ko-KR" sz="1000" b="0" dirty="0" smtClean="0">
                  <a:latin typeface="+mn-ea"/>
                  <a:ea typeface="+mn-ea"/>
                </a:rPr>
                <a:t>.</a:t>
              </a:r>
              <a:r>
                <a:rPr lang="en-US" altLang="ko-KR" sz="1000" b="0" dirty="0" err="1" smtClean="0">
                  <a:latin typeface="+mn-ea"/>
                  <a:ea typeface="+mn-ea"/>
                </a:rPr>
                <a:t>dat</a:t>
              </a:r>
              <a:r>
                <a:rPr lang="en-US" altLang="ko-KR" sz="1000" b="0" dirty="0" smtClean="0">
                  <a:latin typeface="+mn-ea"/>
                  <a:ea typeface="+mn-ea"/>
                </a:rPr>
                <a:t/>
              </a:r>
              <a:br>
                <a:rPr lang="en-US" altLang="ko-KR" sz="1000" b="0" dirty="0" smtClean="0">
                  <a:latin typeface="+mn-ea"/>
                  <a:ea typeface="+mn-ea"/>
                </a:rPr>
              </a:br>
              <a:r>
                <a:rPr lang="en-US" altLang="ko-KR" sz="1000" b="0" dirty="0" smtClean="0">
                  <a:latin typeface="+mn-ea"/>
                  <a:ea typeface="+mn-ea"/>
                </a:rPr>
                <a:t>File</a:t>
              </a:r>
              <a:endParaRPr lang="en-US" altLang="ko-KR" sz="1000" b="0" dirty="0">
                <a:latin typeface="+mn-ea"/>
                <a:ea typeface="+mn-ea"/>
              </a:endParaRPr>
            </a:p>
          </p:txBody>
        </p:sp>
        <p:grpSp>
          <p:nvGrpSpPr>
            <p:cNvPr id="34" name="그룹 54"/>
            <p:cNvGrpSpPr/>
            <p:nvPr/>
          </p:nvGrpSpPr>
          <p:grpSpPr>
            <a:xfrm>
              <a:off x="2330947" y="2520529"/>
              <a:ext cx="1673225" cy="319088"/>
              <a:chOff x="2971800" y="3048000"/>
              <a:chExt cx="1673225" cy="336550"/>
            </a:xfrm>
          </p:grpSpPr>
          <p:sp>
            <p:nvSpPr>
              <p:cNvPr id="44" name="AutoShape 33"/>
              <p:cNvSpPr>
                <a:spLocks noChangeArrowheads="1"/>
              </p:cNvSpPr>
              <p:nvPr/>
            </p:nvSpPr>
            <p:spPr bwMode="auto">
              <a:xfrm>
                <a:off x="2971800" y="3048000"/>
                <a:ext cx="1673225" cy="336550"/>
              </a:xfrm>
              <a:prstGeom prst="rightArrow">
                <a:avLst>
                  <a:gd name="adj1" fmla="val 50000"/>
                  <a:gd name="adj2" fmla="val 126641"/>
                </a:avLst>
              </a:prstGeom>
              <a:solidFill>
                <a:srgbClr val="C0C0C0"/>
              </a:solidFill>
              <a:ln w="12700" algn="ctr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45" name="Text Box 34"/>
              <p:cNvSpPr txBox="1">
                <a:spLocks noChangeArrowheads="1"/>
              </p:cNvSpPr>
              <p:nvPr/>
            </p:nvSpPr>
            <p:spPr bwMode="auto">
              <a:xfrm>
                <a:off x="3044825" y="3084840"/>
                <a:ext cx="1417638" cy="246221"/>
              </a:xfrm>
              <a:prstGeom prst="rect">
                <a:avLst/>
              </a:prstGeom>
              <a:noFill/>
              <a:ln w="12700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altLang="ko-KR" sz="1000" b="1" dirty="0">
                    <a:latin typeface="+mn-ea"/>
                    <a:ea typeface="+mn-ea"/>
                  </a:rPr>
                  <a:t>Offline </a:t>
                </a:r>
                <a:r>
                  <a:rPr lang="ko-KR" altLang="en-US" sz="1000" b="1" dirty="0" smtClean="0">
                    <a:latin typeface="+mn-ea"/>
                    <a:ea typeface="+mn-ea"/>
                  </a:rPr>
                  <a:t>백업</a:t>
                </a:r>
                <a:endParaRPr lang="ko-KR" altLang="en-US" sz="1000" b="1" dirty="0">
                  <a:latin typeface="+mn-ea"/>
                  <a:ea typeface="+mn-ea"/>
                </a:endParaRPr>
              </a:p>
            </p:txBody>
          </p:sp>
        </p:grpSp>
        <p:sp>
          <p:nvSpPr>
            <p:cNvPr id="35" name="AutoShape 41"/>
            <p:cNvSpPr>
              <a:spLocks noChangeArrowheads="1"/>
            </p:cNvSpPr>
            <p:nvPr/>
          </p:nvSpPr>
          <p:spPr bwMode="auto">
            <a:xfrm>
              <a:off x="6231435" y="2563392"/>
              <a:ext cx="396000" cy="468000"/>
            </a:xfrm>
            <a:prstGeom prst="foldedCorner">
              <a:avLst>
                <a:gd name="adj" fmla="val 12500"/>
              </a:avLst>
            </a:prstGeom>
            <a:solidFill>
              <a:schemeClr val="bg1">
                <a:lumMod val="95000"/>
              </a:schemeClr>
            </a:solidFill>
            <a:ln w="12700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r>
                <a:rPr lang="en-US" altLang="ko-KR" sz="1000" b="0" dirty="0" smtClean="0">
                  <a:latin typeface="+mn-ea"/>
                  <a:ea typeface="+mn-ea"/>
                </a:rPr>
                <a:t>Control</a:t>
              </a:r>
              <a:r>
                <a:rPr lang="en-US" altLang="ko-KR" sz="1000" b="0" dirty="0">
                  <a:latin typeface="+mn-ea"/>
                  <a:ea typeface="+mn-ea"/>
                </a:rPr>
                <a:t/>
              </a:r>
              <a:br>
                <a:rPr lang="en-US" altLang="ko-KR" sz="1000" b="0" dirty="0">
                  <a:latin typeface="+mn-ea"/>
                  <a:ea typeface="+mn-ea"/>
                </a:rPr>
              </a:br>
              <a:r>
                <a:rPr lang="en-US" altLang="ko-KR" sz="1000" b="0" dirty="0">
                  <a:latin typeface="+mn-ea"/>
                  <a:ea typeface="+mn-ea"/>
                </a:rPr>
                <a:t>File</a:t>
              </a:r>
            </a:p>
          </p:txBody>
        </p:sp>
        <p:sp>
          <p:nvSpPr>
            <p:cNvPr id="36" name="AutoShape 42"/>
            <p:cNvSpPr>
              <a:spLocks noChangeArrowheads="1"/>
            </p:cNvSpPr>
            <p:nvPr/>
          </p:nvSpPr>
          <p:spPr bwMode="auto">
            <a:xfrm>
              <a:off x="6764835" y="2563392"/>
              <a:ext cx="396000" cy="468000"/>
            </a:xfrm>
            <a:prstGeom prst="foldedCorner">
              <a:avLst>
                <a:gd name="adj" fmla="val 12500"/>
              </a:avLst>
            </a:prstGeom>
            <a:solidFill>
              <a:schemeClr val="bg1">
                <a:lumMod val="95000"/>
              </a:schemeClr>
            </a:solidFill>
            <a:ln w="12700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r>
                <a:rPr lang="en-US" altLang="ko-KR" sz="1000" b="0">
                  <a:latin typeface="+mn-ea"/>
                  <a:ea typeface="+mn-ea"/>
                </a:rPr>
                <a:t>Data</a:t>
              </a:r>
              <a:br>
                <a:rPr lang="en-US" altLang="ko-KR" sz="1000" b="0">
                  <a:latin typeface="+mn-ea"/>
                  <a:ea typeface="+mn-ea"/>
                </a:rPr>
              </a:br>
              <a:r>
                <a:rPr lang="en-US" altLang="ko-KR" sz="1000" b="0">
                  <a:latin typeface="+mn-ea"/>
                  <a:ea typeface="+mn-ea"/>
                </a:rPr>
                <a:t>File</a:t>
              </a:r>
            </a:p>
          </p:txBody>
        </p:sp>
        <p:grpSp>
          <p:nvGrpSpPr>
            <p:cNvPr id="37" name="그룹 50"/>
            <p:cNvGrpSpPr/>
            <p:nvPr/>
          </p:nvGrpSpPr>
          <p:grpSpPr>
            <a:xfrm>
              <a:off x="4388348" y="1805475"/>
              <a:ext cx="1066800" cy="1262742"/>
              <a:chOff x="5181600" y="2286000"/>
              <a:chExt cx="1143001" cy="1291883"/>
            </a:xfrm>
          </p:grpSpPr>
          <p:sp>
            <p:nvSpPr>
              <p:cNvPr id="41" name="AutoShape 17"/>
              <p:cNvSpPr>
                <a:spLocks noChangeArrowheads="1"/>
              </p:cNvSpPr>
              <p:nvPr/>
            </p:nvSpPr>
            <p:spPr bwMode="auto">
              <a:xfrm>
                <a:off x="5181600" y="2286000"/>
                <a:ext cx="1143001" cy="1291883"/>
              </a:xfrm>
              <a:prstGeom prst="roundRect">
                <a:avLst>
                  <a:gd name="adj" fmla="val 5556"/>
                </a:avLst>
              </a:prstGeom>
              <a:gradFill rotWithShape="1">
                <a:gsLst>
                  <a:gs pos="0">
                    <a:srgbClr val="EAEAEA">
                      <a:gamma/>
                      <a:tint val="69804"/>
                      <a:invGamma/>
                    </a:srgbClr>
                  </a:gs>
                  <a:gs pos="100000">
                    <a:srgbClr val="EAEAEA"/>
                  </a:gs>
                </a:gsLst>
                <a:lin ang="5400000" scaled="1"/>
              </a:gradFill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 lIns="43200" tIns="36000" rIns="43200" bIns="36000" anchor="ctr"/>
              <a:lstStyle/>
              <a:p>
                <a:pPr algn="ctr" eaLnBrk="0" hangingPunct="0">
                  <a:defRPr/>
                </a:pPr>
                <a:endParaRPr lang="ko-KR" altLang="en-US" sz="1200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pic>
            <p:nvPicPr>
              <p:cNvPr id="42" name="Picture 26" descr="windows_host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5367338" y="2330547"/>
                <a:ext cx="800541" cy="98425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43" name="Text Box 30"/>
              <p:cNvSpPr txBox="1">
                <a:spLocks noChangeArrowheads="1"/>
              </p:cNvSpPr>
              <p:nvPr/>
            </p:nvSpPr>
            <p:spPr bwMode="auto">
              <a:xfrm>
                <a:off x="5257800" y="3349283"/>
                <a:ext cx="990600" cy="2286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rIns="0"/>
              <a:lstStyle/>
              <a:p>
                <a:pPr algn="ctr" eaLnBrk="0" hangingPunct="0">
                  <a:defRPr/>
                </a:pPr>
                <a:r>
                  <a:rPr lang="ko-KR" altLang="en-US" sz="1000" dirty="0">
                    <a:latin typeface="+mn-ea"/>
                    <a:ea typeface="+mn-ea"/>
                  </a:rPr>
                  <a:t>백업 </a:t>
                </a:r>
                <a:r>
                  <a:rPr lang="ko-KR" altLang="en-US" sz="1000" dirty="0" smtClean="0">
                    <a:latin typeface="+mn-ea"/>
                    <a:ea typeface="+mn-ea"/>
                  </a:rPr>
                  <a:t>서버</a:t>
                </a:r>
                <a:endParaRPr lang="en-US" altLang="ko-KR" sz="1000" dirty="0">
                  <a:latin typeface="+mn-ea"/>
                  <a:ea typeface="+mn-ea"/>
                </a:endParaRPr>
              </a:p>
            </p:txBody>
          </p:sp>
        </p:grpSp>
        <p:sp>
          <p:nvSpPr>
            <p:cNvPr id="38" name="Rectangle 9"/>
            <p:cNvSpPr>
              <a:spLocks noChangeArrowheads="1"/>
            </p:cNvSpPr>
            <p:nvPr/>
          </p:nvSpPr>
          <p:spPr bwMode="auto">
            <a:xfrm>
              <a:off x="7512547" y="1925217"/>
              <a:ext cx="990600" cy="304800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lIns="0" tIns="0" rIns="0" bIns="0" anchor="ctr"/>
            <a:lstStyle/>
            <a:p>
              <a:r>
                <a:rPr lang="ko-KR" altLang="en-US" sz="1100" b="1" smtClean="0">
                  <a:solidFill>
                    <a:srgbClr val="1C1C1C"/>
                  </a:solidFill>
                  <a:latin typeface="+mn-ea"/>
                  <a:ea typeface="+mn-ea"/>
                </a:rPr>
                <a:t>논리적 백업</a:t>
              </a:r>
              <a:endParaRPr lang="ko-KR" altLang="en-US" sz="1100" b="1" dirty="0">
                <a:solidFill>
                  <a:srgbClr val="1C1C1C"/>
                </a:solidFill>
                <a:latin typeface="+mn-ea"/>
                <a:ea typeface="+mn-ea"/>
              </a:endParaRPr>
            </a:p>
          </p:txBody>
        </p:sp>
        <p:sp>
          <p:nvSpPr>
            <p:cNvPr id="39" name="Rectangle 9"/>
            <p:cNvSpPr>
              <a:spLocks noChangeArrowheads="1"/>
            </p:cNvSpPr>
            <p:nvPr/>
          </p:nvSpPr>
          <p:spPr bwMode="auto">
            <a:xfrm>
              <a:off x="7512547" y="2687217"/>
              <a:ext cx="990600" cy="304800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wrap="none" lIns="0" tIns="0" rIns="0" bIns="0" anchor="ctr"/>
            <a:lstStyle/>
            <a:p>
              <a:r>
                <a:rPr lang="ko-KR" altLang="en-US" sz="1100" b="1" dirty="0" smtClean="0">
                  <a:solidFill>
                    <a:srgbClr val="1C1C1C"/>
                  </a:solidFill>
                  <a:latin typeface="+mn-ea"/>
                  <a:ea typeface="+mn-ea"/>
                </a:rPr>
                <a:t>물리적 백업</a:t>
              </a:r>
              <a:endParaRPr lang="ko-KR" altLang="en-US" sz="1100" b="1" dirty="0">
                <a:solidFill>
                  <a:srgbClr val="1C1C1C"/>
                </a:solidFill>
                <a:latin typeface="+mn-ea"/>
                <a:ea typeface="+mn-ea"/>
              </a:endParaRPr>
            </a:p>
          </p:txBody>
        </p:sp>
        <p:sp>
          <p:nvSpPr>
            <p:cNvPr id="40" name="AutoShape 41"/>
            <p:cNvSpPr>
              <a:spLocks noChangeArrowheads="1"/>
            </p:cNvSpPr>
            <p:nvPr/>
          </p:nvSpPr>
          <p:spPr bwMode="auto">
            <a:xfrm>
              <a:off x="5698035" y="2563392"/>
              <a:ext cx="396000" cy="468000"/>
            </a:xfrm>
            <a:prstGeom prst="foldedCorner">
              <a:avLst>
                <a:gd name="adj" fmla="val 12500"/>
              </a:avLst>
            </a:prstGeom>
            <a:solidFill>
              <a:schemeClr val="bg1">
                <a:lumMod val="95000"/>
              </a:schemeClr>
            </a:solidFill>
            <a:ln w="12700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r>
                <a:rPr lang="en-US" altLang="ko-KR" sz="1000" b="0" dirty="0">
                  <a:latin typeface="+mn-ea"/>
                  <a:ea typeface="+mn-ea"/>
                </a:rPr>
                <a:t>Archive</a:t>
              </a:r>
            </a:p>
            <a:p>
              <a:pPr algn="ctr">
                <a:defRPr/>
              </a:pPr>
              <a:r>
                <a:rPr lang="en-US" altLang="ko-KR" sz="1000" b="0" dirty="0">
                  <a:latin typeface="+mn-ea"/>
                  <a:ea typeface="+mn-ea"/>
                </a:rPr>
                <a:t>Log</a:t>
              </a:r>
              <a:br>
                <a:rPr lang="en-US" altLang="ko-KR" sz="1000" b="0" dirty="0">
                  <a:latin typeface="+mn-ea"/>
                  <a:ea typeface="+mn-ea"/>
                </a:rPr>
              </a:br>
              <a:r>
                <a:rPr lang="en-US" altLang="ko-KR" sz="1000" b="0" dirty="0">
                  <a:latin typeface="+mn-ea"/>
                  <a:ea typeface="+mn-ea"/>
                </a:rPr>
                <a:t>File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64771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종료</a:t>
            </a:r>
          </a:p>
        </p:txBody>
      </p:sp>
      <p:sp>
        <p:nvSpPr>
          <p:cNvPr id="2560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IMMEDIATE</a:t>
            </a:r>
          </a:p>
          <a:p>
            <a:pPr lvl="1"/>
            <a:r>
              <a:rPr lang="en-US" altLang="ko-KR" dirty="0" smtClean="0"/>
              <a:t> </a:t>
            </a:r>
            <a:r>
              <a:rPr lang="ko-KR" altLang="en-US" dirty="0" smtClean="0"/>
              <a:t>현재 수행 중인 모든 작업을 강제로 중단시키며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진행 중인 모든 트랜잭션을 롤백하고 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종료하는 모드이다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 smtClean="0"/>
          </a:p>
          <a:p>
            <a:pPr lvl="1"/>
            <a:r>
              <a:rPr lang="en-US" altLang="ko-KR" dirty="0" smtClean="0"/>
              <a:t>IMMEDIATE</a:t>
            </a:r>
            <a:r>
              <a:rPr lang="ko-KR" altLang="en-US" dirty="0" smtClean="0"/>
              <a:t>는 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에 </a:t>
            </a:r>
            <a:r>
              <a:rPr lang="en-US" altLang="ko-KR" dirty="0" smtClean="0"/>
              <a:t>SYS </a:t>
            </a:r>
            <a:r>
              <a:rPr lang="ko-KR" altLang="en-US" dirty="0" smtClean="0"/>
              <a:t>사용자로 접속한 다음 현재 수행 중인 모든 작업을 강제로 종료하고 진행 중이던 모든 트랜잭션을 </a:t>
            </a:r>
            <a:r>
              <a:rPr lang="ko-KR" altLang="en-US" dirty="0" err="1" smtClean="0"/>
              <a:t>롤백한</a:t>
            </a:r>
            <a:r>
              <a:rPr lang="ko-KR" altLang="en-US" dirty="0" smtClean="0"/>
              <a:t> 후</a:t>
            </a:r>
            <a:r>
              <a:rPr lang="en-US" altLang="ko-KR" dirty="0" smtClean="0"/>
              <a:t>, 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종료시킨다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클라이언트에서 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 </a:t>
            </a:r>
            <a:r>
              <a:rPr lang="ko-KR" altLang="en-US" dirty="0" smtClean="0"/>
              <a:t>종료를 알지 못하는 것은 </a:t>
            </a:r>
            <a:r>
              <a:rPr lang="en-US" altLang="ko-KR" dirty="0" smtClean="0"/>
              <a:t>POST_TX </a:t>
            </a:r>
            <a:r>
              <a:rPr lang="ko-KR" altLang="en-US" dirty="0" smtClean="0"/>
              <a:t>모드와 같다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 smtClean="0"/>
          </a:p>
          <a:p>
            <a:pPr lvl="1"/>
            <a:r>
              <a:rPr lang="ko-KR" altLang="en-US" dirty="0" smtClean="0"/>
              <a:t>트랜잭션이 오래 걸리는 작업 중에 있었다면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이를 모두 </a:t>
            </a:r>
            <a:r>
              <a:rPr lang="ko-KR" altLang="en-US" dirty="0" err="1" smtClean="0"/>
              <a:t>롤백하기</a:t>
            </a:r>
            <a:r>
              <a:rPr lang="ko-KR" altLang="en-US" dirty="0" smtClean="0"/>
              <a:t> 위해서 다소 시간이 걸릴 수 있다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 smtClean="0"/>
          </a:p>
          <a:p>
            <a:pPr lvl="1"/>
            <a:r>
              <a:rPr lang="ko-KR" altLang="en-US" dirty="0" smtClean="0"/>
              <a:t>사용 예는 다음과 같다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/>
          </a:p>
          <a:p>
            <a:endParaRPr lang="en-US" altLang="ko-KR" dirty="0" smtClean="0"/>
          </a:p>
          <a:p>
            <a:endParaRPr lang="en-US" altLang="ko-KR" dirty="0" smtClean="0"/>
          </a:p>
          <a:p>
            <a:endParaRPr lang="en-US" altLang="ko-KR" dirty="0"/>
          </a:p>
          <a:p>
            <a:endParaRPr lang="en-US" altLang="ko-KR" dirty="0" smtClean="0"/>
          </a:p>
          <a:p>
            <a:pPr>
              <a:buNone/>
            </a:pPr>
            <a:endParaRPr lang="en-US" altLang="ko-KR" dirty="0"/>
          </a:p>
        </p:txBody>
      </p:sp>
      <p:sp>
        <p:nvSpPr>
          <p:cNvPr id="25607" name="직사각형 1"/>
          <p:cNvSpPr>
            <a:spLocks noChangeArrowheads="1"/>
          </p:cNvSpPr>
          <p:nvPr/>
        </p:nvSpPr>
        <p:spPr bwMode="auto">
          <a:xfrm>
            <a:off x="287338" y="873125"/>
            <a:ext cx="8597900" cy="5630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755576" y="3969060"/>
            <a:ext cx="7920880" cy="646331"/>
          </a:xfrm>
          <a:prstGeom prst="rect">
            <a:avLst/>
          </a:prstGeom>
          <a:solidFill>
            <a:srgbClr val="FFFF99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b="1" err="1" smtClean="0">
                <a:latin typeface="맑은 고딕" pitchFamily="50" charset="-127"/>
                <a:ea typeface="맑은 고딕" pitchFamily="50" charset="-127"/>
              </a:rPr>
              <a:t>tbdown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immediate</a:t>
            </a:r>
          </a:p>
          <a:p>
            <a:endParaRPr lang="en-US" altLang="ko-KR" b="1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b="1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instance terminated (IMMEDIATE mode).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415348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제거</a:t>
            </a:r>
          </a:p>
        </p:txBody>
      </p:sp>
      <p:sp>
        <p:nvSpPr>
          <p:cNvPr id="26627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Tibero </a:t>
            </a:r>
            <a:r>
              <a:rPr lang="ko-KR" altLang="en-US" smtClean="0"/>
              <a:t>제거</a:t>
            </a:r>
          </a:p>
          <a:p>
            <a:pPr lvl="1"/>
            <a:r>
              <a:rPr lang="en-US" altLang="ko-KR" smtClean="0"/>
              <a:t> Tibero</a:t>
            </a:r>
            <a:r>
              <a:rPr lang="ko-KR" altLang="en-US" smtClean="0"/>
              <a:t>프로세스 종료</a:t>
            </a:r>
          </a:p>
          <a:p>
            <a:endParaRPr lang="ko-KR" altLang="en-US" smtClean="0"/>
          </a:p>
          <a:p>
            <a:pPr lvl="1"/>
            <a:r>
              <a:rPr lang="en-US" altLang="ko-KR" smtClean="0"/>
              <a:t> $TB_HOME </a:t>
            </a:r>
            <a:r>
              <a:rPr lang="ko-KR" altLang="en-US" smtClean="0"/>
              <a:t>에 해당하는 디렉토리를 포함한 하위 모든 디렉토리를 </a:t>
            </a:r>
            <a:r>
              <a:rPr lang="en-US" altLang="ko-KR" smtClean="0"/>
              <a:t>OS </a:t>
            </a:r>
            <a:r>
              <a:rPr lang="ko-KR" altLang="en-US" smtClean="0"/>
              <a:t>명령으로 삭제 </a:t>
            </a:r>
          </a:p>
          <a:p>
            <a:pPr lvl="1"/>
            <a:endParaRPr lang="en-US" altLang="ko-KR" smtClean="0"/>
          </a:p>
          <a:p>
            <a:pPr lvl="2"/>
            <a:endParaRPr lang="ko-KR" altLang="en-US" smtClean="0"/>
          </a:p>
        </p:txBody>
      </p:sp>
      <p:sp>
        <p:nvSpPr>
          <p:cNvPr id="26628" name="Text Box 4"/>
          <p:cNvSpPr txBox="1">
            <a:spLocks noChangeArrowheads="1"/>
          </p:cNvSpPr>
          <p:nvPr/>
        </p:nvSpPr>
        <p:spPr bwMode="auto">
          <a:xfrm>
            <a:off x="611188" y="1450975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tbdown </a:t>
            </a:r>
            <a:r>
              <a:rPr lang="ko-KR" altLang="en-US" sz="1400">
                <a:latin typeface="맑은 고딕" pitchFamily="50" charset="-127"/>
                <a:ea typeface="맑은 고딕" pitchFamily="50" charset="-127"/>
              </a:rPr>
              <a:t>또는 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tbdown immediate </a:t>
            </a:r>
          </a:p>
        </p:txBody>
      </p:sp>
      <p:sp>
        <p:nvSpPr>
          <p:cNvPr id="26629" name="Text Box 5"/>
          <p:cNvSpPr txBox="1">
            <a:spLocks noChangeArrowheads="1"/>
          </p:cNvSpPr>
          <p:nvPr/>
        </p:nvSpPr>
        <p:spPr bwMode="auto">
          <a:xfrm>
            <a:off x="611188" y="2073275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rm </a:t>
            </a:r>
            <a:r>
              <a:rPr lang="en-US" altLang="ko-KR" sz="1400">
                <a:latin typeface="Arial" pitchFamily="34" charset="0"/>
                <a:ea typeface="맑은 고딕" pitchFamily="50" charset="-127"/>
              </a:rPr>
              <a:t>–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rf $TB_HOME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27652" name="Rectangle 120"/>
          <p:cNvSpPr>
            <a:spLocks noChangeArrowheads="1"/>
          </p:cNvSpPr>
          <p:nvPr/>
        </p:nvSpPr>
        <p:spPr bwMode="auto">
          <a:xfrm>
            <a:off x="2878138" y="2708920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테이블스페이스 관리</a:t>
            </a:r>
          </a:p>
        </p:txBody>
      </p:sp>
      <p:sp>
        <p:nvSpPr>
          <p:cNvPr id="27653" name="Rectangle 120"/>
          <p:cNvSpPr>
            <a:spLocks noChangeArrowheads="1"/>
          </p:cNvSpPr>
          <p:nvPr/>
        </p:nvSpPr>
        <p:spPr bwMode="auto">
          <a:xfrm>
            <a:off x="2878138" y="3135957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리두로그</a:t>
            </a:r>
            <a:r>
              <a:rPr lang="ko-KR" altLang="en-US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파일 관리</a:t>
            </a:r>
          </a:p>
        </p:txBody>
      </p:sp>
      <p:sp>
        <p:nvSpPr>
          <p:cNvPr id="27654" name="Rectangle 120"/>
          <p:cNvSpPr>
            <a:spLocks noChangeArrowheads="1"/>
          </p:cNvSpPr>
          <p:nvPr/>
        </p:nvSpPr>
        <p:spPr bwMode="auto">
          <a:xfrm>
            <a:off x="2878138" y="3562995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제어파일 관리</a:t>
            </a:r>
          </a:p>
        </p:txBody>
      </p:sp>
      <p:sp>
        <p:nvSpPr>
          <p:cNvPr id="27655" name="Rectangle 9"/>
          <p:cNvSpPr>
            <a:spLocks noChangeArrowheads="1"/>
          </p:cNvSpPr>
          <p:nvPr/>
        </p:nvSpPr>
        <p:spPr bwMode="auto">
          <a:xfrm>
            <a:off x="819150" y="1463675"/>
            <a:ext cx="7407275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3. </a:t>
            </a:r>
            <a:r>
              <a:rPr kumimoji="0" lang="ko-KR" altLang="en-US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데이터베이스 유지관리</a:t>
            </a:r>
          </a:p>
        </p:txBody>
      </p:sp>
      <p:sp>
        <p:nvSpPr>
          <p:cNvPr id="27656" name="Rectangle 120"/>
          <p:cNvSpPr>
            <a:spLocks noChangeArrowheads="1"/>
          </p:cNvSpPr>
          <p:nvPr/>
        </p:nvSpPr>
        <p:spPr bwMode="auto">
          <a:xfrm>
            <a:off x="2889250" y="4005907"/>
            <a:ext cx="3598863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Data Dictionary</a:t>
            </a:r>
            <a:endParaRPr lang="ko-KR" altLang="en-US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1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테이블스페이스 관리</a:t>
            </a:r>
          </a:p>
        </p:txBody>
      </p:sp>
      <p:sp>
        <p:nvSpPr>
          <p:cNvPr id="28675" name="Rectangle 1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테이블스페이스</a:t>
            </a:r>
            <a:r>
              <a:rPr lang="en-US" altLang="ko-KR" dirty="0" smtClean="0"/>
              <a:t>(</a:t>
            </a:r>
            <a:r>
              <a:rPr lang="en-US" altLang="ko-KR" dirty="0" err="1" smtClean="0"/>
              <a:t>Tablespace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563201" name="Rectangle 1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39675" rIns="91440" bIns="39675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ko-KR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굴림" pitchFamily="50" charset="-127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503548" y="1262608"/>
            <a:ext cx="7524750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 smtClean="0">
                <a:latin typeface="맑은 고딕" pitchFamily="50" charset="-127"/>
                <a:ea typeface="맑은 고딕" pitchFamily="50" charset="-127"/>
              </a:rPr>
              <a:t>개요</a:t>
            </a:r>
            <a:endParaRPr lang="en-US" altLang="ko-KR" sz="1400" b="1" dirty="0" smtClean="0">
              <a:latin typeface="맑은 고딕" pitchFamily="50" charset="-127"/>
              <a:ea typeface="맑은 고딕" pitchFamily="50" charset="-127"/>
            </a:endParaRPr>
          </a:p>
          <a:p>
            <a:pPr lvl="1"/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- 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하나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이상의 논리적 저장 영역으로 구성되어 있으며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의 모든 데이터를 저장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628650" lvl="1" indent="-171450">
              <a:buFontTx/>
              <a:buChar char="-"/>
            </a:pP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각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테이블스페이스는 물리적인 저장 영역인 데이터파일이라는 하나 이상의 파일로 구성되며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</a:t>
            </a: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lvl="1"/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 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이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데이터 파일은 운영체제의 물리적인 저장영역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endParaRPr lang="en-US" altLang="ko-KR" sz="1400" b="1" dirty="0" smtClean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TABLESPACE </a:t>
            </a:r>
            <a:r>
              <a:rPr lang="ko-KR" altLang="en-US" sz="1400" b="1" dirty="0" smtClean="0">
                <a:latin typeface="맑은 고딕" pitchFamily="50" charset="-127"/>
                <a:ea typeface="맑은 고딕" pitchFamily="50" charset="-127"/>
              </a:rPr>
              <a:t>관리 지침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Using Multiple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Tablespaces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Data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Dictionary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Data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유저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Data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분리 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어플리케이션별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분리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I/O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경합을 줄이기 위하여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데이터 파일의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분산(디스크)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유저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Data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Rollback Segment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분리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개별 테이블스페이스를 오프라인 할 수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있도록 할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것.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업데이트가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많은것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, 읽기 전용, 임시용 등 특별한 형태별 지정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개별 테이블스페이스의 백업 고려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Specifying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Storage Parameters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 생성시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default storage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파라메터를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지정할 것.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개별 오브젝트에서 지정하지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않으면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,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테이블스페이스의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파라메터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적용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Assigning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Quotas to Users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유저별로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quota(space allowance or limit)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지정 가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능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447831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1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테이블스페이스 관리</a:t>
            </a:r>
          </a:p>
        </p:txBody>
      </p:sp>
      <p:sp>
        <p:nvSpPr>
          <p:cNvPr id="28675" name="Rectangle 1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테이블스페이스</a:t>
            </a:r>
            <a:r>
              <a:rPr lang="en-US" altLang="ko-KR" dirty="0" smtClean="0"/>
              <a:t>(</a:t>
            </a:r>
            <a:r>
              <a:rPr lang="en-US" altLang="ko-KR" dirty="0" err="1" smtClean="0"/>
              <a:t>Tablespace</a:t>
            </a:r>
            <a:r>
              <a:rPr lang="en-US" altLang="ko-KR" dirty="0" smtClean="0"/>
              <a:t>) </a:t>
            </a:r>
            <a:r>
              <a:rPr lang="ko-KR" altLang="en-US" dirty="0" smtClean="0"/>
              <a:t>개요</a:t>
            </a:r>
          </a:p>
          <a:p>
            <a:pPr lvl="1"/>
            <a:r>
              <a:rPr lang="ko-KR" altLang="en-US" dirty="0" smtClean="0"/>
              <a:t>테이블스페이스 유형</a:t>
            </a:r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r>
              <a:rPr lang="ko-KR" altLang="en-US" dirty="0" smtClean="0"/>
              <a:t> 테이블스페이스 영역 관리 방법</a:t>
            </a:r>
          </a:p>
          <a:p>
            <a:pPr lvl="2"/>
            <a:r>
              <a:rPr lang="en-US" altLang="ko-KR" dirty="0" smtClean="0"/>
              <a:t>Locally Managed </a:t>
            </a:r>
            <a:r>
              <a:rPr lang="en-US" altLang="ko-KR" dirty="0" err="1" smtClean="0"/>
              <a:t>Tablespace</a:t>
            </a:r>
            <a:r>
              <a:rPr lang="en-US" altLang="ko-KR" dirty="0" smtClean="0"/>
              <a:t> </a:t>
            </a:r>
            <a:r>
              <a:rPr lang="ko-KR" altLang="en-US" dirty="0" smtClean="0"/>
              <a:t>방식</a:t>
            </a:r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1541292"/>
              </p:ext>
            </p:extLst>
          </p:nvPr>
        </p:nvGraphicFramePr>
        <p:xfrm>
          <a:off x="971600" y="4149080"/>
          <a:ext cx="7632848" cy="1766012"/>
        </p:xfrm>
        <a:graphic>
          <a:graphicData uri="http://schemas.openxmlformats.org/drawingml/2006/table">
            <a:tbl>
              <a:tblPr/>
              <a:tblGrid>
                <a:gridCol w="2265457"/>
                <a:gridCol w="5367391"/>
              </a:tblGrid>
              <a:tr h="87521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구성요소</a:t>
                      </a:r>
                    </a:p>
                  </a:txBody>
                  <a:tcPr marL="36566" marR="50147" marT="26118" marB="26118" anchor="ctr">
                    <a:lnL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36566" marR="50147" marT="26118" marB="26118" anchor="ctr">
                    <a:lnL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</a:tr>
              <a:tr h="159487">
                <a:tc>
                  <a:txBody>
                    <a:bodyPr/>
                    <a:lstStyle/>
                    <a:p>
                      <a:pPr algn="l"/>
                      <a:r>
                        <a:rPr lang="en-US" sz="1200" b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EXTENT_MANAGEMENT_LOCAL</a:t>
                      </a: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buFont typeface="Wingdings" pitchFamily="2" charset="2"/>
                        <a:buChar char="ü"/>
                      </a:pP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EXTENT_MANAGEMENT_LOCAL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의 </a:t>
                      </a:r>
                      <a:r>
                        <a:rPr lang="ko-KR" altLang="en-US" sz="1200" b="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뒷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부분에 테이블스페이스의 </a:t>
                      </a:r>
                      <a:r>
                        <a:rPr lang="ko-KR" altLang="en-US" sz="1200" b="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익스텐트가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어떻게 관리될 것인지를 </a:t>
                      </a:r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명시</a:t>
                      </a:r>
                      <a:r>
                        <a:rPr lang="en-US" altLang="ko-KR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en-US" altLang="ko-KR" sz="12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1410">
                <a:tc>
                  <a:txBody>
                    <a:bodyPr/>
                    <a:lstStyle/>
                    <a:p>
                      <a:pPr algn="l"/>
                      <a:r>
                        <a:rPr lang="en-US" sz="1200" b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AUTOALLOCAT</a:t>
                      </a: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buFont typeface="Wingdings" pitchFamily="2" charset="2"/>
                        <a:buChar char="ü"/>
                      </a:pPr>
                      <a:r>
                        <a:rPr lang="ko-KR" altLang="en-US" sz="1200" b="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익스텐트의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크기를 시스템이 자동으로 </a:t>
                      </a:r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r>
                        <a:rPr lang="en-US" altLang="ko-KR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en-US" altLang="ko-KR" sz="12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487">
                <a:tc>
                  <a:txBody>
                    <a:bodyPr/>
                    <a:lstStyle/>
                    <a:p>
                      <a:pPr algn="l"/>
                      <a:r>
                        <a:rPr 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UNIFORM</a:t>
                      </a: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buFont typeface="Wingdings" pitchFamily="2" charset="2"/>
                        <a:buChar char="ü"/>
                      </a:pPr>
                      <a:r>
                        <a:rPr lang="ko-KR" altLang="en-US" sz="1200" b="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익스텐트의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크기를 사용자가 설정한다</a:t>
                      </a: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사용자가 설정한 크기대로 </a:t>
                      </a:r>
                      <a:r>
                        <a:rPr lang="ko-KR" altLang="en-US" sz="1200" b="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익스텐트가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항상 일정한 크기로 </a:t>
                      </a:r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생성</a:t>
                      </a:r>
                      <a:r>
                        <a:rPr lang="en-US" altLang="ko-KR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en-US" altLang="ko-KR" sz="12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58179">
                <a:tc>
                  <a:txBody>
                    <a:bodyPr/>
                    <a:lstStyle/>
                    <a:p>
                      <a:pPr algn="l"/>
                      <a:r>
                        <a:rPr lang="en-US" sz="1200" b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size</a:t>
                      </a: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buFont typeface="Wingdings" pitchFamily="2" charset="2"/>
                        <a:buChar char="ü"/>
                      </a:pPr>
                      <a:r>
                        <a:rPr lang="ko-KR" altLang="en-US" sz="1200" b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익스텐트의</a:t>
                      </a:r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크기를 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명시한다</a:t>
                      </a: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algn="l">
                        <a:buFont typeface="Wingdings" pitchFamily="2" charset="2"/>
                        <a:buChar char="ü"/>
                      </a:pP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기본값은 </a:t>
                      </a: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16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이며</a:t>
                      </a:r>
                      <a:r>
                        <a:rPr lang="en-US" altLang="ko-KR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8~8388608</a:t>
                      </a:r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까지 </a:t>
                      </a:r>
                      <a:r>
                        <a:rPr lang="ko-KR" altLang="en-US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명시</a:t>
                      </a:r>
                      <a:r>
                        <a:rPr lang="ko-KR" altLang="en-US" sz="12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가능</a:t>
                      </a:r>
                      <a:r>
                        <a:rPr lang="en-US" altLang="ko-KR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63201" name="Rectangle 1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39675" rIns="91440" bIns="39675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ko-KR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굴림" pitchFamily="50" charset="-127"/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2834739"/>
              </p:ext>
            </p:extLst>
          </p:nvPr>
        </p:nvGraphicFramePr>
        <p:xfrm>
          <a:off x="971600" y="1484784"/>
          <a:ext cx="7632848" cy="1457764"/>
        </p:xfrm>
        <a:graphic>
          <a:graphicData uri="http://schemas.openxmlformats.org/drawingml/2006/table">
            <a:tbl>
              <a:tblPr/>
              <a:tblGrid>
                <a:gridCol w="1986632"/>
                <a:gridCol w="5646216"/>
              </a:tblGrid>
              <a:tr h="87521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구성요소</a:t>
                      </a:r>
                    </a:p>
                  </a:txBody>
                  <a:tcPr marL="36566" marR="50147" marT="26118" marB="26118" anchor="ctr">
                    <a:lnL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36566" marR="50147" marT="26118" marB="26118" anchor="ctr">
                    <a:lnL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</a:tr>
              <a:tr h="159487">
                <a:tc>
                  <a:txBody>
                    <a:bodyPr/>
                    <a:lstStyle/>
                    <a:p>
                      <a:pPr algn="l"/>
                      <a:r>
                        <a:rPr lang="en-US" altLang="ko-KR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SYSTEM TABLESPACE</a:t>
                      </a:r>
                      <a:endParaRPr lang="en-US" sz="12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buFont typeface="Wingdings" pitchFamily="2" charset="2"/>
                        <a:buChar char="ü"/>
                      </a:pPr>
                      <a:r>
                        <a:rPr lang="ko-KR" altLang="en-US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데이터베이스 작업을 위해 항상 있어야 함</a:t>
                      </a:r>
                      <a:r>
                        <a:rPr lang="en-US" altLang="ko-KR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(</a:t>
                      </a:r>
                      <a:r>
                        <a:rPr lang="ko-KR" altLang="en-US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항상 </a:t>
                      </a:r>
                      <a:r>
                        <a:rPr lang="en-US" altLang="ko-KR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ON-LINE </a:t>
                      </a:r>
                      <a:r>
                        <a:rPr lang="ko-KR" altLang="en-US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상태 유지</a:t>
                      </a:r>
                      <a:r>
                        <a:rPr lang="en-US" altLang="ko-KR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algn="l">
                        <a:buFont typeface="Wingdings" pitchFamily="2" charset="2"/>
                        <a:buChar char="ü"/>
                      </a:pPr>
                      <a:r>
                        <a:rPr lang="en-US" altLang="ko-KR" sz="1200" b="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200" b="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포함 내용 </a:t>
                      </a:r>
                      <a:endParaRPr lang="en-US" altLang="ko-KR" sz="1200" b="0" baseline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>
                        <a:buFont typeface="Wingdings" pitchFamily="2" charset="2"/>
                        <a:buNone/>
                      </a:pPr>
                      <a:r>
                        <a:rPr lang="ko-KR" altLang="en-US" sz="1200" b="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  </a:t>
                      </a:r>
                      <a:r>
                        <a:rPr lang="en-US" altLang="ko-KR" sz="1200" b="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lang="ko-KR" altLang="en-US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</a:t>
                      </a:r>
                      <a:r>
                        <a:rPr lang="ko-KR" altLang="en-US" sz="1200" b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딕셔너리</a:t>
                      </a:r>
                      <a:r>
                        <a:rPr lang="ko-KR" altLang="en-US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정보와 저장 프로시저</a:t>
                      </a:r>
                      <a:r>
                        <a:rPr lang="en-US" altLang="ko-KR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패키지</a:t>
                      </a:r>
                      <a:r>
                        <a:rPr lang="en-US" altLang="ko-KR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그리고 데이터베이스 </a:t>
                      </a:r>
                      <a:endParaRPr lang="en-US" altLang="ko-KR" sz="1200" b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>
                        <a:buFont typeface="Wingdings" pitchFamily="2" charset="2"/>
                        <a:buNone/>
                      </a:pPr>
                      <a:r>
                        <a:rPr lang="en-US" altLang="ko-KR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    </a:t>
                      </a:r>
                      <a:r>
                        <a:rPr lang="ko-KR" altLang="en-US" sz="1200" b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트리거의</a:t>
                      </a:r>
                      <a:r>
                        <a:rPr lang="ko-KR" altLang="en-US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정의</a:t>
                      </a:r>
                      <a:r>
                        <a:rPr lang="en-US" altLang="ko-KR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SYSTEM </a:t>
                      </a:r>
                      <a:r>
                        <a:rPr lang="ko-KR" altLang="en-US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롤백 세그먼트를 포함</a:t>
                      </a:r>
                      <a:r>
                        <a:rPr lang="en-US" altLang="ko-KR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algn="l">
                        <a:buFont typeface="Wingdings" pitchFamily="2" charset="2"/>
                        <a:buChar char="ü"/>
                      </a:pPr>
                      <a:r>
                        <a:rPr lang="en-US" altLang="ko-KR" sz="1200" b="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200" b="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주의 </a:t>
                      </a:r>
                      <a:r>
                        <a:rPr lang="en-US" altLang="ko-KR" sz="1200" b="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데이터를 포함 할 수 있지만 그렇지 않도록 할 것</a:t>
                      </a:r>
                      <a:r>
                        <a:rPr lang="en-US" altLang="ko-KR" sz="1200" b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ko-KR" altLang="en-US" sz="1200" b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1410">
                <a:tc>
                  <a:txBody>
                    <a:bodyPr/>
                    <a:lstStyle/>
                    <a:p>
                      <a:pPr algn="l"/>
                      <a:r>
                        <a:rPr lang="en-US" sz="1200" b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NON</a:t>
                      </a:r>
                      <a:r>
                        <a:rPr lang="en-US" sz="12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SYSTEM TABLESPACE</a:t>
                      </a:r>
                      <a:endParaRPr lang="en-US" sz="12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>
                        <a:buFont typeface="Wingdings" pitchFamily="2" charset="2"/>
                        <a:buChar char="ü"/>
                      </a:pPr>
                      <a:r>
                        <a:rPr lang="en-US" altLang="ko-KR" sz="12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2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응용프로그램 데이터</a:t>
                      </a:r>
                      <a:r>
                        <a:rPr lang="en-US" altLang="ko-KR" sz="12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2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인덱스</a:t>
                      </a:r>
                      <a:r>
                        <a:rPr lang="en-US" altLang="ko-KR" sz="12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2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임시 세그먼트</a:t>
                      </a:r>
                      <a:r>
                        <a:rPr lang="en-US" altLang="ko-KR" sz="12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200" b="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롤백 세그먼트</a:t>
                      </a:r>
                      <a:endParaRPr lang="en-US" altLang="ko-KR" sz="1200" b="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566" marR="50147" marT="31342" marB="31342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테이블스페이스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9699" name="Rectangle 1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테이블스페이스 관리</a:t>
            </a:r>
          </a:p>
          <a:p>
            <a:pPr lvl="1"/>
            <a:r>
              <a:rPr lang="ko-KR" altLang="en-US" smtClean="0"/>
              <a:t> 테이블스페이스 생성</a:t>
            </a:r>
          </a:p>
          <a:p>
            <a:pPr lvl="2"/>
            <a:r>
              <a:rPr lang="en-US" altLang="ko-KR" smtClean="0"/>
              <a:t>System Tablespace</a:t>
            </a:r>
            <a:r>
              <a:rPr lang="ko-KR" altLang="en-US" smtClean="0"/>
              <a:t>는 데이터베이스가 생성될 때 생성</a:t>
            </a:r>
            <a:endParaRPr lang="en-US" altLang="ko-KR" smtClean="0"/>
          </a:p>
          <a:p>
            <a:pPr lvl="2"/>
            <a:r>
              <a:rPr lang="en-US" altLang="ko-KR" smtClean="0"/>
              <a:t>Non System Tablespace </a:t>
            </a:r>
            <a:r>
              <a:rPr lang="ko-KR" altLang="en-US" smtClean="0"/>
              <a:t>생성하기 </a:t>
            </a:r>
            <a:r>
              <a:rPr lang="en-US" altLang="ko-KR" smtClean="0"/>
              <a:t>(</a:t>
            </a:r>
            <a:r>
              <a:rPr lang="ko-KR" altLang="en-US" smtClean="0"/>
              <a:t>일반 유저가</a:t>
            </a:r>
            <a:r>
              <a:rPr lang="en-US" altLang="ko-KR" smtClean="0"/>
              <a:t> </a:t>
            </a:r>
            <a:r>
              <a:rPr lang="ko-KR" altLang="en-US" smtClean="0"/>
              <a:t>사용하는 </a:t>
            </a:r>
            <a:r>
              <a:rPr lang="en-US" altLang="ko-KR" smtClean="0"/>
              <a:t>Tablespace)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ko-KR" altLang="en-US" smtClean="0"/>
              <a:t> 테이블스페이스 크기 변경</a:t>
            </a:r>
          </a:p>
          <a:p>
            <a:pPr lvl="2"/>
            <a:r>
              <a:rPr lang="ko-KR" altLang="en-US" smtClean="0"/>
              <a:t>테이블스페이스의 크기는 물리적인 데이터파일의 크기 변경과 데이터파일 추가로 변경 가능</a:t>
            </a:r>
          </a:p>
          <a:p>
            <a:pPr lvl="2"/>
            <a:r>
              <a:rPr lang="ko-KR" altLang="en-US" smtClean="0"/>
              <a:t>데이터파일의 크기 변경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2"/>
            <a:r>
              <a:rPr lang="ko-KR" altLang="en-US" smtClean="0"/>
              <a:t> 데이터파일 추가 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ko-KR" altLang="en-US" smtClean="0"/>
              <a:t> 테이블스페이스 삭제</a:t>
            </a:r>
            <a:endParaRPr lang="en-US" altLang="ko-KR" smtClean="0"/>
          </a:p>
          <a:p>
            <a:pPr lvl="2"/>
            <a:r>
              <a:rPr lang="ko-KR" altLang="en-US" smtClean="0"/>
              <a:t>테이블스페이스를 구성하는 데이터 파일을 함께 제거시 </a:t>
            </a:r>
            <a:r>
              <a:rPr lang="en-US" altLang="ko-KR" smtClean="0"/>
              <a:t>INCLUDING </a:t>
            </a:r>
            <a:r>
              <a:rPr lang="ko-KR" altLang="en-US" smtClean="0"/>
              <a:t>절을 삽입</a:t>
            </a:r>
            <a:r>
              <a:rPr lang="en-US" altLang="ko-KR" smtClean="0"/>
              <a:t> </a:t>
            </a:r>
            <a:endParaRPr lang="ko-KR" altLang="en-US" smtClean="0"/>
          </a:p>
        </p:txBody>
      </p:sp>
      <p:sp>
        <p:nvSpPr>
          <p:cNvPr id="29700" name="Text Box 4"/>
          <p:cNvSpPr txBox="1">
            <a:spLocks noChangeArrowheads="1"/>
          </p:cNvSpPr>
          <p:nvPr/>
        </p:nvSpPr>
        <p:spPr bwMode="auto">
          <a:xfrm>
            <a:off x="890588" y="1978025"/>
            <a:ext cx="7997825" cy="10144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CREATE TABLESPACE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my_space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  DATAFILE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'/home/tiber5/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/my_file001.dtf'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SIZE 50M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  AUTOEXTEND ON NEXT 10M MAXSIZE 3G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  EXTENT MANAGEMENT LOCAL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  UNIFORM SIZE 256K; </a:t>
            </a:r>
          </a:p>
        </p:txBody>
      </p:sp>
      <p:sp>
        <p:nvSpPr>
          <p:cNvPr id="29701" name="Text Box 11"/>
          <p:cNvSpPr txBox="1">
            <a:spLocks noChangeArrowheads="1"/>
          </p:cNvSpPr>
          <p:nvPr/>
        </p:nvSpPr>
        <p:spPr bwMode="auto">
          <a:xfrm>
            <a:off x="889000" y="3805238"/>
            <a:ext cx="7999413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DATAFILE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'my_file001.dtf'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RESIZE 100M; </a:t>
            </a:r>
          </a:p>
        </p:txBody>
      </p:sp>
      <p:sp>
        <p:nvSpPr>
          <p:cNvPr id="29702" name="Text Box 13"/>
          <p:cNvSpPr txBox="1">
            <a:spLocks noChangeArrowheads="1"/>
          </p:cNvSpPr>
          <p:nvPr/>
        </p:nvSpPr>
        <p:spPr bwMode="auto">
          <a:xfrm>
            <a:off x="889000" y="4576763"/>
            <a:ext cx="79724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TABLESPACE my_space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ADD DATAFILE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'my_file002.dtf'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SIZE 20M; </a:t>
            </a:r>
          </a:p>
        </p:txBody>
      </p:sp>
      <p:sp>
        <p:nvSpPr>
          <p:cNvPr id="29703" name="Text Box 14"/>
          <p:cNvSpPr txBox="1">
            <a:spLocks noChangeArrowheads="1"/>
          </p:cNvSpPr>
          <p:nvPr/>
        </p:nvSpPr>
        <p:spPr bwMode="auto">
          <a:xfrm>
            <a:off x="876300" y="5614988"/>
            <a:ext cx="7958138" cy="5270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SQL&gt; DROP TABLESPACE my_space 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     INCLUDING CONTENTS AND DATAFILES;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테이블스페이스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9699" name="Rectangle 1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테이블스페이스 관리</a:t>
            </a:r>
          </a:p>
          <a:p>
            <a:pPr lvl="1"/>
            <a:r>
              <a:rPr lang="ko-KR" altLang="en-US" dirty="0" smtClean="0"/>
              <a:t> 테이블스페이스 가용성 변경</a:t>
            </a:r>
          </a:p>
          <a:p>
            <a:pPr lvl="2"/>
            <a:r>
              <a:rPr lang="ko-KR" altLang="en-US" dirty="0" smtClean="0"/>
              <a:t>특정 테이블스페이스에 읽고 쓰는 모든 접근을 허용하지 않으려면 </a:t>
            </a:r>
            <a:r>
              <a:rPr lang="en-US" altLang="ko-KR" dirty="0" smtClean="0"/>
              <a:t>ALTER TABLESPACE </a:t>
            </a:r>
            <a:r>
              <a:rPr lang="ko-KR" altLang="en-US" dirty="0" smtClean="0"/>
              <a:t>문에서 </a:t>
            </a:r>
            <a:r>
              <a:rPr lang="en-US" altLang="ko-KR" dirty="0" smtClean="0"/>
              <a:t>OFFLINE </a:t>
            </a:r>
            <a:r>
              <a:rPr lang="ko-KR" altLang="en-US" dirty="0" smtClean="0"/>
              <a:t>절을 이용하여</a:t>
            </a:r>
            <a:r>
              <a:rPr lang="en-US" altLang="ko-KR" dirty="0" smtClean="0"/>
              <a:t>,</a:t>
            </a:r>
            <a:r>
              <a:rPr lang="ko-KR" altLang="en-US" dirty="0" smtClean="0"/>
              <a:t> 테이블스페이스를 오프라인 상태로 변경</a:t>
            </a:r>
            <a:r>
              <a:rPr lang="en-US" altLang="ko-KR" dirty="0" smtClean="0"/>
              <a:t>.</a:t>
            </a:r>
          </a:p>
          <a:p>
            <a:pPr lvl="2"/>
            <a:endParaRPr lang="en-US" altLang="ko-KR" dirty="0" smtClean="0"/>
          </a:p>
          <a:p>
            <a:pPr lvl="2"/>
            <a:r>
              <a:rPr lang="ko-KR" altLang="en-US" dirty="0" smtClean="0"/>
              <a:t>예제</a:t>
            </a:r>
            <a:r>
              <a:rPr lang="en-US" altLang="ko-KR" dirty="0" smtClean="0"/>
              <a:t>) </a:t>
            </a:r>
            <a:r>
              <a:rPr lang="ko-KR" altLang="en-US" dirty="0" smtClean="0"/>
              <a:t>테이블스페이스를 오프라인 상태로 만들고 미디어복구 수행 후 온라인으로 변경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>
              <a:buNone/>
            </a:pPr>
            <a:endParaRPr lang="en-US" altLang="ko-KR" dirty="0" smtClean="0"/>
          </a:p>
          <a:p>
            <a:pPr lvl="1"/>
            <a:r>
              <a:rPr lang="ko-KR" altLang="en-US" dirty="0" smtClean="0"/>
              <a:t> 테이블스페이스 오프라인은 </a:t>
            </a:r>
            <a:r>
              <a:rPr lang="en-US" altLang="ko-KR" dirty="0" smtClean="0"/>
              <a:t>NORMAL</a:t>
            </a:r>
            <a:r>
              <a:rPr lang="ko-KR" altLang="en-US" dirty="0" smtClean="0"/>
              <a:t>과 </a:t>
            </a:r>
            <a:r>
              <a:rPr lang="en-US" altLang="ko-KR" dirty="0" smtClean="0"/>
              <a:t>IMMEDIDATE </a:t>
            </a:r>
            <a:r>
              <a:rPr lang="ko-KR" altLang="en-US" dirty="0" smtClean="0"/>
              <a:t>두 가지 모드를 지원한다</a:t>
            </a:r>
            <a:r>
              <a:rPr lang="en-US" altLang="ko-KR" dirty="0" smtClean="0"/>
              <a:t>.</a:t>
            </a:r>
          </a:p>
          <a:p>
            <a:pPr lvl="1">
              <a:buNone/>
            </a:pPr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29702" name="Text Box 13"/>
          <p:cNvSpPr txBox="1">
            <a:spLocks noChangeArrowheads="1"/>
          </p:cNvSpPr>
          <p:nvPr/>
        </p:nvSpPr>
        <p:spPr bwMode="auto">
          <a:xfrm>
            <a:off x="1079612" y="2422629"/>
            <a:ext cx="5004556" cy="64633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ALTER TABLESPACE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my_space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OFFLINE IMMEDIATE; </a:t>
            </a:r>
          </a:p>
          <a:p>
            <a:pPr eaLnBrk="1" hangingPunct="1"/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ALTER DATABASE RECOVER AUTOMATIC TABLESPACE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my_space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; </a:t>
            </a:r>
          </a:p>
          <a:p>
            <a:pPr eaLnBrk="1" hangingPunct="1"/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ALTER TABLESPACE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my_space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ONLINE;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5962698"/>
              </p:ext>
            </p:extLst>
          </p:nvPr>
        </p:nvGraphicFramePr>
        <p:xfrm>
          <a:off x="683568" y="3874433"/>
          <a:ext cx="8028892" cy="1246755"/>
        </p:xfrm>
        <a:graphic>
          <a:graphicData uri="http://schemas.openxmlformats.org/drawingml/2006/table">
            <a:tbl>
              <a:tblPr/>
              <a:tblGrid>
                <a:gridCol w="1008279"/>
                <a:gridCol w="7020613"/>
              </a:tblGrid>
              <a:tr h="127850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300" b="1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모드</a:t>
                      </a:r>
                    </a:p>
                  </a:txBody>
                  <a:tcPr marL="46986" marR="64438" marT="33562" marB="33562" anchor="ctr">
                    <a:lnL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3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46986" marR="64438" marT="33562" marB="33562" anchor="ctr">
                    <a:lnL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</a:tr>
              <a:tr h="411543">
                <a:tc>
                  <a:txBody>
                    <a:bodyPr/>
                    <a:lstStyle/>
                    <a:p>
                      <a:pPr algn="l"/>
                      <a:r>
                        <a:rPr 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NORMAL</a:t>
                      </a:r>
                    </a:p>
                  </a:txBody>
                  <a:tcPr marL="46986" marR="64438" marT="40274" marB="40274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체크포인트를 수행한 후 테이블스페이스 오프라인을 수행한다</a:t>
                      </a:r>
                      <a:r>
                        <a:rPr lang="en-US" altLang="ko-KR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향후 테이블스페이스 온라인을 수행할 때 미디어 </a:t>
                      </a:r>
                      <a:r>
                        <a:rPr lang="ko-KR" altLang="en-US" sz="13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복구</a:t>
                      </a:r>
                      <a:r>
                        <a:rPr lang="ko-KR" altLang="en-US" sz="13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불필요</a:t>
                      </a:r>
                      <a:r>
                        <a:rPr lang="en-US" altLang="ko-KR" sz="13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en-US" altLang="ko-KR" sz="13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6986" marR="64438" marT="40274" marB="40274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</a:tr>
              <a:tr h="504723">
                <a:tc>
                  <a:txBody>
                    <a:bodyPr/>
                    <a:lstStyle/>
                    <a:p>
                      <a:pPr algn="l"/>
                      <a:r>
                        <a:rPr lang="en-US" sz="13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IMMEDIATE</a:t>
                      </a:r>
                      <a:endParaRPr lang="en-US" sz="13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6986" marR="64438" marT="40274" marB="40274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체크포인트를 수행하지 않고 테이블스페이스 오프라인을 수행한다</a:t>
                      </a:r>
                      <a:r>
                        <a:rPr lang="en-US" altLang="ko-KR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향후 테이블스페이스 온라인을 수행할 때 미디어 복구가 필요하다</a:t>
                      </a:r>
                      <a:r>
                        <a:rPr lang="en-US" altLang="ko-KR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따라서 </a:t>
                      </a:r>
                      <a:r>
                        <a:rPr lang="en-US" altLang="ko-KR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ARCHIVELOG </a:t>
                      </a:r>
                      <a:r>
                        <a:rPr lang="ko-KR" altLang="en-US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모드에서만 가능하다</a:t>
                      </a:r>
                      <a:r>
                        <a:rPr lang="en-US" altLang="ko-KR" sz="13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46986" marR="64438" marT="40274" marB="40274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51265" name="Rectangle 1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ko-KR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굴림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테이블스페이스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9699" name="Rectangle 1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테이블스페이스 </a:t>
            </a:r>
            <a:r>
              <a:rPr lang="en-US" altLang="ko-KR" dirty="0" smtClean="0"/>
              <a:t>Read-Only</a:t>
            </a:r>
            <a:endParaRPr lang="ko-KR" altLang="en-US" dirty="0" smtClean="0"/>
          </a:p>
          <a:p>
            <a:pPr lvl="1"/>
            <a:endParaRPr lang="en-US" altLang="ko-KR" dirty="0" smtClean="0"/>
          </a:p>
          <a:p>
            <a:pPr lvl="1">
              <a:buNone/>
            </a:pPr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651265" name="Rectangle 1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ko-KR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굴림" pitchFamily="50" charset="-127"/>
            </a:endParaRPr>
          </a:p>
        </p:txBody>
      </p:sp>
      <p:sp>
        <p:nvSpPr>
          <p:cNvPr id="7" name="Rectangle 2"/>
          <p:cNvSpPr>
            <a:spLocks noChangeArrowheads="1"/>
          </p:cNvSpPr>
          <p:nvPr/>
        </p:nvSpPr>
        <p:spPr bwMode="auto">
          <a:xfrm>
            <a:off x="503548" y="1265076"/>
            <a:ext cx="775811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Making a </a:t>
            </a:r>
            <a:r>
              <a:rPr lang="en-US" altLang="ko-KR" sz="1400" b="1" dirty="0" err="1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 Read-Only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테이블스페이스를 읽기 전용으로 만들면 파일의 쓰기 작업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방지.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TABLESPACE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SYSTEM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권한 필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요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필요조건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 스페이스는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ONLINE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상태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SYSTEM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테이블스페이스는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지정 불가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테이블스페이스에 활성 롤백 세그먼트가 없어야 함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테이블스페이스가 현재 온라인 백업이 없어야 함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Making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 Read-Only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Writeable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TABLESPACE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READ WRITE;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모든 데이터파일의 상태가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ONLINE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,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dba_tablespace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조회하면 데이터파일의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상태 조회 가능.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Dropping </a:t>
            </a:r>
            <a:r>
              <a:rPr lang="en-US" altLang="ko-KR" sz="1400" b="1" dirty="0" err="1">
                <a:latin typeface="맑은 고딕" pitchFamily="50" charset="-127"/>
                <a:ea typeface="맑은 고딕" pitchFamily="50" charset="-127"/>
              </a:rPr>
              <a:t>Tablespace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DROP TABLESPACE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INCLUDING CONTENTS;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테이블스페이스가 비어 있으면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INCLUDING CONTENTS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는 필요 없음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CASCADE CONSTRAINTS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는 하위 테이블의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FOREIGN KEY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는 단계적으로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삭제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됨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 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195361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테이블스페이스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9699" name="Rectangle 1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DATAFILE</a:t>
            </a:r>
            <a:r>
              <a:rPr lang="ko-KR" altLang="en-US" smtClean="0"/>
              <a:t> 관련 유의 사항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u="sng" smtClean="0"/>
              <a:t>DATAFILE </a:t>
            </a:r>
            <a:r>
              <a:rPr lang="ko-KR" altLang="en-US" u="sng" smtClean="0"/>
              <a:t>크기 줄이기</a:t>
            </a:r>
            <a:endParaRPr lang="en-US" altLang="ko-KR" u="sng"/>
          </a:p>
          <a:p>
            <a:pPr lvl="2"/>
            <a:r>
              <a:rPr lang="en-US" altLang="ko-KR" err="1"/>
              <a:t>datafile</a:t>
            </a:r>
            <a:r>
              <a:rPr lang="en-US" altLang="ko-KR"/>
              <a:t> </a:t>
            </a:r>
            <a:r>
              <a:rPr lang="ko-KR" altLang="en-US"/>
              <a:t>크기를 줄이는 경우 주의가 필요합니다</a:t>
            </a:r>
            <a:r>
              <a:rPr lang="en-US" altLang="ko-KR"/>
              <a:t>. </a:t>
            </a:r>
            <a:r>
              <a:rPr lang="ko-KR" altLang="en-US"/>
              <a:t> 만일 지정한 </a:t>
            </a:r>
            <a:r>
              <a:rPr lang="en-US" altLang="ko-KR"/>
              <a:t>size </a:t>
            </a:r>
            <a:r>
              <a:rPr lang="ko-KR" altLang="en-US"/>
              <a:t>만큼 </a:t>
            </a:r>
            <a:r>
              <a:rPr lang="en-US" altLang="ko-KR"/>
              <a:t>data </a:t>
            </a:r>
            <a:r>
              <a:rPr lang="ko-KR" altLang="en-US"/>
              <a:t>가 있다면 </a:t>
            </a:r>
            <a:r>
              <a:rPr lang="en-US" altLang="ko-KR"/>
              <a:t>error </a:t>
            </a:r>
            <a:r>
              <a:rPr lang="ko-KR" altLang="en-US"/>
              <a:t>가 발생하며</a:t>
            </a:r>
            <a:r>
              <a:rPr lang="en-US" altLang="ko-KR"/>
              <a:t>, resize </a:t>
            </a:r>
            <a:r>
              <a:rPr lang="ko-KR" altLang="en-US"/>
              <a:t>되지 않습니다</a:t>
            </a:r>
            <a:r>
              <a:rPr lang="en-US" altLang="ko-KR"/>
              <a:t>.</a:t>
            </a:r>
          </a:p>
          <a:p>
            <a:pPr lvl="2"/>
            <a:r>
              <a:rPr lang="en-US" altLang="ko-KR" err="1"/>
              <a:t>datafile</a:t>
            </a:r>
            <a:r>
              <a:rPr lang="en-US" altLang="ko-KR"/>
              <a:t> </a:t>
            </a:r>
            <a:r>
              <a:rPr lang="ko-KR" altLang="en-US"/>
              <a:t>크기를 줄이는 </a:t>
            </a:r>
            <a:r>
              <a:rPr lang="ko-KR" altLang="en-US" smtClean="0"/>
              <a:t>방법</a:t>
            </a:r>
            <a:endParaRPr lang="en-US" altLang="ko-KR" smtClean="0"/>
          </a:p>
          <a:p>
            <a:pPr lvl="2"/>
            <a:endParaRPr lang="en-US" altLang="ko-KR">
              <a:sym typeface="Wingdings" pitchFamily="2" charset="2"/>
            </a:endParaRPr>
          </a:p>
          <a:p>
            <a:pPr lvl="2"/>
            <a:endParaRPr lang="en-US" altLang="ko-KR" smtClean="0">
              <a:sym typeface="Wingdings" pitchFamily="2" charset="2"/>
            </a:endParaRPr>
          </a:p>
          <a:p>
            <a:pPr lvl="2"/>
            <a:endParaRPr lang="en-US" altLang="ko-KR">
              <a:sym typeface="Wingdings" pitchFamily="2" charset="2"/>
            </a:endParaRPr>
          </a:p>
          <a:p>
            <a:pPr lvl="2"/>
            <a:endParaRPr lang="en-US" altLang="ko-KR" smtClean="0">
              <a:sym typeface="Wingdings" pitchFamily="2" charset="2"/>
            </a:endParaRPr>
          </a:p>
          <a:p>
            <a:pPr lvl="2"/>
            <a:endParaRPr lang="en-US" altLang="ko-KR">
              <a:sym typeface="Wingdings" pitchFamily="2" charset="2"/>
            </a:endParaRPr>
          </a:p>
          <a:p>
            <a:pPr lvl="2"/>
            <a:endParaRPr lang="en-US" altLang="ko-KR" smtClean="0">
              <a:sym typeface="Wingdings" pitchFamily="2" charset="2"/>
            </a:endParaRPr>
          </a:p>
          <a:p>
            <a:pPr lvl="2"/>
            <a:endParaRPr lang="en-US" altLang="ko-KR">
              <a:sym typeface="Wingdings" pitchFamily="2" charset="2"/>
            </a:endParaRPr>
          </a:p>
          <a:p>
            <a:pPr lvl="2"/>
            <a:endParaRPr lang="en-US" altLang="ko-KR" smtClean="0">
              <a:sym typeface="Wingdings" pitchFamily="2" charset="2"/>
            </a:endParaRPr>
          </a:p>
          <a:p>
            <a:pPr lvl="2"/>
            <a:endParaRPr lang="en-US" altLang="ko-KR">
              <a:sym typeface="Wingdings" pitchFamily="2" charset="2"/>
            </a:endParaRPr>
          </a:p>
          <a:p>
            <a:pPr lvl="2"/>
            <a:endParaRPr lang="en-US" altLang="ko-KR" smtClean="0">
              <a:sym typeface="Wingdings" pitchFamily="2" charset="2"/>
            </a:endParaRPr>
          </a:p>
          <a:p>
            <a:pPr lvl="2"/>
            <a:endParaRPr lang="en-US" altLang="ko-KR">
              <a:sym typeface="Wingdings" pitchFamily="2" charset="2"/>
            </a:endParaRPr>
          </a:p>
          <a:p>
            <a:pPr lvl="2"/>
            <a:endParaRPr lang="en-US" altLang="ko-KR" smtClean="0">
              <a:sym typeface="Wingdings" pitchFamily="2" charset="2"/>
            </a:endParaRPr>
          </a:p>
          <a:p>
            <a:pPr lvl="2"/>
            <a:endParaRPr lang="en-US" altLang="ko-KR">
              <a:sym typeface="Wingdings" pitchFamily="2" charset="2"/>
            </a:endParaRPr>
          </a:p>
          <a:p>
            <a:pPr lvl="2"/>
            <a:endParaRPr lang="en-US" altLang="ko-KR" smtClean="0">
              <a:sym typeface="Wingdings" pitchFamily="2" charset="2"/>
            </a:endParaRPr>
          </a:p>
          <a:p>
            <a:pPr lvl="2"/>
            <a:endParaRPr lang="en-US" altLang="ko-KR" smtClean="0">
              <a:sym typeface="Wingdings" pitchFamily="2" charset="2"/>
            </a:endParaRPr>
          </a:p>
          <a:p>
            <a:pPr lvl="1"/>
            <a:r>
              <a:rPr lang="en-US" altLang="ko-KR" smtClean="0"/>
              <a:t> </a:t>
            </a:r>
            <a:r>
              <a:rPr lang="en-US" altLang="ko-KR" u="sng" smtClean="0"/>
              <a:t>DATAFILE </a:t>
            </a:r>
            <a:r>
              <a:rPr lang="ko-KR" altLang="en-US" u="sng" smtClean="0"/>
              <a:t>최대 크기</a:t>
            </a:r>
            <a:endParaRPr lang="en-US" altLang="ko-KR" u="sng" smtClean="0"/>
          </a:p>
          <a:p>
            <a:pPr lvl="2"/>
            <a:r>
              <a:rPr lang="ko-KR" altLang="en-US" smtClean="0"/>
              <a:t>최대 </a:t>
            </a:r>
            <a:r>
              <a:rPr lang="en-US" altLang="ko-KR" smtClean="0"/>
              <a:t>32GB </a:t>
            </a:r>
            <a:r>
              <a:rPr lang="ko-KR" altLang="en-US" smtClean="0"/>
              <a:t>의 크기를 설정 가능하고</a:t>
            </a:r>
            <a:r>
              <a:rPr lang="en-US" altLang="ko-KR" smtClean="0"/>
              <a:t>, OS </a:t>
            </a:r>
            <a:r>
              <a:rPr lang="ko-KR" altLang="en-US" smtClean="0"/>
              <a:t>파일시스템에 따라 최대 크기는 더 작은 값이 됩니다</a:t>
            </a:r>
            <a:r>
              <a:rPr lang="en-US" altLang="ko-KR" smtClean="0"/>
              <a:t>.</a:t>
            </a:r>
            <a:endParaRPr lang="ko-KR" altLang="en-US" smtClean="0"/>
          </a:p>
        </p:txBody>
      </p:sp>
      <p:sp>
        <p:nvSpPr>
          <p:cNvPr id="9" name="직사각형 8"/>
          <p:cNvSpPr/>
          <p:nvPr/>
        </p:nvSpPr>
        <p:spPr bwMode="auto">
          <a:xfrm>
            <a:off x="767038" y="2240868"/>
            <a:ext cx="7765401" cy="3420380"/>
          </a:xfrm>
          <a:prstGeom prst="rect">
            <a:avLst/>
          </a:prstGeom>
          <a:solidFill>
            <a:srgbClr val="FFFF99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36000" numCol="1" rtlCol="0" anchor="ctr" anchorCtr="0" compatLnSpc="1">
            <a:prstTxWarp prst="textNoShape">
              <a:avLst/>
            </a:prstTxWarp>
          </a:bodyPr>
          <a:lstStyle/>
          <a:p>
            <a:pPr marL="358775" lvl="3" indent="-179388">
              <a:lnSpc>
                <a:spcPts val="1900"/>
              </a:lnSpc>
              <a:buFont typeface="+mj-lt"/>
              <a:buAutoNum type="arabicParenR"/>
            </a:pPr>
            <a:r>
              <a:rPr lang="ko-KR" altLang="en-US" sz="1300" b="1">
                <a:latin typeface="맑은 고딕" pitchFamily="50" charset="-127"/>
                <a:ea typeface="맑은 고딕" pitchFamily="50" charset="-127"/>
              </a:rPr>
              <a:t>줄이고자 하는 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</a:rPr>
              <a:t>file id</a:t>
            </a:r>
            <a:r>
              <a:rPr lang="ko-KR" altLang="en-US" sz="1300" b="1">
                <a:latin typeface="맑은 고딕" pitchFamily="50" charset="-127"/>
                <a:ea typeface="맑은 고딕" pitchFamily="50" charset="-127"/>
              </a:rPr>
              <a:t>를 확인합니다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536575" lvl="4" indent="-177800">
              <a:lnSpc>
                <a:spcPts val="1900"/>
              </a:lnSpc>
              <a:buFont typeface="Wingdings" pitchFamily="2" charset="2"/>
              <a:buChar char="à"/>
            </a:pP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select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file_id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,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file_name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from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dba_data_files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;</a:t>
            </a:r>
          </a:p>
          <a:p>
            <a:pPr marL="358775" lvl="3" indent="-179388">
              <a:lnSpc>
                <a:spcPts val="1900"/>
              </a:lnSpc>
              <a:buAutoNum type="arabicParenR" startAt="2"/>
            </a:pPr>
            <a:r>
              <a:rPr lang="ko-KR" altLang="en-US" sz="13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얼마를 사용했는지 확인합니다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</a:p>
          <a:p>
            <a:pPr marL="536575" lvl="4" indent="-177800">
              <a:lnSpc>
                <a:spcPts val="1900"/>
              </a:lnSpc>
              <a:buFont typeface="Wingdings" pitchFamily="2" charset="2"/>
              <a:buChar char="à"/>
            </a:pP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select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block_id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, blocks from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dba_extents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where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file_id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=‘{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앞에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(1)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에서 확인한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file_id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를 입력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}’ order by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block_id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;</a:t>
            </a:r>
          </a:p>
          <a:p>
            <a:pPr marL="358775" lvl="3" indent="-179388">
              <a:lnSpc>
                <a:spcPts val="1900"/>
              </a:lnSpc>
              <a:buAutoNum type="arabicParenR" startAt="3"/>
            </a:pPr>
            <a:r>
              <a:rPr lang="ko-KR" altLang="en-US" sz="13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현재 사용중인 </a:t>
            </a:r>
            <a:r>
              <a:rPr lang="en-US" altLang="ko-KR" sz="1300" b="1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db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block size </a:t>
            </a:r>
            <a:r>
              <a:rPr lang="ko-KR" altLang="en-US" sz="13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를 확인합니다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</a:p>
          <a:p>
            <a:pPr marL="358775" lvl="3">
              <a:lnSpc>
                <a:spcPts val="1900"/>
              </a:lnSpc>
              <a:buNone/>
            </a:pP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select name, value from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v$parameters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where name = ‘DB_BLOCK_SIZE’;</a:t>
            </a:r>
          </a:p>
          <a:p>
            <a:pPr marL="358775" lvl="3">
              <a:lnSpc>
                <a:spcPts val="1900"/>
              </a:lnSpc>
              <a:buNone/>
            </a:pPr>
            <a:r>
              <a:rPr lang="ko-KR" altLang="en-US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만일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,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db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block size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가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8192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인 경우 다음과 같이 계산합니다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</a:p>
          <a:p>
            <a:pPr marL="358775" lvl="3" indent="-179388">
              <a:lnSpc>
                <a:spcPts val="1900"/>
              </a:lnSpc>
              <a:buNone/>
            </a:pP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 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 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block_id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x 8192 x blocks x 8192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의 결과에 한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block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더한 값 만큼만 줄이는 것이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/>
            </a:r>
            <a:b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</a:b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     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가능합니다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  </a:t>
            </a:r>
          </a:p>
          <a:p>
            <a:pPr marL="358775" lvl="3" indent="-179388">
              <a:lnSpc>
                <a:spcPts val="1900"/>
              </a:lnSpc>
              <a:buNone/>
            </a:pP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      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예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)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만일 마지막으로 조회된 값이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block_id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가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83816, blocks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가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321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일 경우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,</a:t>
            </a:r>
          </a:p>
          <a:p>
            <a:pPr marL="358775" lvl="3" indent="-179388">
              <a:lnSpc>
                <a:spcPts val="1900"/>
              </a:lnSpc>
              <a:buNone/>
            </a:pP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            83816 x 8192 x 321 x 8192 = 689,250,304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으로 최소한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690MB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이상은 </a:t>
            </a:r>
            <a:r>
              <a:rPr lang="ko-KR" altLang="en-US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써야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합니다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</a:p>
          <a:p>
            <a:pPr marL="358775" lvl="3" indent="-179388">
              <a:lnSpc>
                <a:spcPts val="1900"/>
              </a:lnSpc>
              <a:buAutoNum type="arabicParenR" startAt="4"/>
            </a:pPr>
            <a:r>
              <a:rPr lang="ko-KR" altLang="en-US" sz="13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실제 </a:t>
            </a:r>
            <a:r>
              <a:rPr lang="en-US" altLang="ko-KR" sz="1300" b="1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datafile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ko-KR" altLang="en-US" sz="13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을 줄입니다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</a:p>
          <a:p>
            <a:pPr marL="358775" lvl="4">
              <a:lnSpc>
                <a:spcPts val="1900"/>
              </a:lnSpc>
              <a:buNone/>
            </a:pP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alter database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datafile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‘/home/tiber5/tbdata/tibero001.dtf’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resize 690M;</a:t>
            </a:r>
          </a:p>
        </p:txBody>
      </p:sp>
    </p:spTree>
    <p:extLst>
      <p:ext uri="{BB962C8B-B14F-4D97-AF65-F5344CB8AC3E}">
        <p14:creationId xmlns:p14="http://schemas.microsoft.com/office/powerpoint/2010/main" val="18549339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테이블스페이스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9699" name="Rectangle 1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DATAFILE</a:t>
            </a:r>
            <a:r>
              <a:rPr lang="ko-KR" altLang="en-US" smtClean="0"/>
              <a:t> 관련 유의 사항</a:t>
            </a:r>
          </a:p>
          <a:p>
            <a:pPr lvl="1"/>
            <a:r>
              <a:rPr lang="ko-KR" altLang="en-US" smtClean="0"/>
              <a:t> </a:t>
            </a:r>
            <a:r>
              <a:rPr lang="ko-KR" altLang="en-US" u="sng" smtClean="0"/>
              <a:t>윈도우 </a:t>
            </a:r>
            <a:r>
              <a:rPr lang="en-US" altLang="ko-KR" u="sng" smtClean="0"/>
              <a:t>OS </a:t>
            </a:r>
            <a:r>
              <a:rPr lang="ko-KR" altLang="en-US" u="sng" smtClean="0"/>
              <a:t>에서 </a:t>
            </a:r>
            <a:r>
              <a:rPr lang="ko-KR" altLang="en-US" u="sng" err="1"/>
              <a:t>확장자</a:t>
            </a:r>
            <a:r>
              <a:rPr lang="ko-KR" altLang="en-US" u="sng"/>
              <a:t> </a:t>
            </a:r>
            <a:r>
              <a:rPr lang="en-US" altLang="ko-KR" u="sng" smtClean="0"/>
              <a:t>dtf </a:t>
            </a:r>
            <a:r>
              <a:rPr lang="ko-KR" altLang="en-US" u="sng" smtClean="0"/>
              <a:t>일 경우 제한</a:t>
            </a:r>
            <a:endParaRPr lang="en-US" altLang="ko-KR" u="sng"/>
          </a:p>
          <a:p>
            <a:pPr lvl="2"/>
            <a:r>
              <a:rPr lang="en-US" altLang="ko-KR" smtClean="0">
                <a:sym typeface="Wingdings" pitchFamily="2" charset="2"/>
              </a:rPr>
              <a:t>OS </a:t>
            </a:r>
            <a:r>
              <a:rPr lang="ko-KR" altLang="en-US" smtClean="0">
                <a:sym typeface="Wingdings" pitchFamily="2" charset="2"/>
              </a:rPr>
              <a:t>가 </a:t>
            </a:r>
            <a:r>
              <a:rPr lang="en-US" altLang="ko-KR" smtClean="0">
                <a:sym typeface="Wingdings" pitchFamily="2" charset="2"/>
              </a:rPr>
              <a:t>MS WINDOWS </a:t>
            </a:r>
            <a:r>
              <a:rPr lang="ko-KR" altLang="en-US" smtClean="0">
                <a:sym typeface="Wingdings" pitchFamily="2" charset="2"/>
              </a:rPr>
              <a:t>인 경우</a:t>
            </a:r>
            <a:r>
              <a:rPr lang="en-US" altLang="ko-KR" smtClean="0">
                <a:sym typeface="Wingdings" pitchFamily="2" charset="2"/>
              </a:rPr>
              <a:t>, WINDOWS </a:t>
            </a:r>
            <a:r>
              <a:rPr lang="ko-KR" altLang="en-US" smtClean="0">
                <a:sym typeface="Wingdings" pitchFamily="2" charset="2"/>
              </a:rPr>
              <a:t>의 시스템 복원 기능을 켰을 경우 지정한 </a:t>
            </a:r>
            <a:r>
              <a:rPr lang="ko-KR" altLang="en-US" err="1" smtClean="0">
                <a:sym typeface="Wingdings" pitchFamily="2" charset="2"/>
              </a:rPr>
              <a:t>확장자를</a:t>
            </a:r>
            <a:r>
              <a:rPr lang="ko-KR" altLang="en-US" smtClean="0">
                <a:sym typeface="Wingdings" pitchFamily="2" charset="2"/>
              </a:rPr>
              <a:t> 가진 파일에 대해 변경 사항을 기록해 두도록 되어 있으며 </a:t>
            </a:r>
            <a:r>
              <a:rPr lang="en-US" altLang="ko-KR" smtClean="0">
                <a:sym typeface="Wingdings" pitchFamily="2" charset="2"/>
              </a:rPr>
              <a:t>dtf </a:t>
            </a:r>
            <a:r>
              <a:rPr lang="ko-KR" altLang="en-US" err="1" smtClean="0">
                <a:sym typeface="Wingdings" pitchFamily="2" charset="2"/>
              </a:rPr>
              <a:t>확장자</a:t>
            </a:r>
            <a:r>
              <a:rPr lang="en-US" altLang="ko-KR" smtClean="0">
                <a:sym typeface="Wingdings" pitchFamily="2" charset="2"/>
              </a:rPr>
              <a:t>( Windows setup data file </a:t>
            </a:r>
            <a:r>
              <a:rPr lang="ko-KR" altLang="en-US" smtClean="0">
                <a:sym typeface="Wingdings" pitchFamily="2" charset="2"/>
              </a:rPr>
              <a:t>의 </a:t>
            </a:r>
            <a:r>
              <a:rPr lang="ko-KR" altLang="en-US" err="1" smtClean="0">
                <a:sym typeface="Wingdings" pitchFamily="2" charset="2"/>
              </a:rPr>
              <a:t>확장자로</a:t>
            </a:r>
            <a:r>
              <a:rPr lang="ko-KR" altLang="en-US" smtClean="0">
                <a:sym typeface="Wingdings" pitchFamily="2" charset="2"/>
              </a:rPr>
              <a:t> 사용됨</a:t>
            </a:r>
            <a:r>
              <a:rPr lang="en-US" altLang="ko-KR" smtClean="0">
                <a:sym typeface="Wingdings" pitchFamily="2" charset="2"/>
              </a:rPr>
              <a:t>)</a:t>
            </a:r>
            <a:r>
              <a:rPr lang="ko-KR" altLang="en-US" smtClean="0">
                <a:sym typeface="Wingdings" pitchFamily="2" charset="2"/>
              </a:rPr>
              <a:t>를 갖는 파일도 포함되어 있습니다</a:t>
            </a:r>
            <a:r>
              <a:rPr lang="en-US" altLang="ko-KR" smtClean="0">
                <a:sym typeface="Wingdings" pitchFamily="2" charset="2"/>
              </a:rPr>
              <a:t>.</a:t>
            </a:r>
          </a:p>
          <a:p>
            <a:pPr lvl="2"/>
            <a:endParaRPr lang="en-US" altLang="ko-KR">
              <a:sym typeface="Wingdings" pitchFamily="2" charset="2"/>
            </a:endParaRPr>
          </a:p>
          <a:p>
            <a:pPr lvl="2"/>
            <a:r>
              <a:rPr lang="ko-KR" altLang="en-US" smtClean="0">
                <a:sym typeface="Wingdings" pitchFamily="2" charset="2"/>
              </a:rPr>
              <a:t>해결 방법</a:t>
            </a:r>
            <a:endParaRPr lang="en-US" altLang="ko-KR" smtClean="0">
              <a:sym typeface="Wingdings" pitchFamily="2" charset="2"/>
            </a:endParaRPr>
          </a:p>
          <a:p>
            <a:pPr marL="623888" lvl="2" indent="0">
              <a:buNone/>
            </a:pPr>
            <a:r>
              <a:rPr lang="en-US" altLang="ko-KR">
                <a:sym typeface="Wingdings" pitchFamily="2" charset="2"/>
              </a:rPr>
              <a:t> </a:t>
            </a:r>
            <a:r>
              <a:rPr lang="en-US" altLang="ko-KR" smtClean="0">
                <a:sym typeface="Wingdings" pitchFamily="2" charset="2"/>
              </a:rPr>
              <a:t>   ~ </a:t>
            </a:r>
            <a:r>
              <a:rPr lang="ko-KR" altLang="en-US" smtClean="0">
                <a:sym typeface="Wingdings" pitchFamily="2" charset="2"/>
              </a:rPr>
              <a:t>다음과 같이 </a:t>
            </a:r>
            <a:r>
              <a:rPr lang="en-US" altLang="ko-KR" smtClean="0">
                <a:sym typeface="Wingdings" pitchFamily="2" charset="2"/>
              </a:rPr>
              <a:t>2</a:t>
            </a:r>
            <a:r>
              <a:rPr lang="ko-KR" altLang="en-US" smtClean="0">
                <a:sym typeface="Wingdings" pitchFamily="2" charset="2"/>
              </a:rPr>
              <a:t>가지 방법이 있습니다</a:t>
            </a:r>
            <a:r>
              <a:rPr lang="en-US" altLang="ko-KR" smtClean="0">
                <a:sym typeface="Wingdings" pitchFamily="2" charset="2"/>
              </a:rPr>
              <a:t>.</a:t>
            </a:r>
            <a:br>
              <a:rPr lang="en-US" altLang="ko-KR" smtClean="0">
                <a:sym typeface="Wingdings" pitchFamily="2" charset="2"/>
              </a:rPr>
            </a:br>
            <a:r>
              <a:rPr lang="en-US" altLang="ko-KR">
                <a:sym typeface="Wingdings" pitchFamily="2" charset="2"/>
              </a:rPr>
              <a:t/>
            </a:r>
            <a:br>
              <a:rPr lang="en-US" altLang="ko-KR">
                <a:sym typeface="Wingdings" pitchFamily="2" charset="2"/>
              </a:rPr>
            </a:br>
            <a:r>
              <a:rPr lang="en-US" altLang="ko-KR" smtClean="0">
                <a:sym typeface="Wingdings" pitchFamily="2" charset="2"/>
              </a:rPr>
              <a:t>   </a:t>
            </a:r>
            <a:endParaRPr lang="en-US" altLang="ko-KR">
              <a:sym typeface="Wingdings" pitchFamily="2" charset="2"/>
            </a:endParaRPr>
          </a:p>
          <a:p>
            <a:pPr lvl="2"/>
            <a:endParaRPr lang="en-US" altLang="ko-KR">
              <a:sym typeface="Wingdings" pitchFamily="2" charset="2"/>
            </a:endParaRPr>
          </a:p>
          <a:p>
            <a:pPr lvl="2"/>
            <a:endParaRPr lang="en-US" altLang="ko-KR" smtClean="0">
              <a:sym typeface="Wingdings" pitchFamily="2" charset="2"/>
            </a:endParaRPr>
          </a:p>
          <a:p>
            <a:pPr lvl="2"/>
            <a:endParaRPr lang="en-US" altLang="ko-KR">
              <a:sym typeface="Wingdings" pitchFamily="2" charset="2"/>
            </a:endParaRPr>
          </a:p>
          <a:p>
            <a:pPr lvl="2"/>
            <a:endParaRPr lang="en-US" altLang="ko-KR" smtClean="0">
              <a:sym typeface="Wingdings" pitchFamily="2" charset="2"/>
            </a:endParaRPr>
          </a:p>
          <a:p>
            <a:pPr lvl="2"/>
            <a:endParaRPr lang="en-US" altLang="ko-KR">
              <a:sym typeface="Wingdings" pitchFamily="2" charset="2"/>
            </a:endParaRPr>
          </a:p>
          <a:p>
            <a:pPr marL="623888" lvl="2" indent="0">
              <a:buNone/>
            </a:pPr>
            <a:endParaRPr lang="en-US" altLang="ko-KR" smtClean="0"/>
          </a:p>
          <a:p>
            <a:pPr lvl="1"/>
            <a:endParaRPr lang="ko-KR" altLang="en-US" smtClean="0"/>
          </a:p>
        </p:txBody>
      </p:sp>
      <p:sp>
        <p:nvSpPr>
          <p:cNvPr id="5" name="직사각형 4"/>
          <p:cNvSpPr/>
          <p:nvPr/>
        </p:nvSpPr>
        <p:spPr bwMode="auto">
          <a:xfrm>
            <a:off x="731035" y="3032956"/>
            <a:ext cx="7765401" cy="1476164"/>
          </a:xfrm>
          <a:prstGeom prst="rect">
            <a:avLst/>
          </a:prstGeom>
          <a:solidFill>
            <a:srgbClr val="FFFF99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36000" numCol="1" rtlCol="0" anchor="ctr" anchorCtr="0" compatLnSpc="1">
            <a:prstTxWarp prst="textNoShape">
              <a:avLst/>
            </a:prstTxWarp>
          </a:bodyPr>
          <a:lstStyle/>
          <a:p>
            <a:pPr marL="358775" lvl="3" indent="-179388">
              <a:lnSpc>
                <a:spcPts val="1900"/>
              </a:lnSpc>
              <a:buFont typeface="+mj-lt"/>
              <a:buAutoNum type="arabicParenR"/>
            </a:pP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윈도우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</a:rPr>
              <a:t>OS </a:t>
            </a:r>
            <a:r>
              <a:rPr lang="ko-KR" altLang="en-US" sz="1300" b="1">
                <a:latin typeface="맑은 고딕" pitchFamily="50" charset="-127"/>
                <a:ea typeface="맑은 고딕" pitchFamily="50" charset="-127"/>
              </a:rPr>
              <a:t>의 시스템 복원 기능을 끄기</a:t>
            </a:r>
            <a:br>
              <a:rPr lang="ko-KR" altLang="en-US" sz="1300" b="1"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300"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</a:t>
            </a:r>
            <a:r>
              <a:rPr lang="en-US" altLang="ko-KR" sz="130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</a:rPr>
              <a:t>를 윈도우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OS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</a:rPr>
              <a:t>와는 다른 드라이브에 설치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: D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</a:rPr>
              <a:t>드라이브에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</a:rPr>
              <a:t>설치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</a:rPr>
              <a:t>하고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, </a:t>
            </a:r>
            <a:br>
              <a:rPr lang="en-US" altLang="ko-KR" sz="130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</a:t>
            </a:r>
            <a:r>
              <a:rPr lang="ko-KR" altLang="en-US" sz="1300" smtClean="0">
                <a:latin typeface="맑은 고딕" pitchFamily="50" charset="-127"/>
                <a:ea typeface="맑은 고딕" pitchFamily="50" charset="-127"/>
              </a:rPr>
              <a:t>해당 </a:t>
            </a:r>
            <a:r>
              <a:rPr lang="ko-KR" altLang="en-US" sz="1300">
                <a:latin typeface="맑은 고딕" pitchFamily="50" charset="-127"/>
                <a:ea typeface="맑은 고딕" pitchFamily="50" charset="-127"/>
              </a:rPr>
              <a:t>드라이브의 시스템 복원 기능을 끄도록 함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358775" lvl="3" indent="-179388">
              <a:lnSpc>
                <a:spcPts val="1900"/>
              </a:lnSpc>
              <a:buFont typeface="+mj-lt"/>
              <a:buAutoNum type="arabicParenR"/>
            </a:pPr>
            <a:endParaRPr lang="en-US" altLang="ko-KR" sz="1300" b="1">
              <a:latin typeface="맑은 고딕" pitchFamily="50" charset="-127"/>
              <a:ea typeface="맑은 고딕" pitchFamily="50" charset="-127"/>
            </a:endParaRPr>
          </a:p>
          <a:p>
            <a:pPr marL="358775" lvl="3" indent="-179388">
              <a:lnSpc>
                <a:spcPts val="1900"/>
              </a:lnSpc>
              <a:buFont typeface="+mj-lt"/>
              <a:buAutoNum type="arabicParenR"/>
            </a:pPr>
            <a:r>
              <a:rPr lang="en-US" altLang="ko-KR" sz="1300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err="1" smtClean="0">
                <a:latin typeface="맑은 고딕" pitchFamily="50" charset="-127"/>
                <a:ea typeface="맑은 고딕" pitchFamily="50" charset="-127"/>
              </a:rPr>
              <a:t>티베로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300" b="1" err="1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ko-KR" altLang="en-US" sz="1300" b="1" err="1">
                <a:latin typeface="맑은 고딕" pitchFamily="50" charset="-127"/>
                <a:ea typeface="맑은 고딕" pitchFamily="50" charset="-127"/>
              </a:rPr>
              <a:t>확장자를</a:t>
            </a:r>
            <a:r>
              <a:rPr lang="ko-KR" altLang="en-US" sz="1300" b="1">
                <a:latin typeface="맑은 고딕" pitchFamily="50" charset="-127"/>
                <a:ea typeface="맑은 고딕" pitchFamily="50" charset="-127"/>
              </a:rPr>
              <a:t> 변경함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300" b="1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867171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안정성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Rectangle 14"/>
          <p:cNvSpPr txBox="1">
            <a:spLocks noChangeArrowheads="1"/>
          </p:cNvSpPr>
          <p:nvPr/>
        </p:nvSpPr>
        <p:spPr bwMode="auto">
          <a:xfrm>
            <a:off x="251520" y="817662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eaLnBrk="1" latinLnBrk="0" hangingPunct="1"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는 장애가 발생하는 경우 복원하는 과정을 통해 데이터 복구가 가능</a:t>
            </a:r>
            <a:r>
              <a:rPr lang="en-US" altLang="ko-KR" sz="1200" kern="0" dirty="0" smtClean="0"/>
              <a:t>. </a:t>
            </a:r>
          </a:p>
          <a:p>
            <a:pPr marL="0" indent="0" eaLnBrk="1" latinLnBrk="0" hangingPunct="1">
              <a:buNone/>
            </a:pPr>
            <a:r>
              <a:rPr lang="ko-KR" altLang="en-US" sz="1200" kern="0" dirty="0" smtClean="0"/>
              <a:t>백업된 데이터베이스에 대한 복구는 물론</a:t>
            </a:r>
            <a:r>
              <a:rPr lang="en-US" altLang="ko-KR" sz="1200" kern="0" dirty="0" smtClean="0"/>
              <a:t>, </a:t>
            </a:r>
            <a:r>
              <a:rPr lang="ko-KR" altLang="en-US" sz="1200" kern="0" dirty="0" smtClean="0"/>
              <a:t>운영자의 실수에 의한 장애 처리를 통해 정상적인 데이터베이스 운영이 가능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61" name="Rectangle 5"/>
          <p:cNvSpPr>
            <a:spLocks noChangeArrowheads="1"/>
          </p:cNvSpPr>
          <p:nvPr/>
        </p:nvSpPr>
        <p:spPr bwMode="auto">
          <a:xfrm>
            <a:off x="232470" y="1635163"/>
            <a:ext cx="8768022" cy="4818173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+mn-ea"/>
              <a:ea typeface="+mn-ea"/>
            </a:endParaRPr>
          </a:p>
        </p:txBody>
      </p:sp>
      <p:sp>
        <p:nvSpPr>
          <p:cNvPr id="62" name="Rectangle 283"/>
          <p:cNvSpPr>
            <a:spLocks noChangeArrowheads="1"/>
          </p:cNvSpPr>
          <p:nvPr/>
        </p:nvSpPr>
        <p:spPr bwMode="gray">
          <a:xfrm>
            <a:off x="316099" y="2005050"/>
            <a:ext cx="4159250" cy="4304270"/>
          </a:xfrm>
          <a:prstGeom prst="roundRect">
            <a:avLst>
              <a:gd name="adj" fmla="val 1259"/>
            </a:avLst>
          </a:prstGeom>
          <a:solidFill>
            <a:srgbClr val="EAEAEA"/>
          </a:solidFill>
          <a:ln w="9525" algn="ctr">
            <a:noFill/>
            <a:round/>
            <a:headEnd/>
            <a:tailEnd/>
          </a:ln>
          <a:effectLst>
            <a:outerShdw dist="50800" dir="5400000" algn="ctr" rotWithShape="0">
              <a:srgbClr val="808080"/>
            </a:outerShdw>
          </a:effectLst>
        </p:spPr>
        <p:txBody>
          <a:bodyPr lIns="126000" tIns="108000" rIns="90000" bIns="108000"/>
          <a:lstStyle/>
          <a:p>
            <a:pPr marL="85725" indent="-85725" eaLnBrk="0" latinLnBrk="0" hangingPunct="0">
              <a:spcBef>
                <a:spcPct val="35000"/>
              </a:spcBef>
              <a:buClr>
                <a:schemeClr val="bg2"/>
              </a:buClr>
              <a:buFontTx/>
              <a:buChar char="•"/>
            </a:pPr>
            <a:r>
              <a:rPr kumimoji="0" lang="ko-KR" altLang="en-US" sz="1100" b="1" dirty="0" smtClean="0">
                <a:latin typeface="맑은 고딕" pitchFamily="50" charset="-127"/>
                <a:ea typeface="맑은 고딕" pitchFamily="50" charset="-127"/>
              </a:rPr>
              <a:t>파손 복구</a:t>
            </a:r>
            <a:r>
              <a:rPr kumimoji="0" lang="en-US" altLang="ko-KR" sz="1100" b="1" dirty="0" smtClean="0">
                <a:latin typeface="맑은 고딕" pitchFamily="50" charset="-127"/>
                <a:ea typeface="맑은 고딕" pitchFamily="50" charset="-127"/>
              </a:rPr>
              <a:t>(Crash Recovery)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시스템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비정상 종료 후 </a:t>
            </a:r>
            <a:r>
              <a:rPr kumimoji="0"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가 기동하는 과정에서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자동으로 복구 수행</a:t>
            </a:r>
            <a:endParaRPr kumimoji="0"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5725" indent="-85725" eaLnBrk="0" latinLnBrk="0" hangingPunct="0">
              <a:spcBef>
                <a:spcPct val="35000"/>
              </a:spcBef>
              <a:buClr>
                <a:schemeClr val="bg2"/>
              </a:buClr>
              <a:buFontTx/>
              <a:buChar char="•"/>
            </a:pPr>
            <a:endParaRPr kumimoji="0"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5725" indent="-85725" eaLnBrk="0" latinLnBrk="0" hangingPunct="0">
              <a:spcBef>
                <a:spcPct val="35000"/>
              </a:spcBef>
              <a:buClr>
                <a:schemeClr val="bg2"/>
              </a:buClr>
              <a:buFontTx/>
              <a:buChar char="•"/>
            </a:pPr>
            <a:r>
              <a:rPr kumimoji="0" lang="ko-KR" altLang="en-US" sz="1100" b="1" dirty="0" smtClean="0">
                <a:latin typeface="맑은 고딕" pitchFamily="50" charset="-127"/>
                <a:ea typeface="맑은 고딕" pitchFamily="50" charset="-127"/>
              </a:rPr>
              <a:t>미디어 복구</a:t>
            </a:r>
            <a:r>
              <a:rPr kumimoji="0" lang="en-US" altLang="ko-KR" sz="1100" b="1" dirty="0" smtClean="0">
                <a:latin typeface="맑은 고딕" pitchFamily="50" charset="-127"/>
                <a:ea typeface="맑은 고딕" pitchFamily="50" charset="-127"/>
              </a:rPr>
              <a:t>(Media Recovery)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디스크 장애 등 </a:t>
            </a:r>
            <a:r>
              <a:rPr kumimoji="0"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 구성 파일 손상으로 정상적으로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동작할 수 없을 때 운영자 개입을 통한 복구 수행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완전 복구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(Complete Recovery) :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온라인 로그파일의 가장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최근 로그까지 모두 반영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불완전 복구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(Incomplete Recovery) :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온라인 로그파일의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최근 이전 특정 시점까지 반영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 . Time-based Recovery (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시간 기반 복구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)</a:t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 . Cancel-based recovery (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취소 기반 복구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)</a:t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 . Change-based recovery (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변경 기반 복구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85725" indent="-85725" eaLnBrk="0" latinLnBrk="0" hangingPunct="0">
              <a:spcBef>
                <a:spcPct val="35000"/>
              </a:spcBef>
              <a:buClr>
                <a:schemeClr val="bg2"/>
              </a:buClr>
              <a:buFontTx/>
              <a:buChar char="•"/>
            </a:pPr>
            <a:endParaRPr kumimoji="0"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5725" indent="-85725" eaLnBrk="0" latinLnBrk="0" hangingPunct="0">
              <a:spcBef>
                <a:spcPct val="35000"/>
              </a:spcBef>
              <a:buClr>
                <a:schemeClr val="bg2"/>
              </a:buClr>
              <a:buFontTx/>
              <a:buChar char="•"/>
            </a:pPr>
            <a:r>
              <a:rPr kumimoji="0" lang="ko-KR" altLang="en-US" sz="1100" b="1" dirty="0" smtClean="0">
                <a:latin typeface="맑은 고딕" pitchFamily="50" charset="-127"/>
                <a:ea typeface="맑은 고딕" pitchFamily="50" charset="-127"/>
              </a:rPr>
              <a:t>온라인 미디어 복구</a:t>
            </a:r>
            <a:r>
              <a:rPr kumimoji="0" lang="en-US" altLang="ko-KR" sz="1100" b="1" dirty="0" smtClean="0">
                <a:latin typeface="맑은 고딕" pitchFamily="50" charset="-127"/>
                <a:ea typeface="맑은 고딕" pitchFamily="50" charset="-127"/>
              </a:rPr>
              <a:t>(Online Media Recovery)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kumimoji="0"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 운영 중 정상적인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DBMS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동작하지 않을 경우 복구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- Open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모드에서 해당 데이터파일이 포함된 </a:t>
            </a:r>
            <a:r>
              <a:rPr kumimoji="0"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대해서만 미디어 복구 수행 가능</a:t>
            </a:r>
            <a:endParaRPr kumimoji="0" lang="en-US" altLang="ko-KR" sz="1100" dirty="0" smtClean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3" name="Rectangle 283"/>
          <p:cNvSpPr>
            <a:spLocks noChangeArrowheads="1"/>
          </p:cNvSpPr>
          <p:nvPr/>
        </p:nvSpPr>
        <p:spPr bwMode="gray">
          <a:xfrm>
            <a:off x="4716016" y="2005050"/>
            <a:ext cx="4159250" cy="4304270"/>
          </a:xfrm>
          <a:prstGeom prst="roundRect">
            <a:avLst>
              <a:gd name="adj" fmla="val 1259"/>
            </a:avLst>
          </a:prstGeom>
          <a:solidFill>
            <a:srgbClr val="EAEAEA"/>
          </a:solidFill>
          <a:ln w="9525">
            <a:noFill/>
            <a:round/>
            <a:headEnd/>
            <a:tailEnd/>
          </a:ln>
          <a:effectLst>
            <a:outerShdw dist="50800" dir="5400000" algn="ctr" rotWithShape="0">
              <a:srgbClr val="61839F"/>
            </a:outerShdw>
          </a:effectLst>
        </p:spPr>
        <p:txBody>
          <a:bodyPr lIns="126000" tIns="108000" rIns="90000" bIns="108000"/>
          <a:lstStyle/>
          <a:p>
            <a:pPr marL="85725" indent="-85725" eaLnBrk="0" latinLnBrk="0" hangingPunct="0">
              <a:spcBef>
                <a:spcPct val="35000"/>
              </a:spcBef>
              <a:buClr>
                <a:schemeClr val="bg2"/>
              </a:buClr>
              <a:buFontTx/>
              <a:buChar char="•"/>
            </a:pP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백업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&amp;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복구의 복잡한 절차를 거치지 않고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Flashback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기능을 이용하여 몇 개의 명령문 만으로 데이터 및 테이블 복구 처리</a:t>
            </a:r>
            <a:endParaRPr kumimoji="0"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5725" indent="-85725" eaLnBrk="0" latinLnBrk="0" hangingPunct="0">
              <a:spcBef>
                <a:spcPct val="35000"/>
              </a:spcBef>
              <a:buClr>
                <a:schemeClr val="bg2"/>
              </a:buClr>
              <a:buFontTx/>
              <a:buChar char="•"/>
            </a:pPr>
            <a:r>
              <a:rPr kumimoji="0" lang="en-US" altLang="ko-KR" sz="1100" b="1" dirty="0" smtClean="0">
                <a:latin typeface="맑은 고딕" pitchFamily="50" charset="-127"/>
                <a:ea typeface="맑은 고딕" pitchFamily="50" charset="-127"/>
              </a:rPr>
              <a:t>Flashback Query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가장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최근에 </a:t>
            </a:r>
            <a:r>
              <a:rPr kumimoji="0" lang="ko-KR" altLang="en-US" sz="1100" dirty="0" err="1" smtClean="0">
                <a:latin typeface="맑은 고딕" pitchFamily="50" charset="-127"/>
                <a:ea typeface="맑은 고딕" pitchFamily="50" charset="-127"/>
              </a:rPr>
              <a:t>커밋된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 데이터 기준이 아니라 과거 특정 시점을 기준으로 해당 시점에 </a:t>
            </a:r>
            <a:r>
              <a:rPr kumimoji="0" lang="ko-KR" altLang="en-US" sz="1100" dirty="0" err="1" smtClean="0">
                <a:latin typeface="맑은 고딕" pitchFamily="50" charset="-127"/>
                <a:ea typeface="맑은 고딕" pitchFamily="50" charset="-127"/>
              </a:rPr>
              <a:t>커밋된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 데이터 조회 가능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- undo </a:t>
            </a:r>
            <a:r>
              <a:rPr kumimoji="0"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를 이용하여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undo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데이터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보장</a:t>
            </a:r>
            <a:endParaRPr kumimoji="0"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5725" indent="-85725" eaLnBrk="0" latinLnBrk="0" hangingPunct="0">
              <a:spcBef>
                <a:spcPct val="35000"/>
              </a:spcBef>
              <a:buClr>
                <a:schemeClr val="bg2"/>
              </a:buClr>
              <a:buFontTx/>
              <a:buChar char="•"/>
            </a:pPr>
            <a:r>
              <a:rPr kumimoji="0" lang="en-US" altLang="ko-KR" sz="1100" b="1" dirty="0" smtClean="0">
                <a:latin typeface="맑은 고딕" pitchFamily="50" charset="-127"/>
                <a:ea typeface="맑은 고딕" pitchFamily="50" charset="-127"/>
              </a:rPr>
              <a:t>Flashback Drop(Recycle bin)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사용자 실수로 오브젝트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Drop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한 경우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Drop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된 오브젝트에 </a:t>
            </a:r>
            <a:r>
              <a:rPr kumimoji="0"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대한 복구기능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- Recycle bin : Drop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된 오브젝트가 저장되는 가상 컨테이너</a:t>
            </a:r>
            <a:endParaRPr kumimoji="0"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5725" indent="-85725" eaLnBrk="0" latinLnBrk="0" hangingPunct="0">
              <a:spcBef>
                <a:spcPct val="35000"/>
              </a:spcBef>
              <a:buClr>
                <a:schemeClr val="bg2"/>
              </a:buClr>
              <a:buFontTx/>
              <a:buChar char="•"/>
            </a:pPr>
            <a:r>
              <a:rPr kumimoji="0" lang="en-US" altLang="ko-KR" sz="1100" b="1" dirty="0">
                <a:latin typeface="맑은 고딕" pitchFamily="50" charset="-127"/>
                <a:ea typeface="맑은 고딕" pitchFamily="50" charset="-127"/>
              </a:rPr>
              <a:t>Flashback </a:t>
            </a:r>
            <a:r>
              <a:rPr kumimoji="0" lang="en-US" altLang="ko-KR" sz="1100" b="1" dirty="0" smtClean="0">
                <a:latin typeface="맑은 고딕" pitchFamily="50" charset="-127"/>
                <a:ea typeface="맑은 고딕" pitchFamily="50" charset="-127"/>
              </a:rPr>
              <a:t>Table (5sp1)</a:t>
            </a:r>
            <a:r>
              <a:rPr kumimoji="0" lang="en-US" altLang="ko-KR" sz="1100" dirty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>
                <a:latin typeface="맑은 고딕" pitchFamily="50" charset="-127"/>
                <a:ea typeface="맑은 고딕" pitchFamily="50" charset="-127"/>
              </a:rPr>
            </a:br>
            <a:r>
              <a:rPr kumimoji="0" lang="en-US" altLang="ko-KR" sz="1100" dirty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잘못된 데이터 처리를 할 경우</a:t>
            </a:r>
            <a:r>
              <a:rPr kumimoji="0"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100" dirty="0" smtClean="0">
                <a:latin typeface="맑은 고딕" pitchFamily="50" charset="-127"/>
                <a:ea typeface="맑은 고딕" pitchFamily="50" charset="-127"/>
              </a:rPr>
              <a:t>작업전의 시점으로 빠르게 돌려주기 위한 기능</a:t>
            </a:r>
            <a:r>
              <a:rPr kumimoji="0"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en-US" altLang="ko-KR" sz="1100" dirty="0">
                <a:latin typeface="맑은 고딕" pitchFamily="50" charset="-127"/>
                <a:ea typeface="맑은 고딕" pitchFamily="50" charset="-127"/>
              </a:rPr>
              <a:t/>
            </a:r>
            <a:br>
              <a:rPr kumimoji="0" lang="en-US" altLang="ko-KR" sz="1100" dirty="0">
                <a:latin typeface="맑은 고딕" pitchFamily="50" charset="-127"/>
                <a:ea typeface="맑은 고딕" pitchFamily="50" charset="-127"/>
              </a:rPr>
            </a:br>
            <a:endParaRPr kumimoji="0" lang="ko-KR" altLang="en-US" sz="11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4" name="그룹 63"/>
          <p:cNvGrpSpPr/>
          <p:nvPr/>
        </p:nvGrpSpPr>
        <p:grpSpPr>
          <a:xfrm>
            <a:off x="4870003" y="4713312"/>
            <a:ext cx="3810000" cy="1524000"/>
            <a:chOff x="5334000" y="4648200"/>
            <a:chExt cx="3810000" cy="1524000"/>
          </a:xfrm>
        </p:grpSpPr>
        <p:sp>
          <p:nvSpPr>
            <p:cNvPr id="65" name="Rectangle 34"/>
            <p:cNvSpPr>
              <a:spLocks noChangeArrowheads="1"/>
            </p:cNvSpPr>
            <p:nvPr/>
          </p:nvSpPr>
          <p:spPr bwMode="auto">
            <a:xfrm>
              <a:off x="5334000" y="4648200"/>
              <a:ext cx="3810000" cy="1524000"/>
            </a:xfrm>
            <a:prstGeom prst="rect">
              <a:avLst/>
            </a:prstGeom>
            <a:solidFill>
              <a:schemeClr val="bg1"/>
            </a:solidFill>
            <a:ln w="28575" algn="ctr">
              <a:noFill/>
              <a:miter lim="800000"/>
              <a:headEnd/>
              <a:tailEnd/>
            </a:ln>
          </p:spPr>
          <p:txBody>
            <a:bodyPr wrap="none" lIns="72000" tIns="36000" rIns="0" bIns="0" anchor="ctr"/>
            <a:lstStyle/>
            <a:p>
              <a:pPr>
                <a:spcBef>
                  <a:spcPct val="50000"/>
                </a:spcBef>
              </a:pPr>
              <a:endParaRPr lang="ko-KR" altLang="en-US" sz="1100" baseline="0">
                <a:latin typeface="+mn-ea"/>
                <a:ea typeface="+mn-ea"/>
              </a:endParaRPr>
            </a:p>
          </p:txBody>
        </p:sp>
        <p:grpSp>
          <p:nvGrpSpPr>
            <p:cNvPr id="66" name="그룹 65"/>
            <p:cNvGrpSpPr/>
            <p:nvPr/>
          </p:nvGrpSpPr>
          <p:grpSpPr>
            <a:xfrm>
              <a:off x="5486401" y="4648200"/>
              <a:ext cx="3352799" cy="1492247"/>
              <a:chOff x="5020573" y="4375153"/>
              <a:chExt cx="4190633" cy="1795460"/>
            </a:xfrm>
          </p:grpSpPr>
          <p:pic>
            <p:nvPicPr>
              <p:cNvPr id="67" name="Picture 46" descr="MCj04403810000[1]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6248502" y="5565775"/>
                <a:ext cx="655242" cy="60483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" name="Picture 6" descr="00"/>
              <p:cNvPicPr>
                <a:picLocks noChangeAspect="1" noChangeArrowheads="1"/>
              </p:cNvPicPr>
              <p:nvPr/>
            </p:nvPicPr>
            <p:blipFill>
              <a:blip r:embed="rId4"/>
              <a:srcRect/>
              <a:stretch>
                <a:fillRect/>
              </a:stretch>
            </p:blipFill>
            <p:spPr bwMode="auto">
              <a:xfrm flipH="1">
                <a:off x="5249305" y="4521202"/>
                <a:ext cx="670719" cy="5937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9" name="Picture 48"/>
              <p:cNvPicPr>
                <a:picLocks noChangeAspect="1" noChangeArrowheads="1"/>
              </p:cNvPicPr>
              <p:nvPr/>
            </p:nvPicPr>
            <p:blipFill>
              <a:blip r:embed="rId5"/>
              <a:srcRect/>
              <a:stretch>
                <a:fillRect/>
              </a:stretch>
            </p:blipFill>
            <p:spPr bwMode="auto">
              <a:xfrm>
                <a:off x="6248503" y="4492628"/>
                <a:ext cx="641483" cy="650875"/>
              </a:xfrm>
              <a:prstGeom prst="rect">
                <a:avLst/>
              </a:prstGeom>
              <a:noFill/>
              <a:ln w="12700" algn="ctr">
                <a:solidFill>
                  <a:srgbClr val="1B3449"/>
                </a:solidFill>
                <a:miter lim="800000"/>
                <a:headEnd/>
                <a:tailEnd/>
              </a:ln>
            </p:spPr>
          </p:pic>
          <p:cxnSp>
            <p:nvCxnSpPr>
              <p:cNvPr id="70" name="AutoShape 49"/>
              <p:cNvCxnSpPr>
                <a:cxnSpLocks noChangeShapeType="1"/>
              </p:cNvCxnSpPr>
              <p:nvPr/>
            </p:nvCxnSpPr>
            <p:spPr bwMode="auto">
              <a:xfrm>
                <a:off x="5920023" y="4818062"/>
                <a:ext cx="328480" cy="0"/>
              </a:xfrm>
              <a:prstGeom prst="straightConnector1">
                <a:avLst/>
              </a:prstGeom>
              <a:noFill/>
              <a:ln w="38100" cap="rnd">
                <a:solidFill>
                  <a:srgbClr val="00759E"/>
                </a:solidFill>
                <a:prstDash val="sysDot"/>
                <a:round/>
                <a:headEnd/>
                <a:tailEnd type="triangle" w="med" len="med"/>
              </a:ln>
            </p:spPr>
          </p:cxnSp>
          <p:pic>
            <p:nvPicPr>
              <p:cNvPr id="71" name="Picture 6" descr="00"/>
              <p:cNvPicPr>
                <a:picLocks noChangeAspect="1" noChangeArrowheads="1"/>
              </p:cNvPicPr>
              <p:nvPr/>
            </p:nvPicPr>
            <p:blipFill>
              <a:blip r:embed="rId4"/>
              <a:srcRect/>
              <a:stretch>
                <a:fillRect/>
              </a:stretch>
            </p:blipFill>
            <p:spPr bwMode="auto">
              <a:xfrm flipH="1">
                <a:off x="7573964" y="4521203"/>
                <a:ext cx="670719" cy="5937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" name="Picture 53"/>
              <p:cNvPicPr>
                <a:picLocks noChangeAspect="1" noChangeArrowheads="1"/>
              </p:cNvPicPr>
              <p:nvPr/>
            </p:nvPicPr>
            <p:blipFill>
              <a:blip r:embed="rId5"/>
              <a:srcRect/>
              <a:stretch>
                <a:fillRect/>
              </a:stretch>
            </p:blipFill>
            <p:spPr bwMode="auto">
              <a:xfrm>
                <a:off x="8569724" y="4506916"/>
                <a:ext cx="641482" cy="650875"/>
              </a:xfrm>
              <a:prstGeom prst="rect">
                <a:avLst/>
              </a:prstGeom>
              <a:noFill/>
              <a:ln w="12700" algn="ctr">
                <a:solidFill>
                  <a:srgbClr val="1B3449"/>
                </a:solidFill>
                <a:miter lim="800000"/>
                <a:headEnd/>
                <a:tailEnd/>
              </a:ln>
            </p:spPr>
          </p:pic>
          <p:cxnSp>
            <p:nvCxnSpPr>
              <p:cNvPr id="73" name="AutoShape 54"/>
              <p:cNvCxnSpPr>
                <a:cxnSpLocks noChangeShapeType="1"/>
              </p:cNvCxnSpPr>
              <p:nvPr/>
            </p:nvCxnSpPr>
            <p:spPr bwMode="auto">
              <a:xfrm>
                <a:off x="6570103" y="5143503"/>
                <a:ext cx="6879" cy="422275"/>
              </a:xfrm>
              <a:prstGeom prst="straightConnector1">
                <a:avLst/>
              </a:prstGeom>
              <a:noFill/>
              <a:ln w="38100" cap="rnd">
                <a:solidFill>
                  <a:srgbClr val="00759E"/>
                </a:solidFill>
                <a:prstDash val="sysDot"/>
                <a:round/>
                <a:headEnd/>
                <a:tailEnd type="triangle" w="med" len="med"/>
              </a:ln>
            </p:spPr>
          </p:cxnSp>
          <p:cxnSp>
            <p:nvCxnSpPr>
              <p:cNvPr id="74" name="AutoShape 55"/>
              <p:cNvCxnSpPr>
                <a:cxnSpLocks noChangeShapeType="1"/>
              </p:cNvCxnSpPr>
              <p:nvPr/>
            </p:nvCxnSpPr>
            <p:spPr bwMode="auto">
              <a:xfrm flipV="1">
                <a:off x="7020647" y="5157787"/>
                <a:ext cx="1870675" cy="737776"/>
              </a:xfrm>
              <a:prstGeom prst="bentConnector3">
                <a:avLst>
                  <a:gd name="adj1" fmla="val 100065"/>
                </a:avLst>
              </a:prstGeom>
              <a:noFill/>
              <a:ln w="38100" cap="rnd">
                <a:solidFill>
                  <a:srgbClr val="00759E"/>
                </a:solidFill>
                <a:prstDash val="sysDot"/>
                <a:miter lim="800000"/>
                <a:headEnd/>
                <a:tailEnd type="triangle" w="med" len="med"/>
              </a:ln>
            </p:spPr>
          </p:cxnSp>
          <p:sp>
            <p:nvSpPr>
              <p:cNvPr id="75" name="Rectangle 56"/>
              <p:cNvSpPr>
                <a:spLocks noChangeArrowheads="1"/>
              </p:cNvSpPr>
              <p:nvPr/>
            </p:nvSpPr>
            <p:spPr bwMode="auto">
              <a:xfrm>
                <a:off x="5020573" y="5138738"/>
                <a:ext cx="922295" cy="205629"/>
              </a:xfrm>
              <a:prstGeom prst="rect">
                <a:avLst/>
              </a:prstGeom>
              <a:noFill/>
              <a:ln w="28575" algn="ctr">
                <a:noFill/>
                <a:miter lim="800000"/>
                <a:headEnd/>
                <a:tailEnd/>
              </a:ln>
              <a:effectLst>
                <a:prstShdw prst="shdw17" dist="17961" dir="2700000">
                  <a:srgbClr val="55687A"/>
                </a:prstShdw>
              </a:effectLst>
            </p:spPr>
            <p:txBody>
              <a:bodyPr wrap="none" lIns="72000" tIns="36000" rIns="0" bIns="0">
                <a:spAutoFit/>
              </a:bodyPr>
              <a:lstStyle/>
              <a:p>
                <a:r>
                  <a:rPr lang="en-US" altLang="ko-KR" sz="1100" b="1" baseline="0" dirty="0">
                    <a:latin typeface="+mn-ea"/>
                    <a:ea typeface="+mn-ea"/>
                  </a:rPr>
                  <a:t>Drop a table</a:t>
                </a:r>
              </a:p>
            </p:txBody>
          </p:sp>
          <p:sp>
            <p:nvSpPr>
              <p:cNvPr id="76" name="Rectangle 57"/>
              <p:cNvSpPr>
                <a:spLocks noChangeArrowheads="1"/>
              </p:cNvSpPr>
              <p:nvPr/>
            </p:nvSpPr>
            <p:spPr bwMode="auto">
              <a:xfrm>
                <a:off x="7606639" y="5138739"/>
                <a:ext cx="686654" cy="205629"/>
              </a:xfrm>
              <a:prstGeom prst="rect">
                <a:avLst/>
              </a:prstGeom>
              <a:noFill/>
              <a:ln w="28575" algn="ctr">
                <a:noFill/>
                <a:miter lim="800000"/>
                <a:headEnd/>
                <a:tailEnd/>
              </a:ln>
              <a:effectLst>
                <a:prstShdw prst="shdw17" dist="17961" dir="2700000">
                  <a:srgbClr val="55687A"/>
                </a:prstShdw>
              </a:effectLst>
            </p:spPr>
            <p:txBody>
              <a:bodyPr wrap="none" lIns="72000" tIns="36000" rIns="0" bIns="0">
                <a:spAutoFit/>
              </a:bodyPr>
              <a:lstStyle/>
              <a:p>
                <a:r>
                  <a:rPr lang="ko-KR" altLang="en-US" sz="1100" b="1" baseline="0">
                    <a:latin typeface="+mn-ea"/>
                    <a:ea typeface="+mn-ea"/>
                  </a:rPr>
                  <a:t>복구 필요</a:t>
                </a:r>
              </a:p>
            </p:txBody>
          </p:sp>
          <p:grpSp>
            <p:nvGrpSpPr>
              <p:cNvPr id="77" name="Group 42"/>
              <p:cNvGrpSpPr>
                <a:grpSpLocks noChangeAspect="1"/>
              </p:cNvGrpSpPr>
              <p:nvPr/>
            </p:nvGrpSpPr>
            <p:grpSpPr bwMode="auto">
              <a:xfrm>
                <a:off x="7819895" y="4375153"/>
                <a:ext cx="374915" cy="346075"/>
                <a:chOff x="2608" y="2017"/>
                <a:chExt cx="558" cy="558"/>
              </a:xfrm>
            </p:grpSpPr>
            <p:sp>
              <p:nvSpPr>
                <p:cNvPr id="78" name="AutoShape 4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2608" y="2017"/>
                  <a:ext cx="558" cy="55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1100">
                    <a:latin typeface="+mn-ea"/>
                    <a:ea typeface="+mn-ea"/>
                  </a:endParaRPr>
                </a:p>
              </p:txBody>
            </p:sp>
            <p:pic>
              <p:nvPicPr>
                <p:cNvPr id="79" name="Picture 44"/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clrChange>
                    <a:clrFrom>
                      <a:srgbClr val="FFFFFF"/>
                    </a:clrFrom>
                    <a:clrTo>
                      <a:srgbClr val="FFFFFF">
                        <a:alpha val="0"/>
                      </a:srgbClr>
                    </a:clrTo>
                  </a:clrChange>
                </a:blip>
                <a:srcRect/>
                <a:stretch>
                  <a:fillRect/>
                </a:stretch>
              </p:blipFill>
              <p:spPr bwMode="auto">
                <a:xfrm>
                  <a:off x="2611" y="2019"/>
                  <a:ext cx="553" cy="55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80" name="Freeform 45"/>
                <p:cNvSpPr>
                  <a:spLocks/>
                </p:cNvSpPr>
                <p:nvPr/>
              </p:nvSpPr>
              <p:spPr bwMode="auto">
                <a:xfrm>
                  <a:off x="2640" y="2050"/>
                  <a:ext cx="494" cy="493"/>
                </a:xfrm>
                <a:custGeom>
                  <a:avLst/>
                  <a:gdLst>
                    <a:gd name="T0" fmla="*/ 3949926 w 311"/>
                    <a:gd name="T1" fmla="*/ 107285 h 310"/>
                    <a:gd name="T2" fmla="*/ 4251860 w 311"/>
                    <a:gd name="T3" fmla="*/ 107285 h 310"/>
                    <a:gd name="T4" fmla="*/ 4775509 w 311"/>
                    <a:gd name="T5" fmla="*/ 867030 h 310"/>
                    <a:gd name="T6" fmla="*/ 5147184 w 311"/>
                    <a:gd name="T7" fmla="*/ 977675 h 310"/>
                    <a:gd name="T8" fmla="*/ 5958433 w 311"/>
                    <a:gd name="T9" fmla="*/ 558626 h 310"/>
                    <a:gd name="T10" fmla="*/ 6232484 w 311"/>
                    <a:gd name="T11" fmla="*/ 729610 h 310"/>
                    <a:gd name="T12" fmla="*/ 6310095 w 311"/>
                    <a:gd name="T13" fmla="*/ 1650591 h 310"/>
                    <a:gd name="T14" fmla="*/ 6597701 w 311"/>
                    <a:gd name="T15" fmla="*/ 1959230 h 310"/>
                    <a:gd name="T16" fmla="*/ 7476790 w 311"/>
                    <a:gd name="T17" fmla="*/ 2028612 h 310"/>
                    <a:gd name="T18" fmla="*/ 7620447 w 311"/>
                    <a:gd name="T19" fmla="*/ 2282296 h 310"/>
                    <a:gd name="T20" fmla="*/ 7252111 w 311"/>
                    <a:gd name="T21" fmla="*/ 3115807 h 310"/>
                    <a:gd name="T22" fmla="*/ 7359520 w 311"/>
                    <a:gd name="T23" fmla="*/ 3521811 h 310"/>
                    <a:gd name="T24" fmla="*/ 8068866 w 311"/>
                    <a:gd name="T25" fmla="*/ 4038739 h 310"/>
                    <a:gd name="T26" fmla="*/ 8068866 w 311"/>
                    <a:gd name="T27" fmla="*/ 4355833 h 310"/>
                    <a:gd name="T28" fmla="*/ 7359520 w 311"/>
                    <a:gd name="T29" fmla="*/ 4871775 h 310"/>
                    <a:gd name="T30" fmla="*/ 7252111 w 311"/>
                    <a:gd name="T31" fmla="*/ 5279995 h 310"/>
                    <a:gd name="T32" fmla="*/ 7620447 w 311"/>
                    <a:gd name="T33" fmla="*/ 6091536 h 310"/>
                    <a:gd name="T34" fmla="*/ 7476790 w 311"/>
                    <a:gd name="T35" fmla="*/ 6367994 h 310"/>
                    <a:gd name="T36" fmla="*/ 6597701 w 311"/>
                    <a:gd name="T37" fmla="*/ 6434959 h 310"/>
                    <a:gd name="T38" fmla="*/ 6310095 w 311"/>
                    <a:gd name="T39" fmla="*/ 6748795 h 310"/>
                    <a:gd name="T40" fmla="*/ 6232484 w 311"/>
                    <a:gd name="T41" fmla="*/ 7667410 h 310"/>
                    <a:gd name="T42" fmla="*/ 5958433 w 311"/>
                    <a:gd name="T43" fmla="*/ 7797861 h 310"/>
                    <a:gd name="T44" fmla="*/ 5147184 w 311"/>
                    <a:gd name="T45" fmla="*/ 7421928 h 310"/>
                    <a:gd name="T46" fmla="*/ 4775509 w 311"/>
                    <a:gd name="T47" fmla="*/ 7528307 h 310"/>
                    <a:gd name="T48" fmla="*/ 4251860 w 311"/>
                    <a:gd name="T49" fmla="*/ 8289525 h 310"/>
                    <a:gd name="T50" fmla="*/ 3949926 w 311"/>
                    <a:gd name="T51" fmla="*/ 8289525 h 310"/>
                    <a:gd name="T52" fmla="*/ 3414061 w 311"/>
                    <a:gd name="T53" fmla="*/ 7528307 h 310"/>
                    <a:gd name="T54" fmla="*/ 3054187 w 311"/>
                    <a:gd name="T55" fmla="*/ 7421928 h 310"/>
                    <a:gd name="T56" fmla="*/ 2238813 w 311"/>
                    <a:gd name="T57" fmla="*/ 7797861 h 310"/>
                    <a:gd name="T58" fmla="*/ 1976934 w 311"/>
                    <a:gd name="T59" fmla="*/ 7667410 h 310"/>
                    <a:gd name="T60" fmla="*/ 1892722 w 311"/>
                    <a:gd name="T61" fmla="*/ 6748795 h 310"/>
                    <a:gd name="T62" fmla="*/ 1612975 w 311"/>
                    <a:gd name="T63" fmla="*/ 6434959 h 310"/>
                    <a:gd name="T64" fmla="*/ 731204 w 311"/>
                    <a:gd name="T65" fmla="*/ 6367994 h 310"/>
                    <a:gd name="T66" fmla="*/ 584040 w 311"/>
                    <a:gd name="T67" fmla="*/ 6091536 h 310"/>
                    <a:gd name="T68" fmla="*/ 952275 w 311"/>
                    <a:gd name="T69" fmla="*/ 5279995 h 310"/>
                    <a:gd name="T70" fmla="*/ 850916 w 311"/>
                    <a:gd name="T71" fmla="*/ 4871775 h 310"/>
                    <a:gd name="T72" fmla="*/ 136925 w 311"/>
                    <a:gd name="T73" fmla="*/ 4355833 h 310"/>
                    <a:gd name="T74" fmla="*/ 136925 w 311"/>
                    <a:gd name="T75" fmla="*/ 4038739 h 310"/>
                    <a:gd name="T76" fmla="*/ 850916 w 311"/>
                    <a:gd name="T77" fmla="*/ 3521811 h 310"/>
                    <a:gd name="T78" fmla="*/ 952275 w 311"/>
                    <a:gd name="T79" fmla="*/ 3115807 h 310"/>
                    <a:gd name="T80" fmla="*/ 584040 w 311"/>
                    <a:gd name="T81" fmla="*/ 2282296 h 310"/>
                    <a:gd name="T82" fmla="*/ 731204 w 311"/>
                    <a:gd name="T83" fmla="*/ 2028612 h 310"/>
                    <a:gd name="T84" fmla="*/ 1612975 w 311"/>
                    <a:gd name="T85" fmla="*/ 1959230 h 310"/>
                    <a:gd name="T86" fmla="*/ 1892722 w 311"/>
                    <a:gd name="T87" fmla="*/ 1650591 h 310"/>
                    <a:gd name="T88" fmla="*/ 1976934 w 311"/>
                    <a:gd name="T89" fmla="*/ 729610 h 310"/>
                    <a:gd name="T90" fmla="*/ 2238813 w 311"/>
                    <a:gd name="T91" fmla="*/ 558626 h 310"/>
                    <a:gd name="T92" fmla="*/ 3054187 w 311"/>
                    <a:gd name="T93" fmla="*/ 977675 h 310"/>
                    <a:gd name="T94" fmla="*/ 3414061 w 311"/>
                    <a:gd name="T95" fmla="*/ 867030 h 310"/>
                    <a:gd name="T96" fmla="*/ 3949926 w 311"/>
                    <a:gd name="T97" fmla="*/ 107285 h 310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311"/>
                    <a:gd name="T148" fmla="*/ 0 h 310"/>
                    <a:gd name="T149" fmla="*/ 311 w 311"/>
                    <a:gd name="T150" fmla="*/ 310 h 310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311" h="310">
                      <a:moveTo>
                        <a:pt x="150" y="4"/>
                      </a:moveTo>
                      <a:cubicBezTo>
                        <a:pt x="153" y="0"/>
                        <a:pt x="158" y="0"/>
                        <a:pt x="161" y="4"/>
                      </a:cubicBezTo>
                      <a:cubicBezTo>
                        <a:pt x="181" y="32"/>
                        <a:pt x="181" y="32"/>
                        <a:pt x="181" y="32"/>
                      </a:cubicBezTo>
                      <a:cubicBezTo>
                        <a:pt x="184" y="36"/>
                        <a:pt x="190" y="38"/>
                        <a:pt x="195" y="36"/>
                      </a:cubicBezTo>
                      <a:cubicBezTo>
                        <a:pt x="226" y="21"/>
                        <a:pt x="226" y="21"/>
                        <a:pt x="226" y="21"/>
                      </a:cubicBezTo>
                      <a:cubicBezTo>
                        <a:pt x="231" y="19"/>
                        <a:pt x="235" y="22"/>
                        <a:pt x="236" y="27"/>
                      </a:cubicBezTo>
                      <a:cubicBezTo>
                        <a:pt x="239" y="61"/>
                        <a:pt x="239" y="61"/>
                        <a:pt x="239" y="61"/>
                      </a:cubicBezTo>
                      <a:cubicBezTo>
                        <a:pt x="239" y="66"/>
                        <a:pt x="244" y="71"/>
                        <a:pt x="250" y="72"/>
                      </a:cubicBezTo>
                      <a:cubicBezTo>
                        <a:pt x="283" y="75"/>
                        <a:pt x="283" y="75"/>
                        <a:pt x="283" y="75"/>
                      </a:cubicBezTo>
                      <a:cubicBezTo>
                        <a:pt x="289" y="75"/>
                        <a:pt x="291" y="79"/>
                        <a:pt x="289" y="84"/>
                      </a:cubicBezTo>
                      <a:cubicBezTo>
                        <a:pt x="275" y="115"/>
                        <a:pt x="275" y="115"/>
                        <a:pt x="275" y="115"/>
                      </a:cubicBezTo>
                      <a:cubicBezTo>
                        <a:pt x="272" y="120"/>
                        <a:pt x="274" y="127"/>
                        <a:pt x="279" y="130"/>
                      </a:cubicBezTo>
                      <a:cubicBezTo>
                        <a:pt x="306" y="149"/>
                        <a:pt x="306" y="149"/>
                        <a:pt x="306" y="149"/>
                      </a:cubicBezTo>
                      <a:cubicBezTo>
                        <a:pt x="311" y="152"/>
                        <a:pt x="311" y="157"/>
                        <a:pt x="306" y="161"/>
                      </a:cubicBezTo>
                      <a:cubicBezTo>
                        <a:pt x="279" y="180"/>
                        <a:pt x="279" y="180"/>
                        <a:pt x="279" y="180"/>
                      </a:cubicBezTo>
                      <a:cubicBezTo>
                        <a:pt x="274" y="183"/>
                        <a:pt x="272" y="190"/>
                        <a:pt x="275" y="195"/>
                      </a:cubicBezTo>
                      <a:cubicBezTo>
                        <a:pt x="289" y="225"/>
                        <a:pt x="289" y="225"/>
                        <a:pt x="289" y="225"/>
                      </a:cubicBezTo>
                      <a:cubicBezTo>
                        <a:pt x="291" y="230"/>
                        <a:pt x="289" y="235"/>
                        <a:pt x="283" y="235"/>
                      </a:cubicBezTo>
                      <a:cubicBezTo>
                        <a:pt x="250" y="238"/>
                        <a:pt x="250" y="238"/>
                        <a:pt x="250" y="238"/>
                      </a:cubicBezTo>
                      <a:cubicBezTo>
                        <a:pt x="244" y="239"/>
                        <a:pt x="239" y="244"/>
                        <a:pt x="239" y="249"/>
                      </a:cubicBezTo>
                      <a:cubicBezTo>
                        <a:pt x="236" y="283"/>
                        <a:pt x="236" y="283"/>
                        <a:pt x="236" y="283"/>
                      </a:cubicBezTo>
                      <a:cubicBezTo>
                        <a:pt x="235" y="288"/>
                        <a:pt x="231" y="291"/>
                        <a:pt x="226" y="288"/>
                      </a:cubicBezTo>
                      <a:cubicBezTo>
                        <a:pt x="195" y="274"/>
                        <a:pt x="195" y="274"/>
                        <a:pt x="195" y="274"/>
                      </a:cubicBezTo>
                      <a:cubicBezTo>
                        <a:pt x="190" y="272"/>
                        <a:pt x="184" y="274"/>
                        <a:pt x="181" y="278"/>
                      </a:cubicBezTo>
                      <a:cubicBezTo>
                        <a:pt x="161" y="306"/>
                        <a:pt x="161" y="306"/>
                        <a:pt x="161" y="306"/>
                      </a:cubicBezTo>
                      <a:cubicBezTo>
                        <a:pt x="158" y="310"/>
                        <a:pt x="153" y="310"/>
                        <a:pt x="150" y="306"/>
                      </a:cubicBezTo>
                      <a:cubicBezTo>
                        <a:pt x="130" y="278"/>
                        <a:pt x="130" y="278"/>
                        <a:pt x="130" y="278"/>
                      </a:cubicBezTo>
                      <a:cubicBezTo>
                        <a:pt x="127" y="274"/>
                        <a:pt x="121" y="272"/>
                        <a:pt x="116" y="274"/>
                      </a:cubicBezTo>
                      <a:cubicBezTo>
                        <a:pt x="85" y="288"/>
                        <a:pt x="85" y="288"/>
                        <a:pt x="85" y="288"/>
                      </a:cubicBezTo>
                      <a:cubicBezTo>
                        <a:pt x="80" y="291"/>
                        <a:pt x="76" y="288"/>
                        <a:pt x="75" y="283"/>
                      </a:cubicBezTo>
                      <a:cubicBezTo>
                        <a:pt x="72" y="249"/>
                        <a:pt x="72" y="249"/>
                        <a:pt x="72" y="249"/>
                      </a:cubicBezTo>
                      <a:cubicBezTo>
                        <a:pt x="72" y="244"/>
                        <a:pt x="67" y="239"/>
                        <a:pt x="61" y="238"/>
                      </a:cubicBezTo>
                      <a:cubicBezTo>
                        <a:pt x="28" y="235"/>
                        <a:pt x="28" y="235"/>
                        <a:pt x="28" y="235"/>
                      </a:cubicBezTo>
                      <a:cubicBezTo>
                        <a:pt x="22" y="235"/>
                        <a:pt x="20" y="230"/>
                        <a:pt x="22" y="225"/>
                      </a:cubicBezTo>
                      <a:cubicBezTo>
                        <a:pt x="36" y="195"/>
                        <a:pt x="36" y="195"/>
                        <a:pt x="36" y="195"/>
                      </a:cubicBezTo>
                      <a:cubicBezTo>
                        <a:pt x="38" y="190"/>
                        <a:pt x="37" y="183"/>
                        <a:pt x="32" y="180"/>
                      </a:cubicBezTo>
                      <a:cubicBezTo>
                        <a:pt x="5" y="161"/>
                        <a:pt x="5" y="161"/>
                        <a:pt x="5" y="161"/>
                      </a:cubicBezTo>
                      <a:cubicBezTo>
                        <a:pt x="0" y="157"/>
                        <a:pt x="0" y="152"/>
                        <a:pt x="5" y="149"/>
                      </a:cubicBezTo>
                      <a:cubicBezTo>
                        <a:pt x="32" y="130"/>
                        <a:pt x="32" y="130"/>
                        <a:pt x="32" y="130"/>
                      </a:cubicBezTo>
                      <a:cubicBezTo>
                        <a:pt x="37" y="127"/>
                        <a:pt x="38" y="120"/>
                        <a:pt x="36" y="115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0" y="79"/>
                        <a:pt x="22" y="75"/>
                        <a:pt x="28" y="75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7" y="71"/>
                        <a:pt x="72" y="66"/>
                        <a:pt x="72" y="61"/>
                      </a:cubicBezTo>
                      <a:cubicBezTo>
                        <a:pt x="75" y="27"/>
                        <a:pt x="75" y="27"/>
                        <a:pt x="75" y="27"/>
                      </a:cubicBezTo>
                      <a:cubicBezTo>
                        <a:pt x="76" y="22"/>
                        <a:pt x="80" y="19"/>
                        <a:pt x="85" y="21"/>
                      </a:cubicBezTo>
                      <a:cubicBezTo>
                        <a:pt x="116" y="36"/>
                        <a:pt x="116" y="36"/>
                        <a:pt x="116" y="36"/>
                      </a:cubicBezTo>
                      <a:cubicBezTo>
                        <a:pt x="121" y="38"/>
                        <a:pt x="127" y="36"/>
                        <a:pt x="130" y="32"/>
                      </a:cubicBezTo>
                      <a:lnTo>
                        <a:pt x="150" y="4"/>
                      </a:lnTo>
                      <a:close/>
                    </a:path>
                  </a:pathLst>
                </a:custGeom>
                <a:noFill/>
                <a:ln w="11113">
                  <a:solidFill>
                    <a:srgbClr val="FFFFFF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ko-KR" altLang="en-US" sz="1100">
                    <a:latin typeface="+mn-ea"/>
                    <a:ea typeface="+mn-ea"/>
                  </a:endParaRPr>
                </a:p>
              </p:txBody>
            </p:sp>
          </p:grpSp>
        </p:grpSp>
      </p:grpSp>
      <p:sp>
        <p:nvSpPr>
          <p:cNvPr id="81" name="Rectangle 9"/>
          <p:cNvSpPr>
            <a:spLocks noChangeArrowheads="1"/>
          </p:cNvSpPr>
          <p:nvPr/>
        </p:nvSpPr>
        <p:spPr bwMode="auto">
          <a:xfrm>
            <a:off x="358961" y="1740548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7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+mn-ea"/>
                <a:ea typeface="+mn-ea"/>
              </a:rPr>
              <a:t>복구</a:t>
            </a:r>
            <a:endParaRPr lang="ko-KR" altLang="en-US" sz="1100" b="1" dirty="0">
              <a:solidFill>
                <a:srgbClr val="1C1C1C"/>
              </a:solidFill>
              <a:latin typeface="+mn-ea"/>
              <a:ea typeface="+mn-ea"/>
            </a:endParaRPr>
          </a:p>
        </p:txBody>
      </p:sp>
      <p:sp>
        <p:nvSpPr>
          <p:cNvPr id="82" name="Rectangle 9"/>
          <p:cNvSpPr>
            <a:spLocks noChangeArrowheads="1"/>
          </p:cNvSpPr>
          <p:nvPr/>
        </p:nvSpPr>
        <p:spPr bwMode="auto">
          <a:xfrm>
            <a:off x="4738768" y="1740548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7"/>
              </a:buBlip>
            </a:pPr>
            <a:r>
              <a:rPr lang="en-US" altLang="ko-KR" sz="1100" b="1" dirty="0" smtClean="0">
                <a:solidFill>
                  <a:srgbClr val="1C1C1C"/>
                </a:solidFill>
                <a:latin typeface="+mn-ea"/>
                <a:ea typeface="+mn-ea"/>
              </a:rPr>
              <a:t>Flashback Recovery</a:t>
            </a:r>
            <a:endParaRPr lang="ko-KR" altLang="en-US" sz="1100" b="1" dirty="0">
              <a:solidFill>
                <a:srgbClr val="1C1C1C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0316572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0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테이블스페이스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30723" name="Rectangle 20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테이블스페이스 정보 조회 </a:t>
            </a:r>
          </a:p>
          <a:p>
            <a:pPr lvl="1"/>
            <a:r>
              <a:rPr lang="ko-KR" altLang="en-US" dirty="0" smtClean="0"/>
              <a:t>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에서는 테이블스페이스에 대한 관리를 용이하게 하기 위하여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여러가지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뷰를</a:t>
            </a:r>
            <a:r>
              <a:rPr lang="ko-KR" altLang="en-US" dirty="0" smtClean="0"/>
              <a:t> 정의하여 테이블스페이스에 대한 정보를 제공</a:t>
            </a:r>
          </a:p>
        </p:txBody>
      </p:sp>
      <p:graphicFrame>
        <p:nvGraphicFramePr>
          <p:cNvPr id="88264" name="Group 200"/>
          <p:cNvGraphicFramePr>
            <a:graphicFrameLocks noGrp="1"/>
          </p:cNvGraphicFramePr>
          <p:nvPr>
            <p:ph sz="half" idx="4294967295"/>
          </p:nvPr>
        </p:nvGraphicFramePr>
        <p:xfrm>
          <a:off x="692150" y="1787525"/>
          <a:ext cx="8164513" cy="1398588"/>
        </p:xfrm>
        <a:graphic>
          <a:graphicData uri="http://schemas.openxmlformats.org/drawingml/2006/table">
            <a:tbl>
              <a:tblPr/>
              <a:tblGrid>
                <a:gridCol w="2595563"/>
                <a:gridCol w="5568950"/>
              </a:tblGrid>
              <a:tr h="34964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DBA_TABLESPACES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티베로내의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모든 테이블스페이스에 대한 정보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USER_TABLESPACES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유저에 속한 테이블스페이스에 대한 정보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V$TABLESPACE 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티베로내의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모든 테이블스페이스에 대한 간략한 정보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0739" name="Text Box 205"/>
          <p:cNvSpPr txBox="1">
            <a:spLocks noChangeArrowheads="1"/>
          </p:cNvSpPr>
          <p:nvPr/>
        </p:nvSpPr>
        <p:spPr bwMode="auto">
          <a:xfrm>
            <a:off x="706438" y="3349625"/>
            <a:ext cx="8143875" cy="26574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SELECT TABLESPACE_NAME, TS_ID, DATAFILE_COUNT, BLOCK_SIZE, STATUS, CONTENTS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FROM DBA_TABLESPACES;</a:t>
            </a: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TABLESPACE_NAME  TS_ID DATAFILE_COUNT BLOCK_SIZE STATUS  CONTENTS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----------------- ----- --------------- ---------- ------- -----------</a:t>
            </a:r>
          </a:p>
          <a:p>
            <a:pPr eaLnBrk="1" hangingPunct="1"/>
            <a:r>
              <a:rPr lang="da-DK" altLang="ko-KR" dirty="0">
                <a:latin typeface="맑은 고딕" pitchFamily="50" charset="-127"/>
                <a:ea typeface="맑은 고딕" pitchFamily="50" charset="-127"/>
              </a:rPr>
              <a:t>SYSTEM                     0                    1          8192   ONLINE    PERMANENT </a:t>
            </a:r>
          </a:p>
          <a:p>
            <a:pPr eaLnBrk="1" hangingPunct="1"/>
            <a:r>
              <a:rPr lang="da-DK" altLang="ko-KR" dirty="0">
                <a:latin typeface="맑은 고딕" pitchFamily="50" charset="-127"/>
                <a:ea typeface="맑은 고딕" pitchFamily="50" charset="-127"/>
              </a:rPr>
              <a:t>UNDO                      </a:t>
            </a:r>
            <a:r>
              <a:rPr lang="da-DK" altLang="ko-KR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da-DK" altLang="ko-KR" dirty="0">
                <a:latin typeface="맑은 고딕" pitchFamily="50" charset="-127"/>
                <a:ea typeface="맑은 고딕" pitchFamily="50" charset="-127"/>
              </a:rPr>
              <a:t>1                    1          8192   ONLINE          UNDO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TEMP                        2                    1          8192   ONLINE   TEMPORARY </a:t>
            </a:r>
          </a:p>
          <a:p>
            <a:pPr eaLnBrk="1" hangingPunct="1"/>
            <a:r>
              <a:rPr lang="nl-NL" altLang="ko-KR" dirty="0">
                <a:latin typeface="맑은 고딕" pitchFamily="50" charset="-127"/>
                <a:ea typeface="맑은 고딕" pitchFamily="50" charset="-127"/>
              </a:rPr>
              <a:t>TEST_DAT1                </a:t>
            </a:r>
            <a:r>
              <a:rPr lang="nl-NL" altLang="ko-KR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nl-NL" altLang="ko-KR" dirty="0">
                <a:latin typeface="맑은 고딕" pitchFamily="50" charset="-127"/>
                <a:ea typeface="맑은 고딕" pitchFamily="50" charset="-127"/>
              </a:rPr>
              <a:t>3                   </a:t>
            </a:r>
            <a:r>
              <a:rPr lang="nl-NL" altLang="ko-KR" dirty="0" smtClean="0">
                <a:latin typeface="맑은 고딕" pitchFamily="50" charset="-127"/>
                <a:ea typeface="맑은 고딕" pitchFamily="50" charset="-127"/>
              </a:rPr>
              <a:t> 1          8192   </a:t>
            </a:r>
            <a:r>
              <a:rPr lang="nl-NL" altLang="ko-KR" dirty="0">
                <a:latin typeface="맑은 고딕" pitchFamily="50" charset="-127"/>
                <a:ea typeface="맑은 고딕" pitchFamily="50" charset="-127"/>
              </a:rPr>
              <a:t>ONLINE   PERMANENT 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4 rows selected.</a:t>
            </a: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</a:t>
            </a: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740" name="Text Box 23"/>
          <p:cNvSpPr txBox="1">
            <a:spLocks noChangeArrowheads="1"/>
          </p:cNvSpPr>
          <p:nvPr/>
        </p:nvSpPr>
        <p:spPr bwMode="auto">
          <a:xfrm>
            <a:off x="692150" y="6048375"/>
            <a:ext cx="8135938" cy="31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249363" indent="-625475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Bef>
                <a:spcPct val="5000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Datafile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관리</a:t>
            </a:r>
          </a:p>
        </p:txBody>
      </p:sp>
      <p:sp>
        <p:nvSpPr>
          <p:cNvPr id="31747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err="1" smtClean="0"/>
              <a:t>Datafile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관리 지침</a:t>
            </a:r>
          </a:p>
        </p:txBody>
      </p:sp>
      <p:sp>
        <p:nvSpPr>
          <p:cNvPr id="6" name="Rectangle 2"/>
          <p:cNvSpPr>
            <a:spLocks noChangeArrowheads="1"/>
          </p:cNvSpPr>
          <p:nvPr/>
        </p:nvSpPr>
        <p:spPr bwMode="auto">
          <a:xfrm>
            <a:off x="503548" y="1270132"/>
            <a:ext cx="7467600" cy="419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DATAFILE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하나 이상의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물리적인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을 가지며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, 하나의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은 오직 하나의                 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포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함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 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관리 지침</a:t>
            </a: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사용자는 </a:t>
            </a:r>
            <a:r>
              <a:rPr lang="en-US" altLang="ko-KR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en-US" altLang="ko-KR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추가할 수 있으며 다음 제한을 갖는다.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Operating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system limit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system limit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control file upper bound : MAXDATAFILES 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Set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the Size of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Datafiles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>
              <a:spcBef>
                <a:spcPct val="20000"/>
              </a:spcBef>
              <a:buFontTx/>
              <a:buChar char="•"/>
            </a:pP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데이타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딕셔너리를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저장하기 위한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SYSTEM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최소한 2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M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이상을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지정.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Store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Separately From Redo Log Files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데이터 파일과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리두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로그 파일의 디스크는 반드시 분리하여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지정.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745377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Datafile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관리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31747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err="1" smtClean="0"/>
              <a:t>Tablespace</a:t>
            </a:r>
            <a:r>
              <a:rPr lang="ko-KR" altLang="en-US" dirty="0" smtClean="0"/>
              <a:t>에 </a:t>
            </a:r>
            <a:r>
              <a:rPr lang="en-US" altLang="ko-KR" dirty="0" err="1" smtClean="0"/>
              <a:t>Datafile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작성 및 추가</a:t>
            </a:r>
          </a:p>
        </p:txBody>
      </p:sp>
      <p:sp>
        <p:nvSpPr>
          <p:cNvPr id="5" name="Rectangle 2"/>
          <p:cNvSpPr>
            <a:spLocks noChangeArrowheads="1"/>
          </p:cNvSpPr>
          <p:nvPr/>
        </p:nvSpPr>
        <p:spPr bwMode="auto">
          <a:xfrm>
            <a:off x="503548" y="1262608"/>
            <a:ext cx="7372350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Creating and Adding </a:t>
            </a:r>
            <a:r>
              <a:rPr lang="en-US" altLang="ko-KR" sz="1400" b="1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 to a </a:t>
            </a:r>
            <a:r>
              <a:rPr lang="en-US" altLang="ko-KR" sz="1400" b="1" dirty="0" err="1">
                <a:latin typeface="맑은 고딕" pitchFamily="50" charset="-127"/>
                <a:ea typeface="맑은 고딕" pitchFamily="50" charset="-127"/>
              </a:rPr>
              <a:t>Tablespace</a:t>
            </a:r>
            <a:endParaRPr lang="en-US" altLang="ko-KR" sz="1400" b="1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CREATE TABLESPACE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문에서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데이타파일을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생성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생성된 테이블스페이스에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데이타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파일을 추가</a:t>
            </a:r>
          </a:p>
          <a:p>
            <a:pPr marL="1600200" lvl="3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TABLESPACE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rb_segs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1600200" lvl="3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ADD DATAFILE ‘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filename.dtf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’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SIZE 10M;</a:t>
            </a:r>
          </a:p>
          <a:p>
            <a:pPr marL="1600200" lvl="3" indent="-228600" eaLnBrk="1" latinLnBrk="1" hangingPunct="1">
              <a:spcBef>
                <a:spcPct val="20000"/>
              </a:spcBef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Changing a </a:t>
            </a:r>
            <a:r>
              <a:rPr lang="en-US" altLang="ko-KR" sz="1400" b="1" dirty="0" err="1">
                <a:latin typeface="맑은 고딕" pitchFamily="50" charset="-127"/>
                <a:ea typeface="맑은 고딕" pitchFamily="50" charset="-127"/>
              </a:rPr>
              <a:t>Datafile’s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 Size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Enabling and Disabling Automatic Extension for a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CREATE DATABASE, CREATE TABLESPACE, ALTER TABLESPACE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명령으로 크기를 자동으로 증가할 수 있는 데이터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파일 생성 가능.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600200" lvl="3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TABLESPACE users</a:t>
            </a:r>
          </a:p>
          <a:p>
            <a:pPr marL="1600200" lvl="3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ADD DATAFILE ‘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filename2.dtf’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size 10M</a:t>
            </a:r>
          </a:p>
          <a:p>
            <a:pPr marL="1600200" lvl="3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AUTOEXTEND ON</a:t>
            </a:r>
          </a:p>
          <a:p>
            <a:pPr marL="1600200" lvl="3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NEXT 512 K</a:t>
            </a:r>
          </a:p>
          <a:p>
            <a:pPr marL="1600200" lvl="3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MAXSIZE 250M;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DATABASE DATAFILE ‘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filename2.dtf’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AUTOEXTEND OFF;</a:t>
            </a:r>
          </a:p>
          <a:p>
            <a:pPr marL="1143000" lvl="2" indent="-228600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DATABASE DATAFILE ‘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filename2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.dtf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’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RESIZE 100M;</a:t>
            </a:r>
          </a:p>
        </p:txBody>
      </p:sp>
    </p:spTree>
    <p:extLst>
      <p:ext uri="{BB962C8B-B14F-4D97-AF65-F5344CB8AC3E}">
        <p14:creationId xmlns:p14="http://schemas.microsoft.com/office/powerpoint/2010/main" val="427278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Datafile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관리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31747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err="1" smtClean="0"/>
              <a:t>Datafile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가용성 변경</a:t>
            </a:r>
            <a:endParaRPr lang="en-US" altLang="ko-KR" dirty="0" smtClean="0"/>
          </a:p>
          <a:p>
            <a:endParaRPr lang="en-US" altLang="ko-KR" dirty="0"/>
          </a:p>
          <a:p>
            <a:endParaRPr lang="en-US" altLang="ko-KR" dirty="0" smtClean="0"/>
          </a:p>
          <a:p>
            <a:endParaRPr lang="en-US" altLang="ko-KR" dirty="0" smtClean="0"/>
          </a:p>
          <a:p>
            <a:endParaRPr lang="en-US" altLang="ko-KR" dirty="0"/>
          </a:p>
          <a:p>
            <a:endParaRPr lang="en-US" altLang="ko-KR" dirty="0"/>
          </a:p>
          <a:p>
            <a:r>
              <a:rPr lang="en-US" altLang="ko-KR" dirty="0" err="1"/>
              <a:t>Datafile</a:t>
            </a:r>
            <a:r>
              <a:rPr lang="en-US" altLang="ko-KR" dirty="0"/>
              <a:t> </a:t>
            </a:r>
            <a:r>
              <a:rPr lang="ko-KR" altLang="en-US" dirty="0" smtClean="0"/>
              <a:t>정보 조회</a:t>
            </a:r>
            <a:endParaRPr lang="en-US" altLang="ko-KR" dirty="0"/>
          </a:p>
          <a:p>
            <a:endParaRPr lang="en-US" altLang="ko-KR" dirty="0" smtClean="0"/>
          </a:p>
        </p:txBody>
      </p:sp>
      <p:sp>
        <p:nvSpPr>
          <p:cNvPr id="6" name="Rectangle 2"/>
          <p:cNvSpPr>
            <a:spLocks noChangeArrowheads="1"/>
          </p:cNvSpPr>
          <p:nvPr/>
        </p:nvSpPr>
        <p:spPr bwMode="auto">
          <a:xfrm>
            <a:off x="503548" y="1271972"/>
            <a:ext cx="7605712" cy="1400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Altering </a:t>
            </a:r>
            <a:r>
              <a:rPr lang="en-US" altLang="ko-KR" sz="1400" b="1" dirty="0" err="1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Availability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Bringing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Online in ARCHIVELOG Mode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DATABASE DATAFILE ‘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filename’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ONLINE;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Taking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Offline in NORACHIVELOG Mode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DATABASE DATAFILE ‘filename’ OFFLINE DROP;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endParaRPr lang="ko-KR" altLang="ko-KR" dirty="0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9" name="Group 20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04722641"/>
              </p:ext>
            </p:extLst>
          </p:nvPr>
        </p:nvGraphicFramePr>
        <p:xfrm>
          <a:off x="612007" y="3320988"/>
          <a:ext cx="8164513" cy="2797176"/>
        </p:xfrm>
        <a:graphic>
          <a:graphicData uri="http://schemas.openxmlformats.org/drawingml/2006/table">
            <a:tbl>
              <a:tblPr/>
              <a:tblGrid>
                <a:gridCol w="2595563"/>
                <a:gridCol w="5568950"/>
              </a:tblGrid>
              <a:tr h="34964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DBA_EXTENTS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스페이스 내에 포함된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Segment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Extent 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DBA_SEGMENTS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스페이스 내에 포함된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Segment 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DBA_FREE_SPACE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스페이스 내에 사용 가능한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Extents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정보 조회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DBA_TABLESPACE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스페이스 조회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DBA_DATA_FILES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Datafile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대한 정보 조회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DBA_EXTENTS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스페이스 내에 포함된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Segment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Extent 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V$DATAFILE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베이스 내에 </a:t>
                      </a:r>
                      <a:r>
                        <a:rPr kumimoji="1" lang="en-US" altLang="ko-KR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Datafile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대한 정보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63044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Datafile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관리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31747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</a:t>
            </a:r>
            <a:r>
              <a:rPr lang="en-US" altLang="ko-KR" dirty="0" err="1" smtClean="0"/>
              <a:t>Datafile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이름 변경 및 위치 재 지정</a:t>
            </a:r>
          </a:p>
        </p:txBody>
      </p:sp>
      <p:sp>
        <p:nvSpPr>
          <p:cNvPr id="8" name="Rectangle 2"/>
          <p:cNvSpPr>
            <a:spLocks noChangeArrowheads="1"/>
          </p:cNvSpPr>
          <p:nvPr/>
        </p:nvSpPr>
        <p:spPr bwMode="auto">
          <a:xfrm>
            <a:off x="503548" y="3890040"/>
            <a:ext cx="7681912" cy="1879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Renaming and Relocating </a:t>
            </a:r>
            <a:r>
              <a:rPr lang="en-US" altLang="ko-KR" sz="1400" b="1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 for a Multiple </a:t>
            </a:r>
            <a:r>
              <a:rPr lang="en-US" altLang="ko-KR" sz="1400" b="1" dirty="0" err="1">
                <a:latin typeface="맑은 고딕" pitchFamily="50" charset="-127"/>
                <a:ea typeface="맑은 고딕" pitchFamily="50" charset="-127"/>
              </a:rPr>
              <a:t>Tablespace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한 개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이상의 테이블스페이스의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혹은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SYSTEM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테이블스페이스의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이름변경 혹은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위치변경.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데이타베이스를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마운트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상태로 기동 (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OPEN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상태가 아님)</a:t>
            </a: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새로운 위치로 복사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DATABASE RENAME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명령을 사용하여 이름 변경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DATABASE</a:t>
            </a:r>
          </a:p>
          <a:p>
            <a:pPr marL="1143000" lvl="2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RENAME FILE ‘filename1’, ‘filename2’ TO ‘filename3’, ‘filename4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’;</a:t>
            </a:r>
          </a:p>
          <a:p>
            <a:pPr marL="1143000" lvl="2" indent="-228600" eaLnBrk="1" latinLnBrk="1" hangingPunct="1">
              <a:spcBef>
                <a:spcPct val="20000"/>
              </a:spcBef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Rectangle 2"/>
          <p:cNvSpPr>
            <a:spLocks noChangeArrowheads="1"/>
          </p:cNvSpPr>
          <p:nvPr/>
        </p:nvSpPr>
        <p:spPr bwMode="auto">
          <a:xfrm>
            <a:off x="503548" y="1088740"/>
            <a:ext cx="7605712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endParaRPr lang="ko-KR" altLang="ko-KR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데이터파일 이름 변경 및 위치 재지정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Renaming and Relocating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for a Single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Tablespace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>
              <a:spcBef>
                <a:spcPct val="20000"/>
              </a:spcBef>
              <a:buFontTx/>
              <a:buChar char="•"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이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오프라인 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non-SYSTEM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 선택</a:t>
            </a:r>
          </a:p>
          <a:p>
            <a:pPr marL="1143000" lvl="2" indent="-228600">
              <a:spcBef>
                <a:spcPct val="20000"/>
              </a:spcBef>
              <a:buFontTx/>
              <a:buChar char="•"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복사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혹은 이름 변경</a:t>
            </a:r>
          </a:p>
          <a:p>
            <a:pPr marL="1143000" lvl="2" indent="-228600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TABLESPACE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명령으로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이름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변경</a:t>
            </a:r>
          </a:p>
          <a:p>
            <a:pPr marL="1600200" lvl="3" indent="-22860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TABLESPACE users</a:t>
            </a:r>
          </a:p>
          <a:p>
            <a:pPr marL="1600200" lvl="3" indent="-22860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RENAME DATAFILE ‘filename1’, ‘filename2’ TO ‘filename3’, ‘filename4’;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테이블스페이스를 온라인으로 전환 </a:t>
            </a:r>
          </a:p>
          <a:p>
            <a:pPr marL="1143000" lvl="2" indent="-228600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OLD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NEW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이 존재 해야 함.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또한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ALTER DATABASE BACKUP CONTROLFILE TO ‘filename’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으로 컨트롤 파일을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백업 필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요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20916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리두 로그 파일</a:t>
            </a:r>
            <a:r>
              <a:rPr lang="en-US" altLang="ko-KR" smtClean="0"/>
              <a:t>(Redo Log File) </a:t>
            </a:r>
            <a:r>
              <a:rPr lang="ko-KR" altLang="en-US" smtClean="0"/>
              <a:t>관리</a:t>
            </a:r>
          </a:p>
        </p:txBody>
      </p:sp>
      <p:sp>
        <p:nvSpPr>
          <p:cNvPr id="31747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리두 로그 파일 </a:t>
            </a:r>
            <a:r>
              <a:rPr lang="en-US" altLang="ko-KR" smtClean="0"/>
              <a:t>(Redo Log File)</a:t>
            </a:r>
            <a:r>
              <a:rPr lang="ko-KR" altLang="en-US" smtClean="0"/>
              <a:t>의 관리 </a:t>
            </a:r>
          </a:p>
          <a:p>
            <a:pPr lvl="1"/>
            <a:r>
              <a:rPr lang="ko-KR" altLang="en-US" smtClean="0"/>
              <a:t> 리두 로그 버퍼에 기록된 내용을 디스크에 기록하는 데이터베이스 구성 요소이다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리두 로그 버퍼엔 데이터베이스 장애시 복구를 수행하기 위해 모든 변경내역을 기록한다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리두 로그 파일의 구성 요소</a:t>
            </a:r>
          </a:p>
          <a:p>
            <a:pPr lvl="2"/>
            <a:r>
              <a:rPr lang="ko-KR" altLang="en-US" smtClean="0"/>
              <a:t>리두 로그 멤버 </a:t>
            </a:r>
            <a:r>
              <a:rPr lang="en-US" altLang="ko-KR" smtClean="0"/>
              <a:t>(Redo Log Member)</a:t>
            </a:r>
          </a:p>
          <a:p>
            <a:pPr lvl="2"/>
            <a:r>
              <a:rPr lang="ko-KR" altLang="en-US" smtClean="0"/>
              <a:t>리두 로그 그룹 </a:t>
            </a:r>
            <a:r>
              <a:rPr lang="en-US" altLang="ko-KR" smtClean="0"/>
              <a:t>(Redo Log Group)</a:t>
            </a:r>
            <a:endParaRPr lang="ko-KR" altLang="en-US" smtClean="0"/>
          </a:p>
        </p:txBody>
      </p:sp>
      <p:pic>
        <p:nvPicPr>
          <p:cNvPr id="31748" name="Picture 4" descr="Redo 로그의 구조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1388" y="2593975"/>
            <a:ext cx="3595687" cy="190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49" name="Picture 5" descr="로그 멤버 다중화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4088" y="2844800"/>
            <a:ext cx="3305175" cy="142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1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리두 로그 파일</a:t>
            </a:r>
            <a:r>
              <a:rPr lang="en-US" altLang="ko-KR" smtClean="0"/>
              <a:t>(Redo Log File) </a:t>
            </a:r>
            <a:r>
              <a:rPr lang="ko-KR" altLang="en-US" smtClean="0"/>
              <a:t>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32771" name="Rectangle 1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리두 로그 파일의 관리</a:t>
            </a:r>
          </a:p>
          <a:p>
            <a:pPr lvl="1"/>
            <a:r>
              <a:rPr lang="ko-KR" altLang="en-US" smtClean="0"/>
              <a:t> 로그 그룹 추가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ko-KR" altLang="en-US" smtClean="0"/>
              <a:t> 로그 그룹 삭제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ko-KR" altLang="en-US" smtClean="0"/>
              <a:t> 로그 멤버 추가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ko-KR" altLang="en-US" smtClean="0"/>
              <a:t> 로그 멤버 삭제</a:t>
            </a:r>
          </a:p>
          <a:p>
            <a:pPr lvl="1"/>
            <a:endParaRPr lang="ko-KR" altLang="en-US" smtClean="0"/>
          </a:p>
        </p:txBody>
      </p:sp>
      <p:sp>
        <p:nvSpPr>
          <p:cNvPr id="32772" name="Text Box 4"/>
          <p:cNvSpPr txBox="1">
            <a:spLocks noChangeArrowheads="1"/>
          </p:cNvSpPr>
          <p:nvPr/>
        </p:nvSpPr>
        <p:spPr bwMode="auto">
          <a:xfrm>
            <a:off x="611188" y="1465263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ALTER DATABASE ADD LOGFILE GROUP 3 </a:t>
            </a:r>
          </a:p>
          <a:p>
            <a:pPr eaLnBrk="1" hangingPunct="1"/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('/home/tiber5/tbdata/redo31.log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', 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'/home/tiber5/tbdata/redo32.log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') SIZE 512K;</a:t>
            </a:r>
          </a:p>
        </p:txBody>
      </p:sp>
      <p:sp>
        <p:nvSpPr>
          <p:cNvPr id="32773" name="Text Box 5"/>
          <p:cNvSpPr txBox="1">
            <a:spLocks noChangeArrowheads="1"/>
          </p:cNvSpPr>
          <p:nvPr/>
        </p:nvSpPr>
        <p:spPr bwMode="auto">
          <a:xfrm>
            <a:off x="611188" y="3079750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ALTER DATABASE </a:t>
            </a:r>
            <a:r>
              <a:rPr lang="en-US" altLang="ko-KR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ADD LOGFILE MEMBER</a:t>
            </a:r>
          </a:p>
          <a:p>
            <a:pPr eaLnBrk="1" hangingPunct="1"/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  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'/home/tiber5/tbdata/redo33.log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' TO GROUP 1;</a:t>
            </a:r>
          </a:p>
        </p:txBody>
      </p:sp>
      <p:sp>
        <p:nvSpPr>
          <p:cNvPr id="32774" name="Text Box 13"/>
          <p:cNvSpPr txBox="1">
            <a:spLocks noChangeArrowheads="1"/>
          </p:cNvSpPr>
          <p:nvPr/>
        </p:nvSpPr>
        <p:spPr bwMode="auto">
          <a:xfrm>
            <a:off x="622300" y="226377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ALTER DATABASE </a:t>
            </a:r>
            <a:r>
              <a:rPr lang="en-US" altLang="ko-KR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DROP</a:t>
            </a:r>
            <a:r>
              <a:rPr lang="ko-KR" altLang="en-US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LOGFILE GROUP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3 ;</a:t>
            </a:r>
          </a:p>
        </p:txBody>
      </p:sp>
      <p:sp>
        <p:nvSpPr>
          <p:cNvPr id="32775" name="Text Box 14"/>
          <p:cNvSpPr txBox="1">
            <a:spLocks noChangeArrowheads="1"/>
          </p:cNvSpPr>
          <p:nvPr/>
        </p:nvSpPr>
        <p:spPr bwMode="auto">
          <a:xfrm>
            <a:off x="615950" y="3867150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ALTER DATABASE 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DROP LOGFILE MEMBER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'/home/tiber5/tbdata/redo33.log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';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9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리두 로그 파일</a:t>
            </a:r>
            <a:r>
              <a:rPr lang="en-US" altLang="ko-KR" smtClean="0"/>
              <a:t>(Redo Log File) </a:t>
            </a:r>
            <a:r>
              <a:rPr lang="ko-KR" altLang="en-US" smtClean="0"/>
              <a:t>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33795" name="Rectangle 98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리두 로그 파일 정보 조회 </a:t>
            </a:r>
          </a:p>
          <a:p>
            <a:pPr lvl="1"/>
            <a:r>
              <a:rPr lang="en-US" altLang="ko-KR" smtClean="0"/>
              <a:t> Tibero</a:t>
            </a:r>
            <a:r>
              <a:rPr lang="ko-KR" altLang="en-US" smtClean="0"/>
              <a:t>는 리두 로그의 관리를 위해</a:t>
            </a:r>
            <a:r>
              <a:rPr lang="en-US" altLang="ko-KR" smtClean="0"/>
              <a:t> Redo </a:t>
            </a:r>
            <a:r>
              <a:rPr lang="ko-KR" altLang="en-US" smtClean="0"/>
              <a:t>로그에 대한 정보를 제공하는 여러가지 뷰를 정의하고 있다</a:t>
            </a:r>
            <a:r>
              <a:rPr lang="en-US" altLang="ko-KR" smtClean="0"/>
              <a:t>.</a:t>
            </a:r>
            <a:endParaRPr lang="ko-KR" altLang="en-US" smtClean="0"/>
          </a:p>
        </p:txBody>
      </p:sp>
      <p:graphicFrame>
        <p:nvGraphicFramePr>
          <p:cNvPr id="94302" name="Group 94"/>
          <p:cNvGraphicFramePr>
            <a:graphicFrameLocks noGrp="1"/>
          </p:cNvGraphicFramePr>
          <p:nvPr>
            <p:ph sz="half" idx="4294967295"/>
          </p:nvPr>
        </p:nvGraphicFramePr>
        <p:xfrm>
          <a:off x="633413" y="1470025"/>
          <a:ext cx="8150225" cy="963612"/>
        </p:xfrm>
        <a:graphic>
          <a:graphicData uri="http://schemas.openxmlformats.org/drawingml/2006/table">
            <a:tbl>
              <a:tblPr/>
              <a:tblGrid>
                <a:gridCol w="2355850"/>
                <a:gridCol w="5794375"/>
              </a:tblGrid>
              <a:tr h="349654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3" marB="4680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03" marB="4680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0697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V$LOG </a:t>
                      </a:r>
                    </a:p>
                  </a:txBody>
                  <a:tcPr marL="90000" marR="90000" marT="46803" marB="4680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 그룹에 대한 정보 </a:t>
                      </a:r>
                    </a:p>
                  </a:txBody>
                  <a:tcPr marL="90000" marR="90000" marT="46803" marB="4680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97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V$LOGFILE </a:t>
                      </a:r>
                    </a:p>
                  </a:txBody>
                  <a:tcPr marL="90000" marR="90000" marT="46803" marB="4680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 파일에 대한 정보 </a:t>
                      </a:r>
                    </a:p>
                  </a:txBody>
                  <a:tcPr marL="90000" marR="90000" marT="46803" marB="4680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3808" name="Text Box 99"/>
          <p:cNvSpPr txBox="1">
            <a:spLocks noChangeArrowheads="1"/>
          </p:cNvSpPr>
          <p:nvPr/>
        </p:nvSpPr>
        <p:spPr bwMode="auto">
          <a:xfrm>
            <a:off x="544513" y="4273550"/>
            <a:ext cx="8277225" cy="22923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GROUP#, TYPE, MEMBER  FROM V$LOGFILE;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GROUP#     TYPE    MEMBER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 ------- ----------------------------------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0   ONLINE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/home/tiber5/tbdata/log001.log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0   ONLINE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/home/tiber5/tbdata/log002.log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1   ONLINE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/home/tiber5/tbdata/log011.log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1   ONLINE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/home/tiber5/tbdata/log012.log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2   ONLINE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/home/tiber5/tbdata/log021.log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2   ONLINE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/home/tiber5/tbdata/log022.log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6 rows selected.</a:t>
            </a:r>
          </a:p>
        </p:txBody>
      </p:sp>
      <p:sp>
        <p:nvSpPr>
          <p:cNvPr id="33809" name="Text Box 100"/>
          <p:cNvSpPr txBox="1">
            <a:spLocks noChangeArrowheads="1"/>
          </p:cNvSpPr>
          <p:nvPr/>
        </p:nvSpPr>
        <p:spPr bwMode="auto">
          <a:xfrm>
            <a:off x="549275" y="2479675"/>
            <a:ext cx="8277225" cy="175418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* FROM V$LOG;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GROUP#  SEQUENCE#      BYTES    MEMBERS ARCHIVED  STATUS   FIRST_CHANGE# FIRST_TIME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 -------- --------- ---------- -------- -------- ------------- ----------</a:t>
            </a:r>
          </a:p>
          <a:p>
            <a:pPr eaLnBrk="1" hangingPunct="1"/>
            <a:r>
              <a:rPr lang="pt-BR" altLang="ko-KR">
                <a:latin typeface="맑은 고딕" pitchFamily="50" charset="-127"/>
                <a:ea typeface="맑은 고딕" pitchFamily="50" charset="-127"/>
              </a:rPr>
              <a:t>           0        5      10485760           2 NO            INACTIVE          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18210</a:t>
            </a:r>
            <a:r>
              <a:rPr lang="pt-BR" altLang="ko-KR">
                <a:latin typeface="맑은 고딕" pitchFamily="50" charset="-127"/>
                <a:ea typeface="맑은 고딕" pitchFamily="50" charset="-127"/>
              </a:rPr>
              <a:t> 2007/01/01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1        6      10485760            2 NO            CURRENT          23247 2007/01/01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2        4      10485760            2 NO            </a:t>
            </a:r>
            <a:r>
              <a:rPr lang="pt-BR" altLang="ko-KR">
                <a:latin typeface="맑은 고딕" pitchFamily="50" charset="-127"/>
                <a:ea typeface="맑은 고딕" pitchFamily="50" charset="-127"/>
              </a:rPr>
              <a:t>INACTIVE          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12100 2007/01/01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3 rows selected.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제어 파일</a:t>
            </a:r>
            <a:r>
              <a:rPr lang="en-US" altLang="ko-KR" dirty="0" smtClean="0"/>
              <a:t>(Control File) </a:t>
            </a:r>
            <a:r>
              <a:rPr lang="ko-KR" altLang="en-US" dirty="0" smtClean="0"/>
              <a:t>관리</a:t>
            </a:r>
          </a:p>
        </p:txBody>
      </p:sp>
      <p:sp>
        <p:nvSpPr>
          <p:cNvPr id="34819" name="Rectangle 11"/>
          <p:cNvSpPr>
            <a:spLocks noGrp="1" noChangeArrowheads="1"/>
          </p:cNvSpPr>
          <p:nvPr>
            <p:ph type="body" idx="1"/>
          </p:nvPr>
        </p:nvSpPr>
        <p:spPr>
          <a:xfrm>
            <a:off x="251521" y="1050118"/>
            <a:ext cx="8587680" cy="5583238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Control File </a:t>
            </a:r>
            <a:r>
              <a:rPr lang="ko-KR" altLang="en-US" dirty="0" smtClean="0"/>
              <a:t>생성 지침</a:t>
            </a:r>
          </a:p>
          <a:p>
            <a:pPr lvl="2"/>
            <a:endParaRPr lang="ko-KR" altLang="en-US" dirty="0" smtClean="0"/>
          </a:p>
        </p:txBody>
      </p:sp>
      <p:sp>
        <p:nvSpPr>
          <p:cNvPr id="546817" name="Rectangle 1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ko-KR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굴림" pitchFamily="50" charset="-127"/>
            </a:endParaRPr>
          </a:p>
        </p:txBody>
      </p:sp>
      <p:sp>
        <p:nvSpPr>
          <p:cNvPr id="11" name="Rectangle 3"/>
          <p:cNvSpPr>
            <a:spLocks noChangeArrowheads="1"/>
          </p:cNvSpPr>
          <p:nvPr/>
        </p:nvSpPr>
        <p:spPr bwMode="auto">
          <a:xfrm>
            <a:off x="503548" y="1520788"/>
            <a:ext cx="8316924" cy="480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제어 파일 이름 지정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Parameter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CONTROL_FILES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에서 지정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CONTROL_FILES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는 쉼표로 구분된 하나이상의 파일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이름 명시.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지정된 모든 파일에 데이터베이스 작업 내용이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기록.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서로 다른 디스크 상의 제어 파일 다중화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모든 </a:t>
            </a: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데이터베이스는 최소한 두 개의 제어 파일을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보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유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데이터베이스 작업 중 </a:t>
            </a: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서버는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CONTROL_FILES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변수에 나열된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첫 번째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파일만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Read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 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데이타베이스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작업중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사용할 수 없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제어 파일이 생기면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인스턴스는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더 이상 작동할 수 없으며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중지.</a:t>
            </a: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제어 파일의 올바른 배치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제어 파일의 각 복사본을 각기 다른 디스크상에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저장.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온라인 로그 파일의 멤버와 같은 디스크에 두어서  디스크 손실 시 위험을 최소화</a:t>
            </a: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제어 파일의 크기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제어 파일 크기는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CREATE DATABASE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문에서 지정한 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MAXDATAFILES, MAXLOGFILES,MAXLOGMEMBERS,MAXLOGHISTORY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및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MAXINSTANCE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설정 값과 운영체제마다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상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이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 </a:t>
            </a: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137441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제어 파일</a:t>
            </a:r>
            <a:r>
              <a:rPr lang="en-US" altLang="ko-KR" dirty="0" smtClean="0"/>
              <a:t>(Control File) </a:t>
            </a:r>
            <a:r>
              <a:rPr lang="ko-KR" altLang="en-US" dirty="0" smtClean="0"/>
              <a:t>관리</a:t>
            </a:r>
          </a:p>
        </p:txBody>
      </p:sp>
      <p:sp>
        <p:nvSpPr>
          <p:cNvPr id="34819" name="Rectangle 11"/>
          <p:cNvSpPr>
            <a:spLocks noGrp="1" noChangeArrowheads="1"/>
          </p:cNvSpPr>
          <p:nvPr>
            <p:ph type="body" idx="1"/>
          </p:nvPr>
        </p:nvSpPr>
        <p:spPr>
          <a:xfrm>
            <a:off x="251521" y="1050118"/>
            <a:ext cx="8587680" cy="5583238"/>
          </a:xfrm>
        </p:spPr>
        <p:txBody>
          <a:bodyPr/>
          <a:lstStyle/>
          <a:p>
            <a:r>
              <a:rPr lang="ko-KR" altLang="en-US" smtClean="0"/>
              <a:t> 제어 파일</a:t>
            </a:r>
            <a:r>
              <a:rPr lang="en-US" altLang="ko-KR" smtClean="0"/>
              <a:t>(Control File) </a:t>
            </a:r>
            <a:r>
              <a:rPr lang="ko-KR" altLang="en-US" smtClean="0"/>
              <a:t>관리 </a:t>
            </a:r>
          </a:p>
          <a:p>
            <a:pPr lvl="1"/>
            <a:r>
              <a:rPr lang="ko-KR" altLang="en-US" smtClean="0"/>
              <a:t> 제어 파일은 데이터베이스 자체에 대한 메타 데이터를 보관하고 있는 바이너리 파일</a:t>
            </a:r>
            <a:endParaRPr lang="en-US" altLang="ko-KR" smtClean="0"/>
          </a:p>
          <a:p>
            <a:pPr lvl="1"/>
            <a:r>
              <a:rPr lang="ko-KR" altLang="en-US" smtClean="0"/>
              <a:t> 제어 파일은 </a:t>
            </a:r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시스템에 의해서만 생성 및 갱신 가능</a:t>
            </a:r>
            <a:endParaRPr lang="en-US" altLang="ko-KR" smtClean="0"/>
          </a:p>
          <a:p>
            <a:pPr lvl="1"/>
            <a:r>
              <a:rPr lang="ko-KR" altLang="en-US" smtClean="0"/>
              <a:t> 제어 파일에 포함된 내용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데이터베이스 </a:t>
            </a:r>
            <a:r>
              <a:rPr lang="ko-KR" altLang="en-US" err="1" smtClean="0"/>
              <a:t>기동시</a:t>
            </a:r>
            <a:r>
              <a:rPr lang="ko-KR" altLang="en-US" smtClean="0"/>
              <a:t> </a:t>
            </a:r>
            <a:r>
              <a:rPr lang="en-US" altLang="ko-KR" smtClean="0"/>
              <a:t>Control File </a:t>
            </a:r>
            <a:r>
              <a:rPr lang="ko-KR" altLang="en-US" smtClean="0"/>
              <a:t>내용이 우선 참조됨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 </a:t>
            </a:r>
            <a:r>
              <a:rPr lang="ko-KR" altLang="en-US" err="1" smtClean="0"/>
              <a:t>데이터데이스</a:t>
            </a:r>
            <a:r>
              <a:rPr lang="ko-KR" altLang="en-US" smtClean="0"/>
              <a:t> 기동 순서</a:t>
            </a:r>
          </a:p>
          <a:p>
            <a:pPr lvl="2"/>
            <a:endParaRPr lang="ko-KR" altLang="en-US" smtClean="0"/>
          </a:p>
        </p:txBody>
      </p:sp>
      <p:graphicFrame>
        <p:nvGraphicFramePr>
          <p:cNvPr id="7" name="표 6"/>
          <p:cNvGraphicFramePr>
            <a:graphicFrameLocks noGrp="1"/>
          </p:cNvGraphicFramePr>
          <p:nvPr/>
        </p:nvGraphicFramePr>
        <p:xfrm>
          <a:off x="539552" y="2276872"/>
          <a:ext cx="7488834" cy="2106836"/>
        </p:xfrm>
        <a:graphic>
          <a:graphicData uri="http://schemas.openxmlformats.org/drawingml/2006/table">
            <a:tbl>
              <a:tblPr/>
              <a:tblGrid>
                <a:gridCol w="1944219"/>
                <a:gridCol w="5544615"/>
              </a:tblGrid>
              <a:tr h="114566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정보</a:t>
                      </a:r>
                    </a:p>
                  </a:txBody>
                  <a:tcPr marL="46092" marR="63212" marT="32923" marB="329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46092" marR="63212" marT="32923" marB="32923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</a:tr>
              <a:tr h="204868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데이터베이스</a:t>
                      </a:r>
                    </a:p>
                  </a:txBody>
                  <a:tcPr marL="46092" marR="63212" marT="39507" marB="39507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데이터베이스 이름</a:t>
                      </a:r>
                      <a:r>
                        <a:rPr lang="en-US" altLang="ko-KR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$TB_SID.tip </a:t>
                      </a:r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파일의 이름 또는 생성되었거나 변경된 타임스탬프 등이 있다</a:t>
                      </a:r>
                      <a:r>
                        <a:rPr lang="en-US" altLang="ko-KR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46092" marR="63212" marT="39507" marB="39507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4868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테이블스페이스</a:t>
                      </a:r>
                    </a:p>
                  </a:txBody>
                  <a:tcPr marL="46092" marR="63212" marT="39507" marB="39507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테이블스페이스를 구성하는 데이터 파일 또는 생성되었거나 변경된 타임스탬프 등이 있다</a:t>
                      </a:r>
                      <a:r>
                        <a:rPr lang="en-US" altLang="ko-KR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46092" marR="63212" marT="39507" marB="39507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</a:tr>
              <a:tr h="146576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</a:t>
                      </a:r>
                      <a:r>
                        <a:rPr lang="ko-KR" altLang="en-US" sz="1200" b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파일</a:t>
                      </a:r>
                      <a:endParaRPr lang="ko-KR" altLang="en-US" sz="1200" b="1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6092" marR="63212" marT="39507" marB="39507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 파일의 이름과 위치 또는 생성되었거나 변경된 타임스탬프 등이 있다</a:t>
                      </a:r>
                      <a:r>
                        <a:rPr lang="en-US" altLang="ko-KR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46092" marR="63212" marT="39507" marB="39507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2377">
                <a:tc>
                  <a:txBody>
                    <a:bodyPr/>
                    <a:lstStyle/>
                    <a:p>
                      <a:pPr algn="l"/>
                      <a:r>
                        <a:rPr 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Redo </a:t>
                      </a:r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로그</a:t>
                      </a:r>
                    </a:p>
                  </a:txBody>
                  <a:tcPr marL="46092" marR="63212" marT="39507" marB="39507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로그 그룹의 개수 및 이를 구성하는 로그 멤버</a:t>
                      </a:r>
                      <a:r>
                        <a:rPr lang="en-US" altLang="ko-KR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로그 파일</a:t>
                      </a:r>
                      <a:r>
                        <a:rPr lang="en-US" altLang="ko-KR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의 이름과 위치 또는 생성되었거나 변경된 타임스탬프 등이 있다</a:t>
                      </a:r>
                      <a:r>
                        <a:rPr lang="en-US" altLang="ko-KR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46092" marR="63212" marT="39507" marB="39507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0631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체크포인트</a:t>
                      </a:r>
                    </a:p>
                  </a:txBody>
                  <a:tcPr marL="46092" marR="63212" marT="39507" marB="39507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최근 체크포인트를 수행한 타임스탬프 등이 있다</a:t>
                      </a:r>
                      <a:r>
                        <a:rPr lang="en-US" altLang="ko-KR" sz="12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46092" marR="63212" marT="39507" marB="39507" anchor="ctr">
                    <a:lnL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46817" name="Rectangle 1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ko-KR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굴림" pitchFamily="50" charset="-127"/>
            </a:endParaRPr>
          </a:p>
        </p:txBody>
      </p:sp>
      <p:sp>
        <p:nvSpPr>
          <p:cNvPr id="12" name="오각형 11"/>
          <p:cNvSpPr/>
          <p:nvPr/>
        </p:nvSpPr>
        <p:spPr bwMode="auto">
          <a:xfrm>
            <a:off x="576064" y="5517232"/>
            <a:ext cx="5616116" cy="252028"/>
          </a:xfrm>
          <a:prstGeom prst="homePlate">
            <a:avLst/>
          </a:prstGeom>
          <a:solidFill>
            <a:schemeClr val="bg1">
              <a:lumMod val="95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0" tIns="0" rIns="0" bIns="36000" numCol="1" rtlCol="0" anchor="t" anchorCtr="0" compatLnSpc="1">
            <a:prstTxWarp prst="textNoShape">
              <a:avLst/>
            </a:prstTxWarp>
          </a:bodyPr>
          <a:lstStyle/>
          <a:p>
            <a:pPr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  2. </a:t>
            </a:r>
            <a:r>
              <a:rPr lang="ko-KR" altLang="en-US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데이터베이스에 실제 저장된 데이터 사전과 스키마 객체의 정보를 얻는다</a:t>
            </a:r>
            <a:r>
              <a:rPr lang="en-US" altLang="ko-KR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13" name="오각형 12"/>
          <p:cNvSpPr/>
          <p:nvPr/>
        </p:nvSpPr>
        <p:spPr bwMode="auto">
          <a:xfrm>
            <a:off x="576064" y="5913276"/>
            <a:ext cx="5616116" cy="252028"/>
          </a:xfrm>
          <a:prstGeom prst="homePlate">
            <a:avLst/>
          </a:prstGeom>
          <a:solidFill>
            <a:schemeClr val="bg1">
              <a:lumMod val="95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0" tIns="0" rIns="0" bIns="36000" numCol="1" rtlCol="0" anchor="t" anchorCtr="0" compatLnSpc="1">
            <a:prstTxWarp prst="textNoShape">
              <a:avLst/>
            </a:prstTxWarp>
          </a:bodyPr>
          <a:lstStyle/>
          <a:p>
            <a:pPr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  3. </a:t>
            </a:r>
            <a:r>
              <a:rPr lang="ko-KR" altLang="en-US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필요한 데이터를 얻는다</a:t>
            </a:r>
            <a:r>
              <a:rPr lang="en-US" altLang="ko-KR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14" name="모서리가 접힌 도형 13"/>
          <p:cNvSpPr/>
          <p:nvPr/>
        </p:nvSpPr>
        <p:spPr bwMode="auto">
          <a:xfrm>
            <a:off x="6768244" y="4761148"/>
            <a:ext cx="1512168" cy="1008112"/>
          </a:xfrm>
          <a:prstGeom prst="foldedCorner">
            <a:avLst/>
          </a:prstGeom>
          <a:solidFill>
            <a:srgbClr val="FFFF99"/>
          </a:solidFill>
          <a:ln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0" tIns="0" rIns="0" bIns="36000" numCol="1" rtlCol="0" anchor="ctr" anchorCtr="0" compatLnSpc="1">
            <a:prstTxWarp prst="textNoShape">
              <a:avLst/>
            </a:prstTxWarp>
          </a:bodyPr>
          <a:lstStyle/>
          <a:p>
            <a:pPr marL="1301750" marR="0" indent="-1301750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tabLst>
                <a:tab pos="266700" algn="l"/>
              </a:tabLst>
            </a:pPr>
            <a:r>
              <a:rPr kumimoji="1" lang="en-US" altLang="ko-KR" sz="12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맑은 고딕" pitchFamily="50" charset="-127"/>
                <a:ea typeface="맑은 고딕" pitchFamily="50" charset="-127"/>
              </a:rPr>
              <a:t>Control File</a:t>
            </a: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오각형 8"/>
          <p:cNvSpPr/>
          <p:nvPr/>
        </p:nvSpPr>
        <p:spPr bwMode="auto">
          <a:xfrm>
            <a:off x="576064" y="5121188"/>
            <a:ext cx="6264188" cy="252028"/>
          </a:xfrm>
          <a:prstGeom prst="homePlate">
            <a:avLst/>
          </a:prstGeom>
          <a:solidFill>
            <a:srgbClr val="FFFF99"/>
          </a:solidFill>
          <a:ln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0" tIns="0" rIns="0" bIns="36000" numCol="1" rtlCol="0" anchor="t" anchorCtr="0" compatLnSpc="1">
            <a:prstTxWarp prst="textNoShape">
              <a:avLst/>
            </a:prstTxWarp>
          </a:bodyPr>
          <a:lstStyle/>
          <a:p>
            <a:pPr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  1.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테이블스페이스와 데이터 파일의 정보를 얻는다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15" name="아래쪽 화살표 14"/>
          <p:cNvSpPr/>
          <p:nvPr/>
        </p:nvSpPr>
        <p:spPr bwMode="auto">
          <a:xfrm>
            <a:off x="3095836" y="5301208"/>
            <a:ext cx="684076" cy="720080"/>
          </a:xfrm>
          <a:prstGeom prst="downArrow">
            <a:avLst>
              <a:gd name="adj1" fmla="val 5812"/>
              <a:gd name="adj2" fmla="val 25604"/>
            </a:avLst>
          </a:prstGeom>
          <a:solidFill>
            <a:srgbClr val="FF9933"/>
          </a:solidFill>
          <a:ln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0" tIns="0" rIns="0" bIns="36000" numCol="1" rtlCol="0" anchor="t" anchorCtr="0" compatLnSpc="1">
            <a:prstTxWarp prst="textNoShape">
              <a:avLst/>
            </a:prstTxWarp>
          </a:bodyPr>
          <a:lstStyle/>
          <a:p>
            <a:pPr marL="1249363" marR="0" indent="-625475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 typeface="-윤고딕120" pitchFamily="18" charset="-127"/>
              <a:buChar char="▪"/>
              <a:tabLst>
                <a:tab pos="266700" algn="l"/>
              </a:tabLst>
            </a:pPr>
            <a:endParaRPr kumimoji="1" lang="ko-KR" altLang="en-US" sz="12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50" charset="-127"/>
              <a:ea typeface="Arial Unicode MS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791111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안정성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" name="Rectangle 14"/>
          <p:cNvSpPr txBox="1">
            <a:spLocks noChangeArrowheads="1"/>
          </p:cNvSpPr>
          <p:nvPr/>
        </p:nvSpPr>
        <p:spPr bwMode="auto">
          <a:xfrm>
            <a:off x="251520" y="836712"/>
            <a:ext cx="864096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eaLnBrk="1" latinLnBrk="0" hangingPunct="1"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의</a:t>
            </a:r>
            <a:r>
              <a:rPr lang="en-US" altLang="ko-KR" sz="1200" kern="0" dirty="0" smtClean="0"/>
              <a:t> </a:t>
            </a:r>
            <a:r>
              <a:rPr lang="ko-KR" altLang="en-US" sz="1200" kern="0" dirty="0" smtClean="0"/>
              <a:t>복구 관리자</a:t>
            </a:r>
            <a:r>
              <a:rPr lang="en-US" altLang="ko-KR" sz="1200" kern="0" dirty="0" smtClean="0"/>
              <a:t>(RMGR) </a:t>
            </a:r>
            <a:r>
              <a:rPr lang="ko-KR" altLang="en-US" sz="1200" kern="0" dirty="0" smtClean="0"/>
              <a:t>유틸리티를 이용하여 온라인 상에서의</a:t>
            </a:r>
            <a:r>
              <a:rPr lang="en-US" altLang="ko-KR" sz="1200" kern="0" dirty="0" smtClean="0"/>
              <a:t> </a:t>
            </a:r>
            <a:r>
              <a:rPr lang="ko-KR" altLang="en-US" sz="1200" kern="0" dirty="0" smtClean="0"/>
              <a:t>데이터 백업과 </a:t>
            </a:r>
            <a:r>
              <a:rPr lang="ko-KR" altLang="en-US" sz="1200" kern="0" dirty="0" err="1" smtClean="0"/>
              <a:t>증분</a:t>
            </a:r>
            <a:r>
              <a:rPr lang="ko-KR" altLang="en-US" sz="1200" kern="0" dirty="0" smtClean="0"/>
              <a:t> 백업 및 </a:t>
            </a:r>
            <a:r>
              <a:rPr lang="en-US" altLang="ko-KR" sz="1200" kern="0" dirty="0" smtClean="0"/>
              <a:t>RMGR</a:t>
            </a:r>
            <a:r>
              <a:rPr lang="ko-KR" altLang="en-US" sz="1200" kern="0" dirty="0" smtClean="0"/>
              <a:t>로 만들어진 </a:t>
            </a:r>
            <a:endParaRPr lang="en-US" altLang="ko-KR" sz="1200" kern="0" dirty="0" smtClean="0"/>
          </a:p>
          <a:p>
            <a:pPr marL="0" indent="0" eaLnBrk="1" latinLnBrk="0" hangingPunct="1">
              <a:buNone/>
            </a:pPr>
            <a:r>
              <a:rPr lang="ko-KR" altLang="en-US" sz="1200" kern="0" dirty="0" err="1" smtClean="0"/>
              <a:t>백업본을</a:t>
            </a:r>
            <a:r>
              <a:rPr lang="ko-KR" altLang="en-US" sz="1200" kern="0" dirty="0" smtClean="0"/>
              <a:t> 이용한 자동 복구 기능을 제공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29" name="Rectangle 5"/>
          <p:cNvSpPr>
            <a:spLocks noChangeArrowheads="1"/>
          </p:cNvSpPr>
          <p:nvPr/>
        </p:nvSpPr>
        <p:spPr bwMode="auto">
          <a:xfrm>
            <a:off x="215516" y="1639915"/>
            <a:ext cx="8748972" cy="4460875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+mn-ea"/>
              <a:ea typeface="+mn-ea"/>
            </a:endParaRPr>
          </a:p>
        </p:txBody>
      </p:sp>
      <p:graphicFrame>
        <p:nvGraphicFramePr>
          <p:cNvPr id="30" name="Group 9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3650819"/>
              </p:ext>
            </p:extLst>
          </p:nvPr>
        </p:nvGraphicFramePr>
        <p:xfrm>
          <a:off x="290162" y="1700808"/>
          <a:ext cx="8566314" cy="4378827"/>
        </p:xfrm>
        <a:graphic>
          <a:graphicData uri="http://schemas.openxmlformats.org/drawingml/2006/table">
            <a:tbl>
              <a:tblPr/>
              <a:tblGrid>
                <a:gridCol w="1797562"/>
                <a:gridCol w="6768752"/>
              </a:tblGrid>
              <a:tr h="27306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489173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Online Full Backup </a:t>
                      </a:r>
                      <a:endParaRPr kumimoji="0" 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8000" marR="78000" marT="35996" marB="35996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데이터베이스에 속한 전체 데이터 파일을 온라인 백업하는 기능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온라인 백업을 위해 서는 데이터베이스가 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ARCHIVELOG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 운영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8000" marR="78000" marT="35996" marB="35996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07610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Incremental Full Backup </a:t>
                      </a:r>
                    </a:p>
                  </a:txBody>
                  <a:tcPr marL="78000" marR="78000" marT="35996" marB="35996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Incremental Backup</a:t>
                      </a:r>
                      <a:b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RMGR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통해 온라인 백업을 받았다면 이를 이용하여 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Incremental Backup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가능</a:t>
                      </a:r>
                      <a:endParaRPr kumimoji="0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Incremental Full Backup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하려면 이전에 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RMGR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통해 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Online Full Backup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받아야 하며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버전의 데이터베이스와 백업본과의 차이를 구하여 백업 파일을 생성</a:t>
                      </a:r>
                      <a:endParaRPr kumimoji="0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Incremental Backup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RMGR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통해서만 사용 가능</a:t>
                      </a:r>
                    </a:p>
                  </a:txBody>
                  <a:tcPr marL="78000" marR="78000" marT="35996" marB="35996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7699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Automatic Recovery </a:t>
                      </a:r>
                      <a:endParaRPr kumimoji="0" 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8000" marR="78000" marT="35996" marB="35996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RMGR</a:t>
                      </a:r>
                      <a:r>
                        <a:rPr kumimoji="0" lang="en-US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</a:t>
                      </a: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만들어진</a:t>
                      </a: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백업본을</a:t>
                      </a: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이용하여</a:t>
                      </a: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자동</a:t>
                      </a: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Recovery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하는 기능</a:t>
                      </a:r>
                      <a:endParaRPr kumimoji="0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Online full Backup/Incremental Full </a:t>
                      </a:r>
                      <a:r>
                        <a:rPr kumimoji="0" lang="en-US" altLang="ja-JP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Backup</a:t>
                      </a:r>
                      <a:r>
                        <a:rPr kumimoji="0" lang="en-US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</a:t>
                      </a: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상관없이</a:t>
                      </a: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자동으로</a:t>
                      </a: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Recovery</a:t>
                      </a:r>
                      <a:r>
                        <a:rPr kumimoji="0" lang="en-US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가능</a:t>
                      </a:r>
                      <a:endParaRPr kumimoji="0" lang="en-US" altLang="ja-JP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8000" marR="78000" marT="35996" marB="35996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92088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Incomplete Recovery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0" 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5sp1</a:t>
                      </a:r>
                      <a:r>
                        <a:rPr kumimoji="0" 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78000" marR="78000" marT="35996" marB="35996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시간 기반 불완전 복구 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(Time-Based) –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지정된 시간까지 복구 가능</a:t>
                      </a:r>
                      <a:endParaRPr kumimoji="0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TSN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기반 불완전 복구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(TSN-Based) –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지정한 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TSN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까지 변경된 내용만 복구</a:t>
                      </a:r>
                      <a:endParaRPr kumimoji="0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취소 기반 불완전 복구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(Cancel-Based) –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사용자가 취소할 때까지 복구를 수행</a:t>
                      </a:r>
                      <a:endParaRPr kumimoji="0" lang="en-US" altLang="ja-JP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8000" marR="78000" marT="35996" marB="35996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11390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추가</a:t>
                      </a:r>
                      <a:r>
                        <a:rPr kumimoji="0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 </a:t>
                      </a:r>
                      <a:r>
                        <a:rPr kumimoji="0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(5sp1)</a:t>
                      </a:r>
                      <a:endParaRPr kumimoji="0" 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8000" marR="78000" marT="35996" marB="35996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Multi-Thread Backup Recovery (-t –thread)</a:t>
                      </a:r>
                    </a:p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압축 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Backup (-c, --compress)</a:t>
                      </a:r>
                    </a:p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Full Backup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 빈 블록을 제외하고 백업하는 기능</a:t>
                      </a:r>
                      <a:endParaRPr kumimoji="0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90488" marR="0" lvl="0" indent="-90488" algn="l" defTabSz="914400" rtl="0" eaLnBrk="1" fontAlgn="base" latinLnBrk="1" hangingPunct="1">
                        <a:lnSpc>
                          <a:spcPts val="1600"/>
                        </a:lnSpc>
                        <a:spcBef>
                          <a:spcPts val="240"/>
                        </a:spcBef>
                        <a:spcAft>
                          <a:spcPts val="24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en-US" altLang="ja-JP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Tablespace</a:t>
                      </a: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/ </a:t>
                      </a:r>
                      <a:r>
                        <a:rPr kumimoji="0" lang="en-US" altLang="ja-JP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Datafile</a:t>
                      </a:r>
                      <a:r>
                        <a:rPr kumimoji="0" lang="en-US" altLang="ja-JP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백업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 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복구 혹은 백업할 대상 테이블 스페이스나 데이터 파일을 지정 가능</a:t>
                      </a:r>
                      <a:endParaRPr kumimoji="0" lang="en-US" altLang="ja-JP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8000" marR="78000" marT="35996" marB="35996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06437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3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제어 파일</a:t>
            </a:r>
            <a:r>
              <a:rPr lang="en-US" altLang="ko-KR" smtClean="0"/>
              <a:t>(Control File) </a:t>
            </a:r>
            <a:r>
              <a:rPr lang="ko-KR" altLang="en-US" smtClean="0"/>
              <a:t>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35843" name="Rectangle 4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컨트롤 파일에 대한 정보 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Tibero</a:t>
            </a:r>
            <a:r>
              <a:rPr lang="ko-KR" altLang="en-US" smtClean="0"/>
              <a:t>에서는 여러가지 시스템 뷰를 정의하여 컨트롤 파일의 관리에 도움을 주고 있다 </a:t>
            </a:r>
            <a:r>
              <a:rPr lang="en-US" altLang="ko-KR" smtClean="0"/>
              <a:t>.</a:t>
            </a:r>
            <a:endParaRPr lang="ko-KR" altLang="en-US" smtClean="0"/>
          </a:p>
        </p:txBody>
      </p:sp>
      <p:graphicFrame>
        <p:nvGraphicFramePr>
          <p:cNvPr id="121892" name="Group 36"/>
          <p:cNvGraphicFramePr>
            <a:graphicFrameLocks noGrp="1"/>
          </p:cNvGraphicFramePr>
          <p:nvPr>
            <p:ph sz="half" idx="4294967295"/>
          </p:nvPr>
        </p:nvGraphicFramePr>
        <p:xfrm>
          <a:off x="623888" y="1539875"/>
          <a:ext cx="8221662" cy="963612"/>
        </p:xfrm>
        <a:graphic>
          <a:graphicData uri="http://schemas.openxmlformats.org/drawingml/2006/table">
            <a:tbl>
              <a:tblPr/>
              <a:tblGrid>
                <a:gridCol w="2166937"/>
                <a:gridCol w="6054725"/>
              </a:tblGrid>
              <a:tr h="349654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3" marB="4680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03" marB="4680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0697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V$DATABASE</a:t>
                      </a:r>
                    </a:p>
                  </a:txBody>
                  <a:tcPr marL="90000" marR="90000" marT="46803" marB="4680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ARCHIVELOG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모드인지 여부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체크포인트 등의 정보</a:t>
                      </a:r>
                    </a:p>
                  </a:txBody>
                  <a:tcPr marL="90000" marR="90000" marT="46803" marB="4680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97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V$CONTROLFILE</a:t>
                      </a:r>
                    </a:p>
                  </a:txBody>
                  <a:tcPr marL="90000" marR="90000" marT="46803" marB="4680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컨트롤 파일의 상태 및 파일이름 정보</a:t>
                      </a:r>
                    </a:p>
                  </a:txBody>
                  <a:tcPr marL="90000" marR="90000" marT="46803" marB="4680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5856" name="Text Box 41"/>
          <p:cNvSpPr txBox="1">
            <a:spLocks noChangeArrowheads="1"/>
          </p:cNvSpPr>
          <p:nvPr/>
        </p:nvSpPr>
        <p:spPr bwMode="auto">
          <a:xfrm>
            <a:off x="549275" y="2611438"/>
            <a:ext cx="8302625" cy="15621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NAME, CREATE_DATE, CURRENT_TSN, RESETLOG_TSN, LOG_MODE, CKPT_TSN</a:t>
            </a:r>
            <a:br>
              <a:rPr lang="en-US" altLang="ko-KR">
                <a:latin typeface="맑은 고딕" pitchFamily="50" charset="-127"/>
                <a:ea typeface="맑은 고딕" pitchFamily="50" charset="-127"/>
              </a:rPr>
            </a:b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FROM V$DATABASE;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NAME     CREATE_DATE  CURRENT_TSN   RESETLOG_TSN    LOG_MODE       CKPT_TSN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 ------------ ------------ -------------- ------------ ----------</a:t>
            </a:r>
          </a:p>
          <a:p>
            <a:pPr eaLnBrk="1" hangingPunct="1"/>
            <a:r>
              <a:rPr lang="it-IT" altLang="ko-KR">
                <a:latin typeface="맑은 고딕" pitchFamily="50" charset="-127"/>
                <a:ea typeface="맑은 고딕" pitchFamily="50" charset="-127"/>
              </a:rPr>
              <a:t>tibero          2009/05/20          86723                   0 NOARCHIVELOG        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86596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1 row selected.</a:t>
            </a:r>
          </a:p>
        </p:txBody>
      </p:sp>
      <p:sp>
        <p:nvSpPr>
          <p:cNvPr id="35857" name="Text Box 42"/>
          <p:cNvSpPr txBox="1">
            <a:spLocks noChangeArrowheads="1"/>
          </p:cNvSpPr>
          <p:nvPr/>
        </p:nvSpPr>
        <p:spPr bwMode="auto">
          <a:xfrm>
            <a:off x="576263" y="4268788"/>
            <a:ext cx="8277225" cy="17446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STATUS,  NAME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FROM V$CONTROLFILE;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STATUS   NAME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 ---------------------</a:t>
            </a:r>
          </a:p>
          <a:p>
            <a:pPr eaLnBrk="1" hangingPunct="1"/>
            <a:r>
              <a:rPr lang="it-IT" altLang="ko-KR">
                <a:latin typeface="맑은 고딕" pitchFamily="50" charset="-127"/>
                <a:ea typeface="맑은 고딕" pitchFamily="50" charset="-127"/>
              </a:rPr>
              <a:t>        0   </a:t>
            </a:r>
            <a:r>
              <a:rPr lang="it-IT" altLang="ko-KR" smtClean="0">
                <a:latin typeface="맑은 고딕" pitchFamily="50" charset="-127"/>
                <a:ea typeface="맑은 고딕" pitchFamily="50" charset="-127"/>
              </a:rPr>
              <a:t>/home/tiber5/tbdata/c1.ctl</a:t>
            </a:r>
            <a:endParaRPr lang="it-IT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it-IT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1 row selected.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3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제어 파일</a:t>
            </a:r>
            <a:r>
              <a:rPr lang="en-US" altLang="ko-KR" smtClean="0"/>
              <a:t>(Control File) </a:t>
            </a:r>
            <a:r>
              <a:rPr lang="ko-KR" altLang="en-US" smtClean="0"/>
              <a:t>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35843" name="Rectangle 4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컨트롤 파일 삭제</a:t>
            </a: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510430" y="1376772"/>
            <a:ext cx="7373938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데이터베이스를 </a:t>
            </a:r>
            <a:r>
              <a:rPr lang="ko-KR" altLang="en-US" sz="1400" b="1" dirty="0" smtClean="0">
                <a:latin typeface="맑은 고딕" pitchFamily="50" charset="-127"/>
                <a:ea typeface="맑은 고딕" pitchFamily="50" charset="-127"/>
              </a:rPr>
              <a:t>종료.</a:t>
            </a: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데이터베이스 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PARAMETER 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파일의 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CONTROL_FILES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의 변수를 편집</a:t>
            </a: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변동되는 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CONTROL FILE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의 복사 및 이름 변경</a:t>
            </a: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endParaRPr lang="ko-KR" altLang="en-US" sz="14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데이터베이스 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OPEN</a:t>
            </a: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endParaRPr lang="en-US" altLang="ko-KR" sz="14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변경으로 인하여 필요 없게 된 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CONTROL FILE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들은 삭제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endParaRPr lang="ko-KR" altLang="ko-KR" sz="1400" b="1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656656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Data Dictionary</a:t>
            </a:r>
            <a:endParaRPr lang="ko-KR" altLang="en-US" smtClean="0"/>
          </a:p>
        </p:txBody>
      </p:sp>
      <p:sp>
        <p:nvSpPr>
          <p:cNvPr id="36867" name="Rectangle 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데이터 사전 </a:t>
            </a:r>
            <a:r>
              <a:rPr lang="en-US" altLang="ko-KR" dirty="0" smtClean="0"/>
              <a:t>(Data Dictionary) </a:t>
            </a:r>
            <a:r>
              <a:rPr lang="ko-KR" altLang="en-US" dirty="0" smtClean="0"/>
              <a:t>개요</a:t>
            </a:r>
          </a:p>
          <a:p>
            <a:pPr lvl="1"/>
            <a:r>
              <a:rPr lang="ko-KR" altLang="en-US" dirty="0" smtClean="0"/>
              <a:t> 데이터베이스에 대한 정보를 제공하는 읽기전용 테이블 및 </a:t>
            </a:r>
            <a:r>
              <a:rPr lang="ko-KR" altLang="en-US" dirty="0" err="1" smtClean="0"/>
              <a:t>뷰의</a:t>
            </a:r>
            <a:r>
              <a:rPr lang="ko-KR" altLang="en-US" dirty="0" smtClean="0"/>
              <a:t> 집합</a:t>
            </a:r>
          </a:p>
          <a:p>
            <a:pPr lvl="1"/>
            <a:r>
              <a:rPr lang="en-US" altLang="ko-KR" dirty="0" smtClean="0"/>
              <a:t> System </a:t>
            </a:r>
            <a:r>
              <a:rPr lang="en-US" altLang="ko-KR" dirty="0" err="1" smtClean="0"/>
              <a:t>Tablespace</a:t>
            </a:r>
            <a:r>
              <a:rPr lang="ko-KR" altLang="en-US" dirty="0" smtClean="0"/>
              <a:t>에 저장</a:t>
            </a:r>
            <a:r>
              <a:rPr lang="en-US" altLang="ko-KR" dirty="0" smtClean="0"/>
              <a:t>.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서버에 의해 유지 관리</a:t>
            </a:r>
          </a:p>
          <a:p>
            <a:pPr lvl="1"/>
            <a:r>
              <a:rPr lang="en-US" altLang="ko-KR" dirty="0" smtClean="0"/>
              <a:t> </a:t>
            </a:r>
            <a:r>
              <a:rPr lang="ko-KR" altLang="en-US" dirty="0" smtClean="0"/>
              <a:t>소유자는 </a:t>
            </a:r>
            <a:r>
              <a:rPr lang="en-US" altLang="ko-KR" dirty="0" smtClean="0"/>
              <a:t>sys </a:t>
            </a:r>
            <a:r>
              <a:rPr lang="ko-KR" altLang="en-US" dirty="0" smtClean="0"/>
              <a:t>사용자이지만</a:t>
            </a:r>
            <a:r>
              <a:rPr lang="en-US" altLang="ko-KR" dirty="0" smtClean="0"/>
              <a:t> </a:t>
            </a:r>
            <a:r>
              <a:rPr lang="en-US" altLang="ko-KR" dirty="0" err="1" smtClean="0"/>
              <a:t>syscat</a:t>
            </a:r>
            <a:r>
              <a:rPr lang="ko-KR" altLang="en-US" dirty="0" smtClean="0"/>
              <a:t>이 </a:t>
            </a:r>
            <a:r>
              <a:rPr lang="en-US" altLang="ko-KR" dirty="0" smtClean="0"/>
              <a:t>sys </a:t>
            </a:r>
            <a:r>
              <a:rPr lang="ko-KR" altLang="en-US" dirty="0" smtClean="0"/>
              <a:t>소유의 데이터를 </a:t>
            </a:r>
            <a:r>
              <a:rPr lang="en-US" altLang="ko-KR" dirty="0" smtClean="0"/>
              <a:t>VIEW </a:t>
            </a:r>
            <a:r>
              <a:rPr lang="ko-KR" altLang="en-US" dirty="0" smtClean="0"/>
              <a:t>형태로 제공</a:t>
            </a:r>
            <a:endParaRPr lang="en-US" altLang="ko-KR" dirty="0" smtClean="0"/>
          </a:p>
          <a:p>
            <a:pPr lvl="1"/>
            <a:r>
              <a:rPr lang="ko-KR" altLang="en-US" dirty="0" smtClean="0"/>
              <a:t> 데이터 사전 종류</a:t>
            </a:r>
          </a:p>
          <a:p>
            <a:pPr lvl="2"/>
            <a:r>
              <a:rPr lang="ko-KR" altLang="en-US" b="1" dirty="0" smtClean="0"/>
              <a:t>정적 </a:t>
            </a:r>
            <a:r>
              <a:rPr lang="ko-KR" altLang="en-US" b="1" dirty="0" err="1" smtClean="0"/>
              <a:t>뷰</a:t>
            </a:r>
            <a:r>
              <a:rPr lang="en-US" altLang="ko-KR" b="1" dirty="0" smtClean="0"/>
              <a:t>(Static view)</a:t>
            </a:r>
          </a:p>
          <a:p>
            <a:pPr lvl="2">
              <a:buFont typeface="-윤고딕120"/>
              <a:buNone/>
            </a:pPr>
            <a:r>
              <a:rPr lang="ko-KR" altLang="en-US" dirty="0" smtClean="0"/>
              <a:t>	하나 이상의 기반 테이블을 이용하여 정의된 </a:t>
            </a:r>
            <a:r>
              <a:rPr lang="ko-KR" altLang="en-US" dirty="0" err="1" smtClean="0"/>
              <a:t>뷰이며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정적 </a:t>
            </a:r>
            <a:r>
              <a:rPr lang="ko-KR" altLang="en-US" dirty="0" err="1" smtClean="0"/>
              <a:t>뷰에</a:t>
            </a:r>
            <a:r>
              <a:rPr lang="ko-KR" altLang="en-US" dirty="0" smtClean="0"/>
              <a:t> 따라 다른 정적 </a:t>
            </a:r>
            <a:r>
              <a:rPr lang="ko-KR" altLang="en-US" dirty="0" err="1" smtClean="0"/>
              <a:t>뷰</a:t>
            </a:r>
            <a:r>
              <a:rPr lang="ko-KR" altLang="en-US" dirty="0" smtClean="0"/>
              <a:t> 또는 동적 </a:t>
            </a:r>
            <a:r>
              <a:rPr lang="ko-KR" altLang="en-US" dirty="0" err="1" smtClean="0"/>
              <a:t>뷰에</a:t>
            </a:r>
            <a:r>
              <a:rPr lang="ko-KR" altLang="en-US" dirty="0" smtClean="0"/>
              <a:t> 기반하여 정의되기도 한다</a:t>
            </a:r>
            <a:r>
              <a:rPr lang="en-US" altLang="ko-KR" dirty="0" smtClean="0"/>
              <a:t>. 	</a:t>
            </a:r>
          </a:p>
          <a:p>
            <a:pPr lvl="2"/>
            <a:r>
              <a:rPr lang="ko-KR" altLang="en-US" b="1" dirty="0" smtClean="0"/>
              <a:t>동적 </a:t>
            </a:r>
            <a:r>
              <a:rPr lang="ko-KR" altLang="en-US" b="1" dirty="0" err="1" smtClean="0"/>
              <a:t>뷰</a:t>
            </a:r>
            <a:r>
              <a:rPr lang="en-US" altLang="ko-KR" b="1" dirty="0" smtClean="0"/>
              <a:t>(Dynamic View)</a:t>
            </a:r>
          </a:p>
          <a:p>
            <a:pPr lvl="2">
              <a:buFont typeface="-윤고딕120"/>
              <a:buNone/>
            </a:pPr>
            <a:r>
              <a:rPr lang="ko-KR" altLang="en-US" dirty="0" smtClean="0"/>
              <a:t>	현재 </a:t>
            </a:r>
            <a:r>
              <a:rPr lang="ko-KR" altLang="en-US" dirty="0" err="1" smtClean="0"/>
              <a:t>티베로</a:t>
            </a:r>
            <a:r>
              <a:rPr lang="ko-KR" altLang="en-US" dirty="0" smtClean="0"/>
              <a:t> 시스템에서 동적으로 변경되는 데이터를 가상 테이블 집합에 기록하며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이 가상 테이블은 데이터베이스가 실행되는 동안에만 메모리에 존재하며 </a:t>
            </a:r>
            <a:r>
              <a:rPr lang="ko-KR" altLang="en-US" dirty="0" err="1" smtClean="0"/>
              <a:t>데이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터베이스</a:t>
            </a:r>
            <a:r>
              <a:rPr lang="ko-KR" altLang="en-US" dirty="0" smtClean="0"/>
              <a:t> 작업의 실시간 상태를 반영합니다</a:t>
            </a:r>
            <a:r>
              <a:rPr lang="en-US" altLang="ko-KR" dirty="0" smtClean="0"/>
              <a:t>.</a:t>
            </a:r>
            <a:endParaRPr lang="ko-KR" alt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37892" name="Rectangle 120"/>
          <p:cNvSpPr>
            <a:spLocks noChangeArrowheads="1"/>
          </p:cNvSpPr>
          <p:nvPr/>
        </p:nvSpPr>
        <p:spPr bwMode="auto">
          <a:xfrm>
            <a:off x="2878138" y="2570163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오브젝트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(Object)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개요</a:t>
            </a:r>
          </a:p>
        </p:txBody>
      </p:sp>
      <p:sp>
        <p:nvSpPr>
          <p:cNvPr id="37893" name="Rectangle 120"/>
          <p:cNvSpPr>
            <a:spLocks noChangeArrowheads="1"/>
          </p:cNvSpPr>
          <p:nvPr/>
        </p:nvSpPr>
        <p:spPr bwMode="auto">
          <a:xfrm>
            <a:off x="2878138" y="3001963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테이블 관리</a:t>
            </a:r>
          </a:p>
        </p:txBody>
      </p:sp>
      <p:sp>
        <p:nvSpPr>
          <p:cNvPr id="37894" name="Rectangle 120"/>
          <p:cNvSpPr>
            <a:spLocks noChangeArrowheads="1"/>
          </p:cNvSpPr>
          <p:nvPr/>
        </p:nvSpPr>
        <p:spPr bwMode="auto">
          <a:xfrm>
            <a:off x="2878138" y="387350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파티션</a:t>
            </a:r>
            <a:r>
              <a:rPr lang="en-US" altLang="ko-KR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(Partition)</a:t>
            </a:r>
            <a:r>
              <a:rPr lang="ko-KR" altLang="en-US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테이블 관리</a:t>
            </a:r>
          </a:p>
        </p:txBody>
      </p:sp>
      <p:sp>
        <p:nvSpPr>
          <p:cNvPr id="37895" name="Rectangle 7"/>
          <p:cNvSpPr>
            <a:spLocks noChangeArrowheads="1"/>
          </p:cNvSpPr>
          <p:nvPr/>
        </p:nvSpPr>
        <p:spPr bwMode="auto">
          <a:xfrm>
            <a:off x="819150" y="1271588"/>
            <a:ext cx="7407275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kumimoji="0" lang="ko-KR" altLang="en-US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오브젝트</a:t>
            </a: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0" lang="en-US" altLang="ko-KR" sz="40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Obejct</a:t>
            </a: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r>
              <a:rPr kumimoji="0" lang="ko-KR" altLang="en-US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관리</a:t>
            </a:r>
          </a:p>
        </p:txBody>
      </p:sp>
      <p:sp>
        <p:nvSpPr>
          <p:cNvPr id="37896" name="Rectangle 120"/>
          <p:cNvSpPr>
            <a:spLocks noChangeArrowheads="1"/>
          </p:cNvSpPr>
          <p:nvPr/>
        </p:nvSpPr>
        <p:spPr bwMode="auto">
          <a:xfrm>
            <a:off x="2878138" y="4300538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파티션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(Partition)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인덱스 관리</a:t>
            </a:r>
          </a:p>
        </p:txBody>
      </p:sp>
      <p:sp>
        <p:nvSpPr>
          <p:cNvPr id="37897" name="Rectangle 120"/>
          <p:cNvSpPr>
            <a:spLocks noChangeArrowheads="1"/>
          </p:cNvSpPr>
          <p:nvPr/>
        </p:nvSpPr>
        <p:spPr bwMode="auto">
          <a:xfrm>
            <a:off x="2876550" y="3432175"/>
            <a:ext cx="3598863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인덱스 관리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7898" name="Rectangle 120"/>
          <p:cNvSpPr>
            <a:spLocks noChangeArrowheads="1"/>
          </p:cNvSpPr>
          <p:nvPr/>
        </p:nvSpPr>
        <p:spPr bwMode="auto">
          <a:xfrm>
            <a:off x="2889250" y="4743450"/>
            <a:ext cx="3598863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뷰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(View)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관리</a:t>
            </a:r>
          </a:p>
        </p:txBody>
      </p:sp>
      <p:sp>
        <p:nvSpPr>
          <p:cNvPr id="37899" name="Rectangle 120"/>
          <p:cNvSpPr>
            <a:spLocks noChangeArrowheads="1"/>
          </p:cNvSpPr>
          <p:nvPr/>
        </p:nvSpPr>
        <p:spPr bwMode="auto">
          <a:xfrm>
            <a:off x="2874963" y="5160963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시퀀스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(Sequence)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관리</a:t>
            </a:r>
          </a:p>
        </p:txBody>
      </p:sp>
      <p:sp>
        <p:nvSpPr>
          <p:cNvPr id="37900" name="Rectangle 120"/>
          <p:cNvSpPr>
            <a:spLocks noChangeArrowheads="1"/>
          </p:cNvSpPr>
          <p:nvPr/>
        </p:nvSpPr>
        <p:spPr bwMode="auto">
          <a:xfrm>
            <a:off x="2886075" y="5603875"/>
            <a:ext cx="3598863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시노님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(Synonym)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1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오브젝트</a:t>
            </a:r>
            <a:r>
              <a:rPr lang="en-US" altLang="ko-KR" smtClean="0"/>
              <a:t>(Object) </a:t>
            </a:r>
            <a:r>
              <a:rPr lang="ko-KR" altLang="en-US" smtClean="0"/>
              <a:t>개요</a:t>
            </a:r>
          </a:p>
        </p:txBody>
      </p:sp>
      <p:sp>
        <p:nvSpPr>
          <p:cNvPr id="38915" name="Rectangle 18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2019300"/>
          </a:xfrm>
        </p:spPr>
        <p:txBody>
          <a:bodyPr/>
          <a:lstStyle/>
          <a:p>
            <a:r>
              <a:rPr lang="en-US" altLang="ko-KR" dirty="0" smtClean="0"/>
              <a:t> </a:t>
            </a:r>
            <a:r>
              <a:rPr lang="ko-KR" altLang="en-US" dirty="0" smtClean="0"/>
              <a:t>오브젝트 개요</a:t>
            </a:r>
          </a:p>
          <a:p>
            <a:pPr lvl="1"/>
            <a:r>
              <a:rPr lang="ko-KR" altLang="en-US" dirty="0" smtClean="0"/>
              <a:t> </a:t>
            </a:r>
            <a:r>
              <a:rPr lang="ko-KR" altLang="en-US" dirty="0" err="1" smtClean="0"/>
              <a:t>티베로의</a:t>
            </a:r>
            <a:r>
              <a:rPr lang="ko-KR" altLang="en-US" dirty="0" smtClean="0"/>
              <a:t> 논리적 구조로 취급할 수 있는 형식의 데이터로 구조상 또는 용법상 관점으로 분류한 것</a:t>
            </a:r>
            <a:endParaRPr lang="en-US" altLang="ko-KR" dirty="0" smtClean="0"/>
          </a:p>
          <a:p>
            <a:pPr lvl="1"/>
            <a:r>
              <a:rPr lang="ko-KR" altLang="en-US" dirty="0" smtClean="0"/>
              <a:t> 테이블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인덱스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뷰</a:t>
            </a:r>
            <a:r>
              <a:rPr lang="en-US" altLang="ko-KR" dirty="0" smtClean="0"/>
              <a:t>, </a:t>
            </a:r>
            <a:r>
              <a:rPr lang="ko-KR" altLang="en-US" dirty="0" smtClean="0"/>
              <a:t>시퀀스</a:t>
            </a:r>
            <a:r>
              <a:rPr lang="en-US" altLang="ko-KR" dirty="0" smtClean="0"/>
              <a:t>, </a:t>
            </a:r>
            <a:r>
              <a:rPr lang="ko-KR" altLang="en-US" dirty="0" smtClean="0"/>
              <a:t>동의어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트리거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프로시져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사용자 생성 </a:t>
            </a:r>
            <a:r>
              <a:rPr lang="en-US" altLang="ko-KR" dirty="0" smtClean="0"/>
              <a:t>function, </a:t>
            </a:r>
            <a:r>
              <a:rPr lang="ko-KR" altLang="en-US" dirty="0" smtClean="0"/>
              <a:t>사용자 생성 패키지</a:t>
            </a:r>
          </a:p>
          <a:p>
            <a:pPr lvl="1"/>
            <a:r>
              <a:rPr lang="ko-KR" altLang="en-US" dirty="0" smtClean="0"/>
              <a:t> 모든 오브젝트는 한 스키마에 의해 생성되며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그 스키마에 포함</a:t>
            </a:r>
            <a:r>
              <a:rPr lang="en-US" altLang="ko-KR" dirty="0" smtClean="0"/>
              <a:t>.</a:t>
            </a:r>
          </a:p>
          <a:p>
            <a:pPr lvl="1"/>
            <a:r>
              <a:rPr lang="ko-KR" altLang="en-US" dirty="0" smtClean="0"/>
              <a:t> 오브젝트</a:t>
            </a:r>
            <a:r>
              <a:rPr lang="en-US" altLang="ko-KR" dirty="0" smtClean="0"/>
              <a:t> </a:t>
            </a:r>
            <a:r>
              <a:rPr lang="ko-KR" altLang="en-US" dirty="0" smtClean="0"/>
              <a:t>중 실제 물리적 공간을 가지는 오브젝트를 세그먼트라 함</a:t>
            </a:r>
            <a:r>
              <a:rPr lang="en-US" altLang="ko-KR" dirty="0" smtClean="0"/>
              <a:t>.</a:t>
            </a:r>
          </a:p>
          <a:p>
            <a:pPr lvl="2"/>
            <a:r>
              <a:rPr lang="ko-KR" altLang="en-US" dirty="0" smtClean="0"/>
              <a:t>세그먼트 </a:t>
            </a:r>
            <a:r>
              <a:rPr lang="en-US" altLang="ko-KR" dirty="0" smtClean="0"/>
              <a:t>: Table, Index, UNDO, ……</a:t>
            </a:r>
            <a:endParaRPr lang="ko-KR" altLang="en-US" dirty="0" smtClean="0"/>
          </a:p>
          <a:p>
            <a:pPr lvl="2"/>
            <a:r>
              <a:rPr lang="ko-KR" altLang="en-US" dirty="0" smtClean="0"/>
              <a:t>오브젝트 </a:t>
            </a:r>
            <a:r>
              <a:rPr lang="en-US" altLang="ko-KR" dirty="0" smtClean="0"/>
              <a:t>: View, Synonym……</a:t>
            </a:r>
          </a:p>
          <a:p>
            <a:pPr lvl="1"/>
            <a:endParaRPr lang="ko-KR" altLang="en-US" dirty="0" smtClean="0"/>
          </a:p>
        </p:txBody>
      </p:sp>
      <p:sp>
        <p:nvSpPr>
          <p:cNvPr id="38916" name="Oval 5"/>
          <p:cNvSpPr>
            <a:spLocks noChangeArrowheads="1"/>
          </p:cNvSpPr>
          <p:nvPr/>
        </p:nvSpPr>
        <p:spPr bwMode="auto">
          <a:xfrm>
            <a:off x="2743200" y="2703513"/>
            <a:ext cx="3922713" cy="2663825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 b="1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917" name="Oval 6"/>
          <p:cNvSpPr>
            <a:spLocks noChangeArrowheads="1"/>
          </p:cNvSpPr>
          <p:nvPr/>
        </p:nvSpPr>
        <p:spPr bwMode="auto">
          <a:xfrm>
            <a:off x="3389313" y="3525838"/>
            <a:ext cx="1487487" cy="1457325"/>
          </a:xfrm>
          <a:prstGeom prst="ellipse">
            <a:avLst/>
          </a:prstGeom>
          <a:solidFill>
            <a:srgbClr val="0033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 b="1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918" name="Text Box 7"/>
          <p:cNvSpPr txBox="1">
            <a:spLocks noChangeArrowheads="1"/>
          </p:cNvSpPr>
          <p:nvPr/>
        </p:nvSpPr>
        <p:spPr bwMode="auto">
          <a:xfrm>
            <a:off x="3325813" y="4260850"/>
            <a:ext cx="1609725" cy="63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buFont typeface="-윤고딕120"/>
              <a:buNone/>
            </a:pPr>
            <a:r>
              <a:rPr lang="ko-KR" altLang="en-US" sz="14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테이블</a:t>
            </a:r>
          </a:p>
          <a:p>
            <a:pPr algn="ctr" eaLnBrk="1" hangingPunct="1">
              <a:spcBef>
                <a:spcPct val="50000"/>
              </a:spcBef>
              <a:buFont typeface="-윤고딕120"/>
              <a:buNone/>
            </a:pPr>
            <a:r>
              <a:rPr lang="ko-KR" altLang="en-US" sz="14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인덱스</a:t>
            </a:r>
          </a:p>
        </p:txBody>
      </p:sp>
      <p:sp>
        <p:nvSpPr>
          <p:cNvPr id="38921" name="Text Box 8"/>
          <p:cNvSpPr txBox="1">
            <a:spLocks noChangeArrowheads="1"/>
          </p:cNvSpPr>
          <p:nvPr/>
        </p:nvSpPr>
        <p:spPr bwMode="auto">
          <a:xfrm>
            <a:off x="4876800" y="3813175"/>
            <a:ext cx="1609725" cy="9540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/>
          <a:lstStyle/>
          <a:p>
            <a:pPr algn="ctr">
              <a:spcBef>
                <a:spcPct val="50000"/>
              </a:spcBef>
              <a:buFont typeface="-윤고딕120" pitchFamily="18" charset="-127"/>
              <a:buNone/>
              <a:defRPr/>
            </a:pPr>
            <a:r>
              <a:rPr lang="ko-KR" altLang="en-US" sz="14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뷰</a:t>
            </a:r>
            <a:endParaRPr lang="ko-KR" altLang="en-US" sz="14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  <a:p>
            <a:pPr algn="ctr">
              <a:spcBef>
                <a:spcPct val="50000"/>
              </a:spcBef>
              <a:buFont typeface="-윤고딕120" pitchFamily="18" charset="-127"/>
              <a:buNone/>
              <a:defRPr/>
            </a:pPr>
            <a:r>
              <a:rPr lang="ko-KR" altLang="en-US" sz="14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시퀀스</a:t>
            </a:r>
          </a:p>
          <a:p>
            <a:pPr algn="ctr">
              <a:spcBef>
                <a:spcPct val="50000"/>
              </a:spcBef>
              <a:buFont typeface="-윤고딕120" pitchFamily="18" charset="-127"/>
              <a:buNone/>
              <a:defRPr/>
            </a:pPr>
            <a:r>
              <a:rPr lang="ko-KR" altLang="en-US" sz="14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동의어</a:t>
            </a:r>
          </a:p>
        </p:txBody>
      </p:sp>
      <p:sp>
        <p:nvSpPr>
          <p:cNvPr id="38922" name="Text Box 9"/>
          <p:cNvSpPr txBox="1">
            <a:spLocks noChangeArrowheads="1"/>
          </p:cNvSpPr>
          <p:nvPr/>
        </p:nvSpPr>
        <p:spPr bwMode="auto">
          <a:xfrm>
            <a:off x="3017838" y="3003550"/>
            <a:ext cx="2660650" cy="3063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/>
          <a:lstStyle/>
          <a:p>
            <a:pPr algn="ctr">
              <a:spcBef>
                <a:spcPct val="50000"/>
              </a:spcBef>
              <a:buFont typeface="-윤고딕120" pitchFamily="18" charset="-127"/>
              <a:buNone/>
              <a:defRPr/>
            </a:pPr>
            <a:r>
              <a:rPr lang="ko-KR" altLang="en-US" sz="14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오브젝트</a:t>
            </a:r>
          </a:p>
        </p:txBody>
      </p:sp>
      <p:sp>
        <p:nvSpPr>
          <p:cNvPr id="2" name="Text Box 10"/>
          <p:cNvSpPr txBox="1">
            <a:spLocks noChangeArrowheads="1"/>
          </p:cNvSpPr>
          <p:nvPr/>
        </p:nvSpPr>
        <p:spPr bwMode="auto">
          <a:xfrm>
            <a:off x="3389313" y="3709988"/>
            <a:ext cx="16081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eaLnBrk="1" hangingPunct="1">
              <a:spcBef>
                <a:spcPct val="50000"/>
              </a:spcBef>
              <a:buFont typeface="-윤고딕120"/>
              <a:buNone/>
            </a:pPr>
            <a:r>
              <a:rPr lang="ko-KR" altLang="en-US" sz="14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세그먼트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4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</a:p>
        </p:txBody>
      </p:sp>
      <p:sp>
        <p:nvSpPr>
          <p:cNvPr id="39939" name="Rectangle 5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테이블</a:t>
            </a:r>
          </a:p>
          <a:p>
            <a:pPr lvl="1"/>
            <a:r>
              <a:rPr lang="ko-KR" altLang="en-US" dirty="0" smtClean="0"/>
              <a:t> 테이블은 데이터베이스에서 실제 데이터가 저장되는 논리적 구조를 의미</a:t>
            </a:r>
            <a:endParaRPr lang="en-US" altLang="ko-KR" dirty="0" smtClean="0"/>
          </a:p>
          <a:p>
            <a:pPr lvl="1"/>
            <a:r>
              <a:rPr lang="ko-KR" altLang="en-US" dirty="0" smtClean="0"/>
              <a:t> 테이블의 구성요소</a:t>
            </a:r>
          </a:p>
          <a:p>
            <a:pPr lvl="2"/>
            <a:r>
              <a:rPr lang="ko-KR" altLang="en-US" dirty="0" smtClean="0"/>
              <a:t> </a:t>
            </a:r>
            <a:r>
              <a:rPr lang="ko-KR" altLang="en-US" dirty="0" err="1" smtClean="0"/>
              <a:t>컬럼</a:t>
            </a:r>
            <a:r>
              <a:rPr lang="en-US" altLang="ko-KR" dirty="0" smtClean="0"/>
              <a:t>(column) : </a:t>
            </a:r>
            <a:r>
              <a:rPr lang="ko-KR" altLang="en-US" dirty="0" smtClean="0"/>
              <a:t>테이블에 저장될 데이터의 특성을 지정하는 구성요소</a:t>
            </a:r>
            <a:r>
              <a:rPr lang="en-US" altLang="ko-KR" dirty="0" smtClean="0"/>
              <a:t>.</a:t>
            </a:r>
          </a:p>
          <a:p>
            <a:pPr lvl="2"/>
            <a:r>
              <a:rPr lang="ko-KR" altLang="en-US" dirty="0" smtClean="0"/>
              <a:t> 행</a:t>
            </a:r>
            <a:r>
              <a:rPr lang="en-US" altLang="ko-KR" dirty="0" smtClean="0"/>
              <a:t>(row) : </a:t>
            </a:r>
            <a:r>
              <a:rPr lang="ko-KR" altLang="en-US" dirty="0" smtClean="0"/>
              <a:t>하나의 테이블을 구성하며 다른 유형의 데이터가 저장된다</a:t>
            </a:r>
            <a:r>
              <a:rPr lang="en-US" altLang="ko-KR" dirty="0" smtClean="0"/>
              <a:t>.</a:t>
            </a:r>
          </a:p>
          <a:p>
            <a:pPr lvl="1"/>
            <a:r>
              <a:rPr lang="ko-KR" altLang="en-US" dirty="0" smtClean="0"/>
              <a:t> 테이블 종류 </a:t>
            </a:r>
            <a:r>
              <a:rPr lang="en-US" altLang="ko-KR" dirty="0" smtClean="0"/>
              <a:t>: </a:t>
            </a:r>
            <a:r>
              <a:rPr lang="ko-KR" altLang="en-US" dirty="0" smtClean="0"/>
              <a:t>일반 테이블</a:t>
            </a:r>
            <a:r>
              <a:rPr lang="en-US" altLang="ko-KR" dirty="0" smtClean="0"/>
              <a:t>, </a:t>
            </a:r>
            <a:r>
              <a:rPr lang="ko-KR" altLang="en-US" dirty="0" smtClean="0"/>
              <a:t>파티션 테이블</a:t>
            </a:r>
          </a:p>
        </p:txBody>
      </p:sp>
      <p:graphicFrame>
        <p:nvGraphicFramePr>
          <p:cNvPr id="125998" name="Group 46"/>
          <p:cNvGraphicFramePr>
            <a:graphicFrameLocks noGrp="1"/>
          </p:cNvGraphicFramePr>
          <p:nvPr/>
        </p:nvGraphicFramePr>
        <p:xfrm>
          <a:off x="1852613" y="3049588"/>
          <a:ext cx="5821362" cy="1042986"/>
        </p:xfrm>
        <a:graphic>
          <a:graphicData uri="http://schemas.openxmlformats.org/drawingml/2006/table">
            <a:tbl>
              <a:tblPr/>
              <a:tblGrid>
                <a:gridCol w="946150"/>
                <a:gridCol w="1296987"/>
                <a:gridCol w="1252538"/>
                <a:gridCol w="1060450"/>
                <a:gridCol w="1265237"/>
              </a:tblGrid>
              <a:tr h="34766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PROD_ID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PROD_NAME</a:t>
                      </a: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PROD_COST</a:t>
                      </a: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PROD_PID</a:t>
                      </a: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PROD_DATE</a:t>
                      </a: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100000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Tibero1.0</a:t>
                      </a: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10000000</a:t>
                      </a: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2003/09/01</a:t>
                      </a: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100001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Tibero2.0</a:t>
                      </a: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10000000</a:t>
                      </a: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2003/09/01</a:t>
                      </a:r>
                    </a:p>
                  </a:txBody>
                  <a:tcPr marT="45745" marB="4574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9966" name="Rectangle 30"/>
          <p:cNvSpPr>
            <a:spLocks noChangeArrowheads="1"/>
          </p:cNvSpPr>
          <p:nvPr/>
        </p:nvSpPr>
        <p:spPr bwMode="auto">
          <a:xfrm>
            <a:off x="1865313" y="2651125"/>
            <a:ext cx="10001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PRODUCT</a:t>
            </a:r>
          </a:p>
        </p:txBody>
      </p:sp>
      <p:sp>
        <p:nvSpPr>
          <p:cNvPr id="39967" name="AutoShape 31"/>
          <p:cNvSpPr>
            <a:spLocks noChangeArrowheads="1"/>
          </p:cNvSpPr>
          <p:nvPr/>
        </p:nvSpPr>
        <p:spPr bwMode="auto">
          <a:xfrm>
            <a:off x="1889125" y="3763963"/>
            <a:ext cx="5705475" cy="347662"/>
          </a:xfrm>
          <a:prstGeom prst="roundRect">
            <a:avLst>
              <a:gd name="adj" fmla="val 16667"/>
            </a:avLst>
          </a:prstGeom>
          <a:noFill/>
          <a:ln w="9525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>
            <a:spAutoFit/>
          </a:bodyPr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968" name="Text Box 32"/>
          <p:cNvSpPr txBox="1">
            <a:spLocks noChangeArrowheads="1"/>
          </p:cNvSpPr>
          <p:nvPr/>
        </p:nvSpPr>
        <p:spPr bwMode="auto">
          <a:xfrm>
            <a:off x="3429000" y="2660650"/>
            <a:ext cx="5397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eaLnBrk="1" hangingPunct="1"/>
            <a:r>
              <a:rPr lang="ko-KR" altLang="en-US" sz="1400">
                <a:latin typeface="맑은 고딕" pitchFamily="50" charset="-127"/>
                <a:ea typeface="맑은 고딕" pitchFamily="50" charset="-127"/>
              </a:rPr>
              <a:t>컬럼</a:t>
            </a:r>
          </a:p>
        </p:txBody>
      </p:sp>
      <p:sp>
        <p:nvSpPr>
          <p:cNvPr id="39969" name="Line 33"/>
          <p:cNvSpPr>
            <a:spLocks noChangeShapeType="1"/>
          </p:cNvSpPr>
          <p:nvPr/>
        </p:nvSpPr>
        <p:spPr bwMode="auto">
          <a:xfrm>
            <a:off x="3967163" y="2811463"/>
            <a:ext cx="165576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39970" name="Text Box 34"/>
          <p:cNvSpPr txBox="1">
            <a:spLocks noChangeArrowheads="1"/>
          </p:cNvSpPr>
          <p:nvPr/>
        </p:nvSpPr>
        <p:spPr bwMode="auto">
          <a:xfrm>
            <a:off x="1412875" y="3279775"/>
            <a:ext cx="3619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eaLnBrk="1" hangingPunct="1"/>
            <a:r>
              <a:rPr lang="ko-KR" altLang="en-US" sz="1400">
                <a:latin typeface="맑은 고딕" pitchFamily="50" charset="-127"/>
                <a:ea typeface="맑은 고딕" pitchFamily="50" charset="-127"/>
              </a:rPr>
              <a:t>행</a:t>
            </a:r>
          </a:p>
        </p:txBody>
      </p:sp>
      <p:sp>
        <p:nvSpPr>
          <p:cNvPr id="39971" name="Line 35"/>
          <p:cNvSpPr>
            <a:spLocks noChangeShapeType="1"/>
          </p:cNvSpPr>
          <p:nvPr/>
        </p:nvSpPr>
        <p:spPr bwMode="auto">
          <a:xfrm>
            <a:off x="1611313" y="3608388"/>
            <a:ext cx="0" cy="3413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523511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4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</a:p>
        </p:txBody>
      </p:sp>
      <p:sp>
        <p:nvSpPr>
          <p:cNvPr id="39939" name="Rectangle 5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테이블 관리 </a:t>
            </a:r>
            <a:r>
              <a:rPr lang="en-US" altLang="ko-KR" dirty="0" smtClean="0"/>
              <a:t>Guideline</a:t>
            </a:r>
            <a:endParaRPr lang="ko-KR" altLang="en-US" dirty="0" smtClean="0"/>
          </a:p>
        </p:txBody>
      </p:sp>
      <p:sp>
        <p:nvSpPr>
          <p:cNvPr id="11" name="Rectangle 2"/>
          <p:cNvSpPr>
            <a:spLocks noChangeArrowheads="1"/>
          </p:cNvSpPr>
          <p:nvPr/>
        </p:nvSpPr>
        <p:spPr bwMode="auto">
          <a:xfrm>
            <a:off x="503548" y="1261748"/>
            <a:ext cx="7453312" cy="434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Guidelines for Managing </a:t>
            </a:r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Tables</a:t>
            </a: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테이블을 생성하기 위한 계획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table, column, index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등의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naming rule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작성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table, column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에 대한 요약 이름 작성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comment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를 사용하여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document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테이블의 정규화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적당한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data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타입을 지정 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스페이스 관리를 위하여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Null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을 허용하는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컬럼들은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마지막에 정의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저장영역 및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문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자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의 최저화를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위하여 테이블의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클러스터화</a:t>
            </a: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적당한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파라메터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지정 및 생성 주의 사항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영역 사용의 효율성을 위한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PCTFREE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Parameter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지정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트랜잭션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엔트리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항목에 대한 영역의 초기 할당 및 최대할당을 위하여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INITRANS,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MAXTRANS (255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개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) Parameter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지정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각 테이블의 적당한 테이블스페이스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지정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4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</a:p>
        </p:txBody>
      </p:sp>
      <p:sp>
        <p:nvSpPr>
          <p:cNvPr id="39939" name="Rectangle 5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테이블 관리 </a:t>
            </a:r>
            <a:r>
              <a:rPr lang="en-US" altLang="ko-KR" dirty="0" smtClean="0"/>
              <a:t>Guideline</a:t>
            </a:r>
            <a:endParaRPr lang="ko-KR" altLang="en-US" dirty="0" smtClean="0"/>
          </a:p>
        </p:txBody>
      </p:sp>
      <p:sp>
        <p:nvSpPr>
          <p:cNvPr id="5" name="Rectangle 2"/>
          <p:cNvSpPr>
            <a:spLocks noChangeArrowheads="1"/>
          </p:cNvSpPr>
          <p:nvPr/>
        </p:nvSpPr>
        <p:spPr bwMode="auto">
          <a:xfrm>
            <a:off x="503548" y="1265256"/>
            <a:ext cx="7453312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Guidelines for Managing </a:t>
            </a:r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Tables</a:t>
            </a: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Consider Creating UNRECOVERABLE Tables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CREATE TABLE AS SELECT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문의 서브쿼리로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UNRECOVERABLE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을 지정하여 복구할 수 없는 테이블을 생성 가능.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생성 후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삽입된 행은 복구 가능하고 다음의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이점 존재.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600200" lvl="3" indent="-22860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리두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로그 파일의 공간이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절약.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600200" lvl="3" indent="-22860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 생성시간의 감소. (큰 테이블 생성시)</a:t>
            </a:r>
          </a:p>
          <a:p>
            <a:pPr marL="1600200" lvl="3" indent="-22860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대규모 테이블의 병렬 생성 성능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향상</a:t>
            </a: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1600200" lvl="3" indent="-228600" eaLnBrk="1" latinLnBrk="1" hangingPunct="1">
              <a:spcBef>
                <a:spcPct val="20000"/>
              </a:spcBef>
              <a:buFontTx/>
              <a:buChar char="–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Estimate Table Size and Set Storage Parameters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다음의 이유로 테이블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생성전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크기를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예측. 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600200" lvl="3" indent="-22860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데이타베이스에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필요한 디스크 영역을 예상(하드웨어 구매에 활용)</a:t>
            </a:r>
          </a:p>
          <a:p>
            <a:pPr marL="1600200" lvl="3" indent="-22860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디스크 영역을 잘 관리하기 위하여. (입출력 프로그램의 성능 향상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1600200" lvl="3" indent="-228600" eaLnBrk="1" latinLnBrk="1" hangingPunct="1">
              <a:spcBef>
                <a:spcPct val="20000"/>
              </a:spcBef>
              <a:buFontTx/>
              <a:buChar char="–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Plan for Large Tables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테이블과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익스텐트의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물리적 크기는 제한이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없음.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MAXEXTENTS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UNLIMITED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를 지정)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익스텐트가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많아지면 성능에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영향.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인덱스와 테이블의 분리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충분한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Temporary space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할당.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171976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40963" name="Rectangle 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테이블에 사용되는 </a:t>
            </a:r>
            <a:r>
              <a:rPr lang="ko-KR" altLang="en-US" err="1" smtClean="0"/>
              <a:t>컬럼</a:t>
            </a:r>
            <a:r>
              <a:rPr lang="ko-KR" altLang="en-US" smtClean="0"/>
              <a:t> 타입</a:t>
            </a:r>
            <a:endParaRPr lang="en-US" altLang="ko-KR" smtClean="0"/>
          </a:p>
          <a:p>
            <a:pPr marL="357187" lvl="1" indent="0">
              <a:buNone/>
            </a:pPr>
            <a:r>
              <a:rPr lang="ko-KR" altLang="en-US" b="1" smtClean="0"/>
              <a:t>문자형</a:t>
            </a:r>
          </a:p>
          <a:p>
            <a:pPr lvl="2">
              <a:lnSpc>
                <a:spcPct val="100000"/>
              </a:lnSpc>
            </a:pPr>
            <a:r>
              <a:rPr lang="en-US" altLang="ko-KR" sz="1400" smtClean="0"/>
              <a:t> CHAR (n) : </a:t>
            </a:r>
            <a:r>
              <a:rPr lang="ko-KR" altLang="en-US" sz="1400" smtClean="0"/>
              <a:t>고정길이 문자 데이터</a:t>
            </a:r>
            <a:r>
              <a:rPr lang="en-US" altLang="ko-KR" sz="1400" smtClean="0"/>
              <a:t>. </a:t>
            </a:r>
            <a:r>
              <a:rPr lang="ko-KR" altLang="en-US" sz="1400" smtClean="0"/>
              <a:t>최대 </a:t>
            </a:r>
            <a:r>
              <a:rPr lang="en-US" altLang="ko-KR" sz="1400" smtClean="0"/>
              <a:t>2000byte </a:t>
            </a:r>
            <a:r>
              <a:rPr lang="ko-KR" altLang="en-US" sz="1400" smtClean="0"/>
              <a:t>까지 선언</a:t>
            </a:r>
            <a:r>
              <a:rPr lang="en-US" altLang="ko-KR" sz="1400" smtClean="0"/>
              <a:t>.</a:t>
            </a:r>
          </a:p>
          <a:p>
            <a:pPr lvl="2">
              <a:lnSpc>
                <a:spcPct val="100000"/>
              </a:lnSpc>
            </a:pPr>
            <a:r>
              <a:rPr lang="en-US" altLang="ko-KR" sz="1400" smtClean="0"/>
              <a:t> VARCHAR(n) : </a:t>
            </a:r>
            <a:r>
              <a:rPr lang="ko-KR" altLang="en-US" sz="1400" smtClean="0"/>
              <a:t>가변길이 문자 데이터</a:t>
            </a:r>
            <a:r>
              <a:rPr lang="en-US" altLang="ko-KR" sz="1400" smtClean="0"/>
              <a:t>. </a:t>
            </a:r>
            <a:r>
              <a:rPr lang="ko-KR" altLang="en-US" sz="1400" smtClean="0"/>
              <a:t>최대 </a:t>
            </a:r>
            <a:r>
              <a:rPr lang="en-US" altLang="ko-KR" sz="1400" smtClean="0"/>
              <a:t>4000byte </a:t>
            </a:r>
            <a:r>
              <a:rPr lang="ko-KR" altLang="en-US" sz="1400" smtClean="0"/>
              <a:t>까지 선언</a:t>
            </a:r>
            <a:r>
              <a:rPr lang="en-US" altLang="ko-KR" sz="1400" smtClean="0"/>
              <a:t>.</a:t>
            </a:r>
            <a:br>
              <a:rPr lang="en-US" altLang="ko-KR" sz="1400" smtClean="0"/>
            </a:br>
            <a:r>
              <a:rPr lang="en-US" altLang="ko-KR" sz="1400" smtClean="0"/>
              <a:t>  </a:t>
            </a:r>
            <a:r>
              <a:rPr lang="en-US" altLang="ko-KR" sz="1400" smtClean="0">
                <a:sym typeface="Wingdings" pitchFamily="2" charset="2"/>
              </a:rPr>
              <a:t> </a:t>
            </a:r>
            <a:r>
              <a:rPr lang="en-US" altLang="ko-KR" sz="1400" err="1" smtClean="0">
                <a:sym typeface="Wingdings" pitchFamily="2" charset="2"/>
              </a:rPr>
              <a:t>Tibero</a:t>
            </a:r>
            <a:r>
              <a:rPr lang="en-US" altLang="ko-KR" sz="1400" smtClean="0">
                <a:sym typeface="Wingdings" pitchFamily="2" charset="2"/>
              </a:rPr>
              <a:t> </a:t>
            </a:r>
            <a:r>
              <a:rPr lang="ko-KR" altLang="en-US" sz="1400" smtClean="0">
                <a:sym typeface="Wingdings" pitchFamily="2" charset="2"/>
              </a:rPr>
              <a:t>에서는 </a:t>
            </a:r>
            <a:r>
              <a:rPr lang="en-US" altLang="ko-KR" sz="1400" smtClean="0">
                <a:sym typeface="Wingdings" pitchFamily="2" charset="2"/>
              </a:rPr>
              <a:t>VARCHAR2 </a:t>
            </a:r>
            <a:r>
              <a:rPr lang="ko-KR" altLang="en-US" sz="1400" smtClean="0">
                <a:sym typeface="Wingdings" pitchFamily="2" charset="2"/>
              </a:rPr>
              <a:t>로 만들어도</a:t>
            </a:r>
            <a:r>
              <a:rPr lang="en-US" altLang="ko-KR" sz="1400" smtClean="0">
                <a:sym typeface="Wingdings" pitchFamily="2" charset="2"/>
              </a:rPr>
              <a:t>, </a:t>
            </a:r>
            <a:r>
              <a:rPr lang="ko-KR" altLang="en-US" sz="1400" smtClean="0">
                <a:sym typeface="Wingdings" pitchFamily="2" charset="2"/>
              </a:rPr>
              <a:t>실제로는 </a:t>
            </a:r>
            <a:r>
              <a:rPr lang="en-US" altLang="ko-KR" sz="1400" smtClean="0">
                <a:sym typeface="Wingdings" pitchFamily="2" charset="2"/>
              </a:rPr>
              <a:t>VARCHAR </a:t>
            </a:r>
            <a:r>
              <a:rPr lang="ko-KR" altLang="en-US" sz="1400" smtClean="0">
                <a:sym typeface="Wingdings" pitchFamily="2" charset="2"/>
              </a:rPr>
              <a:t>타입으로 생성된다</a:t>
            </a:r>
            <a:r>
              <a:rPr lang="en-US" altLang="ko-KR" sz="1400" smtClean="0">
                <a:sym typeface="Wingdings" pitchFamily="2" charset="2"/>
              </a:rPr>
              <a:t>.</a:t>
            </a:r>
          </a:p>
          <a:p>
            <a:pPr marL="623888" lvl="2" indent="0">
              <a:lnSpc>
                <a:spcPct val="100000"/>
              </a:lnSpc>
              <a:buNone/>
            </a:pPr>
            <a:r>
              <a:rPr lang="en-US" altLang="ko-KR" sz="1400">
                <a:sym typeface="Wingdings" pitchFamily="2" charset="2"/>
              </a:rPr>
              <a:t> </a:t>
            </a:r>
            <a:r>
              <a:rPr lang="en-US" altLang="ko-KR" sz="1400" smtClean="0">
                <a:sym typeface="Wingdings" pitchFamily="2" charset="2"/>
              </a:rPr>
              <a:t>     Oracle </a:t>
            </a:r>
            <a:r>
              <a:rPr lang="ko-KR" altLang="en-US" sz="1400" smtClean="0">
                <a:sym typeface="Wingdings" pitchFamily="2" charset="2"/>
              </a:rPr>
              <a:t>의 </a:t>
            </a:r>
            <a:r>
              <a:rPr lang="en-US" altLang="ko-KR" sz="1400" smtClean="0">
                <a:sym typeface="Wingdings" pitchFamily="2" charset="2"/>
              </a:rPr>
              <a:t>VARCHAR2 </a:t>
            </a:r>
            <a:r>
              <a:rPr lang="ko-KR" altLang="en-US" sz="1400" smtClean="0">
                <a:sym typeface="Wingdings" pitchFamily="2" charset="2"/>
              </a:rPr>
              <a:t>와 호환성을 갖고 있으므로</a:t>
            </a:r>
            <a:r>
              <a:rPr lang="en-US" altLang="ko-KR" sz="1400" smtClean="0">
                <a:sym typeface="Wingdings" pitchFamily="2" charset="2"/>
              </a:rPr>
              <a:t>, ORACLE </a:t>
            </a:r>
            <a:r>
              <a:rPr lang="en-US" altLang="ko-KR" sz="1400">
                <a:sym typeface="Wingdings" pitchFamily="2" charset="2"/>
              </a:rPr>
              <a:t>d</a:t>
            </a:r>
            <a:r>
              <a:rPr lang="en-US" altLang="ko-KR" sz="1400" smtClean="0">
                <a:sym typeface="Wingdings" pitchFamily="2" charset="2"/>
              </a:rPr>
              <a:t>ata </a:t>
            </a:r>
            <a:r>
              <a:rPr lang="en-US" altLang="ko-KR" sz="1400">
                <a:sym typeface="Wingdings" pitchFamily="2" charset="2"/>
              </a:rPr>
              <a:t>m</a:t>
            </a:r>
            <a:r>
              <a:rPr lang="en-US" altLang="ko-KR" sz="1400" smtClean="0">
                <a:sym typeface="Wingdings" pitchFamily="2" charset="2"/>
              </a:rPr>
              <a:t>igration </a:t>
            </a:r>
            <a:r>
              <a:rPr lang="ko-KR" altLang="en-US" sz="1400" smtClean="0">
                <a:sym typeface="Wingdings" pitchFamily="2" charset="2"/>
              </a:rPr>
              <a:t>시 </a:t>
            </a:r>
            <a:r>
              <a:rPr lang="en-US" altLang="ko-KR" sz="1400" err="1" smtClean="0">
                <a:sym typeface="Wingdings" pitchFamily="2" charset="2"/>
              </a:rPr>
              <a:t>Tibero</a:t>
            </a:r>
            <a:r>
              <a:rPr lang="en-US" altLang="ko-KR" sz="1400" smtClean="0">
                <a:sym typeface="Wingdings" pitchFamily="2" charset="2"/>
              </a:rPr>
              <a:t> </a:t>
            </a:r>
            <a:r>
              <a:rPr lang="ko-KR" altLang="en-US" sz="1400" smtClean="0">
                <a:sym typeface="Wingdings" pitchFamily="2" charset="2"/>
              </a:rPr>
              <a:t>에서는 </a:t>
            </a:r>
            <a:r>
              <a:rPr lang="en-US" altLang="ko-KR" sz="1400" smtClean="0">
                <a:sym typeface="Wingdings" pitchFamily="2" charset="2"/>
              </a:rPr>
              <a:t/>
            </a:r>
            <a:br>
              <a:rPr lang="en-US" altLang="ko-KR" sz="1400" smtClean="0">
                <a:sym typeface="Wingdings" pitchFamily="2" charset="2"/>
              </a:rPr>
            </a:br>
            <a:r>
              <a:rPr lang="en-US" altLang="ko-KR" sz="1400" smtClean="0">
                <a:sym typeface="Wingdings" pitchFamily="2" charset="2"/>
              </a:rPr>
              <a:t>          VARCHAR </a:t>
            </a:r>
            <a:r>
              <a:rPr lang="ko-KR" altLang="en-US" sz="1400" smtClean="0">
                <a:sym typeface="Wingdings" pitchFamily="2" charset="2"/>
              </a:rPr>
              <a:t>타입을 사용하면 됨</a:t>
            </a:r>
            <a:r>
              <a:rPr lang="en-US" altLang="ko-KR" sz="1400" smtClean="0">
                <a:sym typeface="Wingdings" pitchFamily="2" charset="2"/>
              </a:rPr>
              <a:t>. </a:t>
            </a:r>
            <a:endParaRPr lang="en-US" altLang="ko-KR" sz="1400" smtClean="0"/>
          </a:p>
          <a:p>
            <a:pPr lvl="2">
              <a:lnSpc>
                <a:spcPct val="100000"/>
              </a:lnSpc>
            </a:pPr>
            <a:r>
              <a:rPr lang="en-US" altLang="ko-KR" sz="1400"/>
              <a:t> </a:t>
            </a:r>
            <a:r>
              <a:rPr lang="en-US" altLang="ko-KR" sz="1400" smtClean="0"/>
              <a:t>NCHAR (n) : </a:t>
            </a:r>
            <a:r>
              <a:rPr lang="ko-KR" altLang="en-US" sz="1400" smtClean="0"/>
              <a:t>유니코드 문자열을 저장</a:t>
            </a:r>
            <a:r>
              <a:rPr lang="en-US" altLang="ko-KR" sz="1400" smtClean="0"/>
              <a:t>, </a:t>
            </a:r>
            <a:r>
              <a:rPr lang="ko-KR" altLang="en-US" sz="1400" smtClean="0"/>
              <a:t>고정길이 문자 데이터</a:t>
            </a:r>
            <a:r>
              <a:rPr lang="en-US" altLang="ko-KR" sz="1400" smtClean="0"/>
              <a:t>. </a:t>
            </a:r>
            <a:r>
              <a:rPr lang="ko-KR" altLang="en-US" sz="1400" smtClean="0"/>
              <a:t>최대 </a:t>
            </a:r>
            <a:r>
              <a:rPr lang="en-US" altLang="ko-KR" sz="1400" smtClean="0"/>
              <a:t>2000byte </a:t>
            </a:r>
            <a:r>
              <a:rPr lang="ko-KR" altLang="en-US" sz="1400" smtClean="0"/>
              <a:t>까지 선언</a:t>
            </a:r>
            <a:r>
              <a:rPr lang="en-US" altLang="ko-KR" sz="1400" smtClean="0"/>
              <a:t>.</a:t>
            </a:r>
          </a:p>
          <a:p>
            <a:pPr lvl="2">
              <a:lnSpc>
                <a:spcPct val="100000"/>
              </a:lnSpc>
            </a:pPr>
            <a:r>
              <a:rPr lang="en-US" altLang="ko-KR" sz="1400"/>
              <a:t> </a:t>
            </a:r>
            <a:r>
              <a:rPr lang="en-US" altLang="ko-KR" sz="1400" smtClean="0"/>
              <a:t>NVARCHAR (n) : </a:t>
            </a:r>
            <a:r>
              <a:rPr lang="ko-KR" altLang="en-US" sz="1400" smtClean="0"/>
              <a:t>유니코드 문자열을 저장</a:t>
            </a:r>
            <a:r>
              <a:rPr lang="en-US" altLang="ko-KR" sz="1400" smtClean="0"/>
              <a:t>, </a:t>
            </a:r>
            <a:r>
              <a:rPr lang="ko-KR" altLang="en-US" sz="1400" smtClean="0"/>
              <a:t>가변길이 문자 데이터</a:t>
            </a:r>
            <a:r>
              <a:rPr lang="en-US" altLang="ko-KR" sz="1400" smtClean="0"/>
              <a:t>. </a:t>
            </a:r>
            <a:r>
              <a:rPr lang="ko-KR" altLang="en-US" sz="1400" smtClean="0"/>
              <a:t>최대 </a:t>
            </a:r>
            <a:r>
              <a:rPr lang="en-US" altLang="ko-KR" sz="1400" smtClean="0"/>
              <a:t>4000byte </a:t>
            </a:r>
            <a:r>
              <a:rPr lang="ko-KR" altLang="en-US" sz="1400" smtClean="0"/>
              <a:t>까지 선언</a:t>
            </a:r>
            <a:r>
              <a:rPr lang="en-US" altLang="ko-KR" sz="1400" smtClean="0"/>
              <a:t>.</a:t>
            </a:r>
          </a:p>
          <a:p>
            <a:pPr lvl="2">
              <a:lnSpc>
                <a:spcPct val="100000"/>
              </a:lnSpc>
            </a:pPr>
            <a:r>
              <a:rPr lang="en-US" altLang="ko-KR" sz="1400"/>
              <a:t> RAW : </a:t>
            </a:r>
            <a:r>
              <a:rPr lang="ko-KR" altLang="en-US" sz="1400"/>
              <a:t>임의의 바이너리 데이터를 저장하기 위한 타입</a:t>
            </a:r>
            <a:r>
              <a:rPr lang="en-US" altLang="ko-KR" sz="1400"/>
              <a:t>. </a:t>
            </a:r>
            <a:r>
              <a:rPr lang="ko-KR" altLang="en-US" sz="1400"/>
              <a:t>최대 </a:t>
            </a:r>
            <a:r>
              <a:rPr lang="en-US" altLang="ko-KR" sz="1400"/>
              <a:t>2000byte </a:t>
            </a:r>
            <a:r>
              <a:rPr lang="ko-KR" altLang="en-US" sz="1400"/>
              <a:t>까지 선언</a:t>
            </a:r>
            <a:r>
              <a:rPr lang="en-US" altLang="ko-KR" sz="1400"/>
              <a:t>.</a:t>
            </a:r>
          </a:p>
          <a:p>
            <a:pPr lvl="2">
              <a:lnSpc>
                <a:spcPct val="100000"/>
              </a:lnSpc>
            </a:pPr>
            <a:r>
              <a:rPr lang="en-US" altLang="ko-KR" sz="1400"/>
              <a:t> </a:t>
            </a:r>
            <a:r>
              <a:rPr lang="en-US" altLang="ko-KR" sz="1400" smtClean="0"/>
              <a:t>LONG </a:t>
            </a:r>
            <a:r>
              <a:rPr lang="en-US" altLang="ko-KR" sz="1400"/>
              <a:t>: VARCHAR</a:t>
            </a:r>
            <a:r>
              <a:rPr lang="ko-KR" altLang="en-US" sz="1400"/>
              <a:t>와 </a:t>
            </a:r>
            <a:r>
              <a:rPr lang="en-US" altLang="ko-KR" sz="1400"/>
              <a:t>RAW </a:t>
            </a:r>
            <a:r>
              <a:rPr lang="ko-KR" altLang="en-US" sz="1400"/>
              <a:t>타입의 최대 길이를 </a:t>
            </a:r>
            <a:r>
              <a:rPr lang="en-US" altLang="ko-KR" sz="1400"/>
              <a:t>2G</a:t>
            </a:r>
            <a:r>
              <a:rPr lang="ko-KR" altLang="en-US" sz="1400"/>
              <a:t>까지 늘린 타입</a:t>
            </a:r>
            <a:r>
              <a:rPr lang="en-US" altLang="ko-KR" sz="1400"/>
              <a:t>. </a:t>
            </a:r>
            <a:r>
              <a:rPr lang="ko-KR" altLang="en-US" sz="1400"/>
              <a:t>일반 문자열 저장</a:t>
            </a:r>
          </a:p>
          <a:p>
            <a:pPr lvl="2">
              <a:lnSpc>
                <a:spcPct val="100000"/>
              </a:lnSpc>
            </a:pPr>
            <a:r>
              <a:rPr lang="en-US" altLang="ko-KR" sz="1400"/>
              <a:t> LONG RAW: VARCHAR</a:t>
            </a:r>
            <a:r>
              <a:rPr lang="ko-KR" altLang="en-US" sz="1400"/>
              <a:t>와 </a:t>
            </a:r>
            <a:r>
              <a:rPr lang="en-US" altLang="ko-KR" sz="1400"/>
              <a:t>RAW </a:t>
            </a:r>
            <a:r>
              <a:rPr lang="ko-KR" altLang="en-US" sz="1400"/>
              <a:t>타입의 최대 길이를 </a:t>
            </a:r>
            <a:r>
              <a:rPr lang="en-US" altLang="ko-KR" sz="1400"/>
              <a:t>2G</a:t>
            </a:r>
            <a:r>
              <a:rPr lang="ko-KR" altLang="en-US" sz="1400"/>
              <a:t>까지 늘린 타입</a:t>
            </a:r>
            <a:r>
              <a:rPr lang="en-US" altLang="ko-KR" sz="1400"/>
              <a:t>. </a:t>
            </a:r>
            <a:r>
              <a:rPr lang="ko-KR" altLang="en-US" sz="1400"/>
              <a:t>바이너리 데이터 </a:t>
            </a:r>
            <a:r>
              <a:rPr lang="ko-KR" altLang="en-US" sz="1400" smtClean="0"/>
              <a:t>저장</a:t>
            </a:r>
            <a:endParaRPr lang="en-US" altLang="ko-KR" sz="1400" smtClean="0"/>
          </a:p>
          <a:p>
            <a:pPr marL="357187" lvl="1" indent="0">
              <a:buNone/>
            </a:pPr>
            <a:r>
              <a:rPr lang="ko-KR" altLang="en-US" b="1" err="1" smtClean="0"/>
              <a:t>숫자</a:t>
            </a:r>
            <a:r>
              <a:rPr lang="ko-KR" altLang="en-US" b="1" err="1"/>
              <a:t>형</a:t>
            </a:r>
            <a:endParaRPr lang="en-US" altLang="ko-KR" b="1" smtClean="0"/>
          </a:p>
          <a:p>
            <a:pPr lvl="2"/>
            <a:r>
              <a:rPr lang="en-US" altLang="ko-KR" sz="1400" smtClean="0"/>
              <a:t> NUMBER (</a:t>
            </a:r>
            <a:r>
              <a:rPr lang="en-US" altLang="ko-KR" sz="1400" err="1" smtClean="0"/>
              <a:t>p,s</a:t>
            </a:r>
            <a:r>
              <a:rPr lang="en-US" altLang="ko-KR" sz="1400" smtClean="0"/>
              <a:t>) : </a:t>
            </a:r>
            <a:r>
              <a:rPr lang="ko-KR" altLang="en-US" sz="1400" smtClean="0"/>
              <a:t>가변길이 숫자 데이터</a:t>
            </a:r>
            <a:r>
              <a:rPr lang="en-US" altLang="ko-KR" sz="1400" smtClean="0"/>
              <a:t>. p</a:t>
            </a:r>
            <a:r>
              <a:rPr lang="ko-KR" altLang="en-US" sz="1400" smtClean="0"/>
              <a:t>는 정밀도 </a:t>
            </a:r>
            <a:r>
              <a:rPr lang="ko-KR" altLang="en-US" sz="1400" err="1" smtClean="0"/>
              <a:t>자리수</a:t>
            </a:r>
            <a:r>
              <a:rPr lang="en-US" altLang="ko-KR" sz="1400" smtClean="0"/>
              <a:t>, s</a:t>
            </a:r>
            <a:r>
              <a:rPr lang="ko-KR" altLang="en-US" sz="1400" smtClean="0"/>
              <a:t>는 소수점 이하 </a:t>
            </a:r>
            <a:r>
              <a:rPr lang="ko-KR" altLang="en-US" sz="1400" err="1" smtClean="0"/>
              <a:t>자리수</a:t>
            </a:r>
            <a:endParaRPr lang="en-US" altLang="ko-KR" sz="1400" smtClean="0"/>
          </a:p>
          <a:p>
            <a:pPr marL="357187" lvl="1" indent="0">
              <a:buNone/>
            </a:pPr>
            <a:r>
              <a:rPr lang="ko-KR" altLang="en-US" b="1" err="1" smtClean="0"/>
              <a:t>날짜형</a:t>
            </a:r>
            <a:endParaRPr lang="ko-KR" altLang="en-US" b="1" smtClean="0"/>
          </a:p>
          <a:p>
            <a:pPr lvl="2">
              <a:lnSpc>
                <a:spcPct val="100000"/>
              </a:lnSpc>
            </a:pPr>
            <a:r>
              <a:rPr lang="en-US" altLang="ko-KR" sz="1400" smtClean="0"/>
              <a:t> DATE : </a:t>
            </a:r>
            <a:r>
              <a:rPr lang="ko-KR" altLang="en-US" sz="1400" smtClean="0"/>
              <a:t>날짜 및 초 단위까지의 시간을 선언</a:t>
            </a:r>
            <a:r>
              <a:rPr lang="en-US" altLang="ko-KR" sz="1400" smtClean="0"/>
              <a:t>.</a:t>
            </a:r>
          </a:p>
          <a:p>
            <a:pPr lvl="2">
              <a:lnSpc>
                <a:spcPct val="100000"/>
              </a:lnSpc>
            </a:pPr>
            <a:r>
              <a:rPr lang="en-US" altLang="ko-KR" sz="1400" smtClean="0"/>
              <a:t> TIME : </a:t>
            </a:r>
            <a:r>
              <a:rPr lang="ko-KR" altLang="en-US" sz="1400" smtClean="0"/>
              <a:t>초 단위 소수점 </a:t>
            </a:r>
            <a:r>
              <a:rPr lang="en-US" altLang="ko-KR" sz="1400" smtClean="0"/>
              <a:t>9</a:t>
            </a:r>
            <a:r>
              <a:rPr lang="ko-KR" altLang="en-US" sz="1400" smtClean="0"/>
              <a:t>자리까지 시간을 선언</a:t>
            </a:r>
            <a:r>
              <a:rPr lang="en-US" altLang="ko-KR" sz="1400" smtClean="0"/>
              <a:t>.</a:t>
            </a:r>
          </a:p>
          <a:p>
            <a:pPr lvl="2">
              <a:lnSpc>
                <a:spcPct val="100000"/>
              </a:lnSpc>
            </a:pPr>
            <a:r>
              <a:rPr lang="en-US" altLang="ko-KR" sz="1400" smtClean="0"/>
              <a:t> TIMESTAMP: </a:t>
            </a:r>
            <a:r>
              <a:rPr lang="ko-KR" altLang="en-US" sz="1400" smtClean="0"/>
              <a:t>날짜와 초 단위 소수점 </a:t>
            </a:r>
            <a:r>
              <a:rPr lang="en-US" altLang="ko-KR" sz="1400" smtClean="0"/>
              <a:t>9</a:t>
            </a:r>
            <a:r>
              <a:rPr lang="ko-KR" altLang="en-US" sz="1400" smtClean="0"/>
              <a:t>자리까지의 시간을 선언</a:t>
            </a:r>
            <a:r>
              <a:rPr lang="en-US" altLang="ko-KR" sz="1400" smtClean="0"/>
              <a:t>.</a:t>
            </a:r>
          </a:p>
          <a:p>
            <a:pPr marL="357187" lvl="1" indent="0">
              <a:buNone/>
            </a:pPr>
            <a:r>
              <a:rPr lang="ko-KR" altLang="en-US" b="1" smtClean="0"/>
              <a:t>대용량 </a:t>
            </a:r>
            <a:r>
              <a:rPr lang="ko-KR" altLang="en-US" b="1" err="1" smtClean="0"/>
              <a:t>객체형</a:t>
            </a:r>
            <a:r>
              <a:rPr lang="ko-KR" altLang="en-US" b="1" smtClean="0"/>
              <a:t> </a:t>
            </a:r>
            <a:endParaRPr lang="en-US" altLang="ko-KR" b="1" smtClean="0"/>
          </a:p>
          <a:p>
            <a:pPr lvl="2">
              <a:lnSpc>
                <a:spcPct val="100000"/>
              </a:lnSpc>
            </a:pPr>
            <a:r>
              <a:rPr lang="en-US" altLang="ko-KR" sz="1400" smtClean="0"/>
              <a:t> CLOB : </a:t>
            </a:r>
            <a:r>
              <a:rPr lang="ko-KR" altLang="en-US" sz="1400" smtClean="0"/>
              <a:t>최대 </a:t>
            </a:r>
            <a:r>
              <a:rPr lang="en-US" altLang="ko-KR" sz="1400" smtClean="0"/>
              <a:t>4G</a:t>
            </a:r>
            <a:r>
              <a:rPr lang="ko-KR" altLang="en-US" sz="1400" smtClean="0"/>
              <a:t>까지 선언</a:t>
            </a:r>
            <a:r>
              <a:rPr lang="en-US" altLang="ko-KR" sz="1400" smtClean="0"/>
              <a:t>. </a:t>
            </a:r>
            <a:r>
              <a:rPr lang="ko-KR" altLang="en-US" sz="1400" smtClean="0"/>
              <a:t>일반 문자열 저장</a:t>
            </a:r>
          </a:p>
          <a:p>
            <a:pPr lvl="2">
              <a:lnSpc>
                <a:spcPct val="100000"/>
              </a:lnSpc>
            </a:pPr>
            <a:r>
              <a:rPr lang="en-US" altLang="ko-KR" sz="1400" smtClean="0"/>
              <a:t> BLOB : LONG</a:t>
            </a:r>
            <a:r>
              <a:rPr lang="ko-KR" altLang="en-US" sz="1400" smtClean="0"/>
              <a:t>과 </a:t>
            </a:r>
            <a:r>
              <a:rPr lang="en-US" altLang="ko-KR" sz="1400" smtClean="0"/>
              <a:t>LONG RAW</a:t>
            </a:r>
            <a:r>
              <a:rPr lang="ko-KR" altLang="en-US" sz="1400" smtClean="0"/>
              <a:t>타입을 확장한 데이터 타입이다</a:t>
            </a:r>
            <a:r>
              <a:rPr lang="en-US" altLang="ko-KR" sz="1400" smtClean="0"/>
              <a:t>. </a:t>
            </a:r>
            <a:r>
              <a:rPr lang="ko-KR" altLang="en-US" sz="1400" smtClean="0"/>
              <a:t>최대 </a:t>
            </a:r>
            <a:r>
              <a:rPr lang="en-US" altLang="ko-KR" sz="1400" smtClean="0"/>
              <a:t>4G</a:t>
            </a:r>
            <a:r>
              <a:rPr lang="ko-KR" altLang="en-US" sz="1400" smtClean="0"/>
              <a:t>까지 선언</a:t>
            </a:r>
            <a:r>
              <a:rPr lang="en-US" altLang="ko-KR" sz="1400" smtClean="0"/>
              <a:t>. </a:t>
            </a:r>
            <a:r>
              <a:rPr lang="ko-KR" altLang="en-US" sz="1400" smtClean="0"/>
              <a:t>바이너리 저장</a:t>
            </a:r>
            <a:r>
              <a:rPr lang="en-US" altLang="ko-KR" sz="1400" smtClean="0"/>
              <a:t>.</a:t>
            </a:r>
          </a:p>
          <a:p>
            <a:pPr lvl="2">
              <a:lnSpc>
                <a:spcPct val="100000"/>
              </a:lnSpc>
            </a:pPr>
            <a:r>
              <a:rPr lang="en-US" altLang="ko-KR" sz="1400"/>
              <a:t> </a:t>
            </a:r>
            <a:r>
              <a:rPr lang="en-US" altLang="ko-KR" sz="1400" smtClean="0"/>
              <a:t>XMLTYPE : W3C </a:t>
            </a:r>
            <a:r>
              <a:rPr lang="ko-KR" altLang="en-US" sz="1400" smtClean="0"/>
              <a:t>국제표준 형식으로</a:t>
            </a:r>
            <a:r>
              <a:rPr lang="en-US" altLang="ko-KR" sz="1400" smtClean="0"/>
              <a:t>, XML </a:t>
            </a:r>
            <a:r>
              <a:rPr lang="ko-KR" altLang="en-US" sz="1400" smtClean="0"/>
              <a:t>데이터를 저장하며 내부적으로 </a:t>
            </a:r>
            <a:r>
              <a:rPr lang="en-US" altLang="ko-KR" sz="1400" smtClean="0"/>
              <a:t>CLOB </a:t>
            </a:r>
            <a:r>
              <a:rPr lang="ko-KR" altLang="en-US" sz="1400" smtClean="0"/>
              <a:t>형식으로 저장</a:t>
            </a:r>
            <a:r>
              <a:rPr lang="en-US" altLang="ko-KR" sz="1400" smtClean="0"/>
              <a:t>.</a:t>
            </a:r>
            <a:endParaRPr lang="ko-KR" altLang="en-US" sz="140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1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41987" name="Rectangle 1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테이블의 생성</a:t>
            </a:r>
          </a:p>
          <a:p>
            <a:pPr lvl="2"/>
            <a:endParaRPr lang="en-US" altLang="ko-KR" dirty="0" smtClean="0"/>
          </a:p>
          <a:p>
            <a:pPr lvl="2"/>
            <a:endParaRPr lang="en-US" altLang="ko-KR" dirty="0"/>
          </a:p>
          <a:p>
            <a:pPr lvl="2"/>
            <a:endParaRPr lang="en-US" altLang="ko-KR" dirty="0" smtClean="0"/>
          </a:p>
          <a:p>
            <a:pPr lvl="2"/>
            <a:endParaRPr lang="en-US" altLang="ko-KR" dirty="0"/>
          </a:p>
          <a:p>
            <a:pPr lvl="2"/>
            <a:endParaRPr lang="en-US" altLang="ko-KR" dirty="0" smtClean="0"/>
          </a:p>
          <a:p>
            <a:pPr lvl="2"/>
            <a:endParaRPr lang="en-US" altLang="ko-KR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1"/>
            <a:r>
              <a:rPr lang="en-US" altLang="ko-KR" dirty="0" smtClean="0"/>
              <a:t> TABLESPACE : </a:t>
            </a:r>
            <a:r>
              <a:rPr lang="ko-KR" altLang="en-US" dirty="0" smtClean="0"/>
              <a:t>테이블을 생성하면서 이 테이블의 데이터가 저장될 저장소 지정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 PCTFREE : </a:t>
            </a:r>
            <a:r>
              <a:rPr lang="ko-KR" altLang="en-US" dirty="0" smtClean="0"/>
              <a:t>테이블의 각 데이터 블록에 있는 공간 비율로 행을 갱신하기 위해 예약해 두는 공간의 비율</a:t>
            </a:r>
            <a:r>
              <a:rPr lang="en-US" altLang="ko-KR" dirty="0" smtClean="0"/>
              <a:t>(%.)</a:t>
            </a:r>
          </a:p>
          <a:p>
            <a:pPr lvl="1"/>
            <a:r>
              <a:rPr lang="en-US" altLang="ko-KR" dirty="0" smtClean="0"/>
              <a:t> INITRANS : </a:t>
            </a:r>
            <a:r>
              <a:rPr lang="ko-KR" altLang="en-US" dirty="0" smtClean="0"/>
              <a:t>테이블에 할당된 데이터 블록에 동시에 </a:t>
            </a:r>
            <a:r>
              <a:rPr lang="ko-KR" altLang="en-US" dirty="0" err="1" smtClean="0"/>
              <a:t>엑세스</a:t>
            </a:r>
            <a:r>
              <a:rPr lang="ko-KR" altLang="en-US" dirty="0" smtClean="0"/>
              <a:t> 가능한 </a:t>
            </a:r>
            <a:r>
              <a:rPr lang="ko-KR" altLang="en-US" dirty="0" err="1" smtClean="0"/>
              <a:t>트렉젝션의</a:t>
            </a:r>
            <a:r>
              <a:rPr lang="ko-KR" altLang="en-US" dirty="0" smtClean="0"/>
              <a:t> 초기값</a:t>
            </a:r>
            <a:r>
              <a:rPr lang="en-US" altLang="ko-KR" dirty="0" smtClean="0"/>
              <a:t> (</a:t>
            </a:r>
            <a:r>
              <a:rPr lang="ko-KR" altLang="en-US" dirty="0" smtClean="0"/>
              <a:t>기본값 </a:t>
            </a:r>
            <a:r>
              <a:rPr lang="en-US" altLang="ko-KR" dirty="0" smtClean="0"/>
              <a:t>: 2)</a:t>
            </a:r>
            <a:br>
              <a:rPr lang="en-US" altLang="ko-KR" dirty="0" smtClean="0"/>
            </a:br>
            <a:endParaRPr lang="ko-KR" altLang="en-US" dirty="0" smtClean="0"/>
          </a:p>
        </p:txBody>
      </p:sp>
      <p:sp>
        <p:nvSpPr>
          <p:cNvPr id="41988" name="Text Box 9"/>
          <p:cNvSpPr txBox="1">
            <a:spLocks noChangeArrowheads="1"/>
          </p:cNvSpPr>
          <p:nvPr/>
        </p:nvSpPr>
        <p:spPr bwMode="auto">
          <a:xfrm>
            <a:off x="611188" y="2528900"/>
            <a:ext cx="8277225" cy="1927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CREATE TABLE PRODUCT (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 PROD_ID        NUMBER(6),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 PROD_NAME  VARCHAR2(50),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 PROD_COST   VARCHAR2(30),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 PROD_PID      NUMBER(6),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 PROD_DATE   DATE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)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TABLESPACE MY_SPACE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PCTFREE 5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INITRANS 3         ;</a:t>
            </a:r>
          </a:p>
        </p:txBody>
      </p:sp>
      <p:sp>
        <p:nvSpPr>
          <p:cNvPr id="41989" name="Text Box 14"/>
          <p:cNvSpPr txBox="1">
            <a:spLocks noChangeArrowheads="1"/>
          </p:cNvSpPr>
          <p:nvPr/>
        </p:nvSpPr>
        <p:spPr bwMode="auto">
          <a:xfrm>
            <a:off x="584200" y="5805264"/>
            <a:ext cx="8304213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SQL&gt; ALTER TABLE EMP PCTFREE 10;</a:t>
            </a:r>
          </a:p>
        </p:txBody>
      </p:sp>
      <p:sp>
        <p:nvSpPr>
          <p:cNvPr id="6" name="Rectangle 2"/>
          <p:cNvSpPr>
            <a:spLocks noChangeArrowheads="1"/>
          </p:cNvSpPr>
          <p:nvPr/>
        </p:nvSpPr>
        <p:spPr bwMode="auto">
          <a:xfrm>
            <a:off x="533692" y="1268760"/>
            <a:ext cx="7758112" cy="11474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Creating Tables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CREATE TABLE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권한 필요.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다른 사용자의 스키마에서 생성시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CREATE ANY TABLE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권한이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필요</a:t>
            </a:r>
          </a:p>
          <a:p>
            <a:pPr marL="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테이블스페이스의 할당량 혹은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UNLIMITED TABLESPACE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권한이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필요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안정성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Rectangle 14"/>
          <p:cNvSpPr txBox="1">
            <a:spLocks noChangeArrowheads="1"/>
          </p:cNvSpPr>
          <p:nvPr/>
        </p:nvSpPr>
        <p:spPr bwMode="auto">
          <a:xfrm>
            <a:off x="250378" y="852062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의 논리적</a:t>
            </a:r>
            <a:r>
              <a:rPr lang="en-US" altLang="ko-KR" sz="1200" kern="0" dirty="0" smtClean="0"/>
              <a:t>, </a:t>
            </a:r>
            <a:r>
              <a:rPr lang="ko-KR" altLang="en-US" sz="1200" kern="0" dirty="0" smtClean="0"/>
              <a:t>물리적 백업 방식을</a:t>
            </a:r>
            <a:r>
              <a:rPr lang="en-US" altLang="ko-KR" sz="1200" kern="0" dirty="0" smtClean="0"/>
              <a:t> DBMS</a:t>
            </a:r>
            <a:r>
              <a:rPr lang="ko-KR" altLang="en-US" sz="1200" kern="0" dirty="0" smtClean="0"/>
              <a:t>를 구성하는 파일의 특성에 맞게 구분하여 백업을 실행</a:t>
            </a:r>
            <a:r>
              <a:rPr lang="en-US" altLang="ko-KR" sz="1200" kern="0" dirty="0" smtClean="0"/>
              <a:t>. </a:t>
            </a:r>
            <a:r>
              <a:rPr lang="ko-KR" altLang="en-US" sz="1200" kern="0" dirty="0" smtClean="0"/>
              <a:t>데이터베이스 상태에 </a:t>
            </a:r>
            <a:endParaRPr lang="en-US" altLang="ko-KR" sz="1200" kern="0" dirty="0" smtClean="0"/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/>
              <a:t>따라서 구분되며</a:t>
            </a:r>
            <a:r>
              <a:rPr lang="en-US" altLang="ko-KR" sz="1200" kern="0" dirty="0" smtClean="0"/>
              <a:t>, </a:t>
            </a:r>
            <a:r>
              <a:rPr lang="ko-KR" altLang="en-US" sz="1200" kern="0" dirty="0" smtClean="0"/>
              <a:t>데이터베이스가 운영 중인 경우</a:t>
            </a:r>
            <a:r>
              <a:rPr lang="en-US" altLang="ko-KR" sz="1200" kern="0" dirty="0" smtClean="0"/>
              <a:t>(Inconsistent </a:t>
            </a:r>
            <a:r>
              <a:rPr lang="ko-KR" altLang="en-US" sz="1200" kern="0" dirty="0" smtClean="0"/>
              <a:t>백업</a:t>
            </a:r>
            <a:r>
              <a:rPr lang="en-US" altLang="ko-KR" sz="1200" kern="0" dirty="0" smtClean="0"/>
              <a:t>)</a:t>
            </a:r>
            <a:r>
              <a:rPr lang="ko-KR" altLang="en-US" sz="1200" kern="0" dirty="0" smtClean="0"/>
              <a:t>와 그렇지 않은 경우</a:t>
            </a:r>
            <a:r>
              <a:rPr lang="en-US" altLang="ko-KR" sz="1200" kern="0" dirty="0" smtClean="0"/>
              <a:t>(Consistent </a:t>
            </a:r>
            <a:r>
              <a:rPr lang="ko-KR" altLang="en-US" sz="1200" kern="0" dirty="0" smtClean="0"/>
              <a:t>백업</a:t>
            </a:r>
            <a:r>
              <a:rPr lang="en-US" altLang="ko-KR" sz="1200" kern="0" dirty="0" smtClean="0"/>
              <a:t>)</a:t>
            </a:r>
            <a:r>
              <a:rPr lang="ko-KR" altLang="en-US" sz="1200" kern="0" dirty="0" smtClean="0"/>
              <a:t>로 구분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334757" y="1484784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latin typeface="맑은 고딕" pitchFamily="50" charset="-127"/>
                <a:ea typeface="맑은 고딕" pitchFamily="50" charset="-127"/>
              </a:rPr>
              <a:t>컨트롤</a:t>
            </a:r>
            <a:r>
              <a:rPr lang="en-US" altLang="ko-KR" sz="1100" b="1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b="1" dirty="0" smtClean="0">
                <a:latin typeface="맑은 고딕" pitchFamily="50" charset="-127"/>
                <a:ea typeface="맑은 고딕" pitchFamily="50" charset="-127"/>
              </a:rPr>
              <a:t>파일</a:t>
            </a:r>
            <a:r>
              <a:rPr lang="en-US" altLang="ko-KR" sz="1100" b="1" dirty="0" smtClean="0">
                <a:latin typeface="맑은 고딕" pitchFamily="50" charset="-127"/>
                <a:ea typeface="맑은 고딕" pitchFamily="50" charset="-127"/>
              </a:rPr>
              <a:t>(Control File)</a:t>
            </a:r>
            <a:r>
              <a:rPr lang="ko-KR" altLang="en-US" sz="1100" b="1" dirty="0" smtClean="0">
                <a:latin typeface="맑은 고딕" pitchFamily="50" charset="-127"/>
                <a:ea typeface="맑은 고딕" pitchFamily="50" charset="-127"/>
              </a:rPr>
              <a:t> 백업</a:t>
            </a:r>
            <a:endParaRPr lang="ko-KR" altLang="en-US" sz="1100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444053" y="1737216"/>
            <a:ext cx="8382000" cy="585768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의 컨트롤 파일은 물리적인 백업을 지원하지 않고 논리적인 백업만 지원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데이터베이스 구조에 변화가 일어난 경우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컨트롤 파일 </a:t>
            </a:r>
            <a:r>
              <a:rPr lang="ko-KR" altLang="en-US" sz="1100" dirty="0" err="1" smtClean="0">
                <a:latin typeface="맑은 고딕" pitchFamily="50" charset="-127"/>
                <a:ea typeface="맑은 고딕" pitchFamily="50" charset="-127"/>
              </a:rPr>
              <a:t>생성문을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백업하는 것을 권장</a:t>
            </a: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335312" y="2281622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smtClean="0">
                <a:latin typeface="맑은 고딕" pitchFamily="50" charset="-127"/>
                <a:ea typeface="맑은 고딕" pitchFamily="50" charset="-127"/>
              </a:rPr>
              <a:t>Consistent </a:t>
            </a:r>
            <a:r>
              <a:rPr lang="ko-KR" altLang="en-US" sz="1100" b="1" dirty="0" smtClean="0">
                <a:latin typeface="맑은 고딕" pitchFamily="50" charset="-127"/>
                <a:ea typeface="맑은 고딕" pitchFamily="50" charset="-127"/>
              </a:rPr>
              <a:t>백업</a:t>
            </a:r>
            <a:endParaRPr lang="ko-KR" altLang="en-US" sz="1100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444608" y="2534054"/>
            <a:ext cx="4343416" cy="585768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를 정상적으로 종료한 후에 백업하는 방법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OS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의 파일 복사 명령을 사용하여 로그 파일 및 데이터 파일 백업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데이터 파일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온라인 로그 파일 조회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  -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온라인 로그파일 백업은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ARCHIVELOG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모드일 경우에만 권장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2. </a:t>
            </a: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종료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(Normal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모드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)</a:t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3.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데이터베이스가 정상적으로 종료되면 운영체제의 파일 복사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 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명령을 사용하여 파일 백업</a:t>
            </a:r>
          </a:p>
        </p:txBody>
      </p:sp>
      <p:sp>
        <p:nvSpPr>
          <p:cNvPr id="12" name="Rectangle 9"/>
          <p:cNvSpPr>
            <a:spLocks noChangeArrowheads="1"/>
          </p:cNvSpPr>
          <p:nvPr/>
        </p:nvSpPr>
        <p:spPr bwMode="auto">
          <a:xfrm>
            <a:off x="335312" y="4079864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smtClean="0">
                <a:latin typeface="맑은 고딕" pitchFamily="50" charset="-127"/>
                <a:ea typeface="맑은 고딕" pitchFamily="50" charset="-127"/>
              </a:rPr>
              <a:t>Inconsistent </a:t>
            </a:r>
            <a:r>
              <a:rPr lang="ko-KR" altLang="en-US" sz="1100" b="1" dirty="0" smtClean="0">
                <a:latin typeface="맑은 고딕" pitchFamily="50" charset="-127"/>
                <a:ea typeface="맑은 고딕" pitchFamily="50" charset="-127"/>
              </a:rPr>
              <a:t>백업</a:t>
            </a:r>
            <a:endParaRPr lang="ko-KR" altLang="en-US" sz="1100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" name="Rectangle 10"/>
          <p:cNvSpPr>
            <a:spLocks noChangeArrowheads="1"/>
          </p:cNvSpPr>
          <p:nvPr/>
        </p:nvSpPr>
        <p:spPr bwMode="auto">
          <a:xfrm>
            <a:off x="444608" y="4332296"/>
            <a:ext cx="4343416" cy="585768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데이터베이스가 운영 중일 때 백업하는 방법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데이터베이스 명령어를 실행하여 </a:t>
            </a: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에 백업의 시작과 종료를 통보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백업할 테이블스페이스 선정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2. begin backup, end backup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수행</a:t>
            </a:r>
          </a:p>
        </p:txBody>
      </p:sp>
      <p:sp>
        <p:nvSpPr>
          <p:cNvPr id="14" name="Rectangle 31"/>
          <p:cNvSpPr>
            <a:spLocks noChangeArrowheads="1"/>
          </p:cNvSpPr>
          <p:nvPr/>
        </p:nvSpPr>
        <p:spPr bwMode="auto">
          <a:xfrm>
            <a:off x="673208" y="5518654"/>
            <a:ext cx="4038600" cy="718658"/>
          </a:xfrm>
          <a:prstGeom prst="rect">
            <a:avLst/>
          </a:prstGeom>
          <a:solidFill>
            <a:srgbClr val="EAEAEA"/>
          </a:solidFill>
          <a:ln w="3175" algn="ctr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136525" indent="-136525" fontAlgn="ctr" latinLnBrk="0">
              <a:spcBef>
                <a:spcPct val="10000"/>
              </a:spcBef>
              <a:spcAft>
                <a:spcPct val="25000"/>
              </a:spcAft>
              <a:buClr>
                <a:schemeClr val="bg2"/>
              </a:buClr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SQL &gt; alter </a:t>
            </a: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{</a:t>
            </a: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name} begin backup</a:t>
            </a:r>
          </a:p>
          <a:p>
            <a:pPr marL="136525" indent="-136525" fontAlgn="ctr" latinLnBrk="0">
              <a:spcBef>
                <a:spcPct val="10000"/>
              </a:spcBef>
              <a:spcAft>
                <a:spcPct val="25000"/>
              </a:spcAft>
              <a:buClr>
                <a:schemeClr val="bg2"/>
              </a:buClr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        </a:t>
            </a: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cp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datafile.dtf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datafile.dtf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136525" indent="-136525" fontAlgn="ctr" latinLnBrk="0">
              <a:spcBef>
                <a:spcPct val="10000"/>
              </a:spcBef>
              <a:spcAft>
                <a:spcPct val="25000"/>
              </a:spcAft>
              <a:buClr>
                <a:schemeClr val="bg2"/>
              </a:buClr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SQL &gt; alter </a:t>
            </a: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{</a:t>
            </a: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name} end backup</a:t>
            </a: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55892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1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41987" name="Rectangle 1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Temporary </a:t>
            </a:r>
            <a:r>
              <a:rPr lang="ko-KR" altLang="en-US" dirty="0" smtClean="0"/>
              <a:t>테이블의 생성</a:t>
            </a:r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  <a:p>
            <a:pPr lvl="2"/>
            <a:endParaRPr lang="ko-KR" altLang="en-US" dirty="0" smtClean="0"/>
          </a:p>
        </p:txBody>
      </p:sp>
      <p:sp>
        <p:nvSpPr>
          <p:cNvPr id="6" name="Rectangle 2"/>
          <p:cNvSpPr>
            <a:spLocks noChangeArrowheads="1"/>
          </p:cNvSpPr>
          <p:nvPr/>
        </p:nvSpPr>
        <p:spPr bwMode="auto">
          <a:xfrm>
            <a:off x="503548" y="1250986"/>
            <a:ext cx="7758112" cy="17099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Creating  TEMPORARY Tables</a:t>
            </a: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Transaction or Session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동안에만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유지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Session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상에서만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Display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DML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작업 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Redo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생성하지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않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음</a:t>
            </a: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DML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작업 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ROLLBACK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을 생성하지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않음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dba_tables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.(</a:t>
            </a: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table_name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, temporary, duration)</a:t>
            </a: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1479860" y="3155987"/>
            <a:ext cx="5105400" cy="914400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CREATE </a:t>
            </a:r>
            <a:r>
              <a:rPr lang="en-US" altLang="ko-KR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GLOBAL TEMPORARY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TABLE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emp_temp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(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eno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NUMBER,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ename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VARCHAR2(20),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sal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NUMBER)</a:t>
            </a: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ON COMMIT DELETE ROWS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;</a:t>
            </a: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Rectangle 5"/>
          <p:cNvSpPr>
            <a:spLocks noChangeArrowheads="1"/>
          </p:cNvSpPr>
          <p:nvPr/>
        </p:nvSpPr>
        <p:spPr bwMode="auto">
          <a:xfrm>
            <a:off x="1479860" y="4222787"/>
            <a:ext cx="5105400" cy="914400"/>
          </a:xfrm>
          <a:prstGeom prst="rect">
            <a:avLst/>
          </a:prstGeom>
          <a:solidFill>
            <a:schemeClr val="bg2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CREATE </a:t>
            </a:r>
            <a:r>
              <a:rPr lang="en-US" altLang="ko-KR" b="1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GLOBAL TEMPORARY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TABLE emp_temp</a:t>
            </a: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(eno NUMBER, ename VARCHAR2(20), sal NUMBER)</a:t>
            </a: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b="1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ON COMMIT RESERVE ROWS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;</a:t>
            </a: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Line 6"/>
          <p:cNvSpPr>
            <a:spLocks noChangeShapeType="1"/>
          </p:cNvSpPr>
          <p:nvPr/>
        </p:nvSpPr>
        <p:spPr bwMode="auto">
          <a:xfrm>
            <a:off x="4223060" y="3917987"/>
            <a:ext cx="2667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874185" y="3751300"/>
            <a:ext cx="101675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1" latinLnBrk="1" hangingPunct="1"/>
            <a:r>
              <a:rPr kumimoji="1" lang="en-US" altLang="ko-KR" sz="1200" b="1">
                <a:latin typeface="맑은 고딕" pitchFamily="50" charset="-127"/>
                <a:ea typeface="맑은 고딕" pitchFamily="50" charset="-127"/>
              </a:rPr>
              <a:t>Transaction</a:t>
            </a:r>
          </a:p>
          <a:p>
            <a:pPr eaLnBrk="1" latinLnBrk="1" hangingPunct="1"/>
            <a:r>
              <a:rPr kumimoji="1" lang="ko-KR" altLang="en-US" sz="1200" b="1">
                <a:latin typeface="맑은 고딕" pitchFamily="50" charset="-127"/>
                <a:ea typeface="맑은 고딕" pitchFamily="50" charset="-127"/>
              </a:rPr>
              <a:t>종료시</a:t>
            </a:r>
          </a:p>
        </p:txBody>
      </p:sp>
      <p:sp>
        <p:nvSpPr>
          <p:cNvPr id="11" name="Text Box 8"/>
          <p:cNvSpPr txBox="1">
            <a:spLocks noChangeArrowheads="1"/>
          </p:cNvSpPr>
          <p:nvPr/>
        </p:nvSpPr>
        <p:spPr bwMode="auto">
          <a:xfrm>
            <a:off x="6864660" y="4756187"/>
            <a:ext cx="72648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1" latinLnBrk="1" hangingPunct="1"/>
            <a:r>
              <a:rPr kumimoji="1" lang="en-US" altLang="ko-KR" sz="1200" b="1">
                <a:latin typeface="맑은 고딕" pitchFamily="50" charset="-127"/>
                <a:ea typeface="맑은 고딕" pitchFamily="50" charset="-127"/>
              </a:rPr>
              <a:t>Session</a:t>
            </a:r>
          </a:p>
          <a:p>
            <a:pPr eaLnBrk="1" latinLnBrk="1" hangingPunct="1"/>
            <a:r>
              <a:rPr kumimoji="1" lang="ko-KR" altLang="en-US" sz="1200" b="1">
                <a:latin typeface="맑은 고딕" pitchFamily="50" charset="-127"/>
                <a:ea typeface="맑은 고딕" pitchFamily="50" charset="-127"/>
              </a:rPr>
              <a:t>종료시</a:t>
            </a:r>
          </a:p>
        </p:txBody>
      </p:sp>
      <p:sp>
        <p:nvSpPr>
          <p:cNvPr id="12" name="Line 9"/>
          <p:cNvSpPr>
            <a:spLocks noChangeShapeType="1"/>
          </p:cNvSpPr>
          <p:nvPr/>
        </p:nvSpPr>
        <p:spPr bwMode="auto">
          <a:xfrm>
            <a:off x="4223060" y="4984787"/>
            <a:ext cx="2667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818827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43011" name="Rectangle 11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4"/>
            <a:ext cx="8577262" cy="5658569"/>
          </a:xfrm>
        </p:spPr>
        <p:txBody>
          <a:bodyPr/>
          <a:lstStyle/>
          <a:p>
            <a:r>
              <a:rPr lang="ko-KR" altLang="en-US" dirty="0" smtClean="0"/>
              <a:t> 테이블의 변경 </a:t>
            </a:r>
            <a:endParaRPr lang="en-US" altLang="ko-KR" dirty="0" smtClean="0"/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/>
              <a:t>다음 경우에 테이블을 변경한다.</a:t>
            </a:r>
          </a:p>
          <a:p>
            <a:pPr marL="779462" lvl="1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sz="1200" dirty="0" err="1"/>
              <a:t>컬럼</a:t>
            </a:r>
            <a:r>
              <a:rPr lang="ko-KR" altLang="en-US" sz="1200" dirty="0"/>
              <a:t> 추가, 삭제</a:t>
            </a:r>
          </a:p>
          <a:p>
            <a:pPr marL="779462" lvl="1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200" dirty="0"/>
              <a:t>Online</a:t>
            </a:r>
            <a:r>
              <a:rPr lang="ko-KR" altLang="en-US" sz="1200" dirty="0"/>
              <a:t>중 </a:t>
            </a:r>
            <a:r>
              <a:rPr lang="en-US" altLang="ko-KR" sz="1200" dirty="0"/>
              <a:t>Table</a:t>
            </a:r>
            <a:r>
              <a:rPr lang="ko-KR" altLang="en-US" sz="1200" dirty="0"/>
              <a:t>이동 및 </a:t>
            </a:r>
            <a:r>
              <a:rPr lang="en-US" altLang="ko-KR" sz="1200" dirty="0" smtClean="0"/>
              <a:t>Reorganization</a:t>
            </a:r>
            <a:endParaRPr lang="en-US" altLang="ko-KR" sz="1200" dirty="0"/>
          </a:p>
          <a:p>
            <a:pPr marL="779462" lvl="1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sz="1200" dirty="0" err="1"/>
              <a:t>무결성</a:t>
            </a:r>
            <a:r>
              <a:rPr lang="ko-KR" altLang="en-US" sz="1200" dirty="0"/>
              <a:t> 제약 조건 추가</a:t>
            </a:r>
          </a:p>
          <a:p>
            <a:pPr marL="779462" lvl="1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sz="1200" dirty="0"/>
              <a:t>기존 </a:t>
            </a:r>
            <a:r>
              <a:rPr lang="ko-KR" altLang="en-US" sz="1200" dirty="0" err="1"/>
              <a:t>컬럼의</a:t>
            </a:r>
            <a:r>
              <a:rPr lang="ko-KR" altLang="en-US" sz="1200" dirty="0"/>
              <a:t> 정의(</a:t>
            </a:r>
            <a:r>
              <a:rPr lang="ko-KR" altLang="en-US" sz="1200" dirty="0" err="1"/>
              <a:t>데이타</a:t>
            </a:r>
            <a:r>
              <a:rPr lang="ko-KR" altLang="en-US" sz="1200" dirty="0"/>
              <a:t> 유형, 길이, 디폴트, </a:t>
            </a:r>
            <a:r>
              <a:rPr lang="en-US" altLang="ko-KR" sz="1200" dirty="0"/>
              <a:t>NOT NULL </a:t>
            </a:r>
            <a:r>
              <a:rPr lang="ko-KR" altLang="en-US" sz="1200" dirty="0"/>
              <a:t>제약조건) 수정</a:t>
            </a:r>
          </a:p>
          <a:p>
            <a:pPr marL="779462" lvl="1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sz="1200" dirty="0" err="1"/>
              <a:t>데이타</a:t>
            </a:r>
            <a:r>
              <a:rPr lang="ko-KR" altLang="en-US" sz="1200" dirty="0"/>
              <a:t> </a:t>
            </a:r>
            <a:r>
              <a:rPr lang="ko-KR" altLang="en-US" sz="1200" dirty="0" err="1"/>
              <a:t>블럭의</a:t>
            </a:r>
            <a:r>
              <a:rPr lang="ko-KR" altLang="en-US" sz="1200" dirty="0"/>
              <a:t> 영역 사용 매개변수 (</a:t>
            </a:r>
            <a:r>
              <a:rPr lang="en-US" altLang="ko-KR" sz="1200" dirty="0" smtClean="0"/>
              <a:t>PCTFREE) </a:t>
            </a:r>
            <a:r>
              <a:rPr lang="ko-KR" altLang="en-US" sz="1200" dirty="0"/>
              <a:t>수정</a:t>
            </a:r>
          </a:p>
          <a:p>
            <a:pPr marL="779462" lvl="1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sz="1200" dirty="0"/>
              <a:t>트랜잭션 </a:t>
            </a:r>
            <a:r>
              <a:rPr lang="ko-KR" altLang="en-US" sz="1200" dirty="0" err="1"/>
              <a:t>엔트리</a:t>
            </a:r>
            <a:r>
              <a:rPr lang="ko-KR" altLang="en-US" sz="1200" dirty="0"/>
              <a:t> 항목(</a:t>
            </a:r>
            <a:r>
              <a:rPr lang="en-US" altLang="ko-KR" sz="1200" dirty="0"/>
              <a:t>INITRANS, MAXTRANS) </a:t>
            </a:r>
            <a:r>
              <a:rPr lang="ko-KR" altLang="en-US" sz="1200" dirty="0"/>
              <a:t>수정</a:t>
            </a:r>
          </a:p>
          <a:p>
            <a:pPr marL="779462" lvl="1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sz="1200" dirty="0"/>
              <a:t>저장 </a:t>
            </a:r>
            <a:r>
              <a:rPr lang="ko-KR" altLang="en-US" sz="1200" dirty="0" err="1"/>
              <a:t>파라메터</a:t>
            </a:r>
            <a:r>
              <a:rPr lang="ko-KR" altLang="en-US" sz="1200" dirty="0"/>
              <a:t> 수정 (</a:t>
            </a:r>
            <a:r>
              <a:rPr lang="en-US" altLang="ko-KR" sz="1200" dirty="0"/>
              <a:t>NEXT, PCTINCREASE)</a:t>
            </a:r>
          </a:p>
          <a:p>
            <a:pPr marL="779462" lvl="1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sz="1200" dirty="0"/>
              <a:t>테이블에 관련된 </a:t>
            </a:r>
            <a:r>
              <a:rPr lang="ko-KR" altLang="en-US" sz="1200" dirty="0" err="1"/>
              <a:t>무결성</a:t>
            </a:r>
            <a:r>
              <a:rPr lang="ko-KR" altLang="en-US" sz="1200" dirty="0"/>
              <a:t> 제약조건 혹은 </a:t>
            </a:r>
            <a:r>
              <a:rPr lang="ko-KR" altLang="en-US" sz="1200" dirty="0" err="1"/>
              <a:t>트리거의</a:t>
            </a:r>
            <a:r>
              <a:rPr lang="ko-KR" altLang="en-US" sz="1200" dirty="0"/>
              <a:t> 활성화/비활성화</a:t>
            </a:r>
          </a:p>
          <a:p>
            <a:pPr marL="779462" lvl="1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sz="1200" dirty="0"/>
              <a:t>테이블에 관련된 </a:t>
            </a:r>
            <a:r>
              <a:rPr lang="ko-KR" altLang="en-US" sz="1200" dirty="0" err="1"/>
              <a:t>무결성</a:t>
            </a:r>
            <a:r>
              <a:rPr lang="ko-KR" altLang="en-US" sz="1200" dirty="0"/>
              <a:t> 제약조건 삭제</a:t>
            </a:r>
          </a:p>
          <a:p>
            <a:pPr lvl="1"/>
            <a:r>
              <a:rPr lang="ko-KR" altLang="en-US" dirty="0" smtClean="0"/>
              <a:t> 사용중인 테이블의 속성을 변경하기 위해서는 </a:t>
            </a:r>
            <a:r>
              <a:rPr lang="en-US" altLang="ko-KR" dirty="0" smtClean="0"/>
              <a:t>ALTER TABLE </a:t>
            </a:r>
            <a:r>
              <a:rPr lang="ko-KR" altLang="en-US" dirty="0" smtClean="0"/>
              <a:t>문을 이용</a:t>
            </a:r>
            <a:r>
              <a:rPr lang="en-US" altLang="ko-KR" dirty="0" smtClean="0"/>
              <a:t>. </a:t>
            </a:r>
          </a:p>
          <a:p>
            <a:pPr lvl="1"/>
            <a:r>
              <a:rPr lang="ko-KR" altLang="en-US" dirty="0" smtClean="0"/>
              <a:t> 다른 사용자가 소유한 테이블을 변경하려면 </a:t>
            </a:r>
            <a:r>
              <a:rPr lang="en-US" altLang="ko-KR" dirty="0" smtClean="0"/>
              <a:t>ALTER ANY TABLE </a:t>
            </a:r>
            <a:r>
              <a:rPr lang="ko-KR" altLang="en-US" dirty="0" smtClean="0"/>
              <a:t>시스템 권한을 갖고 있거나 </a:t>
            </a:r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  </a:t>
            </a:r>
            <a:r>
              <a:rPr lang="ko-KR" altLang="en-US" dirty="0" smtClean="0"/>
              <a:t>변경하려는 테이블에 대한 </a:t>
            </a:r>
            <a:r>
              <a:rPr lang="en-US" altLang="ko-KR" dirty="0" smtClean="0"/>
              <a:t>ALTER </a:t>
            </a:r>
            <a:r>
              <a:rPr lang="ko-KR" altLang="en-US" dirty="0" smtClean="0"/>
              <a:t>오브젝트 권한필</a:t>
            </a:r>
            <a:r>
              <a:rPr lang="ko-KR" altLang="en-US" dirty="0"/>
              <a:t>요</a:t>
            </a:r>
            <a:r>
              <a:rPr lang="en-US" altLang="ko-KR" dirty="0" smtClean="0"/>
              <a:t>. </a:t>
            </a:r>
          </a:p>
          <a:p>
            <a:pPr lvl="1"/>
            <a:r>
              <a:rPr lang="ko-KR" altLang="en-US" dirty="0" smtClean="0"/>
              <a:t> </a:t>
            </a:r>
            <a:r>
              <a:rPr lang="ko-KR" altLang="en-US" dirty="0" err="1" smtClean="0"/>
              <a:t>컬럼</a:t>
            </a:r>
            <a:r>
              <a:rPr lang="ko-KR" altLang="en-US" dirty="0" smtClean="0"/>
              <a:t> 정의 변경</a:t>
            </a:r>
          </a:p>
          <a:p>
            <a:endParaRPr lang="ko-KR" altLang="en-US" dirty="0" smtClean="0"/>
          </a:p>
          <a:p>
            <a:pPr lvl="1"/>
            <a:r>
              <a:rPr lang="ko-KR" altLang="en-US" dirty="0" smtClean="0"/>
              <a:t> </a:t>
            </a:r>
            <a:r>
              <a:rPr lang="ko-KR" altLang="en-US" dirty="0" err="1" smtClean="0"/>
              <a:t>컬럼</a:t>
            </a:r>
            <a:r>
              <a:rPr lang="ko-KR" altLang="en-US" dirty="0" smtClean="0"/>
              <a:t> 명 변경</a:t>
            </a:r>
          </a:p>
          <a:p>
            <a:endParaRPr lang="ko-KR" altLang="en-US" dirty="0" smtClean="0"/>
          </a:p>
          <a:p>
            <a:pPr lvl="1"/>
            <a:r>
              <a:rPr lang="ko-KR" altLang="en-US" dirty="0" smtClean="0"/>
              <a:t> 저장 영역 변경</a:t>
            </a:r>
          </a:p>
          <a:p>
            <a:pPr lvl="1"/>
            <a:endParaRPr lang="en-US" altLang="ko-KR" dirty="0" smtClean="0"/>
          </a:p>
          <a:p>
            <a:pPr lvl="2"/>
            <a:endParaRPr lang="ko-KR" altLang="en-US" dirty="0" smtClean="0"/>
          </a:p>
        </p:txBody>
      </p:sp>
      <p:sp>
        <p:nvSpPr>
          <p:cNvPr id="43014" name="Text Box 12"/>
          <p:cNvSpPr txBox="1">
            <a:spLocks noChangeArrowheads="1"/>
          </p:cNvSpPr>
          <p:nvPr/>
        </p:nvSpPr>
        <p:spPr bwMode="auto">
          <a:xfrm>
            <a:off x="611188" y="4929844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SQL&gt;ALTER TABLE PRODUCT MODIFY (ord_amount default 1 not null); </a:t>
            </a:r>
          </a:p>
        </p:txBody>
      </p:sp>
      <p:sp>
        <p:nvSpPr>
          <p:cNvPr id="43015" name="Text Box 13"/>
          <p:cNvSpPr txBox="1">
            <a:spLocks noChangeArrowheads="1"/>
          </p:cNvSpPr>
          <p:nvPr/>
        </p:nvSpPr>
        <p:spPr bwMode="auto">
          <a:xfrm>
            <a:off x="611188" y="5541032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SQL&gt;ALTER TABLE PRODUCT RENAME COLUMN ord_amount TO order_amt; </a:t>
            </a:r>
          </a:p>
        </p:txBody>
      </p:sp>
      <p:sp>
        <p:nvSpPr>
          <p:cNvPr id="43016" name="Text Box 14"/>
          <p:cNvSpPr txBox="1">
            <a:spLocks noChangeArrowheads="1"/>
          </p:cNvSpPr>
          <p:nvPr/>
        </p:nvSpPr>
        <p:spPr bwMode="auto">
          <a:xfrm>
            <a:off x="611188" y="6133169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SQL&gt;ALTER TABLE PRODUCT PCTFREE 10;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44035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261938" y="3248980"/>
            <a:ext cx="8577262" cy="2202185"/>
          </a:xfrm>
        </p:spPr>
        <p:txBody>
          <a:bodyPr/>
          <a:lstStyle/>
          <a:p>
            <a:r>
              <a:rPr lang="ko-KR" altLang="en-US" dirty="0" smtClean="0"/>
              <a:t> 테이블의 효율적 관리 </a:t>
            </a:r>
          </a:p>
          <a:p>
            <a:pPr lvl="1"/>
            <a:r>
              <a:rPr lang="ko-KR" altLang="en-US" dirty="0" smtClean="0"/>
              <a:t> 동시에 액세스될 가능성이 높은 테이블들은 병렬적으로 수행될 가능성을 높이기 위하여 서로 다른 디스크에 저장하는 것이 좋다</a:t>
            </a:r>
            <a:r>
              <a:rPr lang="en-US" altLang="ko-KR" dirty="0" smtClean="0"/>
              <a:t>. </a:t>
            </a:r>
          </a:p>
          <a:p>
            <a:pPr lvl="1"/>
            <a:r>
              <a:rPr lang="ko-KR" altLang="en-US" dirty="0" smtClean="0"/>
              <a:t> 각 테이블이 저장될 디스크의 용량을 결정하기 위하여 그 테이블의 최대 크기를 추정하는 것이 중요하다</a:t>
            </a:r>
            <a:r>
              <a:rPr lang="en-US" altLang="ko-KR" dirty="0" smtClean="0"/>
              <a:t>.</a:t>
            </a:r>
          </a:p>
          <a:p>
            <a:pPr lvl="1"/>
            <a:r>
              <a:rPr lang="ko-KR" altLang="en-US" dirty="0" smtClean="0"/>
              <a:t> 하나의 테이블을 동시에 액세스하는 트랜잭션의 수에 대해서도 추정해야 한다</a:t>
            </a:r>
            <a:r>
              <a:rPr lang="en-US" altLang="ko-KR" dirty="0" smtClean="0"/>
              <a:t>. </a:t>
            </a:r>
          </a:p>
          <a:p>
            <a:pPr lvl="1"/>
            <a:r>
              <a:rPr lang="ko-KR" altLang="en-US" dirty="0" smtClean="0"/>
              <a:t> 테이블에 대한 쓰기 연산이 발생한다면 그에 따라 로그를 저장하기 위한 디스크의 용량도 설정하여야 한다</a:t>
            </a:r>
            <a:r>
              <a:rPr lang="en-US" altLang="ko-KR" dirty="0" smtClean="0"/>
              <a:t>. </a:t>
            </a:r>
          </a:p>
          <a:p>
            <a:pPr lvl="2"/>
            <a:endParaRPr lang="ko-KR" altLang="en-US" dirty="0" smtClean="0"/>
          </a:p>
        </p:txBody>
      </p:sp>
      <p:sp>
        <p:nvSpPr>
          <p:cNvPr id="4" name="Rectangle 11"/>
          <p:cNvSpPr txBox="1">
            <a:spLocks noChangeArrowheads="1"/>
          </p:cNvSpPr>
          <p:nvPr/>
        </p:nvSpPr>
        <p:spPr bwMode="auto">
          <a:xfrm>
            <a:off x="261938" y="866775"/>
            <a:ext cx="8577262" cy="2454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atinLnBrk="0"/>
            <a:r>
              <a:rPr lang="ko-KR" altLang="en-US" kern="0" dirty="0" smtClean="0"/>
              <a:t> 테이블 삭제</a:t>
            </a:r>
          </a:p>
          <a:p>
            <a:pPr lvl="1" latinLnBrk="0"/>
            <a:r>
              <a:rPr lang="en-US" altLang="ko-KR" kern="0" dirty="0" smtClean="0"/>
              <a:t> DROP </a:t>
            </a:r>
            <a:r>
              <a:rPr lang="ko-KR" altLang="en-US" kern="0" dirty="0" smtClean="0"/>
              <a:t>구문 사용시 테이블의 모든 행이 삭제되고 사용된 공간이 해제된다</a:t>
            </a:r>
            <a:r>
              <a:rPr lang="en-US" altLang="ko-KR" kern="0" dirty="0" smtClean="0"/>
              <a:t>.</a:t>
            </a:r>
          </a:p>
          <a:p>
            <a:pPr latinLnBrk="0"/>
            <a:endParaRPr lang="en-US" altLang="ko-KR" kern="0" dirty="0" smtClean="0"/>
          </a:p>
          <a:p>
            <a:pPr lvl="1" latinLnBrk="0"/>
            <a:r>
              <a:rPr lang="en-US" altLang="ko-KR" kern="0" dirty="0" smtClean="0"/>
              <a:t> CASCADE </a:t>
            </a:r>
            <a:r>
              <a:rPr lang="ko-KR" altLang="en-US" kern="0" dirty="0" smtClean="0"/>
              <a:t>연산자와 함께 사용하면 </a:t>
            </a:r>
            <a:r>
              <a:rPr lang="ko-KR" altLang="en-US" kern="0" dirty="0" err="1" smtClean="0"/>
              <a:t>외래키에</a:t>
            </a:r>
            <a:r>
              <a:rPr lang="ko-KR" altLang="en-US" kern="0" dirty="0" smtClean="0"/>
              <a:t> 의해 참조되는 </a:t>
            </a:r>
            <a:r>
              <a:rPr lang="ko-KR" altLang="en-US" kern="0" dirty="0" err="1" smtClean="0"/>
              <a:t>기본키를</a:t>
            </a:r>
            <a:r>
              <a:rPr lang="ko-KR" altLang="en-US" kern="0" dirty="0" smtClean="0"/>
              <a:t> 포함한 테이블일 경우 외래 키 조건도 같이 삭제된다</a:t>
            </a:r>
            <a:r>
              <a:rPr lang="en-US" altLang="ko-KR" kern="0" dirty="0" smtClean="0"/>
              <a:t>.</a:t>
            </a:r>
          </a:p>
          <a:p>
            <a:pPr latinLnBrk="0"/>
            <a:endParaRPr lang="ko-KR" altLang="en-US" kern="0" dirty="0" smtClean="0"/>
          </a:p>
          <a:p>
            <a:pPr lvl="1" latinLnBrk="0"/>
            <a:r>
              <a:rPr lang="ko-KR" altLang="en-US" kern="0" dirty="0" smtClean="0"/>
              <a:t> 테이블 삭제 구문은 자동 </a:t>
            </a:r>
            <a:r>
              <a:rPr lang="ko-KR" altLang="en-US" kern="0" dirty="0" err="1" smtClean="0"/>
              <a:t>커밋이므로</a:t>
            </a:r>
            <a:r>
              <a:rPr lang="ko-KR" altLang="en-US" kern="0" dirty="0" smtClean="0"/>
              <a:t> </a:t>
            </a:r>
            <a:r>
              <a:rPr lang="en-US" altLang="ko-KR" kern="0" dirty="0" smtClean="0"/>
              <a:t>ROLEBACK</a:t>
            </a:r>
            <a:r>
              <a:rPr lang="ko-KR" altLang="en-US" kern="0" dirty="0" smtClean="0"/>
              <a:t>이 불가능하다</a:t>
            </a:r>
            <a:r>
              <a:rPr lang="en-US" altLang="ko-KR" kern="0" dirty="0" smtClean="0"/>
              <a:t>.</a:t>
            </a:r>
          </a:p>
          <a:p>
            <a:pPr lvl="2" latinLnBrk="0"/>
            <a:endParaRPr lang="ko-KR" altLang="en-US" kern="0" dirty="0" smtClean="0"/>
          </a:p>
        </p:txBody>
      </p:sp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611188" y="1454150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SQL&gt;DROP TABLE PRODUCT;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611188" y="2300288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SQL&gt;DROP TABLE PRODUCT CASCADE CONSTRAINTS ;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5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45059" name="Rectangle 6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테이블 정보 조회</a:t>
            </a:r>
          </a:p>
        </p:txBody>
      </p:sp>
      <p:graphicFrame>
        <p:nvGraphicFramePr>
          <p:cNvPr id="150584" name="Group 56"/>
          <p:cNvGraphicFramePr>
            <a:graphicFrameLocks noGrp="1"/>
          </p:cNvGraphicFramePr>
          <p:nvPr>
            <p:ph sz="half" idx="4294967295"/>
          </p:nvPr>
        </p:nvGraphicFramePr>
        <p:xfrm>
          <a:off x="534988" y="1225550"/>
          <a:ext cx="8185150" cy="1817688"/>
        </p:xfrm>
        <a:graphic>
          <a:graphicData uri="http://schemas.openxmlformats.org/drawingml/2006/table">
            <a:tbl>
              <a:tblPr/>
              <a:tblGrid>
                <a:gridCol w="2405062"/>
                <a:gridCol w="5780088"/>
              </a:tblGrid>
              <a:tr h="34976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18" marB="46818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18" marB="4681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73396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DBA_TABLES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USER_TABLES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ALL_TABLES</a:t>
                      </a:r>
                    </a:p>
                  </a:txBody>
                  <a:tcPr marL="90000" marR="90000" marT="46818" marB="46818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테이블에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테이블에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테이블에 대한 정보</a:t>
                      </a:r>
                    </a:p>
                  </a:txBody>
                  <a:tcPr marL="90000" marR="90000" marT="46818" marB="4681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3396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DBA_TBL_COLUMNS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USER_TBL_COLUMNS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ALL_TBL_COLUMNS</a:t>
                      </a:r>
                    </a:p>
                  </a:txBody>
                  <a:tcPr marL="90000" marR="90000" marT="46818" marB="46818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테이블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뷰에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속한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테이블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뷰에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속한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테이블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뷰에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속한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</a:txBody>
                  <a:tcPr marL="90000" marR="90000" marT="46818" marB="4681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1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46083" name="Rectangle 1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제약조건</a:t>
            </a:r>
            <a:r>
              <a:rPr lang="en-US" altLang="ko-KR" smtClean="0"/>
              <a:t>(Constraints)</a:t>
            </a:r>
          </a:p>
          <a:p>
            <a:pPr lvl="1"/>
            <a:r>
              <a:rPr lang="ko-KR" altLang="en-US" smtClean="0"/>
              <a:t> 테이블의 컬럼에 사용자가 원하지 않는 데이터가 입력</a:t>
            </a:r>
            <a:r>
              <a:rPr lang="en-US" altLang="ko-KR" smtClean="0"/>
              <a:t>, </a:t>
            </a:r>
            <a:r>
              <a:rPr lang="ko-KR" altLang="en-US" smtClean="0"/>
              <a:t>변경</a:t>
            </a:r>
            <a:r>
              <a:rPr lang="en-US" altLang="ko-KR" smtClean="0"/>
              <a:t>, </a:t>
            </a:r>
            <a:r>
              <a:rPr lang="ko-KR" altLang="en-US" smtClean="0"/>
              <a:t>삭제되는 것을 방지하는 방법</a:t>
            </a:r>
          </a:p>
          <a:p>
            <a:pPr lvl="1"/>
            <a:r>
              <a:rPr lang="ko-KR" altLang="en-US" smtClean="0"/>
              <a:t> 제약조건 지정 </a:t>
            </a:r>
            <a:r>
              <a:rPr lang="en-US" altLang="ko-KR" smtClean="0"/>
              <a:t>: Column Level, Table Level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ko-KR" altLang="en-US" smtClean="0"/>
              <a:t> 제약조건 종류 </a:t>
            </a:r>
            <a:r>
              <a:rPr lang="en-US" altLang="ko-KR" smtClean="0"/>
              <a:t>: </a:t>
            </a:r>
          </a:p>
          <a:p>
            <a:pPr lvl="2"/>
            <a:r>
              <a:rPr lang="en-US" altLang="ko-KR" smtClean="0"/>
              <a:t>Not Null : </a:t>
            </a:r>
            <a:r>
              <a:rPr lang="ko-KR" altLang="en-US" smtClean="0"/>
              <a:t>해당 컬럼은 </a:t>
            </a:r>
            <a:r>
              <a:rPr lang="en-US" altLang="ko-KR" smtClean="0"/>
              <a:t>NULL</a:t>
            </a:r>
            <a:r>
              <a:rPr lang="ko-KR" altLang="en-US" smtClean="0"/>
              <a:t>값을 가질 수 없음</a:t>
            </a:r>
            <a:r>
              <a:rPr lang="en-US" altLang="ko-KR" smtClean="0"/>
              <a:t>. </a:t>
            </a:r>
            <a:r>
              <a:rPr lang="ko-KR" altLang="en-US" smtClean="0"/>
              <a:t>테이블 레벨의 제약 조건 지정은 불가능</a:t>
            </a:r>
            <a:r>
              <a:rPr lang="en-US" altLang="ko-KR" smtClean="0"/>
              <a:t>.</a:t>
            </a:r>
          </a:p>
          <a:p>
            <a:pPr lvl="2"/>
            <a:r>
              <a:rPr lang="en-US" altLang="ko-KR" smtClean="0"/>
              <a:t>Unique : </a:t>
            </a:r>
            <a:r>
              <a:rPr lang="ko-KR" altLang="en-US" smtClean="0"/>
              <a:t>한 테이블 내에서 해당 컬럼은 동일한 값을 가질 수 없음</a:t>
            </a:r>
            <a:r>
              <a:rPr lang="en-US" altLang="ko-KR" smtClean="0"/>
              <a:t>. NULL </a:t>
            </a:r>
            <a:r>
              <a:rPr lang="ko-KR" altLang="en-US" smtClean="0"/>
              <a:t>값은 여러 행에 입력가능</a:t>
            </a:r>
            <a:r>
              <a:rPr lang="en-US" altLang="ko-KR" smtClean="0"/>
              <a:t>.</a:t>
            </a:r>
          </a:p>
          <a:p>
            <a:pPr lvl="2"/>
            <a:r>
              <a:rPr lang="en-US" altLang="ko-KR" smtClean="0"/>
              <a:t>Primary Key : </a:t>
            </a:r>
            <a:r>
              <a:rPr lang="ko-KR" altLang="en-US" smtClean="0"/>
              <a:t>무결성 제약조건과 고유키 무결성 제약조건을 결합한 개념</a:t>
            </a:r>
            <a:r>
              <a:rPr lang="en-US" altLang="ko-KR" smtClean="0"/>
              <a:t>. NULL </a:t>
            </a:r>
            <a:r>
              <a:rPr lang="ko-KR" altLang="en-US" smtClean="0"/>
              <a:t>사용 불가</a:t>
            </a:r>
          </a:p>
          <a:p>
            <a:pPr lvl="2"/>
            <a:r>
              <a:rPr lang="en-US" altLang="ko-KR" smtClean="0"/>
              <a:t>Foreign Key : </a:t>
            </a:r>
            <a:r>
              <a:rPr lang="ko-KR" altLang="en-US" smtClean="0"/>
              <a:t>다른 테이블이나 자신 테이블의 </a:t>
            </a:r>
            <a:r>
              <a:rPr lang="en-US" altLang="ko-KR" smtClean="0"/>
              <a:t>Primary key</a:t>
            </a:r>
            <a:r>
              <a:rPr lang="ko-KR" altLang="en-US" smtClean="0"/>
              <a:t>나 </a:t>
            </a:r>
            <a:r>
              <a:rPr lang="en-US" altLang="ko-KR" smtClean="0"/>
              <a:t>Unique key</a:t>
            </a:r>
            <a:r>
              <a:rPr lang="ko-KR" altLang="en-US" smtClean="0"/>
              <a:t>를 참조할 때 사용</a:t>
            </a:r>
            <a:endParaRPr lang="en-US" altLang="ko-KR" smtClean="0"/>
          </a:p>
          <a:p>
            <a:pPr lvl="2"/>
            <a:r>
              <a:rPr lang="en-US" altLang="ko-KR" smtClean="0"/>
              <a:t>Check : </a:t>
            </a:r>
            <a:r>
              <a:rPr lang="ko-KR" altLang="en-US" smtClean="0"/>
              <a:t>입력 또는 수정 값이 만족해야 할 조건 지정</a:t>
            </a:r>
            <a:r>
              <a:rPr lang="en-US" altLang="ko-KR" smtClean="0"/>
              <a:t>. </a:t>
            </a:r>
            <a:r>
              <a:rPr lang="ko-KR" altLang="en-US" smtClean="0"/>
              <a:t>한 컬럼에 대하여 여러 개의 제약조건 지능 가능</a:t>
            </a:r>
            <a:endParaRPr lang="en-US" altLang="ko-KR" smtClean="0"/>
          </a:p>
        </p:txBody>
      </p:sp>
      <p:sp>
        <p:nvSpPr>
          <p:cNvPr id="46084" name="Text Box 4"/>
          <p:cNvSpPr txBox="1">
            <a:spLocks noChangeArrowheads="1"/>
          </p:cNvSpPr>
          <p:nvPr/>
        </p:nvSpPr>
        <p:spPr bwMode="auto">
          <a:xfrm>
            <a:off x="611188" y="1757363"/>
            <a:ext cx="8277225" cy="13795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CREATE TABLE TEMP_PROD (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prod_id        number(6)     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constraint prod_id_pk primary key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	prod_name    varchar2(50)   constraint prod_name_nn not null,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prod_cost     varchar2(30)   constraint prod_cost_nn not null, 	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prod_pid 	   number(6) ,        			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prod_date	   date           constraint prod_date_nn not null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);</a:t>
            </a:r>
          </a:p>
        </p:txBody>
      </p:sp>
      <p:sp>
        <p:nvSpPr>
          <p:cNvPr id="46085" name="Text Box 8"/>
          <p:cNvSpPr txBox="1">
            <a:spLocks noChangeArrowheads="1"/>
          </p:cNvSpPr>
          <p:nvPr/>
        </p:nvSpPr>
        <p:spPr bwMode="auto">
          <a:xfrm>
            <a:off x="611188" y="3236913"/>
            <a:ext cx="8277225" cy="15621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CREATE TABLE TEMP_PROD (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prod_id number(6),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prod_name varchar2(50) constraint prod_name_nn not null,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prod_cost  varchar2(30) constraint prod_cost_nn not null,	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prod_pid   NUMBER(6),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prod_date  date         constraint prod_date_nn not null,</a:t>
            </a:r>
          </a:p>
          <a:p>
            <a:pPr eaLnBrk="1" hangingPunct="1"/>
            <a:r>
              <a:rPr lang="ko-KR" altLang="en-US"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constraint prod_id_pk primary key(prod_id, prod_name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);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1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47107" name="Rectangle 1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ko-KR" altLang="en-US" smtClean="0"/>
              <a:t> 제약조건의 상태</a:t>
            </a:r>
          </a:p>
          <a:p>
            <a:pPr lvl="2"/>
            <a:r>
              <a:rPr lang="en-US" altLang="ko-KR" smtClean="0"/>
              <a:t>Enable  : </a:t>
            </a:r>
            <a:r>
              <a:rPr lang="ko-KR" altLang="en-US" smtClean="0"/>
              <a:t>제약조건이 활성화 되어 제약 조건을 적용시킨다</a:t>
            </a:r>
            <a:r>
              <a:rPr lang="en-US" altLang="ko-KR" smtClean="0"/>
              <a:t>.</a:t>
            </a:r>
          </a:p>
          <a:p>
            <a:pPr lvl="2"/>
            <a:r>
              <a:rPr lang="en-US" altLang="ko-KR" smtClean="0"/>
              <a:t>Disable : </a:t>
            </a:r>
            <a:r>
              <a:rPr lang="ko-KR" altLang="en-US" smtClean="0"/>
              <a:t>제약조건이 비활성화 되어 적용되지 않는다</a:t>
            </a:r>
            <a:r>
              <a:rPr lang="en-US" altLang="ko-KR" smtClean="0"/>
              <a:t>.</a:t>
            </a:r>
          </a:p>
          <a:p>
            <a:pPr lvl="2"/>
            <a:r>
              <a:rPr lang="en-US" altLang="ko-KR" smtClean="0"/>
              <a:t>Validate : </a:t>
            </a:r>
            <a:r>
              <a:rPr lang="ko-KR" altLang="en-US" smtClean="0"/>
              <a:t>기존 저장되어 있는 데이터의 무결성을 보장한다</a:t>
            </a:r>
            <a:r>
              <a:rPr lang="en-US" altLang="ko-KR" smtClean="0"/>
              <a:t>.</a:t>
            </a:r>
          </a:p>
          <a:p>
            <a:pPr lvl="2"/>
            <a:r>
              <a:rPr lang="en-US" altLang="ko-KR" smtClean="0"/>
              <a:t>Novalidate : </a:t>
            </a:r>
            <a:r>
              <a:rPr lang="ko-KR" altLang="en-US" smtClean="0"/>
              <a:t>기존 저장되어 있는 데이터의 무결성을 보장하지 않는다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제약조건 상태 변경 문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ko-KR" altLang="en-US" smtClean="0"/>
              <a:t> 제약조건 이름 변경 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ko-KR" altLang="en-US" smtClean="0"/>
              <a:t> 제약조건의 추가</a:t>
            </a:r>
            <a:endParaRPr lang="en-US" altLang="ko-KR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ko-KR" altLang="en-US" smtClean="0"/>
              <a:t> 제약조건의 삭제</a:t>
            </a:r>
          </a:p>
        </p:txBody>
      </p:sp>
      <p:sp>
        <p:nvSpPr>
          <p:cNvPr id="47108" name="Text Box 5"/>
          <p:cNvSpPr txBox="1">
            <a:spLocks noChangeArrowheads="1"/>
          </p:cNvSpPr>
          <p:nvPr/>
        </p:nvSpPr>
        <p:spPr bwMode="auto">
          <a:xfrm>
            <a:off x="611188" y="2416175"/>
            <a:ext cx="8277225" cy="10144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ALTER TABLE PRODUCT MODIFY PRIMARY KEY DISABLE;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ALTER TABLE PRODUCT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MODIFY CONSTRAINT PROD_UNIQUE ENABLE;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ALTER TABLE PRODUCT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MODIFY CONSTRAINT PROD_MIN ENABLE NOVALIDATE; </a:t>
            </a:r>
          </a:p>
        </p:txBody>
      </p:sp>
      <p:sp>
        <p:nvSpPr>
          <p:cNvPr id="47109" name="Text Box 8"/>
          <p:cNvSpPr txBox="1">
            <a:spLocks noChangeArrowheads="1"/>
          </p:cNvSpPr>
          <p:nvPr/>
        </p:nvSpPr>
        <p:spPr bwMode="auto">
          <a:xfrm>
            <a:off x="611188" y="3738563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 PRODUCT RENAME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CONSTRAINT PROD_ID_KEY TO PROD_KEY; </a:t>
            </a:r>
          </a:p>
        </p:txBody>
      </p:sp>
      <p:sp>
        <p:nvSpPr>
          <p:cNvPr id="47110" name="Text Box 9"/>
          <p:cNvSpPr txBox="1">
            <a:spLocks noChangeArrowheads="1"/>
          </p:cNvSpPr>
          <p:nvPr/>
        </p:nvSpPr>
        <p:spPr bwMode="auto">
          <a:xfrm>
            <a:off x="611188" y="4521200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 PRODUCT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ADD CONSTRAINT PROD_DATE_NN CHECK (PROD_DATE IS NOT NULL);</a:t>
            </a:r>
          </a:p>
        </p:txBody>
      </p:sp>
      <p:sp>
        <p:nvSpPr>
          <p:cNvPr id="47111" name="Text Box 14"/>
          <p:cNvSpPr txBox="1">
            <a:spLocks noChangeArrowheads="1"/>
          </p:cNvSpPr>
          <p:nvPr/>
        </p:nvSpPr>
        <p:spPr bwMode="auto">
          <a:xfrm>
            <a:off x="603250" y="5332413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 PRODUCT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DROP CONSTRAINT PROD_KEY;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9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48131" name="Rectangle 9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제약조건에 대한 정보</a:t>
            </a:r>
          </a:p>
        </p:txBody>
      </p:sp>
      <p:graphicFrame>
        <p:nvGraphicFramePr>
          <p:cNvPr id="136281" name="Group 89"/>
          <p:cNvGraphicFramePr>
            <a:graphicFrameLocks noGrp="1"/>
          </p:cNvGraphicFramePr>
          <p:nvPr>
            <p:ph sz="half" idx="4294967295"/>
          </p:nvPr>
        </p:nvGraphicFramePr>
        <p:xfrm>
          <a:off x="495300" y="1220788"/>
          <a:ext cx="8004175" cy="1817688"/>
        </p:xfrm>
        <a:graphic>
          <a:graphicData uri="http://schemas.openxmlformats.org/drawingml/2006/table">
            <a:tbl>
              <a:tblPr/>
              <a:tblGrid>
                <a:gridCol w="2543175"/>
                <a:gridCol w="5461000"/>
              </a:tblGrid>
              <a:tr h="34976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18" marB="46818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18" marB="4681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73396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DBA_CONSTRAINTS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USER_CONSTRAINTS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ALL_CONSTRAINTS</a:t>
                      </a:r>
                    </a:p>
                  </a:txBody>
                  <a:tcPr marL="90000" marR="90000" marT="46818" marB="46818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제약조건에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제약조건에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제약조건에 대한 정보</a:t>
                      </a:r>
                    </a:p>
                  </a:txBody>
                  <a:tcPr marL="90000" marR="90000" marT="46818" marB="4681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3396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DBA_CONS_COLUMNS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USER_CONS_COLUMNS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ALL_CONS_COLUMNS</a:t>
                      </a:r>
                    </a:p>
                  </a:txBody>
                  <a:tcPr marL="90000" marR="90000" marT="46818" marB="46818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제약조건에 걸린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제약조건에 걸린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제약조건에 걸린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</a:txBody>
                  <a:tcPr marL="90000" marR="90000" marT="46818" marB="4681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3544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9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Index-Organized Tables</a:t>
            </a:r>
            <a:endParaRPr lang="ko-KR" altLang="en-US" dirty="0" smtClean="0"/>
          </a:p>
        </p:txBody>
      </p:sp>
      <p:sp>
        <p:nvSpPr>
          <p:cNvPr id="48131" name="Rectangle 9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Index-Organized Tables</a:t>
            </a:r>
            <a:endParaRPr lang="ko-KR" altLang="en-US" dirty="0" smtClean="0"/>
          </a:p>
        </p:txBody>
      </p:sp>
      <p:grpSp>
        <p:nvGrpSpPr>
          <p:cNvPr id="5" name="Group 3"/>
          <p:cNvGrpSpPr>
            <a:grpSpLocks/>
          </p:cNvGrpSpPr>
          <p:nvPr/>
        </p:nvGrpSpPr>
        <p:grpSpPr bwMode="auto">
          <a:xfrm>
            <a:off x="1866900" y="3810000"/>
            <a:ext cx="2120172" cy="2133600"/>
            <a:chOff x="960" y="1776"/>
            <a:chExt cx="1687" cy="1824"/>
          </a:xfrm>
        </p:grpSpPr>
        <p:grpSp>
          <p:nvGrpSpPr>
            <p:cNvPr id="6" name="Group 4"/>
            <p:cNvGrpSpPr>
              <a:grpSpLocks/>
            </p:cNvGrpSpPr>
            <p:nvPr/>
          </p:nvGrpSpPr>
          <p:grpSpPr bwMode="auto">
            <a:xfrm>
              <a:off x="1152" y="1776"/>
              <a:ext cx="1008" cy="816"/>
              <a:chOff x="960" y="2160"/>
              <a:chExt cx="1296" cy="864"/>
            </a:xfrm>
          </p:grpSpPr>
          <p:grpSp>
            <p:nvGrpSpPr>
              <p:cNvPr id="37" name="Group 5"/>
              <p:cNvGrpSpPr>
                <a:grpSpLocks/>
              </p:cNvGrpSpPr>
              <p:nvPr/>
            </p:nvGrpSpPr>
            <p:grpSpPr bwMode="auto">
              <a:xfrm>
                <a:off x="1487" y="2160"/>
                <a:ext cx="202" cy="166"/>
                <a:chOff x="1296" y="3216"/>
                <a:chExt cx="336" cy="336"/>
              </a:xfrm>
            </p:grpSpPr>
            <p:sp>
              <p:nvSpPr>
                <p:cNvPr id="137" name="Line 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38" name="Line 7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39" name="Line 8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40" name="Line 9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41" name="Line 10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42" name="Line 11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43" name="Line 12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44" name="Line 13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45" name="Line 14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38" name="Group 15"/>
              <p:cNvGrpSpPr>
                <a:grpSpLocks/>
              </p:cNvGrpSpPr>
              <p:nvPr/>
            </p:nvGrpSpPr>
            <p:grpSpPr bwMode="auto">
              <a:xfrm>
                <a:off x="1203" y="2559"/>
                <a:ext cx="203" cy="166"/>
                <a:chOff x="1296" y="3216"/>
                <a:chExt cx="336" cy="336"/>
              </a:xfrm>
            </p:grpSpPr>
            <p:sp>
              <p:nvSpPr>
                <p:cNvPr id="128" name="Line 1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29" name="Line 17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30" name="Line 18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31" name="Line 19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32" name="Line 20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33" name="Line 21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34" name="Line 22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35" name="Line 23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36" name="Line 24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39" name="Group 25"/>
              <p:cNvGrpSpPr>
                <a:grpSpLocks/>
              </p:cNvGrpSpPr>
              <p:nvPr/>
            </p:nvGrpSpPr>
            <p:grpSpPr bwMode="auto">
              <a:xfrm>
                <a:off x="1527" y="2426"/>
                <a:ext cx="203" cy="166"/>
                <a:chOff x="1296" y="3216"/>
                <a:chExt cx="336" cy="336"/>
              </a:xfrm>
            </p:grpSpPr>
            <p:sp>
              <p:nvSpPr>
                <p:cNvPr id="119" name="Line 2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20" name="Line 27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21" name="Line 28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22" name="Line 29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23" name="Line 30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24" name="Line 31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25" name="Line 32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26" name="Line 33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27" name="Line 34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40" name="Group 35"/>
              <p:cNvGrpSpPr>
                <a:grpSpLocks/>
              </p:cNvGrpSpPr>
              <p:nvPr/>
            </p:nvGrpSpPr>
            <p:grpSpPr bwMode="auto">
              <a:xfrm>
                <a:off x="1851" y="2293"/>
                <a:ext cx="203" cy="166"/>
                <a:chOff x="1296" y="3216"/>
                <a:chExt cx="336" cy="336"/>
              </a:xfrm>
            </p:grpSpPr>
            <p:sp>
              <p:nvSpPr>
                <p:cNvPr id="110" name="Line 3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11" name="Line 37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12" name="Line 38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13" name="Line 39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14" name="Line 40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15" name="Line 41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16" name="Line 42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17" name="Line 43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18" name="Line 44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41" name="Group 45"/>
              <p:cNvGrpSpPr>
                <a:grpSpLocks/>
              </p:cNvGrpSpPr>
              <p:nvPr/>
            </p:nvGrpSpPr>
            <p:grpSpPr bwMode="auto">
              <a:xfrm>
                <a:off x="960" y="2858"/>
                <a:ext cx="203" cy="166"/>
                <a:chOff x="1296" y="3216"/>
                <a:chExt cx="336" cy="336"/>
              </a:xfrm>
            </p:grpSpPr>
            <p:sp>
              <p:nvSpPr>
                <p:cNvPr id="101" name="Line 4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02" name="Line 47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03" name="Line 48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04" name="Line 49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05" name="Line 50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06" name="Line 51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07" name="Line 52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08" name="Line 53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09" name="Line 54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42" name="Group 55"/>
              <p:cNvGrpSpPr>
                <a:grpSpLocks/>
              </p:cNvGrpSpPr>
              <p:nvPr/>
            </p:nvGrpSpPr>
            <p:grpSpPr bwMode="auto">
              <a:xfrm>
                <a:off x="1203" y="2758"/>
                <a:ext cx="203" cy="166"/>
                <a:chOff x="1296" y="3216"/>
                <a:chExt cx="336" cy="336"/>
              </a:xfrm>
            </p:grpSpPr>
            <p:sp>
              <p:nvSpPr>
                <p:cNvPr id="92" name="Line 5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93" name="Line 57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94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95" name="Line 59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96" name="Line 60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97" name="Line 61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98" name="Line 62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99" name="Line 63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00" name="Line 64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43" name="Group 65"/>
              <p:cNvGrpSpPr>
                <a:grpSpLocks/>
              </p:cNvGrpSpPr>
              <p:nvPr/>
            </p:nvGrpSpPr>
            <p:grpSpPr bwMode="auto">
              <a:xfrm>
                <a:off x="1446" y="2658"/>
                <a:ext cx="203" cy="167"/>
                <a:chOff x="1296" y="3216"/>
                <a:chExt cx="336" cy="336"/>
              </a:xfrm>
            </p:grpSpPr>
            <p:sp>
              <p:nvSpPr>
                <p:cNvPr id="83" name="Line 6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84" name="Line 67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85" name="Line 68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86" name="Line 69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87" name="Line 70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88" name="Line 71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89" name="Line 72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90" name="Line 73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91" name="Line 74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44" name="Group 75"/>
              <p:cNvGrpSpPr>
                <a:grpSpLocks/>
              </p:cNvGrpSpPr>
              <p:nvPr/>
            </p:nvGrpSpPr>
            <p:grpSpPr bwMode="auto">
              <a:xfrm>
                <a:off x="1649" y="2559"/>
                <a:ext cx="202" cy="166"/>
                <a:chOff x="1296" y="3216"/>
                <a:chExt cx="336" cy="336"/>
              </a:xfrm>
            </p:grpSpPr>
            <p:sp>
              <p:nvSpPr>
                <p:cNvPr id="74" name="Line 7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75" name="Line 77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76" name="Line 78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77" name="Line 79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78" name="Line 80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79" name="Line 81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80" name="Line 82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81" name="Line 83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82" name="Line 84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45" name="Group 85"/>
              <p:cNvGrpSpPr>
                <a:grpSpLocks/>
              </p:cNvGrpSpPr>
              <p:nvPr/>
            </p:nvGrpSpPr>
            <p:grpSpPr bwMode="auto">
              <a:xfrm>
                <a:off x="1851" y="2459"/>
                <a:ext cx="203" cy="166"/>
                <a:chOff x="1296" y="3216"/>
                <a:chExt cx="336" cy="336"/>
              </a:xfrm>
            </p:grpSpPr>
            <p:sp>
              <p:nvSpPr>
                <p:cNvPr id="65" name="Line 8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66" name="Line 87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67" name="Line 88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68" name="Line 89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69" name="Line 90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70" name="Line 91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71" name="Line 92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72" name="Line 93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73" name="Line 94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46" name="Group 95"/>
              <p:cNvGrpSpPr>
                <a:grpSpLocks/>
              </p:cNvGrpSpPr>
              <p:nvPr/>
            </p:nvGrpSpPr>
            <p:grpSpPr bwMode="auto">
              <a:xfrm>
                <a:off x="2054" y="2359"/>
                <a:ext cx="202" cy="167"/>
                <a:chOff x="1296" y="3216"/>
                <a:chExt cx="336" cy="336"/>
              </a:xfrm>
            </p:grpSpPr>
            <p:sp>
              <p:nvSpPr>
                <p:cNvPr id="56" name="Line 9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57" name="Line 97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58" name="Line 98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59" name="Line 99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60" name="Line 100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61" name="Line 101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62" name="Line 102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63" name="Line 103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64" name="Line 104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sp>
            <p:nvSpPr>
              <p:cNvPr id="47" name="Line 105"/>
              <p:cNvSpPr>
                <a:spLocks noChangeShapeType="1"/>
              </p:cNvSpPr>
              <p:nvPr/>
            </p:nvSpPr>
            <p:spPr bwMode="auto">
              <a:xfrm flipH="1">
                <a:off x="1325" y="2326"/>
                <a:ext cx="243" cy="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8" name="Line 106"/>
              <p:cNvSpPr>
                <a:spLocks noChangeShapeType="1"/>
              </p:cNvSpPr>
              <p:nvPr/>
            </p:nvSpPr>
            <p:spPr bwMode="auto">
              <a:xfrm>
                <a:off x="1608" y="2293"/>
                <a:ext cx="0" cy="19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9" name="Line 107"/>
              <p:cNvSpPr>
                <a:spLocks noChangeShapeType="1"/>
              </p:cNvSpPr>
              <p:nvPr/>
            </p:nvSpPr>
            <p:spPr bwMode="auto">
              <a:xfrm>
                <a:off x="1608" y="2293"/>
                <a:ext cx="324" cy="3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0" name="Line 108"/>
              <p:cNvSpPr>
                <a:spLocks noChangeShapeType="1"/>
              </p:cNvSpPr>
              <p:nvPr/>
            </p:nvSpPr>
            <p:spPr bwMode="auto">
              <a:xfrm flipH="1">
                <a:off x="1082" y="2725"/>
                <a:ext cx="162" cy="1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1" name="Line 109"/>
              <p:cNvSpPr>
                <a:spLocks noChangeShapeType="1"/>
              </p:cNvSpPr>
              <p:nvPr/>
            </p:nvSpPr>
            <p:spPr bwMode="auto">
              <a:xfrm>
                <a:off x="1325" y="2692"/>
                <a:ext cx="0" cy="9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2" name="Line 110"/>
              <p:cNvSpPr>
                <a:spLocks noChangeShapeType="1"/>
              </p:cNvSpPr>
              <p:nvPr/>
            </p:nvSpPr>
            <p:spPr bwMode="auto">
              <a:xfrm flipH="1">
                <a:off x="1568" y="2592"/>
                <a:ext cx="40" cy="1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3" name="Line 111"/>
              <p:cNvSpPr>
                <a:spLocks noChangeShapeType="1"/>
              </p:cNvSpPr>
              <p:nvPr/>
            </p:nvSpPr>
            <p:spPr bwMode="auto">
              <a:xfrm>
                <a:off x="1649" y="2559"/>
                <a:ext cx="121" cy="3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4" name="Line 112"/>
              <p:cNvSpPr>
                <a:spLocks noChangeShapeType="1"/>
              </p:cNvSpPr>
              <p:nvPr/>
            </p:nvSpPr>
            <p:spPr bwMode="auto">
              <a:xfrm flipH="1">
                <a:off x="1932" y="2426"/>
                <a:ext cx="41" cy="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5" name="Line 113"/>
              <p:cNvSpPr>
                <a:spLocks noChangeShapeType="1"/>
              </p:cNvSpPr>
              <p:nvPr/>
            </p:nvSpPr>
            <p:spPr bwMode="auto">
              <a:xfrm>
                <a:off x="2013" y="2393"/>
                <a:ext cx="81" cy="3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7" name="Group 114"/>
            <p:cNvGrpSpPr>
              <a:grpSpLocks/>
            </p:cNvGrpSpPr>
            <p:nvPr/>
          </p:nvGrpSpPr>
          <p:grpSpPr bwMode="auto">
            <a:xfrm>
              <a:off x="1536" y="2640"/>
              <a:ext cx="576" cy="960"/>
              <a:chOff x="2592" y="2592"/>
              <a:chExt cx="816" cy="1392"/>
            </a:xfrm>
          </p:grpSpPr>
          <p:sp>
            <p:nvSpPr>
              <p:cNvPr id="11" name="Freeform 115"/>
              <p:cNvSpPr>
                <a:spLocks/>
              </p:cNvSpPr>
              <p:nvPr/>
            </p:nvSpPr>
            <p:spPr bwMode="auto">
              <a:xfrm>
                <a:off x="2688" y="3120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2" name="Freeform 116"/>
              <p:cNvSpPr>
                <a:spLocks/>
              </p:cNvSpPr>
              <p:nvPr/>
            </p:nvSpPr>
            <p:spPr bwMode="auto">
              <a:xfrm>
                <a:off x="2832" y="3024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3" name="Freeform 117"/>
              <p:cNvSpPr>
                <a:spLocks/>
              </p:cNvSpPr>
              <p:nvPr/>
            </p:nvSpPr>
            <p:spPr bwMode="auto">
              <a:xfrm>
                <a:off x="2976" y="2928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4" name="Freeform 118"/>
              <p:cNvSpPr>
                <a:spLocks/>
              </p:cNvSpPr>
              <p:nvPr/>
            </p:nvSpPr>
            <p:spPr bwMode="auto">
              <a:xfrm>
                <a:off x="3120" y="2832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5" name="Freeform 119"/>
              <p:cNvSpPr>
                <a:spLocks/>
              </p:cNvSpPr>
              <p:nvPr/>
            </p:nvSpPr>
            <p:spPr bwMode="auto">
              <a:xfrm>
                <a:off x="3264" y="2736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6" name="Freeform 120"/>
              <p:cNvSpPr>
                <a:spLocks/>
              </p:cNvSpPr>
              <p:nvPr/>
            </p:nvSpPr>
            <p:spPr bwMode="auto">
              <a:xfrm>
                <a:off x="2688" y="3264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7" name="Freeform 121"/>
              <p:cNvSpPr>
                <a:spLocks/>
              </p:cNvSpPr>
              <p:nvPr/>
            </p:nvSpPr>
            <p:spPr bwMode="auto">
              <a:xfrm>
                <a:off x="2832" y="3168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" name="Freeform 122"/>
              <p:cNvSpPr>
                <a:spLocks/>
              </p:cNvSpPr>
              <p:nvPr/>
            </p:nvSpPr>
            <p:spPr bwMode="auto">
              <a:xfrm>
                <a:off x="2976" y="3072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9" name="Freeform 123"/>
              <p:cNvSpPr>
                <a:spLocks/>
              </p:cNvSpPr>
              <p:nvPr/>
            </p:nvSpPr>
            <p:spPr bwMode="auto">
              <a:xfrm>
                <a:off x="3120" y="2976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0" name="Freeform 124"/>
              <p:cNvSpPr>
                <a:spLocks/>
              </p:cNvSpPr>
              <p:nvPr/>
            </p:nvSpPr>
            <p:spPr bwMode="auto">
              <a:xfrm>
                <a:off x="3264" y="2880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1" name="Freeform 125"/>
              <p:cNvSpPr>
                <a:spLocks/>
              </p:cNvSpPr>
              <p:nvPr/>
            </p:nvSpPr>
            <p:spPr bwMode="auto">
              <a:xfrm>
                <a:off x="2688" y="3408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2" name="Freeform 126"/>
              <p:cNvSpPr>
                <a:spLocks/>
              </p:cNvSpPr>
              <p:nvPr/>
            </p:nvSpPr>
            <p:spPr bwMode="auto">
              <a:xfrm>
                <a:off x="2832" y="3312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3" name="Freeform 127"/>
              <p:cNvSpPr>
                <a:spLocks/>
              </p:cNvSpPr>
              <p:nvPr/>
            </p:nvSpPr>
            <p:spPr bwMode="auto">
              <a:xfrm>
                <a:off x="2976" y="3216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4" name="Freeform 128"/>
              <p:cNvSpPr>
                <a:spLocks/>
              </p:cNvSpPr>
              <p:nvPr/>
            </p:nvSpPr>
            <p:spPr bwMode="auto">
              <a:xfrm>
                <a:off x="3120" y="3120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5" name="Freeform 129"/>
              <p:cNvSpPr>
                <a:spLocks/>
              </p:cNvSpPr>
              <p:nvPr/>
            </p:nvSpPr>
            <p:spPr bwMode="auto">
              <a:xfrm>
                <a:off x="3264" y="3024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6" name="Freeform 130"/>
              <p:cNvSpPr>
                <a:spLocks/>
              </p:cNvSpPr>
              <p:nvPr/>
            </p:nvSpPr>
            <p:spPr bwMode="auto">
              <a:xfrm>
                <a:off x="2688" y="3552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7" name="Freeform 131"/>
              <p:cNvSpPr>
                <a:spLocks/>
              </p:cNvSpPr>
              <p:nvPr/>
            </p:nvSpPr>
            <p:spPr bwMode="auto">
              <a:xfrm>
                <a:off x="2832" y="3456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8" name="Freeform 132"/>
              <p:cNvSpPr>
                <a:spLocks/>
              </p:cNvSpPr>
              <p:nvPr/>
            </p:nvSpPr>
            <p:spPr bwMode="auto">
              <a:xfrm>
                <a:off x="2976" y="3360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9" name="Freeform 133"/>
              <p:cNvSpPr>
                <a:spLocks/>
              </p:cNvSpPr>
              <p:nvPr/>
            </p:nvSpPr>
            <p:spPr bwMode="auto">
              <a:xfrm>
                <a:off x="3120" y="3264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30" name="Freeform 134"/>
              <p:cNvSpPr>
                <a:spLocks/>
              </p:cNvSpPr>
              <p:nvPr/>
            </p:nvSpPr>
            <p:spPr bwMode="auto">
              <a:xfrm>
                <a:off x="3264" y="3168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31" name="Freeform 135"/>
              <p:cNvSpPr>
                <a:spLocks/>
              </p:cNvSpPr>
              <p:nvPr/>
            </p:nvSpPr>
            <p:spPr bwMode="auto">
              <a:xfrm>
                <a:off x="2688" y="3696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32" name="Freeform 136"/>
              <p:cNvSpPr>
                <a:spLocks/>
              </p:cNvSpPr>
              <p:nvPr/>
            </p:nvSpPr>
            <p:spPr bwMode="auto">
              <a:xfrm>
                <a:off x="2832" y="3600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33" name="Freeform 137"/>
              <p:cNvSpPr>
                <a:spLocks/>
              </p:cNvSpPr>
              <p:nvPr/>
            </p:nvSpPr>
            <p:spPr bwMode="auto">
              <a:xfrm>
                <a:off x="2976" y="3504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34" name="Freeform 138"/>
              <p:cNvSpPr>
                <a:spLocks/>
              </p:cNvSpPr>
              <p:nvPr/>
            </p:nvSpPr>
            <p:spPr bwMode="auto">
              <a:xfrm>
                <a:off x="3120" y="3408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35" name="Freeform 139"/>
              <p:cNvSpPr>
                <a:spLocks/>
              </p:cNvSpPr>
              <p:nvPr/>
            </p:nvSpPr>
            <p:spPr bwMode="auto">
              <a:xfrm>
                <a:off x="3264" y="3312"/>
                <a:ext cx="96" cy="144"/>
              </a:xfrm>
              <a:custGeom>
                <a:avLst/>
                <a:gdLst>
                  <a:gd name="T0" fmla="*/ 0 w 96"/>
                  <a:gd name="T1" fmla="*/ 48 h 144"/>
                  <a:gd name="T2" fmla="*/ 96 w 96"/>
                  <a:gd name="T3" fmla="*/ 0 h 144"/>
                  <a:gd name="T4" fmla="*/ 96 w 96"/>
                  <a:gd name="T5" fmla="*/ 96 h 144"/>
                  <a:gd name="T6" fmla="*/ 0 w 96"/>
                  <a:gd name="T7" fmla="*/ 144 h 144"/>
                  <a:gd name="T8" fmla="*/ 0 w 96"/>
                  <a:gd name="T9" fmla="*/ 48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36" name="Freeform 140"/>
              <p:cNvSpPr>
                <a:spLocks/>
              </p:cNvSpPr>
              <p:nvPr/>
            </p:nvSpPr>
            <p:spPr bwMode="auto">
              <a:xfrm>
                <a:off x="2592" y="2592"/>
                <a:ext cx="816" cy="1392"/>
              </a:xfrm>
              <a:custGeom>
                <a:avLst/>
                <a:gdLst>
                  <a:gd name="T0" fmla="*/ 0 w 96"/>
                  <a:gd name="T1" fmla="*/ 464 h 144"/>
                  <a:gd name="T2" fmla="*/ 816 w 96"/>
                  <a:gd name="T3" fmla="*/ 0 h 144"/>
                  <a:gd name="T4" fmla="*/ 816 w 96"/>
                  <a:gd name="T5" fmla="*/ 928 h 144"/>
                  <a:gd name="T6" fmla="*/ 0 w 96"/>
                  <a:gd name="T7" fmla="*/ 1392 h 144"/>
                  <a:gd name="T8" fmla="*/ 0 w 96"/>
                  <a:gd name="T9" fmla="*/ 464 h 1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144"/>
                  <a:gd name="T17" fmla="*/ 96 w 96"/>
                  <a:gd name="T18" fmla="*/ 144 h 1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144">
                    <a:moveTo>
                      <a:pt x="0" y="48"/>
                    </a:moveTo>
                    <a:lnTo>
                      <a:pt x="96" y="0"/>
                    </a:lnTo>
                    <a:lnTo>
                      <a:pt x="96" y="96"/>
                    </a:lnTo>
                    <a:lnTo>
                      <a:pt x="0" y="144"/>
                    </a:lnTo>
                    <a:lnTo>
                      <a:pt x="0" y="48"/>
                    </a:lnTo>
                    <a:close/>
                  </a:path>
                </a:pathLst>
              </a:custGeom>
              <a:noFill/>
              <a:ln w="381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8" name="AutoShape 141"/>
            <p:cNvSpPr>
              <a:spLocks noChangeArrowheads="1"/>
            </p:cNvSpPr>
            <p:nvPr/>
          </p:nvSpPr>
          <p:spPr bwMode="auto">
            <a:xfrm>
              <a:off x="1584" y="2400"/>
              <a:ext cx="336" cy="335"/>
            </a:xfrm>
            <a:prstGeom prst="downArrow">
              <a:avLst>
                <a:gd name="adj1" fmla="val 50000"/>
                <a:gd name="adj2" fmla="val 25000"/>
              </a:avLst>
            </a:prstGeom>
            <a:gradFill rotWithShape="0">
              <a:gsLst>
                <a:gs pos="0">
                  <a:schemeClr val="accent2">
                    <a:gamma/>
                    <a:shade val="46275"/>
                    <a:invGamma/>
                  </a:schemeClr>
                </a:gs>
                <a:gs pos="100000">
                  <a:schemeClr val="accent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vert="eaVert" wrap="none" anchor="ctr"/>
            <a:lstStyle/>
            <a:p>
              <a:pPr algn="ctr" eaLnBrk="1" latinLnBrk="1" hangingPunct="1">
                <a:defRPr/>
              </a:pPr>
              <a:endParaRPr kumimoji="1"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" name="Text Box 142"/>
            <p:cNvSpPr txBox="1">
              <a:spLocks noChangeArrowheads="1"/>
            </p:cNvSpPr>
            <p:nvPr/>
          </p:nvSpPr>
          <p:spPr bwMode="auto">
            <a:xfrm>
              <a:off x="1958" y="2343"/>
              <a:ext cx="689" cy="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1" latinLnBrk="1" hangingPunct="1"/>
              <a:r>
                <a:rPr kumimoji="1" lang="en-US" altLang="ko-KR" sz="1600">
                  <a:latin typeface="맑은 고딕" pitchFamily="50" charset="-127"/>
                  <a:ea typeface="맑은 고딕" pitchFamily="50" charset="-127"/>
                </a:rPr>
                <a:t>ROWID</a:t>
              </a:r>
            </a:p>
          </p:txBody>
        </p:sp>
        <p:sp>
          <p:nvSpPr>
            <p:cNvPr id="10" name="AutoShape 143"/>
            <p:cNvSpPr>
              <a:spLocks noChangeArrowheads="1"/>
            </p:cNvSpPr>
            <p:nvPr/>
          </p:nvSpPr>
          <p:spPr bwMode="auto">
            <a:xfrm>
              <a:off x="960" y="1824"/>
              <a:ext cx="432" cy="289"/>
            </a:xfrm>
            <a:prstGeom prst="rightArrow">
              <a:avLst>
                <a:gd name="adj1" fmla="val 50000"/>
                <a:gd name="adj2" fmla="val 37500"/>
              </a:avLst>
            </a:prstGeom>
            <a:gradFill rotWithShape="0">
              <a:gsLst>
                <a:gs pos="0">
                  <a:schemeClr val="accent2">
                    <a:gamma/>
                    <a:shade val="46275"/>
                    <a:invGamma/>
                  </a:schemeClr>
                </a:gs>
                <a:gs pos="100000">
                  <a:schemeClr val="accent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46" name="Rectangle 144"/>
          <p:cNvSpPr>
            <a:spLocks noChangeArrowheads="1"/>
          </p:cNvSpPr>
          <p:nvPr/>
        </p:nvSpPr>
        <p:spPr bwMode="auto">
          <a:xfrm>
            <a:off x="519832" y="1295400"/>
            <a:ext cx="7148512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IOT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는 테이블의 기본 키와 다른 열 값을 포함한 하나의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B* Tree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만을 유지 관리</a:t>
            </a: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Index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non-index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같은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Segment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에 있기에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Fewer I/</a:t>
            </a: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Os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Reduced storage requirements</a:t>
            </a: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ROWID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의사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컬럼은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Primary Key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기준의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Logical ROWID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참조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Secondary Key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생성가능</a:t>
            </a:r>
          </a:p>
          <a:p>
            <a:pPr marL="1162050" lvl="2" indent="-228600" eaLnBrk="1" latinLnBrk="1" hangingPunct="1">
              <a:spcBef>
                <a:spcPct val="20000"/>
              </a:spcBef>
              <a:buFontTx/>
              <a:buChar char="•"/>
            </a:pPr>
            <a:endParaRPr lang="ko-KR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</a:pPr>
            <a:endParaRPr lang="ko-KR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47" name="Group 145"/>
          <p:cNvGrpSpPr>
            <a:grpSpLocks/>
          </p:cNvGrpSpPr>
          <p:nvPr/>
        </p:nvGrpSpPr>
        <p:grpSpPr bwMode="auto">
          <a:xfrm>
            <a:off x="5562601" y="3352800"/>
            <a:ext cx="2940774" cy="2251861"/>
            <a:chOff x="2976" y="1776"/>
            <a:chExt cx="2326" cy="1898"/>
          </a:xfrm>
        </p:grpSpPr>
        <p:grpSp>
          <p:nvGrpSpPr>
            <p:cNvPr id="148" name="Group 146"/>
            <p:cNvGrpSpPr>
              <a:grpSpLocks/>
            </p:cNvGrpSpPr>
            <p:nvPr/>
          </p:nvGrpSpPr>
          <p:grpSpPr bwMode="auto">
            <a:xfrm>
              <a:off x="3168" y="1776"/>
              <a:ext cx="1008" cy="816"/>
              <a:chOff x="960" y="2160"/>
              <a:chExt cx="1296" cy="864"/>
            </a:xfrm>
          </p:grpSpPr>
          <p:grpSp>
            <p:nvGrpSpPr>
              <p:cNvPr id="175" name="Group 147"/>
              <p:cNvGrpSpPr>
                <a:grpSpLocks/>
              </p:cNvGrpSpPr>
              <p:nvPr/>
            </p:nvGrpSpPr>
            <p:grpSpPr bwMode="auto">
              <a:xfrm>
                <a:off x="1487" y="2160"/>
                <a:ext cx="202" cy="166"/>
                <a:chOff x="1296" y="3216"/>
                <a:chExt cx="336" cy="336"/>
              </a:xfrm>
            </p:grpSpPr>
            <p:sp>
              <p:nvSpPr>
                <p:cNvPr id="275" name="Line 148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76" name="Line 149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77" name="Line 150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78" name="Line 151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79" name="Line 152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80" name="Line 153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81" name="Line 154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82" name="Line 155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83" name="Line 15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176" name="Group 157"/>
              <p:cNvGrpSpPr>
                <a:grpSpLocks/>
              </p:cNvGrpSpPr>
              <p:nvPr/>
            </p:nvGrpSpPr>
            <p:grpSpPr bwMode="auto">
              <a:xfrm>
                <a:off x="1203" y="2559"/>
                <a:ext cx="203" cy="166"/>
                <a:chOff x="1296" y="3216"/>
                <a:chExt cx="336" cy="336"/>
              </a:xfrm>
            </p:grpSpPr>
            <p:sp>
              <p:nvSpPr>
                <p:cNvPr id="266" name="Line 158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67" name="Line 159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68" name="Line 160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69" name="Line 161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70" name="Line 162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71" name="Line 163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72" name="Line 164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73" name="Line 165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74" name="Line 16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177" name="Group 167"/>
              <p:cNvGrpSpPr>
                <a:grpSpLocks/>
              </p:cNvGrpSpPr>
              <p:nvPr/>
            </p:nvGrpSpPr>
            <p:grpSpPr bwMode="auto">
              <a:xfrm>
                <a:off x="1527" y="2426"/>
                <a:ext cx="203" cy="166"/>
                <a:chOff x="1296" y="3216"/>
                <a:chExt cx="336" cy="336"/>
              </a:xfrm>
            </p:grpSpPr>
            <p:sp>
              <p:nvSpPr>
                <p:cNvPr id="257" name="Line 168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58" name="Line 169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59" name="Line 170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60" name="Line 171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61" name="Line 172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62" name="Line 173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63" name="Line 174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64" name="Line 175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65" name="Line 17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178" name="Group 177"/>
              <p:cNvGrpSpPr>
                <a:grpSpLocks/>
              </p:cNvGrpSpPr>
              <p:nvPr/>
            </p:nvGrpSpPr>
            <p:grpSpPr bwMode="auto">
              <a:xfrm>
                <a:off x="1851" y="2293"/>
                <a:ext cx="203" cy="166"/>
                <a:chOff x="1296" y="3216"/>
                <a:chExt cx="336" cy="336"/>
              </a:xfrm>
            </p:grpSpPr>
            <p:sp>
              <p:nvSpPr>
                <p:cNvPr id="248" name="Line 178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49" name="Line 179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50" name="Line 180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51" name="Line 181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52" name="Line 182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53" name="Line 183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54" name="Line 184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55" name="Line 185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56" name="Line 18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179" name="Group 187"/>
              <p:cNvGrpSpPr>
                <a:grpSpLocks/>
              </p:cNvGrpSpPr>
              <p:nvPr/>
            </p:nvGrpSpPr>
            <p:grpSpPr bwMode="auto">
              <a:xfrm>
                <a:off x="960" y="2858"/>
                <a:ext cx="203" cy="166"/>
                <a:chOff x="1296" y="3216"/>
                <a:chExt cx="336" cy="336"/>
              </a:xfrm>
            </p:grpSpPr>
            <p:sp>
              <p:nvSpPr>
                <p:cNvPr id="239" name="Line 188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40" name="Line 189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41" name="Line 190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42" name="Line 191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43" name="Line 192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44" name="Line 193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45" name="Line 194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46" name="Line 195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47" name="Line 19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180" name="Group 197"/>
              <p:cNvGrpSpPr>
                <a:grpSpLocks/>
              </p:cNvGrpSpPr>
              <p:nvPr/>
            </p:nvGrpSpPr>
            <p:grpSpPr bwMode="auto">
              <a:xfrm>
                <a:off x="1203" y="2758"/>
                <a:ext cx="203" cy="166"/>
                <a:chOff x="1296" y="3216"/>
                <a:chExt cx="336" cy="336"/>
              </a:xfrm>
            </p:grpSpPr>
            <p:sp>
              <p:nvSpPr>
                <p:cNvPr id="230" name="Line 198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31" name="Line 199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32" name="Line 200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33" name="Line 201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34" name="Line 202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35" name="Line 203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36" name="Line 204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37" name="Line 205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38" name="Line 20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181" name="Group 207"/>
              <p:cNvGrpSpPr>
                <a:grpSpLocks/>
              </p:cNvGrpSpPr>
              <p:nvPr/>
            </p:nvGrpSpPr>
            <p:grpSpPr bwMode="auto">
              <a:xfrm>
                <a:off x="1446" y="2658"/>
                <a:ext cx="203" cy="167"/>
                <a:chOff x="1296" y="3216"/>
                <a:chExt cx="336" cy="336"/>
              </a:xfrm>
            </p:grpSpPr>
            <p:sp>
              <p:nvSpPr>
                <p:cNvPr id="221" name="Line 208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22" name="Line 209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23" name="Line 210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24" name="Line 211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25" name="Line 212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26" name="Line 213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27" name="Line 214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28" name="Line 215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29" name="Line 21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182" name="Group 217"/>
              <p:cNvGrpSpPr>
                <a:grpSpLocks/>
              </p:cNvGrpSpPr>
              <p:nvPr/>
            </p:nvGrpSpPr>
            <p:grpSpPr bwMode="auto">
              <a:xfrm>
                <a:off x="1649" y="2559"/>
                <a:ext cx="202" cy="166"/>
                <a:chOff x="1296" y="3216"/>
                <a:chExt cx="336" cy="336"/>
              </a:xfrm>
            </p:grpSpPr>
            <p:sp>
              <p:nvSpPr>
                <p:cNvPr id="212" name="Line 218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13" name="Line 219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14" name="Line 220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15" name="Line 221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16" name="Line 222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17" name="Line 223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18" name="Line 224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19" name="Line 225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20" name="Line 22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183" name="Group 227"/>
              <p:cNvGrpSpPr>
                <a:grpSpLocks/>
              </p:cNvGrpSpPr>
              <p:nvPr/>
            </p:nvGrpSpPr>
            <p:grpSpPr bwMode="auto">
              <a:xfrm>
                <a:off x="1851" y="2459"/>
                <a:ext cx="203" cy="166"/>
                <a:chOff x="1296" y="3216"/>
                <a:chExt cx="336" cy="336"/>
              </a:xfrm>
            </p:grpSpPr>
            <p:sp>
              <p:nvSpPr>
                <p:cNvPr id="203" name="Line 228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04" name="Line 229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05" name="Line 230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06" name="Line 231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07" name="Line 232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08" name="Line 233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09" name="Line 234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10" name="Line 235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11" name="Line 23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grpSp>
            <p:nvGrpSpPr>
              <p:cNvPr id="184" name="Group 237"/>
              <p:cNvGrpSpPr>
                <a:grpSpLocks/>
              </p:cNvGrpSpPr>
              <p:nvPr/>
            </p:nvGrpSpPr>
            <p:grpSpPr bwMode="auto">
              <a:xfrm>
                <a:off x="2054" y="2359"/>
                <a:ext cx="202" cy="167"/>
                <a:chOff x="1296" y="3216"/>
                <a:chExt cx="336" cy="336"/>
              </a:xfrm>
            </p:grpSpPr>
            <p:sp>
              <p:nvSpPr>
                <p:cNvPr id="194" name="Line 238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95" name="Line 239"/>
                <p:cNvSpPr>
                  <a:spLocks noChangeShapeType="1"/>
                </p:cNvSpPr>
                <p:nvPr/>
              </p:nvSpPr>
              <p:spPr bwMode="auto">
                <a:xfrm>
                  <a:off x="1392" y="3360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96" name="Line 240"/>
                <p:cNvSpPr>
                  <a:spLocks noChangeShapeType="1"/>
                </p:cNvSpPr>
                <p:nvPr/>
              </p:nvSpPr>
              <p:spPr bwMode="auto">
                <a:xfrm flipV="1">
                  <a:off x="1296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97" name="Line 241"/>
                <p:cNvSpPr>
                  <a:spLocks noChangeShapeType="1"/>
                </p:cNvSpPr>
                <p:nvPr/>
              </p:nvSpPr>
              <p:spPr bwMode="auto">
                <a:xfrm flipV="1">
                  <a:off x="1392" y="3216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98" name="Line 242"/>
                <p:cNvSpPr>
                  <a:spLocks noChangeShapeType="1"/>
                </p:cNvSpPr>
                <p:nvPr/>
              </p:nvSpPr>
              <p:spPr bwMode="auto">
                <a:xfrm flipV="1">
                  <a:off x="1392" y="3408"/>
                  <a:ext cx="24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199" name="Line 243"/>
                <p:cNvSpPr>
                  <a:spLocks noChangeShapeType="1"/>
                </p:cNvSpPr>
                <p:nvPr/>
              </p:nvSpPr>
              <p:spPr bwMode="auto">
                <a:xfrm>
                  <a:off x="1296" y="3552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00" name="Line 244"/>
                <p:cNvSpPr>
                  <a:spLocks noChangeShapeType="1"/>
                </p:cNvSpPr>
                <p:nvPr/>
              </p:nvSpPr>
              <p:spPr bwMode="auto">
                <a:xfrm>
                  <a:off x="1536" y="3216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01" name="Line 245"/>
                <p:cNvSpPr>
                  <a:spLocks noChangeShapeType="1"/>
                </p:cNvSpPr>
                <p:nvPr/>
              </p:nvSpPr>
              <p:spPr bwMode="auto">
                <a:xfrm>
                  <a:off x="1632" y="3216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  <p:sp>
              <p:nvSpPr>
                <p:cNvPr id="202" name="Line 246"/>
                <p:cNvSpPr>
                  <a:spLocks noChangeShapeType="1"/>
                </p:cNvSpPr>
                <p:nvPr/>
              </p:nvSpPr>
              <p:spPr bwMode="auto">
                <a:xfrm>
                  <a:off x="1296" y="3360"/>
                  <a:ext cx="96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>
                    <a:latin typeface="맑은 고딕" pitchFamily="50" charset="-127"/>
                    <a:ea typeface="맑은 고딕" pitchFamily="50" charset="-127"/>
                  </a:endParaRPr>
                </a:p>
              </p:txBody>
            </p:sp>
          </p:grpSp>
          <p:sp>
            <p:nvSpPr>
              <p:cNvPr id="185" name="Line 247"/>
              <p:cNvSpPr>
                <a:spLocks noChangeShapeType="1"/>
              </p:cNvSpPr>
              <p:nvPr/>
            </p:nvSpPr>
            <p:spPr bwMode="auto">
              <a:xfrm flipH="1">
                <a:off x="1325" y="2326"/>
                <a:ext cx="243" cy="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6" name="Line 248"/>
              <p:cNvSpPr>
                <a:spLocks noChangeShapeType="1"/>
              </p:cNvSpPr>
              <p:nvPr/>
            </p:nvSpPr>
            <p:spPr bwMode="auto">
              <a:xfrm>
                <a:off x="1608" y="2293"/>
                <a:ext cx="0" cy="19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7" name="Line 249"/>
              <p:cNvSpPr>
                <a:spLocks noChangeShapeType="1"/>
              </p:cNvSpPr>
              <p:nvPr/>
            </p:nvSpPr>
            <p:spPr bwMode="auto">
              <a:xfrm>
                <a:off x="1608" y="2293"/>
                <a:ext cx="324" cy="3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8" name="Line 250"/>
              <p:cNvSpPr>
                <a:spLocks noChangeShapeType="1"/>
              </p:cNvSpPr>
              <p:nvPr/>
            </p:nvSpPr>
            <p:spPr bwMode="auto">
              <a:xfrm flipH="1">
                <a:off x="1082" y="2725"/>
                <a:ext cx="162" cy="1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89" name="Line 251"/>
              <p:cNvSpPr>
                <a:spLocks noChangeShapeType="1"/>
              </p:cNvSpPr>
              <p:nvPr/>
            </p:nvSpPr>
            <p:spPr bwMode="auto">
              <a:xfrm>
                <a:off x="1325" y="2692"/>
                <a:ext cx="0" cy="99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90" name="Line 252"/>
              <p:cNvSpPr>
                <a:spLocks noChangeShapeType="1"/>
              </p:cNvSpPr>
              <p:nvPr/>
            </p:nvSpPr>
            <p:spPr bwMode="auto">
              <a:xfrm flipH="1">
                <a:off x="1568" y="2592"/>
                <a:ext cx="40" cy="1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91" name="Line 253"/>
              <p:cNvSpPr>
                <a:spLocks noChangeShapeType="1"/>
              </p:cNvSpPr>
              <p:nvPr/>
            </p:nvSpPr>
            <p:spPr bwMode="auto">
              <a:xfrm>
                <a:off x="1649" y="2559"/>
                <a:ext cx="121" cy="3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92" name="Line 254"/>
              <p:cNvSpPr>
                <a:spLocks noChangeShapeType="1"/>
              </p:cNvSpPr>
              <p:nvPr/>
            </p:nvSpPr>
            <p:spPr bwMode="auto">
              <a:xfrm flipH="1">
                <a:off x="1932" y="2426"/>
                <a:ext cx="41" cy="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93" name="Line 255"/>
              <p:cNvSpPr>
                <a:spLocks noChangeShapeType="1"/>
              </p:cNvSpPr>
              <p:nvPr/>
            </p:nvSpPr>
            <p:spPr bwMode="auto">
              <a:xfrm>
                <a:off x="2013" y="2393"/>
                <a:ext cx="81" cy="3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149" name="AutoShape 256"/>
            <p:cNvSpPr>
              <a:spLocks noChangeArrowheads="1"/>
            </p:cNvSpPr>
            <p:nvPr/>
          </p:nvSpPr>
          <p:spPr bwMode="auto">
            <a:xfrm>
              <a:off x="2976" y="1824"/>
              <a:ext cx="432" cy="288"/>
            </a:xfrm>
            <a:prstGeom prst="rightArrow">
              <a:avLst>
                <a:gd name="adj1" fmla="val 50000"/>
                <a:gd name="adj2" fmla="val 37500"/>
              </a:avLst>
            </a:prstGeom>
            <a:gradFill rotWithShape="0">
              <a:gsLst>
                <a:gs pos="0">
                  <a:schemeClr val="accent2">
                    <a:gamma/>
                    <a:shade val="46275"/>
                    <a:invGamma/>
                  </a:schemeClr>
                </a:gs>
                <a:gs pos="100000">
                  <a:schemeClr val="accent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50" name="Group 257"/>
            <p:cNvGrpSpPr>
              <a:grpSpLocks/>
            </p:cNvGrpSpPr>
            <p:nvPr/>
          </p:nvGrpSpPr>
          <p:grpSpPr bwMode="auto">
            <a:xfrm>
              <a:off x="3168" y="2640"/>
              <a:ext cx="816" cy="576"/>
              <a:chOff x="3456" y="2640"/>
              <a:chExt cx="1104" cy="816"/>
            </a:xfrm>
          </p:grpSpPr>
          <p:sp>
            <p:nvSpPr>
              <p:cNvPr id="162" name="Line 258"/>
              <p:cNvSpPr>
                <a:spLocks noChangeShapeType="1"/>
              </p:cNvSpPr>
              <p:nvPr/>
            </p:nvSpPr>
            <p:spPr bwMode="auto">
              <a:xfrm flipV="1">
                <a:off x="3456" y="2640"/>
                <a:ext cx="864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63" name="Line 259"/>
              <p:cNvSpPr>
                <a:spLocks noChangeShapeType="1"/>
              </p:cNvSpPr>
              <p:nvPr/>
            </p:nvSpPr>
            <p:spPr bwMode="auto">
              <a:xfrm>
                <a:off x="3456" y="3120"/>
                <a:ext cx="0" cy="2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64" name="Line 260"/>
              <p:cNvSpPr>
                <a:spLocks noChangeShapeType="1"/>
              </p:cNvSpPr>
              <p:nvPr/>
            </p:nvSpPr>
            <p:spPr bwMode="auto">
              <a:xfrm>
                <a:off x="3456" y="3408"/>
                <a:ext cx="24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65" name="Line 261"/>
              <p:cNvSpPr>
                <a:spLocks noChangeShapeType="1"/>
              </p:cNvSpPr>
              <p:nvPr/>
            </p:nvSpPr>
            <p:spPr bwMode="auto">
              <a:xfrm>
                <a:off x="3456" y="3120"/>
                <a:ext cx="24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66" name="Line 262"/>
              <p:cNvSpPr>
                <a:spLocks noChangeShapeType="1"/>
              </p:cNvSpPr>
              <p:nvPr/>
            </p:nvSpPr>
            <p:spPr bwMode="auto">
              <a:xfrm>
                <a:off x="3696" y="3168"/>
                <a:ext cx="0" cy="2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67" name="Line 263"/>
              <p:cNvSpPr>
                <a:spLocks noChangeShapeType="1"/>
              </p:cNvSpPr>
              <p:nvPr/>
            </p:nvSpPr>
            <p:spPr bwMode="auto">
              <a:xfrm flipV="1">
                <a:off x="3696" y="2688"/>
                <a:ext cx="864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68" name="Line 264"/>
              <p:cNvSpPr>
                <a:spLocks noChangeShapeType="1"/>
              </p:cNvSpPr>
              <p:nvPr/>
            </p:nvSpPr>
            <p:spPr bwMode="auto">
              <a:xfrm>
                <a:off x="3552" y="3072"/>
                <a:ext cx="24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69" name="Line 265"/>
              <p:cNvSpPr>
                <a:spLocks noChangeShapeType="1"/>
              </p:cNvSpPr>
              <p:nvPr/>
            </p:nvSpPr>
            <p:spPr bwMode="auto">
              <a:xfrm>
                <a:off x="3792" y="3120"/>
                <a:ext cx="0" cy="2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70" name="Line 266"/>
              <p:cNvSpPr>
                <a:spLocks noChangeShapeType="1"/>
              </p:cNvSpPr>
              <p:nvPr/>
            </p:nvSpPr>
            <p:spPr bwMode="auto">
              <a:xfrm flipV="1">
                <a:off x="3696" y="2976"/>
                <a:ext cx="864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71" name="Line 267"/>
              <p:cNvSpPr>
                <a:spLocks noChangeShapeType="1"/>
              </p:cNvSpPr>
              <p:nvPr/>
            </p:nvSpPr>
            <p:spPr bwMode="auto">
              <a:xfrm>
                <a:off x="3696" y="2976"/>
                <a:ext cx="24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72" name="Line 268"/>
              <p:cNvSpPr>
                <a:spLocks noChangeShapeType="1"/>
              </p:cNvSpPr>
              <p:nvPr/>
            </p:nvSpPr>
            <p:spPr bwMode="auto">
              <a:xfrm>
                <a:off x="3936" y="3024"/>
                <a:ext cx="0" cy="2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73" name="Line 269"/>
              <p:cNvSpPr>
                <a:spLocks noChangeShapeType="1"/>
              </p:cNvSpPr>
              <p:nvPr/>
            </p:nvSpPr>
            <p:spPr bwMode="auto">
              <a:xfrm>
                <a:off x="4320" y="2640"/>
                <a:ext cx="24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74" name="Line 270"/>
              <p:cNvSpPr>
                <a:spLocks noChangeShapeType="1"/>
              </p:cNvSpPr>
              <p:nvPr/>
            </p:nvSpPr>
            <p:spPr bwMode="auto">
              <a:xfrm>
                <a:off x="4560" y="2688"/>
                <a:ext cx="0" cy="2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151" name="Line 271"/>
            <p:cNvSpPr>
              <a:spLocks noChangeShapeType="1"/>
            </p:cNvSpPr>
            <p:nvPr/>
          </p:nvSpPr>
          <p:spPr bwMode="auto">
            <a:xfrm flipH="1">
              <a:off x="3168" y="2544"/>
              <a:ext cx="96" cy="4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2" name="Line 272"/>
            <p:cNvSpPr>
              <a:spLocks noChangeShapeType="1"/>
            </p:cNvSpPr>
            <p:nvPr/>
          </p:nvSpPr>
          <p:spPr bwMode="auto">
            <a:xfrm>
              <a:off x="3264" y="2544"/>
              <a:ext cx="576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3" name="Text Box 273"/>
            <p:cNvSpPr txBox="1">
              <a:spLocks noChangeArrowheads="1"/>
            </p:cNvSpPr>
            <p:nvPr/>
          </p:nvSpPr>
          <p:spPr bwMode="auto">
            <a:xfrm>
              <a:off x="3921" y="3003"/>
              <a:ext cx="1381" cy="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1" latinLnBrk="1" hangingPunct="1"/>
              <a:r>
                <a:rPr kumimoji="1" lang="en-US" altLang="ko-KR" sz="1600">
                  <a:latin typeface="맑은 고딕" pitchFamily="50" charset="-127"/>
                  <a:ea typeface="맑은 고딕" pitchFamily="50" charset="-127"/>
                </a:rPr>
                <a:t>Nonkey columns</a:t>
              </a:r>
            </a:p>
          </p:txBody>
        </p:sp>
        <p:sp>
          <p:nvSpPr>
            <p:cNvPr id="154" name="Text Box 274"/>
            <p:cNvSpPr txBox="1">
              <a:spLocks noChangeArrowheads="1"/>
            </p:cNvSpPr>
            <p:nvPr/>
          </p:nvSpPr>
          <p:spPr bwMode="auto">
            <a:xfrm>
              <a:off x="3921" y="3196"/>
              <a:ext cx="1081" cy="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1" latinLnBrk="1" hangingPunct="1"/>
              <a:r>
                <a:rPr kumimoji="1" lang="en-US" altLang="ko-KR" sz="1600">
                  <a:latin typeface="맑은 고딕" pitchFamily="50" charset="-127"/>
                  <a:ea typeface="맑은 고딕" pitchFamily="50" charset="-127"/>
                </a:rPr>
                <a:t>Key columns</a:t>
              </a:r>
            </a:p>
          </p:txBody>
        </p:sp>
        <p:sp>
          <p:nvSpPr>
            <p:cNvPr id="155" name="Text Box 275"/>
            <p:cNvSpPr txBox="1">
              <a:spLocks noChangeArrowheads="1"/>
            </p:cNvSpPr>
            <p:nvPr/>
          </p:nvSpPr>
          <p:spPr bwMode="auto">
            <a:xfrm>
              <a:off x="3932" y="3389"/>
              <a:ext cx="1022" cy="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1" latinLnBrk="1" hangingPunct="1"/>
              <a:r>
                <a:rPr kumimoji="1" lang="en-US" altLang="ko-KR" sz="1600">
                  <a:latin typeface="맑은 고딕" pitchFamily="50" charset="-127"/>
                  <a:ea typeface="맑은 고딕" pitchFamily="50" charset="-127"/>
                </a:rPr>
                <a:t>Row header</a:t>
              </a:r>
            </a:p>
          </p:txBody>
        </p:sp>
        <p:sp>
          <p:nvSpPr>
            <p:cNvPr id="156" name="Oval 276"/>
            <p:cNvSpPr>
              <a:spLocks noChangeArrowheads="1"/>
            </p:cNvSpPr>
            <p:nvPr/>
          </p:nvSpPr>
          <p:spPr bwMode="auto">
            <a:xfrm>
              <a:off x="3744" y="2880"/>
              <a:ext cx="48" cy="4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7" name="Oval 277"/>
            <p:cNvSpPr>
              <a:spLocks noChangeArrowheads="1"/>
            </p:cNvSpPr>
            <p:nvPr/>
          </p:nvSpPr>
          <p:spPr bwMode="auto">
            <a:xfrm>
              <a:off x="3456" y="3024"/>
              <a:ext cx="48" cy="4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8" name="Oval 278"/>
            <p:cNvSpPr>
              <a:spLocks noChangeArrowheads="1"/>
            </p:cNvSpPr>
            <p:nvPr/>
          </p:nvSpPr>
          <p:spPr bwMode="auto">
            <a:xfrm>
              <a:off x="3360" y="3072"/>
              <a:ext cx="48" cy="48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159" name="AutoShape 279"/>
            <p:cNvCxnSpPr>
              <a:cxnSpLocks noChangeShapeType="1"/>
              <a:stCxn id="153" idx="1"/>
              <a:endCxn id="156" idx="4"/>
            </p:cNvCxnSpPr>
            <p:nvPr/>
          </p:nvCxnSpPr>
          <p:spPr bwMode="auto">
            <a:xfrm rot="10800000">
              <a:off x="3768" y="2928"/>
              <a:ext cx="153" cy="218"/>
            </a:xfrm>
            <a:prstGeom prst="bentConnector2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0" name="AutoShape 280"/>
            <p:cNvCxnSpPr>
              <a:cxnSpLocks noChangeShapeType="1"/>
              <a:stCxn id="154" idx="1"/>
              <a:endCxn id="157" idx="4"/>
            </p:cNvCxnSpPr>
            <p:nvPr/>
          </p:nvCxnSpPr>
          <p:spPr bwMode="auto">
            <a:xfrm rot="10800000">
              <a:off x="3480" y="3072"/>
              <a:ext cx="441" cy="267"/>
            </a:xfrm>
            <a:prstGeom prst="bentConnector2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61" name="AutoShape 281"/>
            <p:cNvCxnSpPr>
              <a:cxnSpLocks noChangeShapeType="1"/>
              <a:stCxn id="155" idx="1"/>
              <a:endCxn id="158" idx="4"/>
            </p:cNvCxnSpPr>
            <p:nvPr/>
          </p:nvCxnSpPr>
          <p:spPr bwMode="auto">
            <a:xfrm rot="10800000">
              <a:off x="3384" y="3120"/>
              <a:ext cx="548" cy="412"/>
            </a:xfrm>
            <a:prstGeom prst="bentConnector2">
              <a:avLst/>
            </a:prstGeom>
            <a:noFill/>
            <a:ln w="38100">
              <a:solidFill>
                <a:schemeClr val="tx1"/>
              </a:solidFill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84" name="Rectangle 282"/>
          <p:cNvSpPr>
            <a:spLocks noChangeArrowheads="1"/>
          </p:cNvSpPr>
          <p:nvPr/>
        </p:nvSpPr>
        <p:spPr bwMode="auto">
          <a:xfrm>
            <a:off x="838200" y="2971800"/>
            <a:ext cx="21955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600" i="1" u="sng" dirty="0">
                <a:latin typeface="맑은 고딕" pitchFamily="50" charset="-127"/>
                <a:ea typeface="맑은 고딕" pitchFamily="50" charset="-127"/>
              </a:rPr>
              <a:t>Accessing </a:t>
            </a:r>
            <a:r>
              <a:rPr lang="en-US" altLang="ko-KR" sz="1400" i="1" u="sng" dirty="0">
                <a:latin typeface="맑은 고딕" pitchFamily="50" charset="-127"/>
                <a:ea typeface="맑은 고딕" pitchFamily="50" charset="-127"/>
              </a:rPr>
              <a:t>table</a:t>
            </a:r>
            <a:r>
              <a:rPr lang="en-US" altLang="ko-KR" sz="1600" i="1" u="sng" dirty="0">
                <a:latin typeface="맑은 고딕" pitchFamily="50" charset="-127"/>
                <a:ea typeface="맑은 고딕" pitchFamily="50" charset="-127"/>
              </a:rPr>
              <a:t> using </a:t>
            </a: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600" i="1" u="sng" dirty="0">
                <a:latin typeface="맑은 고딕" pitchFamily="50" charset="-127"/>
                <a:ea typeface="맑은 고딕" pitchFamily="50" charset="-127"/>
              </a:rPr>
              <a:t>separate index</a:t>
            </a: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sz="1600" i="1" u="sng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</a:pPr>
            <a:endParaRPr lang="en-US" altLang="ko-KR" sz="1200" i="1" u="sng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</a:pPr>
            <a:endParaRPr lang="en-US" altLang="ko-KR" sz="1200" i="1" u="sng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</a:pPr>
            <a:endParaRPr lang="ko-KR" altLang="ko-KR" sz="1400" i="1" u="sng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85" name="Rectangle 283"/>
          <p:cNvSpPr>
            <a:spLocks noChangeArrowheads="1"/>
          </p:cNvSpPr>
          <p:nvPr/>
        </p:nvSpPr>
        <p:spPr bwMode="auto">
          <a:xfrm>
            <a:off x="4495800" y="2971800"/>
            <a:ext cx="1524000" cy="381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600" i="1" u="sng">
                <a:latin typeface="맑은 고딕" pitchFamily="50" charset="-127"/>
                <a:ea typeface="맑은 고딕" pitchFamily="50" charset="-127"/>
              </a:rPr>
              <a:t>Accessing IOT</a:t>
            </a:r>
          </a:p>
        </p:txBody>
      </p:sp>
    </p:spTree>
    <p:extLst>
      <p:ext uri="{BB962C8B-B14F-4D97-AF65-F5344CB8AC3E}">
        <p14:creationId xmlns:p14="http://schemas.microsoft.com/office/powerpoint/2010/main" val="3632143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9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Index-Organized Tables (</a:t>
            </a:r>
            <a:r>
              <a:rPr lang="ko-KR" altLang="en-US" dirty="0"/>
              <a:t>계속</a:t>
            </a:r>
            <a:r>
              <a:rPr lang="en-US" altLang="ko-KR" dirty="0"/>
              <a:t>)</a:t>
            </a:r>
            <a:endParaRPr lang="ko-KR" altLang="en-US" dirty="0" smtClean="0"/>
          </a:p>
        </p:txBody>
      </p:sp>
      <p:sp>
        <p:nvSpPr>
          <p:cNvPr id="48131" name="Rectangle 9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Index-Organized Tables</a:t>
            </a:r>
            <a:endParaRPr lang="ko-KR" altLang="en-US" dirty="0" smtClean="0"/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611188" y="1268760"/>
            <a:ext cx="4392860" cy="609600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400" b="1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en-US" sz="1400" b="1">
                <a:latin typeface="맑은 고딕" pitchFamily="50" charset="-127"/>
                <a:ea typeface="맑은 고딕" pitchFamily="50" charset="-127"/>
              </a:rPr>
              <a:t>일반테이블</a:t>
            </a:r>
            <a:endParaRPr lang="ko-KR" altLang="en-US" sz="1400" b="1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400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40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4499992" y="1268760"/>
            <a:ext cx="4392488" cy="609600"/>
          </a:xfrm>
          <a:prstGeom prst="rect">
            <a:avLst/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4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인덱스구성테이블(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IOT)</a:t>
            </a:r>
            <a:endParaRPr lang="en-US" altLang="ko-KR" sz="1400" b="1" dirty="0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Rectangle 5"/>
          <p:cNvSpPr>
            <a:spLocks noChangeArrowheads="1"/>
          </p:cNvSpPr>
          <p:nvPr/>
        </p:nvSpPr>
        <p:spPr bwMode="auto">
          <a:xfrm>
            <a:off x="611188" y="1954560"/>
            <a:ext cx="4392860" cy="3810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t"/>
          <a:lstStyle/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b="1" dirty="0">
                <a:latin typeface="맑은 고딕" pitchFamily="50" charset="-127"/>
                <a:ea typeface="맑은 고딕" pitchFamily="50" charset="-127"/>
              </a:rPr>
              <a:t>ROWID는 행을 고유하게 식별</a:t>
            </a:r>
            <a:endParaRPr lang="ko-KR" altLang="ko-KR" b="1" dirty="0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Rectangle 6"/>
          <p:cNvSpPr>
            <a:spLocks noChangeArrowheads="1"/>
          </p:cNvSpPr>
          <p:nvPr/>
        </p:nvSpPr>
        <p:spPr bwMode="auto">
          <a:xfrm>
            <a:off x="4499992" y="1954560"/>
            <a:ext cx="4392488" cy="3810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t"/>
          <a:lstStyle/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b="1" dirty="0">
                <a:latin typeface="맑은 고딕" pitchFamily="50" charset="-127"/>
                <a:ea typeface="맑은 고딕" pitchFamily="50" charset="-127"/>
              </a:rPr>
              <a:t>기본 </a:t>
            </a:r>
            <a:r>
              <a:rPr lang="ko-KR" altLang="ko-KR" b="1" dirty="0" smtClean="0">
                <a:latin typeface="맑은 고딕" pitchFamily="50" charset="-127"/>
                <a:ea typeface="맑은 고딕" pitchFamily="50" charset="-127"/>
              </a:rPr>
              <a:t>키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(PK)</a:t>
            </a:r>
            <a:r>
              <a:rPr lang="ko-KR" altLang="ko-KR" b="1" dirty="0" smtClean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ko-KR" altLang="ko-KR" b="1" dirty="0">
                <a:latin typeface="맑은 고딕" pitchFamily="50" charset="-127"/>
                <a:ea typeface="맑은 고딕" pitchFamily="50" charset="-127"/>
              </a:rPr>
              <a:t>행을 고유하게 식별</a:t>
            </a:r>
            <a:endParaRPr lang="ko-KR" altLang="ko-KR" b="1" dirty="0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Rectangle 7"/>
          <p:cNvSpPr>
            <a:spLocks noChangeArrowheads="1"/>
          </p:cNvSpPr>
          <p:nvPr/>
        </p:nvSpPr>
        <p:spPr bwMode="auto">
          <a:xfrm>
            <a:off x="611188" y="2335560"/>
            <a:ext cx="4392860" cy="3810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t"/>
          <a:lstStyle/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Primary Key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선택</a:t>
            </a:r>
            <a:endParaRPr lang="ko-KR" altLang="en-US" b="1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Rectangle 8"/>
          <p:cNvSpPr>
            <a:spLocks noChangeArrowheads="1"/>
          </p:cNvSpPr>
          <p:nvPr/>
        </p:nvSpPr>
        <p:spPr bwMode="auto">
          <a:xfrm>
            <a:off x="4499992" y="2335560"/>
            <a:ext cx="4392488" cy="3810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t"/>
          <a:lstStyle/>
          <a:p>
            <a:pPr marL="342900" indent="-342900" algn="ctr" eaLnBrk="1" latinLnBrk="1" hangingPunct="1">
              <a:spcBef>
                <a:spcPct val="20000"/>
              </a:spcBef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Primary Key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필수</a:t>
            </a:r>
            <a:endParaRPr lang="ko-KR" altLang="ko-KR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Rectangle 9"/>
          <p:cNvSpPr>
            <a:spLocks noChangeArrowheads="1"/>
          </p:cNvSpPr>
          <p:nvPr/>
        </p:nvSpPr>
        <p:spPr bwMode="auto">
          <a:xfrm>
            <a:off x="611188" y="2716560"/>
            <a:ext cx="4392860" cy="3810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t"/>
          <a:lstStyle/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Hash, Index Cluster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에 저장 가능</a:t>
            </a:r>
            <a:endParaRPr lang="ko-KR" altLang="en-US" b="1">
              <a:solidFill>
                <a:srgbClr val="FF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b="1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Rectangle 10"/>
          <p:cNvSpPr>
            <a:spLocks noChangeArrowheads="1"/>
          </p:cNvSpPr>
          <p:nvPr/>
        </p:nvSpPr>
        <p:spPr bwMode="auto">
          <a:xfrm>
            <a:off x="4499992" y="2716560"/>
            <a:ext cx="4392488" cy="3810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lIns="92075" tIns="46038" rIns="92075" bIns="46038" anchor="t"/>
          <a:lstStyle/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Hash, Index Cluster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에 저장 불가능</a:t>
            </a:r>
            <a:endParaRPr lang="ko-KR" altLang="ko-KR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ctr" eaLnBrk="1" latinLnBrk="1" hangingPunct="1">
              <a:lnSpc>
                <a:spcPct val="8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" name="Rectangle 3"/>
          <p:cNvSpPr>
            <a:spLocks noChangeArrowheads="1"/>
          </p:cNvSpPr>
          <p:nvPr/>
        </p:nvSpPr>
        <p:spPr bwMode="auto">
          <a:xfrm>
            <a:off x="503548" y="3261320"/>
            <a:ext cx="8388932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일반테이블은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ROWID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로 행을 구별하지만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IOT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PK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로 행을 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구별</a:t>
            </a:r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300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일반테이블의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FULL SCAN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은 행이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Return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되는 순서를 예측할 수 없지만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, IOT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PK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값의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순서에 따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라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 출력</a:t>
            </a:r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300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IOT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Unique 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제약조건을 설정 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불가능</a:t>
            </a:r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300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IOT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는 일반테이블보다 저장공간이 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감소</a:t>
            </a:r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300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- IOT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Secondary 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인덱스는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Primary Key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값과 그것을 기반으로 하는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'Universal </a:t>
            </a:r>
            <a:r>
              <a:rPr lang="en-US" altLang="ko-KR" sz="1300" dirty="0" err="1">
                <a:latin typeface="맑은 고딕" pitchFamily="50" charset="-127"/>
                <a:ea typeface="맑은 고딕" pitchFamily="50" charset="-127"/>
              </a:rPr>
              <a:t>Rowid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' 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즉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en-US" altLang="ko-KR" sz="1300" dirty="0" err="1">
                <a:latin typeface="맑은 고딕" pitchFamily="50" charset="-127"/>
                <a:ea typeface="맑은 고딕" pitchFamily="50" charset="-127"/>
              </a:rPr>
              <a:t>Urowid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를 가지고 </a:t>
            </a:r>
            <a:endParaRPr lang="en-US" altLang="ko-KR" sz="1300" dirty="0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  인덱스가 생성</a:t>
            </a:r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300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- IOT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는 일반 인덱스와 달리 물리적인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ROWID 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정보를 가지고 있지 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않고</a:t>
            </a:r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,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논리적인 유니버설 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ROWID(UROWID</a:t>
            </a:r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300" dirty="0" err="1" smtClean="0">
                <a:latin typeface="맑은 고딕" pitchFamily="50" charset="-127"/>
                <a:ea typeface="맑은 고딕" pitchFamily="50" charset="-127"/>
              </a:rPr>
              <a:t>를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dirty="0">
                <a:latin typeface="맑은 고딕" pitchFamily="50" charset="-127"/>
                <a:ea typeface="맑은 고딕" pitchFamily="50" charset="-127"/>
              </a:rPr>
              <a:t>가지고 있어 빠르게 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검색 가능</a:t>
            </a:r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- IOT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300" dirty="0" smtClean="0">
                <a:latin typeface="맑은 고딕" pitchFamily="50" charset="-127"/>
                <a:ea typeface="맑은 고딕" pitchFamily="50" charset="-127"/>
              </a:rPr>
              <a:t>LONG </a:t>
            </a:r>
            <a:r>
              <a:rPr lang="ko-KR" altLang="en-US" sz="1300" dirty="0" err="1" smtClean="0">
                <a:latin typeface="맑은 고딕" pitchFamily="50" charset="-127"/>
                <a:ea typeface="맑은 고딕" pitchFamily="50" charset="-127"/>
              </a:rPr>
              <a:t>컬럼</a:t>
            </a:r>
            <a:r>
              <a:rPr lang="ko-KR" altLang="en-US" sz="1300" dirty="0" smtClean="0">
                <a:latin typeface="맑은 고딕" pitchFamily="50" charset="-127"/>
                <a:ea typeface="맑은 고딕" pitchFamily="50" charset="-127"/>
              </a:rPr>
              <a:t> 보유 불가능</a:t>
            </a:r>
            <a:endParaRPr lang="en-US" altLang="ko-KR" sz="1300" dirty="0" smtClean="0">
              <a:latin typeface="맑은 고딕" pitchFamily="50" charset="-127"/>
              <a:ea typeface="맑은 고딕" pitchFamily="50" charset="-127"/>
            </a:endParaRPr>
          </a:p>
          <a:p>
            <a:endParaRPr lang="en-US" altLang="ko-KR" sz="13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endParaRPr lang="en-US" altLang="ko-KR" sz="13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  <a:buFontTx/>
              <a:buChar char="•"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782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9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Index-Organized Tables (</a:t>
            </a:r>
            <a:r>
              <a:rPr lang="ko-KR" altLang="en-US" dirty="0"/>
              <a:t>계속</a:t>
            </a:r>
            <a:r>
              <a:rPr lang="en-US" altLang="ko-KR" dirty="0"/>
              <a:t>)</a:t>
            </a:r>
            <a:endParaRPr lang="ko-KR" altLang="en-US" dirty="0" smtClean="0"/>
          </a:p>
        </p:txBody>
      </p:sp>
      <p:sp>
        <p:nvSpPr>
          <p:cNvPr id="48131" name="Rectangle 9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Index-Organized Tables</a:t>
            </a:r>
            <a:endParaRPr lang="ko-KR" altLang="en-US" dirty="0" smtClean="0"/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503548" y="1268760"/>
            <a:ext cx="8352928" cy="360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IOT Table 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생성</a:t>
            </a: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Sales Table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IOT(</a:t>
            </a:r>
            <a:r>
              <a:rPr lang="en-US" altLang="ko-KR" sz="1400" i="1" u="sng" dirty="0">
                <a:latin typeface="맑은 고딕" pitchFamily="50" charset="-127"/>
                <a:ea typeface="맑은 고딕" pitchFamily="50" charset="-127"/>
              </a:rPr>
              <a:t>ORGANIZATION INDEX TABLESPACE </a:t>
            </a:r>
            <a:r>
              <a:rPr lang="en-US" altLang="ko-KR" sz="1400" i="1" u="sng" dirty="0" err="1">
                <a:latin typeface="맑은 고딕" pitchFamily="50" charset="-127"/>
                <a:ea typeface="맑은 고딕" pitchFamily="50" charset="-127"/>
              </a:rPr>
              <a:t>indx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Overflow </a:t>
            </a: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my_space2</a:t>
            </a: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Row Size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BLOCK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의 20%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Token_frequency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이후 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Column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Overflow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지역에 저장.</a:t>
            </a: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Char char="-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 typeface="Symbol" pitchFamily="18" charset="2"/>
              <a:buChar char="-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endParaRPr lang="ko-KR" altLang="ko-KR" sz="16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  <a:buFontTx/>
              <a:buChar char="•"/>
            </a:pPr>
            <a:endParaRPr lang="ko-KR" altLang="ko-KR" sz="12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</a:pPr>
            <a:endParaRPr lang="ko-KR" altLang="ko-KR" sz="12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Text Box 8"/>
          <p:cNvSpPr txBox="1">
            <a:spLocks noChangeArrowheads="1"/>
          </p:cNvSpPr>
          <p:nvPr/>
        </p:nvSpPr>
        <p:spPr bwMode="auto">
          <a:xfrm>
            <a:off x="625426" y="1628800"/>
            <a:ext cx="8277225" cy="204979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indent="-285750" ea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CREATE TABLE sales</a:t>
            </a:r>
          </a:p>
          <a:p>
            <a:pPr ea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(token CHAR(20),</a:t>
            </a:r>
          </a:p>
          <a:p>
            <a:pPr ea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doc_oid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NUMBER,</a:t>
            </a:r>
          </a:p>
          <a:p>
            <a:pPr ea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token_frequency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NUMBER,</a:t>
            </a:r>
          </a:p>
          <a:p>
            <a:pPr ea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token_occurcence_data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VARCHAR2(512),</a:t>
            </a:r>
          </a:p>
          <a:p>
            <a:pPr ea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CONSTRAINT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pk_docindex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PRIMARY KEY (token,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doc_oid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))</a:t>
            </a:r>
          </a:p>
          <a:p>
            <a:pPr ea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ORGANIZATION INDEX TABLESPACE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my_space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PCTTHRESHOLD 20 INCLUDING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token_frequency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OVERFLOW TABLESPACE my_space2;</a:t>
            </a:r>
          </a:p>
        </p:txBody>
      </p:sp>
    </p:spTree>
    <p:extLst>
      <p:ext uri="{BB962C8B-B14F-4D97-AF65-F5344CB8AC3E}">
        <p14:creationId xmlns:p14="http://schemas.microsoft.com/office/powerpoint/2010/main" val="28782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고가용성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" name="Rectangle 14"/>
          <p:cNvSpPr txBox="1">
            <a:spLocks noChangeArrowheads="1"/>
          </p:cNvSpPr>
          <p:nvPr/>
        </p:nvSpPr>
        <p:spPr bwMode="auto">
          <a:xfrm>
            <a:off x="234566" y="824445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>
                <a:latin typeface="+mj-ea"/>
                <a:ea typeface="+mj-ea"/>
              </a:rPr>
              <a:t>Tibero</a:t>
            </a:r>
            <a:r>
              <a:rPr lang="en-US" altLang="ko-KR" sz="1200" kern="0" dirty="0" smtClean="0">
                <a:latin typeface="+mj-ea"/>
                <a:ea typeface="+mj-ea"/>
              </a:rPr>
              <a:t> Active Cluster(TAC)</a:t>
            </a:r>
            <a:r>
              <a:rPr lang="ko-KR" altLang="en-US" sz="1200" kern="0" dirty="0" smtClean="0">
                <a:latin typeface="+mj-ea"/>
                <a:ea typeface="+mj-ea"/>
              </a:rPr>
              <a:t>는 </a:t>
            </a:r>
            <a:r>
              <a:rPr lang="en-US" altLang="ko-KR" sz="1200" kern="0" dirty="0" err="1" smtClean="0">
                <a:latin typeface="+mj-ea"/>
                <a:ea typeface="+mj-ea"/>
              </a:rPr>
              <a:t>Tibero</a:t>
            </a:r>
            <a:r>
              <a:rPr lang="ko-KR" altLang="en-US" sz="1200" kern="0" dirty="0" smtClean="0">
                <a:latin typeface="+mj-ea"/>
                <a:ea typeface="+mj-ea"/>
              </a:rPr>
              <a:t>의 </a:t>
            </a:r>
            <a:r>
              <a:rPr lang="ko-KR" altLang="en-US" sz="1200" kern="0" dirty="0" err="1" smtClean="0">
                <a:latin typeface="+mj-ea"/>
                <a:ea typeface="+mj-ea"/>
              </a:rPr>
              <a:t>고가용성이</a:t>
            </a:r>
            <a:r>
              <a:rPr lang="ko-KR" altLang="en-US" sz="1200" kern="0" dirty="0" smtClean="0">
                <a:latin typeface="+mj-ea"/>
                <a:ea typeface="+mj-ea"/>
              </a:rPr>
              <a:t> 확보목적</a:t>
            </a:r>
            <a:r>
              <a:rPr lang="en-US" altLang="ko-KR" sz="1200" kern="0" dirty="0" smtClean="0">
                <a:latin typeface="+mj-ea"/>
                <a:ea typeface="+mj-ea"/>
              </a:rPr>
              <a:t>. TAC</a:t>
            </a:r>
            <a:r>
              <a:rPr lang="ko-KR" altLang="en-US" sz="1200" kern="0" dirty="0" smtClean="0">
                <a:latin typeface="+mj-ea"/>
                <a:ea typeface="+mj-ea"/>
              </a:rPr>
              <a:t>를 통해 </a:t>
            </a:r>
            <a:r>
              <a:rPr lang="en-US" altLang="ko-KR" sz="1200" kern="0" dirty="0" smtClean="0">
                <a:latin typeface="+mj-ea"/>
                <a:ea typeface="+mj-ea"/>
              </a:rPr>
              <a:t>DBMS </a:t>
            </a:r>
            <a:r>
              <a:rPr lang="ko-KR" altLang="en-US" sz="1200" kern="0" dirty="0" smtClean="0">
                <a:latin typeface="+mj-ea"/>
                <a:ea typeface="+mj-ea"/>
              </a:rPr>
              <a:t>장애 시 </a:t>
            </a:r>
            <a:r>
              <a:rPr lang="en-US" altLang="ko-KR" sz="1200" kern="0" dirty="0" smtClean="0">
                <a:latin typeface="+mj-ea"/>
                <a:ea typeface="+mj-ea"/>
              </a:rPr>
              <a:t>Fail-over </a:t>
            </a:r>
            <a:r>
              <a:rPr lang="ko-KR" altLang="en-US" sz="1200" kern="0" dirty="0" smtClean="0">
                <a:latin typeface="+mj-ea"/>
                <a:ea typeface="+mj-ea"/>
              </a:rPr>
              <a:t>처리 등 클러스터 </a:t>
            </a:r>
            <a:endParaRPr lang="en-US" altLang="ko-KR" sz="1200" kern="0" dirty="0" smtClean="0">
              <a:latin typeface="+mj-ea"/>
              <a:ea typeface="+mj-ea"/>
            </a:endParaRPr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>
                <a:latin typeface="+mj-ea"/>
                <a:ea typeface="+mj-ea"/>
              </a:rPr>
              <a:t>운영에 필요한 기능을 </a:t>
            </a:r>
            <a:r>
              <a:rPr lang="ko-KR" altLang="en-US" sz="1200" kern="0" dirty="0" smtClean="0"/>
              <a:t>제공함으로써</a:t>
            </a:r>
            <a:r>
              <a:rPr lang="ko-KR" altLang="en-US" sz="1200" kern="0" dirty="0" smtClean="0">
                <a:latin typeface="+mj-ea"/>
                <a:ea typeface="+mj-ea"/>
              </a:rPr>
              <a:t> 안정적인 시스템 운영과 시스템 확장 용이성을 보장</a:t>
            </a:r>
            <a:r>
              <a:rPr lang="en-US" altLang="ko-KR" sz="1200" kern="0" dirty="0" smtClean="0">
                <a:latin typeface="+mj-ea"/>
                <a:ea typeface="+mj-ea"/>
              </a:rPr>
              <a:t>.</a:t>
            </a:r>
          </a:p>
        </p:txBody>
      </p:sp>
      <p:sp>
        <p:nvSpPr>
          <p:cNvPr id="16" name="Rectangle 5"/>
          <p:cNvSpPr>
            <a:spLocks noChangeArrowheads="1"/>
          </p:cNvSpPr>
          <p:nvPr/>
        </p:nvSpPr>
        <p:spPr bwMode="auto">
          <a:xfrm>
            <a:off x="215516" y="1624545"/>
            <a:ext cx="8748000" cy="4471988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+mj-ea"/>
              <a:ea typeface="+mj-ea"/>
            </a:endParaRPr>
          </a:p>
        </p:txBody>
      </p:sp>
      <p:sp>
        <p:nvSpPr>
          <p:cNvPr id="17" name="Rectangle 9"/>
          <p:cNvSpPr>
            <a:spLocks noChangeArrowheads="1"/>
          </p:cNvSpPr>
          <p:nvPr/>
        </p:nvSpPr>
        <p:spPr bwMode="auto">
          <a:xfrm>
            <a:off x="6362317" y="2059081"/>
            <a:ext cx="2819400" cy="25243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err="1" smtClean="0">
                <a:solidFill>
                  <a:srgbClr val="1C1C1C"/>
                </a:solidFill>
                <a:latin typeface="+mj-ea"/>
                <a:ea typeface="+mj-ea"/>
              </a:rPr>
              <a:t>Tibero</a:t>
            </a:r>
            <a:r>
              <a:rPr lang="ko-KR" altLang="en-US" sz="1100" b="1" dirty="0" smtClean="0">
                <a:solidFill>
                  <a:srgbClr val="1C1C1C"/>
                </a:solidFill>
                <a:latin typeface="+mj-ea"/>
                <a:ea typeface="+mj-ea"/>
              </a:rPr>
              <a:t> </a:t>
            </a:r>
            <a:r>
              <a:rPr lang="en-US" altLang="ko-KR" sz="1100" b="1" dirty="0" smtClean="0">
                <a:solidFill>
                  <a:srgbClr val="1C1C1C"/>
                </a:solidFill>
                <a:latin typeface="+mj-ea"/>
                <a:ea typeface="+mj-ea"/>
              </a:rPr>
              <a:t>Active Cluster </a:t>
            </a:r>
            <a:r>
              <a:rPr lang="ko-KR" altLang="en-US" sz="1100" b="1" dirty="0" smtClean="0">
                <a:solidFill>
                  <a:srgbClr val="1C1C1C"/>
                </a:solidFill>
                <a:latin typeface="+mj-ea"/>
                <a:ea typeface="+mj-ea"/>
              </a:rPr>
              <a:t>특징</a:t>
            </a:r>
            <a:endParaRPr lang="ko-KR" altLang="en-US" sz="1100" b="1" dirty="0">
              <a:solidFill>
                <a:srgbClr val="1C1C1C"/>
              </a:solidFill>
              <a:latin typeface="+mj-ea"/>
              <a:ea typeface="+mj-ea"/>
            </a:endParaRPr>
          </a:p>
        </p:txBody>
      </p:sp>
      <p:sp>
        <p:nvSpPr>
          <p:cNvPr id="18" name="Rectangle 10"/>
          <p:cNvSpPr>
            <a:spLocks noChangeArrowheads="1"/>
          </p:cNvSpPr>
          <p:nvPr/>
        </p:nvSpPr>
        <p:spPr bwMode="auto">
          <a:xfrm>
            <a:off x="6362316" y="2387713"/>
            <a:ext cx="2710184" cy="1247766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6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운영 환경에서 자동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Fail-over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를 통하여 최고의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고가용성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지원</a:t>
            </a:r>
          </a:p>
          <a:p>
            <a:pPr marL="88900" indent="-88900" fontAlgn="ctr" latinLnBrk="0">
              <a:lnSpc>
                <a:spcPts val="1500"/>
              </a:lnSpc>
              <a:spcBef>
                <a:spcPts val="6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Global Cache :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인스턴스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간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Buffer Cache Block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공유 및 메모리간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N/W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를 통한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Lock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동기화</a:t>
            </a:r>
          </a:p>
          <a:p>
            <a:pPr marL="88900" indent="-88900" fontAlgn="ctr" latinLnBrk="0">
              <a:lnSpc>
                <a:spcPts val="1500"/>
              </a:lnSpc>
              <a:spcBef>
                <a:spcPts val="6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DBMS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장애 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TAC Control Manager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통하여 노드 간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Fail-over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지원</a:t>
            </a:r>
          </a:p>
          <a:p>
            <a:pPr marL="88900" indent="-88900" fontAlgn="ctr" latinLnBrk="0">
              <a:lnSpc>
                <a:spcPts val="1500"/>
              </a:lnSpc>
              <a:spcBef>
                <a:spcPts val="6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장애 복구 후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재기동을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통하여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Multi Node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간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Load Balancing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및 정상적인 서비스 제공</a:t>
            </a:r>
          </a:p>
          <a:p>
            <a:pPr marL="88900" indent="-88900" fontAlgn="ctr" latinLnBrk="0">
              <a:lnSpc>
                <a:spcPts val="1500"/>
              </a:lnSpc>
              <a:spcBef>
                <a:spcPts val="6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Job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수행 시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부하량을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고려하여 특정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인스턴스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지정하여 수행 가능</a:t>
            </a:r>
          </a:p>
          <a:p>
            <a:pPr marL="88900" indent="-88900" fontAlgn="ctr" latinLnBrk="0">
              <a:lnSpc>
                <a:spcPts val="1500"/>
              </a:lnSpc>
              <a:spcBef>
                <a:spcPts val="6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사용자 증가 등 시스템 확장 필요 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DBMS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추가를 통한 수평적 확장 가능</a:t>
            </a:r>
          </a:p>
        </p:txBody>
      </p:sp>
      <p:sp>
        <p:nvSpPr>
          <p:cNvPr id="19" name="AutoShape 73"/>
          <p:cNvSpPr>
            <a:spLocks noChangeArrowheads="1"/>
          </p:cNvSpPr>
          <p:nvPr/>
        </p:nvSpPr>
        <p:spPr bwMode="auto">
          <a:xfrm>
            <a:off x="2420553" y="2030526"/>
            <a:ext cx="671513" cy="3024187"/>
          </a:xfrm>
          <a:prstGeom prst="roundRect">
            <a:avLst>
              <a:gd name="adj" fmla="val 5199"/>
            </a:avLst>
          </a:prstGeom>
          <a:solidFill>
            <a:srgbClr val="DDDDDD"/>
          </a:solidFill>
          <a:ln w="19050" algn="ctr">
            <a:noFill/>
            <a:round/>
            <a:headEnd/>
            <a:tailEnd/>
          </a:ln>
        </p:spPr>
        <p:txBody>
          <a:bodyPr wrap="none" lIns="43200" tIns="18000" rIns="43200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맑은 고딕" pitchFamily="50" charset="-127"/>
              <a:buNone/>
            </a:pPr>
            <a:r>
              <a:rPr lang="en-US" altLang="ko-KR" sz="900" b="1">
                <a:solidFill>
                  <a:srgbClr val="204162"/>
                </a:solidFill>
                <a:latin typeface="+mn-ea"/>
                <a:ea typeface="+mn-ea"/>
              </a:rPr>
              <a:t>Background</a:t>
            </a:r>
            <a:br>
              <a:rPr lang="en-US" altLang="ko-KR" sz="900" b="1">
                <a:solidFill>
                  <a:srgbClr val="204162"/>
                </a:solidFill>
                <a:latin typeface="+mn-ea"/>
                <a:ea typeface="+mn-ea"/>
              </a:rPr>
            </a:br>
            <a:r>
              <a:rPr lang="en-US" altLang="ko-KR" sz="900" b="1">
                <a:solidFill>
                  <a:srgbClr val="204162"/>
                </a:solidFill>
                <a:latin typeface="+mn-ea"/>
                <a:ea typeface="+mn-ea"/>
              </a:rPr>
              <a:t>Process</a:t>
            </a:r>
          </a:p>
        </p:txBody>
      </p:sp>
      <p:sp>
        <p:nvSpPr>
          <p:cNvPr id="20" name="Line 181"/>
          <p:cNvSpPr>
            <a:spLocks noChangeShapeType="1"/>
          </p:cNvSpPr>
          <p:nvPr/>
        </p:nvSpPr>
        <p:spPr bwMode="auto">
          <a:xfrm>
            <a:off x="3103177" y="3543411"/>
            <a:ext cx="287338" cy="0"/>
          </a:xfrm>
          <a:prstGeom prst="line">
            <a:avLst/>
          </a:prstGeom>
          <a:noFill/>
          <a:ln w="28575">
            <a:solidFill>
              <a:schemeClr val="bg2"/>
            </a:solidFill>
            <a:round/>
            <a:headEnd type="triangle" w="med" len="sm"/>
            <a:tailEnd type="triangle" w="med" len="sm"/>
          </a:ln>
        </p:spPr>
        <p:txBody>
          <a:bodyPr lIns="0" tIns="0" rIns="0" bIns="0">
            <a:spAutoFit/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sp>
        <p:nvSpPr>
          <p:cNvPr id="21" name="AutoShape 36"/>
          <p:cNvSpPr>
            <a:spLocks noChangeArrowheads="1"/>
          </p:cNvSpPr>
          <p:nvPr/>
        </p:nvSpPr>
        <p:spPr bwMode="auto">
          <a:xfrm rot="-5400000">
            <a:off x="2908707" y="3483883"/>
            <a:ext cx="679449" cy="119063"/>
          </a:xfrm>
          <a:prstGeom prst="rect">
            <a:avLst/>
          </a:prstGeom>
          <a:solidFill>
            <a:schemeClr val="bg1"/>
          </a:solidFill>
          <a:ln w="12700" algn="ctr">
            <a:noFill/>
            <a:miter lim="800000"/>
            <a:headEnd/>
            <a:tailEnd type="none" w="med" len="sm"/>
          </a:ln>
        </p:spPr>
        <p:txBody>
          <a:bodyPr wrap="none" lIns="0" tIns="46800" rIns="0" anchor="ctr"/>
          <a:lstStyle/>
          <a:p>
            <a:pPr algn="ctr" latinLnBrk="0"/>
            <a:r>
              <a:rPr lang="en-US" altLang="ko-KR" sz="900" b="1">
                <a:solidFill>
                  <a:srgbClr val="111111"/>
                </a:solidFill>
                <a:latin typeface="+mn-ea"/>
                <a:ea typeface="+mn-ea"/>
              </a:rPr>
              <a:t>Network</a:t>
            </a:r>
          </a:p>
        </p:txBody>
      </p:sp>
      <p:sp>
        <p:nvSpPr>
          <p:cNvPr id="22" name="AutoShape 73"/>
          <p:cNvSpPr>
            <a:spLocks noChangeArrowheads="1"/>
          </p:cNvSpPr>
          <p:nvPr/>
        </p:nvSpPr>
        <p:spPr bwMode="auto">
          <a:xfrm>
            <a:off x="1091813" y="2030525"/>
            <a:ext cx="1236662" cy="1135062"/>
          </a:xfrm>
          <a:prstGeom prst="roundRect">
            <a:avLst>
              <a:gd name="adj" fmla="val 3139"/>
            </a:avLst>
          </a:prstGeom>
          <a:solidFill>
            <a:srgbClr val="DDDDDD"/>
          </a:solidFill>
          <a:ln w="19050" algn="ctr">
            <a:noFill/>
            <a:round/>
            <a:headEnd/>
            <a:tailEnd/>
          </a:ln>
        </p:spPr>
        <p:txBody>
          <a:bodyPr lIns="43200" tIns="18000" rIns="43200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맑은 고딕" pitchFamily="50" charset="-127"/>
              <a:buNone/>
            </a:pPr>
            <a:r>
              <a:rPr lang="en-US" altLang="ko-KR" sz="900" b="1">
                <a:solidFill>
                  <a:srgbClr val="204162"/>
                </a:solidFill>
                <a:latin typeface="+mn-ea"/>
                <a:ea typeface="+mn-ea"/>
              </a:rPr>
              <a:t>Tibero Shared Memory</a:t>
            </a:r>
          </a:p>
        </p:txBody>
      </p:sp>
      <p:grpSp>
        <p:nvGrpSpPr>
          <p:cNvPr id="23" name="Group 150"/>
          <p:cNvGrpSpPr>
            <a:grpSpLocks/>
          </p:cNvGrpSpPr>
          <p:nvPr/>
        </p:nvGrpSpPr>
        <p:grpSpPr bwMode="auto">
          <a:xfrm>
            <a:off x="1156900" y="2505186"/>
            <a:ext cx="1104900" cy="608013"/>
            <a:chOff x="1036" y="2834"/>
            <a:chExt cx="790" cy="383"/>
          </a:xfrm>
        </p:grpSpPr>
        <p:grpSp>
          <p:nvGrpSpPr>
            <p:cNvPr id="24" name="Group 146"/>
            <p:cNvGrpSpPr>
              <a:grpSpLocks/>
            </p:cNvGrpSpPr>
            <p:nvPr/>
          </p:nvGrpSpPr>
          <p:grpSpPr bwMode="auto">
            <a:xfrm>
              <a:off x="1297" y="2839"/>
              <a:ext cx="266" cy="378"/>
              <a:chOff x="1858" y="2839"/>
              <a:chExt cx="609" cy="584"/>
            </a:xfrm>
          </p:grpSpPr>
          <p:grpSp>
            <p:nvGrpSpPr>
              <p:cNvPr id="30" name="Group 75"/>
              <p:cNvGrpSpPr>
                <a:grpSpLocks/>
              </p:cNvGrpSpPr>
              <p:nvPr/>
            </p:nvGrpSpPr>
            <p:grpSpPr bwMode="auto">
              <a:xfrm>
                <a:off x="1858" y="2839"/>
                <a:ext cx="609" cy="584"/>
                <a:chOff x="2477" y="2710"/>
                <a:chExt cx="590" cy="574"/>
              </a:xfrm>
            </p:grpSpPr>
            <p:pic>
              <p:nvPicPr>
                <p:cNvPr id="32" name="Picture 76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2477" y="2710"/>
                  <a:ext cx="590" cy="574"/>
                </a:xfrm>
                <a:prstGeom prst="rect">
                  <a:avLst/>
                </a:prstGeom>
                <a:noFill/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</p:pic>
            <p:sp>
              <p:nvSpPr>
                <p:cNvPr id="33" name="Rectangle 77"/>
                <p:cNvSpPr>
                  <a:spLocks noChangeArrowheads="1"/>
                </p:cNvSpPr>
                <p:nvPr/>
              </p:nvSpPr>
              <p:spPr bwMode="auto">
                <a:xfrm>
                  <a:off x="2482" y="3098"/>
                  <a:ext cx="94" cy="89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34" name="Rectangle 78"/>
                <p:cNvSpPr>
                  <a:spLocks noChangeArrowheads="1"/>
                </p:cNvSpPr>
                <p:nvPr/>
              </p:nvSpPr>
              <p:spPr bwMode="auto">
                <a:xfrm>
                  <a:off x="2678" y="2998"/>
                  <a:ext cx="94" cy="89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35" name="Rectangle 79"/>
                <p:cNvSpPr>
                  <a:spLocks noChangeArrowheads="1"/>
                </p:cNvSpPr>
                <p:nvPr/>
              </p:nvSpPr>
              <p:spPr bwMode="auto">
                <a:xfrm>
                  <a:off x="2776" y="2997"/>
                  <a:ext cx="94" cy="89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36" name="Rectangle 80"/>
                <p:cNvSpPr>
                  <a:spLocks noChangeArrowheads="1"/>
                </p:cNvSpPr>
                <p:nvPr/>
              </p:nvSpPr>
              <p:spPr bwMode="auto">
                <a:xfrm>
                  <a:off x="2875" y="2904"/>
                  <a:ext cx="94" cy="89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37" name="Rectangle 81"/>
                <p:cNvSpPr>
                  <a:spLocks noChangeArrowheads="1"/>
                </p:cNvSpPr>
                <p:nvPr/>
              </p:nvSpPr>
              <p:spPr bwMode="auto">
                <a:xfrm>
                  <a:off x="2778" y="2808"/>
                  <a:ext cx="100" cy="100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38" name="Rectangle 82"/>
                <p:cNvSpPr>
                  <a:spLocks noChangeArrowheads="1"/>
                </p:cNvSpPr>
                <p:nvPr/>
              </p:nvSpPr>
              <p:spPr bwMode="auto">
                <a:xfrm>
                  <a:off x="2580" y="2714"/>
                  <a:ext cx="94" cy="89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31" name="Rectangle 92"/>
              <p:cNvSpPr>
                <a:spLocks noChangeArrowheads="1"/>
              </p:cNvSpPr>
              <p:nvPr/>
            </p:nvSpPr>
            <p:spPr bwMode="auto">
              <a:xfrm>
                <a:off x="2269" y="3331"/>
                <a:ext cx="96" cy="92"/>
              </a:xfrm>
              <a:prstGeom prst="rect">
                <a:avLst/>
              </a:prstGeom>
              <a:solidFill>
                <a:srgbClr val="84A4B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맑은 고딕" pitchFamily="50" charset="-127"/>
                  <a:buChar char="▪"/>
                </a:pPr>
                <a:endParaRPr lang="ko-KR" altLang="ko-KR" sz="120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25" name="Rectangle 101"/>
            <p:cNvSpPr>
              <a:spLocks noChangeArrowheads="1"/>
            </p:cNvSpPr>
            <p:nvPr/>
          </p:nvSpPr>
          <p:spPr bwMode="auto">
            <a:xfrm>
              <a:off x="1036" y="2834"/>
              <a:ext cx="237" cy="38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84A4BE"/>
              </a:solidFill>
              <a:miter lim="800000"/>
              <a:headEnd/>
              <a:tailEnd/>
            </a:ln>
          </p:spPr>
          <p:txBody>
            <a:bodyPr lIns="36000" rIns="36000" anchor="ctr"/>
            <a:lstStyle/>
            <a:p>
              <a:pPr algn="ctr"/>
              <a:endParaRPr lang="ko-KR" altLang="ko-KR">
                <a:solidFill>
                  <a:schemeClr val="tx1"/>
                </a:solidFill>
                <a:latin typeface="+mn-ea"/>
                <a:ea typeface="+mn-ea"/>
              </a:endParaRPr>
            </a:p>
          </p:txBody>
        </p:sp>
        <p:grpSp>
          <p:nvGrpSpPr>
            <p:cNvPr id="26" name="Group 149"/>
            <p:cNvGrpSpPr>
              <a:grpSpLocks/>
            </p:cNvGrpSpPr>
            <p:nvPr/>
          </p:nvGrpSpPr>
          <p:grpSpPr bwMode="auto">
            <a:xfrm>
              <a:off x="1588" y="2840"/>
              <a:ext cx="238" cy="382"/>
              <a:chOff x="2644" y="2842"/>
              <a:chExt cx="546" cy="461"/>
            </a:xfrm>
          </p:grpSpPr>
          <p:sp>
            <p:nvSpPr>
              <p:cNvPr id="27" name="Rectangle 74"/>
              <p:cNvSpPr>
                <a:spLocks noChangeArrowheads="1"/>
              </p:cNvSpPr>
              <p:nvPr/>
            </p:nvSpPr>
            <p:spPr bwMode="auto">
              <a:xfrm>
                <a:off x="2644" y="2842"/>
                <a:ext cx="546" cy="135"/>
              </a:xfrm>
              <a:prstGeom prst="rect">
                <a:avLst/>
              </a:prstGeom>
              <a:solidFill>
                <a:schemeClr val="bg1"/>
              </a:solidFill>
              <a:ln w="19050" algn="ctr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lIns="36000" rIns="36000" anchor="ctr"/>
              <a:lstStyle/>
              <a:p>
                <a:pPr algn="ctr"/>
                <a:endParaRPr lang="ko-KR" altLang="ko-KR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8" name="Rectangle 74"/>
              <p:cNvSpPr>
                <a:spLocks noChangeArrowheads="1"/>
              </p:cNvSpPr>
              <p:nvPr/>
            </p:nvSpPr>
            <p:spPr bwMode="auto">
              <a:xfrm>
                <a:off x="2644" y="3005"/>
                <a:ext cx="546" cy="135"/>
              </a:xfrm>
              <a:prstGeom prst="rect">
                <a:avLst/>
              </a:prstGeom>
              <a:solidFill>
                <a:schemeClr val="bg1"/>
              </a:solidFill>
              <a:ln w="19050" algn="ctr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lIns="36000" rIns="36000" anchor="ctr"/>
              <a:lstStyle/>
              <a:p>
                <a:pPr algn="ctr"/>
                <a:endParaRPr lang="ko-KR" altLang="ko-KR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9" name="Rectangle 74"/>
              <p:cNvSpPr>
                <a:spLocks noChangeArrowheads="1"/>
              </p:cNvSpPr>
              <p:nvPr/>
            </p:nvSpPr>
            <p:spPr bwMode="auto">
              <a:xfrm>
                <a:off x="2644" y="3168"/>
                <a:ext cx="546" cy="135"/>
              </a:xfrm>
              <a:prstGeom prst="rect">
                <a:avLst/>
              </a:prstGeom>
              <a:solidFill>
                <a:schemeClr val="bg1"/>
              </a:solidFill>
              <a:ln w="19050" algn="ctr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lIns="36000" rIns="36000" anchor="ctr"/>
              <a:lstStyle/>
              <a:p>
                <a:pPr algn="ctr"/>
                <a:endParaRPr lang="ko-KR" altLang="ko-KR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</p:grpSp>
      </p:grpSp>
      <p:sp>
        <p:nvSpPr>
          <p:cNvPr id="39" name="Line 153"/>
          <p:cNvSpPr>
            <a:spLocks noChangeShapeType="1"/>
          </p:cNvSpPr>
          <p:nvPr/>
        </p:nvSpPr>
        <p:spPr bwMode="auto">
          <a:xfrm>
            <a:off x="1709350" y="3165590"/>
            <a:ext cx="0" cy="180000"/>
          </a:xfrm>
          <a:prstGeom prst="line">
            <a:avLst/>
          </a:prstGeom>
          <a:noFill/>
          <a:ln w="28575">
            <a:solidFill>
              <a:schemeClr val="bg2"/>
            </a:solidFill>
            <a:round/>
            <a:headEnd type="triangle" w="med" len="sm"/>
            <a:tailEnd type="triangle" w="med" len="sm"/>
          </a:ln>
        </p:spPr>
        <p:txBody>
          <a:bodyPr lIns="0" tIns="0" rIns="0" bIns="0">
            <a:spAutoFit/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grpSp>
        <p:nvGrpSpPr>
          <p:cNvPr id="40" name="Group 178"/>
          <p:cNvGrpSpPr>
            <a:grpSpLocks/>
          </p:cNvGrpSpPr>
          <p:nvPr/>
        </p:nvGrpSpPr>
        <p:grpSpPr bwMode="auto">
          <a:xfrm>
            <a:off x="1158491" y="3348168"/>
            <a:ext cx="1158875" cy="1662112"/>
            <a:chOff x="1037" y="3311"/>
            <a:chExt cx="829" cy="1190"/>
          </a:xfrm>
        </p:grpSpPr>
        <p:sp>
          <p:nvSpPr>
            <p:cNvPr id="41" name="AutoShape 73"/>
            <p:cNvSpPr>
              <a:spLocks noChangeArrowheads="1"/>
            </p:cNvSpPr>
            <p:nvPr/>
          </p:nvSpPr>
          <p:spPr bwMode="auto">
            <a:xfrm>
              <a:off x="1037" y="3311"/>
              <a:ext cx="735" cy="1102"/>
            </a:xfrm>
            <a:prstGeom prst="roundRect">
              <a:avLst>
                <a:gd name="adj" fmla="val 3139"/>
              </a:avLst>
            </a:prstGeom>
            <a:solidFill>
              <a:srgbClr val="E8E8E8"/>
            </a:solidFill>
            <a:ln w="6350" algn="ctr">
              <a:solidFill>
                <a:srgbClr val="B2B2B2"/>
              </a:solidFill>
              <a:round/>
              <a:headEnd/>
              <a:tailEnd/>
            </a:ln>
          </p:spPr>
          <p:txBody>
            <a:bodyPr lIns="43200" tIns="18000" rIns="43200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맑은 고딕" pitchFamily="50" charset="-127"/>
                <a:buNone/>
              </a:pPr>
              <a:endParaRPr lang="ko-KR" altLang="ko-KR" b="1">
                <a:solidFill>
                  <a:srgbClr val="204162"/>
                </a:solidFill>
                <a:latin typeface="+mn-ea"/>
                <a:ea typeface="+mn-ea"/>
              </a:endParaRPr>
            </a:p>
          </p:txBody>
        </p:sp>
        <p:sp>
          <p:nvSpPr>
            <p:cNvPr id="42" name="AutoShape 73"/>
            <p:cNvSpPr>
              <a:spLocks noChangeArrowheads="1"/>
            </p:cNvSpPr>
            <p:nvPr/>
          </p:nvSpPr>
          <p:spPr bwMode="auto">
            <a:xfrm>
              <a:off x="1085" y="3355"/>
              <a:ext cx="734" cy="1102"/>
            </a:xfrm>
            <a:prstGeom prst="roundRect">
              <a:avLst>
                <a:gd name="adj" fmla="val 3139"/>
              </a:avLst>
            </a:prstGeom>
            <a:solidFill>
              <a:srgbClr val="E8E8E8"/>
            </a:solidFill>
            <a:ln w="6350" algn="ctr">
              <a:solidFill>
                <a:srgbClr val="B2B2B2"/>
              </a:solidFill>
              <a:round/>
              <a:headEnd/>
              <a:tailEnd/>
            </a:ln>
          </p:spPr>
          <p:txBody>
            <a:bodyPr lIns="43200" tIns="18000" rIns="43200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맑은 고딕" pitchFamily="50" charset="-127"/>
                <a:buNone/>
              </a:pPr>
              <a:endParaRPr lang="ko-KR" altLang="ko-KR" b="1">
                <a:solidFill>
                  <a:srgbClr val="204162"/>
                </a:solidFill>
                <a:latin typeface="+mn-ea"/>
                <a:ea typeface="+mn-ea"/>
              </a:endParaRPr>
            </a:p>
          </p:txBody>
        </p:sp>
        <p:sp>
          <p:nvSpPr>
            <p:cNvPr id="43" name="AutoShape 73"/>
            <p:cNvSpPr>
              <a:spLocks noChangeArrowheads="1"/>
            </p:cNvSpPr>
            <p:nvPr/>
          </p:nvSpPr>
          <p:spPr bwMode="auto">
            <a:xfrm>
              <a:off x="1131" y="3399"/>
              <a:ext cx="735" cy="1102"/>
            </a:xfrm>
            <a:prstGeom prst="roundRect">
              <a:avLst>
                <a:gd name="adj" fmla="val 3139"/>
              </a:avLst>
            </a:prstGeom>
            <a:solidFill>
              <a:srgbClr val="E8E8E8"/>
            </a:solidFill>
            <a:ln w="6350" algn="ctr">
              <a:solidFill>
                <a:srgbClr val="B2B2B2"/>
              </a:solidFill>
              <a:round/>
              <a:headEnd/>
              <a:tailEnd/>
            </a:ln>
          </p:spPr>
          <p:txBody>
            <a:bodyPr lIns="0" tIns="18000" rIns="0"/>
            <a:lstStyle/>
            <a:p>
              <a:pPr algn="ctr" eaLnBrk="0" latinLnBrk="0" hangingPunct="0">
                <a:lnSpc>
                  <a:spcPct val="110000"/>
                </a:lnSpc>
                <a:spcAft>
                  <a:spcPct val="15000"/>
                </a:spcAft>
                <a:buClr>
                  <a:srgbClr val="087EA8"/>
                </a:buClr>
                <a:buFont typeface="맑은 고딕" pitchFamily="50" charset="-127"/>
                <a:buNone/>
              </a:pPr>
              <a:r>
                <a:rPr lang="en-US" altLang="ko-KR" sz="1100" b="1" dirty="0">
                  <a:solidFill>
                    <a:srgbClr val="204162"/>
                  </a:solidFill>
                  <a:latin typeface="+mn-ea"/>
                  <a:ea typeface="+mn-ea"/>
                </a:rPr>
                <a:t>Working</a:t>
              </a:r>
              <a:br>
                <a:rPr lang="en-US" altLang="ko-KR" sz="1100" b="1" dirty="0">
                  <a:solidFill>
                    <a:srgbClr val="204162"/>
                  </a:solidFill>
                  <a:latin typeface="+mn-ea"/>
                  <a:ea typeface="+mn-ea"/>
                </a:rPr>
              </a:br>
              <a:r>
                <a:rPr lang="en-US" altLang="ko-KR" sz="1100" b="1" dirty="0">
                  <a:solidFill>
                    <a:srgbClr val="204162"/>
                  </a:solidFill>
                  <a:latin typeface="+mn-ea"/>
                  <a:ea typeface="+mn-ea"/>
                </a:rPr>
                <a:t>Process</a:t>
              </a:r>
            </a:p>
          </p:txBody>
        </p:sp>
      </p:grpSp>
      <p:sp>
        <p:nvSpPr>
          <p:cNvPr id="44" name="AutoShape 104"/>
          <p:cNvSpPr>
            <a:spLocks noChangeArrowheads="1"/>
          </p:cNvSpPr>
          <p:nvPr/>
        </p:nvSpPr>
        <p:spPr bwMode="auto">
          <a:xfrm>
            <a:off x="1350576" y="3976818"/>
            <a:ext cx="904875" cy="198436"/>
          </a:xfrm>
          <a:prstGeom prst="rect">
            <a:avLst/>
          </a:prstGeom>
          <a:solidFill>
            <a:schemeClr val="bg2"/>
          </a:solidFill>
          <a:ln w="3175" algn="ctr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900">
                <a:solidFill>
                  <a:schemeClr val="bg1"/>
                </a:solidFill>
                <a:latin typeface="+mn-ea"/>
                <a:ea typeface="+mn-ea"/>
              </a:rPr>
              <a:t>SQL Parse</a:t>
            </a:r>
          </a:p>
        </p:txBody>
      </p:sp>
      <p:sp>
        <p:nvSpPr>
          <p:cNvPr id="45" name="AutoShape 104"/>
          <p:cNvSpPr>
            <a:spLocks noChangeArrowheads="1"/>
          </p:cNvSpPr>
          <p:nvPr/>
        </p:nvSpPr>
        <p:spPr bwMode="auto">
          <a:xfrm>
            <a:off x="1350576" y="4197483"/>
            <a:ext cx="904875" cy="200025"/>
          </a:xfrm>
          <a:prstGeom prst="rect">
            <a:avLst/>
          </a:prstGeom>
          <a:solidFill>
            <a:schemeClr val="bg2"/>
          </a:solidFill>
          <a:ln w="3175" algn="ctr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900" dirty="0">
                <a:solidFill>
                  <a:schemeClr val="bg1"/>
                </a:solidFill>
                <a:latin typeface="+mn-ea"/>
                <a:ea typeface="+mn-ea"/>
              </a:rPr>
              <a:t>Data Dictionary</a:t>
            </a:r>
          </a:p>
        </p:txBody>
      </p:sp>
      <p:sp>
        <p:nvSpPr>
          <p:cNvPr id="46" name="AutoShape 104"/>
          <p:cNvSpPr>
            <a:spLocks noChangeArrowheads="1"/>
          </p:cNvSpPr>
          <p:nvPr/>
        </p:nvSpPr>
        <p:spPr bwMode="auto">
          <a:xfrm>
            <a:off x="1350576" y="4419729"/>
            <a:ext cx="904875" cy="198438"/>
          </a:xfrm>
          <a:prstGeom prst="rect">
            <a:avLst/>
          </a:prstGeom>
          <a:solidFill>
            <a:schemeClr val="bg2"/>
          </a:solidFill>
          <a:ln w="3175" algn="ctr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900">
                <a:solidFill>
                  <a:schemeClr val="bg1"/>
                </a:solidFill>
                <a:latin typeface="+mn-ea"/>
                <a:ea typeface="+mn-ea"/>
              </a:rPr>
              <a:t>SQL Execution</a:t>
            </a:r>
          </a:p>
        </p:txBody>
      </p:sp>
      <p:sp>
        <p:nvSpPr>
          <p:cNvPr id="47" name="AutoShape 104"/>
          <p:cNvSpPr>
            <a:spLocks noChangeArrowheads="1"/>
          </p:cNvSpPr>
          <p:nvPr/>
        </p:nvSpPr>
        <p:spPr bwMode="auto">
          <a:xfrm>
            <a:off x="1350576" y="4640392"/>
            <a:ext cx="904875" cy="327025"/>
          </a:xfrm>
          <a:prstGeom prst="rect">
            <a:avLst/>
          </a:prstGeom>
          <a:solidFill>
            <a:schemeClr val="bg2"/>
          </a:solidFill>
          <a:ln w="3175" algn="ctr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900">
                <a:solidFill>
                  <a:schemeClr val="bg1"/>
                </a:solidFill>
                <a:latin typeface="+mn-ea"/>
                <a:ea typeface="+mn-ea"/>
              </a:rPr>
              <a:t>Database Cache</a:t>
            </a:r>
          </a:p>
          <a:p>
            <a:pPr algn="ctr"/>
            <a:r>
              <a:rPr lang="en-US" altLang="ko-KR" sz="900">
                <a:solidFill>
                  <a:schemeClr val="bg1"/>
                </a:solidFill>
                <a:latin typeface="+mn-ea"/>
                <a:ea typeface="+mn-ea"/>
              </a:rPr>
              <a:t>Manager</a:t>
            </a:r>
          </a:p>
        </p:txBody>
      </p:sp>
      <p:grpSp>
        <p:nvGrpSpPr>
          <p:cNvPr id="48" name="Group 201"/>
          <p:cNvGrpSpPr>
            <a:grpSpLocks/>
          </p:cNvGrpSpPr>
          <p:nvPr/>
        </p:nvGrpSpPr>
        <p:grpSpPr bwMode="auto">
          <a:xfrm>
            <a:off x="2263389" y="2808400"/>
            <a:ext cx="192087" cy="1717676"/>
            <a:chOff x="1585" y="2943"/>
            <a:chExt cx="227" cy="1082"/>
          </a:xfrm>
        </p:grpSpPr>
        <p:sp>
          <p:nvSpPr>
            <p:cNvPr id="49" name="Line 154"/>
            <p:cNvSpPr>
              <a:spLocks noChangeShapeType="1"/>
            </p:cNvSpPr>
            <p:nvPr/>
          </p:nvSpPr>
          <p:spPr bwMode="auto">
            <a:xfrm>
              <a:off x="1585" y="2943"/>
              <a:ext cx="227" cy="0"/>
            </a:xfrm>
            <a:prstGeom prst="line">
              <a:avLst/>
            </a:prstGeom>
            <a:noFill/>
            <a:ln w="28575">
              <a:solidFill>
                <a:schemeClr val="bg2"/>
              </a:solidFill>
              <a:round/>
              <a:headEnd type="triangle" w="med" len="sm"/>
              <a:tailEnd type="triangle" w="med" len="sm"/>
            </a:ln>
          </p:spPr>
          <p:txBody>
            <a:bodyPr lIns="0" tIns="0" rIns="0" bIns="0">
              <a:spAutoFit/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50" name="Line 170"/>
            <p:cNvSpPr>
              <a:spLocks noChangeShapeType="1"/>
            </p:cNvSpPr>
            <p:nvPr/>
          </p:nvSpPr>
          <p:spPr bwMode="auto">
            <a:xfrm>
              <a:off x="1585" y="4025"/>
              <a:ext cx="227" cy="0"/>
            </a:xfrm>
            <a:prstGeom prst="line">
              <a:avLst/>
            </a:prstGeom>
            <a:noFill/>
            <a:ln w="28575">
              <a:solidFill>
                <a:schemeClr val="bg2"/>
              </a:solidFill>
              <a:round/>
              <a:headEnd type="triangle" w="med" len="sm"/>
              <a:tailEnd type="triangle" w="med" len="sm"/>
            </a:ln>
          </p:spPr>
          <p:txBody>
            <a:bodyPr lIns="0" tIns="0" rIns="0" bIns="0">
              <a:spAutoFit/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</p:grpSp>
      <p:sp>
        <p:nvSpPr>
          <p:cNvPr id="51" name="AutoShape 109"/>
          <p:cNvSpPr>
            <a:spLocks noChangeArrowheads="1"/>
          </p:cNvSpPr>
          <p:nvPr/>
        </p:nvSpPr>
        <p:spPr bwMode="auto">
          <a:xfrm>
            <a:off x="228216" y="2030524"/>
            <a:ext cx="377825" cy="2979760"/>
          </a:xfrm>
          <a:prstGeom prst="roundRect">
            <a:avLst>
              <a:gd name="adj" fmla="val 11630"/>
            </a:avLst>
          </a:prstGeom>
          <a:solidFill>
            <a:srgbClr val="EAEAEA"/>
          </a:solidFill>
          <a:ln w="19050" algn="ctr">
            <a:noFill/>
            <a:round/>
            <a:headEnd/>
            <a:tailEnd/>
          </a:ln>
        </p:spPr>
        <p:txBody>
          <a:bodyPr wrap="none" anchor="b"/>
          <a:lstStyle/>
          <a:p>
            <a:pPr algn="ctr"/>
            <a:r>
              <a:rPr lang="en-US" altLang="ko-KR" sz="900" b="1">
                <a:solidFill>
                  <a:srgbClr val="204162"/>
                </a:solidFill>
                <a:latin typeface="+mn-ea"/>
                <a:ea typeface="+mn-ea"/>
              </a:rPr>
              <a:t>Clients</a:t>
            </a:r>
          </a:p>
        </p:txBody>
      </p:sp>
      <p:sp>
        <p:nvSpPr>
          <p:cNvPr id="52" name="AutoShape 109"/>
          <p:cNvSpPr>
            <a:spLocks noChangeArrowheads="1"/>
          </p:cNvSpPr>
          <p:nvPr/>
        </p:nvSpPr>
        <p:spPr bwMode="auto">
          <a:xfrm>
            <a:off x="655253" y="2030524"/>
            <a:ext cx="385763" cy="2979760"/>
          </a:xfrm>
          <a:prstGeom prst="roundRect">
            <a:avLst>
              <a:gd name="adj" fmla="val 11630"/>
            </a:avLst>
          </a:prstGeom>
          <a:solidFill>
            <a:srgbClr val="EAEAEA"/>
          </a:solidFill>
          <a:ln w="19050" algn="ctr">
            <a:noFill/>
            <a:round/>
            <a:headEnd/>
            <a:tailEnd/>
          </a:ln>
        </p:spPr>
        <p:txBody>
          <a:bodyPr wrap="none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맑은 고딕" pitchFamily="50" charset="-127"/>
              <a:buChar char="▪"/>
            </a:pPr>
            <a:endParaRPr lang="ko-KR" altLang="ko-KR" sz="1200">
              <a:solidFill>
                <a:schemeClr val="tx1"/>
              </a:solidFill>
              <a:latin typeface="+mn-ea"/>
              <a:ea typeface="+mn-ea"/>
            </a:endParaRPr>
          </a:p>
        </p:txBody>
      </p:sp>
      <p:pic>
        <p:nvPicPr>
          <p:cNvPr id="53" name="Picture 98" descr="24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80603" y="2632190"/>
            <a:ext cx="271463" cy="309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" name="Picture 99" descr="24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80603" y="3389425"/>
            <a:ext cx="271463" cy="309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5" name="Picture 100" descr="24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80603" y="4148249"/>
            <a:ext cx="271463" cy="309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56" name="Group 109"/>
          <p:cNvGrpSpPr>
            <a:grpSpLocks/>
          </p:cNvGrpSpPr>
          <p:nvPr/>
        </p:nvGrpSpPr>
        <p:grpSpPr bwMode="auto">
          <a:xfrm>
            <a:off x="688591" y="2505186"/>
            <a:ext cx="319087" cy="2322514"/>
            <a:chOff x="758" y="2596"/>
            <a:chExt cx="333" cy="1463"/>
          </a:xfrm>
        </p:grpSpPr>
        <p:sp>
          <p:nvSpPr>
            <p:cNvPr id="57" name="Text Box 131"/>
            <p:cNvSpPr txBox="1">
              <a:spLocks noChangeArrowheads="1"/>
            </p:cNvSpPr>
            <p:nvPr/>
          </p:nvSpPr>
          <p:spPr bwMode="auto">
            <a:xfrm>
              <a:off x="758" y="2596"/>
              <a:ext cx="333" cy="225"/>
            </a:xfrm>
            <a:prstGeom prst="rect">
              <a:avLst/>
            </a:prstGeom>
            <a:solidFill>
              <a:schemeClr val="bg1"/>
            </a:solidFill>
            <a:ln w="19050" algn="ctr">
              <a:noFill/>
              <a:miter lim="800000"/>
              <a:headEnd/>
              <a:tailEnd/>
            </a:ln>
          </p:spPr>
          <p:txBody>
            <a:bodyPr wrap="none" lIns="43200" rIns="43200" anchor="ctr"/>
            <a:lstStyle/>
            <a:p>
              <a:pPr algn="ctr"/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ODBC</a:t>
              </a:r>
            </a:p>
          </p:txBody>
        </p:sp>
        <p:sp>
          <p:nvSpPr>
            <p:cNvPr id="58" name="Text Box 131"/>
            <p:cNvSpPr txBox="1">
              <a:spLocks noChangeArrowheads="1"/>
            </p:cNvSpPr>
            <p:nvPr/>
          </p:nvSpPr>
          <p:spPr bwMode="auto">
            <a:xfrm>
              <a:off x="758" y="2905"/>
              <a:ext cx="333" cy="225"/>
            </a:xfrm>
            <a:prstGeom prst="rect">
              <a:avLst/>
            </a:prstGeom>
            <a:solidFill>
              <a:schemeClr val="bg1"/>
            </a:solidFill>
            <a:ln w="19050" algn="ctr">
              <a:noFill/>
              <a:miter lim="800000"/>
              <a:headEnd/>
              <a:tailEnd/>
            </a:ln>
          </p:spPr>
          <p:txBody>
            <a:bodyPr wrap="none" lIns="43200" rIns="43200" anchor="ctr"/>
            <a:lstStyle/>
            <a:p>
              <a:pPr algn="ctr"/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JDBC</a:t>
              </a:r>
            </a:p>
          </p:txBody>
        </p:sp>
        <p:sp>
          <p:nvSpPr>
            <p:cNvPr id="59" name="Text Box 131"/>
            <p:cNvSpPr txBox="1">
              <a:spLocks noChangeArrowheads="1"/>
            </p:cNvSpPr>
            <p:nvPr/>
          </p:nvSpPr>
          <p:spPr bwMode="auto">
            <a:xfrm>
              <a:off x="758" y="3215"/>
              <a:ext cx="333" cy="225"/>
            </a:xfrm>
            <a:prstGeom prst="rect">
              <a:avLst/>
            </a:prstGeom>
            <a:solidFill>
              <a:schemeClr val="bg1"/>
            </a:solidFill>
            <a:ln w="19050" algn="ctr">
              <a:noFill/>
              <a:miter lim="800000"/>
              <a:headEnd/>
              <a:tailEnd/>
            </a:ln>
          </p:spPr>
          <p:txBody>
            <a:bodyPr wrap="none" lIns="43200" rIns="43200" anchor="ctr"/>
            <a:lstStyle/>
            <a:p>
              <a:pPr algn="ctr"/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CLI</a:t>
              </a:r>
            </a:p>
          </p:txBody>
        </p:sp>
        <p:sp>
          <p:nvSpPr>
            <p:cNvPr id="60" name="Text Box 131"/>
            <p:cNvSpPr txBox="1">
              <a:spLocks noChangeArrowheads="1"/>
            </p:cNvSpPr>
            <p:nvPr/>
          </p:nvSpPr>
          <p:spPr bwMode="auto">
            <a:xfrm>
              <a:off x="758" y="3524"/>
              <a:ext cx="333" cy="225"/>
            </a:xfrm>
            <a:prstGeom prst="rect">
              <a:avLst/>
            </a:prstGeom>
            <a:solidFill>
              <a:schemeClr val="bg1"/>
            </a:solidFill>
            <a:ln w="19050" algn="ctr">
              <a:noFill/>
              <a:miter lim="800000"/>
              <a:headEnd/>
              <a:tailEnd/>
            </a:ln>
          </p:spPr>
          <p:txBody>
            <a:bodyPr wrap="none" lIns="43200" rIns="43200" anchor="ctr"/>
            <a:lstStyle/>
            <a:p>
              <a:pPr algn="ctr"/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OLE</a:t>
              </a:r>
              <a:b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</a:br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DB</a:t>
              </a:r>
            </a:p>
          </p:txBody>
        </p:sp>
        <p:sp>
          <p:nvSpPr>
            <p:cNvPr id="61" name="Text Box 131"/>
            <p:cNvSpPr txBox="1">
              <a:spLocks noChangeArrowheads="1"/>
            </p:cNvSpPr>
            <p:nvPr/>
          </p:nvSpPr>
          <p:spPr bwMode="auto">
            <a:xfrm>
              <a:off x="758" y="3834"/>
              <a:ext cx="333" cy="225"/>
            </a:xfrm>
            <a:prstGeom prst="rect">
              <a:avLst/>
            </a:prstGeom>
            <a:solidFill>
              <a:schemeClr val="bg1"/>
            </a:solidFill>
            <a:ln w="19050" algn="ctr">
              <a:noFill/>
              <a:miter lim="800000"/>
              <a:headEnd/>
              <a:tailEnd/>
            </a:ln>
          </p:spPr>
          <p:txBody>
            <a:bodyPr wrap="none" lIns="43200" rIns="43200" anchor="ctr"/>
            <a:lstStyle/>
            <a:p>
              <a:pPr algn="ctr"/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ESQL</a:t>
              </a:r>
            </a:p>
          </p:txBody>
        </p:sp>
      </p:grpSp>
      <p:sp>
        <p:nvSpPr>
          <p:cNvPr id="62" name="AutoShape 36"/>
          <p:cNvSpPr>
            <a:spLocks noChangeArrowheads="1"/>
          </p:cNvSpPr>
          <p:nvPr/>
        </p:nvSpPr>
        <p:spPr bwMode="auto">
          <a:xfrm>
            <a:off x="1136265" y="1728898"/>
            <a:ext cx="1963737" cy="227012"/>
          </a:xfrm>
          <a:prstGeom prst="rect">
            <a:avLst/>
          </a:prstGeom>
          <a:solidFill>
            <a:schemeClr val="bg1"/>
          </a:solidFill>
          <a:ln w="12700" algn="ctr">
            <a:noFill/>
            <a:miter lim="800000"/>
            <a:headEnd/>
            <a:tailEnd type="none" w="med" len="sm"/>
          </a:ln>
          <a:effectLst>
            <a:outerShdw dist="38100" dir="5400000" algn="ctr" rotWithShape="0">
              <a:srgbClr val="808080"/>
            </a:outerShdw>
          </a:effectLst>
        </p:spPr>
        <p:txBody>
          <a:bodyPr wrap="none" tIns="46800" anchor="ctr"/>
          <a:lstStyle/>
          <a:p>
            <a:pPr algn="ctr" latinLnBrk="0">
              <a:defRPr/>
            </a:pPr>
            <a:r>
              <a:rPr lang="en-US" altLang="ko-KR" sz="1100" b="1" dirty="0" err="1">
                <a:solidFill>
                  <a:srgbClr val="C54426"/>
                </a:solidFill>
                <a:latin typeface="+mn-ea"/>
                <a:ea typeface="+mn-ea"/>
              </a:rPr>
              <a:t>Tibero</a:t>
            </a:r>
            <a:r>
              <a:rPr lang="en-US" altLang="ko-KR" sz="1100" b="1" dirty="0">
                <a:solidFill>
                  <a:srgbClr val="C54426"/>
                </a:solidFill>
                <a:latin typeface="+mn-ea"/>
                <a:ea typeface="+mn-ea"/>
              </a:rPr>
              <a:t> </a:t>
            </a:r>
            <a:r>
              <a:rPr lang="en-US" altLang="ko-KR" sz="1100" b="1" dirty="0" smtClean="0">
                <a:solidFill>
                  <a:srgbClr val="C54426"/>
                </a:solidFill>
                <a:latin typeface="+mn-ea"/>
                <a:ea typeface="+mn-ea"/>
              </a:rPr>
              <a:t>Instance </a:t>
            </a:r>
            <a:r>
              <a:rPr lang="en-US" altLang="ko-KR" sz="1100" b="1" dirty="0">
                <a:solidFill>
                  <a:srgbClr val="C54426"/>
                </a:solidFill>
                <a:latin typeface="+mn-ea"/>
                <a:ea typeface="+mn-ea"/>
              </a:rPr>
              <a:t>#1</a:t>
            </a:r>
          </a:p>
        </p:txBody>
      </p:sp>
      <p:sp>
        <p:nvSpPr>
          <p:cNvPr id="63" name="AutoShape 36"/>
          <p:cNvSpPr>
            <a:spLocks noChangeArrowheads="1"/>
          </p:cNvSpPr>
          <p:nvPr/>
        </p:nvSpPr>
        <p:spPr bwMode="auto">
          <a:xfrm>
            <a:off x="3374654" y="1728898"/>
            <a:ext cx="2192338" cy="227012"/>
          </a:xfrm>
          <a:prstGeom prst="rect">
            <a:avLst/>
          </a:prstGeom>
          <a:solidFill>
            <a:schemeClr val="bg1"/>
          </a:solidFill>
          <a:ln w="12700" algn="ctr">
            <a:noFill/>
            <a:miter lim="800000"/>
            <a:headEnd/>
            <a:tailEnd type="none" w="med" len="sm"/>
          </a:ln>
          <a:effectLst>
            <a:outerShdw dist="38100" dir="5400000" algn="ctr" rotWithShape="0">
              <a:srgbClr val="808080"/>
            </a:outerShdw>
          </a:effectLst>
        </p:spPr>
        <p:txBody>
          <a:bodyPr wrap="none" tIns="46800" anchor="ctr"/>
          <a:lstStyle/>
          <a:p>
            <a:pPr algn="ctr" latinLnBrk="0">
              <a:defRPr/>
            </a:pPr>
            <a:r>
              <a:rPr lang="en-US" altLang="ko-KR" sz="1100" b="1" dirty="0" err="1" smtClean="0">
                <a:solidFill>
                  <a:srgbClr val="C54426"/>
                </a:solidFill>
                <a:latin typeface="+mn-ea"/>
                <a:ea typeface="+mn-ea"/>
              </a:rPr>
              <a:t>Tibero</a:t>
            </a:r>
            <a:r>
              <a:rPr lang="en-US" altLang="ko-KR" sz="1100" b="1" dirty="0" smtClean="0">
                <a:solidFill>
                  <a:srgbClr val="C54426"/>
                </a:solidFill>
                <a:latin typeface="+mn-ea"/>
                <a:ea typeface="+mn-ea"/>
              </a:rPr>
              <a:t> </a:t>
            </a:r>
            <a:r>
              <a:rPr lang="en-US" altLang="ko-KR" sz="1100" b="1" dirty="0">
                <a:solidFill>
                  <a:srgbClr val="C54426"/>
                </a:solidFill>
                <a:latin typeface="+mn-ea"/>
                <a:ea typeface="+mn-ea"/>
              </a:rPr>
              <a:t>Instance #2,3 …</a:t>
            </a:r>
          </a:p>
        </p:txBody>
      </p:sp>
      <p:sp>
        <p:nvSpPr>
          <p:cNvPr id="64" name="Line 169"/>
          <p:cNvSpPr>
            <a:spLocks noChangeShapeType="1"/>
          </p:cNvSpPr>
          <p:nvPr/>
        </p:nvSpPr>
        <p:spPr bwMode="auto">
          <a:xfrm>
            <a:off x="607628" y="3921010"/>
            <a:ext cx="1058863" cy="0"/>
          </a:xfrm>
          <a:prstGeom prst="line">
            <a:avLst/>
          </a:prstGeom>
          <a:noFill/>
          <a:ln w="28575">
            <a:solidFill>
              <a:srgbClr val="2861A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endParaRPr lang="ko-KR" altLang="en-US">
              <a:latin typeface="+mn-ea"/>
              <a:ea typeface="+mn-ea"/>
            </a:endParaRPr>
          </a:p>
        </p:txBody>
      </p:sp>
      <p:sp>
        <p:nvSpPr>
          <p:cNvPr id="65" name="AutoShape 104"/>
          <p:cNvSpPr>
            <a:spLocks noChangeArrowheads="1"/>
          </p:cNvSpPr>
          <p:nvPr/>
        </p:nvSpPr>
        <p:spPr bwMode="auto">
          <a:xfrm>
            <a:off x="983866" y="3827347"/>
            <a:ext cx="454025" cy="187326"/>
          </a:xfrm>
          <a:prstGeom prst="roundRect">
            <a:avLst>
              <a:gd name="adj" fmla="val 50000"/>
            </a:avLst>
          </a:prstGeom>
          <a:solidFill>
            <a:srgbClr val="204162"/>
          </a:solidFill>
          <a:ln w="3175" algn="ctr">
            <a:noFill/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+mn-ea"/>
                <a:ea typeface="+mn-ea"/>
              </a:rPr>
              <a:t>Listener</a:t>
            </a:r>
          </a:p>
        </p:txBody>
      </p:sp>
      <p:sp>
        <p:nvSpPr>
          <p:cNvPr id="66" name="AutoShape 109"/>
          <p:cNvSpPr>
            <a:spLocks noChangeArrowheads="1"/>
          </p:cNvSpPr>
          <p:nvPr/>
        </p:nvSpPr>
        <p:spPr bwMode="auto">
          <a:xfrm>
            <a:off x="5898766" y="2030524"/>
            <a:ext cx="377825" cy="2979760"/>
          </a:xfrm>
          <a:prstGeom prst="roundRect">
            <a:avLst>
              <a:gd name="adj" fmla="val 11630"/>
            </a:avLst>
          </a:prstGeom>
          <a:solidFill>
            <a:srgbClr val="EAEAEA"/>
          </a:solidFill>
          <a:ln w="19050" algn="ctr">
            <a:noFill/>
            <a:round/>
            <a:headEnd/>
            <a:tailEnd/>
          </a:ln>
        </p:spPr>
        <p:txBody>
          <a:bodyPr wrap="none" anchor="b"/>
          <a:lstStyle/>
          <a:p>
            <a:pPr algn="ctr"/>
            <a:r>
              <a:rPr lang="en-US" altLang="ko-KR" sz="900" b="1">
                <a:solidFill>
                  <a:srgbClr val="204162"/>
                </a:solidFill>
                <a:latin typeface="+mn-ea"/>
                <a:ea typeface="+mn-ea"/>
              </a:rPr>
              <a:t>Clients</a:t>
            </a:r>
          </a:p>
        </p:txBody>
      </p:sp>
      <p:pic>
        <p:nvPicPr>
          <p:cNvPr id="67" name="Picture 184" descr="24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951153" y="2632190"/>
            <a:ext cx="271463" cy="309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" name="Picture 185" descr="24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951153" y="3389425"/>
            <a:ext cx="271463" cy="309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" name="Picture 186" descr="24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5951153" y="4148249"/>
            <a:ext cx="271463" cy="309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0" name="AutoShape 109"/>
          <p:cNvSpPr>
            <a:spLocks noChangeArrowheads="1"/>
          </p:cNvSpPr>
          <p:nvPr/>
        </p:nvSpPr>
        <p:spPr bwMode="auto">
          <a:xfrm>
            <a:off x="5489188" y="2030524"/>
            <a:ext cx="385762" cy="2979760"/>
          </a:xfrm>
          <a:prstGeom prst="roundRect">
            <a:avLst>
              <a:gd name="adj" fmla="val 11630"/>
            </a:avLst>
          </a:prstGeom>
          <a:solidFill>
            <a:srgbClr val="EAEAEA"/>
          </a:solidFill>
          <a:ln w="19050" algn="ctr">
            <a:noFill/>
            <a:round/>
            <a:headEnd/>
            <a:tailEnd/>
          </a:ln>
        </p:spPr>
        <p:txBody>
          <a:bodyPr wrap="none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맑은 고딕" pitchFamily="50" charset="-127"/>
              <a:buChar char="▪"/>
            </a:pPr>
            <a:endParaRPr lang="ko-KR" altLang="ko-KR" sz="1200">
              <a:solidFill>
                <a:schemeClr val="tx1"/>
              </a:solidFill>
              <a:latin typeface="+mn-ea"/>
              <a:ea typeface="+mn-ea"/>
            </a:endParaRPr>
          </a:p>
        </p:txBody>
      </p:sp>
      <p:grpSp>
        <p:nvGrpSpPr>
          <p:cNvPr id="71" name="Group 192"/>
          <p:cNvGrpSpPr>
            <a:grpSpLocks/>
          </p:cNvGrpSpPr>
          <p:nvPr/>
        </p:nvGrpSpPr>
        <p:grpSpPr bwMode="auto">
          <a:xfrm>
            <a:off x="5522525" y="2505186"/>
            <a:ext cx="319088" cy="2322514"/>
            <a:chOff x="758" y="2596"/>
            <a:chExt cx="333" cy="1463"/>
          </a:xfrm>
        </p:grpSpPr>
        <p:sp>
          <p:nvSpPr>
            <p:cNvPr id="72" name="Text Box 131"/>
            <p:cNvSpPr txBox="1">
              <a:spLocks noChangeArrowheads="1"/>
            </p:cNvSpPr>
            <p:nvPr/>
          </p:nvSpPr>
          <p:spPr bwMode="auto">
            <a:xfrm>
              <a:off x="758" y="2596"/>
              <a:ext cx="333" cy="225"/>
            </a:xfrm>
            <a:prstGeom prst="rect">
              <a:avLst/>
            </a:prstGeom>
            <a:solidFill>
              <a:schemeClr val="bg1"/>
            </a:solidFill>
            <a:ln w="19050" algn="ctr">
              <a:noFill/>
              <a:miter lim="800000"/>
              <a:headEnd/>
              <a:tailEnd/>
            </a:ln>
          </p:spPr>
          <p:txBody>
            <a:bodyPr wrap="none" lIns="43200" rIns="43200" anchor="ctr"/>
            <a:lstStyle/>
            <a:p>
              <a:pPr algn="ctr"/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ODBC</a:t>
              </a:r>
            </a:p>
          </p:txBody>
        </p:sp>
        <p:sp>
          <p:nvSpPr>
            <p:cNvPr id="73" name="Text Box 131"/>
            <p:cNvSpPr txBox="1">
              <a:spLocks noChangeArrowheads="1"/>
            </p:cNvSpPr>
            <p:nvPr/>
          </p:nvSpPr>
          <p:spPr bwMode="auto">
            <a:xfrm>
              <a:off x="758" y="2905"/>
              <a:ext cx="333" cy="225"/>
            </a:xfrm>
            <a:prstGeom prst="rect">
              <a:avLst/>
            </a:prstGeom>
            <a:solidFill>
              <a:schemeClr val="bg1"/>
            </a:solidFill>
            <a:ln w="19050" algn="ctr">
              <a:noFill/>
              <a:miter lim="800000"/>
              <a:headEnd/>
              <a:tailEnd/>
            </a:ln>
          </p:spPr>
          <p:txBody>
            <a:bodyPr wrap="none" lIns="43200" rIns="43200" anchor="ctr"/>
            <a:lstStyle/>
            <a:p>
              <a:pPr algn="ctr"/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JDBC</a:t>
              </a:r>
            </a:p>
          </p:txBody>
        </p:sp>
        <p:sp>
          <p:nvSpPr>
            <p:cNvPr id="74" name="Text Box 131"/>
            <p:cNvSpPr txBox="1">
              <a:spLocks noChangeArrowheads="1"/>
            </p:cNvSpPr>
            <p:nvPr/>
          </p:nvSpPr>
          <p:spPr bwMode="auto">
            <a:xfrm>
              <a:off x="758" y="3215"/>
              <a:ext cx="333" cy="225"/>
            </a:xfrm>
            <a:prstGeom prst="rect">
              <a:avLst/>
            </a:prstGeom>
            <a:solidFill>
              <a:schemeClr val="bg1"/>
            </a:solidFill>
            <a:ln w="19050" algn="ctr">
              <a:noFill/>
              <a:miter lim="800000"/>
              <a:headEnd/>
              <a:tailEnd/>
            </a:ln>
          </p:spPr>
          <p:txBody>
            <a:bodyPr wrap="none" lIns="43200" rIns="43200" anchor="ctr"/>
            <a:lstStyle/>
            <a:p>
              <a:pPr algn="ctr"/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CLI</a:t>
              </a:r>
            </a:p>
          </p:txBody>
        </p:sp>
        <p:sp>
          <p:nvSpPr>
            <p:cNvPr id="75" name="Text Box 131"/>
            <p:cNvSpPr txBox="1">
              <a:spLocks noChangeArrowheads="1"/>
            </p:cNvSpPr>
            <p:nvPr/>
          </p:nvSpPr>
          <p:spPr bwMode="auto">
            <a:xfrm>
              <a:off x="758" y="3524"/>
              <a:ext cx="333" cy="225"/>
            </a:xfrm>
            <a:prstGeom prst="rect">
              <a:avLst/>
            </a:prstGeom>
            <a:solidFill>
              <a:schemeClr val="bg1"/>
            </a:solidFill>
            <a:ln w="19050" algn="ctr">
              <a:noFill/>
              <a:miter lim="800000"/>
              <a:headEnd/>
              <a:tailEnd/>
            </a:ln>
          </p:spPr>
          <p:txBody>
            <a:bodyPr wrap="none" lIns="43200" rIns="43200" anchor="ctr"/>
            <a:lstStyle/>
            <a:p>
              <a:pPr algn="ctr"/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OLE</a:t>
              </a:r>
              <a:b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</a:br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DB</a:t>
              </a:r>
            </a:p>
          </p:txBody>
        </p:sp>
        <p:sp>
          <p:nvSpPr>
            <p:cNvPr id="76" name="Text Box 131"/>
            <p:cNvSpPr txBox="1">
              <a:spLocks noChangeArrowheads="1"/>
            </p:cNvSpPr>
            <p:nvPr/>
          </p:nvSpPr>
          <p:spPr bwMode="auto">
            <a:xfrm>
              <a:off x="758" y="3834"/>
              <a:ext cx="333" cy="225"/>
            </a:xfrm>
            <a:prstGeom prst="rect">
              <a:avLst/>
            </a:prstGeom>
            <a:solidFill>
              <a:schemeClr val="bg1"/>
            </a:solidFill>
            <a:ln w="19050" algn="ctr">
              <a:noFill/>
              <a:miter lim="800000"/>
              <a:headEnd/>
              <a:tailEnd/>
            </a:ln>
          </p:spPr>
          <p:txBody>
            <a:bodyPr wrap="none" lIns="43200" rIns="43200" anchor="ctr"/>
            <a:lstStyle/>
            <a:p>
              <a:pPr algn="ctr"/>
              <a:r>
                <a:rPr lang="en-US" altLang="ko-KR" sz="900" b="1">
                  <a:solidFill>
                    <a:srgbClr val="003366"/>
                  </a:solidFill>
                  <a:latin typeface="+mn-ea"/>
                  <a:ea typeface="+mn-ea"/>
                </a:rPr>
                <a:t>ESQL</a:t>
              </a:r>
            </a:p>
          </p:txBody>
        </p:sp>
      </p:grpSp>
      <p:sp>
        <p:nvSpPr>
          <p:cNvPr id="77" name="AutoShape 73"/>
          <p:cNvSpPr>
            <a:spLocks noChangeArrowheads="1"/>
          </p:cNvSpPr>
          <p:nvPr/>
        </p:nvSpPr>
        <p:spPr bwMode="auto">
          <a:xfrm>
            <a:off x="3403213" y="2030526"/>
            <a:ext cx="671512" cy="3024187"/>
          </a:xfrm>
          <a:prstGeom prst="roundRect">
            <a:avLst>
              <a:gd name="adj" fmla="val 5199"/>
            </a:avLst>
          </a:prstGeom>
          <a:solidFill>
            <a:srgbClr val="DDDDDD"/>
          </a:solidFill>
          <a:ln w="19050" algn="ctr">
            <a:noFill/>
            <a:round/>
            <a:headEnd/>
            <a:tailEnd/>
          </a:ln>
        </p:spPr>
        <p:txBody>
          <a:bodyPr wrap="none" lIns="43200" tIns="18000" rIns="43200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맑은 고딕" pitchFamily="50" charset="-127"/>
              <a:buNone/>
            </a:pPr>
            <a:r>
              <a:rPr lang="en-US" altLang="ko-KR" sz="900" b="1">
                <a:solidFill>
                  <a:srgbClr val="204162"/>
                </a:solidFill>
                <a:latin typeface="+mn-ea"/>
                <a:ea typeface="+mn-ea"/>
              </a:rPr>
              <a:t>Background</a:t>
            </a:r>
            <a:br>
              <a:rPr lang="en-US" altLang="ko-KR" sz="900" b="1">
                <a:solidFill>
                  <a:srgbClr val="204162"/>
                </a:solidFill>
                <a:latin typeface="+mn-ea"/>
                <a:ea typeface="+mn-ea"/>
              </a:rPr>
            </a:br>
            <a:r>
              <a:rPr lang="en-US" altLang="ko-KR" sz="900" b="1">
                <a:solidFill>
                  <a:srgbClr val="204162"/>
                </a:solidFill>
                <a:latin typeface="+mn-ea"/>
                <a:ea typeface="+mn-ea"/>
              </a:rPr>
              <a:t>Process</a:t>
            </a:r>
          </a:p>
        </p:txBody>
      </p:sp>
      <p:grpSp>
        <p:nvGrpSpPr>
          <p:cNvPr id="78" name="Group 240"/>
          <p:cNvGrpSpPr>
            <a:grpSpLocks/>
          </p:cNvGrpSpPr>
          <p:nvPr/>
        </p:nvGrpSpPr>
        <p:grpSpPr bwMode="auto">
          <a:xfrm>
            <a:off x="2460238" y="2505187"/>
            <a:ext cx="1573212" cy="2362221"/>
            <a:chOff x="1709" y="2752"/>
            <a:chExt cx="991" cy="857"/>
          </a:xfrm>
        </p:grpSpPr>
        <p:sp>
          <p:nvSpPr>
            <p:cNvPr id="79" name="AutoShape 104"/>
            <p:cNvSpPr>
              <a:spLocks noChangeArrowheads="1"/>
            </p:cNvSpPr>
            <p:nvPr/>
          </p:nvSpPr>
          <p:spPr bwMode="auto">
            <a:xfrm>
              <a:off x="1709" y="2752"/>
              <a:ext cx="372" cy="156"/>
            </a:xfrm>
            <a:prstGeom prst="rect">
              <a:avLst/>
            </a:prstGeom>
            <a:solidFill>
              <a:schemeClr val="bg1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>
                <a:lnSpc>
                  <a:spcPct val="90000"/>
                </a:lnSpc>
              </a:pPr>
              <a:r>
                <a:rPr lang="en-US" altLang="ko-KR" sz="900" dirty="0">
                  <a:solidFill>
                    <a:srgbClr val="111111"/>
                  </a:solidFill>
                  <a:latin typeface="+mn-ea"/>
                  <a:ea typeface="+mn-ea"/>
                </a:rPr>
                <a:t>Log Buffer</a:t>
              </a:r>
              <a:br>
                <a:rPr lang="en-US" altLang="ko-KR" sz="900" dirty="0">
                  <a:solidFill>
                    <a:srgbClr val="111111"/>
                  </a:solidFill>
                  <a:latin typeface="+mn-ea"/>
                  <a:ea typeface="+mn-ea"/>
                </a:rPr>
              </a:br>
              <a:r>
                <a:rPr lang="en-US" altLang="ko-KR" sz="900" dirty="0">
                  <a:solidFill>
                    <a:srgbClr val="111111"/>
                  </a:solidFill>
                  <a:latin typeface="+mn-ea"/>
                  <a:ea typeface="+mn-ea"/>
                </a:rPr>
                <a:t>Writer</a:t>
              </a:r>
            </a:p>
          </p:txBody>
        </p:sp>
        <p:sp>
          <p:nvSpPr>
            <p:cNvPr id="80" name="AutoShape 104"/>
            <p:cNvSpPr>
              <a:spLocks noChangeArrowheads="1"/>
            </p:cNvSpPr>
            <p:nvPr/>
          </p:nvSpPr>
          <p:spPr bwMode="auto">
            <a:xfrm>
              <a:off x="1709" y="2927"/>
              <a:ext cx="372" cy="156"/>
            </a:xfrm>
            <a:prstGeom prst="rect">
              <a:avLst/>
            </a:prstGeom>
            <a:solidFill>
              <a:schemeClr val="bg1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>
                <a:lnSpc>
                  <a:spcPct val="90000"/>
                </a:lnSpc>
              </a:pPr>
              <a: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  <a:t>Data Buffer</a:t>
              </a:r>
              <a:b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</a:br>
              <a: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  <a:t>Writer</a:t>
              </a:r>
            </a:p>
          </p:txBody>
        </p:sp>
        <p:sp>
          <p:nvSpPr>
            <p:cNvPr id="81" name="AutoShape 104"/>
            <p:cNvSpPr>
              <a:spLocks noChangeArrowheads="1"/>
            </p:cNvSpPr>
            <p:nvPr/>
          </p:nvSpPr>
          <p:spPr bwMode="auto">
            <a:xfrm>
              <a:off x="1709" y="3102"/>
              <a:ext cx="372" cy="156"/>
            </a:xfrm>
            <a:prstGeom prst="rect">
              <a:avLst/>
            </a:prstGeom>
            <a:solidFill>
              <a:schemeClr val="bg1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>
                <a:lnSpc>
                  <a:spcPct val="90000"/>
                </a:lnSpc>
              </a:pPr>
              <a: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  <a:t>Sequence</a:t>
              </a:r>
            </a:p>
            <a:p>
              <a:pPr algn="ctr">
                <a:lnSpc>
                  <a:spcPct val="90000"/>
                </a:lnSpc>
              </a:pPr>
              <a: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  <a:t>Manager</a:t>
              </a:r>
            </a:p>
          </p:txBody>
        </p:sp>
        <p:sp>
          <p:nvSpPr>
            <p:cNvPr id="82" name="AutoShape 104"/>
            <p:cNvSpPr>
              <a:spLocks noChangeArrowheads="1"/>
            </p:cNvSpPr>
            <p:nvPr/>
          </p:nvSpPr>
          <p:spPr bwMode="auto">
            <a:xfrm>
              <a:off x="1709" y="3277"/>
              <a:ext cx="372" cy="156"/>
            </a:xfrm>
            <a:prstGeom prst="rect">
              <a:avLst/>
            </a:prstGeom>
            <a:solidFill>
              <a:schemeClr val="bg1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>
                <a:lnSpc>
                  <a:spcPct val="90000"/>
                </a:lnSpc>
              </a:pPr>
              <a:r>
                <a:rPr lang="en-US" altLang="ko-KR" sz="900" dirty="0" smtClean="0">
                  <a:solidFill>
                    <a:srgbClr val="111111"/>
                  </a:solidFill>
                  <a:latin typeface="+mn-ea"/>
                  <a:ea typeface="+mn-ea"/>
                </a:rPr>
                <a:t>Log</a:t>
              </a:r>
              <a:br>
                <a:rPr lang="en-US" altLang="ko-KR" sz="900" dirty="0" smtClean="0">
                  <a:solidFill>
                    <a:srgbClr val="111111"/>
                  </a:solidFill>
                  <a:latin typeface="+mn-ea"/>
                  <a:ea typeface="+mn-ea"/>
                </a:rPr>
              </a:br>
              <a:r>
                <a:rPr lang="en-US" altLang="ko-KR" sz="900" dirty="0" err="1" smtClean="0">
                  <a:solidFill>
                    <a:srgbClr val="111111"/>
                  </a:solidFill>
                  <a:latin typeface="+mn-ea"/>
                  <a:ea typeface="+mn-ea"/>
                </a:rPr>
                <a:t>Archiver</a:t>
              </a:r>
              <a:endParaRPr lang="en-US" altLang="ko-KR" sz="900" dirty="0">
                <a:solidFill>
                  <a:srgbClr val="111111"/>
                </a:solidFill>
                <a:latin typeface="+mn-ea"/>
                <a:ea typeface="+mn-ea"/>
              </a:endParaRPr>
            </a:p>
          </p:txBody>
        </p:sp>
        <p:sp>
          <p:nvSpPr>
            <p:cNvPr id="83" name="AutoShape 104"/>
            <p:cNvSpPr>
              <a:spLocks noChangeArrowheads="1"/>
            </p:cNvSpPr>
            <p:nvPr/>
          </p:nvSpPr>
          <p:spPr bwMode="auto">
            <a:xfrm>
              <a:off x="1709" y="3453"/>
              <a:ext cx="372" cy="156"/>
            </a:xfrm>
            <a:prstGeom prst="rect">
              <a:avLst/>
            </a:prstGeom>
            <a:solidFill>
              <a:schemeClr val="bg2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>
                <a:lnSpc>
                  <a:spcPct val="90000"/>
                </a:lnSpc>
              </a:pPr>
              <a:r>
                <a:rPr lang="en-US" altLang="ko-KR" sz="900" dirty="0">
                  <a:solidFill>
                    <a:schemeClr val="bg1"/>
                  </a:solidFill>
                  <a:latin typeface="+mn-ea"/>
                  <a:ea typeface="+mn-ea"/>
                </a:rPr>
                <a:t>TAC Control</a:t>
              </a:r>
            </a:p>
            <a:p>
              <a:pPr algn="ctr">
                <a:lnSpc>
                  <a:spcPct val="90000"/>
                </a:lnSpc>
              </a:pPr>
              <a:r>
                <a:rPr lang="en-US" altLang="ko-KR" sz="900" dirty="0">
                  <a:solidFill>
                    <a:schemeClr val="bg1"/>
                  </a:solidFill>
                  <a:latin typeface="+mn-ea"/>
                  <a:ea typeface="+mn-ea"/>
                </a:rPr>
                <a:t>Manager</a:t>
              </a:r>
            </a:p>
          </p:txBody>
        </p:sp>
        <p:sp>
          <p:nvSpPr>
            <p:cNvPr id="84" name="AutoShape 104"/>
            <p:cNvSpPr>
              <a:spLocks noChangeArrowheads="1"/>
            </p:cNvSpPr>
            <p:nvPr/>
          </p:nvSpPr>
          <p:spPr bwMode="auto">
            <a:xfrm>
              <a:off x="2328" y="2752"/>
              <a:ext cx="372" cy="156"/>
            </a:xfrm>
            <a:prstGeom prst="rect">
              <a:avLst/>
            </a:prstGeom>
            <a:solidFill>
              <a:schemeClr val="bg1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>
                <a:lnSpc>
                  <a:spcPct val="90000"/>
                </a:lnSpc>
              </a:pPr>
              <a: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  <a:t>Log Buffer</a:t>
              </a:r>
              <a:b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</a:br>
              <a: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  <a:t>Writer</a:t>
              </a:r>
            </a:p>
          </p:txBody>
        </p:sp>
        <p:sp>
          <p:nvSpPr>
            <p:cNvPr id="85" name="AutoShape 104"/>
            <p:cNvSpPr>
              <a:spLocks noChangeArrowheads="1"/>
            </p:cNvSpPr>
            <p:nvPr/>
          </p:nvSpPr>
          <p:spPr bwMode="auto">
            <a:xfrm>
              <a:off x="2328" y="2927"/>
              <a:ext cx="372" cy="156"/>
            </a:xfrm>
            <a:prstGeom prst="rect">
              <a:avLst/>
            </a:prstGeom>
            <a:solidFill>
              <a:schemeClr val="bg1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>
                <a:lnSpc>
                  <a:spcPct val="90000"/>
                </a:lnSpc>
              </a:pPr>
              <a: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  <a:t>Data Buffer</a:t>
              </a:r>
              <a:b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</a:br>
              <a: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  <a:t>Writer</a:t>
              </a:r>
            </a:p>
          </p:txBody>
        </p:sp>
        <p:sp>
          <p:nvSpPr>
            <p:cNvPr id="86" name="AutoShape 104"/>
            <p:cNvSpPr>
              <a:spLocks noChangeArrowheads="1"/>
            </p:cNvSpPr>
            <p:nvPr/>
          </p:nvSpPr>
          <p:spPr bwMode="auto">
            <a:xfrm>
              <a:off x="2328" y="3102"/>
              <a:ext cx="372" cy="156"/>
            </a:xfrm>
            <a:prstGeom prst="rect">
              <a:avLst/>
            </a:prstGeom>
            <a:solidFill>
              <a:schemeClr val="bg1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>
                <a:lnSpc>
                  <a:spcPct val="90000"/>
                </a:lnSpc>
              </a:pPr>
              <a: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  <a:t>Sequence</a:t>
              </a:r>
            </a:p>
            <a:p>
              <a:pPr algn="ctr">
                <a:lnSpc>
                  <a:spcPct val="90000"/>
                </a:lnSpc>
              </a:pPr>
              <a:r>
                <a:rPr lang="en-US" altLang="ko-KR" sz="900">
                  <a:solidFill>
                    <a:srgbClr val="111111"/>
                  </a:solidFill>
                  <a:latin typeface="+mn-ea"/>
                  <a:ea typeface="+mn-ea"/>
                </a:rPr>
                <a:t>Manager</a:t>
              </a:r>
            </a:p>
          </p:txBody>
        </p:sp>
        <p:sp>
          <p:nvSpPr>
            <p:cNvPr id="87" name="AutoShape 104"/>
            <p:cNvSpPr>
              <a:spLocks noChangeArrowheads="1"/>
            </p:cNvSpPr>
            <p:nvPr/>
          </p:nvSpPr>
          <p:spPr bwMode="auto">
            <a:xfrm>
              <a:off x="2328" y="3277"/>
              <a:ext cx="372" cy="156"/>
            </a:xfrm>
            <a:prstGeom prst="rect">
              <a:avLst/>
            </a:prstGeom>
            <a:solidFill>
              <a:schemeClr val="bg1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>
                <a:lnSpc>
                  <a:spcPct val="90000"/>
                </a:lnSpc>
              </a:pPr>
              <a:r>
                <a:rPr lang="en-US" altLang="ko-KR" sz="900" dirty="0" smtClean="0">
                  <a:solidFill>
                    <a:srgbClr val="111111"/>
                  </a:solidFill>
                  <a:latin typeface="+mn-ea"/>
                  <a:ea typeface="+mn-ea"/>
                </a:rPr>
                <a:t>Log</a:t>
              </a:r>
              <a:br>
                <a:rPr lang="en-US" altLang="ko-KR" sz="900" dirty="0" smtClean="0">
                  <a:solidFill>
                    <a:srgbClr val="111111"/>
                  </a:solidFill>
                  <a:latin typeface="+mn-ea"/>
                  <a:ea typeface="+mn-ea"/>
                </a:rPr>
              </a:br>
              <a:r>
                <a:rPr lang="en-US" altLang="ko-KR" sz="900" dirty="0" err="1" smtClean="0">
                  <a:solidFill>
                    <a:srgbClr val="111111"/>
                  </a:solidFill>
                  <a:latin typeface="+mn-ea"/>
                  <a:ea typeface="+mn-ea"/>
                </a:rPr>
                <a:t>Archiver</a:t>
              </a:r>
              <a:endParaRPr lang="en-US" altLang="ko-KR" sz="900" dirty="0">
                <a:solidFill>
                  <a:srgbClr val="111111"/>
                </a:solidFill>
                <a:latin typeface="+mn-ea"/>
                <a:ea typeface="+mn-ea"/>
              </a:endParaRPr>
            </a:p>
          </p:txBody>
        </p:sp>
        <p:sp>
          <p:nvSpPr>
            <p:cNvPr id="88" name="AutoShape 104"/>
            <p:cNvSpPr>
              <a:spLocks noChangeArrowheads="1"/>
            </p:cNvSpPr>
            <p:nvPr/>
          </p:nvSpPr>
          <p:spPr bwMode="auto">
            <a:xfrm>
              <a:off x="2328" y="3453"/>
              <a:ext cx="372" cy="156"/>
            </a:xfrm>
            <a:prstGeom prst="rect">
              <a:avLst/>
            </a:prstGeom>
            <a:solidFill>
              <a:schemeClr val="bg2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>
                <a:lnSpc>
                  <a:spcPct val="90000"/>
                </a:lnSpc>
              </a:pPr>
              <a:r>
                <a:rPr lang="en-US" altLang="ko-KR" sz="900">
                  <a:solidFill>
                    <a:schemeClr val="bg1"/>
                  </a:solidFill>
                  <a:latin typeface="+mn-ea"/>
                  <a:ea typeface="+mn-ea"/>
                </a:rPr>
                <a:t>TAC Control</a:t>
              </a:r>
            </a:p>
            <a:p>
              <a:pPr algn="ctr">
                <a:lnSpc>
                  <a:spcPct val="90000"/>
                </a:lnSpc>
              </a:pPr>
              <a:r>
                <a:rPr lang="en-US" altLang="ko-KR" sz="900">
                  <a:solidFill>
                    <a:schemeClr val="bg1"/>
                  </a:solidFill>
                  <a:latin typeface="+mn-ea"/>
                  <a:ea typeface="+mn-ea"/>
                </a:rPr>
                <a:t>Manager</a:t>
              </a:r>
            </a:p>
          </p:txBody>
        </p:sp>
      </p:grpSp>
      <p:sp>
        <p:nvSpPr>
          <p:cNvPr id="89" name="AutoShape 73"/>
          <p:cNvSpPr>
            <a:spLocks noChangeArrowheads="1"/>
          </p:cNvSpPr>
          <p:nvPr/>
        </p:nvSpPr>
        <p:spPr bwMode="auto">
          <a:xfrm>
            <a:off x="4208076" y="2030525"/>
            <a:ext cx="1236663" cy="1135062"/>
          </a:xfrm>
          <a:prstGeom prst="roundRect">
            <a:avLst>
              <a:gd name="adj" fmla="val 3139"/>
            </a:avLst>
          </a:prstGeom>
          <a:solidFill>
            <a:srgbClr val="DDDDDD"/>
          </a:solidFill>
          <a:ln w="19050" algn="ctr">
            <a:noFill/>
            <a:round/>
            <a:headEnd/>
            <a:tailEnd/>
          </a:ln>
        </p:spPr>
        <p:txBody>
          <a:bodyPr lIns="43200" tIns="18000" rIns="43200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맑은 고딕" pitchFamily="50" charset="-127"/>
              <a:buNone/>
            </a:pPr>
            <a:r>
              <a:rPr lang="en-US" altLang="ko-KR" sz="900" b="1" dirty="0" err="1">
                <a:solidFill>
                  <a:srgbClr val="204162"/>
                </a:solidFill>
                <a:latin typeface="+mn-ea"/>
                <a:ea typeface="+mn-ea"/>
              </a:rPr>
              <a:t>Tibero</a:t>
            </a:r>
            <a:r>
              <a:rPr lang="en-US" altLang="ko-KR" sz="900" b="1" dirty="0">
                <a:solidFill>
                  <a:srgbClr val="204162"/>
                </a:solidFill>
                <a:latin typeface="+mn-ea"/>
                <a:ea typeface="+mn-ea"/>
              </a:rPr>
              <a:t> Shared Memory</a:t>
            </a:r>
          </a:p>
        </p:txBody>
      </p:sp>
      <p:grpSp>
        <p:nvGrpSpPr>
          <p:cNvPr id="90" name="Group 209"/>
          <p:cNvGrpSpPr>
            <a:grpSpLocks/>
          </p:cNvGrpSpPr>
          <p:nvPr/>
        </p:nvGrpSpPr>
        <p:grpSpPr bwMode="auto">
          <a:xfrm>
            <a:off x="4273163" y="2505186"/>
            <a:ext cx="1104900" cy="608013"/>
            <a:chOff x="1036" y="2834"/>
            <a:chExt cx="790" cy="383"/>
          </a:xfrm>
        </p:grpSpPr>
        <p:grpSp>
          <p:nvGrpSpPr>
            <p:cNvPr id="91" name="Group 210"/>
            <p:cNvGrpSpPr>
              <a:grpSpLocks/>
            </p:cNvGrpSpPr>
            <p:nvPr/>
          </p:nvGrpSpPr>
          <p:grpSpPr bwMode="auto">
            <a:xfrm>
              <a:off x="1297" y="2839"/>
              <a:ext cx="266" cy="378"/>
              <a:chOff x="1858" y="2839"/>
              <a:chExt cx="609" cy="584"/>
            </a:xfrm>
          </p:grpSpPr>
          <p:grpSp>
            <p:nvGrpSpPr>
              <p:cNvPr id="97" name="Group 75"/>
              <p:cNvGrpSpPr>
                <a:grpSpLocks/>
              </p:cNvGrpSpPr>
              <p:nvPr/>
            </p:nvGrpSpPr>
            <p:grpSpPr bwMode="auto">
              <a:xfrm>
                <a:off x="1858" y="2839"/>
                <a:ext cx="609" cy="584"/>
                <a:chOff x="2477" y="2710"/>
                <a:chExt cx="590" cy="574"/>
              </a:xfrm>
            </p:grpSpPr>
            <p:pic>
              <p:nvPicPr>
                <p:cNvPr id="99" name="Picture 76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2477" y="2710"/>
                  <a:ext cx="590" cy="574"/>
                </a:xfrm>
                <a:prstGeom prst="rect">
                  <a:avLst/>
                </a:prstGeom>
                <a:noFill/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</p:pic>
            <p:sp>
              <p:nvSpPr>
                <p:cNvPr id="100" name="Rectangle 77"/>
                <p:cNvSpPr>
                  <a:spLocks noChangeArrowheads="1"/>
                </p:cNvSpPr>
                <p:nvPr/>
              </p:nvSpPr>
              <p:spPr bwMode="auto">
                <a:xfrm>
                  <a:off x="2482" y="3098"/>
                  <a:ext cx="94" cy="89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01" name="Rectangle 78"/>
                <p:cNvSpPr>
                  <a:spLocks noChangeArrowheads="1"/>
                </p:cNvSpPr>
                <p:nvPr/>
              </p:nvSpPr>
              <p:spPr bwMode="auto">
                <a:xfrm>
                  <a:off x="2678" y="2998"/>
                  <a:ext cx="94" cy="89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02" name="Rectangle 79"/>
                <p:cNvSpPr>
                  <a:spLocks noChangeArrowheads="1"/>
                </p:cNvSpPr>
                <p:nvPr/>
              </p:nvSpPr>
              <p:spPr bwMode="auto">
                <a:xfrm>
                  <a:off x="2776" y="2997"/>
                  <a:ext cx="94" cy="89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03" name="Rectangle 80"/>
                <p:cNvSpPr>
                  <a:spLocks noChangeArrowheads="1"/>
                </p:cNvSpPr>
                <p:nvPr/>
              </p:nvSpPr>
              <p:spPr bwMode="auto">
                <a:xfrm>
                  <a:off x="2875" y="2904"/>
                  <a:ext cx="94" cy="89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04" name="Rectangle 81"/>
                <p:cNvSpPr>
                  <a:spLocks noChangeArrowheads="1"/>
                </p:cNvSpPr>
                <p:nvPr/>
              </p:nvSpPr>
              <p:spPr bwMode="auto">
                <a:xfrm>
                  <a:off x="2778" y="2808"/>
                  <a:ext cx="100" cy="100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  <p:sp>
              <p:nvSpPr>
                <p:cNvPr id="105" name="Rectangle 82"/>
                <p:cNvSpPr>
                  <a:spLocks noChangeArrowheads="1"/>
                </p:cNvSpPr>
                <p:nvPr/>
              </p:nvSpPr>
              <p:spPr bwMode="auto">
                <a:xfrm>
                  <a:off x="2580" y="2714"/>
                  <a:ext cx="94" cy="89"/>
                </a:xfrm>
                <a:prstGeom prst="rect">
                  <a:avLst/>
                </a:prstGeom>
                <a:solidFill>
                  <a:srgbClr val="84A4BE"/>
                </a:solidFill>
                <a:ln w="12700">
                  <a:solidFill>
                    <a:srgbClr val="84A4BE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맑은 고딕" pitchFamily="50" charset="-127"/>
                    <a:buChar char="▪"/>
                  </a:pPr>
                  <a:endParaRPr lang="ko-KR" altLang="ko-KR" sz="1200">
                    <a:solidFill>
                      <a:schemeClr val="tx1"/>
                    </a:solidFill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98" name="Rectangle 92"/>
              <p:cNvSpPr>
                <a:spLocks noChangeArrowheads="1"/>
              </p:cNvSpPr>
              <p:nvPr/>
            </p:nvSpPr>
            <p:spPr bwMode="auto">
              <a:xfrm>
                <a:off x="2269" y="3331"/>
                <a:ext cx="96" cy="92"/>
              </a:xfrm>
              <a:prstGeom prst="rect">
                <a:avLst/>
              </a:prstGeom>
              <a:solidFill>
                <a:srgbClr val="84A4BE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맑은 고딕" pitchFamily="50" charset="-127"/>
                  <a:buChar char="▪"/>
                </a:pPr>
                <a:endParaRPr lang="ko-KR" altLang="ko-KR" sz="1200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</p:grpSp>
        <p:sp>
          <p:nvSpPr>
            <p:cNvPr id="92" name="Rectangle 101"/>
            <p:cNvSpPr>
              <a:spLocks noChangeArrowheads="1"/>
            </p:cNvSpPr>
            <p:nvPr/>
          </p:nvSpPr>
          <p:spPr bwMode="auto">
            <a:xfrm>
              <a:off x="1036" y="2834"/>
              <a:ext cx="237" cy="38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84A4BE"/>
              </a:solidFill>
              <a:miter lim="800000"/>
              <a:headEnd/>
              <a:tailEnd/>
            </a:ln>
          </p:spPr>
          <p:txBody>
            <a:bodyPr lIns="36000" rIns="36000" anchor="ctr"/>
            <a:lstStyle/>
            <a:p>
              <a:pPr algn="ctr"/>
              <a:endParaRPr lang="ko-KR" altLang="ko-KR">
                <a:solidFill>
                  <a:schemeClr val="tx1"/>
                </a:solidFill>
                <a:latin typeface="+mn-ea"/>
                <a:ea typeface="+mn-ea"/>
              </a:endParaRPr>
            </a:p>
          </p:txBody>
        </p:sp>
        <p:grpSp>
          <p:nvGrpSpPr>
            <p:cNvPr id="93" name="Group 221"/>
            <p:cNvGrpSpPr>
              <a:grpSpLocks/>
            </p:cNvGrpSpPr>
            <p:nvPr/>
          </p:nvGrpSpPr>
          <p:grpSpPr bwMode="auto">
            <a:xfrm>
              <a:off x="1588" y="2840"/>
              <a:ext cx="238" cy="382"/>
              <a:chOff x="2644" y="2842"/>
              <a:chExt cx="546" cy="461"/>
            </a:xfrm>
          </p:grpSpPr>
          <p:sp>
            <p:nvSpPr>
              <p:cNvPr id="94" name="Rectangle 74"/>
              <p:cNvSpPr>
                <a:spLocks noChangeArrowheads="1"/>
              </p:cNvSpPr>
              <p:nvPr/>
            </p:nvSpPr>
            <p:spPr bwMode="auto">
              <a:xfrm>
                <a:off x="2644" y="2842"/>
                <a:ext cx="546" cy="135"/>
              </a:xfrm>
              <a:prstGeom prst="rect">
                <a:avLst/>
              </a:prstGeom>
              <a:solidFill>
                <a:schemeClr val="bg1"/>
              </a:solidFill>
              <a:ln w="19050" algn="ctr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lIns="36000" rIns="36000" anchor="ctr"/>
              <a:lstStyle/>
              <a:p>
                <a:pPr algn="ctr"/>
                <a:endParaRPr lang="ko-KR" altLang="ko-KR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95" name="Rectangle 74"/>
              <p:cNvSpPr>
                <a:spLocks noChangeArrowheads="1"/>
              </p:cNvSpPr>
              <p:nvPr/>
            </p:nvSpPr>
            <p:spPr bwMode="auto">
              <a:xfrm>
                <a:off x="2644" y="3005"/>
                <a:ext cx="546" cy="135"/>
              </a:xfrm>
              <a:prstGeom prst="rect">
                <a:avLst/>
              </a:prstGeom>
              <a:solidFill>
                <a:schemeClr val="bg1"/>
              </a:solidFill>
              <a:ln w="19050" algn="ctr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lIns="36000" rIns="36000" anchor="ctr"/>
              <a:lstStyle/>
              <a:p>
                <a:pPr algn="ctr"/>
                <a:endParaRPr lang="ko-KR" altLang="ko-KR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96" name="Rectangle 74"/>
              <p:cNvSpPr>
                <a:spLocks noChangeArrowheads="1"/>
              </p:cNvSpPr>
              <p:nvPr/>
            </p:nvSpPr>
            <p:spPr bwMode="auto">
              <a:xfrm>
                <a:off x="2644" y="3168"/>
                <a:ext cx="546" cy="135"/>
              </a:xfrm>
              <a:prstGeom prst="rect">
                <a:avLst/>
              </a:prstGeom>
              <a:solidFill>
                <a:schemeClr val="bg1"/>
              </a:solidFill>
              <a:ln w="19050" algn="ctr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lIns="36000" rIns="36000" anchor="ctr"/>
              <a:lstStyle/>
              <a:p>
                <a:pPr algn="ctr"/>
                <a:endParaRPr lang="ko-KR" altLang="ko-KR">
                  <a:solidFill>
                    <a:schemeClr val="tx1"/>
                  </a:solidFill>
                  <a:latin typeface="+mn-ea"/>
                  <a:ea typeface="+mn-ea"/>
                </a:endParaRPr>
              </a:p>
            </p:txBody>
          </p:sp>
        </p:grpSp>
      </p:grpSp>
      <p:sp>
        <p:nvSpPr>
          <p:cNvPr id="106" name="Line 225"/>
          <p:cNvSpPr>
            <a:spLocks noChangeShapeType="1"/>
          </p:cNvSpPr>
          <p:nvPr/>
        </p:nvSpPr>
        <p:spPr bwMode="auto">
          <a:xfrm>
            <a:off x="4825613" y="3165590"/>
            <a:ext cx="0" cy="180000"/>
          </a:xfrm>
          <a:prstGeom prst="line">
            <a:avLst/>
          </a:prstGeom>
          <a:noFill/>
          <a:ln w="28575">
            <a:solidFill>
              <a:schemeClr val="bg2"/>
            </a:solidFill>
            <a:round/>
            <a:headEnd type="triangle" w="med" len="sm"/>
            <a:tailEnd type="triangle" w="med" len="sm"/>
          </a:ln>
        </p:spPr>
        <p:txBody>
          <a:bodyPr lIns="0" tIns="0" rIns="0" bIns="0">
            <a:spAutoFit/>
          </a:bodyPr>
          <a:lstStyle/>
          <a:p>
            <a:endParaRPr lang="ko-KR" altLang="en-US">
              <a:latin typeface="+mn-ea"/>
              <a:ea typeface="+mn-ea"/>
            </a:endParaRPr>
          </a:p>
        </p:txBody>
      </p:sp>
      <p:sp>
        <p:nvSpPr>
          <p:cNvPr id="107" name="AutoShape 73"/>
          <p:cNvSpPr>
            <a:spLocks noChangeArrowheads="1"/>
          </p:cNvSpPr>
          <p:nvPr/>
        </p:nvSpPr>
        <p:spPr bwMode="auto">
          <a:xfrm>
            <a:off x="4274751" y="3348171"/>
            <a:ext cx="1027113" cy="1539875"/>
          </a:xfrm>
          <a:prstGeom prst="roundRect">
            <a:avLst>
              <a:gd name="adj" fmla="val 3139"/>
            </a:avLst>
          </a:prstGeom>
          <a:solidFill>
            <a:srgbClr val="E8E8E8"/>
          </a:solidFill>
          <a:ln w="6350" algn="ctr">
            <a:solidFill>
              <a:srgbClr val="B2B2B2"/>
            </a:solidFill>
            <a:round/>
            <a:headEnd/>
            <a:tailEnd/>
          </a:ln>
        </p:spPr>
        <p:txBody>
          <a:bodyPr lIns="43200" tIns="18000" rIns="43200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맑은 고딕" pitchFamily="50" charset="-127"/>
              <a:buNone/>
            </a:pPr>
            <a:endParaRPr lang="ko-KR" altLang="ko-KR" b="1">
              <a:solidFill>
                <a:srgbClr val="204162"/>
              </a:solidFill>
              <a:latin typeface="+mn-ea"/>
              <a:ea typeface="+mn-ea"/>
            </a:endParaRPr>
          </a:p>
        </p:txBody>
      </p:sp>
      <p:sp>
        <p:nvSpPr>
          <p:cNvPr id="108" name="AutoShape 73"/>
          <p:cNvSpPr>
            <a:spLocks noChangeArrowheads="1"/>
          </p:cNvSpPr>
          <p:nvPr/>
        </p:nvSpPr>
        <p:spPr bwMode="auto">
          <a:xfrm>
            <a:off x="4341426" y="3410083"/>
            <a:ext cx="1027113" cy="1538289"/>
          </a:xfrm>
          <a:prstGeom prst="roundRect">
            <a:avLst>
              <a:gd name="adj" fmla="val 3139"/>
            </a:avLst>
          </a:prstGeom>
          <a:solidFill>
            <a:srgbClr val="E8E8E8"/>
          </a:solidFill>
          <a:ln w="6350" algn="ctr">
            <a:solidFill>
              <a:srgbClr val="B2B2B2"/>
            </a:solidFill>
            <a:round/>
            <a:headEnd/>
            <a:tailEnd/>
          </a:ln>
        </p:spPr>
        <p:txBody>
          <a:bodyPr lIns="43200" tIns="18000" rIns="43200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맑은 고딕" pitchFamily="50" charset="-127"/>
              <a:buNone/>
            </a:pPr>
            <a:endParaRPr lang="ko-KR" altLang="ko-KR" b="1">
              <a:solidFill>
                <a:srgbClr val="204162"/>
              </a:solidFill>
              <a:latin typeface="+mn-ea"/>
              <a:ea typeface="+mn-ea"/>
            </a:endParaRPr>
          </a:p>
        </p:txBody>
      </p:sp>
      <p:sp>
        <p:nvSpPr>
          <p:cNvPr id="109" name="AutoShape 73"/>
          <p:cNvSpPr>
            <a:spLocks noChangeArrowheads="1"/>
          </p:cNvSpPr>
          <p:nvPr/>
        </p:nvSpPr>
        <p:spPr bwMode="auto">
          <a:xfrm>
            <a:off x="4406513" y="3470409"/>
            <a:ext cx="1027112" cy="1539875"/>
          </a:xfrm>
          <a:prstGeom prst="roundRect">
            <a:avLst>
              <a:gd name="adj" fmla="val 3139"/>
            </a:avLst>
          </a:prstGeom>
          <a:solidFill>
            <a:srgbClr val="E8E8E8"/>
          </a:solidFill>
          <a:ln w="6350" algn="ctr">
            <a:solidFill>
              <a:srgbClr val="B2B2B2"/>
            </a:solidFill>
            <a:round/>
            <a:headEnd/>
            <a:tailEnd/>
          </a:ln>
        </p:spPr>
        <p:txBody>
          <a:bodyPr lIns="0" tIns="18000" rIns="0"/>
          <a:lstStyle/>
          <a:p>
            <a:pPr algn="ctr" eaLnBrk="0" latinLnBrk="0" hangingPunct="0">
              <a:lnSpc>
                <a:spcPct val="110000"/>
              </a:lnSpc>
              <a:spcAft>
                <a:spcPct val="15000"/>
              </a:spcAft>
              <a:buClr>
                <a:srgbClr val="087EA8"/>
              </a:buClr>
              <a:buFont typeface="맑은 고딕" pitchFamily="50" charset="-127"/>
              <a:buNone/>
            </a:pPr>
            <a:r>
              <a:rPr lang="en-US" altLang="ko-KR" sz="1100" b="1" dirty="0">
                <a:solidFill>
                  <a:srgbClr val="204162"/>
                </a:solidFill>
                <a:latin typeface="+mn-ea"/>
                <a:ea typeface="+mn-ea"/>
              </a:rPr>
              <a:t>Working</a:t>
            </a:r>
            <a:br>
              <a:rPr lang="en-US" altLang="ko-KR" sz="1100" b="1" dirty="0">
                <a:solidFill>
                  <a:srgbClr val="204162"/>
                </a:solidFill>
                <a:latin typeface="+mn-ea"/>
                <a:ea typeface="+mn-ea"/>
              </a:rPr>
            </a:br>
            <a:r>
              <a:rPr lang="en-US" altLang="ko-KR" sz="1100" b="1" dirty="0">
                <a:solidFill>
                  <a:srgbClr val="204162"/>
                </a:solidFill>
                <a:latin typeface="+mn-ea"/>
                <a:ea typeface="+mn-ea"/>
              </a:rPr>
              <a:t>Process</a:t>
            </a:r>
          </a:p>
        </p:txBody>
      </p:sp>
      <p:sp>
        <p:nvSpPr>
          <p:cNvPr id="110" name="AutoShape 104"/>
          <p:cNvSpPr>
            <a:spLocks noChangeArrowheads="1"/>
          </p:cNvSpPr>
          <p:nvPr/>
        </p:nvSpPr>
        <p:spPr bwMode="auto">
          <a:xfrm>
            <a:off x="4466838" y="3976818"/>
            <a:ext cx="904875" cy="198436"/>
          </a:xfrm>
          <a:prstGeom prst="rect">
            <a:avLst/>
          </a:prstGeom>
          <a:solidFill>
            <a:schemeClr val="bg2"/>
          </a:solidFill>
          <a:ln w="3175" algn="ctr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900">
                <a:solidFill>
                  <a:schemeClr val="bg1"/>
                </a:solidFill>
                <a:latin typeface="+mn-ea"/>
                <a:ea typeface="+mn-ea"/>
              </a:rPr>
              <a:t>SQL Parse</a:t>
            </a:r>
          </a:p>
        </p:txBody>
      </p:sp>
      <p:sp>
        <p:nvSpPr>
          <p:cNvPr id="111" name="AutoShape 104"/>
          <p:cNvSpPr>
            <a:spLocks noChangeArrowheads="1"/>
          </p:cNvSpPr>
          <p:nvPr/>
        </p:nvSpPr>
        <p:spPr bwMode="auto">
          <a:xfrm>
            <a:off x="4466838" y="4197483"/>
            <a:ext cx="904875" cy="200025"/>
          </a:xfrm>
          <a:prstGeom prst="rect">
            <a:avLst/>
          </a:prstGeom>
          <a:solidFill>
            <a:schemeClr val="bg2"/>
          </a:solidFill>
          <a:ln w="3175" algn="ctr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900">
                <a:solidFill>
                  <a:schemeClr val="bg1"/>
                </a:solidFill>
                <a:latin typeface="+mn-ea"/>
                <a:ea typeface="+mn-ea"/>
              </a:rPr>
              <a:t>Data Dictionary</a:t>
            </a:r>
          </a:p>
        </p:txBody>
      </p:sp>
      <p:sp>
        <p:nvSpPr>
          <p:cNvPr id="112" name="AutoShape 104"/>
          <p:cNvSpPr>
            <a:spLocks noChangeArrowheads="1"/>
          </p:cNvSpPr>
          <p:nvPr/>
        </p:nvSpPr>
        <p:spPr bwMode="auto">
          <a:xfrm>
            <a:off x="4466838" y="4419729"/>
            <a:ext cx="904875" cy="198438"/>
          </a:xfrm>
          <a:prstGeom prst="rect">
            <a:avLst/>
          </a:prstGeom>
          <a:solidFill>
            <a:schemeClr val="bg2"/>
          </a:solidFill>
          <a:ln w="3175" algn="ctr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900">
                <a:solidFill>
                  <a:schemeClr val="bg1"/>
                </a:solidFill>
                <a:latin typeface="+mn-ea"/>
                <a:ea typeface="+mn-ea"/>
              </a:rPr>
              <a:t>SQL Execution</a:t>
            </a:r>
          </a:p>
        </p:txBody>
      </p:sp>
      <p:sp>
        <p:nvSpPr>
          <p:cNvPr id="113" name="AutoShape 104"/>
          <p:cNvSpPr>
            <a:spLocks noChangeArrowheads="1"/>
          </p:cNvSpPr>
          <p:nvPr/>
        </p:nvSpPr>
        <p:spPr bwMode="auto">
          <a:xfrm>
            <a:off x="4466838" y="4640392"/>
            <a:ext cx="904875" cy="327025"/>
          </a:xfrm>
          <a:prstGeom prst="rect">
            <a:avLst/>
          </a:prstGeom>
          <a:solidFill>
            <a:schemeClr val="bg2"/>
          </a:solidFill>
          <a:ln w="3175" algn="ctr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900">
                <a:solidFill>
                  <a:schemeClr val="bg1"/>
                </a:solidFill>
                <a:latin typeface="+mn-ea"/>
                <a:ea typeface="+mn-ea"/>
              </a:rPr>
              <a:t>Database Cache</a:t>
            </a:r>
          </a:p>
          <a:p>
            <a:pPr algn="ctr"/>
            <a:r>
              <a:rPr lang="en-US" altLang="ko-KR" sz="900">
                <a:solidFill>
                  <a:schemeClr val="bg1"/>
                </a:solidFill>
                <a:latin typeface="+mn-ea"/>
                <a:ea typeface="+mn-ea"/>
              </a:rPr>
              <a:t>Manager</a:t>
            </a:r>
          </a:p>
        </p:txBody>
      </p:sp>
      <p:grpSp>
        <p:nvGrpSpPr>
          <p:cNvPr id="114" name="Group 235"/>
          <p:cNvGrpSpPr>
            <a:grpSpLocks/>
          </p:cNvGrpSpPr>
          <p:nvPr/>
        </p:nvGrpSpPr>
        <p:grpSpPr bwMode="auto">
          <a:xfrm>
            <a:off x="4058856" y="2808400"/>
            <a:ext cx="192088" cy="1717676"/>
            <a:chOff x="1585" y="2943"/>
            <a:chExt cx="227" cy="1082"/>
          </a:xfrm>
        </p:grpSpPr>
        <p:sp>
          <p:nvSpPr>
            <p:cNvPr id="115" name="Line 236"/>
            <p:cNvSpPr>
              <a:spLocks noChangeShapeType="1"/>
            </p:cNvSpPr>
            <p:nvPr/>
          </p:nvSpPr>
          <p:spPr bwMode="auto">
            <a:xfrm>
              <a:off x="1585" y="2943"/>
              <a:ext cx="227" cy="0"/>
            </a:xfrm>
            <a:prstGeom prst="line">
              <a:avLst/>
            </a:prstGeom>
            <a:noFill/>
            <a:ln w="28575">
              <a:solidFill>
                <a:schemeClr val="bg2"/>
              </a:solidFill>
              <a:round/>
              <a:headEnd type="triangle" w="med" len="sm"/>
              <a:tailEnd type="triangle" w="med" len="sm"/>
            </a:ln>
          </p:spPr>
          <p:txBody>
            <a:bodyPr lIns="0" tIns="0" rIns="0" bIns="0">
              <a:spAutoFit/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116" name="Line 237"/>
            <p:cNvSpPr>
              <a:spLocks noChangeShapeType="1"/>
            </p:cNvSpPr>
            <p:nvPr/>
          </p:nvSpPr>
          <p:spPr bwMode="auto">
            <a:xfrm>
              <a:off x="1585" y="4025"/>
              <a:ext cx="227" cy="0"/>
            </a:xfrm>
            <a:prstGeom prst="line">
              <a:avLst/>
            </a:prstGeom>
            <a:noFill/>
            <a:ln w="28575">
              <a:solidFill>
                <a:schemeClr val="bg2"/>
              </a:solidFill>
              <a:round/>
              <a:headEnd type="triangle" w="med" len="sm"/>
              <a:tailEnd type="triangle" w="med" len="sm"/>
            </a:ln>
          </p:spPr>
          <p:txBody>
            <a:bodyPr lIns="0" tIns="0" rIns="0" bIns="0">
              <a:spAutoFit/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</p:grpSp>
      <p:sp>
        <p:nvSpPr>
          <p:cNvPr id="117" name="Line 239"/>
          <p:cNvSpPr>
            <a:spLocks noChangeShapeType="1"/>
          </p:cNvSpPr>
          <p:nvPr/>
        </p:nvSpPr>
        <p:spPr bwMode="auto">
          <a:xfrm flipH="1">
            <a:off x="4990714" y="3921010"/>
            <a:ext cx="908050" cy="0"/>
          </a:xfrm>
          <a:prstGeom prst="line">
            <a:avLst/>
          </a:prstGeom>
          <a:noFill/>
          <a:ln w="28575">
            <a:solidFill>
              <a:srgbClr val="2861A0"/>
            </a:solidFill>
            <a:prstDash val="sysDot"/>
            <a:round/>
            <a:headEnd/>
            <a:tailEnd type="triangle" w="med" len="med"/>
          </a:ln>
        </p:spPr>
        <p:txBody>
          <a:bodyPr/>
          <a:lstStyle/>
          <a:p>
            <a:endParaRPr lang="ko-KR" altLang="en-US">
              <a:latin typeface="+mn-ea"/>
              <a:ea typeface="+mn-ea"/>
            </a:endParaRPr>
          </a:p>
        </p:txBody>
      </p:sp>
      <p:sp>
        <p:nvSpPr>
          <p:cNvPr id="118" name="AutoShape 104"/>
          <p:cNvSpPr>
            <a:spLocks noChangeArrowheads="1"/>
          </p:cNvSpPr>
          <p:nvPr/>
        </p:nvSpPr>
        <p:spPr bwMode="auto">
          <a:xfrm>
            <a:off x="5141528" y="3827347"/>
            <a:ext cx="454025" cy="187326"/>
          </a:xfrm>
          <a:prstGeom prst="roundRect">
            <a:avLst>
              <a:gd name="adj" fmla="val 50000"/>
            </a:avLst>
          </a:prstGeom>
          <a:solidFill>
            <a:srgbClr val="204162"/>
          </a:solidFill>
          <a:ln w="3175" algn="ctr">
            <a:noFill/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800" b="1">
                <a:solidFill>
                  <a:schemeClr val="bg1"/>
                </a:solidFill>
                <a:latin typeface="+mn-ea"/>
                <a:ea typeface="+mn-ea"/>
              </a:rPr>
              <a:t>Listener</a:t>
            </a:r>
          </a:p>
        </p:txBody>
      </p:sp>
      <p:sp>
        <p:nvSpPr>
          <p:cNvPr id="119" name="AutoShape 73"/>
          <p:cNvSpPr>
            <a:spLocks noChangeArrowheads="1"/>
          </p:cNvSpPr>
          <p:nvPr/>
        </p:nvSpPr>
        <p:spPr bwMode="auto">
          <a:xfrm>
            <a:off x="228213" y="5245433"/>
            <a:ext cx="6048375" cy="798712"/>
          </a:xfrm>
          <a:prstGeom prst="roundRect">
            <a:avLst>
              <a:gd name="adj" fmla="val 3139"/>
            </a:avLst>
          </a:prstGeom>
          <a:solidFill>
            <a:srgbClr val="EAEAEA"/>
          </a:solidFill>
          <a:ln w="19050" algn="ctr">
            <a:noFill/>
            <a:round/>
            <a:headEnd/>
            <a:tailEnd/>
          </a:ln>
        </p:spPr>
        <p:txBody>
          <a:bodyPr wrap="none" anchor="b"/>
          <a:lstStyle/>
          <a:p>
            <a:pPr algn="ctr"/>
            <a:endParaRPr lang="ko-KR" altLang="ko-KR" sz="900" b="1">
              <a:solidFill>
                <a:srgbClr val="204162"/>
              </a:solidFill>
              <a:latin typeface="+mn-ea"/>
              <a:ea typeface="+mn-ea"/>
            </a:endParaRPr>
          </a:p>
        </p:txBody>
      </p:sp>
      <p:sp>
        <p:nvSpPr>
          <p:cNvPr id="120" name="AutoShape 36"/>
          <p:cNvSpPr>
            <a:spLocks noChangeArrowheads="1"/>
          </p:cNvSpPr>
          <p:nvPr/>
        </p:nvSpPr>
        <p:spPr bwMode="auto">
          <a:xfrm>
            <a:off x="2023675" y="5169550"/>
            <a:ext cx="2457450" cy="19979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 algn="ctr">
            <a:noFill/>
            <a:round/>
            <a:headEnd/>
            <a:tailEnd type="none" w="med" len="sm"/>
          </a:ln>
          <a:effectLst>
            <a:outerShdw dist="38100" dir="5400000" algn="ctr" rotWithShape="0">
              <a:srgbClr val="808080"/>
            </a:outerShdw>
          </a:effectLst>
        </p:spPr>
        <p:txBody>
          <a:bodyPr wrap="none" tIns="46800" anchor="ctr"/>
          <a:lstStyle/>
          <a:p>
            <a:pPr algn="ctr" latinLnBrk="0">
              <a:defRPr/>
            </a:pPr>
            <a:r>
              <a:rPr lang="en-US" altLang="ko-KR" sz="1100" b="1" dirty="0">
                <a:solidFill>
                  <a:srgbClr val="C54426"/>
                </a:solidFill>
                <a:latin typeface="+mn-ea"/>
                <a:ea typeface="+mn-ea"/>
              </a:rPr>
              <a:t>Shared Disk</a:t>
            </a:r>
          </a:p>
        </p:txBody>
      </p:sp>
      <p:cxnSp>
        <p:nvCxnSpPr>
          <p:cNvPr id="121" name="AutoShape 249"/>
          <p:cNvCxnSpPr>
            <a:cxnSpLocks noChangeShapeType="1"/>
            <a:stCxn id="120" idx="0"/>
          </p:cNvCxnSpPr>
          <p:nvPr/>
        </p:nvCxnSpPr>
        <p:spPr bwMode="auto">
          <a:xfrm rot="16200000" flipV="1">
            <a:off x="2448381" y="4365530"/>
            <a:ext cx="159270" cy="1448769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rgbClr val="B2B2B2"/>
            </a:solidFill>
            <a:miter lim="800000"/>
            <a:headEnd/>
            <a:tailEnd type="triangle" w="med" len="sm"/>
          </a:ln>
        </p:spPr>
      </p:cxnSp>
      <p:cxnSp>
        <p:nvCxnSpPr>
          <p:cNvPr id="122" name="AutoShape 250"/>
          <p:cNvCxnSpPr>
            <a:cxnSpLocks noChangeShapeType="1"/>
            <a:stCxn id="120" idx="0"/>
            <a:endCxn id="109" idx="2"/>
          </p:cNvCxnSpPr>
          <p:nvPr/>
        </p:nvCxnSpPr>
        <p:spPr bwMode="auto">
          <a:xfrm rot="5400000" flipH="1" flipV="1">
            <a:off x="4006601" y="4256083"/>
            <a:ext cx="159266" cy="1667669"/>
          </a:xfrm>
          <a:prstGeom prst="bentConnector3">
            <a:avLst>
              <a:gd name="adj1" fmla="val 50000"/>
            </a:avLst>
          </a:prstGeom>
          <a:noFill/>
          <a:ln w="28575">
            <a:solidFill>
              <a:srgbClr val="B2B2B2"/>
            </a:solidFill>
            <a:miter lim="800000"/>
            <a:headEnd/>
            <a:tailEnd type="triangle" w="med" len="sm"/>
          </a:ln>
        </p:spPr>
      </p:cxnSp>
      <p:grpSp>
        <p:nvGrpSpPr>
          <p:cNvPr id="123" name="Group 262"/>
          <p:cNvGrpSpPr>
            <a:grpSpLocks/>
          </p:cNvGrpSpPr>
          <p:nvPr/>
        </p:nvGrpSpPr>
        <p:grpSpPr bwMode="auto">
          <a:xfrm>
            <a:off x="1514088" y="5429529"/>
            <a:ext cx="3476625" cy="499811"/>
            <a:chOff x="779" y="5216"/>
            <a:chExt cx="2190" cy="577"/>
          </a:xfrm>
        </p:grpSpPr>
        <p:sp>
          <p:nvSpPr>
            <p:cNvPr id="124" name="Line 251"/>
            <p:cNvSpPr>
              <a:spLocks noChangeShapeType="1"/>
            </p:cNvSpPr>
            <p:nvPr/>
          </p:nvSpPr>
          <p:spPr bwMode="auto">
            <a:xfrm>
              <a:off x="1874" y="5570"/>
              <a:ext cx="572" cy="0"/>
            </a:xfrm>
            <a:prstGeom prst="line">
              <a:avLst/>
            </a:prstGeom>
            <a:noFill/>
            <a:ln w="28575" cap="rnd">
              <a:solidFill>
                <a:srgbClr val="808080"/>
              </a:solidFill>
              <a:prstDash val="sysDot"/>
              <a:round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sp>
          <p:nvSpPr>
            <p:cNvPr id="125" name="AutoShape 253"/>
            <p:cNvSpPr>
              <a:spLocks noChangeArrowheads="1"/>
            </p:cNvSpPr>
            <p:nvPr/>
          </p:nvSpPr>
          <p:spPr bwMode="auto">
            <a:xfrm>
              <a:off x="779" y="5353"/>
              <a:ext cx="476" cy="434"/>
            </a:xfrm>
            <a:prstGeom prst="can">
              <a:avLst>
                <a:gd name="adj" fmla="val 19347"/>
              </a:avLst>
            </a:prstGeom>
            <a:noFill/>
            <a:ln w="3175">
              <a:solidFill>
                <a:schemeClr val="bg2"/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 latinLnBrk="0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</a:pPr>
              <a:r>
                <a:rPr lang="en-US" altLang="ko-KR" sz="900" dirty="0">
                  <a:latin typeface="+mn-ea"/>
                  <a:ea typeface="+mn-ea"/>
                </a:rPr>
                <a:t>Table Space</a:t>
              </a:r>
            </a:p>
          </p:txBody>
        </p:sp>
        <p:sp>
          <p:nvSpPr>
            <p:cNvPr id="126" name="AutoShape 252"/>
            <p:cNvSpPr>
              <a:spLocks noChangeArrowheads="1"/>
            </p:cNvSpPr>
            <p:nvPr/>
          </p:nvSpPr>
          <p:spPr bwMode="auto">
            <a:xfrm>
              <a:off x="779" y="5216"/>
              <a:ext cx="476" cy="190"/>
            </a:xfrm>
            <a:prstGeom prst="can">
              <a:avLst>
                <a:gd name="adj" fmla="val 25000"/>
              </a:avLst>
            </a:prstGeom>
            <a:solidFill>
              <a:schemeClr val="bg2"/>
            </a:solidFill>
            <a:ln w="3175">
              <a:solidFill>
                <a:schemeClr val="bg1"/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 latinLnBrk="0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</a:pPr>
              <a:r>
                <a:rPr lang="en-US" altLang="ko-KR" sz="900" dirty="0">
                  <a:solidFill>
                    <a:schemeClr val="bg1"/>
                  </a:solidFill>
                  <a:latin typeface="+mn-ea"/>
                  <a:ea typeface="+mn-ea"/>
                </a:rPr>
                <a:t>Data File</a:t>
              </a:r>
            </a:p>
          </p:txBody>
        </p:sp>
        <p:sp>
          <p:nvSpPr>
            <p:cNvPr id="127" name="AutoShape 254"/>
            <p:cNvSpPr>
              <a:spLocks noChangeArrowheads="1"/>
            </p:cNvSpPr>
            <p:nvPr/>
          </p:nvSpPr>
          <p:spPr bwMode="auto">
            <a:xfrm>
              <a:off x="1303" y="5353"/>
              <a:ext cx="476" cy="434"/>
            </a:xfrm>
            <a:prstGeom prst="can">
              <a:avLst>
                <a:gd name="adj" fmla="val 19347"/>
              </a:avLst>
            </a:prstGeom>
            <a:noFill/>
            <a:ln w="3175">
              <a:solidFill>
                <a:schemeClr val="bg2"/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 latinLnBrk="0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</a:pPr>
              <a:r>
                <a:rPr lang="en-US" altLang="ko-KR" sz="900" dirty="0">
                  <a:latin typeface="+mn-ea"/>
                  <a:ea typeface="+mn-ea"/>
                </a:rPr>
                <a:t>Table Space</a:t>
              </a:r>
            </a:p>
          </p:txBody>
        </p:sp>
        <p:sp>
          <p:nvSpPr>
            <p:cNvPr id="128" name="AutoShape 255"/>
            <p:cNvSpPr>
              <a:spLocks noChangeArrowheads="1"/>
            </p:cNvSpPr>
            <p:nvPr/>
          </p:nvSpPr>
          <p:spPr bwMode="auto">
            <a:xfrm>
              <a:off x="1303" y="5216"/>
              <a:ext cx="476" cy="190"/>
            </a:xfrm>
            <a:prstGeom prst="can">
              <a:avLst>
                <a:gd name="adj" fmla="val 25000"/>
              </a:avLst>
            </a:prstGeom>
            <a:solidFill>
              <a:schemeClr val="bg2"/>
            </a:solidFill>
            <a:ln w="3175">
              <a:solidFill>
                <a:schemeClr val="bg1"/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 latinLnBrk="0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</a:pPr>
              <a:r>
                <a:rPr lang="en-US" altLang="ko-KR" sz="900">
                  <a:solidFill>
                    <a:schemeClr val="bg1"/>
                  </a:solidFill>
                  <a:latin typeface="+mn-ea"/>
                  <a:ea typeface="+mn-ea"/>
                </a:rPr>
                <a:t>Data File</a:t>
              </a:r>
            </a:p>
          </p:txBody>
        </p:sp>
        <p:sp>
          <p:nvSpPr>
            <p:cNvPr id="129" name="AutoShape 259"/>
            <p:cNvSpPr>
              <a:spLocks noChangeArrowheads="1"/>
            </p:cNvSpPr>
            <p:nvPr/>
          </p:nvSpPr>
          <p:spPr bwMode="auto">
            <a:xfrm>
              <a:off x="2493" y="5549"/>
              <a:ext cx="476" cy="244"/>
            </a:xfrm>
            <a:prstGeom prst="can">
              <a:avLst>
                <a:gd name="adj" fmla="val 27870"/>
              </a:avLst>
            </a:prstGeom>
            <a:solidFill>
              <a:srgbClr val="E8E8E8"/>
            </a:solidFill>
            <a:ln w="3175">
              <a:solidFill>
                <a:schemeClr val="bg2"/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 latinLnBrk="0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</a:pPr>
              <a:r>
                <a:rPr lang="en-US" altLang="ko-KR" sz="900" dirty="0">
                  <a:latin typeface="+mn-ea"/>
                  <a:ea typeface="+mn-ea"/>
                </a:rPr>
                <a:t>Archive log</a:t>
              </a:r>
            </a:p>
          </p:txBody>
        </p:sp>
        <p:sp>
          <p:nvSpPr>
            <p:cNvPr id="130" name="AutoShape 257"/>
            <p:cNvSpPr>
              <a:spLocks noChangeArrowheads="1"/>
            </p:cNvSpPr>
            <p:nvPr/>
          </p:nvSpPr>
          <p:spPr bwMode="auto">
            <a:xfrm>
              <a:off x="2493" y="5353"/>
              <a:ext cx="476" cy="244"/>
            </a:xfrm>
            <a:prstGeom prst="can">
              <a:avLst>
                <a:gd name="adj" fmla="val 29509"/>
              </a:avLst>
            </a:prstGeom>
            <a:solidFill>
              <a:srgbClr val="E8E8E8"/>
            </a:solidFill>
            <a:ln w="3175">
              <a:solidFill>
                <a:schemeClr val="bg2"/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 latinLnBrk="0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</a:pPr>
              <a:r>
                <a:rPr lang="en-US" altLang="ko-KR" sz="900">
                  <a:latin typeface="+mn-ea"/>
                  <a:ea typeface="+mn-ea"/>
                </a:rPr>
                <a:t>Redo log</a:t>
              </a:r>
            </a:p>
          </p:txBody>
        </p:sp>
        <p:sp>
          <p:nvSpPr>
            <p:cNvPr id="131" name="AutoShape 258"/>
            <p:cNvSpPr>
              <a:spLocks noChangeArrowheads="1"/>
            </p:cNvSpPr>
            <p:nvPr/>
          </p:nvSpPr>
          <p:spPr bwMode="auto">
            <a:xfrm>
              <a:off x="2493" y="5216"/>
              <a:ext cx="476" cy="190"/>
            </a:xfrm>
            <a:prstGeom prst="can">
              <a:avLst>
                <a:gd name="adj" fmla="val 25000"/>
              </a:avLst>
            </a:prstGeom>
            <a:solidFill>
              <a:schemeClr val="bg2"/>
            </a:solidFill>
            <a:ln w="3175">
              <a:solidFill>
                <a:schemeClr val="bg1"/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 latinLnBrk="0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</a:pPr>
              <a:r>
                <a:rPr lang="en-US" altLang="ko-KR" sz="900">
                  <a:solidFill>
                    <a:schemeClr val="bg1"/>
                  </a:solidFill>
                  <a:latin typeface="+mn-ea"/>
                  <a:ea typeface="+mn-ea"/>
                </a:rPr>
                <a:t>Log File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732407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9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Index-Organized Tables (</a:t>
            </a:r>
            <a:r>
              <a:rPr lang="ko-KR" altLang="en-US" dirty="0"/>
              <a:t>계속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48131" name="Rectangle 9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Index-Organized Tables</a:t>
            </a:r>
            <a:endParaRPr lang="ko-KR" altLang="en-US" dirty="0" smtClean="0"/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503548" y="1232756"/>
            <a:ext cx="8388932" cy="434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Dictionary </a:t>
            </a:r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Views</a:t>
            </a: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DBA_TABLES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</a:t>
            </a: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DBA_INDEXES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     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DBA_SEGMENTS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>
              <a:spcBef>
                <a:spcPct val="20000"/>
              </a:spcBef>
              <a:buFont typeface="Symbol" pitchFamily="18" charset="2"/>
              <a:buChar char="-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endParaRPr lang="en-US" altLang="ko-KR" sz="16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  <a:buFontTx/>
              <a:buChar char="•"/>
            </a:pPr>
            <a:endParaRPr lang="en-US" altLang="ko-KR" sz="12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</a:pPr>
            <a:endParaRPr lang="en-US" altLang="ko-KR" sz="12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Text Box 9"/>
          <p:cNvSpPr txBox="1">
            <a:spLocks noChangeArrowheads="1"/>
          </p:cNvSpPr>
          <p:nvPr/>
        </p:nvSpPr>
        <p:spPr bwMode="auto">
          <a:xfrm>
            <a:off x="615255" y="1844824"/>
            <a:ext cx="8133209" cy="72019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SELECT * </a:t>
            </a: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FROM DBA_TABLES </a:t>
            </a: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     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WHERE IOT_TYPE = </a:t>
            </a:r>
            <a:r>
              <a:rPr lang="en-US" altLang="ko-KR" b="1" i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‘IOT_OVERFLOW’;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Text Box 9"/>
          <p:cNvSpPr txBox="1">
            <a:spLocks noChangeArrowheads="1"/>
          </p:cNvSpPr>
          <p:nvPr/>
        </p:nvSpPr>
        <p:spPr bwMode="auto">
          <a:xfrm>
            <a:off x="615255" y="2996835"/>
            <a:ext cx="8133209" cy="72019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SELECT * </a:t>
            </a: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       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FROM DBA_INDEXES </a:t>
            </a:r>
          </a:p>
          <a:p>
            <a:pPr marL="285750" indent="-285750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WHERE INDEX_NAME = </a:t>
            </a:r>
            <a:r>
              <a:rPr lang="en-US" altLang="ko-KR" b="1" i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‘INDEX_NAME’</a:t>
            </a:r>
            <a:r>
              <a:rPr lang="en-US" altLang="ko-KR" i="1" dirty="0">
                <a:latin typeface="맑은 고딕" pitchFamily="50" charset="-127"/>
                <a:ea typeface="맑은 고딕" pitchFamily="50" charset="-127"/>
              </a:rPr>
              <a:t>;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782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인덱스 관리</a:t>
            </a:r>
          </a:p>
        </p:txBody>
      </p:sp>
      <p:sp>
        <p:nvSpPr>
          <p:cNvPr id="49155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5694573"/>
          </a:xfrm>
        </p:spPr>
        <p:txBody>
          <a:bodyPr/>
          <a:lstStyle/>
          <a:p>
            <a:r>
              <a:rPr lang="ko-KR" altLang="en-US" dirty="0" smtClean="0"/>
              <a:t> 인덱스 </a:t>
            </a:r>
          </a:p>
          <a:p>
            <a:pPr lvl="1"/>
            <a:r>
              <a:rPr lang="ko-KR" altLang="en-US" dirty="0" smtClean="0"/>
              <a:t> 테이블에서 원하는 데이터를 빠르게 검색하기 위하여 사용하는 데이터 구조이다</a:t>
            </a:r>
            <a:r>
              <a:rPr lang="en-US" altLang="ko-KR" dirty="0" smtClean="0"/>
              <a:t>. </a:t>
            </a:r>
          </a:p>
          <a:p>
            <a:pPr lvl="1"/>
            <a:r>
              <a:rPr lang="ko-KR" altLang="en-US" dirty="0" smtClean="0"/>
              <a:t> 인덱스는 테이블과는 별도의 스키마 오브젝트이므로</a:t>
            </a:r>
            <a:r>
              <a:rPr lang="en-US" altLang="ko-KR" dirty="0" smtClean="0"/>
              <a:t>, </a:t>
            </a:r>
            <a:r>
              <a:rPr lang="ko-KR" altLang="en-US" dirty="0" smtClean="0"/>
              <a:t>독립적으로 생성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제거</a:t>
            </a:r>
            <a:r>
              <a:rPr lang="en-US" altLang="ko-KR" dirty="0" smtClean="0"/>
              <a:t>, </a:t>
            </a:r>
            <a:r>
              <a:rPr lang="ko-KR" altLang="en-US" dirty="0" smtClean="0"/>
              <a:t>변경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저장할 수 있다 </a:t>
            </a:r>
          </a:p>
          <a:p>
            <a:pPr lvl="1"/>
            <a:r>
              <a:rPr lang="ko-KR" altLang="en-US" dirty="0" smtClean="0"/>
              <a:t> 인덱스 종류</a:t>
            </a:r>
          </a:p>
          <a:p>
            <a:pPr lvl="2"/>
            <a:r>
              <a:rPr lang="ko-KR" altLang="en-US" dirty="0" smtClean="0"/>
              <a:t>단일 </a:t>
            </a:r>
            <a:r>
              <a:rPr lang="ko-KR" altLang="en-US" dirty="0" err="1" smtClean="0"/>
              <a:t>컬럼</a:t>
            </a:r>
            <a:r>
              <a:rPr lang="ko-KR" altLang="en-US" dirty="0" smtClean="0"/>
              <a:t> 인덱스</a:t>
            </a:r>
            <a:r>
              <a:rPr lang="en-US" altLang="ko-KR" dirty="0" smtClean="0"/>
              <a:t>(Single Index) : </a:t>
            </a:r>
            <a:r>
              <a:rPr lang="ko-KR" altLang="en-US" dirty="0" smtClean="0"/>
              <a:t>하나의 </a:t>
            </a:r>
            <a:r>
              <a:rPr lang="ko-KR" altLang="en-US" dirty="0" err="1" smtClean="0"/>
              <a:t>컬럼으로</a:t>
            </a:r>
            <a:r>
              <a:rPr lang="ko-KR" altLang="en-US" dirty="0" smtClean="0"/>
              <a:t> 만들어진 인덱스</a:t>
            </a:r>
            <a:r>
              <a:rPr lang="en-US" altLang="ko-KR" dirty="0" smtClean="0"/>
              <a:t>.</a:t>
            </a:r>
          </a:p>
          <a:p>
            <a:pPr lvl="2"/>
            <a:r>
              <a:rPr lang="ko-KR" altLang="en-US" dirty="0" smtClean="0"/>
              <a:t>복합 인덱스</a:t>
            </a:r>
            <a:r>
              <a:rPr lang="en-US" altLang="ko-KR" dirty="0" smtClean="0"/>
              <a:t>(</a:t>
            </a:r>
            <a:r>
              <a:rPr lang="en-US" altLang="ko-KR" dirty="0" err="1" smtClean="0"/>
              <a:t>Concanated</a:t>
            </a:r>
            <a:r>
              <a:rPr lang="en-US" altLang="ko-KR" dirty="0" smtClean="0"/>
              <a:t> Index) : </a:t>
            </a:r>
            <a:r>
              <a:rPr lang="ko-KR" altLang="en-US" dirty="0" smtClean="0"/>
              <a:t>하나 이상의 </a:t>
            </a:r>
            <a:r>
              <a:rPr lang="ko-KR" altLang="en-US" dirty="0" err="1" smtClean="0"/>
              <a:t>컬럼으로</a:t>
            </a:r>
            <a:r>
              <a:rPr lang="ko-KR" altLang="en-US" dirty="0" smtClean="0"/>
              <a:t> 만들어진 인덱스</a:t>
            </a:r>
            <a:r>
              <a:rPr lang="en-US" altLang="ko-KR" dirty="0" smtClean="0"/>
              <a:t>.</a:t>
            </a:r>
          </a:p>
          <a:p>
            <a:pPr lvl="2"/>
            <a:r>
              <a:rPr lang="ko-KR" altLang="en-US" dirty="0" smtClean="0"/>
              <a:t>유일 인덱스</a:t>
            </a:r>
            <a:r>
              <a:rPr lang="en-US" altLang="ko-KR" dirty="0" smtClean="0"/>
              <a:t>(Unique Index) : </a:t>
            </a:r>
            <a:r>
              <a:rPr lang="ko-KR" altLang="en-US" dirty="0" smtClean="0"/>
              <a:t>테이블에서 유일한 값을 가진 </a:t>
            </a:r>
            <a:r>
              <a:rPr lang="ko-KR" altLang="en-US" dirty="0" err="1" smtClean="0"/>
              <a:t>컬럼으로</a:t>
            </a:r>
            <a:r>
              <a:rPr lang="ko-KR" altLang="en-US" dirty="0" smtClean="0"/>
              <a:t> 만들어진 인덱스</a:t>
            </a:r>
            <a:r>
              <a:rPr lang="en-US" altLang="ko-KR" dirty="0" smtClean="0"/>
              <a:t>.</a:t>
            </a:r>
          </a:p>
          <a:p>
            <a:pPr lvl="2"/>
            <a:r>
              <a:rPr lang="ko-KR" altLang="en-US" dirty="0" smtClean="0"/>
              <a:t>비유일 인덱스</a:t>
            </a:r>
            <a:r>
              <a:rPr lang="en-US" altLang="ko-KR" dirty="0" smtClean="0"/>
              <a:t>(Non-Unique Index) : </a:t>
            </a:r>
            <a:r>
              <a:rPr lang="ko-KR" altLang="en-US" dirty="0" smtClean="0"/>
              <a:t>중복되는 값을 인정하는 </a:t>
            </a:r>
            <a:r>
              <a:rPr lang="ko-KR" altLang="en-US" dirty="0" err="1" smtClean="0"/>
              <a:t>컬럼으로</a:t>
            </a:r>
            <a:r>
              <a:rPr lang="ko-KR" altLang="en-US" dirty="0" smtClean="0"/>
              <a:t> 만든 인덱스</a:t>
            </a:r>
            <a:r>
              <a:rPr lang="en-US" altLang="ko-KR" dirty="0" smtClean="0"/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인덱스 관리</a:t>
            </a:r>
          </a:p>
        </p:txBody>
      </p:sp>
      <p:sp>
        <p:nvSpPr>
          <p:cNvPr id="49155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5694573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Guidelines for Managing Indexes</a:t>
            </a:r>
            <a:r>
              <a:rPr lang="ko-KR" altLang="en-US" dirty="0" smtClean="0"/>
              <a:t> 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 smtClean="0"/>
              <a:t>테이블과 </a:t>
            </a:r>
            <a:r>
              <a:rPr lang="ko-KR" altLang="en-US" dirty="0"/>
              <a:t>클러스터에 관련된 </a:t>
            </a:r>
            <a:r>
              <a:rPr lang="ko-KR" altLang="en-US" dirty="0" smtClean="0"/>
              <a:t>구조.</a:t>
            </a:r>
            <a:endParaRPr lang="ko-KR" altLang="en-US" dirty="0"/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/>
              <a:t>인덱스의 존재여부는 </a:t>
            </a:r>
            <a:r>
              <a:rPr lang="en-US" altLang="ko-KR" dirty="0"/>
              <a:t>SQL </a:t>
            </a:r>
            <a:r>
              <a:rPr lang="ko-KR" altLang="en-US" dirty="0"/>
              <a:t>명령문의 문법에 변화를 주지 </a:t>
            </a:r>
            <a:r>
              <a:rPr lang="ko-KR" altLang="en-US" dirty="0" smtClean="0"/>
              <a:t>않음.</a:t>
            </a:r>
            <a:endParaRPr lang="ko-KR" altLang="en-US" dirty="0"/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/>
              <a:t>인덱스는 관련된 테이블의 데이터에 논리적, 물리적으로 </a:t>
            </a:r>
            <a:r>
              <a:rPr lang="ko-KR" altLang="en-US" dirty="0" smtClean="0"/>
              <a:t>독립적.</a:t>
            </a:r>
            <a:endParaRPr lang="ko-KR" altLang="en-US" dirty="0"/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/>
              <a:t>인덱스를 삭제하여도 응용프로그램은 계속 </a:t>
            </a:r>
            <a:r>
              <a:rPr lang="ko-KR" altLang="en-US" dirty="0" smtClean="0"/>
              <a:t>수행.</a:t>
            </a:r>
            <a:endParaRPr lang="ko-KR" altLang="en-US" dirty="0"/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dirty="0"/>
              <a:t>Create Indexes After Inserting Table Data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 err="1" smtClean="0"/>
              <a:t>tbLoader</a:t>
            </a:r>
            <a:r>
              <a:rPr lang="en-US" altLang="ko-KR" dirty="0"/>
              <a:t>, </a:t>
            </a:r>
            <a:r>
              <a:rPr lang="en-US" altLang="ko-KR" dirty="0" err="1" smtClean="0"/>
              <a:t>tbImport</a:t>
            </a:r>
            <a:r>
              <a:rPr lang="en-US" altLang="ko-KR" dirty="0" smtClean="0"/>
              <a:t> </a:t>
            </a:r>
            <a:r>
              <a:rPr lang="ko-KR" altLang="en-US" dirty="0"/>
              <a:t>로 </a:t>
            </a:r>
            <a:r>
              <a:rPr lang="ko-KR" altLang="en-US" dirty="0" smtClean="0"/>
              <a:t>데이</a:t>
            </a:r>
            <a:r>
              <a:rPr lang="ko-KR" altLang="en-US" dirty="0"/>
              <a:t>터</a:t>
            </a:r>
            <a:r>
              <a:rPr lang="ko-KR" altLang="en-US" dirty="0" smtClean="0"/>
              <a:t>를 </a:t>
            </a:r>
            <a:r>
              <a:rPr lang="ko-KR" altLang="en-US" dirty="0"/>
              <a:t>삽입한 후 인덱스를 </a:t>
            </a:r>
            <a:r>
              <a:rPr lang="ko-KR" altLang="en-US" dirty="0" smtClean="0"/>
              <a:t>생성.</a:t>
            </a:r>
            <a:endParaRPr lang="ko-KR" altLang="en-US" dirty="0"/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 smtClean="0"/>
              <a:t>데이터를 </a:t>
            </a:r>
            <a:r>
              <a:rPr lang="ko-KR" altLang="en-US" dirty="0"/>
              <a:t>가진 테이블에 인덱스를 생성하려면 </a:t>
            </a:r>
            <a:r>
              <a:rPr lang="en-US" altLang="ko-KR" dirty="0"/>
              <a:t>sort </a:t>
            </a:r>
            <a:r>
              <a:rPr lang="ko-KR" altLang="en-US" dirty="0"/>
              <a:t>공간을 </a:t>
            </a:r>
            <a:r>
              <a:rPr lang="ko-KR" altLang="en-US" dirty="0" smtClean="0"/>
              <a:t>사용.</a:t>
            </a:r>
            <a:endParaRPr lang="ko-KR" altLang="en-US" dirty="0"/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200" dirty="0"/>
              <a:t> </a:t>
            </a:r>
            <a:r>
              <a:rPr lang="ko-KR" altLang="en-US" dirty="0"/>
              <a:t>큰 인덱스를 관리하는 방법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/>
              <a:t>새로운 </a:t>
            </a:r>
            <a:r>
              <a:rPr lang="en-US" altLang="ko-KR" dirty="0"/>
              <a:t>temporary segment </a:t>
            </a:r>
            <a:r>
              <a:rPr lang="ko-KR" altLang="en-US" dirty="0"/>
              <a:t>테이블스페이스를 생성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/>
              <a:t>생성자의 </a:t>
            </a:r>
            <a:r>
              <a:rPr lang="en-US" altLang="ko-KR" dirty="0"/>
              <a:t>temporary segment </a:t>
            </a:r>
            <a:r>
              <a:rPr lang="ko-KR" altLang="en-US" dirty="0"/>
              <a:t>테이블스페이스를 변경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ko-KR" altLang="en-US" dirty="0"/>
              <a:t>인덱스 생성</a:t>
            </a:r>
          </a:p>
          <a:p>
            <a:pPr marL="114300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/>
              <a:t>temporary segment </a:t>
            </a:r>
            <a:r>
              <a:rPr lang="ko-KR" altLang="en-US" dirty="0"/>
              <a:t>테이블스페이스 삭제 및 변경 (원 위치)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dirty="0"/>
              <a:t>인덱스가 많으면 테이블 수정이 오버헤드 발생</a:t>
            </a:r>
          </a:p>
          <a:p>
            <a:pPr lvl="1"/>
            <a:endParaRPr lang="en-US" altLang="ko-KR" dirty="0" smtClean="0"/>
          </a:p>
        </p:txBody>
      </p:sp>
    </p:spTree>
    <p:extLst>
      <p:ext uri="{BB962C8B-B14F-4D97-AF65-F5344CB8AC3E}">
        <p14:creationId xmlns:p14="http://schemas.microsoft.com/office/powerpoint/2010/main" val="20273576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11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인덱스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0179" name="Rectangle 11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인덱스 기본 구조</a:t>
            </a:r>
            <a:r>
              <a:rPr lang="en-US" altLang="ko-KR" smtClean="0"/>
              <a:t>(Balance-Tree)</a:t>
            </a:r>
          </a:p>
          <a:p>
            <a:endParaRPr lang="ko-KR" altLang="en-US" smtClean="0"/>
          </a:p>
        </p:txBody>
      </p:sp>
      <p:graphicFrame>
        <p:nvGraphicFramePr>
          <p:cNvPr id="154737" name="Group 1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6597341"/>
              </p:ext>
            </p:extLst>
          </p:nvPr>
        </p:nvGraphicFramePr>
        <p:xfrm>
          <a:off x="454719" y="4945063"/>
          <a:ext cx="1844675" cy="1390652"/>
        </p:xfrm>
        <a:graphic>
          <a:graphicData uri="http://schemas.openxmlformats.org/drawingml/2006/table">
            <a:tbl>
              <a:tblPr/>
              <a:tblGrid>
                <a:gridCol w="1844675"/>
              </a:tblGrid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100000+ROWID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100001+ROWID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100002+ROWID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100003+ROWID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54739" name="Group 1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2070239"/>
              </p:ext>
            </p:extLst>
          </p:nvPr>
        </p:nvGraphicFramePr>
        <p:xfrm>
          <a:off x="6115744" y="4945063"/>
          <a:ext cx="1655762" cy="1042986"/>
        </p:xfrm>
        <a:graphic>
          <a:graphicData uri="http://schemas.openxmlformats.org/drawingml/2006/table">
            <a:tbl>
              <a:tblPr/>
              <a:tblGrid>
                <a:gridCol w="1655762"/>
              </a:tblGrid>
              <a:tr h="34766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100015+ROWID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100016+ROWID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100017+ROWID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54736" name="Group 1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3957373"/>
              </p:ext>
            </p:extLst>
          </p:nvPr>
        </p:nvGraphicFramePr>
        <p:xfrm>
          <a:off x="2480369" y="4956175"/>
          <a:ext cx="1692275" cy="1390652"/>
        </p:xfrm>
        <a:graphic>
          <a:graphicData uri="http://schemas.openxmlformats.org/drawingml/2006/table">
            <a:tbl>
              <a:tblPr/>
              <a:tblGrid>
                <a:gridCol w="1692275"/>
              </a:tblGrid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100005+ROWID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100006+ROWID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100007+ROWID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100008+ROWID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54738" name="Group 1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5395982"/>
              </p:ext>
            </p:extLst>
          </p:nvPr>
        </p:nvGraphicFramePr>
        <p:xfrm>
          <a:off x="4352031" y="4945063"/>
          <a:ext cx="1692275" cy="1390652"/>
        </p:xfrm>
        <a:graphic>
          <a:graphicData uri="http://schemas.openxmlformats.org/drawingml/2006/table">
            <a:tbl>
              <a:tblPr/>
              <a:tblGrid>
                <a:gridCol w="1692275"/>
              </a:tblGrid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100010+ROWID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100011+ROWID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100012+ROWID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76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100013+ROWID</a:t>
                      </a:r>
                    </a:p>
                  </a:txBody>
                  <a:tcPr marT="45745" marB="4574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54733" name="Group 10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6682832"/>
              </p:ext>
            </p:extLst>
          </p:nvPr>
        </p:nvGraphicFramePr>
        <p:xfrm>
          <a:off x="1724719" y="4076700"/>
          <a:ext cx="1727200" cy="436563"/>
        </p:xfrm>
        <a:graphic>
          <a:graphicData uri="http://schemas.openxmlformats.org/drawingml/2006/table">
            <a:tbl>
              <a:tblPr/>
              <a:tblGrid>
                <a:gridCol w="1727200"/>
              </a:tblGrid>
              <a:tr h="4365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100004+ROWID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99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99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99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99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54734" name="Group 1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7951175"/>
              </p:ext>
            </p:extLst>
          </p:nvPr>
        </p:nvGraphicFramePr>
        <p:xfrm>
          <a:off x="5180706" y="4076700"/>
          <a:ext cx="1619250" cy="436563"/>
        </p:xfrm>
        <a:graphic>
          <a:graphicData uri="http://schemas.openxmlformats.org/drawingml/2006/table">
            <a:tbl>
              <a:tblPr/>
              <a:tblGrid>
                <a:gridCol w="1619250"/>
              </a:tblGrid>
              <a:tr h="4365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100014+ROWID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54735" name="Group 1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3619942"/>
              </p:ext>
            </p:extLst>
          </p:nvPr>
        </p:nvGraphicFramePr>
        <p:xfrm>
          <a:off x="3451919" y="2771775"/>
          <a:ext cx="1620837" cy="436563"/>
        </p:xfrm>
        <a:graphic>
          <a:graphicData uri="http://schemas.openxmlformats.org/drawingml/2006/table">
            <a:tbl>
              <a:tblPr/>
              <a:tblGrid>
                <a:gridCol w="1620837"/>
              </a:tblGrid>
              <a:tr h="43656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100009+ROWID</a:t>
                      </a:r>
                    </a:p>
                  </a:txBody>
                  <a:tcPr horzOverflow="overflow">
                    <a:lnL w="28575" cap="flat" cmpd="sng" algn="ctr">
                      <a:solidFill>
                        <a:srgbClr val="0099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99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99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99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0244" name="Line 68"/>
          <p:cNvSpPr>
            <a:spLocks noChangeShapeType="1"/>
          </p:cNvSpPr>
          <p:nvPr/>
        </p:nvSpPr>
        <p:spPr bwMode="auto">
          <a:xfrm>
            <a:off x="2083494" y="4729163"/>
            <a:ext cx="684212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45" name="Line 69"/>
          <p:cNvSpPr>
            <a:spLocks noChangeShapeType="1"/>
          </p:cNvSpPr>
          <p:nvPr/>
        </p:nvSpPr>
        <p:spPr bwMode="auto">
          <a:xfrm>
            <a:off x="5431531" y="4729163"/>
            <a:ext cx="118903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46" name="Line 70"/>
          <p:cNvSpPr>
            <a:spLocks noChangeShapeType="1"/>
          </p:cNvSpPr>
          <p:nvPr/>
        </p:nvSpPr>
        <p:spPr bwMode="auto">
          <a:xfrm>
            <a:off x="2083494" y="4729163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47" name="Line 71"/>
          <p:cNvSpPr>
            <a:spLocks noChangeShapeType="1"/>
          </p:cNvSpPr>
          <p:nvPr/>
        </p:nvSpPr>
        <p:spPr bwMode="auto">
          <a:xfrm>
            <a:off x="3272531" y="4729163"/>
            <a:ext cx="0" cy="215900"/>
          </a:xfrm>
          <a:prstGeom prst="line">
            <a:avLst/>
          </a:pr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48" name="Line 72"/>
          <p:cNvSpPr>
            <a:spLocks noChangeShapeType="1"/>
          </p:cNvSpPr>
          <p:nvPr/>
        </p:nvSpPr>
        <p:spPr bwMode="auto">
          <a:xfrm>
            <a:off x="2767706" y="4513263"/>
            <a:ext cx="0" cy="215900"/>
          </a:xfrm>
          <a:prstGeom prst="line">
            <a:avLst/>
          </a:pr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49" name="Line 73"/>
          <p:cNvSpPr>
            <a:spLocks noChangeShapeType="1"/>
          </p:cNvSpPr>
          <p:nvPr/>
        </p:nvSpPr>
        <p:spPr bwMode="auto">
          <a:xfrm>
            <a:off x="5433119" y="4729163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50" name="Line 74"/>
          <p:cNvSpPr>
            <a:spLocks noChangeShapeType="1"/>
          </p:cNvSpPr>
          <p:nvPr/>
        </p:nvSpPr>
        <p:spPr bwMode="auto">
          <a:xfrm>
            <a:off x="6620569" y="4729163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51" name="Line 75"/>
          <p:cNvSpPr>
            <a:spLocks noChangeShapeType="1"/>
          </p:cNvSpPr>
          <p:nvPr/>
        </p:nvSpPr>
        <p:spPr bwMode="auto">
          <a:xfrm flipV="1">
            <a:off x="2767706" y="3865563"/>
            <a:ext cx="1476375" cy="0"/>
          </a:xfrm>
          <a:prstGeom prst="line">
            <a:avLst/>
          </a:pr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52" name="Line 76"/>
          <p:cNvSpPr>
            <a:spLocks noChangeShapeType="1"/>
          </p:cNvSpPr>
          <p:nvPr/>
        </p:nvSpPr>
        <p:spPr bwMode="auto">
          <a:xfrm>
            <a:off x="2767706" y="3865563"/>
            <a:ext cx="0" cy="215900"/>
          </a:xfrm>
          <a:prstGeom prst="line">
            <a:avLst/>
          </a:pr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53" name="Line 77"/>
          <p:cNvSpPr>
            <a:spLocks noChangeShapeType="1"/>
          </p:cNvSpPr>
          <p:nvPr/>
        </p:nvSpPr>
        <p:spPr bwMode="auto">
          <a:xfrm>
            <a:off x="6044306" y="3865563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54" name="Line 78"/>
          <p:cNvSpPr>
            <a:spLocks noChangeShapeType="1"/>
          </p:cNvSpPr>
          <p:nvPr/>
        </p:nvSpPr>
        <p:spPr bwMode="auto">
          <a:xfrm>
            <a:off x="4244081" y="3748088"/>
            <a:ext cx="0" cy="117475"/>
          </a:xfrm>
          <a:prstGeom prst="line">
            <a:avLst/>
          </a:pr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55" name="Line 79"/>
          <p:cNvSpPr>
            <a:spLocks noChangeShapeType="1"/>
          </p:cNvSpPr>
          <p:nvPr/>
        </p:nvSpPr>
        <p:spPr bwMode="auto">
          <a:xfrm>
            <a:off x="6044306" y="4513263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56" name="Text Box 80"/>
          <p:cNvSpPr txBox="1">
            <a:spLocks noChangeArrowheads="1"/>
          </p:cNvSpPr>
          <p:nvPr/>
        </p:nvSpPr>
        <p:spPr bwMode="auto">
          <a:xfrm>
            <a:off x="426144" y="1768475"/>
            <a:ext cx="3278187" cy="7397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SQL&gt;SELECT prod_id, prod_name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    FROM product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1400" b="1">
                <a:solidFill>
                  <a:srgbClr val="0099FF"/>
                </a:solidFill>
                <a:latin typeface="맑은 고딕" pitchFamily="50" charset="-127"/>
                <a:ea typeface="맑은 고딕" pitchFamily="50" charset="-127"/>
              </a:rPr>
              <a:t>WHERE prod_id = 100007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; </a:t>
            </a:r>
          </a:p>
        </p:txBody>
      </p:sp>
      <p:grpSp>
        <p:nvGrpSpPr>
          <p:cNvPr id="50257" name="Group 81"/>
          <p:cNvGrpSpPr>
            <a:grpSpLocks/>
          </p:cNvGrpSpPr>
          <p:nvPr/>
        </p:nvGrpSpPr>
        <p:grpSpPr bwMode="auto">
          <a:xfrm>
            <a:off x="2912169" y="3295650"/>
            <a:ext cx="2701925" cy="488950"/>
            <a:chOff x="2303" y="1744"/>
            <a:chExt cx="1702" cy="308"/>
          </a:xfrm>
        </p:grpSpPr>
        <p:sp>
          <p:nvSpPr>
            <p:cNvPr id="50266" name="AutoShape 82"/>
            <p:cNvSpPr>
              <a:spLocks noChangeArrowheads="1"/>
            </p:cNvSpPr>
            <p:nvPr/>
          </p:nvSpPr>
          <p:spPr bwMode="auto">
            <a:xfrm>
              <a:off x="2303" y="1744"/>
              <a:ext cx="1702" cy="308"/>
            </a:xfrm>
            <a:prstGeom prst="flowChartDecision">
              <a:avLst/>
            </a:prstGeom>
            <a:noFill/>
            <a:ln w="19050" algn="ctr">
              <a:solidFill>
                <a:srgbClr val="0099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pPr algn="ctr"/>
              <a:endParaRPr lang="ko-KR" altLang="en-US" sz="10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0267" name="Text Box 83"/>
            <p:cNvSpPr txBox="1">
              <a:spLocks noChangeArrowheads="1"/>
            </p:cNvSpPr>
            <p:nvPr/>
          </p:nvSpPr>
          <p:spPr bwMode="auto">
            <a:xfrm>
              <a:off x="2530" y="1809"/>
              <a:ext cx="127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US" altLang="ko-KR" sz="1400" b="1">
                  <a:latin typeface="맑은 고딕" pitchFamily="50" charset="-127"/>
                  <a:ea typeface="맑은 고딕" pitchFamily="50" charset="-127"/>
                </a:rPr>
                <a:t>100007 &lt; 100009</a:t>
              </a:r>
            </a:p>
          </p:txBody>
        </p:sp>
      </p:grpSp>
      <p:sp>
        <p:nvSpPr>
          <p:cNvPr id="50258" name="Line 84"/>
          <p:cNvSpPr>
            <a:spLocks noChangeShapeType="1"/>
          </p:cNvSpPr>
          <p:nvPr/>
        </p:nvSpPr>
        <p:spPr bwMode="auto">
          <a:xfrm>
            <a:off x="4244081" y="3856038"/>
            <a:ext cx="1800225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59" name="Line 85"/>
          <p:cNvSpPr>
            <a:spLocks noChangeShapeType="1"/>
          </p:cNvSpPr>
          <p:nvPr/>
        </p:nvSpPr>
        <p:spPr bwMode="auto">
          <a:xfrm>
            <a:off x="2767706" y="4730750"/>
            <a:ext cx="504825" cy="0"/>
          </a:xfrm>
          <a:prstGeom prst="line">
            <a:avLst/>
          </a:pr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60" name="Rectangle 86"/>
          <p:cNvSpPr>
            <a:spLocks noChangeArrowheads="1"/>
          </p:cNvSpPr>
          <p:nvPr/>
        </p:nvSpPr>
        <p:spPr bwMode="auto">
          <a:xfrm>
            <a:off x="2480369" y="5632450"/>
            <a:ext cx="1692275" cy="279400"/>
          </a:xfrm>
          <a:prstGeom prst="rect">
            <a:avLst/>
          </a:prstGeom>
          <a:noFill/>
          <a:ln w="25400" algn="ctr">
            <a:solidFill>
              <a:srgbClr val="0099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0261" name="Text Box 87"/>
          <p:cNvSpPr txBox="1">
            <a:spLocks noChangeArrowheads="1"/>
          </p:cNvSpPr>
          <p:nvPr/>
        </p:nvSpPr>
        <p:spPr bwMode="auto">
          <a:xfrm>
            <a:off x="5769670" y="785813"/>
            <a:ext cx="3302830" cy="27082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ROWID                             PROD_ID   PROD_NAME 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------------------ ---------- ----------AAAAJNAACAAAAAzAAA     100000 Tibero1.0 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AAAAJNAACAAAAAzAAB     100001 Tibero2.0 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AAAAJNAACAAAAAzAAC     100002 Tibrto3.0 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AAAAJNAACAAAAAzAAD     100003 AnyLink   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AAAAJNAACAAAAAzAAE     100004 AnyLink2.0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AAAAJNAACAAAAAzAAF     100005 AnyLink3.0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AAAAJNAACAAAAAzAAG     100006 ProFrame  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AAAAJNAACAAAAAzAAH     100007 ProFrame3.0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AAAAJNAACAAAAAzAAI     100008 ProFrame4.0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AAAAJNAACAAAAAzAAJ     100009 JEUS      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AAAAJNAACAAAAAzAAK     100010 JEUS4.0   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AAAAJNAACAAAAAzAAL     100011 JEUS5.0   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AAAAJNAACAAAAAzAAM     100012 JEUS6.0        </a:t>
            </a:r>
          </a:p>
          <a:p>
            <a:pPr eaLnBrk="1" hangingPunct="1"/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AAAAJNAACAAAAAzAAN     100013 WebtoB         </a:t>
            </a:r>
          </a:p>
          <a:p>
            <a:pPr eaLnBrk="1" hangingPunct="1"/>
            <a:r>
              <a:rPr lang="en-US" altLang="ko-KR" sz="1000">
                <a:latin typeface="Arial" pitchFamily="34" charset="0"/>
                <a:ea typeface="맑은 고딕" pitchFamily="50" charset="-127"/>
              </a:rPr>
              <a:t>……</a:t>
            </a: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        </a:t>
            </a:r>
          </a:p>
        </p:txBody>
      </p:sp>
      <p:sp>
        <p:nvSpPr>
          <p:cNvPr id="50262" name="Line 88"/>
          <p:cNvSpPr>
            <a:spLocks noChangeShapeType="1"/>
          </p:cNvSpPr>
          <p:nvPr/>
        </p:nvSpPr>
        <p:spPr bwMode="auto">
          <a:xfrm>
            <a:off x="4259956" y="3181350"/>
            <a:ext cx="0" cy="150813"/>
          </a:xfrm>
          <a:prstGeom prst="line">
            <a:avLst/>
          </a:prstGeom>
          <a:noFill/>
          <a:ln w="19050">
            <a:solidFill>
              <a:srgbClr val="0099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63" name="Line 89"/>
          <p:cNvSpPr>
            <a:spLocks noChangeShapeType="1"/>
          </p:cNvSpPr>
          <p:nvPr/>
        </p:nvSpPr>
        <p:spPr bwMode="auto">
          <a:xfrm>
            <a:off x="3272531" y="2522538"/>
            <a:ext cx="576263" cy="2492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64" name="Line 90"/>
          <p:cNvSpPr>
            <a:spLocks noChangeShapeType="1"/>
          </p:cNvSpPr>
          <p:nvPr/>
        </p:nvSpPr>
        <p:spPr bwMode="auto">
          <a:xfrm flipV="1">
            <a:off x="4172644" y="2339975"/>
            <a:ext cx="2255837" cy="3305175"/>
          </a:xfrm>
          <a:prstGeom prst="line">
            <a:avLst/>
          </a:prstGeom>
          <a:noFill/>
          <a:ln w="19050">
            <a:solidFill>
              <a:srgbClr val="0099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0265" name="Rectangle 91"/>
          <p:cNvSpPr>
            <a:spLocks noChangeArrowheads="1"/>
          </p:cNvSpPr>
          <p:nvPr/>
        </p:nvSpPr>
        <p:spPr bwMode="auto">
          <a:xfrm>
            <a:off x="5758557" y="2200275"/>
            <a:ext cx="3302830" cy="147638"/>
          </a:xfrm>
          <a:prstGeom prst="rect">
            <a:avLst/>
          </a:prstGeom>
          <a:noFill/>
          <a:ln w="19050" algn="ctr">
            <a:solidFill>
              <a:srgbClr val="0099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 sz="900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인덱스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120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인덱스의 생성 </a:t>
            </a:r>
          </a:p>
          <a:p>
            <a:pPr lvl="1"/>
            <a:r>
              <a:rPr lang="ko-KR" altLang="en-US" dirty="0" smtClean="0"/>
              <a:t> 유일 인덱스는 </a:t>
            </a:r>
            <a:r>
              <a:rPr lang="en-US" altLang="ko-KR" dirty="0" smtClean="0"/>
              <a:t>Primary key</a:t>
            </a:r>
            <a:r>
              <a:rPr lang="ko-KR" altLang="en-US" dirty="0" smtClean="0"/>
              <a:t>와 </a:t>
            </a:r>
            <a:r>
              <a:rPr lang="en-US" altLang="ko-KR" dirty="0" smtClean="0"/>
              <a:t>Unique key</a:t>
            </a:r>
            <a:r>
              <a:rPr lang="ko-KR" altLang="en-US" dirty="0" smtClean="0"/>
              <a:t>의 제약조건이 생성될 때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에서 해당 </a:t>
            </a:r>
            <a:r>
              <a:rPr lang="ko-KR" altLang="en-US" dirty="0" err="1" smtClean="0"/>
              <a:t>컬럼에</a:t>
            </a:r>
            <a:r>
              <a:rPr lang="ko-KR" altLang="en-US" dirty="0" smtClean="0"/>
              <a:t> 대하여 인덱스를 자동으로 생성</a:t>
            </a:r>
            <a:endParaRPr lang="en-US" altLang="ko-KR" dirty="0" smtClean="0"/>
          </a:p>
          <a:p>
            <a:pPr lvl="1"/>
            <a:r>
              <a:rPr lang="ko-KR" altLang="en-US" dirty="0" smtClean="0"/>
              <a:t> 비유일 인덱스 생성 구문</a:t>
            </a:r>
          </a:p>
          <a:p>
            <a:pPr lvl="2"/>
            <a:endParaRPr lang="en-US" altLang="ko-KR" dirty="0" smtClean="0"/>
          </a:p>
          <a:p>
            <a:pPr lvl="2"/>
            <a:endParaRPr lang="en-US" altLang="ko-KR" dirty="0" smtClean="0"/>
          </a:p>
          <a:p>
            <a:pPr lvl="2"/>
            <a:endParaRPr lang="en-US" altLang="ko-KR" dirty="0" smtClean="0"/>
          </a:p>
          <a:p>
            <a:pPr lvl="2"/>
            <a:endParaRPr lang="en-US" altLang="ko-KR" dirty="0" smtClean="0"/>
          </a:p>
          <a:p>
            <a:pPr lvl="2"/>
            <a:r>
              <a:rPr lang="en-US" altLang="ko-KR" dirty="0" smtClean="0"/>
              <a:t>Unique : Unique </a:t>
            </a:r>
            <a:r>
              <a:rPr lang="ko-KR" altLang="en-US" dirty="0" smtClean="0"/>
              <a:t>인덱스 여부</a:t>
            </a:r>
          </a:p>
          <a:p>
            <a:pPr lvl="2"/>
            <a:r>
              <a:rPr lang="en-US" altLang="ko-KR" dirty="0" err="1" smtClean="0"/>
              <a:t>index_name</a:t>
            </a:r>
            <a:r>
              <a:rPr lang="en-US" altLang="ko-KR" dirty="0" smtClean="0"/>
              <a:t> : </a:t>
            </a:r>
            <a:r>
              <a:rPr lang="ko-KR" altLang="en-US" dirty="0" smtClean="0"/>
              <a:t>생성할 인덱스의 이름을 설정</a:t>
            </a:r>
          </a:p>
          <a:p>
            <a:pPr lvl="2"/>
            <a:r>
              <a:rPr lang="en-US" altLang="ko-KR" dirty="0" smtClean="0"/>
              <a:t>column [ASC | DESC ][,column] : </a:t>
            </a:r>
            <a:r>
              <a:rPr lang="ko-KR" altLang="en-US" dirty="0" smtClean="0"/>
              <a:t>해당 </a:t>
            </a:r>
            <a:r>
              <a:rPr lang="ko-KR" altLang="en-US" dirty="0" err="1" smtClean="0"/>
              <a:t>컬럼</a:t>
            </a:r>
            <a:r>
              <a:rPr lang="ko-KR" altLang="en-US" dirty="0" smtClean="0"/>
              <a:t> 정의 및 정렬 방향 지정</a:t>
            </a:r>
          </a:p>
          <a:p>
            <a:pPr lvl="2"/>
            <a:r>
              <a:rPr lang="en-US" altLang="ko-KR" dirty="0" err="1" smtClean="0"/>
              <a:t>Tablespace</a:t>
            </a:r>
            <a:r>
              <a:rPr lang="en-US" altLang="ko-KR" dirty="0" smtClean="0"/>
              <a:t> </a:t>
            </a:r>
            <a:r>
              <a:rPr lang="en-US" altLang="ko-KR" dirty="0" err="1" smtClean="0"/>
              <a:t>tablespace_name</a:t>
            </a:r>
            <a:r>
              <a:rPr lang="en-US" altLang="ko-KR" dirty="0" smtClean="0"/>
              <a:t> : </a:t>
            </a:r>
            <a:r>
              <a:rPr lang="ko-KR" altLang="en-US" dirty="0" smtClean="0"/>
              <a:t>해당 인덱스의 저장 테이블스페이스 지정</a:t>
            </a:r>
          </a:p>
          <a:p>
            <a:pPr lvl="2"/>
            <a:r>
              <a:rPr lang="en-US" altLang="ko-KR" dirty="0" err="1" smtClean="0"/>
              <a:t>Initrans</a:t>
            </a:r>
            <a:r>
              <a:rPr lang="en-US" altLang="ko-KR" dirty="0" smtClean="0"/>
              <a:t> integer : </a:t>
            </a:r>
            <a:r>
              <a:rPr lang="ko-KR" altLang="en-US" dirty="0" smtClean="0"/>
              <a:t>디스크 블록의 </a:t>
            </a:r>
            <a:r>
              <a:rPr lang="ko-KR" altLang="en-US" dirty="0" err="1" smtClean="0"/>
              <a:t>파라미터</a:t>
            </a:r>
            <a:r>
              <a:rPr lang="en-US" altLang="ko-KR" dirty="0" smtClean="0"/>
              <a:t>(INITRANS) </a:t>
            </a:r>
            <a:r>
              <a:rPr lang="ko-KR" altLang="en-US" dirty="0" smtClean="0"/>
              <a:t>값을 설정</a:t>
            </a:r>
            <a:endParaRPr lang="en-US" altLang="ko-KR" dirty="0" smtClean="0"/>
          </a:p>
          <a:p>
            <a:pPr lvl="2"/>
            <a:endParaRPr lang="ko-KR" altLang="en-US" dirty="0" smtClean="0"/>
          </a:p>
          <a:p>
            <a:r>
              <a:rPr lang="ko-KR" altLang="en-US" dirty="0" smtClean="0"/>
              <a:t>기존 인덱스의 재생성</a:t>
            </a:r>
          </a:p>
          <a:p>
            <a:pPr lvl="1"/>
            <a:r>
              <a:rPr lang="ko-KR" altLang="en-US" dirty="0" smtClean="0"/>
              <a:t> </a:t>
            </a:r>
            <a:r>
              <a:rPr lang="en-US" altLang="ko-KR" dirty="0" smtClean="0"/>
              <a:t>Block </a:t>
            </a:r>
            <a:r>
              <a:rPr lang="ko-KR" altLang="en-US" dirty="0" smtClean="0"/>
              <a:t>내부의 </a:t>
            </a:r>
            <a:r>
              <a:rPr lang="en-US" altLang="ko-KR" dirty="0" smtClean="0"/>
              <a:t>Fragmentation</a:t>
            </a:r>
            <a:r>
              <a:rPr lang="ko-KR" altLang="en-US" dirty="0" smtClean="0"/>
              <a:t>을 줄이는 것이 가능</a:t>
            </a:r>
          </a:p>
        </p:txBody>
      </p:sp>
      <p:sp>
        <p:nvSpPr>
          <p:cNvPr id="51204" name="Text Box 4"/>
          <p:cNvSpPr txBox="1">
            <a:spLocks noChangeArrowheads="1"/>
          </p:cNvSpPr>
          <p:nvPr/>
        </p:nvSpPr>
        <p:spPr bwMode="auto">
          <a:xfrm>
            <a:off x="611188" y="1970088"/>
            <a:ext cx="8277225" cy="9525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CREATE [Unique] INDEX index_name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ON [schema.]table (column[ASC|DESC][,column])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[Tablespace tablespace_name]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[Initrans integer];</a:t>
            </a:r>
          </a:p>
        </p:txBody>
      </p:sp>
      <p:sp>
        <p:nvSpPr>
          <p:cNvPr id="51205" name="Text Box 7"/>
          <p:cNvSpPr txBox="1">
            <a:spLocks noChangeArrowheads="1"/>
          </p:cNvSpPr>
          <p:nvPr/>
        </p:nvSpPr>
        <p:spPr bwMode="auto">
          <a:xfrm>
            <a:off x="611188" y="5085184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SQL&gt;ALTER INDEX </a:t>
            </a: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prod_id_pk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REBUILD; 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인덱스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3251" name="Rectangle 3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Reverse-Key Indexes</a:t>
            </a:r>
            <a:endParaRPr lang="ko-KR" altLang="en-US" dirty="0" smtClean="0"/>
          </a:p>
        </p:txBody>
      </p:sp>
      <p:sp>
        <p:nvSpPr>
          <p:cNvPr id="5" name="Rectangle 2"/>
          <p:cNvSpPr>
            <a:spLocks noChangeArrowheads="1"/>
          </p:cNvSpPr>
          <p:nvPr/>
        </p:nvSpPr>
        <p:spPr bwMode="auto">
          <a:xfrm>
            <a:off x="503548" y="1268760"/>
            <a:ext cx="7758112" cy="2667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Reverse-key indexes</a:t>
            </a:r>
            <a:endParaRPr lang="en-US" altLang="ko-KR" sz="16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Reverse Key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인덱스 할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각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컬럼의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값을 역순으로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삽입.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Bitmapped index or Index-organized table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REVERSE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불가능.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Range Scan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이 불가능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Parallel Server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환경이거나 유저가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Ascending Values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Insert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할 때 사용.</a:t>
            </a: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Delete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적은 테이블에 적용.</a:t>
            </a:r>
            <a:endParaRPr lang="ko-KR" altLang="en-US" sz="18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Regular Index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Alter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이용하여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REVERSE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변환 가능. 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Syntax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CREATE INDEX </a:t>
            </a:r>
            <a:r>
              <a:rPr lang="en-US" altLang="ko-KR" i="1" dirty="0" err="1">
                <a:latin typeface="맑은 고딕" pitchFamily="50" charset="-127"/>
                <a:ea typeface="맑은 고딕" pitchFamily="50" charset="-127"/>
              </a:rPr>
              <a:t>index_name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ON  </a:t>
            </a:r>
            <a:r>
              <a:rPr lang="en-US" altLang="ko-KR" i="1" dirty="0" err="1">
                <a:latin typeface="맑은 고딕" pitchFamily="50" charset="-127"/>
                <a:ea typeface="맑은 고딕" pitchFamily="50" charset="-127"/>
              </a:rPr>
              <a:t>table_name</a:t>
            </a:r>
            <a:r>
              <a:rPr lang="en-US" altLang="ko-KR" i="1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en-US" altLang="ko-KR" i="1" dirty="0" err="1">
                <a:latin typeface="맑은 고딕" pitchFamily="50" charset="-127"/>
                <a:ea typeface="맑은 고딕" pitchFamily="50" charset="-127"/>
              </a:rPr>
              <a:t>column_name</a:t>
            </a:r>
            <a:r>
              <a:rPr lang="en-US" altLang="ko-KR" i="1" dirty="0"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en-US" altLang="ko-KR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REVERSE</a:t>
            </a:r>
            <a:r>
              <a:rPr lang="en-US" altLang="ko-KR" i="1" dirty="0">
                <a:latin typeface="맑은 고딕" pitchFamily="50" charset="-127"/>
                <a:ea typeface="맑은 고딕" pitchFamily="50" charset="-127"/>
              </a:rPr>
              <a:t>;</a:t>
            </a:r>
          </a:p>
          <a:p>
            <a:pPr marL="742950" lvl="1" indent="-285750"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ALTER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INDEX  </a:t>
            </a:r>
            <a:r>
              <a:rPr lang="en-US" altLang="ko-KR" i="1" dirty="0" err="1">
                <a:latin typeface="맑은 고딕" pitchFamily="50" charset="-127"/>
                <a:ea typeface="맑은 고딕" pitchFamily="50" charset="-127"/>
              </a:rPr>
              <a:t>index_name</a:t>
            </a:r>
            <a:r>
              <a:rPr lang="en-US" altLang="ko-KR" i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REBUILD </a:t>
            </a:r>
            <a:r>
              <a:rPr lang="en-US" altLang="ko-KR" b="1" dirty="0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NOREVERSE / REVERSE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;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" name="Group 4"/>
          <p:cNvGrpSpPr>
            <a:grpSpLocks/>
          </p:cNvGrpSpPr>
          <p:nvPr/>
        </p:nvGrpSpPr>
        <p:grpSpPr bwMode="auto">
          <a:xfrm>
            <a:off x="1556060" y="4240560"/>
            <a:ext cx="990600" cy="1066800"/>
            <a:chOff x="1152" y="2784"/>
            <a:chExt cx="816" cy="672"/>
          </a:xfrm>
        </p:grpSpPr>
        <p:sp>
          <p:nvSpPr>
            <p:cNvPr id="7" name="Rectangle 5"/>
            <p:cNvSpPr>
              <a:spLocks noChangeArrowheads="1"/>
            </p:cNvSpPr>
            <p:nvPr/>
          </p:nvSpPr>
          <p:spPr bwMode="auto">
            <a:xfrm>
              <a:off x="1296" y="3072"/>
              <a:ext cx="144" cy="14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/>
          </p:nvSpPr>
          <p:spPr bwMode="auto">
            <a:xfrm>
              <a:off x="1728" y="3072"/>
              <a:ext cx="144" cy="14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/>
          </p:nvSpPr>
          <p:spPr bwMode="auto">
            <a:xfrm>
              <a:off x="1152" y="3360"/>
              <a:ext cx="96" cy="9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" name="Rectangle 8"/>
            <p:cNvSpPr>
              <a:spLocks noChangeArrowheads="1"/>
            </p:cNvSpPr>
            <p:nvPr/>
          </p:nvSpPr>
          <p:spPr bwMode="auto">
            <a:xfrm>
              <a:off x="1440" y="3360"/>
              <a:ext cx="96" cy="9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" name="Rectangle 9"/>
            <p:cNvSpPr>
              <a:spLocks noChangeArrowheads="1"/>
            </p:cNvSpPr>
            <p:nvPr/>
          </p:nvSpPr>
          <p:spPr bwMode="auto">
            <a:xfrm>
              <a:off x="1632" y="3360"/>
              <a:ext cx="96" cy="9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" name="Rectangle 10"/>
            <p:cNvSpPr>
              <a:spLocks noChangeArrowheads="1"/>
            </p:cNvSpPr>
            <p:nvPr/>
          </p:nvSpPr>
          <p:spPr bwMode="auto">
            <a:xfrm>
              <a:off x="1872" y="3360"/>
              <a:ext cx="96" cy="9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>
              <a:off x="1536" y="2784"/>
              <a:ext cx="144" cy="14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 flipV="1">
              <a:off x="1392" y="2928"/>
              <a:ext cx="19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" name="Line 13"/>
            <p:cNvSpPr>
              <a:spLocks noChangeShapeType="1"/>
            </p:cNvSpPr>
            <p:nvPr/>
          </p:nvSpPr>
          <p:spPr bwMode="auto">
            <a:xfrm>
              <a:off x="1632" y="2928"/>
              <a:ext cx="144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 flipV="1">
              <a:off x="1200" y="3216"/>
              <a:ext cx="144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" name="Line 15"/>
            <p:cNvSpPr>
              <a:spLocks noChangeShapeType="1"/>
            </p:cNvSpPr>
            <p:nvPr/>
          </p:nvSpPr>
          <p:spPr bwMode="auto">
            <a:xfrm>
              <a:off x="1392" y="3216"/>
              <a:ext cx="96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Line 16"/>
            <p:cNvSpPr>
              <a:spLocks noChangeShapeType="1"/>
            </p:cNvSpPr>
            <p:nvPr/>
          </p:nvSpPr>
          <p:spPr bwMode="auto">
            <a:xfrm flipV="1">
              <a:off x="1680" y="3216"/>
              <a:ext cx="96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1824" y="3216"/>
              <a:ext cx="96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20" name="Group 18"/>
          <p:cNvGrpSpPr>
            <a:grpSpLocks/>
          </p:cNvGrpSpPr>
          <p:nvPr/>
        </p:nvGrpSpPr>
        <p:grpSpPr bwMode="auto">
          <a:xfrm>
            <a:off x="5213660" y="4240560"/>
            <a:ext cx="990600" cy="1066800"/>
            <a:chOff x="1152" y="2784"/>
            <a:chExt cx="816" cy="672"/>
          </a:xfrm>
        </p:grpSpPr>
        <p:sp>
          <p:nvSpPr>
            <p:cNvPr id="21" name="Rectangle 19"/>
            <p:cNvSpPr>
              <a:spLocks noChangeArrowheads="1"/>
            </p:cNvSpPr>
            <p:nvPr/>
          </p:nvSpPr>
          <p:spPr bwMode="auto">
            <a:xfrm>
              <a:off x="1296" y="3072"/>
              <a:ext cx="144" cy="14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/>
          </p:nvSpPr>
          <p:spPr bwMode="auto">
            <a:xfrm>
              <a:off x="1728" y="3072"/>
              <a:ext cx="144" cy="14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" name="Rectangle 21"/>
            <p:cNvSpPr>
              <a:spLocks noChangeArrowheads="1"/>
            </p:cNvSpPr>
            <p:nvPr/>
          </p:nvSpPr>
          <p:spPr bwMode="auto">
            <a:xfrm>
              <a:off x="1152" y="3360"/>
              <a:ext cx="96" cy="9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4" name="Rectangle 22"/>
            <p:cNvSpPr>
              <a:spLocks noChangeArrowheads="1"/>
            </p:cNvSpPr>
            <p:nvPr/>
          </p:nvSpPr>
          <p:spPr bwMode="auto">
            <a:xfrm>
              <a:off x="1440" y="3360"/>
              <a:ext cx="96" cy="9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1632" y="3360"/>
              <a:ext cx="96" cy="9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6" name="Rectangle 24"/>
            <p:cNvSpPr>
              <a:spLocks noChangeArrowheads="1"/>
            </p:cNvSpPr>
            <p:nvPr/>
          </p:nvSpPr>
          <p:spPr bwMode="auto">
            <a:xfrm>
              <a:off x="1872" y="3360"/>
              <a:ext cx="96" cy="9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7" name="Rectangle 25"/>
            <p:cNvSpPr>
              <a:spLocks noChangeArrowheads="1"/>
            </p:cNvSpPr>
            <p:nvPr/>
          </p:nvSpPr>
          <p:spPr bwMode="auto">
            <a:xfrm>
              <a:off x="1536" y="2784"/>
              <a:ext cx="144" cy="144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8" name="Line 26"/>
            <p:cNvSpPr>
              <a:spLocks noChangeShapeType="1"/>
            </p:cNvSpPr>
            <p:nvPr/>
          </p:nvSpPr>
          <p:spPr bwMode="auto">
            <a:xfrm flipV="1">
              <a:off x="1392" y="2928"/>
              <a:ext cx="192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9" name="Line 27"/>
            <p:cNvSpPr>
              <a:spLocks noChangeShapeType="1"/>
            </p:cNvSpPr>
            <p:nvPr/>
          </p:nvSpPr>
          <p:spPr bwMode="auto">
            <a:xfrm>
              <a:off x="1632" y="2928"/>
              <a:ext cx="144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0" name="Line 28"/>
            <p:cNvSpPr>
              <a:spLocks noChangeShapeType="1"/>
            </p:cNvSpPr>
            <p:nvPr/>
          </p:nvSpPr>
          <p:spPr bwMode="auto">
            <a:xfrm flipV="1">
              <a:off x="1200" y="3216"/>
              <a:ext cx="144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1" name="Line 29"/>
            <p:cNvSpPr>
              <a:spLocks noChangeShapeType="1"/>
            </p:cNvSpPr>
            <p:nvPr/>
          </p:nvSpPr>
          <p:spPr bwMode="auto">
            <a:xfrm>
              <a:off x="1392" y="3216"/>
              <a:ext cx="96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2" name="Line 30"/>
            <p:cNvSpPr>
              <a:spLocks noChangeShapeType="1"/>
            </p:cNvSpPr>
            <p:nvPr/>
          </p:nvSpPr>
          <p:spPr bwMode="auto">
            <a:xfrm flipV="1">
              <a:off x="1680" y="3216"/>
              <a:ext cx="96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3" name="Line 31"/>
            <p:cNvSpPr>
              <a:spLocks noChangeShapeType="1"/>
            </p:cNvSpPr>
            <p:nvPr/>
          </p:nvSpPr>
          <p:spPr bwMode="auto">
            <a:xfrm>
              <a:off x="1824" y="3216"/>
              <a:ext cx="96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4" name="Line 32"/>
          <p:cNvSpPr>
            <a:spLocks noChangeShapeType="1"/>
          </p:cNvSpPr>
          <p:nvPr/>
        </p:nvSpPr>
        <p:spPr bwMode="auto">
          <a:xfrm>
            <a:off x="3232460" y="5002560"/>
            <a:ext cx="15240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5" name="Text Box 33"/>
          <p:cNvSpPr txBox="1">
            <a:spLocks noChangeArrowheads="1"/>
          </p:cNvSpPr>
          <p:nvPr/>
        </p:nvSpPr>
        <p:spPr bwMode="auto">
          <a:xfrm>
            <a:off x="2622860" y="4313585"/>
            <a:ext cx="526106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1" latinLnBrk="1" hangingPunct="1"/>
            <a:r>
              <a:rPr kumimoji="1" lang="ko-KR" altLang="en-US" sz="1600">
                <a:latin typeface="맑은 고딕" pitchFamily="50" charset="-127"/>
                <a:ea typeface="맑은 고딕" pitchFamily="50" charset="-127"/>
              </a:rPr>
              <a:t>101</a:t>
            </a:r>
          </a:p>
          <a:p>
            <a:pPr eaLnBrk="1" latinLnBrk="1" hangingPunct="1"/>
            <a:r>
              <a:rPr kumimoji="1" lang="ko-KR" altLang="en-US" sz="1600">
                <a:latin typeface="맑은 고딕" pitchFamily="50" charset="-127"/>
                <a:ea typeface="맑은 고딕" pitchFamily="50" charset="-127"/>
              </a:rPr>
              <a:t>102</a:t>
            </a:r>
          </a:p>
          <a:p>
            <a:pPr eaLnBrk="1" latinLnBrk="1" hangingPunct="1"/>
            <a:r>
              <a:rPr kumimoji="1" lang="ko-KR" altLang="en-US" sz="1600">
                <a:latin typeface="맑은 고딕" pitchFamily="50" charset="-127"/>
                <a:ea typeface="맑은 고딕" pitchFamily="50" charset="-127"/>
              </a:rPr>
              <a:t>103</a:t>
            </a:r>
          </a:p>
          <a:p>
            <a:pPr eaLnBrk="1" latinLnBrk="1" hangingPunct="1"/>
            <a:r>
              <a:rPr kumimoji="1" lang="ko-KR" altLang="en-US" sz="1600">
                <a:latin typeface="맑은 고딕" pitchFamily="50" charset="-127"/>
                <a:ea typeface="맑은 고딕" pitchFamily="50" charset="-127"/>
              </a:rPr>
              <a:t>104</a:t>
            </a:r>
          </a:p>
        </p:txBody>
      </p:sp>
      <p:sp>
        <p:nvSpPr>
          <p:cNvPr id="36" name="Text Box 34"/>
          <p:cNvSpPr txBox="1">
            <a:spLocks noChangeArrowheads="1"/>
          </p:cNvSpPr>
          <p:nvPr/>
        </p:nvSpPr>
        <p:spPr bwMode="auto">
          <a:xfrm>
            <a:off x="4756460" y="4316760"/>
            <a:ext cx="526106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1" latinLnBrk="1" hangingPunct="1"/>
            <a:r>
              <a:rPr kumimoji="1" lang="ko-KR" altLang="en-US" sz="1600">
                <a:latin typeface="맑은 고딕" pitchFamily="50" charset="-127"/>
                <a:ea typeface="맑은 고딕" pitchFamily="50" charset="-127"/>
              </a:rPr>
              <a:t>101</a:t>
            </a:r>
          </a:p>
          <a:p>
            <a:pPr eaLnBrk="1" latinLnBrk="1" hangingPunct="1"/>
            <a:r>
              <a:rPr kumimoji="1" lang="ko-KR" altLang="en-US" sz="1600">
                <a:latin typeface="맑은 고딕" pitchFamily="50" charset="-127"/>
                <a:ea typeface="맑은 고딕" pitchFamily="50" charset="-127"/>
              </a:rPr>
              <a:t>201</a:t>
            </a:r>
          </a:p>
          <a:p>
            <a:pPr eaLnBrk="1" latinLnBrk="1" hangingPunct="1"/>
            <a:r>
              <a:rPr kumimoji="1" lang="ko-KR" altLang="en-US" sz="1600">
                <a:latin typeface="맑은 고딕" pitchFamily="50" charset="-127"/>
                <a:ea typeface="맑은 고딕" pitchFamily="50" charset="-127"/>
              </a:rPr>
              <a:t>301</a:t>
            </a:r>
          </a:p>
          <a:p>
            <a:pPr eaLnBrk="1" latinLnBrk="1" hangingPunct="1"/>
            <a:r>
              <a:rPr kumimoji="1" lang="ko-KR" altLang="en-US" sz="1600">
                <a:latin typeface="맑은 고딕" pitchFamily="50" charset="-127"/>
                <a:ea typeface="맑은 고딕" pitchFamily="50" charset="-127"/>
              </a:rPr>
              <a:t>401</a:t>
            </a:r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1708460" y="5532785"/>
            <a:ext cx="65755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1" latinLnBrk="1" hangingPunct="1"/>
            <a:r>
              <a:rPr kumimoji="1" lang="en-US" altLang="ko-KR" sz="1400" b="1" i="1" dirty="0">
                <a:latin typeface="맑은 고딕" pitchFamily="50" charset="-127"/>
                <a:ea typeface="맑은 고딕" pitchFamily="50" charset="-127"/>
              </a:rPr>
              <a:t>Index</a:t>
            </a:r>
          </a:p>
        </p:txBody>
      </p:sp>
      <p:sp>
        <p:nvSpPr>
          <p:cNvPr id="38" name="Text Box 36"/>
          <p:cNvSpPr txBox="1">
            <a:spLocks noChangeArrowheads="1"/>
          </p:cNvSpPr>
          <p:nvPr/>
        </p:nvSpPr>
        <p:spPr bwMode="auto">
          <a:xfrm>
            <a:off x="5213660" y="5459760"/>
            <a:ext cx="127714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1" latinLnBrk="1" hangingPunct="1"/>
            <a:r>
              <a:rPr kumimoji="1" lang="en-US" altLang="ko-KR" sz="1400" b="1" i="1">
                <a:latin typeface="맑은 고딕" pitchFamily="50" charset="-127"/>
                <a:ea typeface="맑은 고딕" pitchFamily="50" charset="-127"/>
              </a:rPr>
              <a:t>Reserver-key</a:t>
            </a:r>
          </a:p>
          <a:p>
            <a:pPr eaLnBrk="1" latinLnBrk="1" hangingPunct="1"/>
            <a:r>
              <a:rPr kumimoji="1" lang="en-US" altLang="ko-KR" sz="1400" b="1" i="1">
                <a:latin typeface="맑은 고딕" pitchFamily="50" charset="-127"/>
                <a:ea typeface="맑은 고딕" pitchFamily="50" charset="-127"/>
              </a:rPr>
              <a:t>Index</a:t>
            </a:r>
          </a:p>
        </p:txBody>
      </p:sp>
    </p:spTree>
    <p:extLst>
      <p:ext uri="{BB962C8B-B14F-4D97-AF65-F5344CB8AC3E}">
        <p14:creationId xmlns:p14="http://schemas.microsoft.com/office/powerpoint/2010/main" val="11414356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인덱스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3251" name="Rectangle 3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Reverse-Key Indexes</a:t>
            </a:r>
            <a:endParaRPr lang="ko-KR" altLang="en-US" dirty="0" smtClean="0"/>
          </a:p>
        </p:txBody>
      </p:sp>
      <p:sp>
        <p:nvSpPr>
          <p:cNvPr id="39" name="Rectangle 3"/>
          <p:cNvSpPr>
            <a:spLocks noChangeArrowheads="1"/>
          </p:cNvSpPr>
          <p:nvPr/>
        </p:nvSpPr>
        <p:spPr bwMode="auto">
          <a:xfrm>
            <a:off x="539552" y="1268760"/>
            <a:ext cx="7758112" cy="472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Function-based indexes</a:t>
            </a:r>
            <a:endParaRPr lang="en-US" altLang="ko-KR" sz="16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Column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Column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의 연산에 대한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Index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생성</a:t>
            </a:r>
          </a:p>
          <a:p>
            <a:pPr marL="116205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CREATE INDEX </a:t>
            </a:r>
            <a:r>
              <a:rPr lang="en-US" altLang="ko-KR" sz="1200" dirty="0" err="1">
                <a:latin typeface="맑은 고딕" pitchFamily="50" charset="-127"/>
                <a:ea typeface="맑은 고딕" pitchFamily="50" charset="-127"/>
              </a:rPr>
              <a:t>sales_margin_idx</a:t>
            </a:r>
            <a:endParaRPr lang="en-US" altLang="ko-KR" sz="12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      ON sales(revenue - cost);</a:t>
            </a:r>
          </a:p>
          <a:p>
            <a:pPr marL="116205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SELECT </a:t>
            </a:r>
            <a:r>
              <a:rPr lang="en-US" altLang="ko-KR" sz="1200" dirty="0" err="1">
                <a:latin typeface="맑은 고딕" pitchFamily="50" charset="-127"/>
                <a:ea typeface="맑은 고딕" pitchFamily="50" charset="-127"/>
              </a:rPr>
              <a:t>ordid</a:t>
            </a:r>
            <a:endParaRPr lang="en-US" altLang="ko-KR" sz="1200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          FROM sales</a:t>
            </a:r>
          </a:p>
          <a:p>
            <a:pPr marL="1162050" lvl="2" indent="-228600" eaLnBrk="1" latinLnBrk="1" hangingPunct="1">
              <a:spcBef>
                <a:spcPct val="20000"/>
              </a:spcBef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        WHERE (revenue - cost ) &gt; 1000;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Query Rewrite SYSTEM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권한 필요.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ALTER SESSION SET QUERY_REWRITE_ENABLED=TRUE;</a:t>
            </a: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ALTER SESSION SET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QUERY_REWRITE_INTEGRITY=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STALE_TOLERATED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;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Descending indexes</a:t>
            </a:r>
            <a:endParaRPr lang="en-US" altLang="ko-KR" sz="16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내림차순으로 인덱스가 생성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인덱스된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각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컬럼들의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다른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Ordering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을 지정함으로 인하여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Sorting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요구 감소.</a:t>
            </a:r>
          </a:p>
          <a:p>
            <a:pPr marL="116205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CREATE INDEX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sales_city_margin_idx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1162050" lvl="2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ON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emp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city_name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ASC, (revenue - cost)  DESC));</a:t>
            </a:r>
          </a:p>
          <a:p>
            <a:pPr marL="1162050" lvl="2" indent="-2286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SELECT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city_name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ordid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(revenue - cost) AS MARGIN</a:t>
            </a:r>
          </a:p>
          <a:p>
            <a:pPr marL="1162050" lvl="2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FROM sales</a:t>
            </a:r>
          </a:p>
          <a:p>
            <a:pPr marL="1162050" lvl="2" indent="-228600" eaLnBrk="1" latinLnBrk="1" hangingPunct="1">
              <a:spcBef>
                <a:spcPct val="20000"/>
              </a:spcBef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ORDER BY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city_name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ASC, margin DESC;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21364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인덱스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2227" name="Rectangle 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Rebuilding Indexes Online</a:t>
            </a:r>
          </a:p>
          <a:p>
            <a:pPr lvl="1"/>
            <a:r>
              <a:rPr lang="en-US" altLang="ko-KR" dirty="0"/>
              <a:t> </a:t>
            </a:r>
            <a:r>
              <a:rPr lang="en-US" altLang="ko-KR" dirty="0" smtClean="0"/>
              <a:t>Three Phase</a:t>
            </a:r>
            <a:r>
              <a:rPr lang="ko-KR" altLang="en-US" dirty="0" smtClean="0"/>
              <a:t>로 실행</a:t>
            </a:r>
            <a:endParaRPr lang="en-US" altLang="ko-KR" dirty="0"/>
          </a:p>
          <a:p>
            <a:pPr lvl="2"/>
            <a:r>
              <a:rPr lang="en-US" altLang="ko-KR" dirty="0" smtClean="0"/>
              <a:t> Prepare</a:t>
            </a:r>
          </a:p>
          <a:p>
            <a:pPr marL="720725" lvl="2" indent="0">
              <a:buNone/>
            </a:pPr>
            <a:r>
              <a:rPr lang="en-US" altLang="ko-KR" dirty="0" smtClean="0"/>
              <a:t>   . Minimal Table Lock</a:t>
            </a:r>
            <a:r>
              <a:rPr lang="ko-KR" altLang="en-US" dirty="0" smtClean="0"/>
              <a:t>를</a:t>
            </a:r>
            <a:r>
              <a:rPr lang="en-US" altLang="ko-KR" dirty="0"/>
              <a:t> </a:t>
            </a:r>
            <a:r>
              <a:rPr lang="ko-KR" altLang="en-US" dirty="0" smtClean="0"/>
              <a:t>요구</a:t>
            </a:r>
            <a:endParaRPr lang="en-US" altLang="ko-KR" dirty="0" smtClean="0"/>
          </a:p>
          <a:p>
            <a:pPr lvl="2"/>
            <a:r>
              <a:rPr lang="ko-KR" altLang="en-US" dirty="0" smtClean="0"/>
              <a:t> </a:t>
            </a:r>
            <a:r>
              <a:rPr lang="en-US" altLang="ko-KR" dirty="0" err="1" smtClean="0"/>
              <a:t>Bulid</a:t>
            </a:r>
            <a:endParaRPr lang="en-US" altLang="ko-KR" dirty="0" smtClean="0"/>
          </a:p>
          <a:p>
            <a:pPr marL="720725" lvl="2" indent="0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  . </a:t>
            </a:r>
            <a:r>
              <a:rPr lang="ko-KR" altLang="en-US" dirty="0"/>
              <a:t>기존 </a:t>
            </a:r>
            <a:r>
              <a:rPr lang="en-US" altLang="ko-KR" dirty="0"/>
              <a:t>Index</a:t>
            </a:r>
            <a:r>
              <a:rPr lang="ko-KR" altLang="en-US" dirty="0"/>
              <a:t>를 </a:t>
            </a:r>
            <a:r>
              <a:rPr lang="ko-KR" altLang="en-US" dirty="0" err="1"/>
              <a:t>재구축</a:t>
            </a:r>
            <a:r>
              <a:rPr lang="ko-KR" altLang="en-US" dirty="0"/>
              <a:t> </a:t>
            </a:r>
            <a:r>
              <a:rPr lang="ko-KR" altLang="en-US" dirty="0" smtClean="0"/>
              <a:t>하고</a:t>
            </a:r>
            <a:r>
              <a:rPr lang="en-US" altLang="ko-KR" dirty="0" smtClean="0"/>
              <a:t>,</a:t>
            </a:r>
            <a:r>
              <a:rPr lang="ko-KR" altLang="en-US" dirty="0" smtClean="0"/>
              <a:t>  </a:t>
            </a:r>
            <a:r>
              <a:rPr lang="en-US" altLang="ko-KR" dirty="0"/>
              <a:t>Rebuild</a:t>
            </a:r>
            <a:r>
              <a:rPr lang="ko-KR" altLang="en-US" dirty="0"/>
              <a:t>동안 발생한 </a:t>
            </a:r>
            <a:r>
              <a:rPr lang="en-US" altLang="ko-KR" dirty="0"/>
              <a:t>Data</a:t>
            </a:r>
            <a:r>
              <a:rPr lang="ko-KR" altLang="en-US" dirty="0"/>
              <a:t>는 </a:t>
            </a:r>
            <a:r>
              <a:rPr lang="en-US" altLang="ko-KR" dirty="0"/>
              <a:t>Journal Table</a:t>
            </a:r>
            <a:r>
              <a:rPr lang="ko-KR" altLang="en-US" dirty="0"/>
              <a:t>에 임시 </a:t>
            </a:r>
            <a:r>
              <a:rPr lang="ko-KR" altLang="en-US" dirty="0" smtClean="0"/>
              <a:t>보관</a:t>
            </a:r>
            <a:endParaRPr lang="ko-KR" altLang="en-US" dirty="0"/>
          </a:p>
          <a:p>
            <a:pPr lvl="2"/>
            <a:r>
              <a:rPr lang="en-US" altLang="ko-KR" dirty="0" smtClean="0"/>
              <a:t> Merge</a:t>
            </a:r>
            <a:r>
              <a:rPr lang="ko-KR" altLang="en-US" dirty="0" smtClean="0"/>
              <a:t> </a:t>
            </a:r>
            <a:endParaRPr lang="en-US" altLang="ko-KR" dirty="0" smtClean="0"/>
          </a:p>
          <a:p>
            <a:pPr marL="720725" lvl="2" indent="0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  . </a:t>
            </a:r>
            <a:r>
              <a:rPr lang="en-US" altLang="ko-KR" dirty="0"/>
              <a:t>Rebuild Index</a:t>
            </a:r>
            <a:r>
              <a:rPr lang="ko-KR" altLang="en-US" dirty="0"/>
              <a:t>와 </a:t>
            </a:r>
            <a:r>
              <a:rPr lang="en-US" altLang="ko-KR" dirty="0"/>
              <a:t>Journal Table</a:t>
            </a:r>
            <a:r>
              <a:rPr lang="ko-KR" altLang="en-US" dirty="0"/>
              <a:t>의 </a:t>
            </a:r>
            <a:r>
              <a:rPr lang="en-US" altLang="ko-KR" dirty="0"/>
              <a:t>Data</a:t>
            </a:r>
            <a:r>
              <a:rPr lang="ko-KR" altLang="en-US" dirty="0"/>
              <a:t>를 </a:t>
            </a:r>
            <a:r>
              <a:rPr lang="en-US" altLang="ko-KR" dirty="0" smtClean="0"/>
              <a:t>Merge</a:t>
            </a:r>
          </a:p>
          <a:p>
            <a:pPr marL="357187" lvl="1" indent="0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- Three </a:t>
            </a:r>
            <a:r>
              <a:rPr lang="en-US" altLang="ko-KR" dirty="0"/>
              <a:t>Phase</a:t>
            </a:r>
            <a:r>
              <a:rPr lang="ko-KR" altLang="en-US" dirty="0"/>
              <a:t>로 실행</a:t>
            </a:r>
            <a:endParaRPr lang="en-US" altLang="ko-KR" dirty="0"/>
          </a:p>
          <a:p>
            <a:pPr lvl="1"/>
            <a:r>
              <a:rPr lang="ko-KR" altLang="en-US" dirty="0"/>
              <a:t> </a:t>
            </a:r>
            <a:r>
              <a:rPr lang="en-US" altLang="ko-KR" dirty="0"/>
              <a:t>CREATE INDEX </a:t>
            </a:r>
            <a:r>
              <a:rPr lang="en-US" altLang="ko-KR" dirty="0" err="1"/>
              <a:t>ord_idx</a:t>
            </a:r>
            <a:r>
              <a:rPr lang="en-US" altLang="ko-KR" dirty="0"/>
              <a:t> ON orders(</a:t>
            </a:r>
            <a:r>
              <a:rPr lang="en-US" altLang="ko-KR" dirty="0" err="1"/>
              <a:t>ord_id</a:t>
            </a:r>
            <a:r>
              <a:rPr lang="en-US" altLang="ko-KR" dirty="0"/>
              <a:t>) ONLINE;</a:t>
            </a:r>
          </a:p>
          <a:p>
            <a:pPr lvl="1"/>
            <a:r>
              <a:rPr lang="en-US" altLang="ko-KR" dirty="0" smtClean="0"/>
              <a:t> ALTER </a:t>
            </a:r>
            <a:r>
              <a:rPr lang="en-US" altLang="ko-KR" dirty="0"/>
              <a:t>INDEX </a:t>
            </a:r>
            <a:r>
              <a:rPr lang="en-US" altLang="ko-KR" dirty="0" err="1"/>
              <a:t>ord_idx</a:t>
            </a:r>
            <a:r>
              <a:rPr lang="en-US" altLang="ko-KR" dirty="0"/>
              <a:t> COALESCE;</a:t>
            </a:r>
          </a:p>
          <a:p>
            <a:pPr lvl="1"/>
            <a:endParaRPr lang="en-US" altLang="ko-KR" dirty="0"/>
          </a:p>
          <a:p>
            <a:r>
              <a:rPr lang="ko-KR" altLang="en-US" dirty="0" smtClean="0"/>
              <a:t>인덱스 </a:t>
            </a:r>
            <a:r>
              <a:rPr lang="ko-KR" altLang="en-US" dirty="0"/>
              <a:t>삭제</a:t>
            </a:r>
          </a:p>
          <a:p>
            <a:pPr lvl="1"/>
            <a:r>
              <a:rPr lang="ko-KR" altLang="en-US" dirty="0"/>
              <a:t> 인덱스는 테이블과 같은 독립적인 스키마 오브젝트이므로 인덱스의 삭제는 테이블의 데이터에는 </a:t>
            </a:r>
            <a:r>
              <a:rPr lang="ko-KR" altLang="en-US" dirty="0" smtClean="0"/>
              <a:t>  </a:t>
            </a:r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  </a:t>
            </a:r>
            <a:r>
              <a:rPr lang="ko-KR" altLang="en-US" dirty="0" smtClean="0"/>
              <a:t>영향을 </a:t>
            </a:r>
            <a:r>
              <a:rPr lang="ko-KR" altLang="en-US" dirty="0"/>
              <a:t>미치지 않음</a:t>
            </a:r>
            <a:r>
              <a:rPr lang="en-US" altLang="ko-KR" dirty="0"/>
              <a:t>.</a:t>
            </a:r>
          </a:p>
          <a:p>
            <a:pPr lvl="1"/>
            <a:r>
              <a:rPr lang="ko-KR" altLang="en-US" dirty="0"/>
              <a:t> 인덱스를 삭제하면 해당 </a:t>
            </a:r>
            <a:r>
              <a:rPr lang="ko-KR" altLang="en-US" dirty="0" err="1"/>
              <a:t>컬럼의</a:t>
            </a:r>
            <a:r>
              <a:rPr lang="ko-KR" altLang="en-US" dirty="0"/>
              <a:t> 데이터를 조회 시 이전과 달리 조회 속도가 느려질 수도 있음</a:t>
            </a:r>
            <a:r>
              <a:rPr lang="en-US" altLang="ko-KR" dirty="0"/>
              <a:t>.</a:t>
            </a:r>
          </a:p>
          <a:p>
            <a:pPr lvl="1"/>
            <a:r>
              <a:rPr lang="ko-KR" altLang="en-US" dirty="0"/>
              <a:t> 인덱스 삭제 예</a:t>
            </a:r>
          </a:p>
          <a:p>
            <a:endParaRPr lang="en-US" altLang="ko-KR" dirty="0" smtClean="0"/>
          </a:p>
          <a:p>
            <a:endParaRPr lang="en-US" altLang="ko-KR" dirty="0" smtClean="0"/>
          </a:p>
          <a:p>
            <a:pPr lvl="2"/>
            <a:endParaRPr lang="ko-KR" altLang="en-US" dirty="0" smtClean="0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611188" y="5572394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SQL&gt;DROP INDEX </a:t>
            </a: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prod_id_pk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;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인덱스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3251" name="Rectangle 39"/>
          <p:cNvSpPr>
            <a:spLocks noGrp="1" noChangeArrowheads="1"/>
          </p:cNvSpPr>
          <p:nvPr>
            <p:ph type="body" idx="1"/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/>
          <a:p>
            <a:r>
              <a:rPr lang="ko-KR" altLang="en-US" dirty="0"/>
              <a:t> 인덱스 적용 기준 및 </a:t>
            </a:r>
            <a:r>
              <a:rPr lang="ko-KR" altLang="en-US" dirty="0" err="1"/>
              <a:t>컬럼</a:t>
            </a:r>
            <a:r>
              <a:rPr lang="ko-KR" altLang="en-US" dirty="0"/>
              <a:t> 선정</a:t>
            </a:r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503548" y="1284312"/>
            <a:ext cx="74676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인덱스 적용 기준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6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블럭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이상의 테이블에 적용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컬럼의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분포도가 10 ~ 15 % 이내인 경우 적용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분포도가 범위 이내더라도 절대량이 많은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경우에는 다른 방법 적용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분포도가 범위 이상이더라도 부분범위처리를 목적으로 하는 경우에는 적용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인덱스만을 사용하여 요구를 해결하는 경우는 분포도가  나쁘더라도 적용할 수 있음(손익분기점)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인덱스 </a:t>
            </a:r>
            <a:r>
              <a:rPr lang="ko-KR" altLang="en-US" sz="1400" b="1" dirty="0" err="1">
                <a:latin typeface="맑은 고딕" pitchFamily="50" charset="-127"/>
                <a:ea typeface="맑은 고딕" pitchFamily="50" charset="-127"/>
              </a:rPr>
              <a:t>컬럼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 선정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분포도가 좋은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컬럼은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단독적으로 생성하여 활용도 향상</a:t>
            </a: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자주 조합되어 사용되는 경우는 </a:t>
            </a:r>
            <a:r>
              <a:rPr lang="ko-KR" altLang="en-US" sz="1400" dirty="0">
                <a:solidFill>
                  <a:srgbClr val="FF0623"/>
                </a:solidFill>
                <a:latin typeface="맑은 고딕" pitchFamily="50" charset="-127"/>
                <a:ea typeface="맑은 고딕" pitchFamily="50" charset="-127"/>
              </a:rPr>
              <a:t>결합인덱스 생성</a:t>
            </a: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엑세스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경우의 수를 만족할 수 있도록 각 인덱스간의 역할 분담 (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Application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별이 아닌 사용형태별)</a:t>
            </a: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가능한 </a:t>
            </a:r>
            <a:r>
              <a:rPr lang="ko-KR" altLang="en-US" sz="1400" dirty="0">
                <a:solidFill>
                  <a:srgbClr val="FF0623"/>
                </a:solidFill>
                <a:latin typeface="맑은 고딕" pitchFamily="50" charset="-127"/>
                <a:ea typeface="맑은 고딕" pitchFamily="50" charset="-127"/>
              </a:rPr>
              <a:t>수정이 빈번하지 않는 </a:t>
            </a:r>
            <a:r>
              <a:rPr lang="ko-KR" altLang="en-US" sz="1400" dirty="0" err="1">
                <a:solidFill>
                  <a:srgbClr val="FF0623"/>
                </a:solidFill>
                <a:latin typeface="맑은 고딕" pitchFamily="50" charset="-127"/>
                <a:ea typeface="맑은 고딕" pitchFamily="50" charset="-127"/>
              </a:rPr>
              <a:t>컬럼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가능한 한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컬럼이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여러 인덱스에 포함되지 않게 할 것</a:t>
            </a: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결합 인덱스의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컬럼순서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선정에 주의 (사용빈도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, 유일성,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SORT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유형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, 부분범위처리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고려)</a:t>
            </a: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반복 수행되는 조건은 가장 빠른 수행속도를 낼 수 있도록 하는데 초점을 맞출 것</a:t>
            </a: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실제 조사된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엑세스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종류를 토대로 선정 및 검증</a:t>
            </a:r>
          </a:p>
        </p:txBody>
      </p:sp>
    </p:spTree>
    <p:extLst>
      <p:ext uri="{BB962C8B-B14F-4D97-AF65-F5344CB8AC3E}">
        <p14:creationId xmlns:p14="http://schemas.microsoft.com/office/powerpoint/2010/main" val="186823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인덱스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3251" name="Rectangle 3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인덱스 고려사</a:t>
            </a:r>
            <a:r>
              <a:rPr lang="ko-KR" altLang="en-US" dirty="0"/>
              <a:t>항</a:t>
            </a:r>
            <a:endParaRPr lang="ko-KR" altLang="en-US" dirty="0" smtClean="0"/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503548" y="1268760"/>
            <a:ext cx="7920880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새로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추가된 인덱스는 기존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Access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경로에 영향을 미칠 수가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있음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지나치게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많은 인덱스는 많은 오버헤드를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발생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넓은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범위를 인덱스로 처리 시 많은 오버헤드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발생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err="1" smtClean="0">
                <a:latin typeface="맑은 고딕" pitchFamily="50" charset="-127"/>
                <a:ea typeface="맑은 고딕" pitchFamily="50" charset="-127"/>
              </a:rPr>
              <a:t>옵티마이저를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위한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통계데이타를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주기적으로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갱신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인덱스를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위한 추가적인 저장공간이 필요해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짐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인덱스의 개수는 테이블의 사용형태에 따라 다름</a:t>
            </a:r>
          </a:p>
          <a:p>
            <a:pPr eaLnBrk="1" latinLnBrk="1" hangingPunct="1">
              <a:lnSpc>
                <a:spcPct val="120000"/>
              </a:lnSpc>
              <a:spcBef>
                <a:spcPct val="20000"/>
              </a:spcBef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   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검색 위주형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, 동시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다량 </a:t>
            </a:r>
            <a:r>
              <a:rPr lang="ko-KR" altLang="en-US" sz="1400" dirty="0" err="1" smtClean="0">
                <a:latin typeface="맑은 고딕" pitchFamily="50" charset="-127"/>
                <a:ea typeface="맑은 고딕" pitchFamily="50" charset="-127"/>
              </a:rPr>
              <a:t>처리형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, 단일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처리형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배치 </a:t>
            </a:r>
            <a:r>
              <a:rPr lang="ko-KR" altLang="en-US" sz="1400" dirty="0" err="1" smtClean="0">
                <a:latin typeface="맑은 고딕" pitchFamily="50" charset="-127"/>
                <a:ea typeface="맑은 고딕" pitchFamily="50" charset="-127"/>
              </a:rPr>
              <a:t>처리형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분포도가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양호한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컬럼도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처리 조건(범위)에 따라 분포도가 나빠 질 수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있음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NULL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가지는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컬럼의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인덱스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ENTRY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는 생성되지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않음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인덱스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사용원칙을 준수해야 인덱스가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사용되어짐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조인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join)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시에 인덱스가 사용되지 않으면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엑세스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경로는 무조건 특정형태로 고정되어짐</a:t>
            </a:r>
          </a:p>
        </p:txBody>
      </p:sp>
    </p:spTree>
    <p:extLst>
      <p:ext uri="{BB962C8B-B14F-4D97-AF65-F5344CB8AC3E}">
        <p14:creationId xmlns:p14="http://schemas.microsoft.com/office/powerpoint/2010/main" val="186823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고가용성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14"/>
          <p:cNvSpPr txBox="1">
            <a:spLocks noChangeArrowheads="1"/>
          </p:cNvSpPr>
          <p:nvPr/>
        </p:nvSpPr>
        <p:spPr bwMode="auto">
          <a:xfrm>
            <a:off x="250378" y="829283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>
                <a:latin typeface="+mj-ea"/>
              </a:rPr>
              <a:t>Tibero</a:t>
            </a:r>
            <a:r>
              <a:rPr lang="ko-KR" altLang="en-US" sz="1200" kern="0" dirty="0" smtClean="0">
                <a:latin typeface="+mj-ea"/>
              </a:rPr>
              <a:t>는 </a:t>
            </a:r>
            <a:r>
              <a:rPr lang="en-US" altLang="ko-KR" sz="1200" kern="0" dirty="0" smtClean="0">
                <a:latin typeface="+mj-ea"/>
              </a:rPr>
              <a:t>TAC </a:t>
            </a:r>
            <a:r>
              <a:rPr lang="ko-KR" altLang="en-US" sz="1200" kern="0" dirty="0" smtClean="0">
                <a:latin typeface="+mj-ea"/>
              </a:rPr>
              <a:t>뿐만 아니라 공유 디스크 방식</a:t>
            </a:r>
            <a:r>
              <a:rPr lang="en-US" altLang="ko-KR" sz="1200" kern="0" dirty="0" smtClean="0">
                <a:latin typeface="+mj-ea"/>
              </a:rPr>
              <a:t>, </a:t>
            </a:r>
            <a:r>
              <a:rPr lang="ko-KR" altLang="en-US" sz="1200" kern="0" dirty="0" smtClean="0">
                <a:latin typeface="+mj-ea"/>
              </a:rPr>
              <a:t>독립 디스크 방식에 대한 이중화를 각각 지원하여 운영상의 고 가용성과 </a:t>
            </a:r>
            <a:endParaRPr lang="en-US" altLang="ko-KR" sz="1200" kern="0" dirty="0" smtClean="0">
              <a:latin typeface="+mj-ea"/>
            </a:endParaRPr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>
                <a:latin typeface="+mj-ea"/>
              </a:rPr>
              <a:t>재해복구에 적합한 아키텍처를 제공</a:t>
            </a:r>
            <a:r>
              <a:rPr lang="en-US" altLang="ko-KR" sz="1200" kern="0" dirty="0" smtClean="0">
                <a:latin typeface="+mj-ea"/>
              </a:rPr>
              <a:t>. </a:t>
            </a:r>
            <a:r>
              <a:rPr lang="en-US" altLang="ko-KR" sz="1200" kern="0" dirty="0" err="1" smtClean="0">
                <a:latin typeface="+mj-ea"/>
              </a:rPr>
              <a:t>Tibero</a:t>
            </a:r>
            <a:r>
              <a:rPr lang="ko-KR" altLang="en-US" sz="1200" kern="0" dirty="0" smtClean="0">
                <a:latin typeface="+mj-ea"/>
              </a:rPr>
              <a:t>의 다양한 이중화 방법으로 </a:t>
            </a:r>
            <a:r>
              <a:rPr lang="en-US" altLang="ko-KR" sz="1200" kern="0" dirty="0" smtClean="0">
                <a:latin typeface="+mj-ea"/>
              </a:rPr>
              <a:t>DBMS </a:t>
            </a:r>
            <a:r>
              <a:rPr lang="ko-KR" altLang="en-US" sz="1200" kern="0" dirty="0" smtClean="0">
                <a:latin typeface="+mj-ea"/>
              </a:rPr>
              <a:t>장애 발생 시 </a:t>
            </a:r>
            <a:r>
              <a:rPr lang="en-US" altLang="ko-KR" sz="1200" kern="0" dirty="0" smtClean="0">
                <a:latin typeface="+mj-ea"/>
              </a:rPr>
              <a:t>Fail-over</a:t>
            </a:r>
            <a:r>
              <a:rPr lang="ko-KR" altLang="en-US" sz="1200" kern="0" dirty="0" smtClean="0">
                <a:latin typeface="+mj-ea"/>
              </a:rPr>
              <a:t>를 통한 지속적인 </a:t>
            </a:r>
            <a:endParaRPr lang="en-US" altLang="ko-KR" sz="1200" kern="0" dirty="0" smtClean="0">
              <a:latin typeface="+mj-ea"/>
            </a:endParaRPr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>
                <a:latin typeface="+mj-ea"/>
              </a:rPr>
              <a:t>서비스 및 데이터 보호를 지원</a:t>
            </a:r>
            <a:r>
              <a:rPr lang="en-US" altLang="ko-KR" sz="1200" kern="0" dirty="0" smtClean="0">
                <a:latin typeface="+mj-ea"/>
              </a:rPr>
              <a:t>.</a:t>
            </a:r>
          </a:p>
        </p:txBody>
      </p:sp>
      <p:sp>
        <p:nvSpPr>
          <p:cNvPr id="5" name="Rectangle 9"/>
          <p:cNvSpPr>
            <a:spLocks noChangeArrowheads="1"/>
          </p:cNvSpPr>
          <p:nvPr/>
        </p:nvSpPr>
        <p:spPr bwMode="auto">
          <a:xfrm>
            <a:off x="4673153" y="1667483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TSC(</a:t>
            </a: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Standby Cluster)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Rectangle 10"/>
          <p:cNvSpPr>
            <a:spLocks noChangeArrowheads="1"/>
          </p:cNvSpPr>
          <p:nvPr/>
        </p:nvSpPr>
        <p:spPr bwMode="auto">
          <a:xfrm>
            <a:off x="4782449" y="1919915"/>
            <a:ext cx="4278564" cy="966768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독립디스크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기반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Active-Standby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방식으로 자료 보호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재해 복구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(Disaster Recovery)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등을 목적으로 함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물리적으로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독립된 장소에서 원본 자료에 대한 트랜잭션 단위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복제본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유지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원본 데이터베이스 또는 디스크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Fail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시 신속히 서비스를 재개하고 자료 보호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장애 복구 후 변경 데이터에 대한 데이터 동기화 후 기존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Active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서버로 정상적인 서비스 재개 가능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7" name="그룹 6"/>
          <p:cNvGrpSpPr/>
          <p:nvPr/>
        </p:nvGrpSpPr>
        <p:grpSpPr>
          <a:xfrm>
            <a:off x="4699186" y="3564565"/>
            <a:ext cx="4381500" cy="2141518"/>
            <a:chOff x="4992687" y="4088385"/>
            <a:chExt cx="4381500" cy="2141518"/>
          </a:xfrm>
        </p:grpSpPr>
        <p:sp>
          <p:nvSpPr>
            <p:cNvPr id="8" name="AutoShape 113"/>
            <p:cNvSpPr>
              <a:spLocks noChangeAspect="1" noChangeArrowheads="1"/>
            </p:cNvSpPr>
            <p:nvPr/>
          </p:nvSpPr>
          <p:spPr bwMode="auto">
            <a:xfrm>
              <a:off x="4992687" y="4088385"/>
              <a:ext cx="4381500" cy="2141518"/>
            </a:xfrm>
            <a:prstGeom prst="roundRect">
              <a:avLst>
                <a:gd name="adj" fmla="val 3676"/>
              </a:avLst>
            </a:prstGeom>
            <a:solidFill>
              <a:srgbClr val="BECAD0"/>
            </a:solidFill>
            <a:ln w="12700" algn="ctr">
              <a:noFill/>
              <a:round/>
              <a:headEnd/>
              <a:tailEnd/>
            </a:ln>
          </p:spPr>
          <p:txBody>
            <a:bodyPr lIns="180000" tIns="46800" rIns="54000" bIns="45712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독립 디스크 기반 </a:t>
              </a:r>
              <a:r>
                <a:rPr kumimoji="0" lang="en-US" altLang="ko-KR" sz="11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Active-Standby</a:t>
              </a:r>
            </a:p>
          </p:txBody>
        </p:sp>
        <p:sp>
          <p:nvSpPr>
            <p:cNvPr id="9" name="Rectangle 114"/>
            <p:cNvSpPr>
              <a:spLocks noChangeAspect="1" noChangeArrowheads="1"/>
            </p:cNvSpPr>
            <p:nvPr/>
          </p:nvSpPr>
          <p:spPr bwMode="auto">
            <a:xfrm>
              <a:off x="5078412" y="4393184"/>
              <a:ext cx="4219575" cy="1765281"/>
            </a:xfrm>
            <a:prstGeom prst="roundRect">
              <a:avLst>
                <a:gd name="adj" fmla="val 3111"/>
              </a:avLst>
            </a:prstGeom>
            <a:solidFill>
              <a:srgbClr val="FFFFFF"/>
            </a:solidFill>
            <a:ln w="3175" algn="ctr">
              <a:noFill/>
              <a:round/>
              <a:headEnd/>
              <a:tailEnd/>
            </a:ln>
          </p:spPr>
          <p:txBody>
            <a:bodyPr lIns="72000" tIns="46800" rIns="36000" bIns="46800" anchor="ctr"/>
            <a:lstStyle/>
            <a:p>
              <a:pPr marL="114300" marR="0" lvl="0" indent="-11430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50000"/>
                </a:spcAft>
                <a:buClr>
                  <a:srgbClr val="808080"/>
                </a:buClr>
                <a:buSzTx/>
                <a:buFontTx/>
                <a:buChar char="•"/>
                <a:tabLst/>
                <a:defRPr/>
              </a:pPr>
              <a:endParaRPr kumimoji="0" lang="ko-KR" altLang="ko-KR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  <p:sp>
          <p:nvSpPr>
            <p:cNvPr id="10" name="AutoShape 69"/>
            <p:cNvSpPr>
              <a:spLocks noChangeArrowheads="1"/>
            </p:cNvSpPr>
            <p:nvPr/>
          </p:nvSpPr>
          <p:spPr bwMode="auto">
            <a:xfrm>
              <a:off x="6858000" y="4973647"/>
              <a:ext cx="603231" cy="646113"/>
            </a:xfrm>
            <a:prstGeom prst="rightArrow">
              <a:avLst>
                <a:gd name="adj1" fmla="val 58750"/>
                <a:gd name="adj2" fmla="val 31644"/>
              </a:avLst>
            </a:prstGeom>
            <a:solidFill>
              <a:srgbClr val="DED9D0"/>
            </a:solidFill>
            <a:ln w="3175" algn="ctr">
              <a:noFill/>
              <a:miter lim="800000"/>
              <a:headEnd/>
              <a:tailEnd/>
            </a:ln>
          </p:spPr>
          <p:txBody>
            <a:bodyPr lIns="90000" rIns="0" anchor="ctr"/>
            <a:lstStyle/>
            <a:p>
              <a:r>
                <a:rPr lang="ko-KR" altLang="en-US" sz="1000" i="1" dirty="0">
                  <a:solidFill>
                    <a:schemeClr val="tx1"/>
                  </a:solidFill>
                  <a:latin typeface="+mn-ea"/>
                  <a:ea typeface="+mn-ea"/>
                </a:rPr>
                <a:t>장애</a:t>
              </a:r>
            </a:p>
            <a:p>
              <a:r>
                <a:rPr lang="ko-KR" altLang="en-US" sz="1000" i="1" dirty="0">
                  <a:solidFill>
                    <a:schemeClr val="tx1"/>
                  </a:solidFill>
                  <a:latin typeface="+mn-ea"/>
                  <a:ea typeface="+mn-ea"/>
                </a:rPr>
                <a:t>발생시</a:t>
              </a:r>
            </a:p>
          </p:txBody>
        </p:sp>
        <p:grpSp>
          <p:nvGrpSpPr>
            <p:cNvPr id="11" name="그룹 184"/>
            <p:cNvGrpSpPr/>
            <p:nvPr/>
          </p:nvGrpSpPr>
          <p:grpSpPr>
            <a:xfrm>
              <a:off x="5245106" y="5048255"/>
              <a:ext cx="679446" cy="428630"/>
              <a:chOff x="7080414" y="7159538"/>
              <a:chExt cx="992056" cy="365230"/>
            </a:xfrm>
          </p:grpSpPr>
          <p:pic>
            <p:nvPicPr>
              <p:cNvPr id="57" name="Picture 36" descr="DB 02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7080414" y="7159538"/>
                <a:ext cx="992056" cy="3652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58" name="Rectangle 37"/>
              <p:cNvSpPr>
                <a:spLocks noChangeAspect="1" noChangeArrowheads="1"/>
              </p:cNvSpPr>
              <p:nvPr/>
            </p:nvSpPr>
            <p:spPr bwMode="auto">
              <a:xfrm>
                <a:off x="7170601" y="7196291"/>
                <a:ext cx="814374" cy="259566"/>
              </a:xfrm>
              <a:prstGeom prst="rect">
                <a:avLst/>
              </a:prstGeom>
              <a:noFill/>
              <a:ln>
                <a:noFill/>
              </a:ln>
              <a:extLst/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rPr>
                  <a:t>Tibero #1</a:t>
                </a:r>
              </a:p>
            </p:txBody>
          </p:sp>
        </p:grpSp>
        <p:grpSp>
          <p:nvGrpSpPr>
            <p:cNvPr id="12" name="그룹 194"/>
            <p:cNvGrpSpPr/>
            <p:nvPr/>
          </p:nvGrpSpPr>
          <p:grpSpPr>
            <a:xfrm>
              <a:off x="6116621" y="5048255"/>
              <a:ext cx="679446" cy="428630"/>
              <a:chOff x="7080414" y="7159538"/>
              <a:chExt cx="992056" cy="365230"/>
            </a:xfrm>
          </p:grpSpPr>
          <p:pic>
            <p:nvPicPr>
              <p:cNvPr id="55" name="Picture 36" descr="DB 02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7080414" y="7159538"/>
                <a:ext cx="992056" cy="3652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56" name="Rectangle 37"/>
              <p:cNvSpPr>
                <a:spLocks noChangeAspect="1" noChangeArrowheads="1"/>
              </p:cNvSpPr>
              <p:nvPr/>
            </p:nvSpPr>
            <p:spPr bwMode="auto">
              <a:xfrm>
                <a:off x="7170601" y="7196291"/>
                <a:ext cx="814374" cy="259566"/>
              </a:xfrm>
              <a:prstGeom prst="rect">
                <a:avLst/>
              </a:prstGeom>
              <a:noFill/>
              <a:ln>
                <a:noFill/>
              </a:ln>
              <a:extLst/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0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rPr>
                  <a:t>Tibero</a:t>
                </a:r>
                <a:r>
                  <a:rPr kumimoji="0" lang="en-US" altLang="ko-KR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rPr>
                  <a:t> </a:t>
                </a:r>
                <a:r>
                  <a:rPr kumimoji="0" lang="en-US" altLang="ko-KR" sz="10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rPr>
                  <a:t>#</a:t>
                </a:r>
                <a:r>
                  <a:rPr kumimoji="0" lang="en-US" altLang="ko-KR" sz="1000" b="1" kern="0" dirty="0" smtClean="0">
                    <a:solidFill>
                      <a:srgbClr val="003366"/>
                    </a:solidFill>
                    <a:latin typeface="+mn-ea"/>
                    <a:ea typeface="+mn-ea"/>
                  </a:rPr>
                  <a:t>2</a:t>
                </a:r>
                <a:endParaRPr kumimoji="0" lang="en-US" altLang="ko-KR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endParaRPr>
              </a:p>
            </p:txBody>
          </p:sp>
        </p:grpSp>
        <p:pic>
          <p:nvPicPr>
            <p:cNvPr id="13" name="Picture 50" descr="1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5442756" y="4604014"/>
              <a:ext cx="284146" cy="3013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50" descr="1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6314271" y="4604014"/>
              <a:ext cx="284146" cy="3013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15" name="그룹 310"/>
            <p:cNvGrpSpPr/>
            <p:nvPr/>
          </p:nvGrpSpPr>
          <p:grpSpPr>
            <a:xfrm>
              <a:off x="5224485" y="5691198"/>
              <a:ext cx="720688" cy="398462"/>
              <a:chOff x="1357298" y="5167314"/>
              <a:chExt cx="1143008" cy="398462"/>
            </a:xfrm>
          </p:grpSpPr>
          <p:pic>
            <p:nvPicPr>
              <p:cNvPr id="53" name="Picture 64" descr="DB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357298" y="5167314"/>
                <a:ext cx="1143008" cy="3984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54" name="Rectangle 104"/>
              <p:cNvSpPr>
                <a:spLocks noChangeArrowheads="1"/>
              </p:cNvSpPr>
              <p:nvPr/>
            </p:nvSpPr>
            <p:spPr bwMode="auto">
              <a:xfrm>
                <a:off x="1487472" y="5191127"/>
                <a:ext cx="882660" cy="19050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spcBef>
                    <a:spcPct val="20000"/>
                  </a:spcBef>
                </a:pPr>
                <a:r>
                  <a:rPr lang="en-US" altLang="ko-KR" sz="900" b="1" dirty="0" smtClean="0">
                    <a:solidFill>
                      <a:srgbClr val="003366"/>
                    </a:solidFill>
                    <a:latin typeface="+mn-ea"/>
                    <a:ea typeface="+mn-ea"/>
                  </a:rPr>
                  <a:t>Database</a:t>
                </a:r>
                <a:endParaRPr lang="en-US" altLang="ko-KR" sz="900" b="1" dirty="0">
                  <a:solidFill>
                    <a:srgbClr val="003366"/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16" name="AutoShape 70"/>
            <p:cNvCxnSpPr>
              <a:cxnSpLocks noChangeShapeType="1"/>
              <a:stCxn id="13" idx="2"/>
            </p:cNvCxnSpPr>
            <p:nvPr/>
          </p:nvCxnSpPr>
          <p:spPr bwMode="auto">
            <a:xfrm rot="5400000">
              <a:off x="5513392" y="4976818"/>
              <a:ext cx="142874" cy="1588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" name="AutoShape 70"/>
            <p:cNvCxnSpPr>
              <a:cxnSpLocks noChangeShapeType="1"/>
              <a:stCxn id="14" idx="2"/>
            </p:cNvCxnSpPr>
            <p:nvPr/>
          </p:nvCxnSpPr>
          <p:spPr bwMode="auto">
            <a:xfrm rot="5400000">
              <a:off x="5850716" y="4442627"/>
              <a:ext cx="142874" cy="1068383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" name="AutoShape 70"/>
            <p:cNvCxnSpPr>
              <a:cxnSpLocks noChangeShapeType="1"/>
            </p:cNvCxnSpPr>
            <p:nvPr/>
          </p:nvCxnSpPr>
          <p:spPr bwMode="auto">
            <a:xfrm rot="5400000">
              <a:off x="5477673" y="5584041"/>
              <a:ext cx="214313" cy="1588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" name="AutoShape 70"/>
            <p:cNvCxnSpPr>
              <a:cxnSpLocks noChangeShapeType="1"/>
            </p:cNvCxnSpPr>
            <p:nvPr/>
          </p:nvCxnSpPr>
          <p:spPr bwMode="auto">
            <a:xfrm rot="5400000" flipH="1" flipV="1">
              <a:off x="6349187" y="5584042"/>
              <a:ext cx="214314" cy="1588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20" name="Text Box 66"/>
            <p:cNvSpPr txBox="1">
              <a:spLocks noChangeArrowheads="1"/>
            </p:cNvSpPr>
            <p:nvPr/>
          </p:nvSpPr>
          <p:spPr bwMode="auto">
            <a:xfrm>
              <a:off x="5068887" y="5432437"/>
              <a:ext cx="563562" cy="25876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10000"/>
                </a:lnSpc>
              </a:pPr>
              <a:r>
                <a:rPr lang="en-US" altLang="ko-KR" sz="900" dirty="0">
                  <a:solidFill>
                    <a:schemeClr val="tx1"/>
                  </a:solidFill>
                  <a:latin typeface="+mn-ea"/>
                  <a:ea typeface="+mn-ea"/>
                </a:rPr>
                <a:t>Active</a:t>
              </a:r>
            </a:p>
          </p:txBody>
        </p:sp>
        <p:sp>
          <p:nvSpPr>
            <p:cNvPr id="21" name="Text Box 66"/>
            <p:cNvSpPr txBox="1">
              <a:spLocks noChangeArrowheads="1"/>
            </p:cNvSpPr>
            <p:nvPr/>
          </p:nvSpPr>
          <p:spPr bwMode="auto">
            <a:xfrm>
              <a:off x="6396019" y="5432437"/>
              <a:ext cx="563562" cy="25876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10000"/>
                </a:lnSpc>
              </a:pPr>
              <a:r>
                <a:rPr lang="en-US" altLang="ko-KR" sz="900" dirty="0" smtClean="0">
                  <a:solidFill>
                    <a:schemeClr val="tx1"/>
                  </a:solidFill>
                  <a:latin typeface="+mn-ea"/>
                  <a:ea typeface="+mn-ea"/>
                </a:rPr>
                <a:t>Standby</a:t>
              </a:r>
              <a:endParaRPr lang="en-US" altLang="ko-KR" sz="900" dirty="0">
                <a:solidFill>
                  <a:schemeClr val="tx1"/>
                </a:solidFill>
                <a:latin typeface="+mn-ea"/>
                <a:ea typeface="+mn-ea"/>
              </a:endParaRPr>
            </a:p>
          </p:txBody>
        </p:sp>
        <p:grpSp>
          <p:nvGrpSpPr>
            <p:cNvPr id="22" name="그룹 354"/>
            <p:cNvGrpSpPr/>
            <p:nvPr/>
          </p:nvGrpSpPr>
          <p:grpSpPr>
            <a:xfrm>
              <a:off x="6096000" y="5691199"/>
              <a:ext cx="720688" cy="398462"/>
              <a:chOff x="1357298" y="5167314"/>
              <a:chExt cx="1143008" cy="398462"/>
            </a:xfrm>
          </p:grpSpPr>
          <p:pic>
            <p:nvPicPr>
              <p:cNvPr id="51" name="Picture 64" descr="DB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357298" y="5167314"/>
                <a:ext cx="1143008" cy="3984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52" name="Rectangle 104"/>
              <p:cNvSpPr>
                <a:spLocks noChangeArrowheads="1"/>
              </p:cNvSpPr>
              <p:nvPr/>
            </p:nvSpPr>
            <p:spPr bwMode="auto">
              <a:xfrm>
                <a:off x="1487472" y="5191127"/>
                <a:ext cx="882660" cy="19050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spcBef>
                    <a:spcPct val="20000"/>
                  </a:spcBef>
                </a:pPr>
                <a:r>
                  <a:rPr lang="en-US" altLang="ko-KR" sz="900" b="1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Database</a:t>
                </a:r>
                <a:endParaRPr lang="en-US" altLang="ko-KR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23" name="AutoShape 63"/>
            <p:cNvCxnSpPr>
              <a:cxnSpLocks noChangeShapeType="1"/>
            </p:cNvCxnSpPr>
            <p:nvPr/>
          </p:nvCxnSpPr>
          <p:spPr bwMode="auto">
            <a:xfrm>
              <a:off x="5913446" y="5262570"/>
              <a:ext cx="211127" cy="1588"/>
            </a:xfrm>
            <a:prstGeom prst="straightConnector1">
              <a:avLst/>
            </a:prstGeom>
            <a:noFill/>
            <a:ln w="19050">
              <a:solidFill>
                <a:srgbClr val="375A71"/>
              </a:solidFill>
              <a:round/>
              <a:headEnd type="triangle" w="med" len="med"/>
              <a:tailEnd type="triangle" w="med" len="med"/>
            </a:ln>
          </p:spPr>
        </p:cxnSp>
        <p:sp>
          <p:nvSpPr>
            <p:cNvPr id="24" name="Text Box 66"/>
            <p:cNvSpPr txBox="1">
              <a:spLocks noChangeArrowheads="1"/>
            </p:cNvSpPr>
            <p:nvPr/>
          </p:nvSpPr>
          <p:spPr bwMode="auto">
            <a:xfrm>
              <a:off x="5761038" y="5457837"/>
              <a:ext cx="563562" cy="25876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r>
                <a:rPr lang="en-US" altLang="ko-KR" sz="900" dirty="0" smtClean="0">
                  <a:solidFill>
                    <a:schemeClr val="tx1"/>
                  </a:solidFill>
                  <a:latin typeface="+mn-ea"/>
                  <a:ea typeface="+mn-ea"/>
                </a:rPr>
                <a:t>Redo Log</a:t>
              </a:r>
            </a:p>
            <a:p>
              <a:pPr algn="ctr"/>
              <a:r>
                <a:rPr lang="ko-KR" altLang="en-US" sz="900" dirty="0" smtClean="0">
                  <a:solidFill>
                    <a:schemeClr val="tx1"/>
                  </a:solidFill>
                  <a:latin typeface="+mn-ea"/>
                  <a:ea typeface="+mn-ea"/>
                </a:rPr>
                <a:t>복제</a:t>
              </a:r>
              <a:endParaRPr lang="en-US" altLang="ko-KR" sz="900" dirty="0">
                <a:solidFill>
                  <a:schemeClr val="tx1"/>
                </a:solidFill>
                <a:latin typeface="+mn-ea"/>
                <a:ea typeface="+mn-ea"/>
              </a:endParaRPr>
            </a:p>
          </p:txBody>
        </p:sp>
        <p:grpSp>
          <p:nvGrpSpPr>
            <p:cNvPr id="25" name="그룹 184"/>
            <p:cNvGrpSpPr/>
            <p:nvPr/>
          </p:nvGrpSpPr>
          <p:grpSpPr>
            <a:xfrm>
              <a:off x="7681933" y="5048255"/>
              <a:ext cx="679446" cy="428630"/>
              <a:chOff x="7080414" y="7159538"/>
              <a:chExt cx="992056" cy="365230"/>
            </a:xfrm>
          </p:grpSpPr>
          <p:pic>
            <p:nvPicPr>
              <p:cNvPr id="49" name="Picture 36" descr="DB 02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7080414" y="7159538"/>
                <a:ext cx="992056" cy="3652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50" name="Rectangle 37"/>
              <p:cNvSpPr>
                <a:spLocks noChangeAspect="1" noChangeArrowheads="1"/>
              </p:cNvSpPr>
              <p:nvPr/>
            </p:nvSpPr>
            <p:spPr bwMode="auto">
              <a:xfrm>
                <a:off x="7170601" y="7196291"/>
                <a:ext cx="814374" cy="259566"/>
              </a:xfrm>
              <a:prstGeom prst="rect">
                <a:avLst/>
              </a:prstGeom>
              <a:noFill/>
              <a:ln>
                <a:noFill/>
              </a:ln>
              <a:extLst/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rPr>
                  <a:t>Tibero #1</a:t>
                </a:r>
              </a:p>
            </p:txBody>
          </p:sp>
        </p:grpSp>
        <p:grpSp>
          <p:nvGrpSpPr>
            <p:cNvPr id="26" name="그룹 194"/>
            <p:cNvGrpSpPr/>
            <p:nvPr/>
          </p:nvGrpSpPr>
          <p:grpSpPr>
            <a:xfrm>
              <a:off x="8533658" y="5048255"/>
              <a:ext cx="679446" cy="428630"/>
              <a:chOff x="7080414" y="7159538"/>
              <a:chExt cx="992056" cy="365230"/>
            </a:xfrm>
          </p:grpSpPr>
          <p:pic>
            <p:nvPicPr>
              <p:cNvPr id="47" name="Picture 36" descr="DB 02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auto">
              <a:xfrm>
                <a:off x="7080414" y="7159538"/>
                <a:ext cx="992056" cy="3652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48" name="Rectangle 37"/>
              <p:cNvSpPr>
                <a:spLocks noChangeAspect="1" noChangeArrowheads="1"/>
              </p:cNvSpPr>
              <p:nvPr/>
            </p:nvSpPr>
            <p:spPr bwMode="auto">
              <a:xfrm>
                <a:off x="7170601" y="7196291"/>
                <a:ext cx="814374" cy="259566"/>
              </a:xfrm>
              <a:prstGeom prst="rect">
                <a:avLst/>
              </a:prstGeom>
              <a:noFill/>
              <a:ln>
                <a:noFill/>
              </a:ln>
              <a:extLst/>
            </p:spPr>
            <p:txBody>
              <a:bodyPr wrap="none" anchor="ctr"/>
              <a:lstStyle/>
              <a:p>
                <a:pPr marL="0" marR="0" lvl="0" indent="0" algn="ctr" defTabSz="91440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0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rPr>
                  <a:t>Tibero</a:t>
                </a:r>
                <a:r>
                  <a:rPr kumimoji="0" lang="en-US" altLang="ko-KR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rPr>
                  <a:t> </a:t>
                </a:r>
                <a:r>
                  <a:rPr kumimoji="0" lang="en-US" altLang="ko-KR" sz="1000" b="1" i="0" u="none" strike="noStrike" kern="0" cap="none" spc="0" normalizeH="0" baseline="0" noProof="0" dirty="0" smtClean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rPr>
                  <a:t>#2</a:t>
                </a:r>
                <a:endParaRPr kumimoji="0" lang="en-US" altLang="ko-KR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endParaRPr>
              </a:p>
            </p:txBody>
          </p:sp>
        </p:grpSp>
        <p:pic>
          <p:nvPicPr>
            <p:cNvPr id="27" name="Picture 50" descr="1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7879583" y="4604014"/>
              <a:ext cx="284146" cy="3013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8" name="Picture 50" descr="1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8731308" y="4604014"/>
              <a:ext cx="284146" cy="3013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29" name="AutoShape 70"/>
            <p:cNvCxnSpPr>
              <a:cxnSpLocks noChangeShapeType="1"/>
              <a:stCxn id="27" idx="2"/>
            </p:cNvCxnSpPr>
            <p:nvPr/>
          </p:nvCxnSpPr>
          <p:spPr bwMode="auto">
            <a:xfrm rot="16200000" flipH="1">
              <a:off x="8395511" y="4531525"/>
              <a:ext cx="142874" cy="890585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0" name="AutoShape 70"/>
            <p:cNvCxnSpPr>
              <a:cxnSpLocks noChangeShapeType="1"/>
              <a:stCxn id="28" idx="2"/>
            </p:cNvCxnSpPr>
            <p:nvPr/>
          </p:nvCxnSpPr>
          <p:spPr bwMode="auto">
            <a:xfrm rot="5400000">
              <a:off x="8801944" y="4976818"/>
              <a:ext cx="142874" cy="1588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1" name="AutoShape 70"/>
            <p:cNvCxnSpPr>
              <a:cxnSpLocks noChangeShapeType="1"/>
            </p:cNvCxnSpPr>
            <p:nvPr/>
          </p:nvCxnSpPr>
          <p:spPr bwMode="auto">
            <a:xfrm rot="5400000" flipH="1" flipV="1">
              <a:off x="8766224" y="5584043"/>
              <a:ext cx="214315" cy="1588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32" name="Group 76"/>
            <p:cNvGrpSpPr>
              <a:grpSpLocks/>
            </p:cNvGrpSpPr>
            <p:nvPr/>
          </p:nvGrpSpPr>
          <p:grpSpPr bwMode="auto">
            <a:xfrm>
              <a:off x="7431643" y="4821242"/>
              <a:ext cx="455817" cy="428628"/>
              <a:chOff x="5577" y="2346"/>
              <a:chExt cx="285" cy="341"/>
            </a:xfrm>
          </p:grpSpPr>
          <p:grpSp>
            <p:nvGrpSpPr>
              <p:cNvPr id="42" name="Group 77"/>
              <p:cNvGrpSpPr>
                <a:grpSpLocks noChangeAspect="1"/>
              </p:cNvGrpSpPr>
              <p:nvPr/>
            </p:nvGrpSpPr>
            <p:grpSpPr bwMode="auto">
              <a:xfrm>
                <a:off x="5577" y="2346"/>
                <a:ext cx="268" cy="341"/>
                <a:chOff x="2608" y="2017"/>
                <a:chExt cx="558" cy="558"/>
              </a:xfrm>
            </p:grpSpPr>
            <p:sp>
              <p:nvSpPr>
                <p:cNvPr id="44" name="AutoShape 78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2608" y="2017"/>
                  <a:ext cx="558" cy="55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pic>
              <p:nvPicPr>
                <p:cNvPr id="45" name="Picture 79"/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clrChange>
                    <a:clrFrom>
                      <a:srgbClr val="FFFFFF"/>
                    </a:clrFrom>
                    <a:clrTo>
                      <a:srgbClr val="FFFFFF">
                        <a:alpha val="0"/>
                      </a:srgbClr>
                    </a:clrTo>
                  </a:clrChange>
                </a:blip>
                <a:srcRect/>
                <a:stretch>
                  <a:fillRect/>
                </a:stretch>
              </p:blipFill>
              <p:spPr bwMode="auto">
                <a:xfrm>
                  <a:off x="2611" y="2019"/>
                  <a:ext cx="553" cy="55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46" name="Freeform 80"/>
                <p:cNvSpPr>
                  <a:spLocks/>
                </p:cNvSpPr>
                <p:nvPr/>
              </p:nvSpPr>
              <p:spPr bwMode="auto">
                <a:xfrm>
                  <a:off x="2640" y="2050"/>
                  <a:ext cx="494" cy="493"/>
                </a:xfrm>
                <a:custGeom>
                  <a:avLst/>
                  <a:gdLst>
                    <a:gd name="T0" fmla="*/ 600 w 311"/>
                    <a:gd name="T1" fmla="*/ 16 h 310"/>
                    <a:gd name="T2" fmla="*/ 646 w 311"/>
                    <a:gd name="T3" fmla="*/ 16 h 310"/>
                    <a:gd name="T4" fmla="*/ 726 w 311"/>
                    <a:gd name="T5" fmla="*/ 129 h 310"/>
                    <a:gd name="T6" fmla="*/ 782 w 311"/>
                    <a:gd name="T7" fmla="*/ 145 h 310"/>
                    <a:gd name="T8" fmla="*/ 905 w 311"/>
                    <a:gd name="T9" fmla="*/ 83 h 310"/>
                    <a:gd name="T10" fmla="*/ 947 w 311"/>
                    <a:gd name="T11" fmla="*/ 108 h 310"/>
                    <a:gd name="T12" fmla="*/ 959 w 311"/>
                    <a:gd name="T13" fmla="*/ 245 h 310"/>
                    <a:gd name="T14" fmla="*/ 1002 w 311"/>
                    <a:gd name="T15" fmla="*/ 291 h 310"/>
                    <a:gd name="T16" fmla="*/ 1136 w 311"/>
                    <a:gd name="T17" fmla="*/ 301 h 310"/>
                    <a:gd name="T18" fmla="*/ 1158 w 311"/>
                    <a:gd name="T19" fmla="*/ 339 h 310"/>
                    <a:gd name="T20" fmla="*/ 1102 w 311"/>
                    <a:gd name="T21" fmla="*/ 463 h 310"/>
                    <a:gd name="T22" fmla="*/ 1118 w 311"/>
                    <a:gd name="T23" fmla="*/ 523 h 310"/>
                    <a:gd name="T24" fmla="*/ 1226 w 311"/>
                    <a:gd name="T25" fmla="*/ 600 h 310"/>
                    <a:gd name="T26" fmla="*/ 1226 w 311"/>
                    <a:gd name="T27" fmla="*/ 647 h 310"/>
                    <a:gd name="T28" fmla="*/ 1118 w 311"/>
                    <a:gd name="T29" fmla="*/ 724 h 310"/>
                    <a:gd name="T30" fmla="*/ 1102 w 311"/>
                    <a:gd name="T31" fmla="*/ 784 h 310"/>
                    <a:gd name="T32" fmla="*/ 1158 w 311"/>
                    <a:gd name="T33" fmla="*/ 905 h 310"/>
                    <a:gd name="T34" fmla="*/ 1136 w 311"/>
                    <a:gd name="T35" fmla="*/ 946 h 310"/>
                    <a:gd name="T36" fmla="*/ 1002 w 311"/>
                    <a:gd name="T37" fmla="*/ 956 h 310"/>
                    <a:gd name="T38" fmla="*/ 959 w 311"/>
                    <a:gd name="T39" fmla="*/ 1002 h 310"/>
                    <a:gd name="T40" fmla="*/ 947 w 311"/>
                    <a:gd name="T41" fmla="*/ 1139 h 310"/>
                    <a:gd name="T42" fmla="*/ 905 w 311"/>
                    <a:gd name="T43" fmla="*/ 1158 h 310"/>
                    <a:gd name="T44" fmla="*/ 782 w 311"/>
                    <a:gd name="T45" fmla="*/ 1102 h 310"/>
                    <a:gd name="T46" fmla="*/ 726 w 311"/>
                    <a:gd name="T47" fmla="*/ 1118 h 310"/>
                    <a:gd name="T48" fmla="*/ 646 w 311"/>
                    <a:gd name="T49" fmla="*/ 1231 h 310"/>
                    <a:gd name="T50" fmla="*/ 600 w 311"/>
                    <a:gd name="T51" fmla="*/ 1231 h 310"/>
                    <a:gd name="T52" fmla="*/ 519 w 311"/>
                    <a:gd name="T53" fmla="*/ 1118 h 310"/>
                    <a:gd name="T54" fmla="*/ 464 w 311"/>
                    <a:gd name="T55" fmla="*/ 1102 h 310"/>
                    <a:gd name="T56" fmla="*/ 340 w 311"/>
                    <a:gd name="T57" fmla="*/ 1158 h 310"/>
                    <a:gd name="T58" fmla="*/ 300 w 311"/>
                    <a:gd name="T59" fmla="*/ 1139 h 310"/>
                    <a:gd name="T60" fmla="*/ 288 w 311"/>
                    <a:gd name="T61" fmla="*/ 1002 h 310"/>
                    <a:gd name="T62" fmla="*/ 245 w 311"/>
                    <a:gd name="T63" fmla="*/ 956 h 310"/>
                    <a:gd name="T64" fmla="*/ 111 w 311"/>
                    <a:gd name="T65" fmla="*/ 946 h 310"/>
                    <a:gd name="T66" fmla="*/ 89 w 311"/>
                    <a:gd name="T67" fmla="*/ 905 h 310"/>
                    <a:gd name="T68" fmla="*/ 145 w 311"/>
                    <a:gd name="T69" fmla="*/ 784 h 310"/>
                    <a:gd name="T70" fmla="*/ 129 w 311"/>
                    <a:gd name="T71" fmla="*/ 724 h 310"/>
                    <a:gd name="T72" fmla="*/ 21 w 311"/>
                    <a:gd name="T73" fmla="*/ 647 h 310"/>
                    <a:gd name="T74" fmla="*/ 21 w 311"/>
                    <a:gd name="T75" fmla="*/ 600 h 310"/>
                    <a:gd name="T76" fmla="*/ 129 w 311"/>
                    <a:gd name="T77" fmla="*/ 523 h 310"/>
                    <a:gd name="T78" fmla="*/ 145 w 311"/>
                    <a:gd name="T79" fmla="*/ 463 h 310"/>
                    <a:gd name="T80" fmla="*/ 89 w 311"/>
                    <a:gd name="T81" fmla="*/ 339 h 310"/>
                    <a:gd name="T82" fmla="*/ 111 w 311"/>
                    <a:gd name="T83" fmla="*/ 301 h 310"/>
                    <a:gd name="T84" fmla="*/ 245 w 311"/>
                    <a:gd name="T85" fmla="*/ 291 h 310"/>
                    <a:gd name="T86" fmla="*/ 288 w 311"/>
                    <a:gd name="T87" fmla="*/ 245 h 310"/>
                    <a:gd name="T88" fmla="*/ 300 w 311"/>
                    <a:gd name="T89" fmla="*/ 108 h 310"/>
                    <a:gd name="T90" fmla="*/ 340 w 311"/>
                    <a:gd name="T91" fmla="*/ 83 h 310"/>
                    <a:gd name="T92" fmla="*/ 464 w 311"/>
                    <a:gd name="T93" fmla="*/ 145 h 310"/>
                    <a:gd name="T94" fmla="*/ 519 w 311"/>
                    <a:gd name="T95" fmla="*/ 129 h 310"/>
                    <a:gd name="T96" fmla="*/ 600 w 311"/>
                    <a:gd name="T97" fmla="*/ 16 h 310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311"/>
                    <a:gd name="T148" fmla="*/ 0 h 310"/>
                    <a:gd name="T149" fmla="*/ 311 w 311"/>
                    <a:gd name="T150" fmla="*/ 310 h 310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311" h="310">
                      <a:moveTo>
                        <a:pt x="150" y="4"/>
                      </a:moveTo>
                      <a:cubicBezTo>
                        <a:pt x="153" y="0"/>
                        <a:pt x="158" y="0"/>
                        <a:pt x="161" y="4"/>
                      </a:cubicBezTo>
                      <a:cubicBezTo>
                        <a:pt x="181" y="32"/>
                        <a:pt x="181" y="32"/>
                        <a:pt x="181" y="32"/>
                      </a:cubicBezTo>
                      <a:cubicBezTo>
                        <a:pt x="184" y="36"/>
                        <a:pt x="190" y="38"/>
                        <a:pt x="195" y="36"/>
                      </a:cubicBezTo>
                      <a:cubicBezTo>
                        <a:pt x="226" y="21"/>
                        <a:pt x="226" y="21"/>
                        <a:pt x="226" y="21"/>
                      </a:cubicBezTo>
                      <a:cubicBezTo>
                        <a:pt x="231" y="19"/>
                        <a:pt x="235" y="22"/>
                        <a:pt x="236" y="27"/>
                      </a:cubicBezTo>
                      <a:cubicBezTo>
                        <a:pt x="239" y="61"/>
                        <a:pt x="239" y="61"/>
                        <a:pt x="239" y="61"/>
                      </a:cubicBezTo>
                      <a:cubicBezTo>
                        <a:pt x="239" y="66"/>
                        <a:pt x="244" y="71"/>
                        <a:pt x="250" y="72"/>
                      </a:cubicBezTo>
                      <a:cubicBezTo>
                        <a:pt x="283" y="75"/>
                        <a:pt x="283" y="75"/>
                        <a:pt x="283" y="75"/>
                      </a:cubicBezTo>
                      <a:cubicBezTo>
                        <a:pt x="289" y="75"/>
                        <a:pt x="291" y="79"/>
                        <a:pt x="289" y="84"/>
                      </a:cubicBezTo>
                      <a:cubicBezTo>
                        <a:pt x="275" y="115"/>
                        <a:pt x="275" y="115"/>
                        <a:pt x="275" y="115"/>
                      </a:cubicBezTo>
                      <a:cubicBezTo>
                        <a:pt x="272" y="120"/>
                        <a:pt x="274" y="127"/>
                        <a:pt x="279" y="130"/>
                      </a:cubicBezTo>
                      <a:cubicBezTo>
                        <a:pt x="306" y="149"/>
                        <a:pt x="306" y="149"/>
                        <a:pt x="306" y="149"/>
                      </a:cubicBezTo>
                      <a:cubicBezTo>
                        <a:pt x="311" y="152"/>
                        <a:pt x="311" y="157"/>
                        <a:pt x="306" y="161"/>
                      </a:cubicBezTo>
                      <a:cubicBezTo>
                        <a:pt x="279" y="180"/>
                        <a:pt x="279" y="180"/>
                        <a:pt x="279" y="180"/>
                      </a:cubicBezTo>
                      <a:cubicBezTo>
                        <a:pt x="274" y="183"/>
                        <a:pt x="272" y="190"/>
                        <a:pt x="275" y="195"/>
                      </a:cubicBezTo>
                      <a:cubicBezTo>
                        <a:pt x="289" y="225"/>
                        <a:pt x="289" y="225"/>
                        <a:pt x="289" y="225"/>
                      </a:cubicBezTo>
                      <a:cubicBezTo>
                        <a:pt x="291" y="230"/>
                        <a:pt x="289" y="235"/>
                        <a:pt x="283" y="235"/>
                      </a:cubicBezTo>
                      <a:cubicBezTo>
                        <a:pt x="250" y="238"/>
                        <a:pt x="250" y="238"/>
                        <a:pt x="250" y="238"/>
                      </a:cubicBezTo>
                      <a:cubicBezTo>
                        <a:pt x="244" y="239"/>
                        <a:pt x="239" y="244"/>
                        <a:pt x="239" y="249"/>
                      </a:cubicBezTo>
                      <a:cubicBezTo>
                        <a:pt x="236" y="283"/>
                        <a:pt x="236" y="283"/>
                        <a:pt x="236" y="283"/>
                      </a:cubicBezTo>
                      <a:cubicBezTo>
                        <a:pt x="235" y="288"/>
                        <a:pt x="231" y="291"/>
                        <a:pt x="226" y="288"/>
                      </a:cubicBezTo>
                      <a:cubicBezTo>
                        <a:pt x="195" y="274"/>
                        <a:pt x="195" y="274"/>
                        <a:pt x="195" y="274"/>
                      </a:cubicBezTo>
                      <a:cubicBezTo>
                        <a:pt x="190" y="272"/>
                        <a:pt x="184" y="274"/>
                        <a:pt x="181" y="278"/>
                      </a:cubicBezTo>
                      <a:cubicBezTo>
                        <a:pt x="161" y="306"/>
                        <a:pt x="161" y="306"/>
                        <a:pt x="161" y="306"/>
                      </a:cubicBezTo>
                      <a:cubicBezTo>
                        <a:pt x="158" y="310"/>
                        <a:pt x="153" y="310"/>
                        <a:pt x="150" y="306"/>
                      </a:cubicBezTo>
                      <a:cubicBezTo>
                        <a:pt x="130" y="278"/>
                        <a:pt x="130" y="278"/>
                        <a:pt x="130" y="278"/>
                      </a:cubicBezTo>
                      <a:cubicBezTo>
                        <a:pt x="127" y="274"/>
                        <a:pt x="121" y="272"/>
                        <a:pt x="116" y="274"/>
                      </a:cubicBezTo>
                      <a:cubicBezTo>
                        <a:pt x="85" y="288"/>
                        <a:pt x="85" y="288"/>
                        <a:pt x="85" y="288"/>
                      </a:cubicBezTo>
                      <a:cubicBezTo>
                        <a:pt x="80" y="291"/>
                        <a:pt x="76" y="288"/>
                        <a:pt x="75" y="283"/>
                      </a:cubicBezTo>
                      <a:cubicBezTo>
                        <a:pt x="72" y="249"/>
                        <a:pt x="72" y="249"/>
                        <a:pt x="72" y="249"/>
                      </a:cubicBezTo>
                      <a:cubicBezTo>
                        <a:pt x="72" y="244"/>
                        <a:pt x="67" y="239"/>
                        <a:pt x="61" y="238"/>
                      </a:cubicBezTo>
                      <a:cubicBezTo>
                        <a:pt x="28" y="235"/>
                        <a:pt x="28" y="235"/>
                        <a:pt x="28" y="235"/>
                      </a:cubicBezTo>
                      <a:cubicBezTo>
                        <a:pt x="22" y="235"/>
                        <a:pt x="20" y="230"/>
                        <a:pt x="22" y="225"/>
                      </a:cubicBezTo>
                      <a:cubicBezTo>
                        <a:pt x="36" y="195"/>
                        <a:pt x="36" y="195"/>
                        <a:pt x="36" y="195"/>
                      </a:cubicBezTo>
                      <a:cubicBezTo>
                        <a:pt x="38" y="190"/>
                        <a:pt x="37" y="183"/>
                        <a:pt x="32" y="180"/>
                      </a:cubicBezTo>
                      <a:cubicBezTo>
                        <a:pt x="5" y="161"/>
                        <a:pt x="5" y="161"/>
                        <a:pt x="5" y="161"/>
                      </a:cubicBezTo>
                      <a:cubicBezTo>
                        <a:pt x="0" y="157"/>
                        <a:pt x="0" y="152"/>
                        <a:pt x="5" y="149"/>
                      </a:cubicBezTo>
                      <a:cubicBezTo>
                        <a:pt x="32" y="130"/>
                        <a:pt x="32" y="130"/>
                        <a:pt x="32" y="130"/>
                      </a:cubicBezTo>
                      <a:cubicBezTo>
                        <a:pt x="37" y="127"/>
                        <a:pt x="38" y="120"/>
                        <a:pt x="36" y="115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0" y="79"/>
                        <a:pt x="22" y="75"/>
                        <a:pt x="28" y="75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7" y="71"/>
                        <a:pt x="72" y="66"/>
                        <a:pt x="72" y="61"/>
                      </a:cubicBezTo>
                      <a:cubicBezTo>
                        <a:pt x="75" y="27"/>
                        <a:pt x="75" y="27"/>
                        <a:pt x="75" y="27"/>
                      </a:cubicBezTo>
                      <a:cubicBezTo>
                        <a:pt x="76" y="22"/>
                        <a:pt x="80" y="19"/>
                        <a:pt x="85" y="21"/>
                      </a:cubicBezTo>
                      <a:cubicBezTo>
                        <a:pt x="116" y="36"/>
                        <a:pt x="116" y="36"/>
                        <a:pt x="116" y="36"/>
                      </a:cubicBezTo>
                      <a:cubicBezTo>
                        <a:pt x="121" y="38"/>
                        <a:pt x="127" y="36"/>
                        <a:pt x="130" y="32"/>
                      </a:cubicBezTo>
                      <a:lnTo>
                        <a:pt x="150" y="4"/>
                      </a:lnTo>
                      <a:close/>
                    </a:path>
                  </a:pathLst>
                </a:custGeom>
                <a:noFill/>
                <a:ln w="11113">
                  <a:solidFill>
                    <a:srgbClr val="FFFFFF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43" name="Text Box 81"/>
              <p:cNvSpPr txBox="1">
                <a:spLocks noChangeArrowheads="1"/>
              </p:cNvSpPr>
              <p:nvPr/>
            </p:nvSpPr>
            <p:spPr bwMode="auto">
              <a:xfrm>
                <a:off x="5586" y="2427"/>
                <a:ext cx="276" cy="19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ko-KR" altLang="en-US" sz="1000" b="1" dirty="0">
                    <a:latin typeface="+mn-ea"/>
                    <a:ea typeface="+mn-ea"/>
                  </a:rPr>
                  <a:t>장애</a:t>
                </a:r>
              </a:p>
            </p:txBody>
          </p:sp>
        </p:grpSp>
        <p:sp>
          <p:nvSpPr>
            <p:cNvPr id="33" name="Text Box 66"/>
            <p:cNvSpPr txBox="1">
              <a:spLocks noChangeArrowheads="1"/>
            </p:cNvSpPr>
            <p:nvPr/>
          </p:nvSpPr>
          <p:spPr bwMode="auto">
            <a:xfrm>
              <a:off x="7450152" y="5432437"/>
              <a:ext cx="563562" cy="25876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10000"/>
                </a:lnSpc>
              </a:pPr>
              <a:r>
                <a:rPr lang="en-US" altLang="ko-KR" sz="900" dirty="0" smtClean="0">
                  <a:solidFill>
                    <a:schemeClr val="tx1"/>
                  </a:solidFill>
                  <a:latin typeface="+mn-ea"/>
                  <a:ea typeface="+mn-ea"/>
                </a:rPr>
                <a:t>Standby</a:t>
              </a:r>
              <a:endParaRPr lang="en-US" altLang="ko-KR" sz="900" dirty="0">
                <a:solidFill>
                  <a:schemeClr val="tx1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Text Box 66"/>
            <p:cNvSpPr txBox="1">
              <a:spLocks noChangeArrowheads="1"/>
            </p:cNvSpPr>
            <p:nvPr/>
          </p:nvSpPr>
          <p:spPr bwMode="auto">
            <a:xfrm>
              <a:off x="8801942" y="5432437"/>
              <a:ext cx="563562" cy="25876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10000"/>
                </a:lnSpc>
              </a:pPr>
              <a:r>
                <a:rPr lang="en-US" altLang="ko-KR" sz="900" dirty="0" smtClean="0">
                  <a:solidFill>
                    <a:schemeClr val="tx1"/>
                  </a:solidFill>
                  <a:latin typeface="+mn-ea"/>
                  <a:ea typeface="+mn-ea"/>
                </a:rPr>
                <a:t>Active</a:t>
              </a:r>
              <a:endParaRPr lang="en-US" altLang="ko-KR" sz="900" dirty="0">
                <a:solidFill>
                  <a:schemeClr val="tx1"/>
                </a:solidFill>
                <a:latin typeface="+mn-ea"/>
                <a:ea typeface="+mn-ea"/>
              </a:endParaRPr>
            </a:p>
          </p:txBody>
        </p:sp>
        <p:grpSp>
          <p:nvGrpSpPr>
            <p:cNvPr id="35" name="그룹 357"/>
            <p:cNvGrpSpPr/>
            <p:nvPr/>
          </p:nvGrpSpPr>
          <p:grpSpPr>
            <a:xfrm>
              <a:off x="7661312" y="5691199"/>
              <a:ext cx="720688" cy="398462"/>
              <a:chOff x="1357298" y="5167314"/>
              <a:chExt cx="1143008" cy="398462"/>
            </a:xfrm>
          </p:grpSpPr>
          <p:pic>
            <p:nvPicPr>
              <p:cNvPr id="40" name="Picture 64" descr="DB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357298" y="5167314"/>
                <a:ext cx="1143008" cy="3984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41" name="Rectangle 104"/>
              <p:cNvSpPr>
                <a:spLocks noChangeArrowheads="1"/>
              </p:cNvSpPr>
              <p:nvPr/>
            </p:nvSpPr>
            <p:spPr bwMode="auto">
              <a:xfrm>
                <a:off x="1487472" y="5191127"/>
                <a:ext cx="882660" cy="19050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spcBef>
                    <a:spcPct val="20000"/>
                  </a:spcBef>
                </a:pPr>
                <a:r>
                  <a:rPr lang="en-US" altLang="ko-KR" sz="900" b="1" dirty="0" smtClean="0">
                    <a:solidFill>
                      <a:schemeClr val="bg1">
                        <a:lumMod val="50000"/>
                      </a:schemeClr>
                    </a:solidFill>
                    <a:latin typeface="+mn-ea"/>
                    <a:ea typeface="+mn-ea"/>
                  </a:rPr>
                  <a:t>Database</a:t>
                </a:r>
                <a:endParaRPr lang="en-US" altLang="ko-KR" sz="900" b="1" dirty="0">
                  <a:solidFill>
                    <a:schemeClr val="bg1">
                      <a:lumMod val="50000"/>
                    </a:schemeClr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36" name="그룹 360"/>
            <p:cNvGrpSpPr/>
            <p:nvPr/>
          </p:nvGrpSpPr>
          <p:grpSpPr>
            <a:xfrm>
              <a:off x="8513037" y="5691200"/>
              <a:ext cx="720688" cy="398462"/>
              <a:chOff x="1357298" y="5167314"/>
              <a:chExt cx="1143008" cy="398462"/>
            </a:xfrm>
          </p:grpSpPr>
          <p:pic>
            <p:nvPicPr>
              <p:cNvPr id="38" name="Picture 64" descr="DB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357298" y="5167314"/>
                <a:ext cx="1143008" cy="3984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39" name="Rectangle 104"/>
              <p:cNvSpPr>
                <a:spLocks noChangeArrowheads="1"/>
              </p:cNvSpPr>
              <p:nvPr/>
            </p:nvSpPr>
            <p:spPr bwMode="auto">
              <a:xfrm>
                <a:off x="1487472" y="5191127"/>
                <a:ext cx="882660" cy="19050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spcBef>
                    <a:spcPct val="20000"/>
                  </a:spcBef>
                </a:pPr>
                <a:r>
                  <a:rPr lang="en-US" altLang="ko-KR" sz="900" b="1" dirty="0" smtClean="0">
                    <a:solidFill>
                      <a:srgbClr val="003366"/>
                    </a:solidFill>
                    <a:latin typeface="+mn-ea"/>
                    <a:ea typeface="+mn-ea"/>
                  </a:rPr>
                  <a:t>Database</a:t>
                </a:r>
                <a:endParaRPr lang="en-US" altLang="ko-KR" sz="900" b="1" dirty="0">
                  <a:solidFill>
                    <a:srgbClr val="003366"/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37" name="AutoShape 70"/>
            <p:cNvCxnSpPr>
              <a:cxnSpLocks noChangeShapeType="1"/>
            </p:cNvCxnSpPr>
            <p:nvPr/>
          </p:nvCxnSpPr>
          <p:spPr bwMode="auto">
            <a:xfrm rot="5400000" flipH="1" flipV="1">
              <a:off x="7914499" y="5584042"/>
              <a:ext cx="214314" cy="1588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9" name="Rectangle 9"/>
          <p:cNvSpPr>
            <a:spLocks noChangeArrowheads="1"/>
          </p:cNvSpPr>
          <p:nvPr/>
        </p:nvSpPr>
        <p:spPr bwMode="auto">
          <a:xfrm>
            <a:off x="220441" y="1667483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Active-Standby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Rectangle 10"/>
          <p:cNvSpPr>
            <a:spLocks noChangeArrowheads="1"/>
          </p:cNvSpPr>
          <p:nvPr/>
        </p:nvSpPr>
        <p:spPr bwMode="auto">
          <a:xfrm>
            <a:off x="329737" y="1919915"/>
            <a:ext cx="4343416" cy="67626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공유디스크 기반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Active-Standby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방식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HA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솔루션을 통한 장애 감지 및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Fail-over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진행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장애 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Fail-over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절차가 간단하여 업무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Down-time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최소화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변경 데이터 동기화 불필요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1" name="그룹 60"/>
          <p:cNvGrpSpPr/>
          <p:nvPr/>
        </p:nvGrpSpPr>
        <p:grpSpPr>
          <a:xfrm>
            <a:off x="239899" y="3564565"/>
            <a:ext cx="4381500" cy="2141518"/>
            <a:chOff x="533400" y="4077238"/>
            <a:chExt cx="4381500" cy="2141518"/>
          </a:xfrm>
        </p:grpSpPr>
        <p:sp>
          <p:nvSpPr>
            <p:cNvPr id="62" name="AutoShape 113"/>
            <p:cNvSpPr>
              <a:spLocks noChangeAspect="1" noChangeArrowheads="1"/>
            </p:cNvSpPr>
            <p:nvPr/>
          </p:nvSpPr>
          <p:spPr bwMode="auto">
            <a:xfrm>
              <a:off x="533400" y="4077238"/>
              <a:ext cx="4381500" cy="2141518"/>
            </a:xfrm>
            <a:prstGeom prst="roundRect">
              <a:avLst>
                <a:gd name="adj" fmla="val 3676"/>
              </a:avLst>
            </a:prstGeom>
            <a:solidFill>
              <a:srgbClr val="BECAD0"/>
            </a:solidFill>
            <a:ln w="12700" algn="ctr">
              <a:noFill/>
              <a:round/>
              <a:headEnd/>
              <a:tailEnd/>
            </a:ln>
          </p:spPr>
          <p:txBody>
            <a:bodyPr lIns="180000" tIns="46800" rIns="54000" bIns="45712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공유 디스크 기반 </a:t>
              </a:r>
              <a:r>
                <a:rPr kumimoji="0" lang="en-US" altLang="ko-KR" sz="1100" b="1" i="0" u="none" strike="noStrike" kern="0" cap="none" spc="0" normalizeH="0" baseline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Active-Standby</a:t>
              </a:r>
            </a:p>
          </p:txBody>
        </p:sp>
        <p:sp>
          <p:nvSpPr>
            <p:cNvPr id="63" name="Rectangle 114"/>
            <p:cNvSpPr>
              <a:spLocks noChangeAspect="1" noChangeArrowheads="1"/>
            </p:cNvSpPr>
            <p:nvPr/>
          </p:nvSpPr>
          <p:spPr bwMode="auto">
            <a:xfrm>
              <a:off x="619125" y="4382037"/>
              <a:ext cx="4219575" cy="1765281"/>
            </a:xfrm>
            <a:prstGeom prst="roundRect">
              <a:avLst>
                <a:gd name="adj" fmla="val 3111"/>
              </a:avLst>
            </a:prstGeom>
            <a:solidFill>
              <a:srgbClr val="FFFFFF"/>
            </a:solidFill>
            <a:ln w="3175" algn="ctr">
              <a:noFill/>
              <a:round/>
              <a:headEnd/>
              <a:tailEnd/>
            </a:ln>
          </p:spPr>
          <p:txBody>
            <a:bodyPr lIns="72000" tIns="46800" rIns="36000" bIns="46800" anchor="ctr"/>
            <a:lstStyle/>
            <a:p>
              <a:pPr marL="114300" marR="0" lvl="0" indent="-11430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50000"/>
                </a:spcAft>
                <a:buClr>
                  <a:srgbClr val="808080"/>
                </a:buClr>
                <a:buSzTx/>
                <a:buFontTx/>
                <a:buChar char="•"/>
                <a:tabLst/>
                <a:defRPr/>
              </a:pPr>
              <a:endParaRPr kumimoji="0" lang="ko-KR" altLang="ko-KR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  <p:sp>
          <p:nvSpPr>
            <p:cNvPr id="64" name="AutoShape 69"/>
            <p:cNvSpPr>
              <a:spLocks noChangeArrowheads="1"/>
            </p:cNvSpPr>
            <p:nvPr/>
          </p:nvSpPr>
          <p:spPr bwMode="auto">
            <a:xfrm>
              <a:off x="2379489" y="4962500"/>
              <a:ext cx="603231" cy="646113"/>
            </a:xfrm>
            <a:prstGeom prst="rightArrow">
              <a:avLst>
                <a:gd name="adj1" fmla="val 58750"/>
                <a:gd name="adj2" fmla="val 31644"/>
              </a:avLst>
            </a:prstGeom>
            <a:solidFill>
              <a:srgbClr val="DED9D0"/>
            </a:solidFill>
            <a:ln w="3175" algn="ctr">
              <a:noFill/>
              <a:miter lim="800000"/>
              <a:headEnd/>
              <a:tailEnd/>
            </a:ln>
          </p:spPr>
          <p:txBody>
            <a:bodyPr lIns="90000" rIns="0" anchor="ctr"/>
            <a:lstStyle/>
            <a:p>
              <a:r>
                <a:rPr lang="ko-KR" altLang="en-US" sz="1000" i="1" dirty="0">
                  <a:solidFill>
                    <a:schemeClr val="tx1"/>
                  </a:solidFill>
                  <a:latin typeface="+mn-ea"/>
                  <a:ea typeface="+mn-ea"/>
                </a:rPr>
                <a:t>장애</a:t>
              </a:r>
            </a:p>
            <a:p>
              <a:r>
                <a:rPr lang="ko-KR" altLang="en-US" sz="1000" i="1" dirty="0">
                  <a:solidFill>
                    <a:schemeClr val="tx1"/>
                  </a:solidFill>
                  <a:latin typeface="+mn-ea"/>
                  <a:ea typeface="+mn-ea"/>
                </a:rPr>
                <a:t>발생시</a:t>
              </a:r>
            </a:p>
          </p:txBody>
        </p:sp>
        <p:grpSp>
          <p:nvGrpSpPr>
            <p:cNvPr id="65" name="그룹 188"/>
            <p:cNvGrpSpPr/>
            <p:nvPr/>
          </p:nvGrpSpPr>
          <p:grpSpPr>
            <a:xfrm>
              <a:off x="639786" y="5037119"/>
              <a:ext cx="857256" cy="500067"/>
              <a:chOff x="7143776" y="7024702"/>
              <a:chExt cx="992056" cy="722420"/>
            </a:xfrm>
          </p:grpSpPr>
          <p:grpSp>
            <p:nvGrpSpPr>
              <p:cNvPr id="114" name="그룹 184"/>
              <p:cNvGrpSpPr/>
              <p:nvPr/>
            </p:nvGrpSpPr>
            <p:grpSpPr>
              <a:xfrm>
                <a:off x="7143776" y="7024702"/>
                <a:ext cx="992056" cy="365230"/>
                <a:chOff x="7080414" y="7159538"/>
                <a:chExt cx="992056" cy="365230"/>
              </a:xfrm>
            </p:grpSpPr>
            <p:pic>
              <p:nvPicPr>
                <p:cNvPr id="118" name="Picture 36" descr="DB 02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7080414" y="7159538"/>
                  <a:ext cx="992056" cy="36523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119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7170601" y="7196291"/>
                  <a:ext cx="814374" cy="259566"/>
                </a:xfrm>
                <a:prstGeom prst="rect">
                  <a:avLst/>
                </a:prstGeom>
                <a:noFill/>
                <a:ln>
                  <a:noFill/>
                </a:ln>
                <a:extLst/>
              </p:spPr>
              <p:txBody>
                <a:bodyPr wrap="none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10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Tibero #1</a:t>
                  </a:r>
                </a:p>
              </p:txBody>
            </p:sp>
          </p:grpSp>
          <p:grpSp>
            <p:nvGrpSpPr>
              <p:cNvPr id="115" name="그룹 185"/>
              <p:cNvGrpSpPr/>
              <p:nvPr/>
            </p:nvGrpSpPr>
            <p:grpSpPr>
              <a:xfrm>
                <a:off x="7143776" y="7381892"/>
                <a:ext cx="992056" cy="365230"/>
                <a:chOff x="7080414" y="7159538"/>
                <a:chExt cx="992056" cy="365230"/>
              </a:xfrm>
            </p:grpSpPr>
            <p:pic>
              <p:nvPicPr>
                <p:cNvPr id="116" name="Picture 36" descr="DB 02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7080414" y="7159538"/>
                  <a:ext cx="992056" cy="36523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117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7170601" y="7196291"/>
                  <a:ext cx="814374" cy="259566"/>
                </a:xfrm>
                <a:prstGeom prst="rect">
                  <a:avLst/>
                </a:prstGeom>
                <a:noFill/>
                <a:ln>
                  <a:noFill/>
                </a:ln>
                <a:extLst/>
              </p:spPr>
              <p:txBody>
                <a:bodyPr wrap="none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10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HA Solution</a:t>
                  </a:r>
                  <a:endParaRPr kumimoji="0" lang="en-US" altLang="ko-KR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endParaRPr>
                </a:p>
              </p:txBody>
            </p:sp>
          </p:grpSp>
        </p:grpSp>
        <p:grpSp>
          <p:nvGrpSpPr>
            <p:cNvPr id="66" name="그룹 192"/>
            <p:cNvGrpSpPr/>
            <p:nvPr/>
          </p:nvGrpSpPr>
          <p:grpSpPr>
            <a:xfrm>
              <a:off x="1497042" y="5037119"/>
              <a:ext cx="857256" cy="500067"/>
              <a:chOff x="7143776" y="7024702"/>
              <a:chExt cx="992056" cy="722420"/>
            </a:xfrm>
          </p:grpSpPr>
          <p:grpSp>
            <p:nvGrpSpPr>
              <p:cNvPr id="108" name="그룹 194"/>
              <p:cNvGrpSpPr/>
              <p:nvPr/>
            </p:nvGrpSpPr>
            <p:grpSpPr>
              <a:xfrm>
                <a:off x="7143776" y="7024702"/>
                <a:ext cx="992056" cy="365230"/>
                <a:chOff x="7080414" y="7159538"/>
                <a:chExt cx="992056" cy="365230"/>
              </a:xfrm>
            </p:grpSpPr>
            <p:pic>
              <p:nvPicPr>
                <p:cNvPr id="112" name="Picture 36" descr="DB 02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7080414" y="7159538"/>
                  <a:ext cx="992056" cy="36523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113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7170601" y="7196291"/>
                  <a:ext cx="814374" cy="259566"/>
                </a:xfrm>
                <a:prstGeom prst="rect">
                  <a:avLst/>
                </a:prstGeom>
                <a:noFill/>
                <a:ln>
                  <a:noFill/>
                </a:ln>
                <a:extLst/>
              </p:spPr>
              <p:txBody>
                <a:bodyPr wrap="none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10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Tibero</a:t>
                  </a:r>
                  <a:r>
                    <a:rPr kumimoji="0" lang="en-US" altLang="ko-KR" sz="10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 </a:t>
                  </a:r>
                  <a:r>
                    <a:rPr kumimoji="0" lang="en-US" altLang="ko-KR" sz="10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#2</a:t>
                  </a:r>
                  <a:endParaRPr kumimoji="0" lang="en-US" altLang="ko-KR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109" name="그룹 195"/>
              <p:cNvGrpSpPr/>
              <p:nvPr/>
            </p:nvGrpSpPr>
            <p:grpSpPr>
              <a:xfrm>
                <a:off x="7143776" y="7381892"/>
                <a:ext cx="992056" cy="365230"/>
                <a:chOff x="7080414" y="7159538"/>
                <a:chExt cx="992056" cy="365230"/>
              </a:xfrm>
            </p:grpSpPr>
            <p:pic>
              <p:nvPicPr>
                <p:cNvPr id="110" name="Picture 36" descr="DB 02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7080414" y="7159538"/>
                  <a:ext cx="992056" cy="36523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111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7170601" y="7196291"/>
                  <a:ext cx="814374" cy="259566"/>
                </a:xfrm>
                <a:prstGeom prst="rect">
                  <a:avLst/>
                </a:prstGeom>
                <a:noFill/>
                <a:ln>
                  <a:noFill/>
                </a:ln>
                <a:extLst/>
              </p:spPr>
              <p:txBody>
                <a:bodyPr wrap="none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10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HA Solution</a:t>
                  </a:r>
                  <a:endParaRPr kumimoji="0" lang="en-US" altLang="ko-KR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endParaRPr>
                </a:p>
              </p:txBody>
            </p:sp>
          </p:grpSp>
        </p:grpSp>
        <p:pic>
          <p:nvPicPr>
            <p:cNvPr id="67" name="Picture 50" descr="1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926341" y="4514558"/>
              <a:ext cx="284146" cy="3013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8" name="Picture 50" descr="1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1783597" y="4514558"/>
              <a:ext cx="284146" cy="3013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69" name="그룹 227"/>
            <p:cNvGrpSpPr/>
            <p:nvPr/>
          </p:nvGrpSpPr>
          <p:grpSpPr>
            <a:xfrm>
              <a:off x="965236" y="5680051"/>
              <a:ext cx="1143008" cy="398462"/>
              <a:chOff x="1357298" y="5167314"/>
              <a:chExt cx="1143008" cy="398462"/>
            </a:xfrm>
          </p:grpSpPr>
          <p:pic>
            <p:nvPicPr>
              <p:cNvPr id="106" name="Picture 64" descr="DB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357298" y="5167314"/>
                <a:ext cx="1143008" cy="3984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07" name="Rectangle 104"/>
              <p:cNvSpPr>
                <a:spLocks noChangeArrowheads="1"/>
              </p:cNvSpPr>
              <p:nvPr/>
            </p:nvSpPr>
            <p:spPr bwMode="auto">
              <a:xfrm>
                <a:off x="1487472" y="5191127"/>
                <a:ext cx="882660" cy="19050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anchor="ctr"/>
              <a:lstStyle/>
              <a:p>
                <a:pPr algn="ctr">
                  <a:spcBef>
                    <a:spcPct val="20000"/>
                  </a:spcBef>
                </a:pPr>
                <a:r>
                  <a:rPr lang="en-US" altLang="ko-KR" sz="900" b="1" dirty="0" smtClean="0">
                    <a:solidFill>
                      <a:srgbClr val="003366"/>
                    </a:solidFill>
                    <a:latin typeface="+mn-ea"/>
                    <a:ea typeface="+mn-ea"/>
                  </a:rPr>
                  <a:t>Database</a:t>
                </a:r>
                <a:endParaRPr lang="en-US" altLang="ko-KR" sz="900" b="1" dirty="0">
                  <a:solidFill>
                    <a:srgbClr val="003366"/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70" name="AutoShape 70"/>
            <p:cNvCxnSpPr>
              <a:cxnSpLocks noChangeShapeType="1"/>
              <a:stCxn id="67" idx="2"/>
            </p:cNvCxnSpPr>
            <p:nvPr/>
          </p:nvCxnSpPr>
          <p:spPr bwMode="auto">
            <a:xfrm rot="5400000">
              <a:off x="957822" y="4926517"/>
              <a:ext cx="221184" cy="1588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" name="AutoShape 70"/>
            <p:cNvCxnSpPr>
              <a:cxnSpLocks noChangeShapeType="1"/>
              <a:stCxn id="68" idx="2"/>
            </p:cNvCxnSpPr>
            <p:nvPr/>
          </p:nvCxnSpPr>
          <p:spPr bwMode="auto">
            <a:xfrm rot="5400000">
              <a:off x="1386445" y="4497894"/>
              <a:ext cx="221194" cy="857256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" name="AutoShape 70"/>
            <p:cNvCxnSpPr>
              <a:cxnSpLocks noChangeShapeType="1"/>
            </p:cNvCxnSpPr>
            <p:nvPr/>
          </p:nvCxnSpPr>
          <p:spPr bwMode="auto">
            <a:xfrm rot="16200000" flipH="1">
              <a:off x="1231145" y="5374455"/>
              <a:ext cx="142865" cy="468326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" name="AutoShape 70"/>
            <p:cNvCxnSpPr>
              <a:cxnSpLocks noChangeShapeType="1"/>
            </p:cNvCxnSpPr>
            <p:nvPr/>
          </p:nvCxnSpPr>
          <p:spPr bwMode="auto">
            <a:xfrm rot="5400000" flipH="1" flipV="1">
              <a:off x="1659773" y="5414154"/>
              <a:ext cx="142865" cy="388930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4" name="Text Box 66"/>
            <p:cNvSpPr txBox="1">
              <a:spLocks noChangeArrowheads="1"/>
            </p:cNvSpPr>
            <p:nvPr/>
          </p:nvSpPr>
          <p:spPr bwMode="auto">
            <a:xfrm>
              <a:off x="571500" y="5537175"/>
              <a:ext cx="563562" cy="25876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10000"/>
                </a:lnSpc>
              </a:pPr>
              <a:r>
                <a:rPr lang="en-US" altLang="ko-KR" sz="900" dirty="0">
                  <a:solidFill>
                    <a:schemeClr val="tx1"/>
                  </a:solidFill>
                  <a:latin typeface="+mn-ea"/>
                  <a:ea typeface="+mn-ea"/>
                </a:rPr>
                <a:t>Active</a:t>
              </a:r>
            </a:p>
          </p:txBody>
        </p:sp>
        <p:sp>
          <p:nvSpPr>
            <p:cNvPr id="75" name="Text Box 66"/>
            <p:cNvSpPr txBox="1">
              <a:spLocks noChangeArrowheads="1"/>
            </p:cNvSpPr>
            <p:nvPr/>
          </p:nvSpPr>
          <p:spPr bwMode="auto">
            <a:xfrm>
              <a:off x="1801842" y="5537175"/>
              <a:ext cx="563562" cy="25876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10000"/>
                </a:lnSpc>
              </a:pPr>
              <a:r>
                <a:rPr lang="en-US" altLang="ko-KR" sz="900" dirty="0" smtClean="0">
                  <a:solidFill>
                    <a:schemeClr val="tx1"/>
                  </a:solidFill>
                  <a:latin typeface="+mn-ea"/>
                  <a:ea typeface="+mn-ea"/>
                </a:rPr>
                <a:t>Standby</a:t>
              </a:r>
              <a:endParaRPr lang="en-US" altLang="ko-KR" sz="900" dirty="0">
                <a:solidFill>
                  <a:schemeClr val="tx1"/>
                </a:solidFill>
                <a:latin typeface="+mn-ea"/>
                <a:ea typeface="+mn-ea"/>
              </a:endParaRPr>
            </a:p>
          </p:txBody>
        </p:sp>
        <p:grpSp>
          <p:nvGrpSpPr>
            <p:cNvPr id="76" name="그룹 188"/>
            <p:cNvGrpSpPr/>
            <p:nvPr/>
          </p:nvGrpSpPr>
          <p:grpSpPr>
            <a:xfrm>
              <a:off x="3064008" y="5037119"/>
              <a:ext cx="857256" cy="500067"/>
              <a:chOff x="7143776" y="7024702"/>
              <a:chExt cx="992056" cy="722420"/>
            </a:xfrm>
          </p:grpSpPr>
          <p:grpSp>
            <p:nvGrpSpPr>
              <p:cNvPr id="100" name="그룹 184"/>
              <p:cNvGrpSpPr/>
              <p:nvPr/>
            </p:nvGrpSpPr>
            <p:grpSpPr>
              <a:xfrm>
                <a:off x="7143776" y="7024702"/>
                <a:ext cx="992056" cy="365230"/>
                <a:chOff x="7080414" y="7159538"/>
                <a:chExt cx="992056" cy="365230"/>
              </a:xfrm>
            </p:grpSpPr>
            <p:pic>
              <p:nvPicPr>
                <p:cNvPr id="104" name="Picture 36" descr="DB 02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7080414" y="7159538"/>
                  <a:ext cx="992056" cy="36523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105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7170601" y="7196291"/>
                  <a:ext cx="814374" cy="259566"/>
                </a:xfrm>
                <a:prstGeom prst="rect">
                  <a:avLst/>
                </a:prstGeom>
                <a:noFill/>
                <a:ln>
                  <a:noFill/>
                </a:ln>
                <a:extLst/>
              </p:spPr>
              <p:txBody>
                <a:bodyPr wrap="none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10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Tibero #1</a:t>
                  </a:r>
                </a:p>
              </p:txBody>
            </p:sp>
          </p:grpSp>
          <p:grpSp>
            <p:nvGrpSpPr>
              <p:cNvPr id="101" name="그룹 185"/>
              <p:cNvGrpSpPr/>
              <p:nvPr/>
            </p:nvGrpSpPr>
            <p:grpSpPr>
              <a:xfrm>
                <a:off x="7143776" y="7381892"/>
                <a:ext cx="992056" cy="365230"/>
                <a:chOff x="7080414" y="7159538"/>
                <a:chExt cx="992056" cy="365230"/>
              </a:xfrm>
            </p:grpSpPr>
            <p:pic>
              <p:nvPicPr>
                <p:cNvPr id="102" name="Picture 36" descr="DB 02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7080414" y="7159538"/>
                  <a:ext cx="992056" cy="36523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103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7170601" y="7196291"/>
                  <a:ext cx="814374" cy="259566"/>
                </a:xfrm>
                <a:prstGeom prst="rect">
                  <a:avLst/>
                </a:prstGeom>
                <a:noFill/>
                <a:ln>
                  <a:noFill/>
                </a:ln>
                <a:extLst/>
              </p:spPr>
              <p:txBody>
                <a:bodyPr wrap="none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10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HA Solution</a:t>
                  </a:r>
                  <a:endParaRPr kumimoji="0" lang="en-US" altLang="ko-KR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endParaRPr>
                </a:p>
              </p:txBody>
            </p:sp>
          </p:grpSp>
        </p:grpSp>
        <p:grpSp>
          <p:nvGrpSpPr>
            <p:cNvPr id="77" name="그룹 192"/>
            <p:cNvGrpSpPr/>
            <p:nvPr/>
          </p:nvGrpSpPr>
          <p:grpSpPr>
            <a:xfrm>
              <a:off x="3921264" y="5037119"/>
              <a:ext cx="857256" cy="500067"/>
              <a:chOff x="7143776" y="7024702"/>
              <a:chExt cx="992056" cy="722420"/>
            </a:xfrm>
          </p:grpSpPr>
          <p:grpSp>
            <p:nvGrpSpPr>
              <p:cNvPr id="94" name="그룹 194"/>
              <p:cNvGrpSpPr/>
              <p:nvPr/>
            </p:nvGrpSpPr>
            <p:grpSpPr>
              <a:xfrm>
                <a:off x="7143776" y="7024702"/>
                <a:ext cx="992056" cy="365230"/>
                <a:chOff x="7080414" y="7159538"/>
                <a:chExt cx="992056" cy="365230"/>
              </a:xfrm>
            </p:grpSpPr>
            <p:pic>
              <p:nvPicPr>
                <p:cNvPr id="98" name="Picture 36" descr="DB 02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7080414" y="7159538"/>
                  <a:ext cx="992056" cy="36523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99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7170601" y="7196291"/>
                  <a:ext cx="814374" cy="259566"/>
                </a:xfrm>
                <a:prstGeom prst="rect">
                  <a:avLst/>
                </a:prstGeom>
                <a:noFill/>
                <a:ln>
                  <a:noFill/>
                </a:ln>
                <a:extLst/>
              </p:spPr>
              <p:txBody>
                <a:bodyPr wrap="none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10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Tibero</a:t>
                  </a:r>
                  <a:r>
                    <a:rPr kumimoji="0" lang="en-US" altLang="ko-KR" sz="10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 </a:t>
                  </a:r>
                  <a:r>
                    <a:rPr kumimoji="0" lang="en-US" altLang="ko-KR" sz="10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#2</a:t>
                  </a:r>
                  <a:endParaRPr kumimoji="0" lang="en-US" altLang="ko-KR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95" name="그룹 195"/>
              <p:cNvGrpSpPr/>
              <p:nvPr/>
            </p:nvGrpSpPr>
            <p:grpSpPr>
              <a:xfrm>
                <a:off x="7143776" y="7381892"/>
                <a:ext cx="992056" cy="365230"/>
                <a:chOff x="7080414" y="7159538"/>
                <a:chExt cx="992056" cy="365230"/>
              </a:xfrm>
            </p:grpSpPr>
            <p:pic>
              <p:nvPicPr>
                <p:cNvPr id="96" name="Picture 36" descr="DB 02"/>
                <p:cNvPicPr>
                  <a:picLocks noChangeAspect="1" noChangeArrowheads="1"/>
                </p:cNvPicPr>
                <p:nvPr/>
              </p:nvPicPr>
              <p:blipFill>
                <a:blip r:embed="rId4" cstate="print"/>
                <a:srcRect/>
                <a:stretch>
                  <a:fillRect/>
                </a:stretch>
              </p:blipFill>
              <p:spPr bwMode="auto">
                <a:xfrm>
                  <a:off x="7080414" y="7159538"/>
                  <a:ext cx="992056" cy="36523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97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7170601" y="7196291"/>
                  <a:ext cx="814374" cy="259566"/>
                </a:xfrm>
                <a:prstGeom prst="rect">
                  <a:avLst/>
                </a:prstGeom>
                <a:noFill/>
                <a:ln>
                  <a:noFill/>
                </a:ln>
                <a:extLst/>
              </p:spPr>
              <p:txBody>
                <a:bodyPr wrap="none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1000" b="1" i="0" u="none" strike="noStrike" kern="0" cap="none" spc="0" normalizeH="0" baseline="0" noProof="0" dirty="0" smtClean="0">
                      <a:ln>
                        <a:noFill/>
                      </a:ln>
                      <a:solidFill>
                        <a:srgbClr val="003366"/>
                      </a:solidFill>
                      <a:effectLst/>
                      <a:uLnTx/>
                      <a:uFillTx/>
                      <a:latin typeface="+mn-ea"/>
                      <a:ea typeface="+mn-ea"/>
                    </a:rPr>
                    <a:t>HA Solution</a:t>
                  </a:r>
                  <a:endParaRPr kumimoji="0" lang="en-US" altLang="ko-KR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3366"/>
                    </a:solidFill>
                    <a:effectLst/>
                    <a:uLnTx/>
                    <a:uFillTx/>
                    <a:latin typeface="+mn-ea"/>
                    <a:ea typeface="+mn-ea"/>
                  </a:endParaRPr>
                </a:p>
              </p:txBody>
            </p:sp>
          </p:grpSp>
        </p:grpSp>
        <p:pic>
          <p:nvPicPr>
            <p:cNvPr id="78" name="Picture 50" descr="1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3350563" y="4514558"/>
              <a:ext cx="284146" cy="3013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9" name="Picture 50" descr="1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4207819" y="4514558"/>
              <a:ext cx="284146" cy="3013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80" name="그룹 270"/>
            <p:cNvGrpSpPr/>
            <p:nvPr/>
          </p:nvGrpSpPr>
          <p:grpSpPr>
            <a:xfrm>
              <a:off x="3394224" y="5680051"/>
              <a:ext cx="1143008" cy="398462"/>
              <a:chOff x="1357298" y="5167314"/>
              <a:chExt cx="1143008" cy="398462"/>
            </a:xfrm>
          </p:grpSpPr>
          <p:pic>
            <p:nvPicPr>
              <p:cNvPr id="92" name="Picture 64" descr="DB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auto">
              <a:xfrm>
                <a:off x="1357298" y="5167314"/>
                <a:ext cx="1143008" cy="3984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" name="Rectangle 104"/>
              <p:cNvSpPr>
                <a:spLocks noChangeArrowheads="1"/>
              </p:cNvSpPr>
              <p:nvPr/>
            </p:nvSpPr>
            <p:spPr bwMode="auto">
              <a:xfrm>
                <a:off x="1487472" y="5191127"/>
                <a:ext cx="882660" cy="19050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anchor="ctr"/>
              <a:lstStyle/>
              <a:p>
                <a:pPr algn="ctr">
                  <a:spcBef>
                    <a:spcPct val="20000"/>
                  </a:spcBef>
                </a:pPr>
                <a:r>
                  <a:rPr lang="en-US" altLang="ko-KR" sz="900" b="1" dirty="0" smtClean="0">
                    <a:solidFill>
                      <a:srgbClr val="003366"/>
                    </a:solidFill>
                    <a:latin typeface="+mn-ea"/>
                    <a:ea typeface="+mn-ea"/>
                  </a:rPr>
                  <a:t>Database</a:t>
                </a:r>
                <a:endParaRPr lang="en-US" altLang="ko-KR" sz="900" b="1" dirty="0">
                  <a:solidFill>
                    <a:srgbClr val="003366"/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81" name="AutoShape 70"/>
            <p:cNvCxnSpPr>
              <a:cxnSpLocks noChangeShapeType="1"/>
              <a:stCxn id="78" idx="2"/>
            </p:cNvCxnSpPr>
            <p:nvPr/>
          </p:nvCxnSpPr>
          <p:spPr bwMode="auto">
            <a:xfrm rot="16200000" flipH="1">
              <a:off x="3810667" y="4497894"/>
              <a:ext cx="221194" cy="857256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" name="AutoShape 70"/>
            <p:cNvCxnSpPr>
              <a:cxnSpLocks noChangeShapeType="1"/>
              <a:stCxn id="79" idx="2"/>
            </p:cNvCxnSpPr>
            <p:nvPr/>
          </p:nvCxnSpPr>
          <p:spPr bwMode="auto">
            <a:xfrm rot="5400000">
              <a:off x="4239300" y="4926517"/>
              <a:ext cx="221184" cy="1588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" name="AutoShape 70"/>
            <p:cNvCxnSpPr>
              <a:cxnSpLocks noChangeShapeType="1"/>
            </p:cNvCxnSpPr>
            <p:nvPr/>
          </p:nvCxnSpPr>
          <p:spPr bwMode="auto">
            <a:xfrm rot="5400000" flipH="1" flipV="1">
              <a:off x="4174485" y="5328418"/>
              <a:ext cx="142876" cy="560391"/>
            </a:xfrm>
            <a:prstGeom prst="straightConnector1">
              <a:avLst/>
            </a:prstGeom>
            <a:noFill/>
            <a:ln w="12700">
              <a:solidFill>
                <a:srgbClr val="96A2B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84" name="Group 76"/>
            <p:cNvGrpSpPr>
              <a:grpSpLocks/>
            </p:cNvGrpSpPr>
            <p:nvPr/>
          </p:nvGrpSpPr>
          <p:grpSpPr bwMode="auto">
            <a:xfrm>
              <a:off x="2868642" y="4810095"/>
              <a:ext cx="443022" cy="428628"/>
              <a:chOff x="5577" y="2346"/>
              <a:chExt cx="277" cy="341"/>
            </a:xfrm>
          </p:grpSpPr>
          <p:grpSp>
            <p:nvGrpSpPr>
              <p:cNvPr id="87" name="Group 77"/>
              <p:cNvGrpSpPr>
                <a:grpSpLocks noChangeAspect="1"/>
              </p:cNvGrpSpPr>
              <p:nvPr/>
            </p:nvGrpSpPr>
            <p:grpSpPr bwMode="auto">
              <a:xfrm>
                <a:off x="5577" y="2346"/>
                <a:ext cx="268" cy="341"/>
                <a:chOff x="2608" y="2017"/>
                <a:chExt cx="558" cy="558"/>
              </a:xfrm>
            </p:grpSpPr>
            <p:sp>
              <p:nvSpPr>
                <p:cNvPr id="89" name="AutoShape 78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2608" y="2017"/>
                  <a:ext cx="558" cy="55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  <p:pic>
              <p:nvPicPr>
                <p:cNvPr id="90" name="Picture 79"/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clrChange>
                    <a:clrFrom>
                      <a:srgbClr val="FFFFFF"/>
                    </a:clrFrom>
                    <a:clrTo>
                      <a:srgbClr val="FFFFFF">
                        <a:alpha val="0"/>
                      </a:srgbClr>
                    </a:clrTo>
                  </a:clrChange>
                </a:blip>
                <a:srcRect/>
                <a:stretch>
                  <a:fillRect/>
                </a:stretch>
              </p:blipFill>
              <p:spPr bwMode="auto">
                <a:xfrm>
                  <a:off x="2611" y="2019"/>
                  <a:ext cx="553" cy="553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91" name="Freeform 80"/>
                <p:cNvSpPr>
                  <a:spLocks/>
                </p:cNvSpPr>
                <p:nvPr/>
              </p:nvSpPr>
              <p:spPr bwMode="auto">
                <a:xfrm>
                  <a:off x="2640" y="2050"/>
                  <a:ext cx="494" cy="493"/>
                </a:xfrm>
                <a:custGeom>
                  <a:avLst/>
                  <a:gdLst>
                    <a:gd name="T0" fmla="*/ 600 w 311"/>
                    <a:gd name="T1" fmla="*/ 16 h 310"/>
                    <a:gd name="T2" fmla="*/ 646 w 311"/>
                    <a:gd name="T3" fmla="*/ 16 h 310"/>
                    <a:gd name="T4" fmla="*/ 726 w 311"/>
                    <a:gd name="T5" fmla="*/ 129 h 310"/>
                    <a:gd name="T6" fmla="*/ 782 w 311"/>
                    <a:gd name="T7" fmla="*/ 145 h 310"/>
                    <a:gd name="T8" fmla="*/ 905 w 311"/>
                    <a:gd name="T9" fmla="*/ 83 h 310"/>
                    <a:gd name="T10" fmla="*/ 947 w 311"/>
                    <a:gd name="T11" fmla="*/ 108 h 310"/>
                    <a:gd name="T12" fmla="*/ 959 w 311"/>
                    <a:gd name="T13" fmla="*/ 245 h 310"/>
                    <a:gd name="T14" fmla="*/ 1002 w 311"/>
                    <a:gd name="T15" fmla="*/ 291 h 310"/>
                    <a:gd name="T16" fmla="*/ 1136 w 311"/>
                    <a:gd name="T17" fmla="*/ 301 h 310"/>
                    <a:gd name="T18" fmla="*/ 1158 w 311"/>
                    <a:gd name="T19" fmla="*/ 339 h 310"/>
                    <a:gd name="T20" fmla="*/ 1102 w 311"/>
                    <a:gd name="T21" fmla="*/ 463 h 310"/>
                    <a:gd name="T22" fmla="*/ 1118 w 311"/>
                    <a:gd name="T23" fmla="*/ 523 h 310"/>
                    <a:gd name="T24" fmla="*/ 1226 w 311"/>
                    <a:gd name="T25" fmla="*/ 600 h 310"/>
                    <a:gd name="T26" fmla="*/ 1226 w 311"/>
                    <a:gd name="T27" fmla="*/ 647 h 310"/>
                    <a:gd name="T28" fmla="*/ 1118 w 311"/>
                    <a:gd name="T29" fmla="*/ 724 h 310"/>
                    <a:gd name="T30" fmla="*/ 1102 w 311"/>
                    <a:gd name="T31" fmla="*/ 784 h 310"/>
                    <a:gd name="T32" fmla="*/ 1158 w 311"/>
                    <a:gd name="T33" fmla="*/ 905 h 310"/>
                    <a:gd name="T34" fmla="*/ 1136 w 311"/>
                    <a:gd name="T35" fmla="*/ 946 h 310"/>
                    <a:gd name="T36" fmla="*/ 1002 w 311"/>
                    <a:gd name="T37" fmla="*/ 956 h 310"/>
                    <a:gd name="T38" fmla="*/ 959 w 311"/>
                    <a:gd name="T39" fmla="*/ 1002 h 310"/>
                    <a:gd name="T40" fmla="*/ 947 w 311"/>
                    <a:gd name="T41" fmla="*/ 1139 h 310"/>
                    <a:gd name="T42" fmla="*/ 905 w 311"/>
                    <a:gd name="T43" fmla="*/ 1158 h 310"/>
                    <a:gd name="T44" fmla="*/ 782 w 311"/>
                    <a:gd name="T45" fmla="*/ 1102 h 310"/>
                    <a:gd name="T46" fmla="*/ 726 w 311"/>
                    <a:gd name="T47" fmla="*/ 1118 h 310"/>
                    <a:gd name="T48" fmla="*/ 646 w 311"/>
                    <a:gd name="T49" fmla="*/ 1231 h 310"/>
                    <a:gd name="T50" fmla="*/ 600 w 311"/>
                    <a:gd name="T51" fmla="*/ 1231 h 310"/>
                    <a:gd name="T52" fmla="*/ 519 w 311"/>
                    <a:gd name="T53" fmla="*/ 1118 h 310"/>
                    <a:gd name="T54" fmla="*/ 464 w 311"/>
                    <a:gd name="T55" fmla="*/ 1102 h 310"/>
                    <a:gd name="T56" fmla="*/ 340 w 311"/>
                    <a:gd name="T57" fmla="*/ 1158 h 310"/>
                    <a:gd name="T58" fmla="*/ 300 w 311"/>
                    <a:gd name="T59" fmla="*/ 1139 h 310"/>
                    <a:gd name="T60" fmla="*/ 288 w 311"/>
                    <a:gd name="T61" fmla="*/ 1002 h 310"/>
                    <a:gd name="T62" fmla="*/ 245 w 311"/>
                    <a:gd name="T63" fmla="*/ 956 h 310"/>
                    <a:gd name="T64" fmla="*/ 111 w 311"/>
                    <a:gd name="T65" fmla="*/ 946 h 310"/>
                    <a:gd name="T66" fmla="*/ 89 w 311"/>
                    <a:gd name="T67" fmla="*/ 905 h 310"/>
                    <a:gd name="T68" fmla="*/ 145 w 311"/>
                    <a:gd name="T69" fmla="*/ 784 h 310"/>
                    <a:gd name="T70" fmla="*/ 129 w 311"/>
                    <a:gd name="T71" fmla="*/ 724 h 310"/>
                    <a:gd name="T72" fmla="*/ 21 w 311"/>
                    <a:gd name="T73" fmla="*/ 647 h 310"/>
                    <a:gd name="T74" fmla="*/ 21 w 311"/>
                    <a:gd name="T75" fmla="*/ 600 h 310"/>
                    <a:gd name="T76" fmla="*/ 129 w 311"/>
                    <a:gd name="T77" fmla="*/ 523 h 310"/>
                    <a:gd name="T78" fmla="*/ 145 w 311"/>
                    <a:gd name="T79" fmla="*/ 463 h 310"/>
                    <a:gd name="T80" fmla="*/ 89 w 311"/>
                    <a:gd name="T81" fmla="*/ 339 h 310"/>
                    <a:gd name="T82" fmla="*/ 111 w 311"/>
                    <a:gd name="T83" fmla="*/ 301 h 310"/>
                    <a:gd name="T84" fmla="*/ 245 w 311"/>
                    <a:gd name="T85" fmla="*/ 291 h 310"/>
                    <a:gd name="T86" fmla="*/ 288 w 311"/>
                    <a:gd name="T87" fmla="*/ 245 h 310"/>
                    <a:gd name="T88" fmla="*/ 300 w 311"/>
                    <a:gd name="T89" fmla="*/ 108 h 310"/>
                    <a:gd name="T90" fmla="*/ 340 w 311"/>
                    <a:gd name="T91" fmla="*/ 83 h 310"/>
                    <a:gd name="T92" fmla="*/ 464 w 311"/>
                    <a:gd name="T93" fmla="*/ 145 h 310"/>
                    <a:gd name="T94" fmla="*/ 519 w 311"/>
                    <a:gd name="T95" fmla="*/ 129 h 310"/>
                    <a:gd name="T96" fmla="*/ 600 w 311"/>
                    <a:gd name="T97" fmla="*/ 16 h 310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311"/>
                    <a:gd name="T148" fmla="*/ 0 h 310"/>
                    <a:gd name="T149" fmla="*/ 311 w 311"/>
                    <a:gd name="T150" fmla="*/ 310 h 310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311" h="310">
                      <a:moveTo>
                        <a:pt x="150" y="4"/>
                      </a:moveTo>
                      <a:cubicBezTo>
                        <a:pt x="153" y="0"/>
                        <a:pt x="158" y="0"/>
                        <a:pt x="161" y="4"/>
                      </a:cubicBezTo>
                      <a:cubicBezTo>
                        <a:pt x="181" y="32"/>
                        <a:pt x="181" y="32"/>
                        <a:pt x="181" y="32"/>
                      </a:cubicBezTo>
                      <a:cubicBezTo>
                        <a:pt x="184" y="36"/>
                        <a:pt x="190" y="38"/>
                        <a:pt x="195" y="36"/>
                      </a:cubicBezTo>
                      <a:cubicBezTo>
                        <a:pt x="226" y="21"/>
                        <a:pt x="226" y="21"/>
                        <a:pt x="226" y="21"/>
                      </a:cubicBezTo>
                      <a:cubicBezTo>
                        <a:pt x="231" y="19"/>
                        <a:pt x="235" y="22"/>
                        <a:pt x="236" y="27"/>
                      </a:cubicBezTo>
                      <a:cubicBezTo>
                        <a:pt x="239" y="61"/>
                        <a:pt x="239" y="61"/>
                        <a:pt x="239" y="61"/>
                      </a:cubicBezTo>
                      <a:cubicBezTo>
                        <a:pt x="239" y="66"/>
                        <a:pt x="244" y="71"/>
                        <a:pt x="250" y="72"/>
                      </a:cubicBezTo>
                      <a:cubicBezTo>
                        <a:pt x="283" y="75"/>
                        <a:pt x="283" y="75"/>
                        <a:pt x="283" y="75"/>
                      </a:cubicBezTo>
                      <a:cubicBezTo>
                        <a:pt x="289" y="75"/>
                        <a:pt x="291" y="79"/>
                        <a:pt x="289" y="84"/>
                      </a:cubicBezTo>
                      <a:cubicBezTo>
                        <a:pt x="275" y="115"/>
                        <a:pt x="275" y="115"/>
                        <a:pt x="275" y="115"/>
                      </a:cubicBezTo>
                      <a:cubicBezTo>
                        <a:pt x="272" y="120"/>
                        <a:pt x="274" y="127"/>
                        <a:pt x="279" y="130"/>
                      </a:cubicBezTo>
                      <a:cubicBezTo>
                        <a:pt x="306" y="149"/>
                        <a:pt x="306" y="149"/>
                        <a:pt x="306" y="149"/>
                      </a:cubicBezTo>
                      <a:cubicBezTo>
                        <a:pt x="311" y="152"/>
                        <a:pt x="311" y="157"/>
                        <a:pt x="306" y="161"/>
                      </a:cubicBezTo>
                      <a:cubicBezTo>
                        <a:pt x="279" y="180"/>
                        <a:pt x="279" y="180"/>
                        <a:pt x="279" y="180"/>
                      </a:cubicBezTo>
                      <a:cubicBezTo>
                        <a:pt x="274" y="183"/>
                        <a:pt x="272" y="190"/>
                        <a:pt x="275" y="195"/>
                      </a:cubicBezTo>
                      <a:cubicBezTo>
                        <a:pt x="289" y="225"/>
                        <a:pt x="289" y="225"/>
                        <a:pt x="289" y="225"/>
                      </a:cubicBezTo>
                      <a:cubicBezTo>
                        <a:pt x="291" y="230"/>
                        <a:pt x="289" y="235"/>
                        <a:pt x="283" y="235"/>
                      </a:cubicBezTo>
                      <a:cubicBezTo>
                        <a:pt x="250" y="238"/>
                        <a:pt x="250" y="238"/>
                        <a:pt x="250" y="238"/>
                      </a:cubicBezTo>
                      <a:cubicBezTo>
                        <a:pt x="244" y="239"/>
                        <a:pt x="239" y="244"/>
                        <a:pt x="239" y="249"/>
                      </a:cubicBezTo>
                      <a:cubicBezTo>
                        <a:pt x="236" y="283"/>
                        <a:pt x="236" y="283"/>
                        <a:pt x="236" y="283"/>
                      </a:cubicBezTo>
                      <a:cubicBezTo>
                        <a:pt x="235" y="288"/>
                        <a:pt x="231" y="291"/>
                        <a:pt x="226" y="288"/>
                      </a:cubicBezTo>
                      <a:cubicBezTo>
                        <a:pt x="195" y="274"/>
                        <a:pt x="195" y="274"/>
                        <a:pt x="195" y="274"/>
                      </a:cubicBezTo>
                      <a:cubicBezTo>
                        <a:pt x="190" y="272"/>
                        <a:pt x="184" y="274"/>
                        <a:pt x="181" y="278"/>
                      </a:cubicBezTo>
                      <a:cubicBezTo>
                        <a:pt x="161" y="306"/>
                        <a:pt x="161" y="306"/>
                        <a:pt x="161" y="306"/>
                      </a:cubicBezTo>
                      <a:cubicBezTo>
                        <a:pt x="158" y="310"/>
                        <a:pt x="153" y="310"/>
                        <a:pt x="150" y="306"/>
                      </a:cubicBezTo>
                      <a:cubicBezTo>
                        <a:pt x="130" y="278"/>
                        <a:pt x="130" y="278"/>
                        <a:pt x="130" y="278"/>
                      </a:cubicBezTo>
                      <a:cubicBezTo>
                        <a:pt x="127" y="274"/>
                        <a:pt x="121" y="272"/>
                        <a:pt x="116" y="274"/>
                      </a:cubicBezTo>
                      <a:cubicBezTo>
                        <a:pt x="85" y="288"/>
                        <a:pt x="85" y="288"/>
                        <a:pt x="85" y="288"/>
                      </a:cubicBezTo>
                      <a:cubicBezTo>
                        <a:pt x="80" y="291"/>
                        <a:pt x="76" y="288"/>
                        <a:pt x="75" y="283"/>
                      </a:cubicBezTo>
                      <a:cubicBezTo>
                        <a:pt x="72" y="249"/>
                        <a:pt x="72" y="249"/>
                        <a:pt x="72" y="249"/>
                      </a:cubicBezTo>
                      <a:cubicBezTo>
                        <a:pt x="72" y="244"/>
                        <a:pt x="67" y="239"/>
                        <a:pt x="61" y="238"/>
                      </a:cubicBezTo>
                      <a:cubicBezTo>
                        <a:pt x="28" y="235"/>
                        <a:pt x="28" y="235"/>
                        <a:pt x="28" y="235"/>
                      </a:cubicBezTo>
                      <a:cubicBezTo>
                        <a:pt x="22" y="235"/>
                        <a:pt x="20" y="230"/>
                        <a:pt x="22" y="225"/>
                      </a:cubicBezTo>
                      <a:cubicBezTo>
                        <a:pt x="36" y="195"/>
                        <a:pt x="36" y="195"/>
                        <a:pt x="36" y="195"/>
                      </a:cubicBezTo>
                      <a:cubicBezTo>
                        <a:pt x="38" y="190"/>
                        <a:pt x="37" y="183"/>
                        <a:pt x="32" y="180"/>
                      </a:cubicBezTo>
                      <a:cubicBezTo>
                        <a:pt x="5" y="161"/>
                        <a:pt x="5" y="161"/>
                        <a:pt x="5" y="161"/>
                      </a:cubicBezTo>
                      <a:cubicBezTo>
                        <a:pt x="0" y="157"/>
                        <a:pt x="0" y="152"/>
                        <a:pt x="5" y="149"/>
                      </a:cubicBezTo>
                      <a:cubicBezTo>
                        <a:pt x="32" y="130"/>
                        <a:pt x="32" y="130"/>
                        <a:pt x="32" y="130"/>
                      </a:cubicBezTo>
                      <a:cubicBezTo>
                        <a:pt x="37" y="127"/>
                        <a:pt x="38" y="120"/>
                        <a:pt x="36" y="115"/>
                      </a:cubicBezTo>
                      <a:cubicBezTo>
                        <a:pt x="22" y="84"/>
                        <a:pt x="22" y="84"/>
                        <a:pt x="22" y="84"/>
                      </a:cubicBezTo>
                      <a:cubicBezTo>
                        <a:pt x="20" y="79"/>
                        <a:pt x="22" y="75"/>
                        <a:pt x="28" y="75"/>
                      </a:cubicBezTo>
                      <a:cubicBezTo>
                        <a:pt x="61" y="72"/>
                        <a:pt x="61" y="72"/>
                        <a:pt x="61" y="72"/>
                      </a:cubicBezTo>
                      <a:cubicBezTo>
                        <a:pt x="67" y="71"/>
                        <a:pt x="72" y="66"/>
                        <a:pt x="72" y="61"/>
                      </a:cubicBezTo>
                      <a:cubicBezTo>
                        <a:pt x="75" y="27"/>
                        <a:pt x="75" y="27"/>
                        <a:pt x="75" y="27"/>
                      </a:cubicBezTo>
                      <a:cubicBezTo>
                        <a:pt x="76" y="22"/>
                        <a:pt x="80" y="19"/>
                        <a:pt x="85" y="21"/>
                      </a:cubicBezTo>
                      <a:cubicBezTo>
                        <a:pt x="116" y="36"/>
                        <a:pt x="116" y="36"/>
                        <a:pt x="116" y="36"/>
                      </a:cubicBezTo>
                      <a:cubicBezTo>
                        <a:pt x="121" y="38"/>
                        <a:pt x="127" y="36"/>
                        <a:pt x="130" y="32"/>
                      </a:cubicBezTo>
                      <a:lnTo>
                        <a:pt x="150" y="4"/>
                      </a:lnTo>
                      <a:close/>
                    </a:path>
                  </a:pathLst>
                </a:custGeom>
                <a:noFill/>
                <a:ln w="11113">
                  <a:solidFill>
                    <a:srgbClr val="FFFFFF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ko-KR" altLang="en-US"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88" name="Text Box 81"/>
              <p:cNvSpPr txBox="1">
                <a:spLocks noChangeArrowheads="1"/>
              </p:cNvSpPr>
              <p:nvPr/>
            </p:nvSpPr>
            <p:spPr bwMode="auto">
              <a:xfrm>
                <a:off x="5578" y="2427"/>
                <a:ext cx="276" cy="19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ko-KR" altLang="en-US" sz="1000" b="1" dirty="0">
                    <a:latin typeface="+mn-ea"/>
                    <a:ea typeface="+mn-ea"/>
                  </a:rPr>
                  <a:t>장애</a:t>
                </a:r>
              </a:p>
            </p:txBody>
          </p:sp>
        </p:grpSp>
        <p:sp>
          <p:nvSpPr>
            <p:cNvPr id="85" name="Text Box 66"/>
            <p:cNvSpPr txBox="1">
              <a:spLocks noChangeArrowheads="1"/>
            </p:cNvSpPr>
            <p:nvPr/>
          </p:nvSpPr>
          <p:spPr bwMode="auto">
            <a:xfrm>
              <a:off x="2984608" y="5537175"/>
              <a:ext cx="563562" cy="25876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10000"/>
                </a:lnSpc>
              </a:pPr>
              <a:r>
                <a:rPr lang="en-US" altLang="ko-KR" sz="900" dirty="0" smtClean="0">
                  <a:solidFill>
                    <a:schemeClr val="tx1"/>
                  </a:solidFill>
                  <a:latin typeface="+mn-ea"/>
                  <a:ea typeface="+mn-ea"/>
                </a:rPr>
                <a:t>Standby</a:t>
              </a:r>
              <a:endParaRPr lang="en-US" altLang="ko-KR" sz="900" dirty="0">
                <a:solidFill>
                  <a:schemeClr val="tx1"/>
                </a:solidFill>
                <a:latin typeface="+mn-ea"/>
                <a:ea typeface="+mn-ea"/>
              </a:endParaRPr>
            </a:p>
          </p:txBody>
        </p:sp>
        <p:sp>
          <p:nvSpPr>
            <p:cNvPr id="86" name="Text Box 66"/>
            <p:cNvSpPr txBox="1">
              <a:spLocks noChangeArrowheads="1"/>
            </p:cNvSpPr>
            <p:nvPr/>
          </p:nvSpPr>
          <p:spPr bwMode="auto">
            <a:xfrm>
              <a:off x="4278453" y="5537175"/>
              <a:ext cx="563562" cy="258762"/>
            </a:xfrm>
            <a:prstGeom prst="rect">
              <a:avLst/>
            </a:prstGeom>
            <a:noFill/>
            <a:ln w="2540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10000"/>
                </a:lnSpc>
              </a:pPr>
              <a:r>
                <a:rPr lang="en-US" altLang="ko-KR" sz="900" dirty="0" smtClean="0">
                  <a:solidFill>
                    <a:schemeClr val="tx1"/>
                  </a:solidFill>
                  <a:latin typeface="+mn-ea"/>
                  <a:ea typeface="+mn-ea"/>
                </a:rPr>
                <a:t>Active</a:t>
              </a:r>
              <a:endParaRPr lang="en-US" altLang="ko-KR" sz="900" dirty="0">
                <a:solidFill>
                  <a:schemeClr val="tx1"/>
                </a:solidFill>
                <a:latin typeface="+mn-ea"/>
                <a:ea typeface="+mn-ea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935851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인덱스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3251" name="Rectangle 3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인덱스 정보 조회</a:t>
            </a:r>
          </a:p>
        </p:txBody>
      </p:sp>
      <p:graphicFrame>
        <p:nvGraphicFramePr>
          <p:cNvPr id="160803" name="Group 35"/>
          <p:cNvGraphicFramePr>
            <a:graphicFrameLocks noGrp="1"/>
          </p:cNvGraphicFramePr>
          <p:nvPr>
            <p:ph sz="half" idx="4294967295"/>
          </p:nvPr>
        </p:nvGraphicFramePr>
        <p:xfrm>
          <a:off x="623888" y="1239838"/>
          <a:ext cx="8215312" cy="1855954"/>
        </p:xfrm>
        <a:graphic>
          <a:graphicData uri="http://schemas.openxmlformats.org/drawingml/2006/table">
            <a:tbl>
              <a:tblPr/>
              <a:tblGrid>
                <a:gridCol w="2427287"/>
                <a:gridCol w="5788025"/>
              </a:tblGrid>
              <a:tr h="38870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72" marB="4677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772" marB="4677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73354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DBA_INDEXES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USER_INDEXES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ALL_INDEXES</a:t>
                      </a:r>
                    </a:p>
                  </a:txBody>
                  <a:tcPr marL="90000" marR="90000" marT="46772" marB="4677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인덱스에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인덱스에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인덱스에 대한 정보</a:t>
                      </a:r>
                    </a:p>
                  </a:txBody>
                  <a:tcPr marL="90000" marR="90000" marT="46772" marB="4677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3354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DBA_IDX_COLUMNS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USER_IDX_COLUMNS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ALL_IDX_COLUMNS</a:t>
                      </a:r>
                    </a:p>
                  </a:txBody>
                  <a:tcPr marL="90000" marR="90000" marT="46772" marB="4677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인덱스에 적용된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인덱스에 적용된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인덱스에 적용된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</a:txBody>
                  <a:tcPr marL="90000" marR="90000" marT="46772" marB="4677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파티션</a:t>
            </a:r>
            <a:r>
              <a:rPr lang="en-US" altLang="ko-KR" smtClean="0"/>
              <a:t>(Partition) </a:t>
            </a:r>
            <a:r>
              <a:rPr lang="ko-KR" altLang="en-US" smtClean="0"/>
              <a:t>테이블 관리</a:t>
            </a:r>
          </a:p>
        </p:txBody>
      </p:sp>
      <p:sp>
        <p:nvSpPr>
          <p:cNvPr id="542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파티션</a:t>
            </a:r>
            <a:r>
              <a:rPr lang="en-US" altLang="ko-KR" dirty="0" smtClean="0"/>
              <a:t>(Partition)</a:t>
            </a:r>
            <a:r>
              <a:rPr lang="ko-KR" altLang="en-US" dirty="0" smtClean="0"/>
              <a:t> 테이블 </a:t>
            </a:r>
          </a:p>
          <a:p>
            <a:pPr lvl="1"/>
            <a:r>
              <a:rPr lang="ko-KR" altLang="en-US" dirty="0" smtClean="0"/>
              <a:t> 지속적으로 용량이 증가하는 논리적 테이블을 여러 개의 물리적인 공간으로 나누어 성능을 향상시킨 </a:t>
            </a:r>
            <a:endParaRPr lang="en-US" altLang="ko-KR" dirty="0"/>
          </a:p>
          <a:p>
            <a:pPr marL="357187" lvl="1" indent="0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  </a:t>
            </a:r>
            <a:r>
              <a:rPr lang="ko-KR" altLang="en-US" dirty="0" smtClean="0"/>
              <a:t>테이블</a:t>
            </a:r>
            <a:endParaRPr lang="en-US" altLang="ko-KR" dirty="0" smtClean="0"/>
          </a:p>
          <a:p>
            <a:pPr lvl="1"/>
            <a:r>
              <a:rPr lang="ko-KR" altLang="en-US" dirty="0" smtClean="0"/>
              <a:t> 각 파티션 테이블은 별개의 세그먼트에 저장되어 개별적으로 관리가 가능</a:t>
            </a:r>
            <a:endParaRPr lang="en-US" altLang="ko-KR" dirty="0" smtClean="0"/>
          </a:p>
          <a:p>
            <a:endParaRPr lang="ko-KR" altLang="en-US" dirty="0" smtClean="0"/>
          </a:p>
          <a:p>
            <a:r>
              <a:rPr lang="ko-KR" altLang="en-US" dirty="0" smtClean="0"/>
              <a:t> 파티션 테이블의 장점</a:t>
            </a:r>
          </a:p>
          <a:p>
            <a:pPr marL="0" indent="0" eaLnBrk="1" hangingPunct="1">
              <a:buNone/>
            </a:pPr>
            <a:endParaRPr lang="ko-KR" altLang="en-US" dirty="0" smtClean="0"/>
          </a:p>
        </p:txBody>
      </p:sp>
      <p:sp>
        <p:nvSpPr>
          <p:cNvPr id="4" name="TextBox 5"/>
          <p:cNvSpPr txBox="1">
            <a:spLocks noChangeArrowheads="1"/>
          </p:cNvSpPr>
          <p:nvPr/>
        </p:nvSpPr>
        <p:spPr bwMode="auto">
          <a:xfrm>
            <a:off x="611188" y="2708920"/>
            <a:ext cx="6622326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defRPr sz="28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indent="0" eaLnBrk="1" hangingPunct="1"/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400" b="1" dirty="0" smtClean="0">
                <a:latin typeface="맑은 고딕" pitchFamily="50" charset="-127"/>
                <a:ea typeface="맑은 고딕" pitchFamily="50" charset="-127"/>
              </a:rPr>
              <a:t>개선된 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가용성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</a:t>
            </a:r>
            <a:br>
              <a:rPr lang="ko-KR" altLang="en-US" sz="1400" dirty="0"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   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파티션은 독립적으로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관리가능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ko-KR" altLang="en-US" sz="1400" dirty="0"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   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- Backup and Restore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파티션 별로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작업 가능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ko-KR" altLang="en-US" sz="1400" dirty="0"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   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같은 테이블에서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Unavailable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한 파티션은 다른 파티션에 영향을 주지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않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음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 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>
              <a:buFontTx/>
              <a:buAutoNum type="arabicParenR"/>
            </a:pPr>
            <a:endParaRPr lang="en-US" altLang="ko-KR" sz="1400" b="1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400" b="1" dirty="0" smtClean="0">
                <a:latin typeface="맑은 고딕" pitchFamily="50" charset="-127"/>
                <a:ea typeface="맑은 고딕" pitchFamily="50" charset="-127"/>
              </a:rPr>
              <a:t>관리의 편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리</a:t>
            </a:r>
            <a:r>
              <a:rPr lang="ko-KR" altLang="en-US" sz="1400" b="1" dirty="0" smtClean="0">
                <a:latin typeface="맑은 고딕" pitchFamily="50" charset="-127"/>
                <a:ea typeface="맑은 고딕" pitchFamily="50" charset="-127"/>
              </a:rPr>
              <a:t>성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   -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사용자가 지정한 값으로 파티션이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가능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 </a:t>
            </a:r>
          </a:p>
          <a:p>
            <a:pPr eaLnBrk="1" hangingPunct="1"/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  -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테이블스페이스간에 파티션 이동이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가능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 </a:t>
            </a:r>
          </a:p>
          <a:p>
            <a:pPr eaLnBrk="1" hangingPunct="1"/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  -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파티션 레벨에서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Select, Delete, Update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가능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 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 sz="1400" b="1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400" b="1" dirty="0" smtClean="0">
                <a:latin typeface="맑은 고딕" pitchFamily="50" charset="-127"/>
                <a:ea typeface="맑은 고딕" pitchFamily="50" charset="-127"/>
              </a:rPr>
              <a:t>개선된 성능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   -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데이터를 액세스할 때 액세스하는 범위를 줄여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퍼포먼스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향상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 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파티션</a:t>
            </a:r>
            <a:r>
              <a:rPr lang="en-US" altLang="ko-KR" smtClean="0"/>
              <a:t>(Partition) </a:t>
            </a:r>
            <a:r>
              <a:rPr lang="ko-KR" altLang="en-US" smtClean="0"/>
              <a:t>테이블 관리</a:t>
            </a:r>
          </a:p>
        </p:txBody>
      </p:sp>
      <p:sp>
        <p:nvSpPr>
          <p:cNvPr id="542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Single </a:t>
            </a:r>
            <a:r>
              <a:rPr lang="ko-KR" altLang="en-US" dirty="0" smtClean="0"/>
              <a:t>파티션과 </a:t>
            </a:r>
            <a:r>
              <a:rPr lang="en-US" altLang="ko-KR" dirty="0" smtClean="0"/>
              <a:t>Composite </a:t>
            </a:r>
            <a:r>
              <a:rPr lang="ko-KR" altLang="en-US" dirty="0" smtClean="0"/>
              <a:t>파티션 비</a:t>
            </a:r>
            <a:r>
              <a:rPr lang="ko-KR" altLang="en-US" dirty="0"/>
              <a:t>교</a:t>
            </a:r>
            <a:endParaRPr lang="ko-KR" altLang="en-US" dirty="0" smtClean="0"/>
          </a:p>
          <a:p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grpSp>
        <p:nvGrpSpPr>
          <p:cNvPr id="4" name="Group 5"/>
          <p:cNvGrpSpPr>
            <a:grpSpLocks/>
          </p:cNvGrpSpPr>
          <p:nvPr/>
        </p:nvGrpSpPr>
        <p:grpSpPr bwMode="auto">
          <a:xfrm>
            <a:off x="1623456" y="1340768"/>
            <a:ext cx="1314929" cy="757251"/>
            <a:chOff x="420" y="2663"/>
            <a:chExt cx="528" cy="313"/>
          </a:xfrm>
        </p:grpSpPr>
        <p:pic>
          <p:nvPicPr>
            <p:cNvPr id="5" name="Picture 6" descr="DB1"/>
            <p:cNvPicPr>
              <a:picLocks noChangeAspect="1" noChangeArrowheads="1"/>
            </p:cNvPicPr>
            <p:nvPr/>
          </p:nvPicPr>
          <p:blipFill>
            <a:blip r:embed="rId3">
              <a:lum bright="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" name="Text Box 7"/>
            <p:cNvSpPr txBox="1">
              <a:spLocks noChangeArrowheads="1"/>
            </p:cNvSpPr>
            <p:nvPr/>
          </p:nvSpPr>
          <p:spPr bwMode="auto">
            <a:xfrm>
              <a:off x="420" y="2817"/>
              <a:ext cx="528" cy="6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>
                <a:spcBef>
                  <a:spcPct val="0"/>
                </a:spcBef>
              </a:pPr>
              <a:r>
                <a:rPr lang="ko-KR" altLang="en-US" sz="10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대용량 테이블</a:t>
              </a:r>
            </a:p>
          </p:txBody>
        </p:sp>
      </p:grpSp>
      <p:grpSp>
        <p:nvGrpSpPr>
          <p:cNvPr id="7" name="Group 8"/>
          <p:cNvGrpSpPr>
            <a:grpSpLocks/>
          </p:cNvGrpSpPr>
          <p:nvPr/>
        </p:nvGrpSpPr>
        <p:grpSpPr bwMode="auto">
          <a:xfrm>
            <a:off x="735880" y="3273865"/>
            <a:ext cx="649637" cy="491268"/>
            <a:chOff x="420" y="2663"/>
            <a:chExt cx="528" cy="313"/>
          </a:xfrm>
        </p:grpSpPr>
        <p:pic>
          <p:nvPicPr>
            <p:cNvPr id="8" name="Picture 9" descr="DB1"/>
            <p:cNvPicPr>
              <a:picLocks noChangeAspect="1" noChangeArrowheads="1"/>
            </p:cNvPicPr>
            <p:nvPr/>
          </p:nvPicPr>
          <p:blipFill>
            <a:blip r:embed="rId3" cstate="print">
              <a:lum bright="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" name="Text Box 10"/>
            <p:cNvSpPr txBox="1">
              <a:spLocks noChangeArrowheads="1"/>
            </p:cNvSpPr>
            <p:nvPr/>
          </p:nvSpPr>
          <p:spPr bwMode="auto">
            <a:xfrm>
              <a:off x="420" y="2800"/>
              <a:ext cx="528" cy="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10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Part_1</a:t>
              </a:r>
              <a:endParaRPr lang="en-US" altLang="ko-KR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0" name="Group 11"/>
          <p:cNvGrpSpPr>
            <a:grpSpLocks/>
          </p:cNvGrpSpPr>
          <p:nvPr/>
        </p:nvGrpSpPr>
        <p:grpSpPr bwMode="auto">
          <a:xfrm>
            <a:off x="1576494" y="3272412"/>
            <a:ext cx="649638" cy="491268"/>
            <a:chOff x="420" y="2663"/>
            <a:chExt cx="528" cy="313"/>
          </a:xfrm>
        </p:grpSpPr>
        <p:pic>
          <p:nvPicPr>
            <p:cNvPr id="11" name="Picture 12" descr="DB1"/>
            <p:cNvPicPr>
              <a:picLocks noChangeAspect="1" noChangeArrowheads="1"/>
            </p:cNvPicPr>
            <p:nvPr/>
          </p:nvPicPr>
          <p:blipFill>
            <a:blip r:embed="rId3" cstate="print">
              <a:lum bright="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" name="Text Box 13"/>
            <p:cNvSpPr txBox="1">
              <a:spLocks noChangeArrowheads="1"/>
            </p:cNvSpPr>
            <p:nvPr/>
          </p:nvSpPr>
          <p:spPr bwMode="auto">
            <a:xfrm>
              <a:off x="420" y="2800"/>
              <a:ext cx="528" cy="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10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Part_2</a:t>
              </a:r>
              <a:endParaRPr lang="en-US" altLang="ko-KR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3" name="Group 14"/>
          <p:cNvGrpSpPr>
            <a:grpSpLocks/>
          </p:cNvGrpSpPr>
          <p:nvPr/>
        </p:nvGrpSpPr>
        <p:grpSpPr bwMode="auto">
          <a:xfrm>
            <a:off x="2428068" y="3272412"/>
            <a:ext cx="649638" cy="491268"/>
            <a:chOff x="420" y="2663"/>
            <a:chExt cx="528" cy="313"/>
          </a:xfrm>
        </p:grpSpPr>
        <p:pic>
          <p:nvPicPr>
            <p:cNvPr id="14" name="Picture 15" descr="DB1"/>
            <p:cNvPicPr>
              <a:picLocks noChangeAspect="1" noChangeArrowheads="1"/>
            </p:cNvPicPr>
            <p:nvPr/>
          </p:nvPicPr>
          <p:blipFill>
            <a:blip r:embed="rId3" cstate="print">
              <a:lum bright="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Text Box 16"/>
            <p:cNvSpPr txBox="1">
              <a:spLocks noChangeArrowheads="1"/>
            </p:cNvSpPr>
            <p:nvPr/>
          </p:nvSpPr>
          <p:spPr bwMode="auto">
            <a:xfrm>
              <a:off x="420" y="2800"/>
              <a:ext cx="528" cy="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100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Part_3</a:t>
              </a:r>
              <a:endParaRPr lang="en-US" altLang="ko-KR" dirty="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6" name="Group 17"/>
          <p:cNvGrpSpPr>
            <a:grpSpLocks/>
          </p:cNvGrpSpPr>
          <p:nvPr/>
        </p:nvGrpSpPr>
        <p:grpSpPr bwMode="auto">
          <a:xfrm>
            <a:off x="3209198" y="3272412"/>
            <a:ext cx="649637" cy="491268"/>
            <a:chOff x="420" y="2663"/>
            <a:chExt cx="528" cy="313"/>
          </a:xfrm>
        </p:grpSpPr>
        <p:pic>
          <p:nvPicPr>
            <p:cNvPr id="17" name="Picture 18" descr="DB1"/>
            <p:cNvPicPr>
              <a:picLocks noChangeAspect="1" noChangeArrowheads="1"/>
            </p:cNvPicPr>
            <p:nvPr/>
          </p:nvPicPr>
          <p:blipFill>
            <a:blip r:embed="rId3" cstate="print">
              <a:lum bright="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" name="Text Box 19"/>
            <p:cNvSpPr txBox="1">
              <a:spLocks noChangeArrowheads="1"/>
            </p:cNvSpPr>
            <p:nvPr/>
          </p:nvSpPr>
          <p:spPr bwMode="auto">
            <a:xfrm>
              <a:off x="420" y="2800"/>
              <a:ext cx="528" cy="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10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Part_4</a:t>
              </a:r>
              <a:endParaRPr lang="en-US" altLang="ko-KR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9" name="Line 20"/>
          <p:cNvSpPr>
            <a:spLocks noChangeShapeType="1"/>
          </p:cNvSpPr>
          <p:nvPr/>
        </p:nvSpPr>
        <p:spPr bwMode="auto">
          <a:xfrm>
            <a:off x="629433" y="4128498"/>
            <a:ext cx="3335849" cy="0"/>
          </a:xfrm>
          <a:prstGeom prst="line">
            <a:avLst/>
          </a:prstGeom>
          <a:noFill/>
          <a:ln w="63500">
            <a:solidFill>
              <a:srgbClr val="DDDDDD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20" name="Picture 2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7235" y="4430817"/>
            <a:ext cx="781131" cy="63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1" name="Line 22"/>
          <p:cNvSpPr>
            <a:spLocks noChangeShapeType="1"/>
          </p:cNvSpPr>
          <p:nvPr/>
        </p:nvSpPr>
        <p:spPr bwMode="auto">
          <a:xfrm flipV="1">
            <a:off x="2296575" y="4138672"/>
            <a:ext cx="0" cy="302319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22" name="Picture 2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872" y="4430817"/>
            <a:ext cx="781130" cy="63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Line 24"/>
          <p:cNvSpPr>
            <a:spLocks noChangeShapeType="1"/>
          </p:cNvSpPr>
          <p:nvPr/>
        </p:nvSpPr>
        <p:spPr bwMode="auto">
          <a:xfrm flipV="1">
            <a:off x="983212" y="4138672"/>
            <a:ext cx="0" cy="302319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24" name="Picture 2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20156" y="4435178"/>
            <a:ext cx="781131" cy="63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Line 26"/>
          <p:cNvSpPr>
            <a:spLocks noChangeShapeType="1"/>
          </p:cNvSpPr>
          <p:nvPr/>
        </p:nvSpPr>
        <p:spPr bwMode="auto">
          <a:xfrm flipV="1">
            <a:off x="3539496" y="4166288"/>
            <a:ext cx="0" cy="302319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AutoShape 27"/>
          <p:cNvSpPr>
            <a:spLocks noChangeArrowheads="1"/>
          </p:cNvSpPr>
          <p:nvPr/>
        </p:nvSpPr>
        <p:spPr bwMode="auto">
          <a:xfrm>
            <a:off x="1800346" y="2432314"/>
            <a:ext cx="958020" cy="392433"/>
          </a:xfrm>
          <a:prstGeom prst="flowChartProcess">
            <a:avLst/>
          </a:prstGeom>
          <a:solidFill>
            <a:srgbClr val="99CCFF">
              <a:alpha val="62000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>
                <a:alpha val="50000"/>
              </a:schemeClr>
            </a:outerShdw>
          </a:effectLst>
        </p:spPr>
        <p:txBody>
          <a:bodyPr wrap="none" anchor="ctr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" name="Text Box 28"/>
          <p:cNvSpPr txBox="1">
            <a:spLocks noChangeArrowheads="1"/>
          </p:cNvSpPr>
          <p:nvPr/>
        </p:nvSpPr>
        <p:spPr bwMode="auto">
          <a:xfrm>
            <a:off x="1765907" y="2516615"/>
            <a:ext cx="1028462" cy="2308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Ctr="1">
            <a:spAutoFit/>
          </a:bodyPr>
          <a:lstStyle/>
          <a:p>
            <a:pPr algn="ctr"/>
            <a:r>
              <a:rPr lang="en-US" altLang="ko-KR" sz="900" b="1">
                <a:latin typeface="맑은 고딕" pitchFamily="50" charset="-127"/>
                <a:ea typeface="맑은 고딕" pitchFamily="50" charset="-127"/>
              </a:rPr>
              <a:t>Partition Key</a:t>
            </a:r>
          </a:p>
        </p:txBody>
      </p:sp>
      <p:cxnSp>
        <p:nvCxnSpPr>
          <p:cNvPr id="28" name="AutoShape 29"/>
          <p:cNvCxnSpPr>
            <a:cxnSpLocks noChangeShapeType="1"/>
            <a:stCxn id="5" idx="2"/>
            <a:endCxn id="26" idx="0"/>
          </p:cNvCxnSpPr>
          <p:nvPr/>
        </p:nvCxnSpPr>
        <p:spPr bwMode="auto">
          <a:xfrm flipH="1">
            <a:off x="2279356" y="2098019"/>
            <a:ext cx="1565" cy="334295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" name="AutoShape 30"/>
          <p:cNvCxnSpPr>
            <a:cxnSpLocks noChangeShapeType="1"/>
            <a:stCxn id="26" idx="2"/>
            <a:endCxn id="8" idx="0"/>
          </p:cNvCxnSpPr>
          <p:nvPr/>
        </p:nvCxnSpPr>
        <p:spPr bwMode="auto">
          <a:xfrm rot="5400000">
            <a:off x="1445860" y="2440369"/>
            <a:ext cx="449118" cy="1217875"/>
          </a:xfrm>
          <a:prstGeom prst="bentConnector3">
            <a:avLst>
              <a:gd name="adj1" fmla="val 49838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" name="AutoShape 31"/>
          <p:cNvCxnSpPr>
            <a:cxnSpLocks noChangeShapeType="1"/>
            <a:stCxn id="26" idx="2"/>
            <a:endCxn id="14" idx="0"/>
          </p:cNvCxnSpPr>
          <p:nvPr/>
        </p:nvCxnSpPr>
        <p:spPr bwMode="auto">
          <a:xfrm rot="16200000" flipH="1">
            <a:off x="2292680" y="2811423"/>
            <a:ext cx="447665" cy="474313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" name="AutoShape 32"/>
          <p:cNvCxnSpPr>
            <a:cxnSpLocks noChangeShapeType="1"/>
            <a:stCxn id="26" idx="2"/>
            <a:endCxn id="11" idx="0"/>
          </p:cNvCxnSpPr>
          <p:nvPr/>
        </p:nvCxnSpPr>
        <p:spPr bwMode="auto">
          <a:xfrm rot="5400000">
            <a:off x="1866894" y="2859950"/>
            <a:ext cx="447665" cy="377260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2" name="AutoShape 33"/>
          <p:cNvCxnSpPr>
            <a:cxnSpLocks noChangeShapeType="1"/>
            <a:stCxn id="26" idx="2"/>
            <a:endCxn id="17" idx="0"/>
          </p:cNvCxnSpPr>
          <p:nvPr/>
        </p:nvCxnSpPr>
        <p:spPr bwMode="auto">
          <a:xfrm rot="16200000" flipH="1">
            <a:off x="2683246" y="2420857"/>
            <a:ext cx="447665" cy="1255444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3" name="Group 2"/>
          <p:cNvGrpSpPr>
            <a:grpSpLocks/>
          </p:cNvGrpSpPr>
          <p:nvPr/>
        </p:nvGrpSpPr>
        <p:grpSpPr bwMode="auto">
          <a:xfrm>
            <a:off x="5970549" y="3845074"/>
            <a:ext cx="216024" cy="281971"/>
            <a:chOff x="420" y="2663"/>
            <a:chExt cx="528" cy="313"/>
          </a:xfrm>
        </p:grpSpPr>
        <p:pic>
          <p:nvPicPr>
            <p:cNvPr id="34" name="Picture 3" descr="DB1"/>
            <p:cNvPicPr>
              <a:picLocks noChangeAspect="1" noChangeArrowheads="1"/>
            </p:cNvPicPr>
            <p:nvPr/>
          </p:nvPicPr>
          <p:blipFill>
            <a:blip r:embed="rId5" cstate="print">
              <a:lum bright="20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Text Box 4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36" name="Group 34"/>
          <p:cNvGrpSpPr>
            <a:grpSpLocks/>
          </p:cNvGrpSpPr>
          <p:nvPr/>
        </p:nvGrpSpPr>
        <p:grpSpPr bwMode="auto">
          <a:xfrm>
            <a:off x="6537221" y="1342222"/>
            <a:ext cx="1141171" cy="587196"/>
            <a:chOff x="420" y="2663"/>
            <a:chExt cx="528" cy="313"/>
          </a:xfrm>
        </p:grpSpPr>
        <p:pic>
          <p:nvPicPr>
            <p:cNvPr id="37" name="Picture 35" descr="DB1"/>
            <p:cNvPicPr>
              <a:picLocks noChangeAspect="1" noChangeArrowheads="1"/>
            </p:cNvPicPr>
            <p:nvPr/>
          </p:nvPicPr>
          <p:blipFill>
            <a:blip r:embed="rId3">
              <a:lum bright="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8" name="Text Box 36"/>
            <p:cNvSpPr txBox="1">
              <a:spLocks noChangeArrowheads="1"/>
            </p:cNvSpPr>
            <p:nvPr/>
          </p:nvSpPr>
          <p:spPr bwMode="auto">
            <a:xfrm>
              <a:off x="420" y="2809"/>
              <a:ext cx="528" cy="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>
                <a:spcBef>
                  <a:spcPct val="0"/>
                </a:spcBef>
              </a:pPr>
              <a:r>
                <a:rPr lang="ko-KR" altLang="en-US" sz="10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대용량 테이블</a:t>
              </a:r>
            </a:p>
          </p:txBody>
        </p:sp>
      </p:grpSp>
      <p:grpSp>
        <p:nvGrpSpPr>
          <p:cNvPr id="39" name="Group 37"/>
          <p:cNvGrpSpPr>
            <a:grpSpLocks/>
          </p:cNvGrpSpPr>
          <p:nvPr/>
        </p:nvGrpSpPr>
        <p:grpSpPr bwMode="auto">
          <a:xfrm>
            <a:off x="5596420" y="2871258"/>
            <a:ext cx="563541" cy="382259"/>
            <a:chOff x="420" y="2663"/>
            <a:chExt cx="528" cy="313"/>
          </a:xfrm>
        </p:grpSpPr>
        <p:pic>
          <p:nvPicPr>
            <p:cNvPr id="40" name="Picture 38" descr="DB1"/>
            <p:cNvPicPr>
              <a:picLocks noChangeAspect="1" noChangeArrowheads="1"/>
            </p:cNvPicPr>
            <p:nvPr/>
          </p:nvPicPr>
          <p:blipFill>
            <a:blip r:embed="rId6" cstate="print">
              <a:lum bright="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" name="Text Box 39"/>
            <p:cNvSpPr txBox="1">
              <a:spLocks noChangeArrowheads="1"/>
            </p:cNvSpPr>
            <p:nvPr/>
          </p:nvSpPr>
          <p:spPr bwMode="auto">
            <a:xfrm>
              <a:off x="420" y="2787"/>
              <a:ext cx="528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10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Part_1</a:t>
              </a:r>
              <a:endParaRPr lang="en-US" altLang="ko-KR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42" name="Group 40"/>
          <p:cNvGrpSpPr>
            <a:grpSpLocks/>
          </p:cNvGrpSpPr>
          <p:nvPr/>
        </p:nvGrpSpPr>
        <p:grpSpPr bwMode="auto">
          <a:xfrm>
            <a:off x="6390074" y="2869804"/>
            <a:ext cx="563541" cy="382260"/>
            <a:chOff x="420" y="2663"/>
            <a:chExt cx="528" cy="313"/>
          </a:xfrm>
        </p:grpSpPr>
        <p:pic>
          <p:nvPicPr>
            <p:cNvPr id="43" name="Picture 41" descr="DB1"/>
            <p:cNvPicPr>
              <a:picLocks noChangeAspect="1" noChangeArrowheads="1"/>
            </p:cNvPicPr>
            <p:nvPr/>
          </p:nvPicPr>
          <p:blipFill>
            <a:blip r:embed="rId6" cstate="print">
              <a:lum bright="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4" name="Text Box 42"/>
            <p:cNvSpPr txBox="1">
              <a:spLocks noChangeArrowheads="1"/>
            </p:cNvSpPr>
            <p:nvPr/>
          </p:nvSpPr>
          <p:spPr bwMode="auto">
            <a:xfrm>
              <a:off x="420" y="2787"/>
              <a:ext cx="528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10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Part_2</a:t>
              </a:r>
              <a:endParaRPr lang="en-US" altLang="ko-KR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45" name="Group 43"/>
          <p:cNvGrpSpPr>
            <a:grpSpLocks/>
          </p:cNvGrpSpPr>
          <p:nvPr/>
        </p:nvGrpSpPr>
        <p:grpSpPr bwMode="auto">
          <a:xfrm>
            <a:off x="7194686" y="2869804"/>
            <a:ext cx="561975" cy="382260"/>
            <a:chOff x="420" y="2663"/>
            <a:chExt cx="528" cy="313"/>
          </a:xfrm>
        </p:grpSpPr>
        <p:pic>
          <p:nvPicPr>
            <p:cNvPr id="46" name="Picture 44" descr="DB1"/>
            <p:cNvPicPr>
              <a:picLocks noChangeAspect="1" noChangeArrowheads="1"/>
            </p:cNvPicPr>
            <p:nvPr/>
          </p:nvPicPr>
          <p:blipFill>
            <a:blip r:embed="rId6" cstate="print">
              <a:lum bright="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7" name="Text Box 45"/>
            <p:cNvSpPr txBox="1">
              <a:spLocks noChangeArrowheads="1"/>
            </p:cNvSpPr>
            <p:nvPr/>
          </p:nvSpPr>
          <p:spPr bwMode="auto">
            <a:xfrm>
              <a:off x="420" y="2787"/>
              <a:ext cx="528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10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Part_3</a:t>
              </a:r>
              <a:endParaRPr lang="en-US" altLang="ko-KR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48" name="Group 46"/>
          <p:cNvGrpSpPr>
            <a:grpSpLocks/>
          </p:cNvGrpSpPr>
          <p:nvPr/>
        </p:nvGrpSpPr>
        <p:grpSpPr bwMode="auto">
          <a:xfrm>
            <a:off x="7988339" y="2869804"/>
            <a:ext cx="561976" cy="382260"/>
            <a:chOff x="420" y="2663"/>
            <a:chExt cx="528" cy="313"/>
          </a:xfrm>
        </p:grpSpPr>
        <p:pic>
          <p:nvPicPr>
            <p:cNvPr id="49" name="Picture 47" descr="DB1"/>
            <p:cNvPicPr>
              <a:picLocks noChangeAspect="1" noChangeArrowheads="1"/>
            </p:cNvPicPr>
            <p:nvPr/>
          </p:nvPicPr>
          <p:blipFill>
            <a:blip r:embed="rId6" cstate="print">
              <a:lum bright="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0" name="Text Box 48"/>
            <p:cNvSpPr txBox="1">
              <a:spLocks noChangeArrowheads="1"/>
            </p:cNvSpPr>
            <p:nvPr/>
          </p:nvSpPr>
          <p:spPr bwMode="auto">
            <a:xfrm>
              <a:off x="420" y="2787"/>
              <a:ext cx="528" cy="1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10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Part_4</a:t>
              </a:r>
              <a:endParaRPr lang="en-US" altLang="ko-KR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51" name="Line 49"/>
          <p:cNvSpPr>
            <a:spLocks noChangeShapeType="1"/>
          </p:cNvSpPr>
          <p:nvPr/>
        </p:nvSpPr>
        <p:spPr bwMode="auto">
          <a:xfrm>
            <a:off x="5546328" y="4262216"/>
            <a:ext cx="3138611" cy="1454"/>
          </a:xfrm>
          <a:prstGeom prst="line">
            <a:avLst/>
          </a:prstGeom>
          <a:noFill/>
          <a:ln w="63500">
            <a:solidFill>
              <a:srgbClr val="DDDDDD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52" name="Picture 5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97076" y="4502037"/>
            <a:ext cx="677814" cy="501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" name="Line 51"/>
          <p:cNvSpPr>
            <a:spLocks noChangeShapeType="1"/>
          </p:cNvSpPr>
          <p:nvPr/>
        </p:nvSpPr>
        <p:spPr bwMode="auto">
          <a:xfrm flipV="1">
            <a:off x="7071019" y="4270936"/>
            <a:ext cx="1566" cy="23400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54" name="Picture 5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4505" y="4502037"/>
            <a:ext cx="676249" cy="501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" name="Line 53"/>
          <p:cNvSpPr>
            <a:spLocks noChangeShapeType="1"/>
          </p:cNvSpPr>
          <p:nvPr/>
        </p:nvSpPr>
        <p:spPr bwMode="auto">
          <a:xfrm flipV="1">
            <a:off x="5848449" y="4270936"/>
            <a:ext cx="1565" cy="234007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56" name="Picture 5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7289" y="4531106"/>
            <a:ext cx="677814" cy="5028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" name="Line 55"/>
          <p:cNvSpPr>
            <a:spLocks noChangeShapeType="1"/>
          </p:cNvSpPr>
          <p:nvPr/>
        </p:nvSpPr>
        <p:spPr bwMode="auto">
          <a:xfrm flipV="1">
            <a:off x="8232540" y="4292739"/>
            <a:ext cx="1566" cy="234006"/>
          </a:xfrm>
          <a:prstGeom prst="line">
            <a:avLst/>
          </a:prstGeom>
          <a:noFill/>
          <a:ln w="1587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8" name="AutoShape 56"/>
          <p:cNvSpPr>
            <a:spLocks noChangeArrowheads="1"/>
          </p:cNvSpPr>
          <p:nvPr/>
        </p:nvSpPr>
        <p:spPr bwMode="auto">
          <a:xfrm>
            <a:off x="6582617" y="2205575"/>
            <a:ext cx="1051943" cy="305226"/>
          </a:xfrm>
          <a:prstGeom prst="flowChartProcess">
            <a:avLst/>
          </a:prstGeom>
          <a:solidFill>
            <a:srgbClr val="99CCFF">
              <a:alpha val="62000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>
                <a:alpha val="50000"/>
              </a:schemeClr>
            </a:outerShdw>
          </a:effectLst>
        </p:spPr>
        <p:txBody>
          <a:bodyPr wrap="none" anchor="ctr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9" name="Text Box 57"/>
          <p:cNvSpPr txBox="1">
            <a:spLocks noChangeArrowheads="1"/>
          </p:cNvSpPr>
          <p:nvPr/>
        </p:nvSpPr>
        <p:spPr bwMode="auto">
          <a:xfrm>
            <a:off x="6554440" y="2272434"/>
            <a:ext cx="1015156" cy="2308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Ctr="1">
            <a:spAutoFit/>
          </a:bodyPr>
          <a:lstStyle/>
          <a:p>
            <a:pPr algn="ctr"/>
            <a:r>
              <a:rPr lang="en-US" altLang="ko-KR" sz="900" b="1" dirty="0">
                <a:latin typeface="맑은 고딕" pitchFamily="50" charset="-127"/>
                <a:ea typeface="맑은 고딕" pitchFamily="50" charset="-127"/>
              </a:rPr>
              <a:t>Partition Key</a:t>
            </a:r>
          </a:p>
        </p:txBody>
      </p:sp>
      <p:sp>
        <p:nvSpPr>
          <p:cNvPr id="60" name="AutoShape 58"/>
          <p:cNvSpPr>
            <a:spLocks noChangeAspect="1" noChangeArrowheads="1"/>
          </p:cNvSpPr>
          <p:nvPr/>
        </p:nvSpPr>
        <p:spPr bwMode="auto">
          <a:xfrm>
            <a:off x="5568243" y="3430839"/>
            <a:ext cx="623026" cy="235460"/>
          </a:xfrm>
          <a:prstGeom prst="flowChartProcess">
            <a:avLst/>
          </a:prstGeom>
          <a:solidFill>
            <a:srgbClr val="99CCFF">
              <a:alpha val="62000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>
                <a:alpha val="50000"/>
              </a:schemeClr>
            </a:outerShdw>
          </a:effectLst>
        </p:spPr>
        <p:txBody>
          <a:bodyPr wrap="none" anchor="ctr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1" name="AutoShape 59"/>
          <p:cNvSpPr>
            <a:spLocks noChangeAspect="1" noChangeArrowheads="1"/>
          </p:cNvSpPr>
          <p:nvPr/>
        </p:nvSpPr>
        <p:spPr bwMode="auto">
          <a:xfrm>
            <a:off x="6368159" y="3427932"/>
            <a:ext cx="623026" cy="234007"/>
          </a:xfrm>
          <a:prstGeom prst="flowChartProcess">
            <a:avLst/>
          </a:prstGeom>
          <a:solidFill>
            <a:srgbClr val="99CCFF">
              <a:alpha val="62000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>
                <a:alpha val="50000"/>
              </a:schemeClr>
            </a:outerShdw>
          </a:effectLst>
        </p:spPr>
        <p:txBody>
          <a:bodyPr wrap="none" anchor="ctr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2" name="AutoShape 60"/>
          <p:cNvSpPr>
            <a:spLocks noChangeAspect="1" noChangeArrowheads="1"/>
          </p:cNvSpPr>
          <p:nvPr/>
        </p:nvSpPr>
        <p:spPr bwMode="auto">
          <a:xfrm>
            <a:off x="7163378" y="3427932"/>
            <a:ext cx="621460" cy="234007"/>
          </a:xfrm>
          <a:prstGeom prst="flowChartProcess">
            <a:avLst/>
          </a:prstGeom>
          <a:solidFill>
            <a:srgbClr val="99CCFF">
              <a:alpha val="62000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>
                <a:alpha val="50000"/>
              </a:schemeClr>
            </a:outerShdw>
          </a:effectLst>
        </p:spPr>
        <p:txBody>
          <a:bodyPr wrap="none" anchor="ctr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3" name="AutoShape 61"/>
          <p:cNvSpPr>
            <a:spLocks noChangeAspect="1" noChangeArrowheads="1"/>
          </p:cNvSpPr>
          <p:nvPr/>
        </p:nvSpPr>
        <p:spPr bwMode="auto">
          <a:xfrm>
            <a:off x="7988339" y="3427932"/>
            <a:ext cx="621461" cy="234007"/>
          </a:xfrm>
          <a:prstGeom prst="flowChartProcess">
            <a:avLst/>
          </a:prstGeom>
          <a:solidFill>
            <a:srgbClr val="99CCFF">
              <a:alpha val="62000"/>
            </a:srgbClr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>
                <a:alpha val="50000"/>
              </a:schemeClr>
            </a:outerShdw>
          </a:effectLst>
        </p:spPr>
        <p:txBody>
          <a:bodyPr wrap="none" anchor="ctr"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4" name="Group 62"/>
          <p:cNvGrpSpPr>
            <a:grpSpLocks/>
          </p:cNvGrpSpPr>
          <p:nvPr/>
        </p:nvGrpSpPr>
        <p:grpSpPr bwMode="auto">
          <a:xfrm>
            <a:off x="5785833" y="3845074"/>
            <a:ext cx="216024" cy="281971"/>
            <a:chOff x="420" y="2663"/>
            <a:chExt cx="528" cy="313"/>
          </a:xfrm>
        </p:grpSpPr>
        <p:pic>
          <p:nvPicPr>
            <p:cNvPr id="65" name="Picture 63" descr="DB1"/>
            <p:cNvPicPr>
              <a:picLocks noChangeAspect="1" noChangeArrowheads="1"/>
            </p:cNvPicPr>
            <p:nvPr/>
          </p:nvPicPr>
          <p:blipFill>
            <a:blip r:embed="rId5" cstate="print">
              <a:lum bright="24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Text Box 64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67" name="Group 65"/>
          <p:cNvGrpSpPr>
            <a:grpSpLocks/>
          </p:cNvGrpSpPr>
          <p:nvPr/>
        </p:nvGrpSpPr>
        <p:grpSpPr bwMode="auto">
          <a:xfrm>
            <a:off x="5605813" y="3849434"/>
            <a:ext cx="216024" cy="281971"/>
            <a:chOff x="420" y="2663"/>
            <a:chExt cx="528" cy="313"/>
          </a:xfrm>
        </p:grpSpPr>
        <p:pic>
          <p:nvPicPr>
            <p:cNvPr id="68" name="Picture 66" descr="DB1"/>
            <p:cNvPicPr>
              <a:picLocks noChangeAspect="1" noChangeArrowheads="1"/>
            </p:cNvPicPr>
            <p:nvPr/>
          </p:nvPicPr>
          <p:blipFill>
            <a:blip r:embed="rId5" cstate="print">
              <a:lum bright="32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" name="Text Box 67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70" name="Group 68"/>
          <p:cNvGrpSpPr>
            <a:grpSpLocks/>
          </p:cNvGrpSpPr>
          <p:nvPr/>
        </p:nvGrpSpPr>
        <p:grpSpPr bwMode="auto">
          <a:xfrm>
            <a:off x="6764203" y="3840713"/>
            <a:ext cx="217590" cy="281971"/>
            <a:chOff x="420" y="2663"/>
            <a:chExt cx="528" cy="313"/>
          </a:xfrm>
        </p:grpSpPr>
        <p:pic>
          <p:nvPicPr>
            <p:cNvPr id="71" name="Picture 69" descr="DB1"/>
            <p:cNvPicPr>
              <a:picLocks noChangeAspect="1" noChangeArrowheads="1"/>
            </p:cNvPicPr>
            <p:nvPr/>
          </p:nvPicPr>
          <p:blipFill>
            <a:blip r:embed="rId7" cstate="print">
              <a:lum bright="20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2" name="Text Box 70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73" name="Group 71"/>
          <p:cNvGrpSpPr>
            <a:grpSpLocks/>
          </p:cNvGrpSpPr>
          <p:nvPr/>
        </p:nvGrpSpPr>
        <p:grpSpPr bwMode="auto">
          <a:xfrm>
            <a:off x="6610794" y="3840713"/>
            <a:ext cx="217590" cy="281971"/>
            <a:chOff x="420" y="2663"/>
            <a:chExt cx="528" cy="313"/>
          </a:xfrm>
        </p:grpSpPr>
        <p:pic>
          <p:nvPicPr>
            <p:cNvPr id="74" name="Picture 72" descr="DB1"/>
            <p:cNvPicPr>
              <a:picLocks noChangeAspect="1" noChangeArrowheads="1"/>
            </p:cNvPicPr>
            <p:nvPr/>
          </p:nvPicPr>
          <p:blipFill>
            <a:blip r:embed="rId7" cstate="print">
              <a:lum bright="24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Text Box 73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76" name="Group 74"/>
          <p:cNvGrpSpPr>
            <a:grpSpLocks/>
          </p:cNvGrpSpPr>
          <p:nvPr/>
        </p:nvGrpSpPr>
        <p:grpSpPr bwMode="auto">
          <a:xfrm>
            <a:off x="6399467" y="3845074"/>
            <a:ext cx="217589" cy="281971"/>
            <a:chOff x="420" y="2663"/>
            <a:chExt cx="528" cy="313"/>
          </a:xfrm>
        </p:grpSpPr>
        <p:pic>
          <p:nvPicPr>
            <p:cNvPr id="77" name="Picture 75" descr="DB1"/>
            <p:cNvPicPr>
              <a:picLocks noChangeAspect="1" noChangeArrowheads="1"/>
            </p:cNvPicPr>
            <p:nvPr/>
          </p:nvPicPr>
          <p:blipFill>
            <a:blip r:embed="rId7" cstate="print">
              <a:lum bright="32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Text Box 76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79" name="Group 77"/>
          <p:cNvGrpSpPr>
            <a:grpSpLocks/>
          </p:cNvGrpSpPr>
          <p:nvPr/>
        </p:nvGrpSpPr>
        <p:grpSpPr bwMode="auto">
          <a:xfrm>
            <a:off x="7559421" y="3845074"/>
            <a:ext cx="216024" cy="281971"/>
            <a:chOff x="420" y="2663"/>
            <a:chExt cx="528" cy="313"/>
          </a:xfrm>
        </p:grpSpPr>
        <p:pic>
          <p:nvPicPr>
            <p:cNvPr id="80" name="Picture 78" descr="DB1"/>
            <p:cNvPicPr>
              <a:picLocks noChangeAspect="1" noChangeArrowheads="1"/>
            </p:cNvPicPr>
            <p:nvPr/>
          </p:nvPicPr>
          <p:blipFill>
            <a:blip r:embed="rId5" cstate="print">
              <a:lum bright="20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1" name="Text Box 79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82" name="Group 80"/>
          <p:cNvGrpSpPr>
            <a:grpSpLocks/>
          </p:cNvGrpSpPr>
          <p:nvPr/>
        </p:nvGrpSpPr>
        <p:grpSpPr bwMode="auto">
          <a:xfrm>
            <a:off x="7374705" y="3845074"/>
            <a:ext cx="217590" cy="281971"/>
            <a:chOff x="420" y="2663"/>
            <a:chExt cx="528" cy="313"/>
          </a:xfrm>
        </p:grpSpPr>
        <p:pic>
          <p:nvPicPr>
            <p:cNvPr id="83" name="Picture 81" descr="DB1"/>
            <p:cNvPicPr>
              <a:picLocks noChangeAspect="1" noChangeArrowheads="1"/>
            </p:cNvPicPr>
            <p:nvPr/>
          </p:nvPicPr>
          <p:blipFill>
            <a:blip r:embed="rId7" cstate="print">
              <a:lum bright="24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4" name="Text Box 82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85" name="Group 83"/>
          <p:cNvGrpSpPr>
            <a:grpSpLocks/>
          </p:cNvGrpSpPr>
          <p:nvPr/>
        </p:nvGrpSpPr>
        <p:grpSpPr bwMode="auto">
          <a:xfrm>
            <a:off x="7194686" y="3849434"/>
            <a:ext cx="216024" cy="281971"/>
            <a:chOff x="420" y="2663"/>
            <a:chExt cx="528" cy="313"/>
          </a:xfrm>
        </p:grpSpPr>
        <p:pic>
          <p:nvPicPr>
            <p:cNvPr id="86" name="Picture 84" descr="DB1"/>
            <p:cNvPicPr>
              <a:picLocks noChangeAspect="1" noChangeArrowheads="1"/>
            </p:cNvPicPr>
            <p:nvPr/>
          </p:nvPicPr>
          <p:blipFill>
            <a:blip r:embed="rId5" cstate="print">
              <a:lum bright="32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7" name="Text Box 85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88" name="Group 86"/>
          <p:cNvGrpSpPr>
            <a:grpSpLocks/>
          </p:cNvGrpSpPr>
          <p:nvPr/>
        </p:nvGrpSpPr>
        <p:grpSpPr bwMode="auto">
          <a:xfrm>
            <a:off x="8382818" y="3871236"/>
            <a:ext cx="217590" cy="281971"/>
            <a:chOff x="420" y="2663"/>
            <a:chExt cx="528" cy="313"/>
          </a:xfrm>
        </p:grpSpPr>
        <p:pic>
          <p:nvPicPr>
            <p:cNvPr id="89" name="Picture 87" descr="DB1"/>
            <p:cNvPicPr>
              <a:picLocks noChangeAspect="1" noChangeArrowheads="1"/>
            </p:cNvPicPr>
            <p:nvPr/>
          </p:nvPicPr>
          <p:blipFill>
            <a:blip r:embed="rId7" cstate="print">
              <a:lum bright="20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0" name="Text Box 88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91" name="Group 89"/>
          <p:cNvGrpSpPr>
            <a:grpSpLocks/>
          </p:cNvGrpSpPr>
          <p:nvPr/>
        </p:nvGrpSpPr>
        <p:grpSpPr bwMode="auto">
          <a:xfrm>
            <a:off x="8199667" y="3871236"/>
            <a:ext cx="216024" cy="281971"/>
            <a:chOff x="420" y="2663"/>
            <a:chExt cx="528" cy="313"/>
          </a:xfrm>
        </p:grpSpPr>
        <p:pic>
          <p:nvPicPr>
            <p:cNvPr id="92" name="Picture 90" descr="DB1"/>
            <p:cNvPicPr>
              <a:picLocks noChangeAspect="1" noChangeArrowheads="1"/>
            </p:cNvPicPr>
            <p:nvPr/>
          </p:nvPicPr>
          <p:blipFill>
            <a:blip r:embed="rId5" cstate="print">
              <a:lum bright="24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3" name="Text Box 91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94" name="Group 92"/>
          <p:cNvGrpSpPr>
            <a:grpSpLocks/>
          </p:cNvGrpSpPr>
          <p:nvPr/>
        </p:nvGrpSpPr>
        <p:grpSpPr bwMode="auto">
          <a:xfrm>
            <a:off x="8018082" y="3875596"/>
            <a:ext cx="217589" cy="281971"/>
            <a:chOff x="420" y="2663"/>
            <a:chExt cx="528" cy="313"/>
          </a:xfrm>
        </p:grpSpPr>
        <p:pic>
          <p:nvPicPr>
            <p:cNvPr id="95" name="Picture 93" descr="DB1"/>
            <p:cNvPicPr>
              <a:picLocks noChangeAspect="1" noChangeArrowheads="1"/>
            </p:cNvPicPr>
            <p:nvPr/>
          </p:nvPicPr>
          <p:blipFill>
            <a:blip r:embed="rId7" cstate="print">
              <a:lum bright="32000" contrast="-5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493" t="24110" r="53413" b="45894"/>
            <a:stretch>
              <a:fillRect/>
            </a:stretch>
          </p:blipFill>
          <p:spPr bwMode="auto">
            <a:xfrm>
              <a:off x="420" y="2663"/>
              <a:ext cx="528" cy="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6" name="Text Box 94"/>
            <p:cNvSpPr txBox="1">
              <a:spLocks noChangeArrowheads="1"/>
            </p:cNvSpPr>
            <p:nvPr/>
          </p:nvSpPr>
          <p:spPr bwMode="auto">
            <a:xfrm>
              <a:off x="420" y="2781"/>
              <a:ext cx="528" cy="1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99CCF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pPr algn="ctr"/>
              <a:r>
                <a:rPr lang="en-US" altLang="ko-KR" sz="80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SUB</a:t>
              </a: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97" name="AutoShape 95"/>
          <p:cNvCxnSpPr>
            <a:cxnSpLocks noChangeShapeType="1"/>
            <a:stCxn id="37" idx="2"/>
            <a:endCxn id="58" idx="0"/>
          </p:cNvCxnSpPr>
          <p:nvPr/>
        </p:nvCxnSpPr>
        <p:spPr bwMode="auto">
          <a:xfrm rot="16200000" flipH="1">
            <a:off x="6970120" y="2067105"/>
            <a:ext cx="276157" cy="782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98" name="AutoShape 96"/>
          <p:cNvCxnSpPr>
            <a:cxnSpLocks noChangeShapeType="1"/>
            <a:stCxn id="58" idx="2"/>
            <a:endCxn id="40" idx="0"/>
          </p:cNvCxnSpPr>
          <p:nvPr/>
        </p:nvCxnSpPr>
        <p:spPr bwMode="auto">
          <a:xfrm rot="5400000">
            <a:off x="6313162" y="2075830"/>
            <a:ext cx="360457" cy="1230398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99" name="AutoShape 97"/>
          <p:cNvCxnSpPr>
            <a:cxnSpLocks noChangeShapeType="1"/>
            <a:stCxn id="58" idx="2"/>
            <a:endCxn id="43" idx="0"/>
          </p:cNvCxnSpPr>
          <p:nvPr/>
        </p:nvCxnSpPr>
        <p:spPr bwMode="auto">
          <a:xfrm rot="5400000">
            <a:off x="6710716" y="2471930"/>
            <a:ext cx="359003" cy="436744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0" name="AutoShape 98"/>
          <p:cNvCxnSpPr>
            <a:cxnSpLocks noChangeShapeType="1"/>
            <a:stCxn id="58" idx="2"/>
            <a:endCxn id="46" idx="0"/>
          </p:cNvCxnSpPr>
          <p:nvPr/>
        </p:nvCxnSpPr>
        <p:spPr bwMode="auto">
          <a:xfrm rot="16200000" flipH="1">
            <a:off x="7112630" y="2506759"/>
            <a:ext cx="359003" cy="367085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1" name="AutoShape 99"/>
          <p:cNvCxnSpPr>
            <a:cxnSpLocks noChangeShapeType="1"/>
            <a:stCxn id="58" idx="2"/>
            <a:endCxn id="49" idx="0"/>
          </p:cNvCxnSpPr>
          <p:nvPr/>
        </p:nvCxnSpPr>
        <p:spPr bwMode="auto">
          <a:xfrm rot="16200000" flipH="1">
            <a:off x="7509457" y="2109933"/>
            <a:ext cx="359003" cy="1160738"/>
          </a:xfrm>
          <a:prstGeom prst="bentConnector3">
            <a:avLst>
              <a:gd name="adj1" fmla="val 50000"/>
            </a:avLst>
          </a:prstGeom>
          <a:noFill/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2" name="AutoShape 100"/>
          <p:cNvCxnSpPr>
            <a:cxnSpLocks noChangeShapeType="1"/>
            <a:stCxn id="40" idx="2"/>
            <a:endCxn id="60" idx="0"/>
          </p:cNvCxnSpPr>
          <p:nvPr/>
        </p:nvCxnSpPr>
        <p:spPr bwMode="auto">
          <a:xfrm>
            <a:off x="5878191" y="3253517"/>
            <a:ext cx="1566" cy="177322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3" name="AutoShape 101"/>
          <p:cNvCxnSpPr>
            <a:cxnSpLocks noChangeShapeType="1"/>
            <a:stCxn id="43" idx="2"/>
            <a:endCxn id="61" idx="0"/>
          </p:cNvCxnSpPr>
          <p:nvPr/>
        </p:nvCxnSpPr>
        <p:spPr bwMode="auto">
          <a:xfrm>
            <a:off x="6671845" y="3252064"/>
            <a:ext cx="7826" cy="175868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4" name="AutoShape 102"/>
          <p:cNvCxnSpPr>
            <a:cxnSpLocks noChangeShapeType="1"/>
            <a:stCxn id="46" idx="2"/>
            <a:endCxn id="62" idx="0"/>
          </p:cNvCxnSpPr>
          <p:nvPr/>
        </p:nvCxnSpPr>
        <p:spPr bwMode="auto">
          <a:xfrm flipH="1">
            <a:off x="7474890" y="3252064"/>
            <a:ext cx="1566" cy="175868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sp>
        <p:nvSpPr>
          <p:cNvPr id="105" name="Text Box 104"/>
          <p:cNvSpPr txBox="1">
            <a:spLocks noChangeArrowheads="1"/>
          </p:cNvSpPr>
          <p:nvPr/>
        </p:nvSpPr>
        <p:spPr bwMode="auto">
          <a:xfrm>
            <a:off x="5455535" y="3468629"/>
            <a:ext cx="859401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ko-KR" sz="800" b="1">
                <a:latin typeface="맑은 고딕" pitchFamily="50" charset="-127"/>
                <a:ea typeface="맑은 고딕" pitchFamily="50" charset="-127"/>
              </a:rPr>
              <a:t>Sub Key </a:t>
            </a:r>
          </a:p>
        </p:txBody>
      </p:sp>
      <p:cxnSp>
        <p:nvCxnSpPr>
          <p:cNvPr id="106" name="AutoShape 108"/>
          <p:cNvCxnSpPr>
            <a:cxnSpLocks noChangeShapeType="1"/>
            <a:stCxn id="105" idx="2"/>
            <a:endCxn id="68" idx="0"/>
          </p:cNvCxnSpPr>
          <p:nvPr/>
        </p:nvCxnSpPr>
        <p:spPr bwMode="auto">
          <a:xfrm rot="5400000">
            <a:off x="5716851" y="3681048"/>
            <a:ext cx="165361" cy="171411"/>
          </a:xfrm>
          <a:prstGeom prst="bentConnector3">
            <a:avLst>
              <a:gd name="adj1" fmla="val 50000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7" name="AutoShape 109"/>
          <p:cNvCxnSpPr>
            <a:cxnSpLocks noChangeShapeType="1"/>
            <a:stCxn id="105" idx="2"/>
            <a:endCxn id="65" idx="0"/>
          </p:cNvCxnSpPr>
          <p:nvPr/>
        </p:nvCxnSpPr>
        <p:spPr bwMode="auto">
          <a:xfrm rot="16200000" flipH="1">
            <a:off x="5809040" y="3760268"/>
            <a:ext cx="161001" cy="8609"/>
          </a:xfrm>
          <a:prstGeom prst="bentConnector3">
            <a:avLst>
              <a:gd name="adj1" fmla="val 50000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8" name="AutoShape 110"/>
          <p:cNvCxnSpPr>
            <a:cxnSpLocks noChangeShapeType="1"/>
            <a:stCxn id="105" idx="2"/>
            <a:endCxn id="34" idx="0"/>
          </p:cNvCxnSpPr>
          <p:nvPr/>
        </p:nvCxnSpPr>
        <p:spPr bwMode="auto">
          <a:xfrm rot="16200000" flipH="1">
            <a:off x="5901398" y="3667910"/>
            <a:ext cx="161001" cy="193325"/>
          </a:xfrm>
          <a:prstGeom prst="bentConnector3">
            <a:avLst>
              <a:gd name="adj1" fmla="val 50000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9" name="AutoShape 111"/>
          <p:cNvCxnSpPr>
            <a:cxnSpLocks noChangeShapeType="1"/>
            <a:endCxn id="77" idx="0"/>
          </p:cNvCxnSpPr>
          <p:nvPr/>
        </p:nvCxnSpPr>
        <p:spPr bwMode="auto">
          <a:xfrm rot="5400000">
            <a:off x="6515872" y="3681273"/>
            <a:ext cx="156973" cy="170627"/>
          </a:xfrm>
          <a:prstGeom prst="bentConnector3">
            <a:avLst>
              <a:gd name="adj1" fmla="val 49264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10" name="AutoShape 112"/>
          <p:cNvCxnSpPr>
            <a:cxnSpLocks noChangeShapeType="1"/>
            <a:endCxn id="74" idx="0"/>
          </p:cNvCxnSpPr>
          <p:nvPr/>
        </p:nvCxnSpPr>
        <p:spPr bwMode="auto">
          <a:xfrm rot="16200000" flipH="1">
            <a:off x="6623715" y="3744057"/>
            <a:ext cx="152612" cy="40700"/>
          </a:xfrm>
          <a:prstGeom prst="bentConnector3">
            <a:avLst>
              <a:gd name="adj1" fmla="val 49241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11" name="AutoShape 113"/>
          <p:cNvCxnSpPr>
            <a:cxnSpLocks noChangeShapeType="1"/>
            <a:endCxn id="71" idx="0"/>
          </p:cNvCxnSpPr>
          <p:nvPr/>
        </p:nvCxnSpPr>
        <p:spPr bwMode="auto">
          <a:xfrm rot="16200000" flipH="1">
            <a:off x="6700419" y="3667353"/>
            <a:ext cx="152612" cy="194109"/>
          </a:xfrm>
          <a:prstGeom prst="bentConnector3">
            <a:avLst>
              <a:gd name="adj1" fmla="val 49241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12" name="AutoShape 114"/>
          <p:cNvCxnSpPr>
            <a:cxnSpLocks noChangeShapeType="1"/>
            <a:endCxn id="86" idx="0"/>
          </p:cNvCxnSpPr>
          <p:nvPr/>
        </p:nvCxnSpPr>
        <p:spPr bwMode="auto">
          <a:xfrm rot="5400000">
            <a:off x="7307345" y="3683453"/>
            <a:ext cx="161333" cy="170628"/>
          </a:xfrm>
          <a:prstGeom prst="bentConnector3">
            <a:avLst>
              <a:gd name="adj1" fmla="val 49287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13" name="AutoShape 115"/>
          <p:cNvCxnSpPr>
            <a:cxnSpLocks noChangeShapeType="1"/>
            <a:endCxn id="83" idx="0"/>
          </p:cNvCxnSpPr>
          <p:nvPr/>
        </p:nvCxnSpPr>
        <p:spPr bwMode="auto">
          <a:xfrm rot="16200000" flipH="1">
            <a:off x="7400317" y="3761109"/>
            <a:ext cx="156973" cy="10957"/>
          </a:xfrm>
          <a:prstGeom prst="bentConnector3">
            <a:avLst>
              <a:gd name="adj1" fmla="val 49264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14" name="AutoShape 116"/>
          <p:cNvCxnSpPr>
            <a:cxnSpLocks noChangeShapeType="1"/>
            <a:endCxn id="80" idx="0"/>
          </p:cNvCxnSpPr>
          <p:nvPr/>
        </p:nvCxnSpPr>
        <p:spPr bwMode="auto">
          <a:xfrm rot="16200000" flipH="1">
            <a:off x="7491110" y="3668750"/>
            <a:ext cx="156973" cy="195674"/>
          </a:xfrm>
          <a:prstGeom prst="bentConnector3">
            <a:avLst>
              <a:gd name="adj1" fmla="val 49264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15" name="AutoShape 117"/>
          <p:cNvCxnSpPr>
            <a:cxnSpLocks noChangeShapeType="1"/>
            <a:endCxn id="95" idx="0"/>
          </p:cNvCxnSpPr>
          <p:nvPr/>
        </p:nvCxnSpPr>
        <p:spPr bwMode="auto">
          <a:xfrm rot="5400000">
            <a:off x="8118442" y="3697318"/>
            <a:ext cx="187495" cy="169062"/>
          </a:xfrm>
          <a:prstGeom prst="bentConnector3">
            <a:avLst>
              <a:gd name="adj1" fmla="val 49694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16" name="AutoShape 118"/>
          <p:cNvCxnSpPr>
            <a:cxnSpLocks noChangeShapeType="1"/>
            <a:endCxn id="92" idx="0"/>
          </p:cNvCxnSpPr>
          <p:nvPr/>
        </p:nvCxnSpPr>
        <p:spPr bwMode="auto">
          <a:xfrm rot="16200000" flipH="1">
            <a:off x="8210632" y="3774190"/>
            <a:ext cx="183136" cy="10957"/>
          </a:xfrm>
          <a:prstGeom prst="bentConnector3">
            <a:avLst>
              <a:gd name="adj1" fmla="val 49685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17" name="AutoShape 119"/>
          <p:cNvCxnSpPr>
            <a:cxnSpLocks noChangeShapeType="1"/>
            <a:endCxn id="89" idx="0"/>
          </p:cNvCxnSpPr>
          <p:nvPr/>
        </p:nvCxnSpPr>
        <p:spPr bwMode="auto">
          <a:xfrm rot="16200000" flipH="1">
            <a:off x="8302990" y="3681832"/>
            <a:ext cx="183136" cy="195673"/>
          </a:xfrm>
          <a:prstGeom prst="bentConnector3">
            <a:avLst>
              <a:gd name="adj1" fmla="val 49685"/>
            </a:avLst>
          </a:prstGeom>
          <a:noFill/>
          <a:ln w="1587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sp>
        <p:nvSpPr>
          <p:cNvPr id="118" name="Text Box 121"/>
          <p:cNvSpPr txBox="1">
            <a:spLocks noChangeArrowheads="1"/>
          </p:cNvSpPr>
          <p:nvPr/>
        </p:nvSpPr>
        <p:spPr bwMode="auto">
          <a:xfrm>
            <a:off x="6202227" y="3438106"/>
            <a:ext cx="859400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ko-KR" sz="800" b="1">
                <a:latin typeface="맑은 고딕" pitchFamily="50" charset="-127"/>
                <a:ea typeface="맑은 고딕" pitchFamily="50" charset="-127"/>
              </a:rPr>
              <a:t>Sub Key </a:t>
            </a:r>
          </a:p>
        </p:txBody>
      </p:sp>
      <p:sp>
        <p:nvSpPr>
          <p:cNvPr id="119" name="Text Box 122"/>
          <p:cNvSpPr txBox="1">
            <a:spLocks noChangeArrowheads="1"/>
          </p:cNvSpPr>
          <p:nvPr/>
        </p:nvSpPr>
        <p:spPr bwMode="auto">
          <a:xfrm>
            <a:off x="7863107" y="3439559"/>
            <a:ext cx="859401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ko-KR" sz="800" b="1">
                <a:latin typeface="맑은 고딕" pitchFamily="50" charset="-127"/>
                <a:ea typeface="맑은 고딕" pitchFamily="50" charset="-127"/>
              </a:rPr>
              <a:t>Sub Key </a:t>
            </a:r>
          </a:p>
        </p:txBody>
      </p:sp>
      <p:sp>
        <p:nvSpPr>
          <p:cNvPr id="120" name="Text Box 123"/>
          <p:cNvSpPr txBox="1">
            <a:spLocks noChangeArrowheads="1"/>
          </p:cNvSpPr>
          <p:nvPr/>
        </p:nvSpPr>
        <p:spPr bwMode="auto">
          <a:xfrm>
            <a:off x="7011534" y="3438106"/>
            <a:ext cx="859401" cy="2154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en-US" altLang="ko-KR" sz="800" b="1">
                <a:latin typeface="맑은 고딕" pitchFamily="50" charset="-127"/>
                <a:ea typeface="맑은 고딕" pitchFamily="50" charset="-127"/>
              </a:rPr>
              <a:t>Sub Key </a:t>
            </a:r>
          </a:p>
        </p:txBody>
      </p:sp>
      <p:sp>
        <p:nvSpPr>
          <p:cNvPr id="121" name="Line 124"/>
          <p:cNvSpPr>
            <a:spLocks noChangeShapeType="1"/>
          </p:cNvSpPr>
          <p:nvPr/>
        </p:nvSpPr>
        <p:spPr bwMode="auto">
          <a:xfrm>
            <a:off x="5713825" y="4129952"/>
            <a:ext cx="136189" cy="117730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22" name="AutoShape 125"/>
          <p:cNvCxnSpPr>
            <a:cxnSpLocks noChangeShapeType="1"/>
            <a:stCxn id="121" idx="1"/>
            <a:endCxn id="65" idx="2"/>
          </p:cNvCxnSpPr>
          <p:nvPr/>
        </p:nvCxnSpPr>
        <p:spPr bwMode="auto">
          <a:xfrm flipV="1">
            <a:off x="5850014" y="4127045"/>
            <a:ext cx="43831" cy="135171"/>
          </a:xfrm>
          <a:prstGeom prst="straightConnector1">
            <a:avLst/>
          </a:prstGeom>
          <a:noFill/>
          <a:ln w="28575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sp>
        <p:nvSpPr>
          <p:cNvPr id="123" name="Line 129"/>
          <p:cNvSpPr>
            <a:spLocks noChangeShapeType="1"/>
          </p:cNvSpPr>
          <p:nvPr/>
        </p:nvSpPr>
        <p:spPr bwMode="auto">
          <a:xfrm flipV="1">
            <a:off x="5879757" y="4115417"/>
            <a:ext cx="198804" cy="132264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4" name="Line 130"/>
          <p:cNvSpPr>
            <a:spLocks noChangeShapeType="1"/>
          </p:cNvSpPr>
          <p:nvPr/>
        </p:nvSpPr>
        <p:spPr bwMode="auto">
          <a:xfrm flipV="1">
            <a:off x="983212" y="3765134"/>
            <a:ext cx="0" cy="332842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5" name="Line 131"/>
          <p:cNvSpPr>
            <a:spLocks noChangeShapeType="1"/>
          </p:cNvSpPr>
          <p:nvPr/>
        </p:nvSpPr>
        <p:spPr bwMode="auto">
          <a:xfrm>
            <a:off x="1902096" y="3765134"/>
            <a:ext cx="394479" cy="332842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6" name="Line 132"/>
          <p:cNvSpPr>
            <a:spLocks noChangeShapeType="1"/>
          </p:cNvSpPr>
          <p:nvPr/>
        </p:nvSpPr>
        <p:spPr bwMode="auto">
          <a:xfrm flipV="1">
            <a:off x="2296575" y="3765134"/>
            <a:ext cx="497795" cy="343016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7" name="Line 134"/>
          <p:cNvSpPr>
            <a:spLocks noChangeShapeType="1"/>
          </p:cNvSpPr>
          <p:nvPr/>
        </p:nvSpPr>
        <p:spPr bwMode="auto">
          <a:xfrm flipV="1">
            <a:off x="3575500" y="3781122"/>
            <a:ext cx="0" cy="332841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8" name="Line 135"/>
          <p:cNvSpPr>
            <a:spLocks noChangeShapeType="1"/>
          </p:cNvSpPr>
          <p:nvPr/>
        </p:nvSpPr>
        <p:spPr bwMode="auto">
          <a:xfrm>
            <a:off x="2794369" y="3765134"/>
            <a:ext cx="781131" cy="348830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9" name="Text Box 136"/>
          <p:cNvSpPr txBox="1">
            <a:spLocks noChangeArrowheads="1"/>
          </p:cNvSpPr>
          <p:nvPr/>
        </p:nvSpPr>
        <p:spPr bwMode="auto">
          <a:xfrm>
            <a:off x="629433" y="5099407"/>
            <a:ext cx="3797640" cy="1169551"/>
          </a:xfrm>
          <a:prstGeom prst="rect">
            <a:avLst/>
          </a:prstGeom>
          <a:noFill/>
          <a:ln w="22225" algn="ctr">
            <a:solidFill>
              <a:srgbClr val="FF9933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457200" indent="-457200" algn="l">
              <a:spcBef>
                <a:spcPct val="0"/>
              </a:spcBef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914400" indent="-457200" algn="l">
              <a:spcBef>
                <a:spcPct val="0"/>
              </a:spcBef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371600" indent="-457200" algn="l">
              <a:spcBef>
                <a:spcPct val="0"/>
              </a:spcBef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828800" indent="-457200" algn="l">
              <a:spcBef>
                <a:spcPct val="0"/>
              </a:spcBef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286000" indent="-457200" algn="l">
              <a:spcBef>
                <a:spcPct val="0"/>
              </a:spcBef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743200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3200400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657600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4114800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spcBef>
                <a:spcPct val="50000"/>
              </a:spcBef>
              <a:buFont typeface="Wingdings" pitchFamily="2" charset="2"/>
              <a:buChar char="Ø"/>
            </a:pPr>
            <a:r>
              <a:rPr lang="en-US" altLang="ko-KR" sz="1000" b="1">
                <a:latin typeface="맑은 고딕" pitchFamily="50" charset="-127"/>
                <a:ea typeface="맑은 고딕" pitchFamily="50" charset="-127"/>
              </a:rPr>
              <a:t>Partition</a:t>
            </a:r>
            <a:r>
              <a:rPr lang="ko-KR" altLang="en-US" sz="1000" b="1">
                <a:latin typeface="맑은 고딕" pitchFamily="50" charset="-127"/>
                <a:ea typeface="맑은 고딕" pitchFamily="50" charset="-127"/>
              </a:rPr>
              <a:t>의 특징</a:t>
            </a:r>
          </a:p>
          <a:p>
            <a:pPr lvl="1">
              <a:spcBef>
                <a:spcPct val="50000"/>
              </a:spcBef>
              <a:buFontTx/>
              <a:buChar char="•"/>
            </a:pPr>
            <a:r>
              <a:rPr lang="ko-KR" altLang="en-US" sz="1000" b="1">
                <a:latin typeface="맑은 고딕" pitchFamily="50" charset="-127"/>
                <a:ea typeface="맑은 고딕" pitchFamily="50" charset="-127"/>
              </a:rPr>
              <a:t>대용량 테이블에 적합 </a:t>
            </a:r>
            <a:r>
              <a:rPr lang="en-US" altLang="ko-KR" sz="1000" b="1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000" b="1">
                <a:latin typeface="맑은 고딕" pitchFamily="50" charset="-127"/>
                <a:ea typeface="맑은 고딕" pitchFamily="50" charset="-127"/>
              </a:rPr>
              <a:t>파티션 기준 </a:t>
            </a:r>
            <a:r>
              <a:rPr lang="en-US" altLang="ko-KR" sz="1000" b="1">
                <a:latin typeface="맑은 고딕" pitchFamily="50" charset="-127"/>
                <a:ea typeface="맑은 고딕" pitchFamily="50" charset="-127"/>
              </a:rPr>
              <a:t>10G </a:t>
            </a:r>
            <a:r>
              <a:rPr lang="ko-KR" altLang="en-US" sz="1000" b="1">
                <a:latin typeface="맑은 고딕" pitchFamily="50" charset="-127"/>
                <a:ea typeface="맑은 고딕" pitchFamily="50" charset="-127"/>
              </a:rPr>
              <a:t>이하</a:t>
            </a:r>
            <a:r>
              <a:rPr lang="en-US" altLang="ko-KR" sz="1000" b="1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lvl="1">
              <a:spcBef>
                <a:spcPct val="50000"/>
              </a:spcBef>
              <a:buFontTx/>
              <a:buChar char="•"/>
            </a:pPr>
            <a:r>
              <a:rPr lang="ko-KR" altLang="en-US" sz="1000" b="1">
                <a:latin typeface="맑은 고딕" pitchFamily="50" charset="-127"/>
                <a:ea typeface="맑은 고딕" pitchFamily="50" charset="-127"/>
              </a:rPr>
              <a:t>종류는 </a:t>
            </a:r>
            <a:r>
              <a:rPr lang="en-US" altLang="ko-KR" sz="1000" b="1">
                <a:latin typeface="맑은 고딕" pitchFamily="50" charset="-127"/>
                <a:ea typeface="맑은 고딕" pitchFamily="50" charset="-127"/>
              </a:rPr>
              <a:t>Range, Hash, List </a:t>
            </a:r>
            <a:r>
              <a:rPr lang="ko-KR" altLang="en-US" sz="1000" b="1">
                <a:latin typeface="맑은 고딕" pitchFamily="50" charset="-127"/>
                <a:ea typeface="맑은 고딕" pitchFamily="50" charset="-127"/>
              </a:rPr>
              <a:t>파티션 존재</a:t>
            </a:r>
          </a:p>
          <a:p>
            <a:pPr lvl="1">
              <a:spcBef>
                <a:spcPct val="50000"/>
              </a:spcBef>
              <a:buFontTx/>
              <a:buChar char="•"/>
            </a:pPr>
            <a:r>
              <a:rPr lang="ko-KR" altLang="en-US" sz="1000" b="1">
                <a:latin typeface="맑은 고딕" pitchFamily="50" charset="-127"/>
                <a:ea typeface="맑은 고딕" pitchFamily="50" charset="-127"/>
              </a:rPr>
              <a:t>월별 관리는 대부분 </a:t>
            </a:r>
            <a:r>
              <a:rPr lang="en-US" altLang="ko-KR" sz="1000" b="1">
                <a:latin typeface="맑은 고딕" pitchFamily="50" charset="-127"/>
                <a:ea typeface="맑은 고딕" pitchFamily="50" charset="-127"/>
              </a:rPr>
              <a:t>Range </a:t>
            </a:r>
            <a:r>
              <a:rPr lang="ko-KR" altLang="en-US" sz="1000" b="1">
                <a:latin typeface="맑은 고딕" pitchFamily="50" charset="-127"/>
                <a:ea typeface="맑은 고딕" pitchFamily="50" charset="-127"/>
              </a:rPr>
              <a:t>파티션 사용</a:t>
            </a:r>
          </a:p>
          <a:p>
            <a:pPr lvl="1">
              <a:spcBef>
                <a:spcPct val="50000"/>
              </a:spcBef>
              <a:buFontTx/>
              <a:buChar char="•"/>
            </a:pPr>
            <a:r>
              <a:rPr lang="ko-KR" altLang="en-US" sz="1000" b="1">
                <a:latin typeface="맑은 고딕" pitchFamily="50" charset="-127"/>
                <a:ea typeface="맑은 고딕" pitchFamily="50" charset="-127"/>
              </a:rPr>
              <a:t>보관주기 후 데이터는 </a:t>
            </a:r>
            <a:r>
              <a:rPr lang="en-US" altLang="ko-KR" sz="1000" b="1">
                <a:latin typeface="맑은 고딕" pitchFamily="50" charset="-127"/>
                <a:ea typeface="맑은 고딕" pitchFamily="50" charset="-127"/>
              </a:rPr>
              <a:t>Truncate </a:t>
            </a:r>
            <a:r>
              <a:rPr lang="ko-KR" altLang="en-US" sz="1000" b="1">
                <a:latin typeface="맑은 고딕" pitchFamily="50" charset="-127"/>
                <a:ea typeface="맑은 고딕" pitchFamily="50" charset="-127"/>
              </a:rPr>
              <a:t>삭제 가능</a:t>
            </a:r>
          </a:p>
        </p:txBody>
      </p:sp>
      <p:sp>
        <p:nvSpPr>
          <p:cNvPr id="130" name="Text Box 137"/>
          <p:cNvSpPr txBox="1">
            <a:spLocks noChangeArrowheads="1"/>
          </p:cNvSpPr>
          <p:nvPr/>
        </p:nvSpPr>
        <p:spPr bwMode="auto">
          <a:xfrm>
            <a:off x="4924868" y="5099407"/>
            <a:ext cx="3797640" cy="1323439"/>
          </a:xfrm>
          <a:prstGeom prst="rect">
            <a:avLst/>
          </a:prstGeom>
          <a:noFill/>
          <a:ln w="22225" algn="ctr">
            <a:solidFill>
              <a:srgbClr val="FF9933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457200" indent="-457200" algn="l">
              <a:spcBef>
                <a:spcPct val="0"/>
              </a:spcBef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1pPr>
            <a:lvl2pPr marL="914400" indent="-457200" algn="l">
              <a:spcBef>
                <a:spcPct val="0"/>
              </a:spcBef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2pPr>
            <a:lvl3pPr marL="1371600" indent="-457200" algn="l">
              <a:spcBef>
                <a:spcPct val="0"/>
              </a:spcBef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3pPr>
            <a:lvl4pPr marL="1828800" indent="-457200" algn="l">
              <a:spcBef>
                <a:spcPct val="0"/>
              </a:spcBef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286000" indent="-457200" algn="l">
              <a:spcBef>
                <a:spcPct val="0"/>
              </a:spcBef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743200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3200400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657600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4114800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>
              <a:spcBef>
                <a:spcPct val="50000"/>
              </a:spcBef>
              <a:buFont typeface="Wingdings" pitchFamily="2" charset="2"/>
              <a:buChar char="Ø"/>
            </a:pPr>
            <a:r>
              <a:rPr lang="en-US" altLang="ko-KR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Composite Partition</a:t>
            </a:r>
            <a:r>
              <a:rPr lang="ko-KR" altLang="en-US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의 특징</a:t>
            </a:r>
          </a:p>
          <a:p>
            <a:pPr lvl="1">
              <a:spcBef>
                <a:spcPct val="50000"/>
              </a:spcBef>
              <a:buFontTx/>
              <a:buChar char="•"/>
            </a:pPr>
            <a:r>
              <a:rPr lang="ko-KR" altLang="en-US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초대용량 테이블에 적합 </a:t>
            </a:r>
            <a:r>
              <a:rPr lang="en-US" altLang="ko-KR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000" b="1" dirty="0">
                <a:solidFill>
                  <a:srgbClr val="FF3300"/>
                </a:solidFill>
                <a:latin typeface="맑은 고딕" pitchFamily="50" charset="-127"/>
                <a:ea typeface="맑은 고딕" pitchFamily="50" charset="-127"/>
              </a:rPr>
              <a:t>파티션 기준 </a:t>
            </a:r>
            <a:r>
              <a:rPr lang="en-US" altLang="ko-KR" sz="1000" b="1" dirty="0">
                <a:solidFill>
                  <a:srgbClr val="FF3300"/>
                </a:solidFill>
                <a:latin typeface="맑은 고딕" pitchFamily="50" charset="-127"/>
                <a:ea typeface="맑은 고딕" pitchFamily="50" charset="-127"/>
              </a:rPr>
              <a:t>10G </a:t>
            </a:r>
            <a:r>
              <a:rPr lang="ko-KR" altLang="en-US" sz="1000" b="1" dirty="0">
                <a:solidFill>
                  <a:srgbClr val="FF3300"/>
                </a:solidFill>
                <a:latin typeface="맑은 고딕" pitchFamily="50" charset="-127"/>
                <a:ea typeface="맑은 고딕" pitchFamily="50" charset="-127"/>
              </a:rPr>
              <a:t>이상</a:t>
            </a:r>
            <a:r>
              <a:rPr lang="en-US" altLang="ko-KR" sz="1000" b="1" dirty="0" smtClean="0">
                <a:solidFill>
                  <a:srgbClr val="FF3300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r>
              <a:rPr lang="en-US" altLang="ko-KR" sz="1000" b="1" dirty="0" smtClean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000" b="1" dirty="0">
              <a:solidFill>
                <a:schemeClr val="accent2"/>
              </a:solidFill>
              <a:latin typeface="맑은 고딕" pitchFamily="50" charset="-127"/>
              <a:ea typeface="맑은 고딕" pitchFamily="50" charset="-127"/>
            </a:endParaRPr>
          </a:p>
          <a:p>
            <a:pPr lvl="1">
              <a:spcBef>
                <a:spcPct val="50000"/>
              </a:spcBef>
              <a:buFontTx/>
              <a:buChar char="•"/>
            </a:pPr>
            <a:r>
              <a:rPr lang="en-US" altLang="ko-KR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Sub Partition </a:t>
            </a:r>
            <a:r>
              <a:rPr lang="ko-KR" altLang="en-US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구성으로 성능의 극대화</a:t>
            </a:r>
          </a:p>
          <a:p>
            <a:pPr lvl="1">
              <a:spcBef>
                <a:spcPct val="50000"/>
              </a:spcBef>
              <a:buFontTx/>
              <a:buChar char="•"/>
            </a:pPr>
            <a:r>
              <a:rPr lang="ko-KR" altLang="en-US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종류는 </a:t>
            </a:r>
            <a:r>
              <a:rPr lang="en-US" altLang="ko-KR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Range + (Hash, List </a:t>
            </a:r>
            <a:r>
              <a:rPr lang="ko-KR" altLang="en-US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구성</a:t>
            </a:r>
            <a:r>
              <a:rPr lang="en-US" altLang="ko-KR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lvl="1">
              <a:spcBef>
                <a:spcPct val="50000"/>
              </a:spcBef>
              <a:buFontTx/>
              <a:buChar char="•"/>
            </a:pPr>
            <a:r>
              <a:rPr lang="en-US" altLang="ko-KR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Range</a:t>
            </a:r>
            <a:r>
              <a:rPr lang="ko-KR" altLang="en-US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의 편의성과 </a:t>
            </a:r>
            <a:r>
              <a:rPr lang="en-US" altLang="ko-KR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Hash</a:t>
            </a:r>
            <a:r>
              <a:rPr lang="ko-KR" altLang="en-US" sz="1000" b="1" dirty="0">
                <a:solidFill>
                  <a:schemeClr val="accent2"/>
                </a:solidFill>
                <a:latin typeface="맑은 고딕" pitchFamily="50" charset="-127"/>
                <a:ea typeface="맑은 고딕" pitchFamily="50" charset="-127"/>
              </a:rPr>
              <a:t>의 성능의 장점을 취합</a:t>
            </a:r>
          </a:p>
        </p:txBody>
      </p:sp>
      <p:sp>
        <p:nvSpPr>
          <p:cNvPr id="131" name="Line 146"/>
          <p:cNvSpPr>
            <a:spLocks noChangeShapeType="1"/>
          </p:cNvSpPr>
          <p:nvPr/>
        </p:nvSpPr>
        <p:spPr bwMode="auto">
          <a:xfrm>
            <a:off x="6551309" y="4125591"/>
            <a:ext cx="439876" cy="122090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2" name="Line 147"/>
          <p:cNvSpPr>
            <a:spLocks noChangeShapeType="1"/>
          </p:cNvSpPr>
          <p:nvPr/>
        </p:nvSpPr>
        <p:spPr bwMode="auto">
          <a:xfrm>
            <a:off x="6953615" y="4115417"/>
            <a:ext cx="118970" cy="164240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3" name="Line 148"/>
          <p:cNvSpPr>
            <a:spLocks noChangeShapeType="1"/>
          </p:cNvSpPr>
          <p:nvPr/>
        </p:nvSpPr>
        <p:spPr bwMode="auto">
          <a:xfrm flipV="1">
            <a:off x="7061627" y="4115417"/>
            <a:ext cx="241070" cy="146799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4" name="Line 153"/>
          <p:cNvSpPr>
            <a:spLocks noChangeShapeType="1"/>
          </p:cNvSpPr>
          <p:nvPr/>
        </p:nvSpPr>
        <p:spPr bwMode="auto">
          <a:xfrm flipV="1">
            <a:off x="7061627" y="4129952"/>
            <a:ext cx="607372" cy="117730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5" name="Line 154"/>
          <p:cNvSpPr>
            <a:spLocks noChangeShapeType="1"/>
          </p:cNvSpPr>
          <p:nvPr/>
        </p:nvSpPr>
        <p:spPr bwMode="auto">
          <a:xfrm flipV="1">
            <a:off x="8235671" y="4153207"/>
            <a:ext cx="87662" cy="94474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6" name="Line 155"/>
          <p:cNvSpPr>
            <a:spLocks noChangeShapeType="1"/>
          </p:cNvSpPr>
          <p:nvPr/>
        </p:nvSpPr>
        <p:spPr bwMode="auto">
          <a:xfrm>
            <a:off x="8127659" y="4153207"/>
            <a:ext cx="104881" cy="94474"/>
          </a:xfrm>
          <a:prstGeom prst="line">
            <a:avLst/>
          </a:prstGeom>
          <a:noFill/>
          <a:ln w="31750" cap="rnd">
            <a:solidFill>
              <a:srgbClr val="FF0000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/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137" name="AutoShape 157"/>
          <p:cNvCxnSpPr>
            <a:cxnSpLocks noChangeShapeType="1"/>
          </p:cNvCxnSpPr>
          <p:nvPr/>
        </p:nvCxnSpPr>
        <p:spPr bwMode="auto">
          <a:xfrm flipH="1">
            <a:off x="8295156" y="3241889"/>
            <a:ext cx="1566" cy="175869"/>
          </a:xfrm>
          <a:prstGeom prst="straightConnector1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13722724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파티션</a:t>
            </a:r>
            <a:r>
              <a:rPr lang="en-US" altLang="ko-KR" smtClean="0"/>
              <a:t>(Partition) </a:t>
            </a:r>
            <a:r>
              <a:rPr lang="ko-KR" altLang="en-US" smtClean="0"/>
              <a:t>테이블 관리</a:t>
            </a:r>
          </a:p>
        </p:txBody>
      </p:sp>
      <p:sp>
        <p:nvSpPr>
          <p:cNvPr id="542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Single </a:t>
            </a:r>
            <a:r>
              <a:rPr lang="ko-KR" altLang="en-US" dirty="0" smtClean="0"/>
              <a:t>파티션과 </a:t>
            </a:r>
            <a:r>
              <a:rPr lang="en-US" altLang="ko-KR" dirty="0" smtClean="0"/>
              <a:t>Composite </a:t>
            </a:r>
            <a:r>
              <a:rPr lang="ko-KR" altLang="en-US" dirty="0" smtClean="0"/>
              <a:t>파티션 비교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  <a:endParaRPr lang="ko-KR" altLang="en-US" dirty="0" smtClean="0"/>
          </a:p>
          <a:p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graphicFrame>
        <p:nvGraphicFramePr>
          <p:cNvPr id="138" name="Group 29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25889407"/>
              </p:ext>
            </p:extLst>
          </p:nvPr>
        </p:nvGraphicFramePr>
        <p:xfrm>
          <a:off x="589148" y="1274849"/>
          <a:ext cx="8267329" cy="3738327"/>
        </p:xfrm>
        <a:graphic>
          <a:graphicData uri="http://schemas.openxmlformats.org/drawingml/2006/table">
            <a:tbl>
              <a:tblPr/>
              <a:tblGrid>
                <a:gridCol w="562472"/>
                <a:gridCol w="3672408"/>
                <a:gridCol w="4032449"/>
              </a:tblGrid>
              <a:tr h="4603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 분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0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Partition </a:t>
                      </a:r>
                      <a:r>
                        <a:rPr kumimoji="1" lang="ko-KR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특성 및 기준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07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Composite Partition </a:t>
                      </a:r>
                      <a:r>
                        <a:rPr kumimoji="1" lang="ko-KR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특성 및 기준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E07D"/>
                    </a:solidFill>
                  </a:tcPr>
                </a:tc>
              </a:tr>
              <a:tr h="327795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특성</a:t>
                      </a:r>
                    </a:p>
                  </a:txBody>
                  <a:tcPr marL="0" marR="0" marT="0" marB="0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Ø"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Partition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특징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대용량 테이블에 적합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파티션 기준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10G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이하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종류는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Range, Hash, List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파티션 존재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월별 관리는 대부분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Range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파티션 사용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보관주기 후 데이터는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Truncate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삭제 가능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Composite Partition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Sub-Partition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관리 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부분이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Partition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보다 존재하므로 적절한 기준 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이하는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Partition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 관리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인덱스는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 Index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 구성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성능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관리측면 이점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190500" marR="0" marT="19050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Ø"/>
                        <a:tabLst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Composite Partition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특징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초대용량 테이블에 적합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파티션 기준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10G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이상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Partition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특성과 대부분 동일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종류는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Range + (Hash, List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구성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Range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관리와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Hash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성능의 장점을 취합  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(Range  Partition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관리의 용이성 및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Hash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특징인 배치 및 병렬화를 제공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서브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Partition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 객체의 관리만 논리적으로 할 뿐 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하나의 테이블과 동일하게 물리적으로 취급</a:t>
                      </a: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Char char="§"/>
                        <a:tabLst/>
                      </a:pP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인덱스는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 Index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 구성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성능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관리측면 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33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이점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190500" marR="0" marT="190500" marB="0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082979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파티션</a:t>
            </a:r>
            <a:r>
              <a:rPr lang="en-US" altLang="ko-KR" smtClean="0"/>
              <a:t>(Partition) </a:t>
            </a:r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52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Range </a:t>
            </a:r>
            <a:r>
              <a:rPr lang="ko-KR" altLang="en-US" dirty="0" smtClean="0"/>
              <a:t>파티션</a:t>
            </a:r>
          </a:p>
          <a:p>
            <a:pPr lvl="1"/>
            <a:r>
              <a:rPr lang="ko-KR" altLang="en-US" dirty="0" smtClean="0"/>
              <a:t> </a:t>
            </a:r>
            <a:r>
              <a:rPr lang="en-US" altLang="ko-KR" dirty="0" smtClean="0"/>
              <a:t>Column Value</a:t>
            </a:r>
            <a:r>
              <a:rPr lang="ko-KR" altLang="en-US" dirty="0" smtClean="0"/>
              <a:t>의 범위를 기준으로 하여 행을 분할하는 형태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 </a:t>
            </a:r>
            <a:r>
              <a:rPr lang="en-US" altLang="ko-KR" dirty="0"/>
              <a:t>Range Partition</a:t>
            </a:r>
            <a:r>
              <a:rPr lang="ko-KR" altLang="en-US" dirty="0"/>
              <a:t>에서 </a:t>
            </a:r>
            <a:r>
              <a:rPr lang="en-US" altLang="ko-KR" dirty="0"/>
              <a:t>Table</a:t>
            </a:r>
            <a:r>
              <a:rPr lang="ko-KR" altLang="en-US" dirty="0"/>
              <a:t>은 단지 논리적인 구조이며 실제 데이터가 물리적으로 저장되는 </a:t>
            </a:r>
            <a:r>
              <a:rPr lang="ko-KR" altLang="en-US" dirty="0" smtClean="0"/>
              <a:t>곳은  </a:t>
            </a:r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 smtClean="0"/>
              <a:t>   Partition</a:t>
            </a:r>
            <a:r>
              <a:rPr lang="ko-KR" altLang="en-US" dirty="0"/>
              <a:t>으로 </a:t>
            </a:r>
            <a:r>
              <a:rPr lang="ko-KR" altLang="en-US" dirty="0" smtClean="0"/>
              <a:t>나누어진 </a:t>
            </a:r>
            <a:r>
              <a:rPr lang="en-US" altLang="ko-KR" dirty="0" err="1"/>
              <a:t>Tablespace</a:t>
            </a:r>
            <a:r>
              <a:rPr lang="en-US" altLang="ko-KR" dirty="0"/>
              <a:t> </a:t>
            </a:r>
            <a:r>
              <a:rPr lang="ko-KR" altLang="en-US" dirty="0"/>
              <a:t>에 </a:t>
            </a:r>
            <a:r>
              <a:rPr lang="ko-KR" altLang="en-US" dirty="0" smtClean="0"/>
              <a:t>저장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 </a:t>
            </a:r>
            <a:r>
              <a:rPr lang="en-US" altLang="ko-KR" dirty="0"/>
              <a:t>PARTITION BY RANGE ( </a:t>
            </a:r>
            <a:r>
              <a:rPr lang="en-US" altLang="ko-KR" dirty="0" err="1"/>
              <a:t>column_list</a:t>
            </a:r>
            <a:r>
              <a:rPr lang="en-US" altLang="ko-KR" dirty="0"/>
              <a:t> ) : </a:t>
            </a:r>
            <a:r>
              <a:rPr lang="ko-KR" altLang="en-US" dirty="0"/>
              <a:t>기본 </a:t>
            </a:r>
            <a:r>
              <a:rPr lang="en-US" altLang="ko-KR" dirty="0"/>
              <a:t>Table</a:t>
            </a:r>
            <a:r>
              <a:rPr lang="ko-KR" altLang="en-US" dirty="0"/>
              <a:t>에서 어느 </a:t>
            </a:r>
            <a:r>
              <a:rPr lang="en-US" altLang="ko-KR" dirty="0"/>
              <a:t>Column</a:t>
            </a:r>
            <a:r>
              <a:rPr lang="ko-KR" altLang="en-US" dirty="0"/>
              <a:t>을 기준으로 </a:t>
            </a:r>
            <a:r>
              <a:rPr lang="ko-KR" altLang="en-US" dirty="0" smtClean="0"/>
              <a:t>분할할지를 정함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 </a:t>
            </a:r>
            <a:r>
              <a:rPr lang="en-US" altLang="ko-KR" dirty="0"/>
              <a:t>VALUES LESS THAN ( </a:t>
            </a:r>
            <a:r>
              <a:rPr lang="en-US" altLang="ko-KR" dirty="0" err="1"/>
              <a:t>value_list</a:t>
            </a:r>
            <a:r>
              <a:rPr lang="en-US" altLang="ko-KR" dirty="0"/>
              <a:t> )    : </a:t>
            </a:r>
            <a:r>
              <a:rPr lang="ko-KR" altLang="en-US" dirty="0"/>
              <a:t>각 </a:t>
            </a:r>
            <a:r>
              <a:rPr lang="en-US" altLang="ko-KR" dirty="0"/>
              <a:t>Partition</a:t>
            </a:r>
            <a:r>
              <a:rPr lang="ko-KR" altLang="en-US" dirty="0"/>
              <a:t>이 어떤 값의 범위를 포함 할지 </a:t>
            </a:r>
            <a:r>
              <a:rPr lang="en-US" altLang="ko-KR" dirty="0" smtClean="0"/>
              <a:t>Upper </a:t>
            </a:r>
            <a:r>
              <a:rPr lang="en-US" altLang="ko-KR" dirty="0"/>
              <a:t>Bound</a:t>
            </a:r>
            <a:r>
              <a:rPr lang="ko-KR" altLang="en-US" dirty="0"/>
              <a:t>를 </a:t>
            </a:r>
            <a:r>
              <a:rPr lang="ko-KR" altLang="en-US" dirty="0" smtClean="0"/>
              <a:t> </a:t>
            </a:r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  </a:t>
            </a:r>
            <a:r>
              <a:rPr lang="ko-KR" altLang="en-US" dirty="0" smtClean="0"/>
              <a:t>정함</a:t>
            </a:r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endParaRPr lang="en-US" altLang="ko-KR" dirty="0" smtClean="0"/>
          </a:p>
          <a:p>
            <a:pPr marL="0" indent="0">
              <a:buNone/>
            </a:pPr>
            <a:endParaRPr lang="ko-KR" altLang="en-US" dirty="0" smtClean="0"/>
          </a:p>
        </p:txBody>
      </p:sp>
      <p:grpSp>
        <p:nvGrpSpPr>
          <p:cNvPr id="2" name="그룹 1"/>
          <p:cNvGrpSpPr/>
          <p:nvPr/>
        </p:nvGrpSpPr>
        <p:grpSpPr>
          <a:xfrm>
            <a:off x="600048" y="3032956"/>
            <a:ext cx="8363994" cy="3095580"/>
            <a:chOff x="601091" y="2348880"/>
            <a:chExt cx="8507413" cy="3960813"/>
          </a:xfrm>
        </p:grpSpPr>
        <p:sp>
          <p:nvSpPr>
            <p:cNvPr id="18" name="Rectangle 22"/>
            <p:cNvSpPr>
              <a:spLocks noChangeArrowheads="1"/>
            </p:cNvSpPr>
            <p:nvPr/>
          </p:nvSpPr>
          <p:spPr bwMode="auto">
            <a:xfrm>
              <a:off x="612204" y="2925143"/>
              <a:ext cx="8351837" cy="3384550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" name="Rectangle 3"/>
            <p:cNvSpPr txBox="1">
              <a:spLocks noChangeArrowheads="1"/>
            </p:cNvSpPr>
            <p:nvPr/>
          </p:nvSpPr>
          <p:spPr bwMode="auto">
            <a:xfrm>
              <a:off x="601091" y="2968005"/>
              <a:ext cx="8507413" cy="3269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36000" numCol="1" anchor="t" anchorCtr="0" compatLnSpc="1">
              <a:prstTxWarp prst="textNoShape">
                <a:avLst/>
              </a:prstTxWarp>
            </a:bodyPr>
            <a:lstStyle>
              <a:lvl1pPr marL="177800" indent="-177800" algn="just" rtl="0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595959"/>
                </a:buClr>
                <a:buFont typeface="Wingdings" pitchFamily="2" charset="2"/>
                <a:buChar char="l"/>
                <a:tabLst>
                  <a:tab pos="266700" algn="l"/>
                </a:tabLst>
                <a:defRPr kumimoji="1" sz="1600" b="1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44500" indent="-87313" algn="just" rtl="0" eaLnBrk="0" fontAlgn="base" hangingPunct="0">
                <a:lnSpc>
                  <a:spcPct val="11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595959"/>
                </a:buClr>
                <a:buFont typeface="Arial Black" pitchFamily="34" charset="0"/>
                <a:buChar char="−"/>
                <a:tabLst>
                  <a:tab pos="266700" algn="l"/>
                </a:tabLst>
                <a:defRPr kumimoji="1" sz="140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defRPr>
              </a:lvl2pPr>
              <a:lvl3pPr marL="808038" indent="-184150" algn="l" rtl="0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595959"/>
                </a:buClr>
                <a:buFont typeface="-윤고딕120"/>
                <a:buChar char="▪"/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3pPr>
              <a:lvl4pPr marL="1670050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–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4pPr>
              <a:lvl5pPr marL="2078038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5pPr>
              <a:lvl6pPr marL="2535238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92438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49638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906838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0" hangingPunct="1">
                <a:lnSpc>
                  <a:spcPct val="90000"/>
                </a:lnSpc>
                <a:buFontTx/>
                <a:buNone/>
              </a:pP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create table </a:t>
              </a:r>
              <a:r>
                <a:rPr lang="en-AU" altLang="ko-KR" sz="1400" kern="0" dirty="0" err="1" smtClean="0">
                  <a:latin typeface="Courier New" pitchFamily="49" charset="0"/>
                  <a:ea typeface="굴림" pitchFamily="50" charset="-127"/>
                </a:rPr>
                <a:t>order_details</a:t>
              </a:r>
              <a:endParaRPr lang="en-AU" altLang="ko-KR" sz="1400" kern="0" dirty="0" smtClean="0">
                <a:latin typeface="Courier New" pitchFamily="49" charset="0"/>
                <a:ea typeface="굴림" pitchFamily="50" charset="-127"/>
              </a:endParaRPr>
            </a:p>
            <a:p>
              <a:pPr eaLnBrk="1" latinLnBrk="0" hangingPunct="1">
                <a:lnSpc>
                  <a:spcPct val="90000"/>
                </a:lnSpc>
                <a:buFontTx/>
                <a:buNone/>
              </a:pP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(</a:t>
              </a:r>
              <a:r>
                <a:rPr lang="en-AU" altLang="ko-KR" sz="1400" kern="0" dirty="0" err="1" smtClean="0">
                  <a:latin typeface="Courier New" pitchFamily="49" charset="0"/>
                  <a:ea typeface="굴림" pitchFamily="50" charset="-127"/>
                </a:rPr>
                <a:t>order_id</a:t>
              </a: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number,</a:t>
              </a:r>
            </a:p>
            <a:p>
              <a:pPr eaLnBrk="1" latinLnBrk="0" hangingPunct="1">
                <a:lnSpc>
                  <a:spcPct val="90000"/>
                </a:lnSpc>
                <a:buFontTx/>
                <a:buNone/>
              </a:pP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</a:t>
              </a:r>
              <a:r>
                <a:rPr lang="en-AU" altLang="ko-KR" sz="1400" kern="0" dirty="0" err="1" smtClean="0">
                  <a:latin typeface="Courier New" pitchFamily="49" charset="0"/>
                  <a:ea typeface="굴림" pitchFamily="50" charset="-127"/>
                </a:rPr>
                <a:t>order_date</a:t>
              </a: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date)</a:t>
              </a:r>
            </a:p>
            <a:p>
              <a:pPr eaLnBrk="1" latinLnBrk="0" hangingPunct="1">
                <a:lnSpc>
                  <a:spcPct val="90000"/>
                </a:lnSpc>
                <a:buFontTx/>
                <a:buNone/>
              </a:pP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</a:t>
              </a:r>
              <a:r>
                <a:rPr lang="en-AU" altLang="ko-KR" sz="1400" kern="0" dirty="0" smtClean="0">
                  <a:solidFill>
                    <a:srgbClr val="FF0000"/>
                  </a:solidFill>
                  <a:latin typeface="Courier New" pitchFamily="49" charset="0"/>
                  <a:ea typeface="굴림" pitchFamily="50" charset="-127"/>
                </a:rPr>
                <a:t>partition by range </a:t>
              </a:r>
              <a:r>
                <a:rPr lang="en-AU" altLang="ko-KR" sz="1400" kern="0" dirty="0" smtClean="0">
                  <a:solidFill>
                    <a:srgbClr val="0033CC"/>
                  </a:solidFill>
                  <a:latin typeface="Courier New" pitchFamily="49" charset="0"/>
                  <a:ea typeface="굴림" pitchFamily="50" charset="-127"/>
                </a:rPr>
                <a:t>(</a:t>
              </a:r>
              <a:r>
                <a:rPr lang="en-AU" altLang="ko-KR" sz="1400" kern="0" dirty="0" err="1" smtClean="0">
                  <a:solidFill>
                    <a:srgbClr val="FF3300"/>
                  </a:solidFill>
                  <a:latin typeface="Courier New" pitchFamily="49" charset="0"/>
                  <a:ea typeface="굴림" pitchFamily="50" charset="-127"/>
                </a:rPr>
                <a:t>order_date</a:t>
              </a:r>
              <a:r>
                <a:rPr lang="en-AU" altLang="ko-KR" sz="1400" kern="0" dirty="0" smtClean="0">
                  <a:solidFill>
                    <a:srgbClr val="0033CC"/>
                  </a:solidFill>
                  <a:latin typeface="Courier New" pitchFamily="49" charset="0"/>
                  <a:ea typeface="굴림" pitchFamily="50" charset="-127"/>
                </a:rPr>
                <a:t>)</a:t>
              </a:r>
            </a:p>
            <a:p>
              <a:pPr eaLnBrk="1" latinLnBrk="0" hangingPunct="1">
                <a:lnSpc>
                  <a:spcPct val="90000"/>
                </a:lnSpc>
                <a:buFontTx/>
                <a:buNone/>
              </a:pP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(partition </a:t>
              </a:r>
              <a:r>
                <a:rPr lang="en-AU" altLang="ko-KR" sz="1400" kern="0" dirty="0" err="1" smtClean="0">
                  <a:latin typeface="Courier New" pitchFamily="49" charset="0"/>
                  <a:ea typeface="굴림" pitchFamily="50" charset="-127"/>
                </a:rPr>
                <a:t>p_jan</a:t>
              </a: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</a:t>
              </a:r>
              <a:r>
                <a:rPr lang="en-AU" altLang="ko-KR" sz="1400" kern="0" dirty="0" smtClean="0">
                  <a:solidFill>
                    <a:schemeClr val="hlink"/>
                  </a:solidFill>
                  <a:latin typeface="Courier New" pitchFamily="49" charset="0"/>
                  <a:ea typeface="굴림" pitchFamily="50" charset="-127"/>
                </a:rPr>
                <a:t>values less than (</a:t>
              </a:r>
              <a:r>
                <a:rPr lang="en-AU" altLang="ko-KR" sz="1400" kern="0" dirty="0" err="1" smtClean="0">
                  <a:solidFill>
                    <a:schemeClr val="hlink"/>
                  </a:solidFill>
                  <a:latin typeface="Courier New" pitchFamily="49" charset="0"/>
                  <a:ea typeface="굴림" pitchFamily="50" charset="-127"/>
                </a:rPr>
                <a:t>to_date</a:t>
              </a:r>
              <a:r>
                <a:rPr lang="en-AU" altLang="ko-KR" sz="1400" kern="0" dirty="0" smtClean="0">
                  <a:solidFill>
                    <a:schemeClr val="hlink"/>
                  </a:solidFill>
                  <a:latin typeface="Courier New" pitchFamily="49" charset="0"/>
                  <a:ea typeface="굴림" pitchFamily="50" charset="-127"/>
                </a:rPr>
                <a:t>('01-FEB-2009</a:t>
              </a: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','DD-MON-YYYY')),</a:t>
              </a:r>
            </a:p>
            <a:p>
              <a:pPr eaLnBrk="1" latinLnBrk="0" hangingPunct="1">
                <a:lnSpc>
                  <a:spcPct val="90000"/>
                </a:lnSpc>
                <a:buFontTx/>
                <a:buNone/>
              </a:pP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 partition </a:t>
              </a:r>
              <a:r>
                <a:rPr lang="en-AU" altLang="ko-KR" sz="1400" kern="0" dirty="0" err="1" smtClean="0">
                  <a:latin typeface="Courier New" pitchFamily="49" charset="0"/>
                  <a:ea typeface="굴림" pitchFamily="50" charset="-127"/>
                </a:rPr>
                <a:t>p_feb</a:t>
              </a: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values less than (</a:t>
              </a:r>
              <a:r>
                <a:rPr lang="en-AU" altLang="ko-KR" sz="1400" kern="0" dirty="0" err="1" smtClean="0">
                  <a:latin typeface="Courier New" pitchFamily="49" charset="0"/>
                  <a:ea typeface="굴림" pitchFamily="50" charset="-127"/>
                </a:rPr>
                <a:t>to_date</a:t>
              </a: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('01-MAR-2009','DD-MON-YYYY')),</a:t>
              </a:r>
            </a:p>
            <a:p>
              <a:pPr eaLnBrk="1" latinLnBrk="0" hangingPunct="1">
                <a:lnSpc>
                  <a:spcPct val="90000"/>
                </a:lnSpc>
                <a:buFontTx/>
                <a:buNone/>
              </a:pP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 partition </a:t>
              </a:r>
              <a:r>
                <a:rPr lang="en-AU" altLang="ko-KR" sz="1400" kern="0" dirty="0" err="1" smtClean="0">
                  <a:latin typeface="Courier New" pitchFamily="49" charset="0"/>
                  <a:ea typeface="굴림" pitchFamily="50" charset="-127"/>
                </a:rPr>
                <a:t>p_mar</a:t>
              </a: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values less than (</a:t>
              </a:r>
              <a:r>
                <a:rPr lang="en-AU" altLang="ko-KR" sz="1400" kern="0" dirty="0" err="1" smtClean="0">
                  <a:latin typeface="Courier New" pitchFamily="49" charset="0"/>
                  <a:ea typeface="굴림" pitchFamily="50" charset="-127"/>
                </a:rPr>
                <a:t>to_date</a:t>
              </a: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('01-APR-2009','DD-MON-YYYY')),</a:t>
              </a:r>
            </a:p>
            <a:p>
              <a:pPr eaLnBrk="1" latinLnBrk="0" hangingPunct="1">
                <a:lnSpc>
                  <a:spcPct val="90000"/>
                </a:lnSpc>
                <a:buFontTx/>
                <a:buNone/>
              </a:pP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 partition p_2009 values less than (</a:t>
              </a:r>
              <a:r>
                <a:rPr lang="en-AU" altLang="ko-KR" sz="1400" kern="0" dirty="0" smtClean="0">
                  <a:solidFill>
                    <a:srgbClr val="CC3300"/>
                  </a:solidFill>
                  <a:latin typeface="Courier New" pitchFamily="49" charset="0"/>
                  <a:ea typeface="굴림" pitchFamily="50" charset="-127"/>
                </a:rPr>
                <a:t>MAXVALUE</a:t>
              </a: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)</a:t>
              </a:r>
            </a:p>
            <a:p>
              <a:pPr eaLnBrk="1" latinLnBrk="0" hangingPunct="1">
                <a:lnSpc>
                  <a:spcPct val="90000"/>
                </a:lnSpc>
                <a:buFontTx/>
                <a:buNone/>
              </a:pPr>
              <a:r>
                <a:rPr lang="en-AU" altLang="ko-KR" sz="1400" kern="0" dirty="0" smtClean="0">
                  <a:latin typeface="Courier New" pitchFamily="49" charset="0"/>
                  <a:ea typeface="굴림" pitchFamily="50" charset="-127"/>
                </a:rPr>
                <a:t> ) ;</a:t>
              </a:r>
            </a:p>
          </p:txBody>
        </p:sp>
        <p:sp>
          <p:nvSpPr>
            <p:cNvPr id="20" name="Rectangle 4"/>
            <p:cNvSpPr>
              <a:spLocks noChangeArrowheads="1"/>
            </p:cNvSpPr>
            <p:nvPr/>
          </p:nvSpPr>
          <p:spPr bwMode="auto">
            <a:xfrm>
              <a:off x="3847326" y="2348880"/>
              <a:ext cx="2305050" cy="433388"/>
            </a:xfrm>
            <a:prstGeom prst="rect">
              <a:avLst/>
            </a:prstGeom>
            <a:solidFill>
              <a:srgbClr val="C2D4D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r>
                <a:rPr lang="en-AU" altLang="ko-KR">
                  <a:ea typeface="굴림" pitchFamily="50" charset="-127"/>
                </a:rPr>
                <a:t>Partitioning Method</a:t>
              </a:r>
            </a:p>
          </p:txBody>
        </p:sp>
        <p:sp>
          <p:nvSpPr>
            <p:cNvPr id="21" name="Rectangle 7"/>
            <p:cNvSpPr>
              <a:spLocks noChangeArrowheads="1"/>
            </p:cNvSpPr>
            <p:nvPr/>
          </p:nvSpPr>
          <p:spPr bwMode="auto">
            <a:xfrm>
              <a:off x="5456427" y="3316295"/>
              <a:ext cx="2735262" cy="358775"/>
            </a:xfrm>
            <a:prstGeom prst="rect">
              <a:avLst/>
            </a:prstGeom>
            <a:solidFill>
              <a:srgbClr val="C2D4D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r>
                <a:rPr lang="en-AU" altLang="ko-KR" dirty="0">
                  <a:ea typeface="굴림" pitchFamily="50" charset="-127"/>
                </a:rPr>
                <a:t>Partitioning Column (Key)</a:t>
              </a:r>
            </a:p>
          </p:txBody>
        </p:sp>
        <p:sp>
          <p:nvSpPr>
            <p:cNvPr id="22" name="Line 9"/>
            <p:cNvSpPr>
              <a:spLocks noChangeShapeType="1"/>
            </p:cNvSpPr>
            <p:nvPr/>
          </p:nvSpPr>
          <p:spPr bwMode="auto">
            <a:xfrm flipH="1">
              <a:off x="3872102" y="3533783"/>
              <a:ext cx="1584325" cy="2873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23" name="Line 10"/>
            <p:cNvSpPr>
              <a:spLocks noChangeShapeType="1"/>
            </p:cNvSpPr>
            <p:nvPr/>
          </p:nvSpPr>
          <p:spPr bwMode="auto">
            <a:xfrm>
              <a:off x="4423590" y="2780680"/>
              <a:ext cx="1587" cy="79375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24" name="Line 11"/>
            <p:cNvSpPr>
              <a:spLocks noChangeShapeType="1"/>
            </p:cNvSpPr>
            <p:nvPr/>
          </p:nvSpPr>
          <p:spPr bwMode="auto">
            <a:xfrm flipH="1" flipV="1">
              <a:off x="2696390" y="3572843"/>
              <a:ext cx="1727200" cy="158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  <p:sp>
          <p:nvSpPr>
            <p:cNvPr id="25" name="Line 12"/>
            <p:cNvSpPr>
              <a:spLocks noChangeShapeType="1"/>
            </p:cNvSpPr>
            <p:nvPr/>
          </p:nvSpPr>
          <p:spPr bwMode="auto">
            <a:xfrm flipH="1">
              <a:off x="2480490" y="3572843"/>
              <a:ext cx="215900" cy="36036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파티션</a:t>
            </a:r>
            <a:r>
              <a:rPr lang="en-US" altLang="ko-KR" smtClean="0"/>
              <a:t>(Partition) </a:t>
            </a:r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52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HASH </a:t>
            </a:r>
            <a:r>
              <a:rPr lang="ko-KR" altLang="en-US" dirty="0" smtClean="0"/>
              <a:t>파티션</a:t>
            </a:r>
          </a:p>
          <a:p>
            <a:pPr lvl="1"/>
            <a:r>
              <a:rPr lang="ko-KR" altLang="en-US" dirty="0" smtClean="0"/>
              <a:t> </a:t>
            </a:r>
            <a:r>
              <a:rPr lang="en-US" altLang="ko-KR" dirty="0"/>
              <a:t>Partitioning column</a:t>
            </a:r>
            <a:r>
              <a:rPr lang="ko-KR" altLang="en-US" dirty="0"/>
              <a:t>의 </a:t>
            </a:r>
            <a:r>
              <a:rPr lang="en-US" altLang="ko-KR" dirty="0"/>
              <a:t>Partitioning Key </a:t>
            </a:r>
            <a:r>
              <a:rPr lang="ko-KR" altLang="en-US" dirty="0"/>
              <a:t>값에 </a:t>
            </a:r>
            <a:r>
              <a:rPr lang="en-US" altLang="ko-KR" dirty="0"/>
              <a:t>Hash </a:t>
            </a:r>
            <a:r>
              <a:rPr lang="ko-KR" altLang="en-US" dirty="0"/>
              <a:t>함수를 적용하여 </a:t>
            </a:r>
            <a:r>
              <a:rPr lang="en-US" altLang="ko-KR" dirty="0"/>
              <a:t>Data</a:t>
            </a:r>
            <a:r>
              <a:rPr lang="ko-KR" altLang="en-US" dirty="0"/>
              <a:t>를 분할하는 방식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 </a:t>
            </a:r>
            <a:r>
              <a:rPr lang="ko-KR" altLang="en-US" dirty="0"/>
              <a:t>데이터 이력관리의 목적 보다 성능 향상의 목적으로 나온 </a:t>
            </a:r>
            <a:r>
              <a:rPr lang="ko-KR" altLang="en-US" dirty="0" smtClean="0"/>
              <a:t>개념</a:t>
            </a:r>
            <a:endParaRPr lang="en-US" altLang="ko-KR" dirty="0"/>
          </a:p>
          <a:p>
            <a:pPr lvl="1"/>
            <a:r>
              <a:rPr lang="en-US" altLang="ko-KR" dirty="0" smtClean="0"/>
              <a:t> Hash </a:t>
            </a:r>
            <a:r>
              <a:rPr lang="en-US" altLang="ko-KR" dirty="0"/>
              <a:t>Partition</a:t>
            </a:r>
            <a:r>
              <a:rPr lang="ko-KR" altLang="en-US" dirty="0"/>
              <a:t>은 </a:t>
            </a:r>
            <a:r>
              <a:rPr lang="en-US" altLang="ko-KR" dirty="0"/>
              <a:t>Range Partition</a:t>
            </a:r>
            <a:r>
              <a:rPr lang="ko-KR" altLang="en-US" dirty="0"/>
              <a:t>에서 범위를 기반으로 나누었을 경우 특정 범위에 </a:t>
            </a:r>
            <a:r>
              <a:rPr lang="ko-KR" altLang="en-US" dirty="0" smtClean="0"/>
              <a:t>분포도가 몰려서</a:t>
            </a:r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 smtClean="0"/>
              <a:t>  </a:t>
            </a:r>
            <a:r>
              <a:rPr lang="ko-KR" altLang="en-US" dirty="0" smtClean="0"/>
              <a:t>각기 </a:t>
            </a:r>
            <a:r>
              <a:rPr lang="en-US" altLang="ko-KR" dirty="0"/>
              <a:t>Size</a:t>
            </a:r>
            <a:r>
              <a:rPr lang="ko-KR" altLang="en-US" dirty="0"/>
              <a:t>가 다르게 되는 것을 보완하여</a:t>
            </a:r>
            <a:r>
              <a:rPr lang="en-US" altLang="ko-KR" dirty="0"/>
              <a:t>, </a:t>
            </a:r>
            <a:r>
              <a:rPr lang="ko-KR" altLang="en-US" dirty="0"/>
              <a:t>일정한 분포를 가진 파티션으로 </a:t>
            </a:r>
            <a:r>
              <a:rPr lang="ko-KR" altLang="en-US" dirty="0" smtClean="0"/>
              <a:t>나누고</a:t>
            </a:r>
            <a:r>
              <a:rPr lang="en-US" altLang="ko-KR" dirty="0" smtClean="0"/>
              <a:t>,  </a:t>
            </a:r>
            <a:r>
              <a:rPr lang="ko-KR" altLang="en-US" dirty="0" smtClean="0"/>
              <a:t>균등한 </a:t>
            </a:r>
            <a:r>
              <a:rPr lang="ko-KR" altLang="en-US" dirty="0"/>
              <a:t>데이터 </a:t>
            </a:r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 smtClean="0"/>
              <a:t>  </a:t>
            </a:r>
            <a:r>
              <a:rPr lang="ko-KR" altLang="en-US" dirty="0" smtClean="0"/>
              <a:t>분포도를 </a:t>
            </a:r>
            <a:r>
              <a:rPr lang="en-US" altLang="ko-KR" dirty="0" smtClean="0"/>
              <a:t> </a:t>
            </a:r>
            <a:r>
              <a:rPr lang="ko-KR" altLang="en-US" dirty="0" smtClean="0"/>
              <a:t>이용한 </a:t>
            </a:r>
            <a:r>
              <a:rPr lang="ko-KR" altLang="en-US" dirty="0"/>
              <a:t>병렬처리로 </a:t>
            </a:r>
            <a:r>
              <a:rPr lang="ko-KR" altLang="en-US" dirty="0" err="1"/>
              <a:t>퍼포먼스를</a:t>
            </a:r>
            <a:r>
              <a:rPr lang="ko-KR" altLang="en-US" dirty="0"/>
              <a:t> 보다 </a:t>
            </a:r>
            <a:r>
              <a:rPr lang="ko-KR" altLang="en-US" dirty="0" smtClean="0"/>
              <a:t>향상 가능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 Hash </a:t>
            </a:r>
            <a:r>
              <a:rPr lang="en-US" altLang="ko-KR" dirty="0"/>
              <a:t>Partition</a:t>
            </a:r>
            <a:r>
              <a:rPr lang="ko-KR" altLang="en-US" dirty="0"/>
              <a:t>에서 </a:t>
            </a:r>
            <a:r>
              <a:rPr lang="en-US" altLang="ko-KR" dirty="0"/>
              <a:t>Table</a:t>
            </a:r>
            <a:r>
              <a:rPr lang="ko-KR" altLang="en-US" dirty="0"/>
              <a:t>은 단지 논리적인 구조이며 실제 데이터가 물리적으로 저장되는 </a:t>
            </a:r>
            <a:r>
              <a:rPr lang="ko-KR" altLang="en-US" dirty="0" smtClean="0"/>
              <a:t>곳은</a:t>
            </a:r>
            <a:endParaRPr lang="en-US" altLang="ko-KR" dirty="0"/>
          </a:p>
          <a:p>
            <a:pPr marL="357187" lvl="1" indent="0" algn="l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 Partition</a:t>
            </a:r>
            <a:r>
              <a:rPr lang="ko-KR" altLang="en-US" dirty="0"/>
              <a:t>으로 나누어진 </a:t>
            </a:r>
            <a:r>
              <a:rPr lang="en-US" altLang="ko-KR" dirty="0" err="1"/>
              <a:t>Tablespace</a:t>
            </a:r>
            <a:r>
              <a:rPr lang="ko-KR" altLang="en-US" dirty="0"/>
              <a:t>에 저장</a:t>
            </a:r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</p:txBody>
      </p:sp>
      <p:sp>
        <p:nvSpPr>
          <p:cNvPr id="9" name="Rectangle 4"/>
          <p:cNvSpPr>
            <a:spLocks noChangeArrowheads="1"/>
          </p:cNvSpPr>
          <p:nvPr/>
        </p:nvSpPr>
        <p:spPr bwMode="auto">
          <a:xfrm>
            <a:off x="624544" y="3284984"/>
            <a:ext cx="8231932" cy="2484276"/>
          </a:xfrm>
          <a:prstGeom prst="rect">
            <a:avLst/>
          </a:prstGeom>
          <a:solidFill>
            <a:srgbClr val="EAEAEA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latin typeface="Courier New" pitchFamily="49" charset="0"/>
              </a:rPr>
              <a:t>CREATE TABLE employees (</a:t>
            </a:r>
          </a:p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latin typeface="Courier New" pitchFamily="49" charset="0"/>
              </a:rPr>
              <a:t>   </a:t>
            </a:r>
            <a:r>
              <a:rPr lang="en-AU" altLang="ko-KR" sz="1400" b="1" kern="0" dirty="0" err="1">
                <a:latin typeface="Courier New" pitchFamily="49" charset="0"/>
              </a:rPr>
              <a:t>empno</a:t>
            </a:r>
            <a:r>
              <a:rPr lang="en-AU" altLang="ko-KR" sz="1400" b="1" kern="0" dirty="0">
                <a:latin typeface="Courier New" pitchFamily="49" charset="0"/>
              </a:rPr>
              <a:t> NUMBER(4), </a:t>
            </a:r>
          </a:p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latin typeface="Courier New" pitchFamily="49" charset="0"/>
              </a:rPr>
              <a:t>   </a:t>
            </a:r>
            <a:r>
              <a:rPr lang="en-AU" altLang="ko-KR" sz="1400" b="1" kern="0" dirty="0" err="1">
                <a:latin typeface="Courier New" pitchFamily="49" charset="0"/>
              </a:rPr>
              <a:t>ename</a:t>
            </a:r>
            <a:r>
              <a:rPr lang="en-AU" altLang="ko-KR" sz="1400" b="1" kern="0" dirty="0">
                <a:latin typeface="Courier New" pitchFamily="49" charset="0"/>
              </a:rPr>
              <a:t> VARCHAR2(30), </a:t>
            </a:r>
          </a:p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latin typeface="Courier New" pitchFamily="49" charset="0"/>
              </a:rPr>
              <a:t>   </a:t>
            </a:r>
            <a:r>
              <a:rPr lang="en-AU" altLang="ko-KR" sz="1400" b="1" kern="0" dirty="0" err="1">
                <a:latin typeface="Courier New" pitchFamily="49" charset="0"/>
              </a:rPr>
              <a:t>sal</a:t>
            </a:r>
            <a:r>
              <a:rPr lang="en-AU" altLang="ko-KR" sz="1400" b="1" kern="0" dirty="0">
                <a:latin typeface="Courier New" pitchFamily="49" charset="0"/>
              </a:rPr>
              <a:t>   NUMBER</a:t>
            </a:r>
          </a:p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latin typeface="Courier New" pitchFamily="49" charset="0"/>
              </a:rPr>
              <a:t>) </a:t>
            </a:r>
            <a:endParaRPr lang="en-AU" altLang="ko-KR" sz="1400" b="1" kern="0" dirty="0" smtClean="0">
              <a:latin typeface="Courier New" pitchFamily="49" charset="0"/>
            </a:endParaRPr>
          </a:p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solidFill>
                  <a:srgbClr val="FF3300"/>
                </a:solidFill>
                <a:latin typeface="Courier New" pitchFamily="49" charset="0"/>
              </a:rPr>
              <a:t> </a:t>
            </a:r>
            <a:r>
              <a:rPr lang="en-AU" altLang="ko-KR" sz="1400" b="1" kern="0" dirty="0" smtClean="0">
                <a:solidFill>
                  <a:srgbClr val="FF3300"/>
                </a:solidFill>
                <a:latin typeface="Courier New" pitchFamily="49" charset="0"/>
              </a:rPr>
              <a:t>PARTITION </a:t>
            </a:r>
            <a:r>
              <a:rPr lang="en-AU" altLang="ko-KR" sz="1400" b="1" kern="0" dirty="0">
                <a:solidFill>
                  <a:srgbClr val="FF3300"/>
                </a:solidFill>
                <a:latin typeface="Courier New" pitchFamily="49" charset="0"/>
              </a:rPr>
              <a:t>BY HASH (</a:t>
            </a:r>
            <a:r>
              <a:rPr lang="en-AU" altLang="ko-KR" sz="1400" b="1" kern="0" dirty="0" err="1">
                <a:solidFill>
                  <a:srgbClr val="FF3300"/>
                </a:solidFill>
                <a:latin typeface="Courier New" pitchFamily="49" charset="0"/>
              </a:rPr>
              <a:t>empno</a:t>
            </a:r>
            <a:r>
              <a:rPr lang="en-AU" altLang="ko-KR" sz="1400" b="1" kern="0" dirty="0">
                <a:solidFill>
                  <a:srgbClr val="FF3300"/>
                </a:solidFill>
                <a:latin typeface="Courier New" pitchFamily="49" charset="0"/>
              </a:rPr>
              <a:t>)</a:t>
            </a:r>
            <a:r>
              <a:rPr lang="en-AU" altLang="ko-KR" sz="1400" b="1" kern="0" dirty="0">
                <a:latin typeface="Courier New" pitchFamily="49" charset="0"/>
              </a:rPr>
              <a:t> (</a:t>
            </a:r>
          </a:p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latin typeface="Courier New" pitchFamily="49" charset="0"/>
              </a:rPr>
              <a:t>  PARTITION h1 TABLESPACE t1, </a:t>
            </a:r>
          </a:p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latin typeface="Courier New" pitchFamily="49" charset="0"/>
              </a:rPr>
              <a:t>  PARTITION h2 TABLESPACE t2, </a:t>
            </a:r>
          </a:p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latin typeface="Courier New" pitchFamily="49" charset="0"/>
              </a:rPr>
              <a:t>  PARTITION h3 TABLESPACE t3,</a:t>
            </a:r>
          </a:p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latin typeface="Courier New" pitchFamily="49" charset="0"/>
              </a:rPr>
              <a:t>  PARTITION h4 TABLESPACE t4</a:t>
            </a:r>
          </a:p>
          <a:p>
            <a:pPr eaLnBrk="1" latinLnBrk="0" hangingPunct="1">
              <a:lnSpc>
                <a:spcPct val="80000"/>
              </a:lnSpc>
              <a:buFontTx/>
              <a:buNone/>
            </a:pPr>
            <a:r>
              <a:rPr lang="en-AU" altLang="ko-KR" sz="1400" b="1" kern="0" dirty="0">
                <a:latin typeface="Courier New" pitchFamily="49" charset="0"/>
              </a:rPr>
              <a:t>); </a:t>
            </a:r>
          </a:p>
          <a:p>
            <a:endParaRPr lang="en-US" sz="1400" b="1" dirty="0"/>
          </a:p>
        </p:txBody>
      </p:sp>
    </p:spTree>
    <p:extLst>
      <p:ext uri="{BB962C8B-B14F-4D97-AF65-F5344CB8AC3E}">
        <p14:creationId xmlns:p14="http://schemas.microsoft.com/office/powerpoint/2010/main" val="9684766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파티션</a:t>
            </a:r>
            <a:r>
              <a:rPr lang="en-US" altLang="ko-KR" smtClean="0"/>
              <a:t>(Partition) </a:t>
            </a:r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52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LIST </a:t>
            </a:r>
            <a:r>
              <a:rPr lang="ko-KR" altLang="en-US" dirty="0" smtClean="0"/>
              <a:t>파티션</a:t>
            </a:r>
          </a:p>
          <a:p>
            <a:pPr lvl="1"/>
            <a:r>
              <a:rPr lang="ko-KR" altLang="en-US" dirty="0" smtClean="0"/>
              <a:t> </a:t>
            </a:r>
            <a:r>
              <a:rPr lang="en-US" altLang="ko-KR" dirty="0" smtClean="0"/>
              <a:t>Partitioning </a:t>
            </a:r>
            <a:r>
              <a:rPr lang="en-US" altLang="ko-KR" dirty="0"/>
              <a:t>column</a:t>
            </a:r>
            <a:r>
              <a:rPr lang="ko-KR" altLang="en-US" dirty="0"/>
              <a:t>의 특정 값으로 분할하는 </a:t>
            </a:r>
            <a:r>
              <a:rPr lang="ko-KR" altLang="en-US" dirty="0" smtClean="0"/>
              <a:t>방식</a:t>
            </a:r>
            <a:endParaRPr lang="en-US" altLang="ko-KR" dirty="0" smtClean="0"/>
          </a:p>
          <a:p>
            <a:pPr lvl="1"/>
            <a:r>
              <a:rPr lang="en-US" altLang="ko-KR" dirty="0"/>
              <a:t> </a:t>
            </a:r>
            <a:r>
              <a:rPr lang="ko-KR" altLang="en-US" dirty="0"/>
              <a:t>데이터 분포도가 낮지 않고</a:t>
            </a:r>
            <a:r>
              <a:rPr lang="en-US" altLang="ko-KR" dirty="0"/>
              <a:t>, </a:t>
            </a:r>
            <a:r>
              <a:rPr lang="ko-KR" altLang="en-US" dirty="0"/>
              <a:t>균등하게 분포되어 있을 때 </a:t>
            </a:r>
            <a:r>
              <a:rPr lang="ko-KR" altLang="en-US" dirty="0" smtClean="0"/>
              <a:t>유용</a:t>
            </a:r>
            <a:endParaRPr lang="en-US" altLang="ko-KR" dirty="0" smtClean="0"/>
          </a:p>
          <a:p>
            <a:pPr lvl="1"/>
            <a:r>
              <a:rPr lang="en-US" altLang="ko-KR" dirty="0"/>
              <a:t> Composite Partition</a:t>
            </a:r>
            <a:r>
              <a:rPr lang="ko-KR" altLang="en-US" dirty="0"/>
              <a:t>에서 </a:t>
            </a:r>
            <a:r>
              <a:rPr lang="en-US" altLang="ko-KR" dirty="0"/>
              <a:t>'Range-List'</a:t>
            </a:r>
            <a:r>
              <a:rPr lang="ko-KR" altLang="en-US" dirty="0"/>
              <a:t>일 경우 그 효율이 더욱 </a:t>
            </a:r>
            <a:r>
              <a:rPr lang="ko-KR" altLang="en-US" dirty="0" smtClean="0"/>
              <a:t>높아짐</a:t>
            </a:r>
            <a:endParaRPr lang="en-US" altLang="ko-KR" dirty="0" smtClean="0"/>
          </a:p>
          <a:p>
            <a:pPr lvl="1"/>
            <a:r>
              <a:rPr lang="en-US" altLang="ko-KR" dirty="0"/>
              <a:t> </a:t>
            </a:r>
            <a:r>
              <a:rPr lang="ko-KR" altLang="en-US" dirty="0"/>
              <a:t>다른 파티션 방식처럼 다중 </a:t>
            </a:r>
            <a:r>
              <a:rPr lang="ko-KR" altLang="en-US" dirty="0" err="1"/>
              <a:t>컬럼을</a:t>
            </a:r>
            <a:r>
              <a:rPr lang="ko-KR" altLang="en-US" dirty="0"/>
              <a:t> 지원하지 않고 단일 </a:t>
            </a:r>
            <a:r>
              <a:rPr lang="ko-KR" altLang="en-US" dirty="0" err="1"/>
              <a:t>컬럼만</a:t>
            </a:r>
            <a:r>
              <a:rPr lang="ko-KR" altLang="en-US" dirty="0"/>
              <a:t> </a:t>
            </a:r>
            <a:r>
              <a:rPr lang="ko-KR" altLang="en-US" dirty="0" smtClean="0"/>
              <a:t>가능</a:t>
            </a:r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endParaRPr lang="en-US" altLang="ko-KR" dirty="0" smtClean="0"/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611188" y="2517351"/>
            <a:ext cx="7921625" cy="3467933"/>
          </a:xfrm>
          <a:prstGeom prst="rect">
            <a:avLst/>
          </a:prstGeom>
          <a:solidFill>
            <a:srgbClr val="EAEAEA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 bwMode="auto">
          <a:xfrm>
            <a:off x="734888" y="2564904"/>
            <a:ext cx="8229600" cy="33022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CREATE TABLE </a:t>
            </a:r>
            <a:r>
              <a:rPr lang="en-AU" altLang="ko-KR" sz="1400" kern="0" dirty="0" err="1" smtClean="0">
                <a:ea typeface="굴림" pitchFamily="50" charset="-127"/>
              </a:rPr>
              <a:t>sales_list</a:t>
            </a:r>
            <a:endParaRPr lang="en-AU" altLang="ko-KR" sz="1400" kern="0" dirty="0" smtClean="0">
              <a:ea typeface="굴림" pitchFamily="50" charset="-127"/>
            </a:endParaRP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(  </a:t>
            </a:r>
            <a:r>
              <a:rPr lang="en-AU" altLang="ko-KR" sz="1400" kern="0" dirty="0" err="1" smtClean="0">
                <a:ea typeface="굴림" pitchFamily="50" charset="-127"/>
              </a:rPr>
              <a:t>salesman_id</a:t>
            </a:r>
            <a:r>
              <a:rPr lang="en-AU" altLang="ko-KR" sz="1400" kern="0" dirty="0" smtClean="0">
                <a:ea typeface="굴림" pitchFamily="50" charset="-127"/>
              </a:rPr>
              <a:t>  NUMBER(5), 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   </a:t>
            </a:r>
            <a:r>
              <a:rPr lang="en-AU" altLang="ko-KR" sz="1400" kern="0" dirty="0" err="1" smtClean="0">
                <a:ea typeface="굴림" pitchFamily="50" charset="-127"/>
              </a:rPr>
              <a:t>salesman_name</a:t>
            </a:r>
            <a:r>
              <a:rPr lang="en-AU" altLang="ko-KR" sz="1400" kern="0" dirty="0" smtClean="0">
                <a:ea typeface="굴림" pitchFamily="50" charset="-127"/>
              </a:rPr>
              <a:t> VARCHAR2(30),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   </a:t>
            </a:r>
            <a:r>
              <a:rPr lang="en-AU" altLang="ko-KR" sz="1400" kern="0" dirty="0" err="1" smtClean="0">
                <a:ea typeface="굴림" pitchFamily="50" charset="-127"/>
              </a:rPr>
              <a:t>sales_state</a:t>
            </a:r>
            <a:r>
              <a:rPr lang="en-AU" altLang="ko-KR" sz="1400" kern="0" dirty="0" smtClean="0">
                <a:ea typeface="굴림" pitchFamily="50" charset="-127"/>
              </a:rPr>
              <a:t>   VARCHAR2(20),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   </a:t>
            </a:r>
            <a:r>
              <a:rPr lang="en-AU" altLang="ko-KR" sz="1400" kern="0" dirty="0" err="1" smtClean="0">
                <a:ea typeface="굴림" pitchFamily="50" charset="-127"/>
              </a:rPr>
              <a:t>sales_amount</a:t>
            </a:r>
            <a:r>
              <a:rPr lang="en-AU" altLang="ko-KR" sz="1400" kern="0" dirty="0" smtClean="0">
                <a:ea typeface="굴림" pitchFamily="50" charset="-127"/>
              </a:rPr>
              <a:t>  NUMBER(10), 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   </a:t>
            </a:r>
            <a:r>
              <a:rPr lang="en-AU" altLang="ko-KR" sz="1400" kern="0" dirty="0" err="1" smtClean="0">
                <a:ea typeface="굴림" pitchFamily="50" charset="-127"/>
              </a:rPr>
              <a:t>sales_date</a:t>
            </a:r>
            <a:r>
              <a:rPr lang="en-AU" altLang="ko-KR" sz="1400" kern="0" dirty="0" smtClean="0">
                <a:ea typeface="굴림" pitchFamily="50" charset="-127"/>
              </a:rPr>
              <a:t>    DATE)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solidFill>
                  <a:srgbClr val="FF3300"/>
                </a:solidFill>
                <a:ea typeface="굴림" pitchFamily="50" charset="-127"/>
              </a:rPr>
              <a:t>PARTITION BY LIST(</a:t>
            </a:r>
            <a:r>
              <a:rPr lang="en-AU" altLang="ko-KR" sz="1400" kern="0" dirty="0" err="1" smtClean="0">
                <a:solidFill>
                  <a:srgbClr val="FF3300"/>
                </a:solidFill>
                <a:ea typeface="굴림" pitchFamily="50" charset="-127"/>
              </a:rPr>
              <a:t>sales_state</a:t>
            </a:r>
            <a:r>
              <a:rPr lang="en-AU" altLang="ko-KR" sz="1400" kern="0" dirty="0" smtClean="0">
                <a:solidFill>
                  <a:srgbClr val="FF3300"/>
                </a:solidFill>
                <a:ea typeface="굴림" pitchFamily="50" charset="-127"/>
              </a:rPr>
              <a:t>)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solidFill>
                  <a:srgbClr val="FF3300"/>
                </a:solidFill>
                <a:ea typeface="굴림" pitchFamily="50" charset="-127"/>
              </a:rPr>
              <a:t>(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  PARTITION </a:t>
            </a:r>
            <a:r>
              <a:rPr lang="en-AU" altLang="ko-KR" sz="1400" kern="0" dirty="0" err="1" smtClean="0">
                <a:ea typeface="굴림" pitchFamily="50" charset="-127"/>
              </a:rPr>
              <a:t>sales_west</a:t>
            </a:r>
            <a:r>
              <a:rPr lang="en-AU" altLang="ko-KR" sz="1400" kern="0" dirty="0" smtClean="0">
                <a:ea typeface="굴림" pitchFamily="50" charset="-127"/>
              </a:rPr>
              <a:t> VALUES ('California', 'Hawaii'),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  PARTITION </a:t>
            </a:r>
            <a:r>
              <a:rPr lang="en-AU" altLang="ko-KR" sz="1400" kern="0" dirty="0" err="1" smtClean="0">
                <a:ea typeface="굴림" pitchFamily="50" charset="-127"/>
              </a:rPr>
              <a:t>sales_east</a:t>
            </a:r>
            <a:r>
              <a:rPr lang="en-AU" altLang="ko-KR" sz="1400" kern="0" dirty="0" smtClean="0">
                <a:ea typeface="굴림" pitchFamily="50" charset="-127"/>
              </a:rPr>
              <a:t> VALUES ('New York', 'Virginia', 'Florida'),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  PARTITION </a:t>
            </a:r>
            <a:r>
              <a:rPr lang="en-AU" altLang="ko-KR" sz="1400" kern="0" dirty="0" err="1" smtClean="0">
                <a:ea typeface="굴림" pitchFamily="50" charset="-127"/>
              </a:rPr>
              <a:t>sales_central</a:t>
            </a:r>
            <a:r>
              <a:rPr lang="en-AU" altLang="ko-KR" sz="1400" kern="0" dirty="0" smtClean="0">
                <a:ea typeface="굴림" pitchFamily="50" charset="-127"/>
              </a:rPr>
              <a:t> VALUES ('Texas', 'Illinois'),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  PARTITION </a:t>
            </a:r>
            <a:r>
              <a:rPr lang="en-AU" altLang="ko-KR" sz="1400" kern="0" dirty="0" err="1" smtClean="0">
                <a:ea typeface="굴림" pitchFamily="50" charset="-127"/>
              </a:rPr>
              <a:t>sales_other</a:t>
            </a:r>
            <a:r>
              <a:rPr lang="en-AU" altLang="ko-KR" sz="1400" kern="0" dirty="0" smtClean="0">
                <a:ea typeface="굴림" pitchFamily="50" charset="-127"/>
              </a:rPr>
              <a:t> VALUES (</a:t>
            </a:r>
            <a:r>
              <a:rPr lang="en-AU" altLang="ko-KR" sz="1400" kern="0" dirty="0" smtClean="0">
                <a:solidFill>
                  <a:srgbClr val="FF3300"/>
                </a:solidFill>
                <a:ea typeface="굴림" pitchFamily="50" charset="-127"/>
              </a:rPr>
              <a:t>DEFAULT</a:t>
            </a:r>
            <a:r>
              <a:rPr lang="en-AU" altLang="ko-KR" sz="1400" kern="0" dirty="0" smtClean="0">
                <a:ea typeface="굴림" pitchFamily="50" charset="-127"/>
              </a:rPr>
              <a:t>)</a:t>
            </a:r>
          </a:p>
          <a:p>
            <a:pPr eaLnBrk="1" latinLnBrk="0" hangingPunct="1">
              <a:lnSpc>
                <a:spcPct val="90000"/>
              </a:lnSpc>
              <a:buFontTx/>
              <a:buNone/>
            </a:pPr>
            <a:r>
              <a:rPr lang="en-AU" altLang="ko-KR" sz="1400" kern="0" dirty="0" smtClean="0">
                <a:ea typeface="굴림" pitchFamily="50" charset="-127"/>
              </a:rPr>
              <a:t>);</a:t>
            </a:r>
          </a:p>
        </p:txBody>
      </p:sp>
    </p:spTree>
    <p:extLst>
      <p:ext uri="{BB962C8B-B14F-4D97-AF65-F5344CB8AC3E}">
        <p14:creationId xmlns:p14="http://schemas.microsoft.com/office/powerpoint/2010/main" val="9684766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파티션</a:t>
            </a:r>
            <a:r>
              <a:rPr lang="en-US" altLang="ko-KR" smtClean="0"/>
              <a:t>(Partition) </a:t>
            </a:r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52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Range </a:t>
            </a:r>
            <a:r>
              <a:rPr lang="ko-KR" altLang="en-US" dirty="0" smtClean="0"/>
              <a:t>파티션 테이블 생성</a:t>
            </a:r>
          </a:p>
          <a:p>
            <a:pPr lvl="1"/>
            <a:r>
              <a:rPr lang="ko-KR" altLang="en-US" dirty="0" smtClean="0"/>
              <a:t> 파티션을 생성하기 위해서는 </a:t>
            </a:r>
            <a:r>
              <a:rPr lang="en-US" altLang="ko-KR" dirty="0" smtClean="0"/>
              <a:t>CREATE TABLE</a:t>
            </a:r>
            <a:r>
              <a:rPr lang="ko-KR" altLang="en-US" dirty="0" smtClean="0"/>
              <a:t>시 파티션 정보를 서술함으로써 파티션 테이블 생성</a:t>
            </a:r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endParaRPr lang="en-US" altLang="ko-KR" dirty="0" smtClean="0"/>
          </a:p>
          <a:p>
            <a:r>
              <a:rPr lang="ko-KR" altLang="en-US" dirty="0" smtClean="0"/>
              <a:t> 파티션 추가 삭제</a:t>
            </a:r>
          </a:p>
        </p:txBody>
      </p:sp>
      <p:sp>
        <p:nvSpPr>
          <p:cNvPr id="55300" name="Text Box 4"/>
          <p:cNvSpPr txBox="1">
            <a:spLocks noChangeArrowheads="1"/>
          </p:cNvSpPr>
          <p:nvPr/>
        </p:nvSpPr>
        <p:spPr bwMode="auto">
          <a:xfrm>
            <a:off x="611188" y="5016500"/>
            <a:ext cx="8277225" cy="8318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 ORDERED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ADD PARTITION PART5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20100401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);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 ORDERED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DROP PARTITION PART1;</a:t>
            </a:r>
          </a:p>
        </p:txBody>
      </p:sp>
      <p:sp>
        <p:nvSpPr>
          <p:cNvPr id="55301" name="Text Box 5"/>
          <p:cNvSpPr txBox="1">
            <a:spLocks noChangeArrowheads="1"/>
          </p:cNvSpPr>
          <p:nvPr/>
        </p:nvSpPr>
        <p:spPr bwMode="auto">
          <a:xfrm>
            <a:off x="611188" y="1689100"/>
            <a:ext cx="8277225" cy="284003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CREATE TABLE ORDERED (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ORD_DATE         VARCHAR(8),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ORD_ID            CHAR(4),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PROD_ID           NUMBER(6),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CUST_ID           CHAR(5),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EMP_ID            CHAR(4),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ORD_AMOUNT      NUMBER(4)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PARTITION BY RANGE (ORD_DATE)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(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PART1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20090501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MY_SPACE1,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PART2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20090701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MY_SPACE2,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PART3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20091001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MY_SPACE3,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PART4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20100101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MY_SPACE4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);</a:t>
            </a:r>
          </a:p>
        </p:txBody>
      </p:sp>
    </p:spTree>
    <p:extLst>
      <p:ext uri="{BB962C8B-B14F-4D97-AF65-F5344CB8AC3E}">
        <p14:creationId xmlns:p14="http://schemas.microsoft.com/office/powerpoint/2010/main" val="9684766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파티션</a:t>
            </a:r>
            <a:r>
              <a:rPr lang="en-US" altLang="ko-KR" smtClean="0"/>
              <a:t>(Partition) </a:t>
            </a:r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52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Range </a:t>
            </a:r>
            <a:r>
              <a:rPr lang="ko-KR" altLang="en-US" dirty="0" smtClean="0"/>
              <a:t>파티션 테이블 생성</a:t>
            </a:r>
          </a:p>
          <a:p>
            <a:pPr lvl="1"/>
            <a:r>
              <a:rPr lang="ko-KR" altLang="en-US" dirty="0" smtClean="0"/>
              <a:t> 파티션을 생성하기 위해서는 </a:t>
            </a:r>
            <a:r>
              <a:rPr lang="en-US" altLang="ko-KR" dirty="0" smtClean="0"/>
              <a:t>CREATE TABLE</a:t>
            </a:r>
            <a:r>
              <a:rPr lang="ko-KR" altLang="en-US" dirty="0" smtClean="0"/>
              <a:t>시 파티션 정보를 서술함으로써 파티션 테이블 생성</a:t>
            </a:r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endParaRPr lang="en-US" altLang="ko-KR" dirty="0" smtClean="0"/>
          </a:p>
          <a:p>
            <a:r>
              <a:rPr lang="ko-KR" altLang="en-US" dirty="0" smtClean="0"/>
              <a:t> 파티션 추가 삭제</a:t>
            </a:r>
          </a:p>
        </p:txBody>
      </p:sp>
      <p:sp>
        <p:nvSpPr>
          <p:cNvPr id="55300" name="Text Box 4"/>
          <p:cNvSpPr txBox="1">
            <a:spLocks noChangeArrowheads="1"/>
          </p:cNvSpPr>
          <p:nvPr/>
        </p:nvSpPr>
        <p:spPr bwMode="auto">
          <a:xfrm>
            <a:off x="611188" y="5016500"/>
            <a:ext cx="8277225" cy="8318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 ORDERED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ADD PARTITION PART5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20100401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);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 ORDERED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DROP PARTITION PART1;</a:t>
            </a:r>
          </a:p>
        </p:txBody>
      </p:sp>
      <p:sp>
        <p:nvSpPr>
          <p:cNvPr id="55301" name="Text Box 5"/>
          <p:cNvSpPr txBox="1">
            <a:spLocks noChangeArrowheads="1"/>
          </p:cNvSpPr>
          <p:nvPr/>
        </p:nvSpPr>
        <p:spPr bwMode="auto">
          <a:xfrm>
            <a:off x="611188" y="1689100"/>
            <a:ext cx="8277225" cy="284003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CREATE TABLE ORDERED (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ORD_DATE         VARCHAR(8),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ORD_ID            CHAR(4),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PROD_ID           NUMBER(6),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CUST_ID           CHAR(5),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EMP_ID            CHAR(4),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ORD_AMOUNT      NUMBER(4)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PARTITION BY RANGE (ORD_DATE)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(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PART1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20090501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MY_SPACE1,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PART2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20090701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MY_SPACE2,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PART3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20091001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MY_SPACE3,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PART4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20100101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MY_SPACE4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);</a:t>
            </a:r>
          </a:p>
        </p:txBody>
      </p:sp>
    </p:spTree>
    <p:extLst>
      <p:ext uri="{BB962C8B-B14F-4D97-AF65-F5344CB8AC3E}">
        <p14:creationId xmlns:p14="http://schemas.microsoft.com/office/powerpoint/2010/main" val="9684766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파티션</a:t>
            </a:r>
            <a:r>
              <a:rPr lang="en-US" altLang="ko-KR" smtClean="0"/>
              <a:t>(Partition) </a:t>
            </a:r>
            <a:r>
              <a:rPr lang="ko-KR" altLang="en-US" smtClean="0"/>
              <a:t>테이블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52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Range </a:t>
            </a:r>
            <a:r>
              <a:rPr lang="ko-KR" altLang="en-US" dirty="0" smtClean="0"/>
              <a:t>파티션 테이블 생성</a:t>
            </a:r>
          </a:p>
          <a:p>
            <a:pPr lvl="1"/>
            <a:r>
              <a:rPr lang="ko-KR" altLang="en-US" dirty="0" smtClean="0"/>
              <a:t> 파티션을 생성하기 위해서는 </a:t>
            </a:r>
            <a:r>
              <a:rPr lang="en-US" altLang="ko-KR" dirty="0" smtClean="0"/>
              <a:t>CREATE TABLE</a:t>
            </a:r>
            <a:r>
              <a:rPr lang="ko-KR" altLang="en-US" dirty="0" smtClean="0"/>
              <a:t>시 파티션 정보를 서술함으로써 파티션 테이블 생성</a:t>
            </a:r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endParaRPr lang="en-US" altLang="ko-KR" dirty="0" smtClean="0"/>
          </a:p>
          <a:p>
            <a:r>
              <a:rPr lang="ko-KR" altLang="en-US" dirty="0" smtClean="0"/>
              <a:t> 파티션 추가 삭제</a:t>
            </a:r>
          </a:p>
        </p:txBody>
      </p:sp>
      <p:sp>
        <p:nvSpPr>
          <p:cNvPr id="55300" name="Text Box 4"/>
          <p:cNvSpPr txBox="1">
            <a:spLocks noChangeArrowheads="1"/>
          </p:cNvSpPr>
          <p:nvPr/>
        </p:nvSpPr>
        <p:spPr bwMode="auto">
          <a:xfrm>
            <a:off x="611188" y="5016500"/>
            <a:ext cx="8277225" cy="8318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 ORDERED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ADD PARTITION PART5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20100401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);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 ORDERED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DROP PARTITION PART1;</a:t>
            </a:r>
          </a:p>
        </p:txBody>
      </p:sp>
      <p:sp>
        <p:nvSpPr>
          <p:cNvPr id="55301" name="Text Box 5"/>
          <p:cNvSpPr txBox="1">
            <a:spLocks noChangeArrowheads="1"/>
          </p:cNvSpPr>
          <p:nvPr/>
        </p:nvSpPr>
        <p:spPr bwMode="auto">
          <a:xfrm>
            <a:off x="611188" y="1689100"/>
            <a:ext cx="8277225" cy="284003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CREATE TABLE ORDERED (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ORD_DATE         VARCHAR(8),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ORD_ID            CHAR(4),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PROD_ID           NUMBER(6),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CUST_ID           CHAR(5),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EMP_ID            CHAR(4),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ORD_AMOUNT      NUMBER(4)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PARTITION BY RANGE (ORD_DATE)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(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PART1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20090501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MY_SPACE1,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PART2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20090701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MY_SPACE2,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PART3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20091001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MY_SPACE3,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PARTITION PART4 VALUES LESS THAN (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20100101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’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TABLESPACE MY_SPACE4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);</a:t>
            </a:r>
          </a:p>
        </p:txBody>
      </p:sp>
    </p:spTree>
    <p:extLst>
      <p:ext uri="{BB962C8B-B14F-4D97-AF65-F5344CB8AC3E}">
        <p14:creationId xmlns:p14="http://schemas.microsoft.com/office/powerpoint/2010/main" val="9684766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err="1" smtClean="0"/>
              <a:t>고가용성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14"/>
          <p:cNvSpPr txBox="1">
            <a:spLocks noChangeArrowheads="1"/>
          </p:cNvSpPr>
          <p:nvPr/>
        </p:nvSpPr>
        <p:spPr bwMode="auto">
          <a:xfrm>
            <a:off x="241995" y="829283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는 데이터 저장 공간 확보를 통한 시스템 성능을 향상시키기 위해 테이블과 인덱스를 재구성할 수 있으며</a:t>
            </a:r>
            <a:r>
              <a:rPr lang="en-US" altLang="ko-KR" sz="1200" kern="0" dirty="0" smtClean="0"/>
              <a:t>, Online Table Redefinition </a:t>
            </a:r>
            <a:r>
              <a:rPr lang="ko-KR" altLang="en-US" sz="1200" kern="0" dirty="0" smtClean="0"/>
              <a:t>기능을 이용하여 데이터베이스의 가용성을 유지하면서 효율적인 운영 작업을 수행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52450" y="1403251"/>
            <a:ext cx="9074150" cy="4471988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+mn-ea"/>
              <a:ea typeface="+mn-ea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212767" y="1708051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Online Table Redefinition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322063" y="1922365"/>
            <a:ext cx="3241825" cy="7477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Online Table Redefinition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패키지를 이용하여 온라인 상에서 테이블의 스키마를 변경하여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</a:t>
            </a:r>
          </a:p>
          <a:p>
            <a:pPr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새로운 테이블을 만들 수 있음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컬럼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Rename,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컬럼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위치변경 등</a:t>
            </a:r>
          </a:p>
        </p:txBody>
      </p:sp>
      <p:grpSp>
        <p:nvGrpSpPr>
          <p:cNvPr id="8" name="그룹 7"/>
          <p:cNvGrpSpPr/>
          <p:nvPr/>
        </p:nvGrpSpPr>
        <p:grpSpPr>
          <a:xfrm>
            <a:off x="3671900" y="1631851"/>
            <a:ext cx="5206467" cy="1255801"/>
            <a:chOff x="4204232" y="2209800"/>
            <a:chExt cx="5206467" cy="1255801"/>
          </a:xfrm>
        </p:grpSpPr>
        <p:sp>
          <p:nvSpPr>
            <p:cNvPr id="9" name="AutoShape 113"/>
            <p:cNvSpPr>
              <a:spLocks noChangeArrowheads="1"/>
            </p:cNvSpPr>
            <p:nvPr/>
          </p:nvSpPr>
          <p:spPr bwMode="auto">
            <a:xfrm>
              <a:off x="4204232" y="2209800"/>
              <a:ext cx="5206467" cy="1255801"/>
            </a:xfrm>
            <a:prstGeom prst="roundRect">
              <a:avLst>
                <a:gd name="adj" fmla="val 3676"/>
              </a:avLst>
            </a:prstGeom>
            <a:solidFill>
              <a:srgbClr val="BECAD0"/>
            </a:solidFill>
            <a:ln w="12700" algn="ctr">
              <a:noFill/>
              <a:round/>
              <a:headEnd/>
              <a:tailEnd/>
            </a:ln>
          </p:spPr>
          <p:txBody>
            <a:bodyPr lIns="180000" tIns="21600" rIns="54000" bIns="45712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1" i="0" u="none" strike="noStrike" kern="0" cap="none" spc="0" normalizeH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Row</a:t>
              </a:r>
              <a:r>
                <a:rPr kumimoji="0" lang="ko-KR" altLang="en-US" sz="1100" b="1" i="0" u="none" strike="noStrike" kern="0" cap="none" spc="0" normalizeH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가 테이블 세그먼트에 저장된 초기 모습</a:t>
              </a:r>
              <a:endParaRPr kumimoji="0" lang="en-US" altLang="ko-KR" sz="1100" b="1" i="0" u="none" strike="noStrike" kern="0" cap="none" spc="0" normalizeH="0" noProof="0" dirty="0" smtClean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  <p:sp>
          <p:nvSpPr>
            <p:cNvPr id="10" name="Rectangle 114"/>
            <p:cNvSpPr>
              <a:spLocks noChangeArrowheads="1"/>
            </p:cNvSpPr>
            <p:nvPr/>
          </p:nvSpPr>
          <p:spPr bwMode="auto">
            <a:xfrm>
              <a:off x="4267200" y="2457993"/>
              <a:ext cx="5067300" cy="936000"/>
            </a:xfrm>
            <a:prstGeom prst="roundRect">
              <a:avLst>
                <a:gd name="adj" fmla="val 3111"/>
              </a:avLst>
            </a:prstGeom>
            <a:solidFill>
              <a:srgbClr val="FFFFFF"/>
            </a:solidFill>
            <a:ln w="3175" algn="ctr">
              <a:noFill/>
              <a:round/>
              <a:headEnd/>
              <a:tailEnd/>
            </a:ln>
          </p:spPr>
          <p:txBody>
            <a:bodyPr lIns="72000" tIns="46800" rIns="36000" bIns="46800" anchor="ctr"/>
            <a:lstStyle/>
            <a:p>
              <a:pPr marL="114300" marR="0" lvl="0" indent="-11430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50000"/>
                </a:spcAft>
                <a:buClr>
                  <a:srgbClr val="808080"/>
                </a:buClr>
                <a:buSzTx/>
                <a:buFontTx/>
                <a:buChar char="•"/>
                <a:tabLst/>
                <a:defRPr/>
              </a:pPr>
              <a:endParaRPr kumimoji="0" lang="ko-KR" altLang="ko-KR" sz="1800" b="0" i="0" u="none" strike="noStrike" kern="0" cap="none" spc="0" normalizeH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  <p:grpSp>
          <p:nvGrpSpPr>
            <p:cNvPr id="11" name="그룹 10"/>
            <p:cNvGrpSpPr/>
            <p:nvPr/>
          </p:nvGrpSpPr>
          <p:grpSpPr>
            <a:xfrm>
              <a:off x="4429142" y="2706333"/>
              <a:ext cx="4764086" cy="620710"/>
              <a:chOff x="4429142" y="2808290"/>
              <a:chExt cx="4764086" cy="755650"/>
            </a:xfrm>
          </p:grpSpPr>
          <p:sp>
            <p:nvSpPr>
              <p:cNvPr id="14" name="Rectangle 8"/>
              <p:cNvSpPr>
                <a:spLocks noChangeArrowheads="1"/>
              </p:cNvSpPr>
              <p:nvPr/>
            </p:nvSpPr>
            <p:spPr bwMode="auto">
              <a:xfrm>
                <a:off x="4429142" y="2808290"/>
                <a:ext cx="681038" cy="755650"/>
              </a:xfrm>
              <a:prstGeom prst="rect">
                <a:avLst/>
              </a:prstGeom>
              <a:solidFill>
                <a:srgbClr val="336699">
                  <a:alpha val="54901"/>
                </a:srgb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algn="ctr" latinLnBrk="0"/>
                <a:r>
                  <a:rPr lang="en-US" altLang="ko-KR" sz="1000" b="1">
                    <a:solidFill>
                      <a:schemeClr val="tx1"/>
                    </a:solidFill>
                    <a:latin typeface="+mn-ea"/>
                    <a:ea typeface="+mn-ea"/>
                  </a:rPr>
                  <a:t>Header </a:t>
                </a:r>
              </a:p>
              <a:p>
                <a:pPr algn="ctr" latinLnBrk="0"/>
                <a:r>
                  <a:rPr lang="en-US" altLang="ko-KR" sz="1000" b="1">
                    <a:solidFill>
                      <a:schemeClr val="tx1"/>
                    </a:solidFill>
                    <a:latin typeface="+mn-ea"/>
                    <a:ea typeface="+mn-ea"/>
                  </a:rPr>
                  <a:t>Block</a:t>
                </a:r>
              </a:p>
            </p:txBody>
          </p:sp>
          <p:sp>
            <p:nvSpPr>
              <p:cNvPr id="15" name="Rectangle 9"/>
              <p:cNvSpPr>
                <a:spLocks noChangeArrowheads="1"/>
              </p:cNvSpPr>
              <p:nvPr/>
            </p:nvSpPr>
            <p:spPr bwMode="auto">
              <a:xfrm>
                <a:off x="5110181" y="2808290"/>
                <a:ext cx="681037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16" name="Rectangle 10"/>
              <p:cNvSpPr>
                <a:spLocks noChangeArrowheads="1"/>
              </p:cNvSpPr>
              <p:nvPr/>
            </p:nvSpPr>
            <p:spPr bwMode="auto">
              <a:xfrm>
                <a:off x="5791217" y="2808290"/>
                <a:ext cx="681038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17" name="Rectangle 11"/>
              <p:cNvSpPr>
                <a:spLocks noChangeArrowheads="1"/>
              </p:cNvSpPr>
              <p:nvPr/>
            </p:nvSpPr>
            <p:spPr bwMode="auto">
              <a:xfrm>
                <a:off x="6470666" y="2808290"/>
                <a:ext cx="681038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18" name="Rectangle 12"/>
              <p:cNvSpPr>
                <a:spLocks noChangeArrowheads="1"/>
              </p:cNvSpPr>
              <p:nvPr/>
            </p:nvSpPr>
            <p:spPr bwMode="auto">
              <a:xfrm>
                <a:off x="7151706" y="2808290"/>
                <a:ext cx="681037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19" name="Rectangle 13"/>
              <p:cNvSpPr>
                <a:spLocks noChangeArrowheads="1"/>
              </p:cNvSpPr>
              <p:nvPr/>
            </p:nvSpPr>
            <p:spPr bwMode="auto">
              <a:xfrm>
                <a:off x="7831156" y="2808290"/>
                <a:ext cx="681037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20" name="Rectangle 14"/>
              <p:cNvSpPr>
                <a:spLocks noChangeArrowheads="1"/>
              </p:cNvSpPr>
              <p:nvPr/>
            </p:nvSpPr>
            <p:spPr bwMode="auto">
              <a:xfrm>
                <a:off x="8512190" y="2808290"/>
                <a:ext cx="681038" cy="755650"/>
              </a:xfrm>
              <a:prstGeom prst="rect">
                <a:avLst/>
              </a:prstGeom>
              <a:solidFill>
                <a:srgbClr val="4A5D82"/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algn="ctr" latinLnBrk="0"/>
                <a:r>
                  <a:rPr lang="en-US" altLang="ko-KR" sz="1000" b="1" dirty="0">
                    <a:solidFill>
                      <a:schemeClr val="bg1"/>
                    </a:solidFill>
                    <a:latin typeface="+mn-ea"/>
                    <a:ea typeface="+mn-ea"/>
                  </a:rPr>
                  <a:t>Free </a:t>
                </a:r>
              </a:p>
              <a:p>
                <a:pPr algn="ctr" latinLnBrk="0"/>
                <a:r>
                  <a:rPr lang="en-US" altLang="ko-KR" sz="1000" b="1" dirty="0">
                    <a:solidFill>
                      <a:schemeClr val="bg1"/>
                    </a:solidFill>
                    <a:latin typeface="+mn-ea"/>
                    <a:ea typeface="+mn-ea"/>
                  </a:rPr>
                  <a:t>Block</a:t>
                </a:r>
              </a:p>
            </p:txBody>
          </p:sp>
          <p:sp>
            <p:nvSpPr>
              <p:cNvPr id="21" name="Rectangle 15"/>
              <p:cNvSpPr>
                <a:spLocks noChangeArrowheads="1"/>
              </p:cNvSpPr>
              <p:nvPr/>
            </p:nvSpPr>
            <p:spPr bwMode="auto">
              <a:xfrm>
                <a:off x="5186381" y="2928944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22" name="Rectangle 16"/>
              <p:cNvSpPr>
                <a:spLocks noChangeArrowheads="1"/>
              </p:cNvSpPr>
              <p:nvPr/>
            </p:nvSpPr>
            <p:spPr bwMode="auto">
              <a:xfrm>
                <a:off x="5489593" y="2928944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23" name="Rectangle 17"/>
              <p:cNvSpPr>
                <a:spLocks noChangeArrowheads="1"/>
              </p:cNvSpPr>
              <p:nvPr/>
            </p:nvSpPr>
            <p:spPr bwMode="auto">
              <a:xfrm>
                <a:off x="5186381" y="3232152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24" name="Rectangle 18"/>
              <p:cNvSpPr>
                <a:spLocks noChangeArrowheads="1"/>
              </p:cNvSpPr>
              <p:nvPr/>
            </p:nvSpPr>
            <p:spPr bwMode="auto">
              <a:xfrm>
                <a:off x="5489593" y="3232152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25" name="Rectangle 19"/>
              <p:cNvSpPr>
                <a:spLocks noChangeArrowheads="1"/>
              </p:cNvSpPr>
              <p:nvPr/>
            </p:nvSpPr>
            <p:spPr bwMode="auto">
              <a:xfrm>
                <a:off x="5877301" y="2930527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26" name="Rectangle 20"/>
              <p:cNvSpPr>
                <a:spLocks noChangeArrowheads="1"/>
              </p:cNvSpPr>
              <p:nvPr/>
            </p:nvSpPr>
            <p:spPr bwMode="auto">
              <a:xfrm>
                <a:off x="6180514" y="2930527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27" name="Rectangle 21"/>
              <p:cNvSpPr>
                <a:spLocks noChangeArrowheads="1"/>
              </p:cNvSpPr>
              <p:nvPr/>
            </p:nvSpPr>
            <p:spPr bwMode="auto">
              <a:xfrm>
                <a:off x="5877301" y="3233743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28" name="Rectangle 22"/>
              <p:cNvSpPr>
                <a:spLocks noChangeArrowheads="1"/>
              </p:cNvSpPr>
              <p:nvPr/>
            </p:nvSpPr>
            <p:spPr bwMode="auto">
              <a:xfrm>
                <a:off x="6180514" y="3233743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29" name="Rectangle 23"/>
              <p:cNvSpPr>
                <a:spLocks noChangeArrowheads="1"/>
              </p:cNvSpPr>
              <p:nvPr/>
            </p:nvSpPr>
            <p:spPr bwMode="auto">
              <a:xfrm>
                <a:off x="6535756" y="2930527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30" name="Rectangle 24"/>
              <p:cNvSpPr>
                <a:spLocks noChangeArrowheads="1"/>
              </p:cNvSpPr>
              <p:nvPr/>
            </p:nvSpPr>
            <p:spPr bwMode="auto">
              <a:xfrm>
                <a:off x="6838968" y="2930527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31" name="Rectangle 25"/>
              <p:cNvSpPr>
                <a:spLocks noChangeArrowheads="1"/>
              </p:cNvSpPr>
              <p:nvPr/>
            </p:nvSpPr>
            <p:spPr bwMode="auto">
              <a:xfrm>
                <a:off x="6535756" y="3233743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32" name="Rectangle 26"/>
              <p:cNvSpPr>
                <a:spLocks noChangeArrowheads="1"/>
              </p:cNvSpPr>
              <p:nvPr/>
            </p:nvSpPr>
            <p:spPr bwMode="auto">
              <a:xfrm>
                <a:off x="6838968" y="3233743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33" name="Rectangle 27"/>
              <p:cNvSpPr>
                <a:spLocks noChangeArrowheads="1"/>
              </p:cNvSpPr>
              <p:nvPr/>
            </p:nvSpPr>
            <p:spPr bwMode="auto">
              <a:xfrm>
                <a:off x="7229493" y="2930527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34" name="Rectangle 28"/>
              <p:cNvSpPr>
                <a:spLocks noChangeArrowheads="1"/>
              </p:cNvSpPr>
              <p:nvPr/>
            </p:nvSpPr>
            <p:spPr bwMode="auto">
              <a:xfrm>
                <a:off x="7532706" y="2930527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35" name="Rectangle 29"/>
              <p:cNvSpPr>
                <a:spLocks noChangeArrowheads="1"/>
              </p:cNvSpPr>
              <p:nvPr/>
            </p:nvSpPr>
            <p:spPr bwMode="auto">
              <a:xfrm>
                <a:off x="7229493" y="3233743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36" name="Rectangle 30"/>
              <p:cNvSpPr>
                <a:spLocks noChangeArrowheads="1"/>
              </p:cNvSpPr>
              <p:nvPr/>
            </p:nvSpPr>
            <p:spPr bwMode="auto">
              <a:xfrm>
                <a:off x="7532706" y="3233743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37" name="Rectangle 31"/>
              <p:cNvSpPr>
                <a:spLocks noChangeArrowheads="1"/>
              </p:cNvSpPr>
              <p:nvPr/>
            </p:nvSpPr>
            <p:spPr bwMode="auto">
              <a:xfrm>
                <a:off x="7904181" y="2930527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38" name="Rectangle 32"/>
              <p:cNvSpPr>
                <a:spLocks noChangeArrowheads="1"/>
              </p:cNvSpPr>
              <p:nvPr/>
            </p:nvSpPr>
            <p:spPr bwMode="auto">
              <a:xfrm>
                <a:off x="8207393" y="2930527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 dirty="0">
                  <a:latin typeface="+mn-ea"/>
                  <a:ea typeface="+mn-ea"/>
                </a:endParaRPr>
              </a:p>
            </p:txBody>
          </p:sp>
          <p:sp>
            <p:nvSpPr>
              <p:cNvPr id="39" name="Rectangle 33"/>
              <p:cNvSpPr>
                <a:spLocks noChangeArrowheads="1"/>
              </p:cNvSpPr>
              <p:nvPr/>
            </p:nvSpPr>
            <p:spPr bwMode="auto">
              <a:xfrm>
                <a:off x="7904181" y="3233743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40" name="Rectangle 34"/>
              <p:cNvSpPr>
                <a:spLocks noChangeArrowheads="1"/>
              </p:cNvSpPr>
              <p:nvPr/>
            </p:nvSpPr>
            <p:spPr bwMode="auto">
              <a:xfrm>
                <a:off x="8207393" y="3233743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</p:grpSp>
        <p:sp>
          <p:nvSpPr>
            <p:cNvPr id="12" name="Rectangle 58"/>
            <p:cNvSpPr>
              <a:spLocks noChangeArrowheads="1"/>
            </p:cNvSpPr>
            <p:nvPr/>
          </p:nvSpPr>
          <p:spPr bwMode="auto">
            <a:xfrm>
              <a:off x="8134367" y="2470868"/>
              <a:ext cx="604838" cy="150812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/>
            </a:ln>
          </p:spPr>
          <p:txBody>
            <a:bodyPr wrap="none" tIns="46800" anchor="ctr"/>
            <a:lstStyle/>
            <a:p>
              <a:pPr algn="ctr" latinLnBrk="0"/>
              <a:r>
                <a:rPr lang="en-US" altLang="ko-KR" sz="1000" b="1">
                  <a:solidFill>
                    <a:schemeClr val="tx2"/>
                  </a:solidFill>
                  <a:latin typeface="+mn-ea"/>
                  <a:ea typeface="+mn-ea"/>
                </a:rPr>
                <a:t>High Water Mark</a:t>
              </a:r>
            </a:p>
          </p:txBody>
        </p:sp>
        <p:sp>
          <p:nvSpPr>
            <p:cNvPr id="13" name="Line 59"/>
            <p:cNvSpPr>
              <a:spLocks noChangeShapeType="1"/>
            </p:cNvSpPr>
            <p:nvPr/>
          </p:nvSpPr>
          <p:spPr bwMode="auto">
            <a:xfrm>
              <a:off x="8512190" y="2571753"/>
              <a:ext cx="0" cy="144000"/>
            </a:xfrm>
            <a:prstGeom prst="line">
              <a:avLst/>
            </a:prstGeom>
            <a:noFill/>
            <a:ln w="3175">
              <a:solidFill>
                <a:srgbClr val="538EAB"/>
              </a:solidFill>
              <a:round/>
              <a:headEnd/>
              <a:tailEnd type="triangle" w="med" len="med"/>
            </a:ln>
          </p:spPr>
          <p:txBody>
            <a:bodyPr tIns="46800" anchor="ctr"/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</p:grpSp>
      <p:grpSp>
        <p:nvGrpSpPr>
          <p:cNvPr id="41" name="그룹 40"/>
          <p:cNvGrpSpPr/>
          <p:nvPr/>
        </p:nvGrpSpPr>
        <p:grpSpPr>
          <a:xfrm>
            <a:off x="3678208" y="3002570"/>
            <a:ext cx="5206467" cy="1255801"/>
            <a:chOff x="4210540" y="3580519"/>
            <a:chExt cx="5206467" cy="1255801"/>
          </a:xfrm>
        </p:grpSpPr>
        <p:sp>
          <p:nvSpPr>
            <p:cNvPr id="42" name="AutoShape 113"/>
            <p:cNvSpPr>
              <a:spLocks noChangeArrowheads="1"/>
            </p:cNvSpPr>
            <p:nvPr/>
          </p:nvSpPr>
          <p:spPr bwMode="auto">
            <a:xfrm>
              <a:off x="4210540" y="3580519"/>
              <a:ext cx="5206467" cy="1255801"/>
            </a:xfrm>
            <a:prstGeom prst="roundRect">
              <a:avLst>
                <a:gd name="adj" fmla="val 3676"/>
              </a:avLst>
            </a:prstGeom>
            <a:solidFill>
              <a:srgbClr val="BECAD0"/>
            </a:solidFill>
            <a:ln w="12700" algn="ctr">
              <a:noFill/>
              <a:round/>
              <a:headEnd/>
              <a:tailEnd/>
            </a:ln>
          </p:spPr>
          <p:txBody>
            <a:bodyPr lIns="180000" tIns="21600" rIns="54000" bIns="45712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1" i="0" u="none" strike="noStrike" kern="0" cap="none" spc="0" normalizeH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일부</a:t>
              </a:r>
              <a:r>
                <a:rPr kumimoji="0" lang="en-US" altLang="ko-KR" sz="1100" b="1" i="0" u="none" strike="noStrike" kern="0" cap="none" spc="0" normalizeH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 Row</a:t>
              </a:r>
              <a:r>
                <a:rPr kumimoji="0" lang="ko-KR" altLang="en-US" sz="1100" b="1" i="0" u="none" strike="noStrike" kern="0" cap="none" spc="0" normalizeH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가 삭제된 후 </a:t>
              </a:r>
              <a:r>
                <a:rPr kumimoji="0" lang="en-US" altLang="ko-KR" sz="1100" b="1" i="0" u="none" strike="noStrike" kern="0" cap="none" spc="0" normalizeH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(HWM</a:t>
              </a:r>
              <a:r>
                <a:rPr kumimoji="0" lang="ko-KR" altLang="en-US" sz="1100" b="1" i="0" u="none" strike="noStrike" kern="0" cap="none" spc="0" normalizeH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은 변경되지 않았음</a:t>
              </a:r>
              <a:r>
                <a:rPr kumimoji="0" lang="en-US" altLang="ko-KR" sz="1100" b="1" i="0" u="none" strike="noStrike" kern="0" cap="none" spc="0" normalizeH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)</a:t>
              </a:r>
            </a:p>
          </p:txBody>
        </p:sp>
        <p:sp>
          <p:nvSpPr>
            <p:cNvPr id="43" name="Rectangle 114"/>
            <p:cNvSpPr>
              <a:spLocks noChangeArrowheads="1"/>
            </p:cNvSpPr>
            <p:nvPr/>
          </p:nvSpPr>
          <p:spPr bwMode="auto">
            <a:xfrm>
              <a:off x="4273508" y="3828711"/>
              <a:ext cx="5067300" cy="936000"/>
            </a:xfrm>
            <a:prstGeom prst="roundRect">
              <a:avLst>
                <a:gd name="adj" fmla="val 3111"/>
              </a:avLst>
            </a:prstGeom>
            <a:solidFill>
              <a:srgbClr val="FFFFFF"/>
            </a:solidFill>
            <a:ln w="3175" algn="ctr">
              <a:noFill/>
              <a:round/>
              <a:headEnd/>
              <a:tailEnd/>
            </a:ln>
          </p:spPr>
          <p:txBody>
            <a:bodyPr lIns="72000" tIns="46800" rIns="36000" bIns="46800" anchor="ctr"/>
            <a:lstStyle/>
            <a:p>
              <a:pPr marL="114300" marR="0" lvl="0" indent="-11430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50000"/>
                </a:spcAft>
                <a:buClr>
                  <a:srgbClr val="808080"/>
                </a:buClr>
                <a:buSzTx/>
                <a:buFontTx/>
                <a:buChar char="•"/>
                <a:tabLst/>
                <a:defRPr/>
              </a:pPr>
              <a:endParaRPr kumimoji="0" lang="ko-KR" altLang="ko-KR" sz="1800" b="0" i="0" u="none" strike="noStrike" kern="0" cap="none" spc="0" normalizeH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  <p:grpSp>
          <p:nvGrpSpPr>
            <p:cNvPr id="44" name="그룹 43"/>
            <p:cNvGrpSpPr/>
            <p:nvPr/>
          </p:nvGrpSpPr>
          <p:grpSpPr>
            <a:xfrm>
              <a:off x="4456114" y="4077050"/>
              <a:ext cx="4764086" cy="620710"/>
              <a:chOff x="4456114" y="4379923"/>
              <a:chExt cx="4764086" cy="755650"/>
            </a:xfrm>
          </p:grpSpPr>
          <p:sp>
            <p:nvSpPr>
              <p:cNvPr id="47" name="Rectangle 39"/>
              <p:cNvSpPr>
                <a:spLocks noChangeArrowheads="1"/>
              </p:cNvSpPr>
              <p:nvPr/>
            </p:nvSpPr>
            <p:spPr bwMode="auto">
              <a:xfrm>
                <a:off x="4456114" y="4379923"/>
                <a:ext cx="681038" cy="755650"/>
              </a:xfrm>
              <a:prstGeom prst="rect">
                <a:avLst/>
              </a:prstGeom>
              <a:solidFill>
                <a:srgbClr val="336699">
                  <a:alpha val="54901"/>
                </a:srgb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algn="ctr" latinLnBrk="0"/>
                <a:r>
                  <a:rPr lang="en-US" altLang="ko-KR" sz="1000" b="1" dirty="0">
                    <a:solidFill>
                      <a:schemeClr val="tx1"/>
                    </a:solidFill>
                    <a:latin typeface="+mn-ea"/>
                    <a:ea typeface="+mn-ea"/>
                  </a:rPr>
                  <a:t>Header </a:t>
                </a:r>
              </a:p>
              <a:p>
                <a:pPr algn="ctr" latinLnBrk="0"/>
                <a:r>
                  <a:rPr lang="en-US" altLang="ko-KR" sz="1000" b="1" dirty="0">
                    <a:solidFill>
                      <a:schemeClr val="tx1"/>
                    </a:solidFill>
                    <a:latin typeface="+mn-ea"/>
                    <a:ea typeface="+mn-ea"/>
                  </a:rPr>
                  <a:t>Block</a:t>
                </a:r>
              </a:p>
            </p:txBody>
          </p:sp>
          <p:sp>
            <p:nvSpPr>
              <p:cNvPr id="48" name="Rectangle 40"/>
              <p:cNvSpPr>
                <a:spLocks noChangeArrowheads="1"/>
              </p:cNvSpPr>
              <p:nvPr/>
            </p:nvSpPr>
            <p:spPr bwMode="auto">
              <a:xfrm>
                <a:off x="5137153" y="4379923"/>
                <a:ext cx="681037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49" name="Rectangle 41"/>
              <p:cNvSpPr>
                <a:spLocks noChangeArrowheads="1"/>
              </p:cNvSpPr>
              <p:nvPr/>
            </p:nvSpPr>
            <p:spPr bwMode="auto">
              <a:xfrm>
                <a:off x="5818189" y="4379923"/>
                <a:ext cx="681038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50" name="Rectangle 42"/>
              <p:cNvSpPr>
                <a:spLocks noChangeArrowheads="1"/>
              </p:cNvSpPr>
              <p:nvPr/>
            </p:nvSpPr>
            <p:spPr bwMode="auto">
              <a:xfrm>
                <a:off x="6497638" y="4379923"/>
                <a:ext cx="681038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51" name="Rectangle 43"/>
              <p:cNvSpPr>
                <a:spLocks noChangeArrowheads="1"/>
              </p:cNvSpPr>
              <p:nvPr/>
            </p:nvSpPr>
            <p:spPr bwMode="auto">
              <a:xfrm>
                <a:off x="7178678" y="4379923"/>
                <a:ext cx="681037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52" name="Rectangle 44"/>
              <p:cNvSpPr>
                <a:spLocks noChangeArrowheads="1"/>
              </p:cNvSpPr>
              <p:nvPr/>
            </p:nvSpPr>
            <p:spPr bwMode="auto">
              <a:xfrm>
                <a:off x="8539162" y="4379923"/>
                <a:ext cx="681038" cy="755650"/>
              </a:xfrm>
              <a:prstGeom prst="rect">
                <a:avLst/>
              </a:prstGeom>
              <a:solidFill>
                <a:srgbClr val="4A5D82"/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algn="ctr" latinLnBrk="0"/>
                <a:r>
                  <a:rPr lang="en-US" altLang="ko-KR" sz="1000" b="1">
                    <a:solidFill>
                      <a:schemeClr val="bg1"/>
                    </a:solidFill>
                    <a:latin typeface="+mn-ea"/>
                    <a:ea typeface="+mn-ea"/>
                  </a:rPr>
                  <a:t>Free </a:t>
                </a:r>
              </a:p>
              <a:p>
                <a:pPr algn="ctr" latinLnBrk="0"/>
                <a:r>
                  <a:rPr lang="en-US" altLang="ko-KR" sz="1000" b="1">
                    <a:solidFill>
                      <a:schemeClr val="bg1"/>
                    </a:solidFill>
                    <a:latin typeface="+mn-ea"/>
                    <a:ea typeface="+mn-ea"/>
                  </a:rPr>
                  <a:t>Block</a:t>
                </a:r>
              </a:p>
            </p:txBody>
          </p:sp>
          <p:sp>
            <p:nvSpPr>
              <p:cNvPr id="53" name="Rectangle 45"/>
              <p:cNvSpPr>
                <a:spLocks noChangeArrowheads="1"/>
              </p:cNvSpPr>
              <p:nvPr/>
            </p:nvSpPr>
            <p:spPr bwMode="auto">
              <a:xfrm>
                <a:off x="5213353" y="4500577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54" name="Rectangle 46"/>
              <p:cNvSpPr>
                <a:spLocks noChangeArrowheads="1"/>
              </p:cNvSpPr>
              <p:nvPr/>
            </p:nvSpPr>
            <p:spPr bwMode="auto">
              <a:xfrm>
                <a:off x="5516565" y="4500577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55" name="Rectangle 47"/>
              <p:cNvSpPr>
                <a:spLocks noChangeArrowheads="1"/>
              </p:cNvSpPr>
              <p:nvPr/>
            </p:nvSpPr>
            <p:spPr bwMode="auto">
              <a:xfrm>
                <a:off x="5213353" y="4803785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56" name="Rectangle 48"/>
              <p:cNvSpPr>
                <a:spLocks noChangeArrowheads="1"/>
              </p:cNvSpPr>
              <p:nvPr/>
            </p:nvSpPr>
            <p:spPr bwMode="auto">
              <a:xfrm>
                <a:off x="5904273" y="4502161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57" name="Rectangle 49"/>
              <p:cNvSpPr>
                <a:spLocks noChangeArrowheads="1"/>
              </p:cNvSpPr>
              <p:nvPr/>
            </p:nvSpPr>
            <p:spPr bwMode="auto">
              <a:xfrm>
                <a:off x="6207486" y="4502161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58" name="Rectangle 50"/>
              <p:cNvSpPr>
                <a:spLocks noChangeArrowheads="1"/>
              </p:cNvSpPr>
              <p:nvPr/>
            </p:nvSpPr>
            <p:spPr bwMode="auto">
              <a:xfrm>
                <a:off x="5904273" y="4805377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59" name="Rectangle 51"/>
              <p:cNvSpPr>
                <a:spLocks noChangeArrowheads="1"/>
              </p:cNvSpPr>
              <p:nvPr/>
            </p:nvSpPr>
            <p:spPr bwMode="auto">
              <a:xfrm>
                <a:off x="6207486" y="4805377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60" name="Rectangle 52"/>
              <p:cNvSpPr>
                <a:spLocks noChangeArrowheads="1"/>
              </p:cNvSpPr>
              <p:nvPr/>
            </p:nvSpPr>
            <p:spPr bwMode="auto">
              <a:xfrm>
                <a:off x="6562728" y="4805377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61" name="Rectangle 53"/>
              <p:cNvSpPr>
                <a:spLocks noChangeArrowheads="1"/>
              </p:cNvSpPr>
              <p:nvPr/>
            </p:nvSpPr>
            <p:spPr bwMode="auto">
              <a:xfrm>
                <a:off x="6865940" y="4805377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62" name="Rectangle 54"/>
              <p:cNvSpPr>
                <a:spLocks noChangeArrowheads="1"/>
              </p:cNvSpPr>
              <p:nvPr/>
            </p:nvSpPr>
            <p:spPr bwMode="auto">
              <a:xfrm>
                <a:off x="7256465" y="4502161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63" name="Rectangle 55"/>
              <p:cNvSpPr>
                <a:spLocks noChangeArrowheads="1"/>
              </p:cNvSpPr>
              <p:nvPr/>
            </p:nvSpPr>
            <p:spPr bwMode="auto">
              <a:xfrm>
                <a:off x="7559678" y="4502161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64" name="Rectangle 56"/>
              <p:cNvSpPr>
                <a:spLocks noChangeArrowheads="1"/>
              </p:cNvSpPr>
              <p:nvPr/>
            </p:nvSpPr>
            <p:spPr bwMode="auto">
              <a:xfrm>
                <a:off x="7559678" y="4805377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 sz="1000">
                  <a:latin typeface="+mn-ea"/>
                  <a:ea typeface="+mn-ea"/>
                </a:endParaRPr>
              </a:p>
            </p:txBody>
          </p:sp>
          <p:sp>
            <p:nvSpPr>
              <p:cNvPr id="65" name="Rectangle 57"/>
              <p:cNvSpPr>
                <a:spLocks noChangeArrowheads="1"/>
              </p:cNvSpPr>
              <p:nvPr/>
            </p:nvSpPr>
            <p:spPr bwMode="auto">
              <a:xfrm>
                <a:off x="7861303" y="4379923"/>
                <a:ext cx="681037" cy="755650"/>
              </a:xfrm>
              <a:prstGeom prst="rect">
                <a:avLst/>
              </a:prstGeom>
              <a:solidFill>
                <a:srgbClr val="4A5D82"/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algn="ctr" latinLnBrk="0"/>
                <a:r>
                  <a:rPr lang="en-US" altLang="ko-KR" sz="1000" b="1">
                    <a:solidFill>
                      <a:schemeClr val="bg1"/>
                    </a:solidFill>
                    <a:latin typeface="+mn-ea"/>
                    <a:ea typeface="+mn-ea"/>
                  </a:rPr>
                  <a:t>Free </a:t>
                </a:r>
              </a:p>
              <a:p>
                <a:pPr algn="ctr" latinLnBrk="0"/>
                <a:r>
                  <a:rPr lang="en-US" altLang="ko-KR" sz="1000" b="1">
                    <a:solidFill>
                      <a:schemeClr val="bg1"/>
                    </a:solidFill>
                    <a:latin typeface="+mn-ea"/>
                    <a:ea typeface="+mn-ea"/>
                  </a:rPr>
                  <a:t>Block</a:t>
                </a:r>
              </a:p>
            </p:txBody>
          </p:sp>
        </p:grpSp>
        <p:sp>
          <p:nvSpPr>
            <p:cNvPr id="45" name="Rectangle 60"/>
            <p:cNvSpPr>
              <a:spLocks noChangeArrowheads="1"/>
            </p:cNvSpPr>
            <p:nvPr/>
          </p:nvSpPr>
          <p:spPr bwMode="auto">
            <a:xfrm>
              <a:off x="8161339" y="3841587"/>
              <a:ext cx="604838" cy="150812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/>
            </a:ln>
          </p:spPr>
          <p:txBody>
            <a:bodyPr wrap="none" tIns="46800" anchor="ctr"/>
            <a:lstStyle/>
            <a:p>
              <a:pPr algn="ctr" latinLnBrk="0"/>
              <a:r>
                <a:rPr lang="en-US" altLang="ko-KR" sz="1000" b="1" dirty="0">
                  <a:solidFill>
                    <a:schemeClr val="tx2"/>
                  </a:solidFill>
                  <a:latin typeface="+mn-ea"/>
                  <a:ea typeface="+mn-ea"/>
                </a:rPr>
                <a:t>High Water Mark</a:t>
              </a:r>
            </a:p>
          </p:txBody>
        </p:sp>
        <p:sp>
          <p:nvSpPr>
            <p:cNvPr id="46" name="Line 61"/>
            <p:cNvSpPr>
              <a:spLocks noChangeShapeType="1"/>
            </p:cNvSpPr>
            <p:nvPr/>
          </p:nvSpPr>
          <p:spPr bwMode="auto">
            <a:xfrm>
              <a:off x="8539162" y="3942470"/>
              <a:ext cx="0" cy="144000"/>
            </a:xfrm>
            <a:prstGeom prst="line">
              <a:avLst/>
            </a:prstGeom>
            <a:noFill/>
            <a:ln w="3175">
              <a:solidFill>
                <a:srgbClr val="538EAB"/>
              </a:solidFill>
              <a:round/>
              <a:headEnd/>
              <a:tailEnd type="triangle" w="med" len="med"/>
            </a:ln>
          </p:spPr>
          <p:txBody>
            <a:bodyPr tIns="46800" anchor="ctr"/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</p:grpSp>
      <p:grpSp>
        <p:nvGrpSpPr>
          <p:cNvPr id="66" name="그룹 65"/>
          <p:cNvGrpSpPr/>
          <p:nvPr/>
        </p:nvGrpSpPr>
        <p:grpSpPr>
          <a:xfrm>
            <a:off x="3671900" y="4387051"/>
            <a:ext cx="5206467" cy="1435800"/>
            <a:chOff x="4204232" y="4965000"/>
            <a:chExt cx="5206467" cy="1435800"/>
          </a:xfrm>
        </p:grpSpPr>
        <p:sp>
          <p:nvSpPr>
            <p:cNvPr id="67" name="AutoShape 113"/>
            <p:cNvSpPr>
              <a:spLocks noChangeArrowheads="1"/>
            </p:cNvSpPr>
            <p:nvPr/>
          </p:nvSpPr>
          <p:spPr bwMode="auto">
            <a:xfrm>
              <a:off x="4204232" y="4965000"/>
              <a:ext cx="5206467" cy="1435800"/>
            </a:xfrm>
            <a:prstGeom prst="roundRect">
              <a:avLst>
                <a:gd name="adj" fmla="val 3676"/>
              </a:avLst>
            </a:prstGeom>
            <a:solidFill>
              <a:srgbClr val="BECAD0"/>
            </a:solidFill>
            <a:ln w="12700" algn="ctr">
              <a:noFill/>
              <a:round/>
              <a:headEnd/>
              <a:tailEnd/>
            </a:ln>
          </p:spPr>
          <p:txBody>
            <a:bodyPr lIns="180000" tIns="21600" rIns="54000" bIns="45712"/>
            <a:lstStyle/>
            <a:p>
              <a:pPr marR="0" lvl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1" i="0" u="none" strike="noStrike" kern="0" cap="none" spc="0" normalizeH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Reorganization </a:t>
              </a:r>
              <a:r>
                <a:rPr kumimoji="0" lang="ko-KR" altLang="en-US" sz="1100" b="1" i="0" u="none" strike="noStrike" kern="0" cap="none" spc="0" normalizeH="0" noProof="0" dirty="0" smtClean="0">
                  <a:ln>
                    <a:noFill/>
                  </a:ln>
                  <a:solidFill>
                    <a:srgbClr val="003366"/>
                  </a:solidFill>
                  <a:effectLst/>
                  <a:uLnTx/>
                  <a:uFillTx/>
                  <a:latin typeface="+mn-ea"/>
                  <a:ea typeface="+mn-ea"/>
                </a:rPr>
                <a:t>후</a:t>
              </a:r>
              <a:endParaRPr kumimoji="0" lang="en-US" altLang="ko-KR" sz="1100" b="1" i="0" u="none" strike="noStrike" kern="0" cap="none" spc="0" normalizeH="0" noProof="0" dirty="0" smtClean="0">
                <a:ln>
                  <a:noFill/>
                </a:ln>
                <a:solidFill>
                  <a:srgbClr val="003366"/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  <p:sp>
          <p:nvSpPr>
            <p:cNvPr id="68" name="Rectangle 114"/>
            <p:cNvSpPr>
              <a:spLocks noChangeArrowheads="1"/>
            </p:cNvSpPr>
            <p:nvPr/>
          </p:nvSpPr>
          <p:spPr bwMode="auto">
            <a:xfrm>
              <a:off x="4267200" y="5200312"/>
              <a:ext cx="5067300" cy="1152000"/>
            </a:xfrm>
            <a:prstGeom prst="roundRect">
              <a:avLst>
                <a:gd name="adj" fmla="val 3111"/>
              </a:avLst>
            </a:prstGeom>
            <a:solidFill>
              <a:srgbClr val="FFFFFF"/>
            </a:solidFill>
            <a:ln w="3175" algn="ctr">
              <a:noFill/>
              <a:round/>
              <a:headEnd/>
              <a:tailEnd/>
            </a:ln>
          </p:spPr>
          <p:txBody>
            <a:bodyPr lIns="72000" tIns="46800" rIns="36000" bIns="46800" anchor="ctr"/>
            <a:lstStyle/>
            <a:p>
              <a:pPr marL="114300" marR="0" lvl="0" indent="-11430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50000"/>
                </a:spcAft>
                <a:buClr>
                  <a:srgbClr val="808080"/>
                </a:buClr>
                <a:buSzTx/>
                <a:buFontTx/>
                <a:buChar char="•"/>
                <a:tabLst/>
                <a:defRPr/>
              </a:pPr>
              <a:endParaRPr kumimoji="0" lang="ko-KR" altLang="ko-KR" sz="1800" b="0" i="0" u="none" strike="noStrike" kern="0" cap="none" spc="0" normalizeH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  <p:sp>
          <p:nvSpPr>
            <p:cNvPr id="69" name="Rectangle 80"/>
            <p:cNvSpPr>
              <a:spLocks noChangeArrowheads="1"/>
            </p:cNvSpPr>
            <p:nvPr/>
          </p:nvSpPr>
          <p:spPr bwMode="auto">
            <a:xfrm>
              <a:off x="6877053" y="5200308"/>
              <a:ext cx="604837" cy="150813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/>
            </a:ln>
          </p:spPr>
          <p:txBody>
            <a:bodyPr wrap="none" tIns="46800" anchor="ctr"/>
            <a:lstStyle/>
            <a:p>
              <a:pPr algn="ctr" latinLnBrk="0"/>
              <a:r>
                <a:rPr lang="en-US" altLang="ko-KR" sz="1000" b="1" dirty="0">
                  <a:solidFill>
                    <a:schemeClr val="tx2"/>
                  </a:solidFill>
                  <a:latin typeface="+mn-ea"/>
                  <a:ea typeface="+mn-ea"/>
                </a:rPr>
                <a:t>High Water Mark</a:t>
              </a:r>
            </a:p>
          </p:txBody>
        </p:sp>
        <p:sp>
          <p:nvSpPr>
            <p:cNvPr id="70" name="Line 81"/>
            <p:cNvSpPr>
              <a:spLocks noChangeShapeType="1"/>
            </p:cNvSpPr>
            <p:nvPr/>
          </p:nvSpPr>
          <p:spPr bwMode="auto">
            <a:xfrm>
              <a:off x="7178675" y="5314071"/>
              <a:ext cx="0" cy="144000"/>
            </a:xfrm>
            <a:prstGeom prst="line">
              <a:avLst/>
            </a:prstGeom>
            <a:noFill/>
            <a:ln w="3175">
              <a:solidFill>
                <a:srgbClr val="538EAB"/>
              </a:solidFill>
              <a:round/>
              <a:headEnd/>
              <a:tailEnd type="triangle" w="med" len="med"/>
            </a:ln>
          </p:spPr>
          <p:txBody>
            <a:bodyPr tIns="46800" anchor="ctr"/>
            <a:lstStyle/>
            <a:p>
              <a:endParaRPr lang="ko-KR" altLang="en-US">
                <a:latin typeface="+mn-ea"/>
                <a:ea typeface="+mn-ea"/>
              </a:endParaRPr>
            </a:p>
          </p:txBody>
        </p:sp>
        <p:grpSp>
          <p:nvGrpSpPr>
            <p:cNvPr id="71" name="그룹 70"/>
            <p:cNvGrpSpPr/>
            <p:nvPr/>
          </p:nvGrpSpPr>
          <p:grpSpPr>
            <a:xfrm>
              <a:off x="4456114" y="5448648"/>
              <a:ext cx="4764086" cy="620710"/>
              <a:chOff x="4456114" y="5947930"/>
              <a:chExt cx="4764086" cy="755650"/>
            </a:xfrm>
          </p:grpSpPr>
          <p:sp>
            <p:nvSpPr>
              <p:cNvPr id="73" name="Rectangle 66"/>
              <p:cNvSpPr>
                <a:spLocks noChangeArrowheads="1"/>
              </p:cNvSpPr>
              <p:nvPr/>
            </p:nvSpPr>
            <p:spPr bwMode="auto">
              <a:xfrm>
                <a:off x="4456114" y="5947930"/>
                <a:ext cx="681038" cy="755650"/>
              </a:xfrm>
              <a:prstGeom prst="rect">
                <a:avLst/>
              </a:prstGeom>
              <a:solidFill>
                <a:srgbClr val="336699">
                  <a:alpha val="54901"/>
                </a:srgb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algn="ctr" latinLnBrk="0"/>
                <a:r>
                  <a:rPr lang="en-US" altLang="ko-KR" sz="1000" b="1" dirty="0">
                    <a:solidFill>
                      <a:schemeClr val="tx1"/>
                    </a:solidFill>
                    <a:latin typeface="+mn-ea"/>
                    <a:ea typeface="+mn-ea"/>
                  </a:rPr>
                  <a:t>Header </a:t>
                </a:r>
              </a:p>
              <a:p>
                <a:pPr algn="ctr" latinLnBrk="0"/>
                <a:r>
                  <a:rPr lang="en-US" altLang="ko-KR" sz="1000" b="1" dirty="0">
                    <a:solidFill>
                      <a:schemeClr val="tx1"/>
                    </a:solidFill>
                    <a:latin typeface="+mn-ea"/>
                    <a:ea typeface="+mn-ea"/>
                  </a:rPr>
                  <a:t>Block</a:t>
                </a:r>
              </a:p>
            </p:txBody>
          </p:sp>
          <p:sp>
            <p:nvSpPr>
              <p:cNvPr id="74" name="Rectangle 67"/>
              <p:cNvSpPr>
                <a:spLocks noChangeArrowheads="1"/>
              </p:cNvSpPr>
              <p:nvPr/>
            </p:nvSpPr>
            <p:spPr bwMode="auto">
              <a:xfrm>
                <a:off x="5137153" y="5947930"/>
                <a:ext cx="681037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75" name="Rectangle 68"/>
              <p:cNvSpPr>
                <a:spLocks noChangeArrowheads="1"/>
              </p:cNvSpPr>
              <p:nvPr/>
            </p:nvSpPr>
            <p:spPr bwMode="auto">
              <a:xfrm>
                <a:off x="5818189" y="5947930"/>
                <a:ext cx="681038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76" name="Rectangle 69"/>
              <p:cNvSpPr>
                <a:spLocks noChangeArrowheads="1"/>
              </p:cNvSpPr>
              <p:nvPr/>
            </p:nvSpPr>
            <p:spPr bwMode="auto">
              <a:xfrm>
                <a:off x="6497638" y="5947930"/>
                <a:ext cx="681038" cy="755650"/>
              </a:xfrm>
              <a:prstGeom prst="rect">
                <a:avLst/>
              </a:prstGeom>
              <a:solidFill>
                <a:schemeClr val="bg2">
                  <a:lumMod val="20000"/>
                  <a:lumOff val="80000"/>
                </a:schemeClr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77" name="Rectangle 70"/>
              <p:cNvSpPr>
                <a:spLocks noChangeArrowheads="1"/>
              </p:cNvSpPr>
              <p:nvPr/>
            </p:nvSpPr>
            <p:spPr bwMode="auto">
              <a:xfrm>
                <a:off x="8539162" y="5947930"/>
                <a:ext cx="681038" cy="755650"/>
              </a:xfrm>
              <a:prstGeom prst="rect">
                <a:avLst/>
              </a:prstGeom>
              <a:solidFill>
                <a:srgbClr val="4A5D82"/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algn="ctr" latinLnBrk="0"/>
                <a:r>
                  <a:rPr lang="en-US" altLang="ko-KR" sz="1000" b="1">
                    <a:solidFill>
                      <a:schemeClr val="bg1"/>
                    </a:solidFill>
                    <a:latin typeface="+mn-ea"/>
                    <a:ea typeface="+mn-ea"/>
                  </a:rPr>
                  <a:t>Free </a:t>
                </a:r>
              </a:p>
              <a:p>
                <a:pPr algn="ctr" latinLnBrk="0"/>
                <a:r>
                  <a:rPr lang="en-US" altLang="ko-KR" sz="1000" b="1">
                    <a:solidFill>
                      <a:schemeClr val="bg1"/>
                    </a:solidFill>
                    <a:latin typeface="+mn-ea"/>
                    <a:ea typeface="+mn-ea"/>
                  </a:rPr>
                  <a:t>Block</a:t>
                </a:r>
              </a:p>
            </p:txBody>
          </p:sp>
          <p:sp>
            <p:nvSpPr>
              <p:cNvPr id="78" name="Rectangle 71"/>
              <p:cNvSpPr>
                <a:spLocks noChangeArrowheads="1"/>
              </p:cNvSpPr>
              <p:nvPr/>
            </p:nvSpPr>
            <p:spPr bwMode="auto">
              <a:xfrm>
                <a:off x="5213353" y="6068578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79" name="Rectangle 72"/>
              <p:cNvSpPr>
                <a:spLocks noChangeArrowheads="1"/>
              </p:cNvSpPr>
              <p:nvPr/>
            </p:nvSpPr>
            <p:spPr bwMode="auto">
              <a:xfrm>
                <a:off x="5516565" y="6068578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80" name="Rectangle 73"/>
              <p:cNvSpPr>
                <a:spLocks noChangeArrowheads="1"/>
              </p:cNvSpPr>
              <p:nvPr/>
            </p:nvSpPr>
            <p:spPr bwMode="auto">
              <a:xfrm>
                <a:off x="5213353" y="6371796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81" name="Rectangle 74"/>
              <p:cNvSpPr>
                <a:spLocks noChangeArrowheads="1"/>
              </p:cNvSpPr>
              <p:nvPr/>
            </p:nvSpPr>
            <p:spPr bwMode="auto">
              <a:xfrm>
                <a:off x="5904273" y="6070170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82" name="Rectangle 75"/>
              <p:cNvSpPr>
                <a:spLocks noChangeArrowheads="1"/>
              </p:cNvSpPr>
              <p:nvPr/>
            </p:nvSpPr>
            <p:spPr bwMode="auto">
              <a:xfrm>
                <a:off x="6207486" y="6070170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83" name="Rectangle 76"/>
              <p:cNvSpPr>
                <a:spLocks noChangeArrowheads="1"/>
              </p:cNvSpPr>
              <p:nvPr/>
            </p:nvSpPr>
            <p:spPr bwMode="auto">
              <a:xfrm>
                <a:off x="5904273" y="6373379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84" name="Rectangle 77"/>
              <p:cNvSpPr>
                <a:spLocks noChangeArrowheads="1"/>
              </p:cNvSpPr>
              <p:nvPr/>
            </p:nvSpPr>
            <p:spPr bwMode="auto">
              <a:xfrm>
                <a:off x="6207486" y="6373379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85" name="Rectangle 78"/>
              <p:cNvSpPr>
                <a:spLocks noChangeArrowheads="1"/>
              </p:cNvSpPr>
              <p:nvPr/>
            </p:nvSpPr>
            <p:spPr bwMode="auto">
              <a:xfrm>
                <a:off x="5514978" y="6373379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86" name="Rectangle 79"/>
              <p:cNvSpPr>
                <a:spLocks noChangeArrowheads="1"/>
              </p:cNvSpPr>
              <p:nvPr/>
            </p:nvSpPr>
            <p:spPr bwMode="auto">
              <a:xfrm>
                <a:off x="7861303" y="5947930"/>
                <a:ext cx="681037" cy="755650"/>
              </a:xfrm>
              <a:prstGeom prst="rect">
                <a:avLst/>
              </a:prstGeom>
              <a:solidFill>
                <a:srgbClr val="4A5D82"/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algn="ctr" latinLnBrk="0"/>
                <a:r>
                  <a:rPr lang="en-US" altLang="ko-KR" sz="1000" b="1">
                    <a:solidFill>
                      <a:schemeClr val="bg1"/>
                    </a:solidFill>
                    <a:latin typeface="+mn-ea"/>
                    <a:ea typeface="+mn-ea"/>
                  </a:rPr>
                  <a:t>Free </a:t>
                </a:r>
              </a:p>
              <a:p>
                <a:pPr algn="ctr" latinLnBrk="0"/>
                <a:r>
                  <a:rPr lang="en-US" altLang="ko-KR" sz="1000" b="1">
                    <a:solidFill>
                      <a:schemeClr val="bg1"/>
                    </a:solidFill>
                    <a:latin typeface="+mn-ea"/>
                    <a:ea typeface="+mn-ea"/>
                  </a:rPr>
                  <a:t>Block</a:t>
                </a:r>
              </a:p>
            </p:txBody>
          </p:sp>
          <p:sp>
            <p:nvSpPr>
              <p:cNvPr id="87" name="Rectangle 82"/>
              <p:cNvSpPr>
                <a:spLocks noChangeArrowheads="1"/>
              </p:cNvSpPr>
              <p:nvPr/>
            </p:nvSpPr>
            <p:spPr bwMode="auto">
              <a:xfrm>
                <a:off x="6562728" y="6070170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88" name="Rectangle 83"/>
              <p:cNvSpPr>
                <a:spLocks noChangeArrowheads="1"/>
              </p:cNvSpPr>
              <p:nvPr/>
            </p:nvSpPr>
            <p:spPr bwMode="auto">
              <a:xfrm>
                <a:off x="6865940" y="6070170"/>
                <a:ext cx="225425" cy="22701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89" name="Rectangle 84"/>
              <p:cNvSpPr>
                <a:spLocks noChangeArrowheads="1"/>
              </p:cNvSpPr>
              <p:nvPr/>
            </p:nvSpPr>
            <p:spPr bwMode="auto">
              <a:xfrm>
                <a:off x="6562728" y="6373379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90" name="Rectangle 85"/>
              <p:cNvSpPr>
                <a:spLocks noChangeArrowheads="1"/>
              </p:cNvSpPr>
              <p:nvPr/>
            </p:nvSpPr>
            <p:spPr bwMode="auto">
              <a:xfrm>
                <a:off x="6865940" y="6373379"/>
                <a:ext cx="225425" cy="227012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algn="ctr">
                <a:noFill/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latinLnBrk="0">
                  <a:lnSpc>
                    <a:spcPct val="105000"/>
                  </a:lnSpc>
                  <a:spcBef>
                    <a:spcPct val="20000"/>
                  </a:spcBef>
                  <a:spcAft>
                    <a:spcPct val="20000"/>
                  </a:spcAft>
                  <a:buClr>
                    <a:srgbClr val="638CAD"/>
                  </a:buClr>
                  <a:buFontTx/>
                  <a:buChar char="•"/>
                </a:pPr>
                <a:endParaRPr lang="ko-KR" altLang="en-US">
                  <a:latin typeface="+mn-ea"/>
                  <a:ea typeface="+mn-ea"/>
                </a:endParaRPr>
              </a:p>
            </p:txBody>
          </p:sp>
          <p:sp>
            <p:nvSpPr>
              <p:cNvPr id="91" name="Rectangle 86"/>
              <p:cNvSpPr>
                <a:spLocks noChangeArrowheads="1"/>
              </p:cNvSpPr>
              <p:nvPr/>
            </p:nvSpPr>
            <p:spPr bwMode="auto">
              <a:xfrm>
                <a:off x="7178678" y="5947930"/>
                <a:ext cx="681037" cy="755650"/>
              </a:xfrm>
              <a:prstGeom prst="rect">
                <a:avLst/>
              </a:prstGeom>
              <a:solidFill>
                <a:srgbClr val="4A5D82"/>
              </a:solidFill>
              <a:ln w="3175" algn="ctr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tIns="46800" anchor="ctr"/>
              <a:lstStyle/>
              <a:p>
                <a:pPr algn="ctr" latinLnBrk="0"/>
                <a:r>
                  <a:rPr lang="en-US" altLang="ko-KR" sz="1000" b="1">
                    <a:solidFill>
                      <a:schemeClr val="bg1"/>
                    </a:solidFill>
                    <a:latin typeface="+mn-ea"/>
                    <a:ea typeface="+mn-ea"/>
                  </a:rPr>
                  <a:t>Free </a:t>
                </a:r>
              </a:p>
              <a:p>
                <a:pPr algn="ctr" latinLnBrk="0"/>
                <a:r>
                  <a:rPr lang="en-US" altLang="ko-KR" sz="1000" b="1">
                    <a:solidFill>
                      <a:schemeClr val="bg1"/>
                    </a:solidFill>
                    <a:latin typeface="+mn-ea"/>
                    <a:ea typeface="+mn-ea"/>
                  </a:rPr>
                  <a:t>Block</a:t>
                </a:r>
              </a:p>
            </p:txBody>
          </p:sp>
        </p:grpSp>
        <p:sp>
          <p:nvSpPr>
            <p:cNvPr id="72" name="Rectangle 87"/>
            <p:cNvSpPr>
              <a:spLocks noChangeArrowheads="1"/>
            </p:cNvSpPr>
            <p:nvPr/>
          </p:nvSpPr>
          <p:spPr bwMode="auto">
            <a:xfrm>
              <a:off x="7202489" y="6079676"/>
              <a:ext cx="2009775" cy="222249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/>
            </a:ln>
          </p:spPr>
          <p:txBody>
            <a:bodyPr wrap="none" tIns="46800" anchor="ctr"/>
            <a:lstStyle/>
            <a:p>
              <a:pPr algn="ctr" latinLnBrk="0"/>
              <a:r>
                <a:rPr lang="en-US" altLang="ko-KR" sz="1000" b="1" dirty="0">
                  <a:solidFill>
                    <a:srgbClr val="003366"/>
                  </a:solidFill>
                  <a:latin typeface="+mn-ea"/>
                  <a:ea typeface="+mn-ea"/>
                </a:rPr>
                <a:t>Free </a:t>
              </a:r>
              <a:r>
                <a:rPr lang="ko-KR" altLang="en-US" sz="1000" b="1" dirty="0">
                  <a:solidFill>
                    <a:srgbClr val="003366"/>
                  </a:solidFill>
                  <a:latin typeface="+mn-ea"/>
                  <a:ea typeface="+mn-ea"/>
                </a:rPr>
                <a:t>영역이 데이터베이스로 반납됨</a:t>
              </a:r>
            </a:p>
          </p:txBody>
        </p:sp>
      </p:grpSp>
      <p:sp>
        <p:nvSpPr>
          <p:cNvPr id="92" name="Rectangle 9"/>
          <p:cNvSpPr>
            <a:spLocks noChangeArrowheads="1"/>
          </p:cNvSpPr>
          <p:nvPr/>
        </p:nvSpPr>
        <p:spPr bwMode="auto">
          <a:xfrm>
            <a:off x="212735" y="2955837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온라인 재구성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3" name="Rectangle 10"/>
          <p:cNvSpPr>
            <a:spLocks noChangeArrowheads="1"/>
          </p:cNvSpPr>
          <p:nvPr/>
        </p:nvSpPr>
        <p:spPr bwMode="auto">
          <a:xfrm>
            <a:off x="322031" y="3170151"/>
            <a:ext cx="3429262" cy="7477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DBMS_REDEFINITION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패키지를 이용하여 온라인 상에서 동적으로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Index, Table Reorganization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기능을 지원함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데이터 저장 공간 재 확보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온라인 테이블 재구성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등을 통해 세그먼트의 공간을 효율적으로 관리</a:t>
            </a:r>
          </a:p>
        </p:txBody>
      </p:sp>
    </p:spTree>
    <p:extLst>
      <p:ext uri="{BB962C8B-B14F-4D97-AF65-F5344CB8AC3E}">
        <p14:creationId xmlns:p14="http://schemas.microsoft.com/office/powerpoint/2010/main" val="1865913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3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파티션</a:t>
            </a:r>
            <a:r>
              <a:rPr lang="en-US" altLang="ko-KR" dirty="0"/>
              <a:t>(Partition) </a:t>
            </a:r>
            <a:r>
              <a:rPr lang="ko-KR" altLang="en-US" dirty="0"/>
              <a:t>테이블 관리</a:t>
            </a:r>
            <a:r>
              <a:rPr lang="en-US" altLang="ko-KR" dirty="0"/>
              <a:t> (</a:t>
            </a:r>
            <a:r>
              <a:rPr lang="ko-KR" altLang="en-US" dirty="0"/>
              <a:t>계속</a:t>
            </a:r>
            <a:r>
              <a:rPr lang="en-US" altLang="ko-KR" dirty="0"/>
              <a:t>)</a:t>
            </a:r>
            <a:endParaRPr lang="ko-KR" altLang="en-US" dirty="0" smtClean="0"/>
          </a:p>
        </p:txBody>
      </p:sp>
      <p:sp>
        <p:nvSpPr>
          <p:cNvPr id="53251" name="Rectangle 3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파티션 키 선정 시 고려사항</a:t>
            </a:r>
            <a:endParaRPr lang="en-US" altLang="ko-KR" dirty="0" smtClean="0"/>
          </a:p>
          <a:p>
            <a:endParaRPr lang="en-US" altLang="ko-KR" dirty="0"/>
          </a:p>
          <a:p>
            <a:endParaRPr lang="en-US" altLang="ko-KR" dirty="0" smtClean="0"/>
          </a:p>
          <a:p>
            <a:endParaRPr lang="en-US" altLang="ko-KR" dirty="0"/>
          </a:p>
          <a:p>
            <a:endParaRPr lang="en-US" altLang="ko-KR" dirty="0" smtClean="0"/>
          </a:p>
          <a:p>
            <a:endParaRPr lang="en-US" altLang="ko-KR" dirty="0"/>
          </a:p>
          <a:p>
            <a:endParaRPr lang="en-US" altLang="ko-KR" dirty="0" smtClean="0"/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503548" y="1268760"/>
            <a:ext cx="7920880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성능향상을 위한 부분을 고려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eaLnBrk="1" latinLnBrk="1" hangingPunct="1">
              <a:lnSpc>
                <a:spcPct val="120000"/>
              </a:lnSpc>
              <a:spcBef>
                <a:spcPct val="20000"/>
              </a:spcBef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   .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액세스 유형에 따라 </a:t>
            </a: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Partioning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이 이루어질 수 있도록 파티션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Key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를 선정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관리의 용이성을 대한 고려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eaLnBrk="1" latinLnBrk="1" hangingPunct="1">
              <a:lnSpc>
                <a:spcPct val="120000"/>
              </a:lnSpc>
              <a:spcBef>
                <a:spcPct val="20000"/>
              </a:spcBef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    .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데이터의 생성 주기와 소멸주기가 파티션과 일치 필요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285750" indent="-285750" eaLnBrk="1" latinLnBrk="1" hangingPunct="1">
              <a:lnSpc>
                <a:spcPct val="120000"/>
              </a:lnSpc>
              <a:spcBef>
                <a:spcPct val="20000"/>
              </a:spcBef>
              <a:buFontTx/>
              <a:buChar char="-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각 파티션의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I/O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분산과 각 파티션의 크기를 의 설정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eaLnBrk="1" latinLnBrk="1" hangingPunct="1">
              <a:lnSpc>
                <a:spcPct val="120000"/>
              </a:lnSpc>
              <a:spcBef>
                <a:spcPct val="20000"/>
              </a:spcBef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426886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파티션</a:t>
            </a:r>
            <a:r>
              <a:rPr lang="en-US" altLang="ko-KR" dirty="0" smtClean="0"/>
              <a:t>(Partition) </a:t>
            </a:r>
            <a:r>
              <a:rPr lang="ko-KR" altLang="en-US" dirty="0" smtClean="0"/>
              <a:t>테이블 관리</a:t>
            </a:r>
            <a:r>
              <a:rPr lang="en-US" altLang="ko-KR" dirty="0" smtClean="0"/>
              <a:t> 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563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파티션 테이블 정보 조회</a:t>
            </a:r>
          </a:p>
        </p:txBody>
      </p:sp>
      <p:graphicFrame>
        <p:nvGraphicFramePr>
          <p:cNvPr id="451604" name="Group 20"/>
          <p:cNvGraphicFramePr>
            <a:graphicFrameLocks noGrp="1"/>
          </p:cNvGraphicFramePr>
          <p:nvPr>
            <p:ph sz="half" idx="4294967295"/>
          </p:nvPr>
        </p:nvGraphicFramePr>
        <p:xfrm>
          <a:off x="614363" y="1231900"/>
          <a:ext cx="8239125" cy="1083032"/>
        </p:xfrm>
        <a:graphic>
          <a:graphicData uri="http://schemas.openxmlformats.org/drawingml/2006/table">
            <a:tbl>
              <a:tblPr/>
              <a:tblGrid>
                <a:gridCol w="2662237"/>
                <a:gridCol w="5576888"/>
              </a:tblGrid>
              <a:tr h="34939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30" marB="46730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730" marB="4673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73328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DBA_PART_TABLES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USER_PART_TABLES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ALL_PART_TABLES</a:t>
                      </a:r>
                    </a:p>
                  </a:txBody>
                  <a:tcPr marL="90000" marR="90000" marT="46730" marB="46730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파티션 테이블에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파티션 테이블에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파티션 테이블에 대한 정보</a:t>
                      </a:r>
                    </a:p>
                  </a:txBody>
                  <a:tcPr marL="90000" marR="90000" marT="46730" marB="4673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파티션</a:t>
            </a:r>
            <a:r>
              <a:rPr lang="en-US" altLang="ko-KR" dirty="0" smtClean="0"/>
              <a:t>(Partition) </a:t>
            </a:r>
            <a:r>
              <a:rPr lang="ko-KR" altLang="en-US" dirty="0" smtClean="0"/>
              <a:t>인덱스 관리</a:t>
            </a:r>
          </a:p>
        </p:txBody>
      </p:sp>
      <p:sp>
        <p:nvSpPr>
          <p:cNvPr id="573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Local &amp; Global </a:t>
            </a:r>
            <a:r>
              <a:rPr lang="ko-KR" altLang="en-US" dirty="0" smtClean="0"/>
              <a:t>파티션</a:t>
            </a:r>
            <a:r>
              <a:rPr lang="en-US" altLang="ko-KR" dirty="0" smtClean="0"/>
              <a:t>(Partition)</a:t>
            </a:r>
            <a:r>
              <a:rPr lang="ko-KR" altLang="en-US" dirty="0" smtClean="0"/>
              <a:t> 인덱스</a:t>
            </a:r>
          </a:p>
          <a:p>
            <a:pPr lvl="1"/>
            <a:endParaRPr lang="ko-KR" altLang="en-US" dirty="0" smtClean="0"/>
          </a:p>
        </p:txBody>
      </p:sp>
      <p:grpSp>
        <p:nvGrpSpPr>
          <p:cNvPr id="2" name="그룹 1"/>
          <p:cNvGrpSpPr/>
          <p:nvPr/>
        </p:nvGrpSpPr>
        <p:grpSpPr>
          <a:xfrm>
            <a:off x="612329" y="1520787"/>
            <a:ext cx="8460171" cy="4824537"/>
            <a:chOff x="468313" y="1341438"/>
            <a:chExt cx="8604250" cy="5324475"/>
          </a:xfrm>
        </p:grpSpPr>
        <p:sp>
          <p:nvSpPr>
            <p:cNvPr id="10" name="Rectangle 3"/>
            <p:cNvSpPr txBox="1">
              <a:spLocks noChangeArrowheads="1"/>
            </p:cNvSpPr>
            <p:nvPr/>
          </p:nvSpPr>
          <p:spPr bwMode="auto">
            <a:xfrm>
              <a:off x="468313" y="1341438"/>
              <a:ext cx="8229600" cy="5000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36000" numCol="1" anchor="t" anchorCtr="0" compatLnSpc="1">
              <a:prstTxWarp prst="textNoShape">
                <a:avLst/>
              </a:prstTxWarp>
            </a:bodyPr>
            <a:lstStyle>
              <a:lvl1pPr marL="177800" indent="-177800" algn="just" rtl="0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595959"/>
                </a:buClr>
                <a:buFont typeface="Wingdings" pitchFamily="2" charset="2"/>
                <a:buChar char="l"/>
                <a:tabLst>
                  <a:tab pos="266700" algn="l"/>
                </a:tabLst>
                <a:defRPr kumimoji="1" sz="1600" b="1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  <a:cs typeface="+mn-cs"/>
                </a:defRPr>
              </a:lvl1pPr>
              <a:lvl2pPr marL="444500" indent="-87313" algn="just" rtl="0" eaLnBrk="0" fontAlgn="base" hangingPunct="0">
                <a:lnSpc>
                  <a:spcPct val="11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595959"/>
                </a:buClr>
                <a:buFont typeface="Arial Black" pitchFamily="34" charset="0"/>
                <a:buChar char="−"/>
                <a:tabLst>
                  <a:tab pos="266700" algn="l"/>
                </a:tabLst>
                <a:defRPr kumimoji="1" sz="140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defRPr>
              </a:lvl2pPr>
              <a:lvl3pPr marL="808038" indent="-184150" algn="l" rtl="0" eaLnBrk="0" fontAlgn="base" hangingPunct="0">
                <a:lnSpc>
                  <a:spcPct val="12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595959"/>
                </a:buClr>
                <a:buFont typeface="-윤고딕120"/>
                <a:buChar char="▪"/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3pPr>
              <a:lvl4pPr marL="1670050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–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4pPr>
              <a:lvl5pPr marL="2078038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5pPr>
              <a:lvl6pPr marL="2535238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92438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49638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906838" indent="-228600" algn="l" rtl="0" eaLnBrk="0" fontAlgn="base" latinLnBrk="1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66700" algn="l"/>
                </a:tabLst>
                <a:defRPr kumimoji="1" sz="14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eaLnBrk="1" latinLnBrk="0" hangingPunct="1">
                <a:buFontTx/>
                <a:buNone/>
              </a:pPr>
              <a:r>
                <a:rPr lang="en-US" sz="1400" kern="0" dirty="0" smtClean="0"/>
                <a:t>LOCAL INDEX</a:t>
              </a:r>
            </a:p>
            <a:p>
              <a:pPr eaLnBrk="1" latinLnBrk="0" hangingPunct="1">
                <a:buFontTx/>
                <a:buNone/>
              </a:pPr>
              <a:endParaRPr lang="en-US" sz="1400" kern="0" dirty="0" smtClean="0"/>
            </a:p>
            <a:p>
              <a:pPr eaLnBrk="1" latinLnBrk="0" hangingPunct="1">
                <a:buFontTx/>
                <a:buNone/>
              </a:pPr>
              <a:r>
                <a:rPr lang="en-US" sz="1400" kern="0" dirty="0" smtClean="0">
                  <a:solidFill>
                    <a:srgbClr val="7030A0"/>
                  </a:solidFill>
                </a:rPr>
                <a:t>Index partition</a:t>
              </a:r>
            </a:p>
            <a:p>
              <a:pPr eaLnBrk="1" latinLnBrk="0" hangingPunct="1">
                <a:buFontTx/>
                <a:buNone/>
              </a:pPr>
              <a:r>
                <a:rPr lang="en-US" sz="1400" kern="0" dirty="0" err="1" smtClean="0">
                  <a:solidFill>
                    <a:srgbClr val="7030A0"/>
                  </a:solidFill>
                </a:rPr>
                <a:t>equipartitioned</a:t>
              </a:r>
              <a:endParaRPr lang="en-US" sz="1400" kern="0" dirty="0" smtClean="0">
                <a:solidFill>
                  <a:srgbClr val="7030A0"/>
                </a:solidFill>
              </a:endParaRPr>
            </a:p>
            <a:p>
              <a:pPr eaLnBrk="1" latinLnBrk="0" hangingPunct="1">
                <a:buFontTx/>
                <a:buNone/>
              </a:pPr>
              <a:r>
                <a:rPr lang="en-US" sz="1400" kern="0" dirty="0" smtClean="0">
                  <a:solidFill>
                    <a:srgbClr val="7030A0"/>
                  </a:solidFill>
                </a:rPr>
                <a:t>with table</a:t>
              </a:r>
            </a:p>
            <a:p>
              <a:pPr eaLnBrk="1" latinLnBrk="0" hangingPunct="1">
                <a:buFontTx/>
                <a:buNone/>
              </a:pPr>
              <a:endParaRPr lang="en-US" sz="1400" kern="0" dirty="0" smtClean="0">
                <a:solidFill>
                  <a:srgbClr val="7030A0"/>
                </a:solidFill>
              </a:endParaRPr>
            </a:p>
            <a:p>
              <a:pPr eaLnBrk="1" latinLnBrk="0" hangingPunct="1">
                <a:buFontTx/>
                <a:buNone/>
              </a:pPr>
              <a:r>
                <a:rPr lang="en-US" sz="1400" kern="0" dirty="0" smtClean="0">
                  <a:solidFill>
                    <a:srgbClr val="7030A0"/>
                  </a:solidFill>
                </a:rPr>
                <a:t>Single index partition</a:t>
              </a:r>
            </a:p>
            <a:p>
              <a:pPr eaLnBrk="1" latinLnBrk="0" hangingPunct="1">
                <a:buFontTx/>
                <a:buNone/>
              </a:pPr>
              <a:r>
                <a:rPr lang="en-US" sz="1400" kern="0" dirty="0" smtClean="0">
                  <a:solidFill>
                    <a:srgbClr val="7030A0"/>
                  </a:solidFill>
                </a:rPr>
                <a:t>only contains rows from</a:t>
              </a:r>
            </a:p>
            <a:p>
              <a:pPr eaLnBrk="1" latinLnBrk="0" hangingPunct="1">
                <a:buFontTx/>
                <a:buNone/>
              </a:pPr>
              <a:r>
                <a:rPr lang="en-US" sz="1400" kern="0" dirty="0" smtClean="0">
                  <a:solidFill>
                    <a:srgbClr val="7030A0"/>
                  </a:solidFill>
                </a:rPr>
                <a:t>corresponding table partition</a:t>
              </a:r>
            </a:p>
            <a:p>
              <a:pPr eaLnBrk="1" latinLnBrk="0" hangingPunct="1">
                <a:buFontTx/>
                <a:buNone/>
              </a:pPr>
              <a:endParaRPr lang="en-US" sz="1400" kern="0" dirty="0" smtClean="0"/>
            </a:p>
            <a:p>
              <a:pPr eaLnBrk="1" latinLnBrk="0" hangingPunct="1">
                <a:buFontTx/>
                <a:buNone/>
              </a:pPr>
              <a:r>
                <a:rPr lang="en-US" sz="1400" kern="0" dirty="0" smtClean="0"/>
                <a:t>GLOBAL INDEX</a:t>
              </a:r>
            </a:p>
            <a:p>
              <a:pPr eaLnBrk="1" latinLnBrk="0" hangingPunct="1">
                <a:buFontTx/>
                <a:buNone/>
              </a:pPr>
              <a:endParaRPr lang="en-US" sz="1400" kern="0" dirty="0" smtClean="0"/>
            </a:p>
            <a:p>
              <a:pPr eaLnBrk="1" latinLnBrk="0" hangingPunct="1">
                <a:buFontTx/>
                <a:buNone/>
              </a:pPr>
              <a:r>
                <a:rPr lang="en-US" sz="1400" kern="0" dirty="0" smtClean="0">
                  <a:solidFill>
                    <a:srgbClr val="7030A0"/>
                  </a:solidFill>
                </a:rPr>
                <a:t>Index partition can </a:t>
              </a:r>
            </a:p>
            <a:p>
              <a:pPr eaLnBrk="1" latinLnBrk="0" hangingPunct="1">
                <a:buFontTx/>
                <a:buNone/>
              </a:pPr>
              <a:r>
                <a:rPr lang="en-US" sz="1400" kern="0" dirty="0" smtClean="0">
                  <a:solidFill>
                    <a:srgbClr val="7030A0"/>
                  </a:solidFill>
                </a:rPr>
                <a:t>contain rows from </a:t>
              </a:r>
            </a:p>
            <a:p>
              <a:pPr eaLnBrk="1" latinLnBrk="0" hangingPunct="1">
                <a:buFontTx/>
                <a:buNone/>
              </a:pPr>
              <a:r>
                <a:rPr lang="en-US" sz="1400" kern="0" dirty="0" smtClean="0">
                  <a:solidFill>
                    <a:srgbClr val="7030A0"/>
                  </a:solidFill>
                </a:rPr>
                <a:t>several table </a:t>
              </a:r>
            </a:p>
            <a:p>
              <a:pPr eaLnBrk="1" latinLnBrk="0" hangingPunct="1">
                <a:buFontTx/>
                <a:buNone/>
              </a:pPr>
              <a:r>
                <a:rPr lang="en-US" sz="1400" kern="0" dirty="0" smtClean="0">
                  <a:solidFill>
                    <a:srgbClr val="7030A0"/>
                  </a:solidFill>
                </a:rPr>
                <a:t>partitions</a:t>
              </a:r>
            </a:p>
          </p:txBody>
        </p:sp>
        <p:pic>
          <p:nvPicPr>
            <p:cNvPr id="11" name="Picture 4" descr="cncpt161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79725" y="1466850"/>
              <a:ext cx="6192838" cy="2247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5" descr="cncpt160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79725" y="4000500"/>
              <a:ext cx="6121400" cy="26654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7961401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파티션</a:t>
            </a:r>
            <a:r>
              <a:rPr lang="en-US" altLang="ko-KR" dirty="0" smtClean="0"/>
              <a:t>(Partition) </a:t>
            </a:r>
            <a:r>
              <a:rPr lang="ko-KR" altLang="en-US" dirty="0" smtClean="0"/>
              <a:t>인덱스 관리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573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Local </a:t>
            </a:r>
            <a:r>
              <a:rPr lang="ko-KR" altLang="en-US" dirty="0" smtClean="0"/>
              <a:t>파티션</a:t>
            </a:r>
            <a:r>
              <a:rPr lang="en-US" altLang="ko-KR" dirty="0" smtClean="0"/>
              <a:t>(Partition)</a:t>
            </a:r>
            <a:r>
              <a:rPr lang="ko-KR" altLang="en-US" dirty="0" smtClean="0"/>
              <a:t> 인덱스</a:t>
            </a:r>
          </a:p>
          <a:p>
            <a:pPr lvl="1"/>
            <a:r>
              <a:rPr lang="ko-KR" altLang="en-US" dirty="0" smtClean="0"/>
              <a:t> 로컬 파티션 인덱스는 테이블의 한 파티션과 </a:t>
            </a:r>
            <a:r>
              <a:rPr lang="en-US" altLang="ko-KR" dirty="0" smtClean="0"/>
              <a:t>1:1</a:t>
            </a:r>
            <a:r>
              <a:rPr lang="ko-KR" altLang="en-US" dirty="0" smtClean="0"/>
              <a:t>로 대응</a:t>
            </a:r>
            <a:endParaRPr lang="en-US" altLang="ko-KR" dirty="0" smtClean="0"/>
          </a:p>
          <a:p>
            <a:pPr lvl="1"/>
            <a:r>
              <a:rPr lang="en-US" altLang="ko-KR" dirty="0"/>
              <a:t> </a:t>
            </a:r>
            <a:r>
              <a:rPr lang="ko-KR" altLang="en-US" dirty="0" smtClean="0"/>
              <a:t>대응되는 </a:t>
            </a:r>
            <a:r>
              <a:rPr lang="en-US" altLang="ko-KR" dirty="0" smtClean="0"/>
              <a:t>Index Partition</a:t>
            </a:r>
            <a:r>
              <a:rPr lang="ko-KR" altLang="en-US" dirty="0" smtClean="0"/>
              <a:t>과 </a:t>
            </a:r>
            <a:r>
              <a:rPr lang="en-US" altLang="ko-KR" dirty="0" smtClean="0"/>
              <a:t>Table Partition</a:t>
            </a:r>
            <a:r>
              <a:rPr lang="ko-KR" altLang="en-US" dirty="0" smtClean="0"/>
              <a:t>은 각각 같은 범위 </a:t>
            </a:r>
            <a:endParaRPr lang="en-US" altLang="ko-KR" dirty="0" smtClean="0"/>
          </a:p>
          <a:p>
            <a:pPr lvl="1"/>
            <a:r>
              <a:rPr lang="en-US" altLang="ko-KR" dirty="0"/>
              <a:t> </a:t>
            </a:r>
            <a:r>
              <a:rPr lang="en-US" altLang="ko-KR" dirty="0" smtClean="0"/>
              <a:t>OLTP </a:t>
            </a:r>
            <a:r>
              <a:rPr lang="ko-KR" altLang="en-US" dirty="0" smtClean="0"/>
              <a:t>보다는 </a:t>
            </a:r>
            <a:r>
              <a:rPr lang="en-US" altLang="ko-KR" dirty="0" smtClean="0"/>
              <a:t>DSS</a:t>
            </a:r>
            <a:r>
              <a:rPr lang="ko-KR" altLang="en-US" dirty="0"/>
              <a:t> </a:t>
            </a:r>
            <a:r>
              <a:rPr lang="ko-KR" altLang="en-US" dirty="0" smtClean="0"/>
              <a:t>환경에 알맞음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 prefix </a:t>
            </a:r>
            <a:r>
              <a:rPr lang="ko-KR" altLang="en-US" dirty="0" smtClean="0"/>
              <a:t>와</a:t>
            </a:r>
            <a:r>
              <a:rPr lang="en-US" altLang="ko-KR" dirty="0" smtClean="0"/>
              <a:t> non-prefix </a:t>
            </a:r>
            <a:r>
              <a:rPr lang="ko-KR" altLang="en-US" dirty="0" smtClean="0"/>
              <a:t>인덱스로 구분</a:t>
            </a:r>
            <a:endParaRPr lang="en-US" altLang="ko-KR" dirty="0" smtClean="0"/>
          </a:p>
          <a:p>
            <a:pPr lvl="1"/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  . Prefix Index : index</a:t>
            </a:r>
            <a:r>
              <a:rPr lang="ko-KR" altLang="en-US" dirty="0" smtClean="0"/>
              <a:t>에서 맨 앞에 위치한 </a:t>
            </a:r>
            <a:r>
              <a:rPr lang="ko-KR" altLang="en-US" dirty="0" err="1" smtClean="0"/>
              <a:t>컬럼을</a:t>
            </a:r>
            <a:r>
              <a:rPr lang="ko-KR" altLang="en-US" dirty="0" smtClean="0"/>
              <a:t> 기준으로 파티션</a:t>
            </a: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 smtClean="0"/>
              <a:t>  </a:t>
            </a:r>
          </a:p>
          <a:p>
            <a:pPr marL="357187" lvl="1" indent="0">
              <a:buNone/>
            </a:pP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9" name="Rectangle 4"/>
          <p:cNvSpPr>
            <a:spLocks noChangeArrowheads="1"/>
          </p:cNvSpPr>
          <p:nvPr/>
        </p:nvSpPr>
        <p:spPr bwMode="auto">
          <a:xfrm>
            <a:off x="972852" y="2852936"/>
            <a:ext cx="7883624" cy="19050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tx2">
                <a:lumMod val="50000"/>
                <a:lumOff val="50000"/>
              </a:schemeClr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2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CREATE TABLE sales (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sz="1200" dirty="0" err="1">
                <a:latin typeface="맑은 고딕" pitchFamily="50" charset="-127"/>
                <a:ea typeface="맑은 고딕" pitchFamily="50" charset="-127"/>
              </a:rPr>
              <a:t>acct_no</a:t>
            </a: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             NUMBER(5)  NOT NULL,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	person               VARCHAR2(30),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sz="1200" dirty="0" err="1">
                <a:latin typeface="맑은 고딕" pitchFamily="50" charset="-127"/>
                <a:ea typeface="맑은 고딕" pitchFamily="50" charset="-127"/>
              </a:rPr>
              <a:t>sales_amount</a:t>
            </a: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    NUMBER(8)  NOT NULL,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sz="1200" dirty="0" err="1">
                <a:latin typeface="맑은 고딕" pitchFamily="50" charset="-127"/>
                <a:ea typeface="맑은 고딕" pitchFamily="50" charset="-127"/>
              </a:rPr>
              <a:t>week_no</a:t>
            </a: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           NUMBER(2)  NOT NULL)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>
                <a:latin typeface="맑은 고딕" pitchFamily="50" charset="-127"/>
                <a:ea typeface="맑은 고딕" pitchFamily="50" charset="-127"/>
              </a:rPr>
              <a:t>        PARTITION BY RANGE (week_no)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>
                <a:latin typeface="맑은 고딕" pitchFamily="50" charset="-127"/>
                <a:ea typeface="맑은 고딕" pitchFamily="50" charset="-127"/>
              </a:rPr>
              <a:t>             (PARTITION p1 VALUES LESS THAN   (4) TABLESPACE data1,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>
                <a:latin typeface="맑은 고딕" pitchFamily="50" charset="-127"/>
                <a:ea typeface="맑은 고딕" pitchFamily="50" charset="-127"/>
              </a:rPr>
              <a:t>              PARTITION p2 VALUES LESS THAN    (8) TABLESPACE data2,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>
                <a:latin typeface="맑은 고딕" pitchFamily="50" charset="-127"/>
                <a:ea typeface="맑은 고딕" pitchFamily="50" charset="-127"/>
              </a:rPr>
              <a:t>              PARTITION p3 VALUES LESS THAN    (MAXVALUE) TABLESPACE data3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>
                <a:latin typeface="맑은 고딕" pitchFamily="50" charset="-127"/>
                <a:ea typeface="맑은 고딕" pitchFamily="50" charset="-127"/>
              </a:rPr>
              <a:t>);</a:t>
            </a:r>
          </a:p>
        </p:txBody>
      </p:sp>
      <p:sp>
        <p:nvSpPr>
          <p:cNvPr id="10" name="Rectangle 5"/>
          <p:cNvSpPr>
            <a:spLocks noChangeArrowheads="1"/>
          </p:cNvSpPr>
          <p:nvPr/>
        </p:nvSpPr>
        <p:spPr bwMode="auto">
          <a:xfrm>
            <a:off x="972852" y="4910336"/>
            <a:ext cx="7883624" cy="1295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tx2">
                <a:lumMod val="50000"/>
                <a:lumOff val="50000"/>
              </a:schemeClr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20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>
                <a:latin typeface="맑은 고딕" pitchFamily="50" charset="-127"/>
                <a:ea typeface="맑은 고딕" pitchFamily="50" charset="-127"/>
              </a:rPr>
              <a:t>CREATE INDEX sales_idx ON sales(week_no, acct_no )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</a:t>
            </a:r>
            <a:r>
              <a:rPr lang="ko-KR" altLang="ko-KR" sz="1200" b="1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LOCAL</a:t>
            </a:r>
            <a:endParaRPr lang="ko-KR" altLang="ko-KR" sz="120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(PARTITION I_p1 TABLESPACE IDX1,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 PARTITION I_p2 TABLESPACE IDX2,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 PARTITION I_p3 TABLESPACE IDX3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);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파티션</a:t>
            </a:r>
            <a:r>
              <a:rPr lang="en-US" altLang="ko-KR" dirty="0" smtClean="0"/>
              <a:t>(Partition) </a:t>
            </a:r>
            <a:r>
              <a:rPr lang="ko-KR" altLang="en-US" dirty="0" smtClean="0"/>
              <a:t>인덱스 관리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573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Local </a:t>
            </a:r>
            <a:r>
              <a:rPr lang="ko-KR" altLang="en-US" dirty="0" smtClean="0"/>
              <a:t>파티션</a:t>
            </a:r>
            <a:r>
              <a:rPr lang="en-US" altLang="ko-KR" dirty="0" smtClean="0"/>
              <a:t>(Partition)</a:t>
            </a:r>
            <a:r>
              <a:rPr lang="ko-KR" altLang="en-US" dirty="0" smtClean="0"/>
              <a:t> 인덱스</a:t>
            </a:r>
          </a:p>
          <a:p>
            <a:pPr marL="357187" lvl="1" indent="0">
              <a:buNone/>
            </a:pPr>
            <a:r>
              <a:rPr lang="en-US" altLang="ko-KR" dirty="0" smtClean="0"/>
              <a:t>   . Non-Prefix Index : index</a:t>
            </a:r>
            <a:r>
              <a:rPr lang="ko-KR" altLang="en-US" dirty="0" smtClean="0"/>
              <a:t>에서 맨 앞에 위치한 </a:t>
            </a:r>
            <a:r>
              <a:rPr lang="ko-KR" altLang="en-US" dirty="0" err="1" smtClean="0"/>
              <a:t>컬럼을</a:t>
            </a:r>
            <a:r>
              <a:rPr lang="ko-KR" altLang="en-US" dirty="0" smtClean="0"/>
              <a:t> 기준으로 파티션</a:t>
            </a: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 smtClean="0"/>
              <a:t>  </a:t>
            </a:r>
          </a:p>
          <a:p>
            <a:pPr marL="357187" lvl="1" indent="0">
              <a:buNone/>
            </a:pP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971600" y="1592796"/>
            <a:ext cx="7884876" cy="19050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tx2">
                <a:lumMod val="50000"/>
                <a:lumOff val="50000"/>
              </a:schemeClr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20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>
                <a:latin typeface="맑은 고딕" pitchFamily="50" charset="-127"/>
                <a:ea typeface="맑은 고딕" pitchFamily="50" charset="-127"/>
              </a:rPr>
              <a:t>CREATE TABLE sales (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>
                <a:latin typeface="맑은 고딕" pitchFamily="50" charset="-127"/>
                <a:ea typeface="맑은 고딕" pitchFamily="50" charset="-127"/>
              </a:rPr>
              <a:t>	acct_no             NUMBER(5)  NOT NULL,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>
                <a:latin typeface="맑은 고딕" pitchFamily="50" charset="-127"/>
                <a:ea typeface="맑은 고딕" pitchFamily="50" charset="-127"/>
              </a:rPr>
              <a:t>	person               VARCHAR2(30),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>
                <a:latin typeface="맑은 고딕" pitchFamily="50" charset="-127"/>
                <a:ea typeface="맑은 고딕" pitchFamily="50" charset="-127"/>
              </a:rPr>
              <a:t>	sales_amount    NUMBER(8)  NOT NULL,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>
                <a:latin typeface="맑은 고딕" pitchFamily="50" charset="-127"/>
                <a:ea typeface="맑은 고딕" pitchFamily="50" charset="-127"/>
              </a:rPr>
              <a:t>	week_no           NUMBER(2)  NOT NULL)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PARTITION BY RANGE (week_no)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(PARTITION p1 VALUES LESS THAN   (4) TABLESPACE data1,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 PARTITION p2 VALUES LESS THAN    (8) TABLESPACE data2,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 PARTITION p3 VALUES LESS THAN    (MAXVALUE) TABLESPACE data3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);</a:t>
            </a:r>
          </a:p>
        </p:txBody>
      </p:sp>
      <p:sp>
        <p:nvSpPr>
          <p:cNvPr id="7" name="Rectangle 5"/>
          <p:cNvSpPr>
            <a:spLocks noChangeArrowheads="1"/>
          </p:cNvSpPr>
          <p:nvPr/>
        </p:nvSpPr>
        <p:spPr bwMode="auto">
          <a:xfrm>
            <a:off x="971600" y="3650196"/>
            <a:ext cx="7884876" cy="1295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tx2">
                <a:lumMod val="50000"/>
                <a:lumOff val="50000"/>
              </a:schemeClr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20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>
                <a:latin typeface="맑은 고딕" pitchFamily="50" charset="-127"/>
                <a:ea typeface="맑은 고딕" pitchFamily="50" charset="-127"/>
              </a:rPr>
              <a:t>CREATE INDEX sales_nonp_idx ON sales(acct_no, week_no )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</a:t>
            </a:r>
            <a:r>
              <a:rPr lang="ko-KR" altLang="ko-KR" sz="1200" b="1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LOCAL</a:t>
            </a:r>
            <a:endParaRPr lang="ko-KR" altLang="ko-KR" sz="120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(PARTITION I_p1 TABLESPACE IDX1,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 PARTITION I_p2 TABLESPACE IDX2,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 PARTITION I_p3 TABLESPACE IDX3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);</a:t>
            </a:r>
          </a:p>
        </p:txBody>
      </p:sp>
    </p:spTree>
    <p:extLst>
      <p:ext uri="{BB962C8B-B14F-4D97-AF65-F5344CB8AC3E}">
        <p14:creationId xmlns:p14="http://schemas.microsoft.com/office/powerpoint/2010/main" val="25462001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파티션</a:t>
            </a:r>
            <a:r>
              <a:rPr lang="en-US" altLang="ko-KR" dirty="0" smtClean="0"/>
              <a:t>(Partition) </a:t>
            </a:r>
            <a:r>
              <a:rPr lang="ko-KR" altLang="en-US" dirty="0" smtClean="0"/>
              <a:t>인덱스 관리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573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Local </a:t>
            </a:r>
            <a:r>
              <a:rPr lang="ko-KR" altLang="en-US" dirty="0" smtClean="0"/>
              <a:t>파티션</a:t>
            </a:r>
            <a:r>
              <a:rPr lang="en-US" altLang="ko-KR" dirty="0" smtClean="0"/>
              <a:t>(Partition)</a:t>
            </a:r>
            <a:r>
              <a:rPr lang="ko-KR" altLang="en-US" dirty="0" smtClean="0"/>
              <a:t> 인덱스</a:t>
            </a:r>
          </a:p>
          <a:p>
            <a:pPr lvl="1"/>
            <a:r>
              <a:rPr lang="ko-KR" altLang="en-US" dirty="0" smtClean="0"/>
              <a:t> 로컬 파티션 인덱스는 테이블의 한 파티션과 </a:t>
            </a:r>
            <a:r>
              <a:rPr lang="en-US" altLang="ko-KR" dirty="0" smtClean="0"/>
              <a:t>1:1</a:t>
            </a:r>
            <a:r>
              <a:rPr lang="ko-KR" altLang="en-US" dirty="0" smtClean="0"/>
              <a:t>로 대응</a:t>
            </a:r>
            <a:endParaRPr lang="en-US" altLang="ko-KR" dirty="0" smtClean="0"/>
          </a:p>
          <a:p>
            <a:pPr lvl="1"/>
            <a:r>
              <a:rPr lang="en-US" altLang="ko-KR" dirty="0"/>
              <a:t> </a:t>
            </a:r>
            <a:r>
              <a:rPr lang="ko-KR" altLang="en-US" dirty="0" smtClean="0"/>
              <a:t>대응되는 </a:t>
            </a:r>
            <a:r>
              <a:rPr lang="en-US" altLang="ko-KR" dirty="0" smtClean="0"/>
              <a:t>Index Partition</a:t>
            </a:r>
            <a:r>
              <a:rPr lang="ko-KR" altLang="en-US" dirty="0" smtClean="0"/>
              <a:t>과 </a:t>
            </a:r>
            <a:r>
              <a:rPr lang="en-US" altLang="ko-KR" dirty="0" smtClean="0"/>
              <a:t>Table Partition</a:t>
            </a:r>
            <a:r>
              <a:rPr lang="ko-KR" altLang="en-US" dirty="0" smtClean="0"/>
              <a:t>은 각각 같은 범위 </a:t>
            </a:r>
            <a:endParaRPr lang="en-US" altLang="ko-KR" dirty="0" smtClean="0"/>
          </a:p>
          <a:p>
            <a:pPr lvl="1"/>
            <a:r>
              <a:rPr lang="en-US" altLang="ko-KR" dirty="0"/>
              <a:t> </a:t>
            </a:r>
            <a:r>
              <a:rPr lang="en-US" altLang="ko-KR" dirty="0" smtClean="0"/>
              <a:t>OLTP </a:t>
            </a:r>
            <a:r>
              <a:rPr lang="ko-KR" altLang="en-US" dirty="0" smtClean="0"/>
              <a:t>보다는 </a:t>
            </a:r>
            <a:r>
              <a:rPr lang="en-US" altLang="ko-KR" dirty="0" smtClean="0"/>
              <a:t>DSS</a:t>
            </a:r>
            <a:r>
              <a:rPr lang="ko-KR" altLang="en-US" dirty="0"/>
              <a:t> </a:t>
            </a:r>
            <a:r>
              <a:rPr lang="ko-KR" altLang="en-US" dirty="0" smtClean="0"/>
              <a:t>환경에 알맞음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 prefix </a:t>
            </a:r>
            <a:r>
              <a:rPr lang="ko-KR" altLang="en-US" dirty="0" smtClean="0"/>
              <a:t>와</a:t>
            </a:r>
            <a:r>
              <a:rPr lang="en-US" altLang="ko-KR" dirty="0" smtClean="0"/>
              <a:t> non-prefix </a:t>
            </a:r>
            <a:r>
              <a:rPr lang="ko-KR" altLang="en-US" dirty="0" smtClean="0"/>
              <a:t>인덱스로 구분</a:t>
            </a:r>
            <a:endParaRPr lang="en-US" altLang="ko-KR" dirty="0" smtClean="0"/>
          </a:p>
          <a:p>
            <a:pPr lvl="1"/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  . Prefix Index : index</a:t>
            </a:r>
            <a:r>
              <a:rPr lang="ko-KR" altLang="en-US" dirty="0" smtClean="0"/>
              <a:t>에서 맨 앞에 위치한 </a:t>
            </a:r>
            <a:r>
              <a:rPr lang="ko-KR" altLang="en-US" dirty="0" err="1" smtClean="0"/>
              <a:t>컬럼을</a:t>
            </a:r>
            <a:r>
              <a:rPr lang="ko-KR" altLang="en-US" dirty="0" smtClean="0"/>
              <a:t> 기준으로 파티션</a:t>
            </a: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endParaRPr lang="en-US" altLang="ko-KR" dirty="0"/>
          </a:p>
          <a:p>
            <a:pPr marL="357187" lvl="1" indent="0">
              <a:buNone/>
            </a:pPr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 smtClean="0"/>
              <a:t>  </a:t>
            </a:r>
          </a:p>
          <a:p>
            <a:pPr marL="357187" lvl="1" indent="0">
              <a:buNone/>
            </a:pP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9" name="Rectangle 4"/>
          <p:cNvSpPr>
            <a:spLocks noChangeArrowheads="1"/>
          </p:cNvSpPr>
          <p:nvPr/>
        </p:nvSpPr>
        <p:spPr bwMode="auto">
          <a:xfrm>
            <a:off x="972852" y="2852936"/>
            <a:ext cx="7883624" cy="19050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tx2">
                <a:lumMod val="50000"/>
                <a:lumOff val="50000"/>
              </a:schemeClr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2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CREATE TABLE sales (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sz="1200" dirty="0" err="1">
                <a:latin typeface="맑은 고딕" pitchFamily="50" charset="-127"/>
                <a:ea typeface="맑은 고딕" pitchFamily="50" charset="-127"/>
              </a:rPr>
              <a:t>acct_no</a:t>
            </a: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             NUMBER(5)  NOT NULL,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	person               VARCHAR2(30),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sz="1200" dirty="0" err="1">
                <a:latin typeface="맑은 고딕" pitchFamily="50" charset="-127"/>
                <a:ea typeface="맑은 고딕" pitchFamily="50" charset="-127"/>
              </a:rPr>
              <a:t>sales_amount</a:t>
            </a: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    NUMBER(8)  NOT NULL,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sz="1200" dirty="0" err="1">
                <a:latin typeface="맑은 고딕" pitchFamily="50" charset="-127"/>
                <a:ea typeface="맑은 고딕" pitchFamily="50" charset="-127"/>
              </a:rPr>
              <a:t>week_no</a:t>
            </a:r>
            <a:r>
              <a:rPr lang="en-US" altLang="ko-KR" sz="1200" dirty="0">
                <a:latin typeface="맑은 고딕" pitchFamily="50" charset="-127"/>
                <a:ea typeface="맑은 고딕" pitchFamily="50" charset="-127"/>
              </a:rPr>
              <a:t>           NUMBER(2)  NOT NULL)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>
                <a:latin typeface="맑은 고딕" pitchFamily="50" charset="-127"/>
                <a:ea typeface="맑은 고딕" pitchFamily="50" charset="-127"/>
              </a:rPr>
              <a:t>        PARTITION BY RANGE (week_no)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>
                <a:latin typeface="맑은 고딕" pitchFamily="50" charset="-127"/>
                <a:ea typeface="맑은 고딕" pitchFamily="50" charset="-127"/>
              </a:rPr>
              <a:t>             (PARTITION p1 VALUES LESS THAN   (4) TABLESPACE data1,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>
                <a:latin typeface="맑은 고딕" pitchFamily="50" charset="-127"/>
                <a:ea typeface="맑은 고딕" pitchFamily="50" charset="-127"/>
              </a:rPr>
              <a:t>              PARTITION p2 VALUES LESS THAN    (8) TABLESPACE data2,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>
                <a:latin typeface="맑은 고딕" pitchFamily="50" charset="-127"/>
                <a:ea typeface="맑은 고딕" pitchFamily="50" charset="-127"/>
              </a:rPr>
              <a:t>              PARTITION p3 VALUES LESS THAN    (MAXVALUE) TABLESPACE data3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>
                <a:latin typeface="맑은 고딕" pitchFamily="50" charset="-127"/>
                <a:ea typeface="맑은 고딕" pitchFamily="50" charset="-127"/>
              </a:rPr>
              <a:t>);</a:t>
            </a:r>
          </a:p>
        </p:txBody>
      </p:sp>
      <p:sp>
        <p:nvSpPr>
          <p:cNvPr id="10" name="Rectangle 5"/>
          <p:cNvSpPr>
            <a:spLocks noChangeArrowheads="1"/>
          </p:cNvSpPr>
          <p:nvPr/>
        </p:nvSpPr>
        <p:spPr bwMode="auto">
          <a:xfrm>
            <a:off x="972852" y="4910336"/>
            <a:ext cx="7883624" cy="1295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tx2">
                <a:lumMod val="50000"/>
                <a:lumOff val="50000"/>
              </a:schemeClr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20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>
                <a:latin typeface="맑은 고딕" pitchFamily="50" charset="-127"/>
                <a:ea typeface="맑은 고딕" pitchFamily="50" charset="-127"/>
              </a:rPr>
              <a:t>CREATE INDEX sales_idx ON sales(week_no, acct_no )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</a:t>
            </a:r>
            <a:r>
              <a:rPr lang="ko-KR" altLang="ko-KR" sz="1200" b="1">
                <a:solidFill>
                  <a:srgbClr val="FF0000"/>
                </a:solidFill>
                <a:latin typeface="맑은 고딕" pitchFamily="50" charset="-127"/>
                <a:ea typeface="맑은 고딕" pitchFamily="50" charset="-127"/>
              </a:rPr>
              <a:t>LOCAL</a:t>
            </a:r>
            <a:endParaRPr lang="ko-KR" altLang="ko-KR" sz="120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(PARTITION I_p1 TABLESPACE IDX1,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 PARTITION I_p2 TABLESPACE IDX2,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              PARTITION I_p3 TABLESPACE IDX3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>
                <a:latin typeface="맑은 고딕" pitchFamily="50" charset="-127"/>
                <a:ea typeface="맑은 고딕" pitchFamily="50" charset="-127"/>
              </a:rPr>
              <a:t>);</a:t>
            </a:r>
          </a:p>
        </p:txBody>
      </p:sp>
    </p:spTree>
    <p:extLst>
      <p:ext uri="{BB962C8B-B14F-4D97-AF65-F5344CB8AC3E}">
        <p14:creationId xmlns:p14="http://schemas.microsoft.com/office/powerpoint/2010/main" val="25462001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파티션</a:t>
            </a:r>
            <a:r>
              <a:rPr lang="en-US" altLang="ko-KR" dirty="0" smtClean="0"/>
              <a:t>(Partition) </a:t>
            </a:r>
            <a:r>
              <a:rPr lang="ko-KR" altLang="en-US" dirty="0" smtClean="0"/>
              <a:t>인덱스 관리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573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Global </a:t>
            </a:r>
            <a:r>
              <a:rPr lang="ko-KR" altLang="en-US" dirty="0" smtClean="0"/>
              <a:t>파티션</a:t>
            </a:r>
            <a:r>
              <a:rPr lang="en-US" altLang="ko-KR" dirty="0" smtClean="0"/>
              <a:t>(Partition)</a:t>
            </a:r>
            <a:r>
              <a:rPr lang="ko-KR" altLang="en-US" dirty="0" smtClean="0"/>
              <a:t> 인덱스</a:t>
            </a:r>
          </a:p>
          <a:p>
            <a:pPr lvl="1"/>
            <a:r>
              <a:rPr lang="ko-KR" altLang="en-US" dirty="0" smtClean="0"/>
              <a:t> 글로벌 파티션 인덱스는 테이블의 파티션과 무관</a:t>
            </a:r>
            <a:r>
              <a:rPr lang="en-US" altLang="ko-KR" dirty="0" smtClean="0"/>
              <a:t>. </a:t>
            </a:r>
            <a:r>
              <a:rPr lang="ko-KR" altLang="en-US" dirty="0" smtClean="0"/>
              <a:t>어느 파티션에 있는 행도 </a:t>
            </a:r>
            <a:r>
              <a:rPr lang="ko-KR" altLang="en-US" dirty="0" err="1" smtClean="0"/>
              <a:t>가르킬</a:t>
            </a:r>
            <a:r>
              <a:rPr lang="ko-KR" altLang="en-US" dirty="0" smtClean="0"/>
              <a:t> 수 있음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/>
              <a:t> </a:t>
            </a:r>
            <a:r>
              <a:rPr lang="ko-KR" altLang="en-US" dirty="0" smtClean="0"/>
              <a:t>테이블</a:t>
            </a:r>
            <a:r>
              <a:rPr lang="en-US" altLang="ko-KR" dirty="0" smtClean="0"/>
              <a:t> </a:t>
            </a:r>
            <a:r>
              <a:rPr lang="ko-KR" altLang="en-US" dirty="0" smtClean="0"/>
              <a:t>파티션과는 독립적으로 구성</a:t>
            </a:r>
            <a:endParaRPr lang="en-US" altLang="ko-KR" dirty="0" smtClean="0"/>
          </a:p>
          <a:p>
            <a:pPr lvl="1"/>
            <a:r>
              <a:rPr lang="en-US" altLang="ko-KR" dirty="0"/>
              <a:t> </a:t>
            </a:r>
            <a:r>
              <a:rPr lang="en-US" altLang="ko-KR" dirty="0" smtClean="0"/>
              <a:t>OLTP </a:t>
            </a:r>
            <a:r>
              <a:rPr lang="ko-KR" altLang="en-US" dirty="0" smtClean="0"/>
              <a:t>환경에 알맞음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/>
              <a:t> prefixed global index</a:t>
            </a:r>
            <a:r>
              <a:rPr lang="ko-KR" altLang="en-US" dirty="0"/>
              <a:t>만이 존재하며</a:t>
            </a:r>
            <a:r>
              <a:rPr lang="en-US" altLang="ko-KR" dirty="0"/>
              <a:t>, non-prefixed global </a:t>
            </a:r>
            <a:r>
              <a:rPr lang="en-US" altLang="ko-KR" dirty="0" smtClean="0"/>
              <a:t>index</a:t>
            </a:r>
            <a:r>
              <a:rPr lang="ko-KR" altLang="en-US" dirty="0"/>
              <a:t>는 생성이 불가능</a:t>
            </a:r>
            <a:endParaRPr lang="ko-KR" altLang="en-US" dirty="0" smtClean="0"/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auto">
          <a:xfrm>
            <a:off x="611560" y="2456892"/>
            <a:ext cx="5867400" cy="2057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2">
                <a:lumMod val="40000"/>
                <a:lumOff val="60000"/>
              </a:schemeClr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200" dirty="0"/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/>
              <a:t>CREATE TABLE sales (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/>
              <a:t>	</a:t>
            </a:r>
            <a:r>
              <a:rPr lang="en-US" altLang="ko-KR" sz="1200" dirty="0" err="1"/>
              <a:t>acct_no</a:t>
            </a:r>
            <a:r>
              <a:rPr lang="en-US" altLang="ko-KR" sz="1200" dirty="0"/>
              <a:t>             NUMBER(5)  NOT NULL,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/>
              <a:t>	person               VARCHAR2(30),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/>
              <a:t>	</a:t>
            </a:r>
            <a:r>
              <a:rPr lang="en-US" altLang="ko-KR" sz="1200" dirty="0" err="1"/>
              <a:t>sales_amount</a:t>
            </a:r>
            <a:r>
              <a:rPr lang="en-US" altLang="ko-KR" sz="1200" dirty="0"/>
              <a:t>    NUMBER(8)  NOT NULL,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/>
              <a:t>	</a:t>
            </a:r>
            <a:r>
              <a:rPr lang="en-US" altLang="ko-KR" sz="1200" dirty="0" err="1"/>
              <a:t>week_no</a:t>
            </a:r>
            <a:r>
              <a:rPr lang="en-US" altLang="ko-KR" sz="1200" dirty="0"/>
              <a:t>           NUMBER(2)  NOT NULL)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/>
              <a:t>        PARTITION BY RANGE (week_no)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/>
              <a:t>             (PARTITION p1 VALUES LESS THAN   (4) TABLESPACE data0,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/>
              <a:t>              PARTITION p2 VALUES LESS THAN    (8) TABLESPACE data1,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/>
              <a:t>              PARTITION p3 VALUES LESS THAN    (MAXVALUE) TABLESPACE data2</a:t>
            </a:r>
          </a:p>
          <a:p>
            <a:pPr marL="342900" indent="-342900" eaLnBrk="1" latinLnBrk="1" hangingPunct="1">
              <a:lnSpc>
                <a:spcPct val="7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/>
              <a:t>);</a:t>
            </a:r>
          </a:p>
        </p:txBody>
      </p:sp>
      <p:sp>
        <p:nvSpPr>
          <p:cNvPr id="8" name="Rectangle 5"/>
          <p:cNvSpPr>
            <a:spLocks noChangeArrowheads="1"/>
          </p:cNvSpPr>
          <p:nvPr/>
        </p:nvSpPr>
        <p:spPr bwMode="auto">
          <a:xfrm>
            <a:off x="611560" y="4742892"/>
            <a:ext cx="5867400" cy="12954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2">
                <a:lumMod val="40000"/>
                <a:lumOff val="60000"/>
              </a:schemeClr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lIns="92075" tIns="46038" rIns="92075" bIns="46038"/>
          <a:lstStyle/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endParaRPr lang="ko-KR" altLang="ko-KR" sz="1200" dirty="0"/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/>
              <a:t>CREATE INDEX </a:t>
            </a:r>
            <a:r>
              <a:rPr lang="en-US" altLang="ko-KR" sz="1200" dirty="0" err="1"/>
              <a:t>sales_idx</a:t>
            </a:r>
            <a:r>
              <a:rPr lang="en-US" altLang="ko-KR" sz="1200" dirty="0"/>
              <a:t> (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en-US" altLang="ko-KR" sz="1200" dirty="0"/>
              <a:t>	ON sales(</a:t>
            </a:r>
            <a:r>
              <a:rPr lang="en-US" altLang="ko-KR" sz="1200" dirty="0" err="1"/>
              <a:t>week_no</a:t>
            </a:r>
            <a:r>
              <a:rPr lang="en-US" altLang="ko-KR" sz="1200" dirty="0"/>
              <a:t>, </a:t>
            </a:r>
            <a:r>
              <a:rPr lang="en-US" altLang="ko-KR" sz="1200" dirty="0" err="1"/>
              <a:t>acct_no</a:t>
            </a:r>
            <a:r>
              <a:rPr lang="en-US" altLang="ko-KR" sz="1200" dirty="0"/>
              <a:t> )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/>
              <a:t>         </a:t>
            </a:r>
            <a:r>
              <a:rPr lang="ko-KR" altLang="ko-KR" sz="1200" b="1" dirty="0">
                <a:solidFill>
                  <a:srgbClr val="FF0000"/>
                </a:solidFill>
              </a:rPr>
              <a:t>GLOBAL</a:t>
            </a:r>
            <a:endParaRPr lang="ko-KR" altLang="ko-KR" sz="1200" dirty="0"/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/>
              <a:t>             (PARTITION I_p1 VALUES LESS THAN   (4)  TABLESPACE data0_Idx,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/>
              <a:t>              PARTITION I_p2 VALUES LESS THAN   (</a:t>
            </a:r>
            <a:r>
              <a:rPr lang="ko-KR" altLang="ko-KR" sz="1200" b="1" dirty="0">
                <a:solidFill>
                  <a:srgbClr val="FF0000"/>
                </a:solidFill>
              </a:rPr>
              <a:t>MAXVALUE</a:t>
            </a:r>
            <a:r>
              <a:rPr lang="ko-KR" altLang="ko-KR" sz="1200" dirty="0"/>
              <a:t>)  TABLESPACE data2_Idx</a:t>
            </a:r>
          </a:p>
          <a:p>
            <a:pPr marL="342900" indent="-342900" eaLnBrk="1" latinLnBrk="1" hangingPunct="1">
              <a:lnSpc>
                <a:spcPct val="60000"/>
              </a:lnSpc>
              <a:spcBef>
                <a:spcPct val="20000"/>
              </a:spcBef>
              <a:buFont typeface="Symbol" pitchFamily="18" charset="2"/>
              <a:buNone/>
            </a:pPr>
            <a:r>
              <a:rPr lang="ko-KR" altLang="ko-KR" sz="1200" dirty="0"/>
              <a:t>);</a:t>
            </a:r>
          </a:p>
        </p:txBody>
      </p:sp>
      <p:sp>
        <p:nvSpPr>
          <p:cNvPr id="9" name="Oval 6"/>
          <p:cNvSpPr>
            <a:spLocks noChangeArrowheads="1"/>
          </p:cNvSpPr>
          <p:nvPr/>
        </p:nvSpPr>
        <p:spPr bwMode="auto">
          <a:xfrm>
            <a:off x="1221160" y="3523692"/>
            <a:ext cx="838200" cy="7620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10" name="Oval 7"/>
          <p:cNvSpPr>
            <a:spLocks noChangeArrowheads="1"/>
          </p:cNvSpPr>
          <p:nvPr/>
        </p:nvSpPr>
        <p:spPr bwMode="auto">
          <a:xfrm>
            <a:off x="1221160" y="5123892"/>
            <a:ext cx="838200" cy="762000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cxnSp>
        <p:nvCxnSpPr>
          <p:cNvPr id="11" name="AutoShape 8"/>
          <p:cNvCxnSpPr>
            <a:cxnSpLocks noChangeShapeType="1"/>
            <a:stCxn id="10" idx="2"/>
            <a:endCxn id="9" idx="2"/>
          </p:cNvCxnSpPr>
          <p:nvPr/>
        </p:nvCxnSpPr>
        <p:spPr bwMode="auto">
          <a:xfrm rot="10800000" flipH="1">
            <a:off x="1221160" y="3904692"/>
            <a:ext cx="1588" cy="1600200"/>
          </a:xfrm>
          <a:prstGeom prst="bentConnector3">
            <a:avLst>
              <a:gd name="adj1" fmla="val -14400005"/>
            </a:avLst>
          </a:prstGeom>
          <a:noFill/>
          <a:ln w="9525">
            <a:solidFill>
              <a:schemeClr val="tx1"/>
            </a:solidFill>
            <a:miter lim="800000"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" name="Rectangle 9"/>
          <p:cNvSpPr>
            <a:spLocks noChangeArrowheads="1"/>
          </p:cNvSpPr>
          <p:nvPr/>
        </p:nvSpPr>
        <p:spPr bwMode="auto">
          <a:xfrm>
            <a:off x="6783760" y="2563255"/>
            <a:ext cx="10604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latinLnBrk="1" hangingPunct="1"/>
            <a:r>
              <a:rPr kumimoji="1" lang="en-US" altLang="ko-KR" sz="1200" b="1" i="1"/>
              <a:t>Partition 1~ 3</a:t>
            </a:r>
          </a:p>
        </p:txBody>
      </p:sp>
      <p:grpSp>
        <p:nvGrpSpPr>
          <p:cNvPr id="13" name="Group 10"/>
          <p:cNvGrpSpPr>
            <a:grpSpLocks/>
          </p:cNvGrpSpPr>
          <p:nvPr/>
        </p:nvGrpSpPr>
        <p:grpSpPr bwMode="auto">
          <a:xfrm>
            <a:off x="6956798" y="2837892"/>
            <a:ext cx="587375" cy="481013"/>
            <a:chOff x="2592" y="2592"/>
            <a:chExt cx="816" cy="1392"/>
          </a:xfrm>
        </p:grpSpPr>
        <p:sp>
          <p:nvSpPr>
            <p:cNvPr id="14" name="Freeform 11"/>
            <p:cNvSpPr>
              <a:spLocks/>
            </p:cNvSpPr>
            <p:nvPr/>
          </p:nvSpPr>
          <p:spPr bwMode="auto">
            <a:xfrm>
              <a:off x="2688" y="312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5" name="Freeform 12"/>
            <p:cNvSpPr>
              <a:spLocks/>
            </p:cNvSpPr>
            <p:nvPr/>
          </p:nvSpPr>
          <p:spPr bwMode="auto">
            <a:xfrm>
              <a:off x="2832" y="302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" name="Freeform 13"/>
            <p:cNvSpPr>
              <a:spLocks/>
            </p:cNvSpPr>
            <p:nvPr/>
          </p:nvSpPr>
          <p:spPr bwMode="auto">
            <a:xfrm>
              <a:off x="2976" y="292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3120" y="283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3264" y="273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9" name="Freeform 16"/>
            <p:cNvSpPr>
              <a:spLocks/>
            </p:cNvSpPr>
            <p:nvPr/>
          </p:nvSpPr>
          <p:spPr bwMode="auto">
            <a:xfrm>
              <a:off x="2688" y="326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2832" y="316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2976" y="307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2" name="Freeform 19"/>
            <p:cNvSpPr>
              <a:spLocks/>
            </p:cNvSpPr>
            <p:nvPr/>
          </p:nvSpPr>
          <p:spPr bwMode="auto">
            <a:xfrm>
              <a:off x="3120" y="297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3" name="Freeform 20"/>
            <p:cNvSpPr>
              <a:spLocks/>
            </p:cNvSpPr>
            <p:nvPr/>
          </p:nvSpPr>
          <p:spPr bwMode="auto">
            <a:xfrm>
              <a:off x="3264" y="288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>
              <a:off x="2688" y="340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5" name="Freeform 22"/>
            <p:cNvSpPr>
              <a:spLocks/>
            </p:cNvSpPr>
            <p:nvPr/>
          </p:nvSpPr>
          <p:spPr bwMode="auto">
            <a:xfrm>
              <a:off x="2832" y="331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6" name="Freeform 23"/>
            <p:cNvSpPr>
              <a:spLocks/>
            </p:cNvSpPr>
            <p:nvPr/>
          </p:nvSpPr>
          <p:spPr bwMode="auto">
            <a:xfrm>
              <a:off x="2976" y="321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7" name="Freeform 24"/>
            <p:cNvSpPr>
              <a:spLocks/>
            </p:cNvSpPr>
            <p:nvPr/>
          </p:nvSpPr>
          <p:spPr bwMode="auto">
            <a:xfrm>
              <a:off x="3120" y="312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8" name="Freeform 25"/>
            <p:cNvSpPr>
              <a:spLocks/>
            </p:cNvSpPr>
            <p:nvPr/>
          </p:nvSpPr>
          <p:spPr bwMode="auto">
            <a:xfrm>
              <a:off x="3264" y="302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9" name="Freeform 26"/>
            <p:cNvSpPr>
              <a:spLocks/>
            </p:cNvSpPr>
            <p:nvPr/>
          </p:nvSpPr>
          <p:spPr bwMode="auto">
            <a:xfrm>
              <a:off x="2688" y="355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0" name="Freeform 27"/>
            <p:cNvSpPr>
              <a:spLocks/>
            </p:cNvSpPr>
            <p:nvPr/>
          </p:nvSpPr>
          <p:spPr bwMode="auto">
            <a:xfrm>
              <a:off x="2832" y="345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1" name="Freeform 28"/>
            <p:cNvSpPr>
              <a:spLocks/>
            </p:cNvSpPr>
            <p:nvPr/>
          </p:nvSpPr>
          <p:spPr bwMode="auto">
            <a:xfrm>
              <a:off x="2976" y="336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2" name="Freeform 29"/>
            <p:cNvSpPr>
              <a:spLocks/>
            </p:cNvSpPr>
            <p:nvPr/>
          </p:nvSpPr>
          <p:spPr bwMode="auto">
            <a:xfrm>
              <a:off x="3120" y="326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3" name="Freeform 30"/>
            <p:cNvSpPr>
              <a:spLocks/>
            </p:cNvSpPr>
            <p:nvPr/>
          </p:nvSpPr>
          <p:spPr bwMode="auto">
            <a:xfrm>
              <a:off x="3264" y="316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4" name="Freeform 31"/>
            <p:cNvSpPr>
              <a:spLocks/>
            </p:cNvSpPr>
            <p:nvPr/>
          </p:nvSpPr>
          <p:spPr bwMode="auto">
            <a:xfrm>
              <a:off x="2688" y="369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5" name="Freeform 32"/>
            <p:cNvSpPr>
              <a:spLocks/>
            </p:cNvSpPr>
            <p:nvPr/>
          </p:nvSpPr>
          <p:spPr bwMode="auto">
            <a:xfrm>
              <a:off x="2832" y="360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6" name="Freeform 33"/>
            <p:cNvSpPr>
              <a:spLocks/>
            </p:cNvSpPr>
            <p:nvPr/>
          </p:nvSpPr>
          <p:spPr bwMode="auto">
            <a:xfrm>
              <a:off x="2976" y="350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7" name="Freeform 34"/>
            <p:cNvSpPr>
              <a:spLocks/>
            </p:cNvSpPr>
            <p:nvPr/>
          </p:nvSpPr>
          <p:spPr bwMode="auto">
            <a:xfrm>
              <a:off x="3120" y="340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8" name="Freeform 35"/>
            <p:cNvSpPr>
              <a:spLocks/>
            </p:cNvSpPr>
            <p:nvPr/>
          </p:nvSpPr>
          <p:spPr bwMode="auto">
            <a:xfrm>
              <a:off x="3264" y="331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39" name="Freeform 36"/>
            <p:cNvSpPr>
              <a:spLocks/>
            </p:cNvSpPr>
            <p:nvPr/>
          </p:nvSpPr>
          <p:spPr bwMode="auto">
            <a:xfrm>
              <a:off x="2592" y="2592"/>
              <a:ext cx="816" cy="1392"/>
            </a:xfrm>
            <a:custGeom>
              <a:avLst/>
              <a:gdLst>
                <a:gd name="T0" fmla="*/ 0 w 96"/>
                <a:gd name="T1" fmla="*/ 464 h 144"/>
                <a:gd name="T2" fmla="*/ 816 w 96"/>
                <a:gd name="T3" fmla="*/ 0 h 144"/>
                <a:gd name="T4" fmla="*/ 816 w 96"/>
                <a:gd name="T5" fmla="*/ 928 h 144"/>
                <a:gd name="T6" fmla="*/ 0 w 96"/>
                <a:gd name="T7" fmla="*/ 1392 h 144"/>
                <a:gd name="T8" fmla="*/ 0 w 96"/>
                <a:gd name="T9" fmla="*/ 46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38100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40" name="Group 37"/>
          <p:cNvGrpSpPr>
            <a:grpSpLocks/>
          </p:cNvGrpSpPr>
          <p:nvPr/>
        </p:nvGrpSpPr>
        <p:grpSpPr bwMode="auto">
          <a:xfrm>
            <a:off x="7129835" y="2974417"/>
            <a:ext cx="588963" cy="481013"/>
            <a:chOff x="2592" y="2592"/>
            <a:chExt cx="816" cy="1392"/>
          </a:xfrm>
        </p:grpSpPr>
        <p:sp>
          <p:nvSpPr>
            <p:cNvPr id="41" name="Freeform 38"/>
            <p:cNvSpPr>
              <a:spLocks/>
            </p:cNvSpPr>
            <p:nvPr/>
          </p:nvSpPr>
          <p:spPr bwMode="auto">
            <a:xfrm>
              <a:off x="2688" y="312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2" name="Freeform 39"/>
            <p:cNvSpPr>
              <a:spLocks/>
            </p:cNvSpPr>
            <p:nvPr/>
          </p:nvSpPr>
          <p:spPr bwMode="auto">
            <a:xfrm>
              <a:off x="2832" y="302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3" name="Freeform 40"/>
            <p:cNvSpPr>
              <a:spLocks/>
            </p:cNvSpPr>
            <p:nvPr/>
          </p:nvSpPr>
          <p:spPr bwMode="auto">
            <a:xfrm>
              <a:off x="2976" y="292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4" name="Freeform 41"/>
            <p:cNvSpPr>
              <a:spLocks/>
            </p:cNvSpPr>
            <p:nvPr/>
          </p:nvSpPr>
          <p:spPr bwMode="auto">
            <a:xfrm>
              <a:off x="3120" y="283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5" name="Freeform 42"/>
            <p:cNvSpPr>
              <a:spLocks/>
            </p:cNvSpPr>
            <p:nvPr/>
          </p:nvSpPr>
          <p:spPr bwMode="auto">
            <a:xfrm>
              <a:off x="3264" y="273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6" name="Freeform 43"/>
            <p:cNvSpPr>
              <a:spLocks/>
            </p:cNvSpPr>
            <p:nvPr/>
          </p:nvSpPr>
          <p:spPr bwMode="auto">
            <a:xfrm>
              <a:off x="2688" y="326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7" name="Freeform 44"/>
            <p:cNvSpPr>
              <a:spLocks/>
            </p:cNvSpPr>
            <p:nvPr/>
          </p:nvSpPr>
          <p:spPr bwMode="auto">
            <a:xfrm>
              <a:off x="2832" y="316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8" name="Freeform 45"/>
            <p:cNvSpPr>
              <a:spLocks/>
            </p:cNvSpPr>
            <p:nvPr/>
          </p:nvSpPr>
          <p:spPr bwMode="auto">
            <a:xfrm>
              <a:off x="2976" y="307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9" name="Freeform 46"/>
            <p:cNvSpPr>
              <a:spLocks/>
            </p:cNvSpPr>
            <p:nvPr/>
          </p:nvSpPr>
          <p:spPr bwMode="auto">
            <a:xfrm>
              <a:off x="3120" y="297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0" name="Freeform 47"/>
            <p:cNvSpPr>
              <a:spLocks/>
            </p:cNvSpPr>
            <p:nvPr/>
          </p:nvSpPr>
          <p:spPr bwMode="auto">
            <a:xfrm>
              <a:off x="3264" y="288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1" name="Freeform 48"/>
            <p:cNvSpPr>
              <a:spLocks/>
            </p:cNvSpPr>
            <p:nvPr/>
          </p:nvSpPr>
          <p:spPr bwMode="auto">
            <a:xfrm>
              <a:off x="2688" y="340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2" name="Freeform 49"/>
            <p:cNvSpPr>
              <a:spLocks/>
            </p:cNvSpPr>
            <p:nvPr/>
          </p:nvSpPr>
          <p:spPr bwMode="auto">
            <a:xfrm>
              <a:off x="2832" y="331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3" name="Freeform 50"/>
            <p:cNvSpPr>
              <a:spLocks/>
            </p:cNvSpPr>
            <p:nvPr/>
          </p:nvSpPr>
          <p:spPr bwMode="auto">
            <a:xfrm>
              <a:off x="2976" y="321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4" name="Freeform 51"/>
            <p:cNvSpPr>
              <a:spLocks/>
            </p:cNvSpPr>
            <p:nvPr/>
          </p:nvSpPr>
          <p:spPr bwMode="auto">
            <a:xfrm>
              <a:off x="3120" y="312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5" name="Freeform 52"/>
            <p:cNvSpPr>
              <a:spLocks/>
            </p:cNvSpPr>
            <p:nvPr/>
          </p:nvSpPr>
          <p:spPr bwMode="auto">
            <a:xfrm>
              <a:off x="3264" y="302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6" name="Freeform 53"/>
            <p:cNvSpPr>
              <a:spLocks/>
            </p:cNvSpPr>
            <p:nvPr/>
          </p:nvSpPr>
          <p:spPr bwMode="auto">
            <a:xfrm>
              <a:off x="2688" y="355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7" name="Freeform 54"/>
            <p:cNvSpPr>
              <a:spLocks/>
            </p:cNvSpPr>
            <p:nvPr/>
          </p:nvSpPr>
          <p:spPr bwMode="auto">
            <a:xfrm>
              <a:off x="2832" y="345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8" name="Freeform 55"/>
            <p:cNvSpPr>
              <a:spLocks/>
            </p:cNvSpPr>
            <p:nvPr/>
          </p:nvSpPr>
          <p:spPr bwMode="auto">
            <a:xfrm>
              <a:off x="2976" y="336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9" name="Freeform 56"/>
            <p:cNvSpPr>
              <a:spLocks/>
            </p:cNvSpPr>
            <p:nvPr/>
          </p:nvSpPr>
          <p:spPr bwMode="auto">
            <a:xfrm>
              <a:off x="3120" y="326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0" name="Freeform 57"/>
            <p:cNvSpPr>
              <a:spLocks/>
            </p:cNvSpPr>
            <p:nvPr/>
          </p:nvSpPr>
          <p:spPr bwMode="auto">
            <a:xfrm>
              <a:off x="3264" y="316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1" name="Freeform 58"/>
            <p:cNvSpPr>
              <a:spLocks/>
            </p:cNvSpPr>
            <p:nvPr/>
          </p:nvSpPr>
          <p:spPr bwMode="auto">
            <a:xfrm>
              <a:off x="2688" y="369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2" name="Freeform 59"/>
            <p:cNvSpPr>
              <a:spLocks/>
            </p:cNvSpPr>
            <p:nvPr/>
          </p:nvSpPr>
          <p:spPr bwMode="auto">
            <a:xfrm>
              <a:off x="2832" y="360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3" name="Freeform 60"/>
            <p:cNvSpPr>
              <a:spLocks/>
            </p:cNvSpPr>
            <p:nvPr/>
          </p:nvSpPr>
          <p:spPr bwMode="auto">
            <a:xfrm>
              <a:off x="2976" y="350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4" name="Freeform 61"/>
            <p:cNvSpPr>
              <a:spLocks/>
            </p:cNvSpPr>
            <p:nvPr/>
          </p:nvSpPr>
          <p:spPr bwMode="auto">
            <a:xfrm>
              <a:off x="3120" y="340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5" name="Freeform 62"/>
            <p:cNvSpPr>
              <a:spLocks/>
            </p:cNvSpPr>
            <p:nvPr/>
          </p:nvSpPr>
          <p:spPr bwMode="auto">
            <a:xfrm>
              <a:off x="3264" y="331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6" name="Freeform 63"/>
            <p:cNvSpPr>
              <a:spLocks/>
            </p:cNvSpPr>
            <p:nvPr/>
          </p:nvSpPr>
          <p:spPr bwMode="auto">
            <a:xfrm>
              <a:off x="2592" y="2592"/>
              <a:ext cx="816" cy="1392"/>
            </a:xfrm>
            <a:custGeom>
              <a:avLst/>
              <a:gdLst>
                <a:gd name="T0" fmla="*/ 0 w 96"/>
                <a:gd name="T1" fmla="*/ 464 h 144"/>
                <a:gd name="T2" fmla="*/ 816 w 96"/>
                <a:gd name="T3" fmla="*/ 0 h 144"/>
                <a:gd name="T4" fmla="*/ 816 w 96"/>
                <a:gd name="T5" fmla="*/ 928 h 144"/>
                <a:gd name="T6" fmla="*/ 0 w 96"/>
                <a:gd name="T7" fmla="*/ 1392 h 144"/>
                <a:gd name="T8" fmla="*/ 0 w 96"/>
                <a:gd name="T9" fmla="*/ 46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38100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67" name="Group 64"/>
          <p:cNvGrpSpPr>
            <a:grpSpLocks/>
          </p:cNvGrpSpPr>
          <p:nvPr/>
        </p:nvGrpSpPr>
        <p:grpSpPr bwMode="auto">
          <a:xfrm>
            <a:off x="7337798" y="3126817"/>
            <a:ext cx="588962" cy="481013"/>
            <a:chOff x="2592" y="2592"/>
            <a:chExt cx="816" cy="1392"/>
          </a:xfrm>
        </p:grpSpPr>
        <p:sp>
          <p:nvSpPr>
            <p:cNvPr id="68" name="Freeform 65"/>
            <p:cNvSpPr>
              <a:spLocks/>
            </p:cNvSpPr>
            <p:nvPr/>
          </p:nvSpPr>
          <p:spPr bwMode="auto">
            <a:xfrm>
              <a:off x="2688" y="312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9" name="Freeform 66"/>
            <p:cNvSpPr>
              <a:spLocks/>
            </p:cNvSpPr>
            <p:nvPr/>
          </p:nvSpPr>
          <p:spPr bwMode="auto">
            <a:xfrm>
              <a:off x="2832" y="302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0" name="Freeform 67"/>
            <p:cNvSpPr>
              <a:spLocks/>
            </p:cNvSpPr>
            <p:nvPr/>
          </p:nvSpPr>
          <p:spPr bwMode="auto">
            <a:xfrm>
              <a:off x="2976" y="292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1" name="Freeform 68"/>
            <p:cNvSpPr>
              <a:spLocks/>
            </p:cNvSpPr>
            <p:nvPr/>
          </p:nvSpPr>
          <p:spPr bwMode="auto">
            <a:xfrm>
              <a:off x="3120" y="283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2" name="Freeform 69"/>
            <p:cNvSpPr>
              <a:spLocks/>
            </p:cNvSpPr>
            <p:nvPr/>
          </p:nvSpPr>
          <p:spPr bwMode="auto">
            <a:xfrm>
              <a:off x="3264" y="273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3" name="Freeform 70"/>
            <p:cNvSpPr>
              <a:spLocks/>
            </p:cNvSpPr>
            <p:nvPr/>
          </p:nvSpPr>
          <p:spPr bwMode="auto">
            <a:xfrm>
              <a:off x="2688" y="326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" name="Freeform 71"/>
            <p:cNvSpPr>
              <a:spLocks/>
            </p:cNvSpPr>
            <p:nvPr/>
          </p:nvSpPr>
          <p:spPr bwMode="auto">
            <a:xfrm>
              <a:off x="2832" y="316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5" name="Freeform 72"/>
            <p:cNvSpPr>
              <a:spLocks/>
            </p:cNvSpPr>
            <p:nvPr/>
          </p:nvSpPr>
          <p:spPr bwMode="auto">
            <a:xfrm>
              <a:off x="2976" y="307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" name="Freeform 73"/>
            <p:cNvSpPr>
              <a:spLocks/>
            </p:cNvSpPr>
            <p:nvPr/>
          </p:nvSpPr>
          <p:spPr bwMode="auto">
            <a:xfrm>
              <a:off x="3120" y="297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7" name="Freeform 74"/>
            <p:cNvSpPr>
              <a:spLocks/>
            </p:cNvSpPr>
            <p:nvPr/>
          </p:nvSpPr>
          <p:spPr bwMode="auto">
            <a:xfrm>
              <a:off x="3264" y="288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8" name="Freeform 75"/>
            <p:cNvSpPr>
              <a:spLocks/>
            </p:cNvSpPr>
            <p:nvPr/>
          </p:nvSpPr>
          <p:spPr bwMode="auto">
            <a:xfrm>
              <a:off x="2688" y="340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9" name="Freeform 76"/>
            <p:cNvSpPr>
              <a:spLocks/>
            </p:cNvSpPr>
            <p:nvPr/>
          </p:nvSpPr>
          <p:spPr bwMode="auto">
            <a:xfrm>
              <a:off x="2832" y="331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0" name="Freeform 77"/>
            <p:cNvSpPr>
              <a:spLocks/>
            </p:cNvSpPr>
            <p:nvPr/>
          </p:nvSpPr>
          <p:spPr bwMode="auto">
            <a:xfrm>
              <a:off x="2976" y="321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1" name="Freeform 78"/>
            <p:cNvSpPr>
              <a:spLocks/>
            </p:cNvSpPr>
            <p:nvPr/>
          </p:nvSpPr>
          <p:spPr bwMode="auto">
            <a:xfrm>
              <a:off x="3120" y="312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2" name="Freeform 79"/>
            <p:cNvSpPr>
              <a:spLocks/>
            </p:cNvSpPr>
            <p:nvPr/>
          </p:nvSpPr>
          <p:spPr bwMode="auto">
            <a:xfrm>
              <a:off x="3264" y="302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3" name="Freeform 80"/>
            <p:cNvSpPr>
              <a:spLocks/>
            </p:cNvSpPr>
            <p:nvPr/>
          </p:nvSpPr>
          <p:spPr bwMode="auto">
            <a:xfrm>
              <a:off x="2688" y="355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4" name="Freeform 81"/>
            <p:cNvSpPr>
              <a:spLocks/>
            </p:cNvSpPr>
            <p:nvPr/>
          </p:nvSpPr>
          <p:spPr bwMode="auto">
            <a:xfrm>
              <a:off x="2832" y="345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5" name="Freeform 82"/>
            <p:cNvSpPr>
              <a:spLocks/>
            </p:cNvSpPr>
            <p:nvPr/>
          </p:nvSpPr>
          <p:spPr bwMode="auto">
            <a:xfrm>
              <a:off x="2976" y="336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6" name="Freeform 83"/>
            <p:cNvSpPr>
              <a:spLocks/>
            </p:cNvSpPr>
            <p:nvPr/>
          </p:nvSpPr>
          <p:spPr bwMode="auto">
            <a:xfrm>
              <a:off x="3120" y="326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" name="Freeform 84"/>
            <p:cNvSpPr>
              <a:spLocks/>
            </p:cNvSpPr>
            <p:nvPr/>
          </p:nvSpPr>
          <p:spPr bwMode="auto">
            <a:xfrm>
              <a:off x="3264" y="316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8" name="Freeform 85"/>
            <p:cNvSpPr>
              <a:spLocks/>
            </p:cNvSpPr>
            <p:nvPr/>
          </p:nvSpPr>
          <p:spPr bwMode="auto">
            <a:xfrm>
              <a:off x="2688" y="369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9" name="Freeform 86"/>
            <p:cNvSpPr>
              <a:spLocks/>
            </p:cNvSpPr>
            <p:nvPr/>
          </p:nvSpPr>
          <p:spPr bwMode="auto">
            <a:xfrm>
              <a:off x="2832" y="360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" name="Freeform 87"/>
            <p:cNvSpPr>
              <a:spLocks/>
            </p:cNvSpPr>
            <p:nvPr/>
          </p:nvSpPr>
          <p:spPr bwMode="auto">
            <a:xfrm>
              <a:off x="2976" y="350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1" name="Freeform 88"/>
            <p:cNvSpPr>
              <a:spLocks/>
            </p:cNvSpPr>
            <p:nvPr/>
          </p:nvSpPr>
          <p:spPr bwMode="auto">
            <a:xfrm>
              <a:off x="3120" y="340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2" name="Freeform 89"/>
            <p:cNvSpPr>
              <a:spLocks/>
            </p:cNvSpPr>
            <p:nvPr/>
          </p:nvSpPr>
          <p:spPr bwMode="auto">
            <a:xfrm>
              <a:off x="3264" y="331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3" name="Freeform 90"/>
            <p:cNvSpPr>
              <a:spLocks/>
            </p:cNvSpPr>
            <p:nvPr/>
          </p:nvSpPr>
          <p:spPr bwMode="auto">
            <a:xfrm>
              <a:off x="2592" y="2592"/>
              <a:ext cx="816" cy="1392"/>
            </a:xfrm>
            <a:custGeom>
              <a:avLst/>
              <a:gdLst>
                <a:gd name="T0" fmla="*/ 0 w 96"/>
                <a:gd name="T1" fmla="*/ 464 h 144"/>
                <a:gd name="T2" fmla="*/ 816 w 96"/>
                <a:gd name="T3" fmla="*/ 0 h 144"/>
                <a:gd name="T4" fmla="*/ 816 w 96"/>
                <a:gd name="T5" fmla="*/ 928 h 144"/>
                <a:gd name="T6" fmla="*/ 0 w 96"/>
                <a:gd name="T7" fmla="*/ 1392 h 144"/>
                <a:gd name="T8" fmla="*/ 0 w 96"/>
                <a:gd name="T9" fmla="*/ 46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38100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94" name="Rectangle 91"/>
          <p:cNvSpPr>
            <a:spLocks noChangeArrowheads="1"/>
          </p:cNvSpPr>
          <p:nvPr/>
        </p:nvSpPr>
        <p:spPr bwMode="auto">
          <a:xfrm>
            <a:off x="6790110" y="4917517"/>
            <a:ext cx="10604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latinLnBrk="1" hangingPunct="1"/>
            <a:r>
              <a:rPr kumimoji="1" lang="en-US" altLang="ko-KR" sz="1200" b="1" i="1"/>
              <a:t>Partition 1~ 2</a:t>
            </a:r>
          </a:p>
        </p:txBody>
      </p:sp>
      <p:grpSp>
        <p:nvGrpSpPr>
          <p:cNvPr id="95" name="Group 92"/>
          <p:cNvGrpSpPr>
            <a:grpSpLocks/>
          </p:cNvGrpSpPr>
          <p:nvPr/>
        </p:nvGrpSpPr>
        <p:grpSpPr bwMode="auto">
          <a:xfrm>
            <a:off x="6963148" y="5192155"/>
            <a:ext cx="587375" cy="481012"/>
            <a:chOff x="2592" y="2592"/>
            <a:chExt cx="816" cy="1392"/>
          </a:xfrm>
        </p:grpSpPr>
        <p:sp>
          <p:nvSpPr>
            <p:cNvPr id="96" name="Freeform 93"/>
            <p:cNvSpPr>
              <a:spLocks/>
            </p:cNvSpPr>
            <p:nvPr/>
          </p:nvSpPr>
          <p:spPr bwMode="auto">
            <a:xfrm>
              <a:off x="2688" y="312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7" name="Freeform 94"/>
            <p:cNvSpPr>
              <a:spLocks/>
            </p:cNvSpPr>
            <p:nvPr/>
          </p:nvSpPr>
          <p:spPr bwMode="auto">
            <a:xfrm>
              <a:off x="2832" y="302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8" name="Freeform 95"/>
            <p:cNvSpPr>
              <a:spLocks/>
            </p:cNvSpPr>
            <p:nvPr/>
          </p:nvSpPr>
          <p:spPr bwMode="auto">
            <a:xfrm>
              <a:off x="2976" y="292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" name="Freeform 96"/>
            <p:cNvSpPr>
              <a:spLocks/>
            </p:cNvSpPr>
            <p:nvPr/>
          </p:nvSpPr>
          <p:spPr bwMode="auto">
            <a:xfrm>
              <a:off x="3120" y="283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" name="Freeform 97"/>
            <p:cNvSpPr>
              <a:spLocks/>
            </p:cNvSpPr>
            <p:nvPr/>
          </p:nvSpPr>
          <p:spPr bwMode="auto">
            <a:xfrm>
              <a:off x="3264" y="273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1" name="Freeform 98"/>
            <p:cNvSpPr>
              <a:spLocks/>
            </p:cNvSpPr>
            <p:nvPr/>
          </p:nvSpPr>
          <p:spPr bwMode="auto">
            <a:xfrm>
              <a:off x="2688" y="326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" name="Freeform 99"/>
            <p:cNvSpPr>
              <a:spLocks/>
            </p:cNvSpPr>
            <p:nvPr/>
          </p:nvSpPr>
          <p:spPr bwMode="auto">
            <a:xfrm>
              <a:off x="2832" y="316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" name="Freeform 100"/>
            <p:cNvSpPr>
              <a:spLocks/>
            </p:cNvSpPr>
            <p:nvPr/>
          </p:nvSpPr>
          <p:spPr bwMode="auto">
            <a:xfrm>
              <a:off x="2976" y="307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" name="Freeform 101"/>
            <p:cNvSpPr>
              <a:spLocks/>
            </p:cNvSpPr>
            <p:nvPr/>
          </p:nvSpPr>
          <p:spPr bwMode="auto">
            <a:xfrm>
              <a:off x="3120" y="297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5" name="Freeform 102"/>
            <p:cNvSpPr>
              <a:spLocks/>
            </p:cNvSpPr>
            <p:nvPr/>
          </p:nvSpPr>
          <p:spPr bwMode="auto">
            <a:xfrm>
              <a:off x="3264" y="288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6" name="Freeform 103"/>
            <p:cNvSpPr>
              <a:spLocks/>
            </p:cNvSpPr>
            <p:nvPr/>
          </p:nvSpPr>
          <p:spPr bwMode="auto">
            <a:xfrm>
              <a:off x="2688" y="340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7" name="Freeform 104"/>
            <p:cNvSpPr>
              <a:spLocks/>
            </p:cNvSpPr>
            <p:nvPr/>
          </p:nvSpPr>
          <p:spPr bwMode="auto">
            <a:xfrm>
              <a:off x="2832" y="331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8" name="Freeform 105"/>
            <p:cNvSpPr>
              <a:spLocks/>
            </p:cNvSpPr>
            <p:nvPr/>
          </p:nvSpPr>
          <p:spPr bwMode="auto">
            <a:xfrm>
              <a:off x="2976" y="321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9" name="Freeform 106"/>
            <p:cNvSpPr>
              <a:spLocks/>
            </p:cNvSpPr>
            <p:nvPr/>
          </p:nvSpPr>
          <p:spPr bwMode="auto">
            <a:xfrm>
              <a:off x="3120" y="312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0" name="Freeform 107"/>
            <p:cNvSpPr>
              <a:spLocks/>
            </p:cNvSpPr>
            <p:nvPr/>
          </p:nvSpPr>
          <p:spPr bwMode="auto">
            <a:xfrm>
              <a:off x="3264" y="302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1" name="Freeform 108"/>
            <p:cNvSpPr>
              <a:spLocks/>
            </p:cNvSpPr>
            <p:nvPr/>
          </p:nvSpPr>
          <p:spPr bwMode="auto">
            <a:xfrm>
              <a:off x="2688" y="355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2" name="Freeform 109"/>
            <p:cNvSpPr>
              <a:spLocks/>
            </p:cNvSpPr>
            <p:nvPr/>
          </p:nvSpPr>
          <p:spPr bwMode="auto">
            <a:xfrm>
              <a:off x="2832" y="345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3" name="Freeform 110"/>
            <p:cNvSpPr>
              <a:spLocks/>
            </p:cNvSpPr>
            <p:nvPr/>
          </p:nvSpPr>
          <p:spPr bwMode="auto">
            <a:xfrm>
              <a:off x="2976" y="336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4" name="Freeform 111"/>
            <p:cNvSpPr>
              <a:spLocks/>
            </p:cNvSpPr>
            <p:nvPr/>
          </p:nvSpPr>
          <p:spPr bwMode="auto">
            <a:xfrm>
              <a:off x="3120" y="326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5" name="Freeform 112"/>
            <p:cNvSpPr>
              <a:spLocks/>
            </p:cNvSpPr>
            <p:nvPr/>
          </p:nvSpPr>
          <p:spPr bwMode="auto">
            <a:xfrm>
              <a:off x="3264" y="316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6" name="Freeform 113"/>
            <p:cNvSpPr>
              <a:spLocks/>
            </p:cNvSpPr>
            <p:nvPr/>
          </p:nvSpPr>
          <p:spPr bwMode="auto">
            <a:xfrm>
              <a:off x="2688" y="369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7" name="Freeform 114"/>
            <p:cNvSpPr>
              <a:spLocks/>
            </p:cNvSpPr>
            <p:nvPr/>
          </p:nvSpPr>
          <p:spPr bwMode="auto">
            <a:xfrm>
              <a:off x="2832" y="360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8" name="Freeform 115"/>
            <p:cNvSpPr>
              <a:spLocks/>
            </p:cNvSpPr>
            <p:nvPr/>
          </p:nvSpPr>
          <p:spPr bwMode="auto">
            <a:xfrm>
              <a:off x="2976" y="350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19" name="Freeform 116"/>
            <p:cNvSpPr>
              <a:spLocks/>
            </p:cNvSpPr>
            <p:nvPr/>
          </p:nvSpPr>
          <p:spPr bwMode="auto">
            <a:xfrm>
              <a:off x="3120" y="340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0" name="Freeform 117"/>
            <p:cNvSpPr>
              <a:spLocks/>
            </p:cNvSpPr>
            <p:nvPr/>
          </p:nvSpPr>
          <p:spPr bwMode="auto">
            <a:xfrm>
              <a:off x="3264" y="331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1" name="Freeform 118"/>
            <p:cNvSpPr>
              <a:spLocks/>
            </p:cNvSpPr>
            <p:nvPr/>
          </p:nvSpPr>
          <p:spPr bwMode="auto">
            <a:xfrm>
              <a:off x="2592" y="2592"/>
              <a:ext cx="816" cy="1392"/>
            </a:xfrm>
            <a:custGeom>
              <a:avLst/>
              <a:gdLst>
                <a:gd name="T0" fmla="*/ 0 w 96"/>
                <a:gd name="T1" fmla="*/ 464 h 144"/>
                <a:gd name="T2" fmla="*/ 816 w 96"/>
                <a:gd name="T3" fmla="*/ 0 h 144"/>
                <a:gd name="T4" fmla="*/ 816 w 96"/>
                <a:gd name="T5" fmla="*/ 928 h 144"/>
                <a:gd name="T6" fmla="*/ 0 w 96"/>
                <a:gd name="T7" fmla="*/ 1392 h 144"/>
                <a:gd name="T8" fmla="*/ 0 w 96"/>
                <a:gd name="T9" fmla="*/ 46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38100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22" name="Group 119"/>
          <p:cNvGrpSpPr>
            <a:grpSpLocks/>
          </p:cNvGrpSpPr>
          <p:nvPr/>
        </p:nvGrpSpPr>
        <p:grpSpPr bwMode="auto">
          <a:xfrm>
            <a:off x="7136185" y="5328680"/>
            <a:ext cx="588963" cy="481012"/>
            <a:chOff x="2592" y="2592"/>
            <a:chExt cx="816" cy="1392"/>
          </a:xfrm>
        </p:grpSpPr>
        <p:sp>
          <p:nvSpPr>
            <p:cNvPr id="123" name="Freeform 120"/>
            <p:cNvSpPr>
              <a:spLocks/>
            </p:cNvSpPr>
            <p:nvPr/>
          </p:nvSpPr>
          <p:spPr bwMode="auto">
            <a:xfrm>
              <a:off x="2688" y="312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4" name="Freeform 121"/>
            <p:cNvSpPr>
              <a:spLocks/>
            </p:cNvSpPr>
            <p:nvPr/>
          </p:nvSpPr>
          <p:spPr bwMode="auto">
            <a:xfrm>
              <a:off x="2832" y="302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5" name="Freeform 122"/>
            <p:cNvSpPr>
              <a:spLocks/>
            </p:cNvSpPr>
            <p:nvPr/>
          </p:nvSpPr>
          <p:spPr bwMode="auto">
            <a:xfrm>
              <a:off x="2976" y="292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6" name="Freeform 123"/>
            <p:cNvSpPr>
              <a:spLocks/>
            </p:cNvSpPr>
            <p:nvPr/>
          </p:nvSpPr>
          <p:spPr bwMode="auto">
            <a:xfrm>
              <a:off x="3120" y="283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7" name="Freeform 124"/>
            <p:cNvSpPr>
              <a:spLocks/>
            </p:cNvSpPr>
            <p:nvPr/>
          </p:nvSpPr>
          <p:spPr bwMode="auto">
            <a:xfrm>
              <a:off x="3264" y="273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8" name="Freeform 125"/>
            <p:cNvSpPr>
              <a:spLocks/>
            </p:cNvSpPr>
            <p:nvPr/>
          </p:nvSpPr>
          <p:spPr bwMode="auto">
            <a:xfrm>
              <a:off x="2688" y="326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29" name="Freeform 126"/>
            <p:cNvSpPr>
              <a:spLocks/>
            </p:cNvSpPr>
            <p:nvPr/>
          </p:nvSpPr>
          <p:spPr bwMode="auto">
            <a:xfrm>
              <a:off x="2832" y="316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0" name="Freeform 127"/>
            <p:cNvSpPr>
              <a:spLocks/>
            </p:cNvSpPr>
            <p:nvPr/>
          </p:nvSpPr>
          <p:spPr bwMode="auto">
            <a:xfrm>
              <a:off x="2976" y="307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1" name="Freeform 128"/>
            <p:cNvSpPr>
              <a:spLocks/>
            </p:cNvSpPr>
            <p:nvPr/>
          </p:nvSpPr>
          <p:spPr bwMode="auto">
            <a:xfrm>
              <a:off x="3120" y="297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2" name="Freeform 129"/>
            <p:cNvSpPr>
              <a:spLocks/>
            </p:cNvSpPr>
            <p:nvPr/>
          </p:nvSpPr>
          <p:spPr bwMode="auto">
            <a:xfrm>
              <a:off x="3264" y="288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3" name="Freeform 130"/>
            <p:cNvSpPr>
              <a:spLocks/>
            </p:cNvSpPr>
            <p:nvPr/>
          </p:nvSpPr>
          <p:spPr bwMode="auto">
            <a:xfrm>
              <a:off x="2688" y="340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4" name="Freeform 131"/>
            <p:cNvSpPr>
              <a:spLocks/>
            </p:cNvSpPr>
            <p:nvPr/>
          </p:nvSpPr>
          <p:spPr bwMode="auto">
            <a:xfrm>
              <a:off x="2832" y="331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5" name="Freeform 132"/>
            <p:cNvSpPr>
              <a:spLocks/>
            </p:cNvSpPr>
            <p:nvPr/>
          </p:nvSpPr>
          <p:spPr bwMode="auto">
            <a:xfrm>
              <a:off x="2976" y="321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6" name="Freeform 133"/>
            <p:cNvSpPr>
              <a:spLocks/>
            </p:cNvSpPr>
            <p:nvPr/>
          </p:nvSpPr>
          <p:spPr bwMode="auto">
            <a:xfrm>
              <a:off x="3120" y="312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7" name="Freeform 134"/>
            <p:cNvSpPr>
              <a:spLocks/>
            </p:cNvSpPr>
            <p:nvPr/>
          </p:nvSpPr>
          <p:spPr bwMode="auto">
            <a:xfrm>
              <a:off x="3264" y="302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8" name="Freeform 135"/>
            <p:cNvSpPr>
              <a:spLocks/>
            </p:cNvSpPr>
            <p:nvPr/>
          </p:nvSpPr>
          <p:spPr bwMode="auto">
            <a:xfrm>
              <a:off x="2688" y="355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39" name="Freeform 136"/>
            <p:cNvSpPr>
              <a:spLocks/>
            </p:cNvSpPr>
            <p:nvPr/>
          </p:nvSpPr>
          <p:spPr bwMode="auto">
            <a:xfrm>
              <a:off x="2832" y="345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0" name="Freeform 137"/>
            <p:cNvSpPr>
              <a:spLocks/>
            </p:cNvSpPr>
            <p:nvPr/>
          </p:nvSpPr>
          <p:spPr bwMode="auto">
            <a:xfrm>
              <a:off x="2976" y="336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1" name="Freeform 138"/>
            <p:cNvSpPr>
              <a:spLocks/>
            </p:cNvSpPr>
            <p:nvPr/>
          </p:nvSpPr>
          <p:spPr bwMode="auto">
            <a:xfrm>
              <a:off x="3120" y="326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2" name="Freeform 139"/>
            <p:cNvSpPr>
              <a:spLocks/>
            </p:cNvSpPr>
            <p:nvPr/>
          </p:nvSpPr>
          <p:spPr bwMode="auto">
            <a:xfrm>
              <a:off x="3264" y="316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3" name="Freeform 140"/>
            <p:cNvSpPr>
              <a:spLocks/>
            </p:cNvSpPr>
            <p:nvPr/>
          </p:nvSpPr>
          <p:spPr bwMode="auto">
            <a:xfrm>
              <a:off x="2688" y="3696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4" name="Freeform 141"/>
            <p:cNvSpPr>
              <a:spLocks/>
            </p:cNvSpPr>
            <p:nvPr/>
          </p:nvSpPr>
          <p:spPr bwMode="auto">
            <a:xfrm>
              <a:off x="2832" y="3600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5" name="Freeform 142"/>
            <p:cNvSpPr>
              <a:spLocks/>
            </p:cNvSpPr>
            <p:nvPr/>
          </p:nvSpPr>
          <p:spPr bwMode="auto">
            <a:xfrm>
              <a:off x="2976" y="3504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6" name="Freeform 143"/>
            <p:cNvSpPr>
              <a:spLocks/>
            </p:cNvSpPr>
            <p:nvPr/>
          </p:nvSpPr>
          <p:spPr bwMode="auto">
            <a:xfrm>
              <a:off x="3120" y="3408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7" name="Freeform 144"/>
            <p:cNvSpPr>
              <a:spLocks/>
            </p:cNvSpPr>
            <p:nvPr/>
          </p:nvSpPr>
          <p:spPr bwMode="auto">
            <a:xfrm>
              <a:off x="3264" y="3312"/>
              <a:ext cx="96" cy="144"/>
            </a:xfrm>
            <a:custGeom>
              <a:avLst/>
              <a:gdLst>
                <a:gd name="T0" fmla="*/ 0 w 96"/>
                <a:gd name="T1" fmla="*/ 48 h 144"/>
                <a:gd name="T2" fmla="*/ 96 w 96"/>
                <a:gd name="T3" fmla="*/ 0 h 144"/>
                <a:gd name="T4" fmla="*/ 96 w 96"/>
                <a:gd name="T5" fmla="*/ 96 h 144"/>
                <a:gd name="T6" fmla="*/ 0 w 96"/>
                <a:gd name="T7" fmla="*/ 144 h 144"/>
                <a:gd name="T8" fmla="*/ 0 w 96"/>
                <a:gd name="T9" fmla="*/ 48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48" name="Freeform 145"/>
            <p:cNvSpPr>
              <a:spLocks/>
            </p:cNvSpPr>
            <p:nvPr/>
          </p:nvSpPr>
          <p:spPr bwMode="auto">
            <a:xfrm>
              <a:off x="2592" y="2592"/>
              <a:ext cx="816" cy="1392"/>
            </a:xfrm>
            <a:custGeom>
              <a:avLst/>
              <a:gdLst>
                <a:gd name="T0" fmla="*/ 0 w 96"/>
                <a:gd name="T1" fmla="*/ 464 h 144"/>
                <a:gd name="T2" fmla="*/ 816 w 96"/>
                <a:gd name="T3" fmla="*/ 0 h 144"/>
                <a:gd name="T4" fmla="*/ 816 w 96"/>
                <a:gd name="T5" fmla="*/ 928 h 144"/>
                <a:gd name="T6" fmla="*/ 0 w 96"/>
                <a:gd name="T7" fmla="*/ 1392 h 144"/>
                <a:gd name="T8" fmla="*/ 0 w 96"/>
                <a:gd name="T9" fmla="*/ 464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144"/>
                <a:gd name="T17" fmla="*/ 96 w 9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144">
                  <a:moveTo>
                    <a:pt x="0" y="48"/>
                  </a:moveTo>
                  <a:lnTo>
                    <a:pt x="96" y="0"/>
                  </a:lnTo>
                  <a:lnTo>
                    <a:pt x="96" y="96"/>
                  </a:lnTo>
                  <a:lnTo>
                    <a:pt x="0" y="144"/>
                  </a:lnTo>
                  <a:lnTo>
                    <a:pt x="0" y="48"/>
                  </a:lnTo>
                  <a:close/>
                </a:path>
              </a:pathLst>
            </a:custGeom>
            <a:noFill/>
            <a:ln w="38100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49" name="Line 146"/>
          <p:cNvSpPr>
            <a:spLocks noChangeShapeType="1"/>
          </p:cNvSpPr>
          <p:nvPr/>
        </p:nvSpPr>
        <p:spPr bwMode="auto">
          <a:xfrm>
            <a:off x="7317160" y="3904692"/>
            <a:ext cx="0" cy="5334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150" name="Line 147"/>
          <p:cNvSpPr>
            <a:spLocks noChangeShapeType="1"/>
          </p:cNvSpPr>
          <p:nvPr/>
        </p:nvSpPr>
        <p:spPr bwMode="auto">
          <a:xfrm>
            <a:off x="7469560" y="3904692"/>
            <a:ext cx="0" cy="5334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151" name="Line 148"/>
          <p:cNvSpPr>
            <a:spLocks noChangeShapeType="1"/>
          </p:cNvSpPr>
          <p:nvPr/>
        </p:nvSpPr>
        <p:spPr bwMode="auto">
          <a:xfrm>
            <a:off x="7164760" y="3980892"/>
            <a:ext cx="533400" cy="3048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911023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파티션</a:t>
            </a:r>
            <a:r>
              <a:rPr lang="en-US" altLang="ko-KR" smtClean="0"/>
              <a:t>(Partition) </a:t>
            </a:r>
            <a:r>
              <a:rPr lang="ko-KR" altLang="en-US" smtClean="0"/>
              <a:t>인덱스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583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파티션 인덱스 정보 조회</a:t>
            </a:r>
          </a:p>
        </p:txBody>
      </p:sp>
      <p:graphicFrame>
        <p:nvGraphicFramePr>
          <p:cNvPr id="457748" name="Group 20"/>
          <p:cNvGraphicFramePr>
            <a:graphicFrameLocks noGrp="1"/>
          </p:cNvGraphicFramePr>
          <p:nvPr>
            <p:ph sz="half" idx="4294967295"/>
          </p:nvPr>
        </p:nvGraphicFramePr>
        <p:xfrm>
          <a:off x="614363" y="1231900"/>
          <a:ext cx="8239125" cy="1083032"/>
        </p:xfrm>
        <a:graphic>
          <a:graphicData uri="http://schemas.openxmlformats.org/drawingml/2006/table">
            <a:tbl>
              <a:tblPr/>
              <a:tblGrid>
                <a:gridCol w="2662237"/>
                <a:gridCol w="5576888"/>
              </a:tblGrid>
              <a:tr h="34939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30" marB="46730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730" marB="4673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73328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DBA_PART_INDEXES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USER_PART_INDEXES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ALL_PART_INDEXES</a:t>
                      </a:r>
                    </a:p>
                  </a:txBody>
                  <a:tcPr marL="90000" marR="90000" marT="46730" marB="46730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파티션 인덱스에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파티션 인덱스에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파티션 인덱스에 대한 정보</a:t>
                      </a:r>
                    </a:p>
                  </a:txBody>
                  <a:tcPr marL="90000" marR="90000" marT="46730" marB="4673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뷰</a:t>
            </a:r>
            <a:r>
              <a:rPr lang="en-US" altLang="ko-KR" smtClean="0"/>
              <a:t>(View)</a:t>
            </a:r>
            <a:r>
              <a:rPr lang="ko-KR" altLang="en-US" smtClean="0"/>
              <a:t> 관리</a:t>
            </a:r>
          </a:p>
        </p:txBody>
      </p:sp>
      <p:sp>
        <p:nvSpPr>
          <p:cNvPr id="59395" name="Rectangle 1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뷰</a:t>
            </a:r>
            <a:r>
              <a:rPr lang="en-US" altLang="ko-KR" smtClean="0"/>
              <a:t>(View)</a:t>
            </a:r>
            <a:r>
              <a:rPr lang="ko-KR" altLang="en-US" smtClean="0"/>
              <a:t> 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SELECT </a:t>
            </a:r>
            <a:r>
              <a:rPr lang="ko-KR" altLang="en-US" smtClean="0"/>
              <a:t>문장으로 표현되는 질의에 이름을 부여하여 정의한 가상의 테이블</a:t>
            </a:r>
            <a:endParaRPr lang="en-US" altLang="ko-KR" smtClean="0"/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SQL </a:t>
            </a:r>
            <a:r>
              <a:rPr lang="ko-KR" altLang="en-US" smtClean="0"/>
              <a:t>문장 내에서 테이블과 동일하게 사용</a:t>
            </a:r>
            <a:endParaRPr lang="en-US" altLang="ko-KR" smtClean="0"/>
          </a:p>
          <a:p>
            <a:pPr lvl="1"/>
            <a:r>
              <a:rPr lang="ko-KR" altLang="en-US" smtClean="0"/>
              <a:t> 뷰를 통한 데이터 변경 가능</a:t>
            </a:r>
          </a:p>
          <a:p>
            <a:pPr lvl="2"/>
            <a:r>
              <a:rPr lang="ko-KR" altLang="en-US" smtClean="0"/>
              <a:t>모든 뷰에 대한 질의 연산은 가능하지만</a:t>
            </a:r>
            <a:r>
              <a:rPr lang="en-US" altLang="ko-KR" smtClean="0"/>
              <a:t>, </a:t>
            </a:r>
            <a:r>
              <a:rPr lang="ko-KR" altLang="en-US" smtClean="0"/>
              <a:t>삽입</a:t>
            </a:r>
            <a:r>
              <a:rPr lang="en-US" altLang="ko-KR" smtClean="0"/>
              <a:t>, </a:t>
            </a:r>
            <a:r>
              <a:rPr lang="ko-KR" altLang="en-US" smtClean="0"/>
              <a:t>갱신</a:t>
            </a:r>
            <a:r>
              <a:rPr lang="en-US" altLang="ko-KR" smtClean="0"/>
              <a:t>, </a:t>
            </a:r>
            <a:r>
              <a:rPr lang="ko-KR" altLang="en-US" smtClean="0"/>
              <a:t>삭제 연산이 불가능한 뷰가 존재 </a:t>
            </a:r>
          </a:p>
          <a:p>
            <a:pPr lvl="2"/>
            <a:r>
              <a:rPr lang="ko-KR" altLang="en-US" smtClean="0"/>
              <a:t>삽입</a:t>
            </a:r>
            <a:r>
              <a:rPr lang="en-US" altLang="ko-KR" smtClean="0"/>
              <a:t>, </a:t>
            </a:r>
            <a:r>
              <a:rPr lang="ko-KR" altLang="en-US" smtClean="0"/>
              <a:t>갱신</a:t>
            </a:r>
            <a:r>
              <a:rPr lang="en-US" altLang="ko-KR" smtClean="0"/>
              <a:t>, </a:t>
            </a:r>
            <a:r>
              <a:rPr lang="ko-KR" altLang="en-US" smtClean="0"/>
              <a:t>삭제 연산을 수행할 수 있는 뷰를 갱신 가능한 뷰</a:t>
            </a:r>
            <a:r>
              <a:rPr lang="en-US" altLang="ko-KR" smtClean="0"/>
              <a:t>(updatable view)</a:t>
            </a:r>
            <a:r>
              <a:rPr lang="ko-KR" altLang="en-US" smtClean="0"/>
              <a:t>라고 함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r>
              <a:rPr lang="ko-KR" altLang="en-US" smtClean="0"/>
              <a:t> 뷰</a:t>
            </a:r>
            <a:r>
              <a:rPr lang="en-US" altLang="ko-KR" smtClean="0"/>
              <a:t>(View) </a:t>
            </a:r>
            <a:r>
              <a:rPr lang="ko-KR" altLang="en-US" smtClean="0"/>
              <a:t>생성</a:t>
            </a:r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r>
              <a:rPr lang="ko-KR" altLang="en-US" smtClean="0"/>
              <a:t> 뷰</a:t>
            </a:r>
            <a:r>
              <a:rPr lang="en-US" altLang="ko-KR" smtClean="0"/>
              <a:t>(View) </a:t>
            </a:r>
            <a:r>
              <a:rPr lang="ko-KR" altLang="en-US" smtClean="0"/>
              <a:t>삭제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r>
              <a:rPr lang="ko-KR" altLang="en-US" smtClean="0"/>
              <a:t> 뷰</a:t>
            </a:r>
            <a:r>
              <a:rPr lang="en-US" altLang="ko-KR" smtClean="0"/>
              <a:t>(View) </a:t>
            </a:r>
            <a:r>
              <a:rPr lang="ko-KR" altLang="en-US" smtClean="0"/>
              <a:t>정의 변경</a:t>
            </a:r>
          </a:p>
          <a:p>
            <a:pPr lvl="1"/>
            <a:r>
              <a:rPr lang="ko-KR" altLang="en-US" smtClean="0"/>
              <a:t> 뷰의 정의 변경은 저장된 </a:t>
            </a:r>
            <a:r>
              <a:rPr lang="en-US" altLang="ko-KR" smtClean="0"/>
              <a:t>SQL</a:t>
            </a:r>
            <a:r>
              <a:rPr lang="ko-KR" altLang="en-US" smtClean="0"/>
              <a:t>구문을 새로 생성하는 것이므로 삭제 후 새로 생성</a:t>
            </a:r>
          </a:p>
          <a:p>
            <a:pPr lvl="2"/>
            <a:endParaRPr lang="en-US" altLang="ko-KR" smtClean="0"/>
          </a:p>
        </p:txBody>
      </p:sp>
      <p:sp>
        <p:nvSpPr>
          <p:cNvPr id="59396" name="Text Box 11"/>
          <p:cNvSpPr txBox="1">
            <a:spLocks noChangeArrowheads="1"/>
          </p:cNvSpPr>
          <p:nvPr/>
        </p:nvSpPr>
        <p:spPr bwMode="auto">
          <a:xfrm>
            <a:off x="611188" y="3086100"/>
            <a:ext cx="8277225" cy="8318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CREATE VIEW V_PROD AS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SELECT prod_id, prod_name,prod_cost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FROM product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WHERE  prod_id= 100001;</a:t>
            </a:r>
          </a:p>
        </p:txBody>
      </p:sp>
      <p:sp>
        <p:nvSpPr>
          <p:cNvPr id="59397" name="Text Box 12"/>
          <p:cNvSpPr txBox="1">
            <a:spLocks noChangeArrowheads="1"/>
          </p:cNvSpPr>
          <p:nvPr/>
        </p:nvSpPr>
        <p:spPr bwMode="auto">
          <a:xfrm>
            <a:off x="611188" y="4438650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DROP VIEW V_PROD; </a:t>
            </a:r>
          </a:p>
        </p:txBody>
      </p:sp>
      <p:sp>
        <p:nvSpPr>
          <p:cNvPr id="59398" name="Text Box 13"/>
          <p:cNvSpPr txBox="1">
            <a:spLocks noChangeArrowheads="1"/>
          </p:cNvSpPr>
          <p:nvPr/>
        </p:nvSpPr>
        <p:spPr bwMode="auto">
          <a:xfrm>
            <a:off x="611188" y="5589588"/>
            <a:ext cx="8277225" cy="64928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CREATE OR REPLACE VIEW V_PROD AS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SELECT prod_id, prod_name, prod_cost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FROM product;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7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뷰</a:t>
            </a:r>
            <a:r>
              <a:rPr lang="en-US" altLang="ko-KR" smtClean="0"/>
              <a:t>(View)</a:t>
            </a:r>
            <a:r>
              <a:rPr lang="ko-KR" altLang="en-US" smtClean="0"/>
              <a:t>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60419" name="Rectangle 7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뷰</a:t>
            </a:r>
            <a:r>
              <a:rPr lang="en-US" altLang="ko-KR" smtClean="0"/>
              <a:t>(View) </a:t>
            </a:r>
            <a:r>
              <a:rPr lang="ko-KR" altLang="en-US" smtClean="0"/>
              <a:t>정보 조회</a:t>
            </a:r>
          </a:p>
        </p:txBody>
      </p:sp>
      <p:graphicFrame>
        <p:nvGraphicFramePr>
          <p:cNvPr id="173125" name="Group 69"/>
          <p:cNvGraphicFramePr>
            <a:graphicFrameLocks noGrp="1"/>
          </p:cNvGraphicFramePr>
          <p:nvPr/>
        </p:nvGraphicFramePr>
        <p:xfrm>
          <a:off x="631825" y="1236663"/>
          <a:ext cx="8299450" cy="1817688"/>
        </p:xfrm>
        <a:graphic>
          <a:graphicData uri="http://schemas.openxmlformats.org/drawingml/2006/table">
            <a:tbl>
              <a:tblPr/>
              <a:tblGrid>
                <a:gridCol w="2898775"/>
                <a:gridCol w="5400675"/>
              </a:tblGrid>
              <a:tr h="34976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18" marB="46818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18" marB="4681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73396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DBA_VIEWS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USER_VIEWS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ALL_VIEWS</a:t>
                      </a:r>
                    </a:p>
                  </a:txBody>
                  <a:tcPr marL="90000" marR="90000" marT="46818" marB="46818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뷰에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뷰에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뷰에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정보</a:t>
                      </a:r>
                    </a:p>
                  </a:txBody>
                  <a:tcPr marL="90000" marR="90000" marT="46818" marB="4681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3396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DBA_UPDATABLE_COLUMNS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USER_UPDATABLE_COLUMNS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ALL_UPDATABLE_COLUMNS</a:t>
                      </a:r>
                    </a:p>
                  </a:txBody>
                  <a:tcPr marL="90000" marR="90000" marT="46818" marB="46818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뷰에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속한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갱신 가능성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뷰에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속한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갱신 가능성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뷰에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속한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컬럼에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대한 갱신 가능성정보</a:t>
                      </a:r>
                    </a:p>
                  </a:txBody>
                  <a:tcPr marL="90000" marR="90000" marT="46818" marB="4681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고성</a:t>
            </a:r>
            <a:r>
              <a:rPr lang="ko-KR" altLang="en-US" dirty="0"/>
              <a:t>능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" name="Rectangle 14"/>
          <p:cNvSpPr txBox="1">
            <a:spLocks noChangeArrowheads="1"/>
          </p:cNvSpPr>
          <p:nvPr/>
        </p:nvSpPr>
        <p:spPr bwMode="auto">
          <a:xfrm>
            <a:off x="251520" y="836712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>
                <a:latin typeface="+mn-ea"/>
              </a:rPr>
              <a:t>Tibero</a:t>
            </a:r>
            <a:r>
              <a:rPr lang="ko-KR" altLang="en-US" sz="1200" kern="0" dirty="0" smtClean="0">
                <a:latin typeface="+mn-ea"/>
              </a:rPr>
              <a:t>는 기존 </a:t>
            </a:r>
            <a:r>
              <a:rPr lang="en-US" altLang="ko-KR" sz="1200" kern="0" dirty="0" smtClean="0">
                <a:latin typeface="+mn-ea"/>
              </a:rPr>
              <a:t>RDBMS</a:t>
            </a:r>
            <a:r>
              <a:rPr lang="ko-KR" altLang="en-US" sz="1200" kern="0" dirty="0" smtClean="0">
                <a:latin typeface="+mn-ea"/>
              </a:rPr>
              <a:t>의 단점을 보완하기 위해 </a:t>
            </a:r>
            <a:r>
              <a:rPr lang="en-US" altLang="ko-KR" sz="1200" kern="0" dirty="0" smtClean="0">
                <a:latin typeface="+mn-ea"/>
              </a:rPr>
              <a:t>TTA(</a:t>
            </a:r>
            <a:r>
              <a:rPr lang="en-US" altLang="ko-KR" sz="1200" kern="0" dirty="0" err="1" smtClean="0">
                <a:latin typeface="+mn-ea"/>
              </a:rPr>
              <a:t>Tibero</a:t>
            </a:r>
            <a:r>
              <a:rPr lang="en-US" altLang="ko-KR" sz="1200" kern="0" dirty="0" smtClean="0">
                <a:latin typeface="+mn-ea"/>
              </a:rPr>
              <a:t> Thread Architecture)</a:t>
            </a:r>
            <a:r>
              <a:rPr lang="ko-KR" altLang="en-US" sz="1200" kern="0" dirty="0" smtClean="0">
                <a:latin typeface="+mn-ea"/>
              </a:rPr>
              <a:t>을 채택하여 구현함으로써 적정한 </a:t>
            </a:r>
            <a:endParaRPr lang="en-US" altLang="ko-KR" sz="1200" kern="0" dirty="0" smtClean="0">
              <a:latin typeface="+mn-ea"/>
            </a:endParaRPr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>
                <a:latin typeface="+mn-ea"/>
              </a:rPr>
              <a:t>서버 프로세스로 </a:t>
            </a:r>
            <a:r>
              <a:rPr lang="en-US" altLang="ko-KR" sz="1200" kern="0" dirty="0" smtClean="0">
                <a:latin typeface="+mn-ea"/>
              </a:rPr>
              <a:t>CPU </a:t>
            </a:r>
            <a:r>
              <a:rPr lang="ko-KR" altLang="en-US" sz="1200" kern="0" dirty="0" smtClean="0">
                <a:latin typeface="+mn-ea"/>
              </a:rPr>
              <a:t>및 </a:t>
            </a:r>
            <a:r>
              <a:rPr lang="en-US" altLang="ko-KR" sz="1200" kern="0" dirty="0" smtClean="0">
                <a:latin typeface="+mn-ea"/>
              </a:rPr>
              <a:t>Memory </a:t>
            </a:r>
            <a:r>
              <a:rPr lang="ko-KR" altLang="en-US" sz="1200" kern="0" dirty="0" smtClean="0">
                <a:latin typeface="+mn-ea"/>
              </a:rPr>
              <a:t>등의 시스템 자원을 효율적으로 사용하도록 함으로써 증가하는 사용자의 요구 처리 성능을 </a:t>
            </a:r>
            <a:endParaRPr lang="en-US" altLang="ko-KR" sz="1200" kern="0" dirty="0" smtClean="0">
              <a:latin typeface="+mn-ea"/>
            </a:endParaRPr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>
                <a:latin typeface="+mn-ea"/>
              </a:rPr>
              <a:t>극대화</a:t>
            </a:r>
            <a:r>
              <a:rPr lang="en-US" altLang="ko-KR" sz="1200" kern="0" dirty="0" smtClean="0">
                <a:latin typeface="+mn-ea"/>
              </a:rPr>
              <a:t>.</a:t>
            </a:r>
          </a:p>
        </p:txBody>
      </p:sp>
      <p:sp>
        <p:nvSpPr>
          <p:cNvPr id="16" name="Rectangle 9"/>
          <p:cNvSpPr>
            <a:spLocks noChangeArrowheads="1"/>
          </p:cNvSpPr>
          <p:nvPr/>
        </p:nvSpPr>
        <p:spPr bwMode="auto">
          <a:xfrm>
            <a:off x="222945" y="1884462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Thread Architecture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Rectangle 10"/>
          <p:cNvSpPr>
            <a:spLocks noChangeArrowheads="1"/>
          </p:cNvSpPr>
          <p:nvPr/>
        </p:nvSpPr>
        <p:spPr bwMode="auto">
          <a:xfrm>
            <a:off x="222945" y="2178622"/>
            <a:ext cx="3200400" cy="1763239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Thread Architecture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에 기반한 요구 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</a:pPr>
            <a:r>
              <a:rPr lang="en-US" altLang="ko-KR" sz="11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처리 성능 향</a:t>
            </a:r>
            <a:r>
              <a:rPr lang="ko-KR" altLang="en-US" sz="1100" dirty="0">
                <a:latin typeface="맑은 고딕" pitchFamily="50" charset="-127"/>
                <a:ea typeface="맑은 고딕" pitchFamily="50" charset="-127"/>
              </a:rPr>
              <a:t>상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사용자의 요구사항을 처리하는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Working Process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로 하여금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Thread Pool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을 관리하도록 하여 사전에 생성된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Thread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를 반복적으로 사용</a:t>
            </a: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Working Process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도 사전에 생성하여 준비하도록 함으로써 프로세스나 쓰레드의 반복적 생성 및 소멸로 인한 성능 오버헤드 제거</a:t>
            </a:r>
          </a:p>
        </p:txBody>
      </p:sp>
      <p:sp>
        <p:nvSpPr>
          <p:cNvPr id="18" name="Rectangle 9"/>
          <p:cNvSpPr>
            <a:spLocks noChangeArrowheads="1"/>
          </p:cNvSpPr>
          <p:nvPr/>
        </p:nvSpPr>
        <p:spPr bwMode="auto">
          <a:xfrm>
            <a:off x="222945" y="4171593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Thread Architecture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사용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시 장점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Rectangle 10"/>
          <p:cNvSpPr>
            <a:spLocks noChangeArrowheads="1"/>
          </p:cNvSpPr>
          <p:nvPr/>
        </p:nvSpPr>
        <p:spPr bwMode="auto">
          <a:xfrm>
            <a:off x="222945" y="4465754"/>
            <a:ext cx="3200400" cy="10668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사용자 접근 요구 사항에 대한 즉각적인 연결 가능</a:t>
            </a: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프로세스나 </a:t>
            </a:r>
            <a:r>
              <a:rPr lang="ko-KR" altLang="en-US" sz="1100" dirty="0" err="1" smtClean="0">
                <a:latin typeface="맑은 고딕" pitchFamily="50" charset="-127"/>
                <a:ea typeface="맑은 고딕" pitchFamily="50" charset="-127"/>
              </a:rPr>
              <a:t>쓰레드의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반복적인 생성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소멸로 인한 오버헤드 제거</a:t>
            </a: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latin typeface="맑은 고딕" pitchFamily="50" charset="-127"/>
                <a:ea typeface="맑은 고딕" pitchFamily="50" charset="-127"/>
              </a:rPr>
              <a:t>쓰레드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구조를 사용함으로써 적은 양의 자원 사용으로 최대 성능 효과 발휘</a:t>
            </a:r>
          </a:p>
        </p:txBody>
      </p:sp>
      <p:grpSp>
        <p:nvGrpSpPr>
          <p:cNvPr id="20" name="그룹 493"/>
          <p:cNvGrpSpPr/>
          <p:nvPr/>
        </p:nvGrpSpPr>
        <p:grpSpPr>
          <a:xfrm>
            <a:off x="3434921" y="2030512"/>
            <a:ext cx="5457559" cy="3892550"/>
            <a:chOff x="3657600" y="2355850"/>
            <a:chExt cx="5750350" cy="3892550"/>
          </a:xfrm>
        </p:grpSpPr>
        <p:sp>
          <p:nvSpPr>
            <p:cNvPr id="21" name="AutoShape 3"/>
            <p:cNvSpPr>
              <a:spLocks noChangeArrowheads="1"/>
            </p:cNvSpPr>
            <p:nvPr/>
          </p:nvSpPr>
          <p:spPr bwMode="auto">
            <a:xfrm>
              <a:off x="6203950" y="2355850"/>
              <a:ext cx="3204000" cy="3892550"/>
            </a:xfrm>
            <a:prstGeom prst="roundRect">
              <a:avLst>
                <a:gd name="adj" fmla="val 1727"/>
              </a:avLst>
            </a:prstGeom>
            <a:solidFill>
              <a:srgbClr val="D3DBDB"/>
            </a:solidFill>
            <a:ln w="19050" algn="ctr">
              <a:solidFill>
                <a:srgbClr val="375A71"/>
              </a:solidFill>
              <a:round/>
              <a:headEnd/>
              <a:tailEnd/>
            </a:ln>
          </p:spPr>
          <p:txBody>
            <a:bodyPr/>
            <a:lstStyle/>
            <a:p>
              <a:pPr latinLnBrk="0"/>
              <a:endParaRPr lang="en-US" altLang="ko-KR" sz="900" b="1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2" name="AutoShape 4"/>
            <p:cNvSpPr>
              <a:spLocks noChangeArrowheads="1"/>
            </p:cNvSpPr>
            <p:nvPr/>
          </p:nvSpPr>
          <p:spPr bwMode="auto">
            <a:xfrm rot="5400000">
              <a:off x="5882481" y="4628356"/>
              <a:ext cx="2536825" cy="214313"/>
            </a:xfrm>
            <a:custGeom>
              <a:avLst/>
              <a:gdLst>
                <a:gd name="T0" fmla="*/ 2147483647 w 21600"/>
                <a:gd name="T1" fmla="*/ 1038468665 h 21600"/>
                <a:gd name="T2" fmla="*/ 2147483647 w 21600"/>
                <a:gd name="T3" fmla="*/ 2076947489 h 21600"/>
                <a:gd name="T4" fmla="*/ 2147483647 w 21600"/>
                <a:gd name="T5" fmla="*/ 1038468665 h 21600"/>
                <a:gd name="T6" fmla="*/ 2147483647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882 w 21600"/>
                <a:gd name="T13" fmla="*/ 2882 h 21600"/>
                <a:gd name="T14" fmla="*/ 18718 w 21600"/>
                <a:gd name="T15" fmla="*/ 18718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2164" y="21600"/>
                  </a:lnTo>
                  <a:lnTo>
                    <a:pt x="19436" y="21600"/>
                  </a:lnTo>
                  <a:lnTo>
                    <a:pt x="21600" y="0"/>
                  </a:lnTo>
                  <a:close/>
                </a:path>
              </a:pathLst>
            </a:custGeom>
            <a:gradFill rotWithShape="1">
              <a:gsLst>
                <a:gs pos="0">
                  <a:srgbClr val="A8ABA3"/>
                </a:gs>
                <a:gs pos="100000">
                  <a:srgbClr val="EAEAEA"/>
                </a:gs>
              </a:gsLst>
              <a:lin ang="5400000" scaled="1"/>
            </a:gradFill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anchor="ctr"/>
            <a:lstStyle/>
            <a:p>
              <a:pPr latinLnBrk="0"/>
              <a:endParaRPr lang="en-US" altLang="ko-KR" sz="900" b="1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3" name="AutoShape 5"/>
            <p:cNvSpPr>
              <a:spLocks noChangeArrowheads="1"/>
            </p:cNvSpPr>
            <p:nvPr/>
          </p:nvSpPr>
          <p:spPr bwMode="auto">
            <a:xfrm>
              <a:off x="7258050" y="3443288"/>
              <a:ext cx="2089150" cy="2560637"/>
            </a:xfrm>
            <a:prstGeom prst="roundRect">
              <a:avLst>
                <a:gd name="adj" fmla="val 2940"/>
              </a:avLst>
            </a:prstGeom>
            <a:solidFill>
              <a:schemeClr val="bg1"/>
            </a:solidFill>
            <a:ln w="19050" algn="ctr">
              <a:noFill/>
              <a:round/>
              <a:headEnd/>
              <a:tailEnd/>
            </a:ln>
          </p:spPr>
          <p:txBody>
            <a:bodyPr wrap="none" rIns="72000"/>
            <a:lstStyle/>
            <a:p>
              <a:pPr algn="r"/>
              <a:r>
                <a:rPr lang="ko-KR" altLang="en-US" sz="900" i="1">
                  <a:solidFill>
                    <a:srgbClr val="D26E1C"/>
                  </a:solidFill>
                  <a:latin typeface="+mn-ea"/>
                  <a:ea typeface="+mn-ea"/>
                </a:rPr>
                <a:t>접속요청</a:t>
              </a:r>
              <a:endParaRPr lang="ko-KR" altLang="en-US" sz="900">
                <a:solidFill>
                  <a:srgbClr val="D26E1C"/>
                </a:solidFill>
                <a:latin typeface="+mn-ea"/>
                <a:ea typeface="+mn-ea"/>
              </a:endParaRPr>
            </a:p>
          </p:txBody>
        </p:sp>
        <p:sp>
          <p:nvSpPr>
            <p:cNvPr id="24" name="AutoShape 6"/>
            <p:cNvSpPr>
              <a:spLocks noChangeArrowheads="1"/>
            </p:cNvSpPr>
            <p:nvPr/>
          </p:nvSpPr>
          <p:spPr bwMode="auto">
            <a:xfrm>
              <a:off x="3657600" y="2355850"/>
              <a:ext cx="2495550" cy="3892550"/>
            </a:xfrm>
            <a:prstGeom prst="roundRect">
              <a:avLst>
                <a:gd name="adj" fmla="val 1727"/>
              </a:avLst>
            </a:prstGeom>
            <a:gradFill rotWithShape="1">
              <a:gsLst>
                <a:gs pos="0">
                  <a:srgbClr val="E8EDF0"/>
                </a:gs>
                <a:gs pos="100000">
                  <a:srgbClr val="F3F5F7"/>
                </a:gs>
              </a:gsLst>
              <a:lin ang="5400000" scaled="1"/>
            </a:gradFill>
            <a:ln w="19050" algn="ctr">
              <a:solidFill>
                <a:srgbClr val="538EAB"/>
              </a:solidFill>
              <a:round/>
              <a:headEnd/>
              <a:tailEnd/>
            </a:ln>
          </p:spPr>
          <p:txBody>
            <a:bodyPr tIns="360000" rIns="36000" anchor="b"/>
            <a:lstStyle/>
            <a:p>
              <a:pPr latinLnBrk="0"/>
              <a:endParaRPr lang="en-US" altLang="ko-KR" sz="900" b="1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5" name="Rectangle 7"/>
            <p:cNvSpPr>
              <a:spLocks noChangeArrowheads="1"/>
            </p:cNvSpPr>
            <p:nvPr/>
          </p:nvSpPr>
          <p:spPr bwMode="auto">
            <a:xfrm>
              <a:off x="3657600" y="2355850"/>
              <a:ext cx="2490787" cy="227013"/>
            </a:xfrm>
            <a:prstGeom prst="rect">
              <a:avLst/>
            </a:prstGeom>
            <a:solidFill>
              <a:srgbClr val="538EAB"/>
            </a:solidFill>
            <a:ln w="19050" algn="ctr">
              <a:solidFill>
                <a:srgbClr val="538EAB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r>
                <a:rPr lang="en-US" altLang="en-US" sz="900" b="1" dirty="0" err="1">
                  <a:solidFill>
                    <a:schemeClr val="bg1"/>
                  </a:solidFill>
                  <a:latin typeface="+mn-ea"/>
                  <a:ea typeface="+mn-ea"/>
                </a:rPr>
                <a:t>일반적인</a:t>
              </a:r>
              <a:r>
                <a:rPr lang="en-US" altLang="en-US" sz="900" b="1" dirty="0">
                  <a:solidFill>
                    <a:schemeClr val="bg1"/>
                  </a:solidFill>
                  <a:latin typeface="+mn-ea"/>
                  <a:ea typeface="+mn-ea"/>
                </a:rPr>
                <a:t> </a:t>
              </a:r>
              <a:r>
                <a:rPr lang="en-US" altLang="en-US" sz="900" b="1" dirty="0" err="1">
                  <a:solidFill>
                    <a:schemeClr val="bg1"/>
                  </a:solidFill>
                  <a:latin typeface="+mn-ea"/>
                  <a:ea typeface="+mn-ea"/>
                </a:rPr>
                <a:t>DBMS의</a:t>
              </a:r>
              <a:r>
                <a:rPr lang="en-US" altLang="en-US" sz="900" b="1" dirty="0">
                  <a:solidFill>
                    <a:schemeClr val="bg1"/>
                  </a:solidFill>
                  <a:latin typeface="+mn-ea"/>
                  <a:ea typeface="+mn-ea"/>
                </a:rPr>
                <a:t> </a:t>
              </a:r>
              <a:r>
                <a:rPr lang="en-US" altLang="en-US" sz="900" b="1" dirty="0" err="1">
                  <a:solidFill>
                    <a:schemeClr val="bg1"/>
                  </a:solidFill>
                  <a:latin typeface="+mn-ea"/>
                  <a:ea typeface="+mn-ea"/>
                </a:rPr>
                <a:t>구조</a:t>
              </a:r>
              <a:endParaRPr lang="en-US" altLang="en-US" sz="900" b="1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sp>
          <p:nvSpPr>
            <p:cNvPr id="26" name="AutoShape 8"/>
            <p:cNvSpPr>
              <a:spLocks noChangeArrowheads="1"/>
            </p:cNvSpPr>
            <p:nvPr/>
          </p:nvSpPr>
          <p:spPr bwMode="auto">
            <a:xfrm>
              <a:off x="3771900" y="2836863"/>
              <a:ext cx="587375" cy="3165475"/>
            </a:xfrm>
            <a:prstGeom prst="roundRect">
              <a:avLst>
                <a:gd name="adj" fmla="val 5454"/>
              </a:avLst>
            </a:prstGeom>
            <a:solidFill>
              <a:schemeClr val="bg1"/>
            </a:solidFill>
            <a:ln w="19050" algn="ctr">
              <a:noFill/>
              <a:round/>
              <a:headEnd/>
              <a:tailEnd/>
            </a:ln>
          </p:spPr>
          <p:txBody>
            <a:bodyPr wrap="none"/>
            <a:lstStyle/>
            <a:p>
              <a:pPr algn="ctr"/>
              <a:r>
                <a:rPr lang="ko-KR" altLang="en-US" sz="900">
                  <a:latin typeface="+mn-ea"/>
                  <a:ea typeface="+mn-ea"/>
                </a:rPr>
                <a:t>접속 요청</a:t>
              </a:r>
            </a:p>
          </p:txBody>
        </p:sp>
        <p:sp>
          <p:nvSpPr>
            <p:cNvPr id="27" name="AutoShape 9"/>
            <p:cNvSpPr>
              <a:spLocks noChangeArrowheads="1"/>
            </p:cNvSpPr>
            <p:nvPr/>
          </p:nvSpPr>
          <p:spPr bwMode="auto">
            <a:xfrm>
              <a:off x="4411662" y="2836863"/>
              <a:ext cx="1665288" cy="3165475"/>
            </a:xfrm>
            <a:prstGeom prst="roundRect">
              <a:avLst>
                <a:gd name="adj" fmla="val 2940"/>
              </a:avLst>
            </a:prstGeom>
            <a:solidFill>
              <a:schemeClr val="bg1"/>
            </a:solidFill>
            <a:ln w="19050" algn="ctr">
              <a:noFill/>
              <a:round/>
              <a:headEnd/>
              <a:tailEnd/>
            </a:ln>
          </p:spPr>
          <p:txBody>
            <a:bodyPr wrap="none"/>
            <a:lstStyle/>
            <a:p>
              <a:pPr latinLnBrk="0"/>
              <a:endParaRPr lang="en-US" altLang="ko-KR" sz="900" b="1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28" name="Rectangle 24"/>
            <p:cNvSpPr>
              <a:spLocks noChangeArrowheads="1"/>
            </p:cNvSpPr>
            <p:nvPr/>
          </p:nvSpPr>
          <p:spPr bwMode="auto">
            <a:xfrm>
              <a:off x="6203950" y="2355850"/>
              <a:ext cx="3204000" cy="227013"/>
            </a:xfrm>
            <a:prstGeom prst="rect">
              <a:avLst/>
            </a:prstGeom>
            <a:solidFill>
              <a:srgbClr val="375A71"/>
            </a:solidFill>
            <a:ln w="19050" algn="ctr">
              <a:solidFill>
                <a:srgbClr val="375A7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r>
                <a:rPr lang="en-US" altLang="en-US" sz="900" b="1">
                  <a:solidFill>
                    <a:schemeClr val="bg1"/>
                  </a:solidFill>
                  <a:latin typeface="+mn-ea"/>
                  <a:ea typeface="+mn-ea"/>
                </a:rPr>
                <a:t>Tibero 의 구조</a:t>
              </a:r>
            </a:p>
          </p:txBody>
        </p:sp>
        <p:sp>
          <p:nvSpPr>
            <p:cNvPr id="29" name="AutoShape 25"/>
            <p:cNvSpPr>
              <a:spLocks noChangeArrowheads="1"/>
            </p:cNvSpPr>
            <p:nvPr/>
          </p:nvSpPr>
          <p:spPr bwMode="invGray">
            <a:xfrm>
              <a:off x="6448425" y="3265488"/>
              <a:ext cx="628650" cy="2754312"/>
            </a:xfrm>
            <a:prstGeom prst="roundRect">
              <a:avLst>
                <a:gd name="adj" fmla="val 8782"/>
              </a:avLst>
            </a:prstGeom>
            <a:solidFill>
              <a:srgbClr val="589DBC"/>
            </a:solidFill>
            <a:ln w="952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latinLnBrk="0"/>
              <a:endParaRPr lang="en-US" altLang="ko-KR" sz="900" b="1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0" name="AutoShape 26"/>
            <p:cNvSpPr>
              <a:spLocks noChangeArrowheads="1"/>
            </p:cNvSpPr>
            <p:nvPr/>
          </p:nvSpPr>
          <p:spPr bwMode="auto">
            <a:xfrm>
              <a:off x="6299200" y="3311525"/>
              <a:ext cx="744537" cy="2698750"/>
            </a:xfrm>
            <a:prstGeom prst="roundRect">
              <a:avLst>
                <a:gd name="adj" fmla="val 5528"/>
              </a:avLst>
            </a:prstGeom>
            <a:solidFill>
              <a:schemeClr val="bg1"/>
            </a:solidFill>
            <a:ln w="12700" algn="ctr">
              <a:noFill/>
              <a:round/>
              <a:headEnd/>
              <a:tailEnd/>
            </a:ln>
            <a:effectLst>
              <a:outerShdw dist="35921" dir="2700000" algn="ctr" rotWithShape="0">
                <a:srgbClr val="589DBC"/>
              </a:outerShdw>
            </a:effectLst>
          </p:spPr>
          <p:txBody>
            <a:bodyPr wrap="none" rIns="72000"/>
            <a:lstStyle/>
            <a:p>
              <a:pPr algn="r">
                <a:defRPr/>
              </a:pPr>
              <a:r>
                <a:rPr lang="en-US" altLang="ko-KR" sz="900" i="1">
                  <a:latin typeface="+mn-ea"/>
                  <a:ea typeface="+mn-ea"/>
                </a:rPr>
                <a:t>Process</a:t>
              </a:r>
            </a:p>
          </p:txBody>
        </p:sp>
        <p:grpSp>
          <p:nvGrpSpPr>
            <p:cNvPr id="31" name="Group 27"/>
            <p:cNvGrpSpPr>
              <a:grpSpLocks/>
            </p:cNvGrpSpPr>
            <p:nvPr/>
          </p:nvGrpSpPr>
          <p:grpSpPr bwMode="auto">
            <a:xfrm>
              <a:off x="6351587" y="3941763"/>
              <a:ext cx="2836863" cy="1163637"/>
              <a:chOff x="3865" y="2437"/>
              <a:chExt cx="2109" cy="865"/>
            </a:xfrm>
          </p:grpSpPr>
          <p:sp>
            <p:nvSpPr>
              <p:cNvPr id="111" name="Line 28"/>
              <p:cNvSpPr>
                <a:spLocks noChangeShapeType="1"/>
              </p:cNvSpPr>
              <p:nvPr/>
            </p:nvSpPr>
            <p:spPr bwMode="auto">
              <a:xfrm>
                <a:off x="3866" y="2437"/>
                <a:ext cx="2108" cy="0"/>
              </a:xfrm>
              <a:prstGeom prst="line">
                <a:avLst/>
              </a:prstGeom>
              <a:noFill/>
              <a:ln w="19050" cap="rnd">
                <a:solidFill>
                  <a:schemeClr val="bg2"/>
                </a:solidFill>
                <a:prstDash val="sysDot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900">
                  <a:latin typeface="+mn-ea"/>
                  <a:ea typeface="+mn-ea"/>
                </a:endParaRPr>
              </a:p>
            </p:txBody>
          </p:sp>
          <p:sp>
            <p:nvSpPr>
              <p:cNvPr id="112" name="Line 29"/>
              <p:cNvSpPr>
                <a:spLocks noChangeShapeType="1"/>
              </p:cNvSpPr>
              <p:nvPr/>
            </p:nvSpPr>
            <p:spPr bwMode="auto">
              <a:xfrm>
                <a:off x="3865" y="3302"/>
                <a:ext cx="2109" cy="0"/>
              </a:xfrm>
              <a:prstGeom prst="line">
                <a:avLst/>
              </a:prstGeom>
              <a:noFill/>
              <a:ln w="19050" cap="rnd">
                <a:solidFill>
                  <a:schemeClr val="bg2"/>
                </a:solidFill>
                <a:prstDash val="sysDot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900">
                  <a:latin typeface="+mn-ea"/>
                  <a:ea typeface="+mn-ea"/>
                </a:endParaRPr>
              </a:p>
            </p:txBody>
          </p:sp>
          <p:sp>
            <p:nvSpPr>
              <p:cNvPr id="113" name="Line 30"/>
              <p:cNvSpPr>
                <a:spLocks noChangeShapeType="1"/>
              </p:cNvSpPr>
              <p:nvPr/>
            </p:nvSpPr>
            <p:spPr bwMode="auto">
              <a:xfrm>
                <a:off x="3866" y="2868"/>
                <a:ext cx="2108" cy="0"/>
              </a:xfrm>
              <a:prstGeom prst="line">
                <a:avLst/>
              </a:prstGeom>
              <a:noFill/>
              <a:ln w="19050" cap="rnd">
                <a:solidFill>
                  <a:schemeClr val="bg2"/>
                </a:solidFill>
                <a:prstDash val="sysDot"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900">
                  <a:latin typeface="+mn-ea"/>
                  <a:ea typeface="+mn-ea"/>
                </a:endParaRPr>
              </a:p>
            </p:txBody>
          </p:sp>
        </p:grpSp>
        <p:sp>
          <p:nvSpPr>
            <p:cNvPr id="32" name="AutoShape 31" descr="넓은 상향 대각선"/>
            <p:cNvSpPr>
              <a:spLocks noChangeArrowheads="1"/>
            </p:cNvSpPr>
            <p:nvPr/>
          </p:nvSpPr>
          <p:spPr bwMode="auto">
            <a:xfrm>
              <a:off x="7621587" y="4265613"/>
              <a:ext cx="787400" cy="514350"/>
            </a:xfrm>
            <a:prstGeom prst="roundRect">
              <a:avLst>
                <a:gd name="adj" fmla="val 16667"/>
              </a:avLst>
            </a:prstGeom>
            <a:pattFill prst="dkUpDiag">
              <a:fgClr>
                <a:srgbClr val="D7D6BF"/>
              </a:fgClr>
              <a:bgClr>
                <a:srgbClr val="E3E3D3"/>
              </a:bgClr>
            </a:pattFill>
            <a:ln w="19050" algn="ctr">
              <a:noFill/>
              <a:round/>
              <a:headEnd/>
              <a:tailEnd/>
            </a:ln>
          </p:spPr>
          <p:txBody>
            <a:bodyPr lIns="90000" tIns="46800" rIns="18000"/>
            <a:lstStyle/>
            <a:p>
              <a:pPr latinLnBrk="0"/>
              <a:endParaRPr lang="en-US" altLang="ko-KR" sz="900" b="1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3" name="AutoShape 32" descr="넓은 상향 대각선"/>
            <p:cNvSpPr>
              <a:spLocks noChangeArrowheads="1"/>
            </p:cNvSpPr>
            <p:nvPr/>
          </p:nvSpPr>
          <p:spPr bwMode="auto">
            <a:xfrm>
              <a:off x="8450262" y="3690938"/>
              <a:ext cx="549275" cy="511175"/>
            </a:xfrm>
            <a:prstGeom prst="roundRect">
              <a:avLst>
                <a:gd name="adj" fmla="val 16667"/>
              </a:avLst>
            </a:prstGeom>
            <a:pattFill prst="dkUpDiag">
              <a:fgClr>
                <a:srgbClr val="D7D6BF"/>
              </a:fgClr>
              <a:bgClr>
                <a:srgbClr val="E3E3D3"/>
              </a:bgClr>
            </a:pattFill>
            <a:ln w="19050" algn="ctr">
              <a:noFill/>
              <a:round/>
              <a:headEnd/>
              <a:tailEnd/>
            </a:ln>
          </p:spPr>
          <p:txBody>
            <a:bodyPr lIns="90000" tIns="46800" rIns="18000"/>
            <a:lstStyle/>
            <a:p>
              <a:pPr latinLnBrk="0"/>
              <a:endParaRPr lang="en-US" altLang="ko-KR" sz="900" b="1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4" name="AutoShape 33" descr="넓은 상향 대각선"/>
            <p:cNvSpPr>
              <a:spLocks noChangeArrowheads="1"/>
            </p:cNvSpPr>
            <p:nvPr/>
          </p:nvSpPr>
          <p:spPr bwMode="auto">
            <a:xfrm>
              <a:off x="7966075" y="4821238"/>
              <a:ext cx="984250" cy="512762"/>
            </a:xfrm>
            <a:prstGeom prst="roundRect">
              <a:avLst>
                <a:gd name="adj" fmla="val 16667"/>
              </a:avLst>
            </a:prstGeom>
            <a:pattFill prst="dkUpDiag">
              <a:fgClr>
                <a:srgbClr val="D7D6BF"/>
              </a:fgClr>
              <a:bgClr>
                <a:srgbClr val="E3E3D3"/>
              </a:bgClr>
            </a:pattFill>
            <a:ln w="19050" algn="ctr">
              <a:noFill/>
              <a:round/>
              <a:headEnd/>
              <a:tailEnd/>
            </a:ln>
          </p:spPr>
          <p:txBody>
            <a:bodyPr lIns="90000" tIns="46800" rIns="18000"/>
            <a:lstStyle/>
            <a:p>
              <a:pPr latinLnBrk="0"/>
              <a:endParaRPr lang="en-US" altLang="ko-KR" sz="900" b="1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5" name="AutoShape 34" descr="넓은 상향 대각선"/>
            <p:cNvSpPr>
              <a:spLocks noChangeArrowheads="1"/>
            </p:cNvSpPr>
            <p:nvPr/>
          </p:nvSpPr>
          <p:spPr bwMode="auto">
            <a:xfrm>
              <a:off x="7340600" y="3697288"/>
              <a:ext cx="877887" cy="512762"/>
            </a:xfrm>
            <a:prstGeom prst="roundRect">
              <a:avLst>
                <a:gd name="adj" fmla="val 16667"/>
              </a:avLst>
            </a:prstGeom>
            <a:pattFill prst="dkUpDiag">
              <a:fgClr>
                <a:srgbClr val="D7D6BF"/>
              </a:fgClr>
              <a:bgClr>
                <a:srgbClr val="E3E3D3"/>
              </a:bgClr>
            </a:pattFill>
            <a:ln w="19050" algn="ctr">
              <a:noFill/>
              <a:round/>
              <a:headEnd/>
              <a:tailEnd/>
            </a:ln>
          </p:spPr>
          <p:txBody>
            <a:bodyPr lIns="90000" tIns="46800" rIns="18000"/>
            <a:lstStyle/>
            <a:p>
              <a:pPr latinLnBrk="0"/>
              <a:endParaRPr lang="en-US" altLang="ko-KR" sz="900" b="1">
                <a:solidFill>
                  <a:srgbClr val="FF0000"/>
                </a:solidFill>
                <a:latin typeface="+mn-ea"/>
                <a:ea typeface="+mn-ea"/>
              </a:endParaRPr>
            </a:p>
          </p:txBody>
        </p:sp>
        <p:sp>
          <p:nvSpPr>
            <p:cNvPr id="36" name="Line 35"/>
            <p:cNvSpPr>
              <a:spLocks noChangeShapeType="1"/>
            </p:cNvSpPr>
            <p:nvPr/>
          </p:nvSpPr>
          <p:spPr bwMode="auto">
            <a:xfrm>
              <a:off x="7621587" y="4524375"/>
              <a:ext cx="757238" cy="4763"/>
            </a:xfrm>
            <a:prstGeom prst="line">
              <a:avLst/>
            </a:prstGeom>
            <a:noFill/>
            <a:ln w="28575">
              <a:solidFill>
                <a:srgbClr val="006699"/>
              </a:solidFill>
              <a:round/>
              <a:headEnd type="oval" w="med" len="med"/>
              <a:tailEnd type="oval" w="med" len="med"/>
            </a:ln>
          </p:spPr>
          <p:txBody>
            <a:bodyPr/>
            <a:lstStyle/>
            <a:p>
              <a:endParaRPr lang="ko-KR" altLang="en-US" sz="900">
                <a:latin typeface="+mn-ea"/>
                <a:ea typeface="+mn-ea"/>
              </a:endParaRPr>
            </a:p>
          </p:txBody>
        </p:sp>
        <p:sp>
          <p:nvSpPr>
            <p:cNvPr id="37" name="Line 36"/>
            <p:cNvSpPr>
              <a:spLocks noChangeShapeType="1"/>
            </p:cNvSpPr>
            <p:nvPr/>
          </p:nvSpPr>
          <p:spPr bwMode="auto">
            <a:xfrm>
              <a:off x="7966075" y="5068888"/>
              <a:ext cx="984250" cy="0"/>
            </a:xfrm>
            <a:prstGeom prst="line">
              <a:avLst/>
            </a:prstGeom>
            <a:noFill/>
            <a:ln w="28575">
              <a:solidFill>
                <a:srgbClr val="006699"/>
              </a:solidFill>
              <a:round/>
              <a:headEnd type="oval" w="med" len="med"/>
              <a:tailEnd type="oval" w="med" len="med"/>
            </a:ln>
          </p:spPr>
          <p:txBody>
            <a:bodyPr/>
            <a:lstStyle/>
            <a:p>
              <a:endParaRPr lang="ko-KR" altLang="en-US" sz="900">
                <a:latin typeface="+mn-ea"/>
                <a:ea typeface="+mn-ea"/>
              </a:endParaRPr>
            </a:p>
          </p:txBody>
        </p:sp>
        <p:sp>
          <p:nvSpPr>
            <p:cNvPr id="38" name="Line 37"/>
            <p:cNvSpPr>
              <a:spLocks noChangeShapeType="1"/>
            </p:cNvSpPr>
            <p:nvPr/>
          </p:nvSpPr>
          <p:spPr bwMode="auto">
            <a:xfrm>
              <a:off x="8455025" y="3944938"/>
              <a:ext cx="544512" cy="9525"/>
            </a:xfrm>
            <a:prstGeom prst="line">
              <a:avLst/>
            </a:prstGeom>
            <a:noFill/>
            <a:ln w="28575">
              <a:solidFill>
                <a:srgbClr val="006699"/>
              </a:solidFill>
              <a:round/>
              <a:headEnd type="oval" w="med" len="med"/>
              <a:tailEnd type="oval" w="med" len="med"/>
            </a:ln>
          </p:spPr>
          <p:txBody>
            <a:bodyPr/>
            <a:lstStyle/>
            <a:p>
              <a:endParaRPr lang="ko-KR" altLang="en-US" sz="900">
                <a:latin typeface="+mn-ea"/>
                <a:ea typeface="+mn-ea"/>
              </a:endParaRPr>
            </a:p>
          </p:txBody>
        </p:sp>
        <p:sp>
          <p:nvSpPr>
            <p:cNvPr id="39" name="Line 38"/>
            <p:cNvSpPr>
              <a:spLocks noChangeShapeType="1"/>
            </p:cNvSpPr>
            <p:nvPr/>
          </p:nvSpPr>
          <p:spPr bwMode="auto">
            <a:xfrm>
              <a:off x="7329487" y="3941763"/>
              <a:ext cx="881063" cy="0"/>
            </a:xfrm>
            <a:prstGeom prst="line">
              <a:avLst/>
            </a:prstGeom>
            <a:noFill/>
            <a:ln w="28575">
              <a:solidFill>
                <a:srgbClr val="006699"/>
              </a:solidFill>
              <a:round/>
              <a:headEnd type="oval" w="med" len="med"/>
              <a:tailEnd type="oval" w="med" len="med"/>
            </a:ln>
          </p:spPr>
          <p:txBody>
            <a:bodyPr/>
            <a:lstStyle/>
            <a:p>
              <a:endParaRPr lang="ko-KR" altLang="en-US" sz="900">
                <a:latin typeface="+mn-ea"/>
                <a:ea typeface="+mn-ea"/>
              </a:endParaRPr>
            </a:p>
          </p:txBody>
        </p:sp>
        <p:sp>
          <p:nvSpPr>
            <p:cNvPr id="40" name="Text Box 55"/>
            <p:cNvSpPr txBox="1">
              <a:spLocks noChangeArrowheads="1"/>
            </p:cNvSpPr>
            <p:nvPr/>
          </p:nvSpPr>
          <p:spPr bwMode="auto">
            <a:xfrm>
              <a:off x="6289675" y="5283200"/>
              <a:ext cx="746124" cy="64633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ko-KR" altLang="en-US" sz="900" i="1" dirty="0">
                  <a:solidFill>
                    <a:srgbClr val="344452"/>
                  </a:solidFill>
                  <a:latin typeface="+mn-ea"/>
                  <a:ea typeface="+mn-ea"/>
                </a:rPr>
                <a:t>필요 </a:t>
              </a:r>
              <a:r>
                <a:rPr lang="en-US" altLang="ko-KR" sz="900" i="1" dirty="0">
                  <a:solidFill>
                    <a:srgbClr val="344452"/>
                  </a:solidFill>
                  <a:latin typeface="+mn-ea"/>
                  <a:ea typeface="+mn-ea"/>
                </a:rPr>
                <a:t>Thread </a:t>
              </a:r>
            </a:p>
            <a:p>
              <a:r>
                <a:rPr lang="ko-KR" altLang="en-US" sz="900" i="1" dirty="0">
                  <a:solidFill>
                    <a:srgbClr val="344452"/>
                  </a:solidFill>
                  <a:latin typeface="+mn-ea"/>
                  <a:ea typeface="+mn-ea"/>
                </a:rPr>
                <a:t>사전 생성 </a:t>
              </a:r>
            </a:p>
            <a:p>
              <a:r>
                <a:rPr lang="ko-KR" altLang="en-US" sz="900" i="1" dirty="0">
                  <a:solidFill>
                    <a:srgbClr val="344452"/>
                  </a:solidFill>
                  <a:latin typeface="+mn-ea"/>
                  <a:ea typeface="+mn-ea"/>
                </a:rPr>
                <a:t>및 대기 </a:t>
              </a:r>
            </a:p>
          </p:txBody>
        </p:sp>
        <p:sp>
          <p:nvSpPr>
            <p:cNvPr id="41" name="Rectangle 56"/>
            <p:cNvSpPr>
              <a:spLocks noChangeArrowheads="1"/>
            </p:cNvSpPr>
            <p:nvPr/>
          </p:nvSpPr>
          <p:spPr bwMode="auto">
            <a:xfrm>
              <a:off x="6352932" y="3678238"/>
              <a:ext cx="597143" cy="231775"/>
            </a:xfrm>
            <a:prstGeom prst="rect">
              <a:avLst/>
            </a:prstGeom>
            <a:gradFill rotWithShape="1">
              <a:gsLst>
                <a:gs pos="0">
                  <a:srgbClr val="D5CCB9"/>
                </a:gs>
                <a:gs pos="100000">
                  <a:srgbClr val="DED7C8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ObliqueTopRight"/>
              <a:lightRig rig="legacyFlat3" dir="b"/>
            </a:scene3d>
            <a:sp3d extrusionH="36500" prstMaterial="legacyMatte">
              <a:bevelT w="13500" h="13500" prst="angle"/>
              <a:bevelB w="13500" h="13500" prst="angle"/>
              <a:extrusionClr>
                <a:srgbClr val="D5CCB9"/>
              </a:extrusionClr>
            </a:sp3d>
          </p:spPr>
          <p:txBody>
            <a:bodyPr wrap="none" lIns="36000" rIns="36000" anchor="ctr">
              <a:flatTx/>
            </a:bodyPr>
            <a:lstStyle/>
            <a:p>
              <a:pPr algn="r"/>
              <a:r>
                <a:rPr lang="en-US" altLang="ko-KR" sz="900" dirty="0">
                  <a:latin typeface="+mn-ea"/>
                  <a:ea typeface="+mn-ea"/>
                </a:rPr>
                <a:t>Thread 1</a:t>
              </a:r>
            </a:p>
          </p:txBody>
        </p:sp>
        <p:sp>
          <p:nvSpPr>
            <p:cNvPr id="42" name="AutoShape 64"/>
            <p:cNvSpPr>
              <a:spLocks noChangeArrowheads="1"/>
            </p:cNvSpPr>
            <p:nvPr/>
          </p:nvSpPr>
          <p:spPr bwMode="auto">
            <a:xfrm>
              <a:off x="5251450" y="3527425"/>
              <a:ext cx="750887" cy="469900"/>
            </a:xfrm>
            <a:prstGeom prst="flowChartDocument">
              <a:avLst/>
            </a:prstGeom>
            <a:gradFill rotWithShape="1">
              <a:gsLst>
                <a:gs pos="0">
                  <a:srgbClr val="ACC4CC"/>
                </a:gs>
                <a:gs pos="100000">
                  <a:srgbClr val="BDD0D7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ObliqueTopRight"/>
              <a:lightRig rig="legacyFlat3" dir="b"/>
            </a:scene3d>
            <a:sp3d extrusionH="36500" prstMaterial="legacyMatte">
              <a:bevelT w="13500" h="13500" prst="angle"/>
              <a:bevelB w="13500" h="13500" prst="angle"/>
              <a:extrusionClr>
                <a:srgbClr val="ACC4CC"/>
              </a:extrusionClr>
            </a:sp3d>
          </p:spPr>
          <p:txBody>
            <a:bodyPr wrap="none" lIns="54000" rIns="54000" anchor="ctr">
              <a:flatTx/>
            </a:bodyPr>
            <a:lstStyle/>
            <a:p>
              <a:r>
                <a:rPr lang="en-US" altLang="ko-KR" sz="900">
                  <a:solidFill>
                    <a:srgbClr val="14212A"/>
                  </a:solidFill>
                  <a:latin typeface="+mn-ea"/>
                  <a:ea typeface="+mn-ea"/>
                </a:rPr>
                <a:t>Server</a:t>
              </a:r>
            </a:p>
            <a:p>
              <a:r>
                <a:rPr lang="en-US" altLang="ko-KR" sz="900">
                  <a:solidFill>
                    <a:srgbClr val="14212A"/>
                  </a:solidFill>
                  <a:latin typeface="+mn-ea"/>
                  <a:ea typeface="+mn-ea"/>
                </a:rPr>
                <a:t>Process #1</a:t>
              </a:r>
            </a:p>
          </p:txBody>
        </p:sp>
        <p:sp>
          <p:nvSpPr>
            <p:cNvPr id="43" name="AutoShape 65"/>
            <p:cNvSpPr>
              <a:spLocks noChangeArrowheads="1"/>
            </p:cNvSpPr>
            <p:nvPr/>
          </p:nvSpPr>
          <p:spPr bwMode="auto">
            <a:xfrm>
              <a:off x="5251450" y="4156075"/>
              <a:ext cx="750887" cy="471488"/>
            </a:xfrm>
            <a:prstGeom prst="flowChartDocument">
              <a:avLst/>
            </a:prstGeom>
            <a:gradFill rotWithShape="1">
              <a:gsLst>
                <a:gs pos="0">
                  <a:srgbClr val="ACC4CC"/>
                </a:gs>
                <a:gs pos="100000">
                  <a:srgbClr val="BDD0D7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ObliqueTopRight"/>
              <a:lightRig rig="legacyFlat3" dir="b"/>
            </a:scene3d>
            <a:sp3d extrusionH="36500" prstMaterial="legacyMatte">
              <a:bevelT w="13500" h="13500" prst="angle"/>
              <a:bevelB w="13500" h="13500" prst="angle"/>
              <a:extrusionClr>
                <a:srgbClr val="ACC4CC"/>
              </a:extrusionClr>
            </a:sp3d>
          </p:spPr>
          <p:txBody>
            <a:bodyPr wrap="none" lIns="54000" rIns="54000" anchor="ctr">
              <a:flatTx/>
            </a:bodyPr>
            <a:lstStyle/>
            <a:p>
              <a:r>
                <a:rPr lang="en-US" altLang="ko-KR" sz="900" dirty="0">
                  <a:solidFill>
                    <a:srgbClr val="14212A"/>
                  </a:solidFill>
                  <a:latin typeface="+mn-ea"/>
                  <a:ea typeface="+mn-ea"/>
                </a:rPr>
                <a:t>Server</a:t>
              </a:r>
            </a:p>
            <a:p>
              <a:r>
                <a:rPr lang="en-US" altLang="ko-KR" sz="900" dirty="0">
                  <a:solidFill>
                    <a:srgbClr val="14212A"/>
                  </a:solidFill>
                  <a:latin typeface="+mn-ea"/>
                  <a:ea typeface="+mn-ea"/>
                </a:rPr>
                <a:t>Process #2</a:t>
              </a:r>
            </a:p>
          </p:txBody>
        </p:sp>
        <p:sp>
          <p:nvSpPr>
            <p:cNvPr id="44" name="AutoShape 66"/>
            <p:cNvSpPr>
              <a:spLocks noChangeArrowheads="1"/>
            </p:cNvSpPr>
            <p:nvPr/>
          </p:nvSpPr>
          <p:spPr bwMode="auto">
            <a:xfrm>
              <a:off x="5251450" y="4786313"/>
              <a:ext cx="750887" cy="469900"/>
            </a:xfrm>
            <a:prstGeom prst="flowChartDocument">
              <a:avLst/>
            </a:prstGeom>
            <a:gradFill rotWithShape="1">
              <a:gsLst>
                <a:gs pos="0">
                  <a:srgbClr val="ACC4CC"/>
                </a:gs>
                <a:gs pos="100000">
                  <a:srgbClr val="BDD0D7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ObliqueTopRight"/>
              <a:lightRig rig="legacyFlat3" dir="b"/>
            </a:scene3d>
            <a:sp3d extrusionH="36500" prstMaterial="legacyMatte">
              <a:bevelT w="13500" h="13500" prst="angle"/>
              <a:bevelB w="13500" h="13500" prst="angle"/>
              <a:extrusionClr>
                <a:srgbClr val="ACC4CC"/>
              </a:extrusionClr>
            </a:sp3d>
          </p:spPr>
          <p:txBody>
            <a:bodyPr wrap="none" lIns="54000" rIns="54000" anchor="ctr">
              <a:flatTx/>
            </a:bodyPr>
            <a:lstStyle/>
            <a:p>
              <a:r>
                <a:rPr lang="en-US" altLang="ko-KR" sz="900">
                  <a:solidFill>
                    <a:srgbClr val="14212A"/>
                  </a:solidFill>
                  <a:latin typeface="+mn-ea"/>
                  <a:ea typeface="+mn-ea"/>
                </a:rPr>
                <a:t>Server</a:t>
              </a:r>
            </a:p>
            <a:p>
              <a:r>
                <a:rPr lang="en-US" altLang="ko-KR" sz="900">
                  <a:solidFill>
                    <a:srgbClr val="14212A"/>
                  </a:solidFill>
                  <a:latin typeface="+mn-ea"/>
                  <a:ea typeface="+mn-ea"/>
                </a:rPr>
                <a:t>Process #3</a:t>
              </a:r>
            </a:p>
          </p:txBody>
        </p:sp>
        <p:sp>
          <p:nvSpPr>
            <p:cNvPr id="45" name="Text Box 67"/>
            <p:cNvSpPr txBox="1">
              <a:spLocks noChangeArrowheads="1"/>
            </p:cNvSpPr>
            <p:nvPr/>
          </p:nvSpPr>
          <p:spPr bwMode="auto">
            <a:xfrm>
              <a:off x="4395787" y="2860675"/>
              <a:ext cx="828675" cy="306388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r>
                <a:rPr lang="ko-KR" altLang="en-US" sz="900">
                  <a:latin typeface="+mn-ea"/>
                  <a:ea typeface="+mn-ea"/>
                </a:rPr>
                <a:t>사용자 별 전담 </a:t>
              </a:r>
            </a:p>
            <a:p>
              <a:r>
                <a:rPr lang="ko-KR" altLang="en-US" sz="900">
                  <a:latin typeface="+mn-ea"/>
                  <a:ea typeface="+mn-ea"/>
                </a:rPr>
                <a:t>프로세스 생성</a:t>
              </a:r>
            </a:p>
          </p:txBody>
        </p:sp>
        <p:sp>
          <p:nvSpPr>
            <p:cNvPr id="46" name="Text Box 68"/>
            <p:cNvSpPr txBox="1">
              <a:spLocks noChangeArrowheads="1"/>
            </p:cNvSpPr>
            <p:nvPr/>
          </p:nvSpPr>
          <p:spPr bwMode="auto">
            <a:xfrm>
              <a:off x="5284787" y="3176588"/>
              <a:ext cx="742950" cy="307975"/>
            </a:xfrm>
            <a:prstGeom prst="rect">
              <a:avLst/>
            </a:prstGeom>
            <a:noFill/>
            <a:ln w="19050" algn="ctr">
              <a:noFill/>
              <a:miter lim="800000"/>
              <a:headEnd/>
              <a:tailEnd/>
            </a:ln>
          </p:spPr>
          <p:txBody>
            <a:bodyPr wrap="none" lIns="0" rIns="0" anchor="ctr"/>
            <a:lstStyle/>
            <a:p>
              <a:r>
                <a:rPr lang="ko-KR" altLang="en-US" sz="900">
                  <a:latin typeface="+mn-ea"/>
                  <a:ea typeface="+mn-ea"/>
                </a:rPr>
                <a:t>각 사용자의</a:t>
              </a:r>
            </a:p>
            <a:p>
              <a:r>
                <a:rPr lang="ko-KR" altLang="en-US" sz="900">
                  <a:latin typeface="+mn-ea"/>
                  <a:ea typeface="+mn-ea"/>
                </a:rPr>
                <a:t>요구 처리</a:t>
              </a:r>
            </a:p>
          </p:txBody>
        </p:sp>
        <p:grpSp>
          <p:nvGrpSpPr>
            <p:cNvPr id="47" name="Group 69"/>
            <p:cNvGrpSpPr>
              <a:grpSpLocks/>
            </p:cNvGrpSpPr>
            <p:nvPr/>
          </p:nvGrpSpPr>
          <p:grpSpPr bwMode="auto">
            <a:xfrm>
              <a:off x="4351337" y="3760788"/>
              <a:ext cx="895350" cy="1258887"/>
              <a:chOff x="882" y="3771"/>
              <a:chExt cx="611" cy="792"/>
            </a:xfrm>
          </p:grpSpPr>
          <p:sp>
            <p:nvSpPr>
              <p:cNvPr id="108" name="Line 70"/>
              <p:cNvSpPr>
                <a:spLocks noChangeShapeType="1"/>
              </p:cNvSpPr>
              <p:nvPr/>
            </p:nvSpPr>
            <p:spPr bwMode="auto">
              <a:xfrm>
                <a:off x="882" y="3771"/>
                <a:ext cx="611" cy="0"/>
              </a:xfrm>
              <a:prstGeom prst="line">
                <a:avLst/>
              </a:prstGeom>
              <a:noFill/>
              <a:ln w="57150">
                <a:solidFill>
                  <a:srgbClr val="969696"/>
                </a:solidFill>
                <a:round/>
                <a:headEnd/>
                <a:tailEnd type="triangle" w="med" len="sm"/>
              </a:ln>
            </p:spPr>
            <p:txBody>
              <a:bodyPr wrap="none" anchor="ctr"/>
              <a:lstStyle/>
              <a:p>
                <a:endParaRPr lang="ko-KR" altLang="en-US" sz="900">
                  <a:latin typeface="+mn-ea"/>
                  <a:ea typeface="+mn-ea"/>
                </a:endParaRPr>
              </a:p>
            </p:txBody>
          </p:sp>
          <p:sp>
            <p:nvSpPr>
              <p:cNvPr id="109" name="Line 71"/>
              <p:cNvSpPr>
                <a:spLocks noChangeShapeType="1"/>
              </p:cNvSpPr>
              <p:nvPr/>
            </p:nvSpPr>
            <p:spPr bwMode="auto">
              <a:xfrm>
                <a:off x="882" y="4168"/>
                <a:ext cx="611" cy="0"/>
              </a:xfrm>
              <a:prstGeom prst="line">
                <a:avLst/>
              </a:prstGeom>
              <a:noFill/>
              <a:ln w="57150">
                <a:solidFill>
                  <a:srgbClr val="969696"/>
                </a:solidFill>
                <a:round/>
                <a:headEnd/>
                <a:tailEnd type="triangle" w="med" len="sm"/>
              </a:ln>
            </p:spPr>
            <p:txBody>
              <a:bodyPr wrap="none" anchor="ctr"/>
              <a:lstStyle/>
              <a:p>
                <a:endParaRPr lang="ko-KR" altLang="en-US" sz="900">
                  <a:latin typeface="+mn-ea"/>
                  <a:ea typeface="+mn-ea"/>
                </a:endParaRPr>
              </a:p>
            </p:txBody>
          </p:sp>
          <p:sp>
            <p:nvSpPr>
              <p:cNvPr id="110" name="Line 72"/>
              <p:cNvSpPr>
                <a:spLocks noChangeShapeType="1"/>
              </p:cNvSpPr>
              <p:nvPr/>
            </p:nvSpPr>
            <p:spPr bwMode="auto">
              <a:xfrm>
                <a:off x="882" y="4563"/>
                <a:ext cx="611" cy="0"/>
              </a:xfrm>
              <a:prstGeom prst="line">
                <a:avLst/>
              </a:prstGeom>
              <a:noFill/>
              <a:ln w="57150">
                <a:solidFill>
                  <a:srgbClr val="969696"/>
                </a:solidFill>
                <a:round/>
                <a:headEnd/>
                <a:tailEnd type="triangle" w="med" len="sm"/>
              </a:ln>
            </p:spPr>
            <p:txBody>
              <a:bodyPr wrap="none" anchor="ctr"/>
              <a:lstStyle/>
              <a:p>
                <a:endParaRPr lang="ko-KR" altLang="en-US" sz="900">
                  <a:latin typeface="+mn-ea"/>
                  <a:ea typeface="+mn-ea"/>
                </a:endParaRPr>
              </a:p>
            </p:txBody>
          </p:sp>
        </p:grpSp>
        <p:grpSp>
          <p:nvGrpSpPr>
            <p:cNvPr id="48" name="Group 73"/>
            <p:cNvGrpSpPr>
              <a:grpSpLocks/>
            </p:cNvGrpSpPr>
            <p:nvPr/>
          </p:nvGrpSpPr>
          <p:grpSpPr bwMode="auto">
            <a:xfrm>
              <a:off x="4621212" y="4210050"/>
              <a:ext cx="301625" cy="363538"/>
              <a:chOff x="-928" y="2446"/>
              <a:chExt cx="335" cy="335"/>
            </a:xfrm>
          </p:grpSpPr>
          <p:pic>
            <p:nvPicPr>
              <p:cNvPr id="106" name="Picture 74" descr="Untitled-18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lum bright="6000"/>
                <a:grayscl/>
              </a:blip>
              <a:srcRect/>
              <a:stretch>
                <a:fillRect/>
              </a:stretch>
            </p:blipFill>
            <p:spPr bwMode="auto">
              <a:xfrm flipH="1">
                <a:off x="-928" y="2446"/>
                <a:ext cx="335" cy="3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07" name="Oval 75"/>
              <p:cNvSpPr>
                <a:spLocks noChangeArrowheads="1"/>
              </p:cNvSpPr>
              <p:nvPr/>
            </p:nvSpPr>
            <p:spPr bwMode="auto">
              <a:xfrm>
                <a:off x="-853" y="2522"/>
                <a:ext cx="184" cy="18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latinLnBrk="0"/>
                <a:endParaRPr lang="en-US" altLang="ko-KR" sz="900" b="1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49" name="Group 76"/>
            <p:cNvGrpSpPr>
              <a:grpSpLocks/>
            </p:cNvGrpSpPr>
            <p:nvPr/>
          </p:nvGrpSpPr>
          <p:grpSpPr bwMode="auto">
            <a:xfrm>
              <a:off x="4792662" y="4213225"/>
              <a:ext cx="301625" cy="360363"/>
              <a:chOff x="-928" y="2446"/>
              <a:chExt cx="335" cy="335"/>
            </a:xfrm>
          </p:grpSpPr>
          <p:pic>
            <p:nvPicPr>
              <p:cNvPr id="104" name="Picture 77" descr="Untitled-18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lum bright="6000"/>
                <a:grayscl/>
              </a:blip>
              <a:srcRect/>
              <a:stretch>
                <a:fillRect/>
              </a:stretch>
            </p:blipFill>
            <p:spPr bwMode="auto">
              <a:xfrm flipH="1">
                <a:off x="-928" y="2446"/>
                <a:ext cx="335" cy="3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105" name="Oval 78"/>
              <p:cNvSpPr>
                <a:spLocks noChangeArrowheads="1"/>
              </p:cNvSpPr>
              <p:nvPr/>
            </p:nvSpPr>
            <p:spPr bwMode="auto">
              <a:xfrm>
                <a:off x="-853" y="2522"/>
                <a:ext cx="184" cy="18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latinLnBrk="0"/>
                <a:endParaRPr lang="en-US" altLang="ko-KR" sz="900" b="1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50" name="Group 79"/>
            <p:cNvGrpSpPr>
              <a:grpSpLocks/>
            </p:cNvGrpSpPr>
            <p:nvPr/>
          </p:nvGrpSpPr>
          <p:grpSpPr bwMode="auto">
            <a:xfrm>
              <a:off x="4621212" y="4826000"/>
              <a:ext cx="473075" cy="387350"/>
              <a:chOff x="1105" y="2351"/>
              <a:chExt cx="526" cy="359"/>
            </a:xfrm>
          </p:grpSpPr>
          <p:grpSp>
            <p:nvGrpSpPr>
              <p:cNvPr id="94" name="Group 80"/>
              <p:cNvGrpSpPr>
                <a:grpSpLocks/>
              </p:cNvGrpSpPr>
              <p:nvPr/>
            </p:nvGrpSpPr>
            <p:grpSpPr bwMode="auto">
              <a:xfrm>
                <a:off x="1105" y="2374"/>
                <a:ext cx="526" cy="336"/>
                <a:chOff x="1215" y="2493"/>
                <a:chExt cx="526" cy="336"/>
              </a:xfrm>
            </p:grpSpPr>
            <p:grpSp>
              <p:nvGrpSpPr>
                <p:cNvPr id="98" name="Group 81"/>
                <p:cNvGrpSpPr>
                  <a:grpSpLocks/>
                </p:cNvGrpSpPr>
                <p:nvPr/>
              </p:nvGrpSpPr>
              <p:grpSpPr bwMode="auto">
                <a:xfrm>
                  <a:off x="1215" y="2493"/>
                  <a:ext cx="335" cy="335"/>
                  <a:chOff x="-928" y="2446"/>
                  <a:chExt cx="335" cy="335"/>
                </a:xfrm>
              </p:grpSpPr>
              <p:pic>
                <p:nvPicPr>
                  <p:cNvPr id="102" name="Picture 82" descr="Untitled-18 copy"/>
                  <p:cNvPicPr>
                    <a:picLocks noChangeAspect="1" noChangeArrowheads="1"/>
                  </p:cNvPicPr>
                  <p:nvPr/>
                </p:nvPicPr>
                <p:blipFill>
                  <a:blip r:embed="rId5" cstate="print">
                    <a:lum bright="6000"/>
                    <a:grayscl/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928" y="2446"/>
                    <a:ext cx="335" cy="33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sp>
                <p:nvSpPr>
                  <p:cNvPr id="103" name="Oval 83"/>
                  <p:cNvSpPr>
                    <a:spLocks noChangeArrowheads="1"/>
                  </p:cNvSpPr>
                  <p:nvPr/>
                </p:nvSpPr>
                <p:spPr bwMode="auto">
                  <a:xfrm>
                    <a:off x="-853" y="2522"/>
                    <a:ext cx="184" cy="184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latinLnBrk="0"/>
                    <a:endParaRPr lang="en-US" altLang="ko-KR" sz="900" b="1">
                      <a:solidFill>
                        <a:srgbClr val="FF0000"/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  <p:grpSp>
              <p:nvGrpSpPr>
                <p:cNvPr id="99" name="Group 84"/>
                <p:cNvGrpSpPr>
                  <a:grpSpLocks/>
                </p:cNvGrpSpPr>
                <p:nvPr/>
              </p:nvGrpSpPr>
              <p:grpSpPr bwMode="auto">
                <a:xfrm>
                  <a:off x="1406" y="2494"/>
                  <a:ext cx="335" cy="335"/>
                  <a:chOff x="-928" y="2446"/>
                  <a:chExt cx="335" cy="335"/>
                </a:xfrm>
              </p:grpSpPr>
              <p:pic>
                <p:nvPicPr>
                  <p:cNvPr id="100" name="Picture 85" descr="Untitled-18 copy"/>
                  <p:cNvPicPr>
                    <a:picLocks noChangeAspect="1" noChangeArrowheads="1"/>
                  </p:cNvPicPr>
                  <p:nvPr/>
                </p:nvPicPr>
                <p:blipFill>
                  <a:blip r:embed="rId5" cstate="print">
                    <a:lum bright="6000"/>
                    <a:grayscl/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-928" y="2446"/>
                    <a:ext cx="335" cy="33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</p:pic>
              <p:sp>
                <p:nvSpPr>
                  <p:cNvPr id="101" name="Oval 86"/>
                  <p:cNvSpPr>
                    <a:spLocks noChangeArrowheads="1"/>
                  </p:cNvSpPr>
                  <p:nvPr/>
                </p:nvSpPr>
                <p:spPr bwMode="auto">
                  <a:xfrm>
                    <a:off x="-853" y="2522"/>
                    <a:ext cx="184" cy="184"/>
                  </a:xfrm>
                  <a:prstGeom prst="ellipse">
                    <a:avLst/>
                  </a:prstGeom>
                  <a:solidFill>
                    <a:schemeClr val="bg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latinLnBrk="0"/>
                    <a:endParaRPr lang="en-US" altLang="ko-KR" sz="900" b="1">
                      <a:solidFill>
                        <a:srgbClr val="FF0000"/>
                      </a:solidFill>
                      <a:latin typeface="+mn-ea"/>
                      <a:ea typeface="+mn-ea"/>
                    </a:endParaRPr>
                  </a:p>
                </p:txBody>
              </p:sp>
            </p:grpSp>
          </p:grpSp>
          <p:grpSp>
            <p:nvGrpSpPr>
              <p:cNvPr id="95" name="Group 87"/>
              <p:cNvGrpSpPr>
                <a:grpSpLocks/>
              </p:cNvGrpSpPr>
              <p:nvPr/>
            </p:nvGrpSpPr>
            <p:grpSpPr bwMode="auto">
              <a:xfrm>
                <a:off x="1273" y="2351"/>
                <a:ext cx="190" cy="190"/>
                <a:chOff x="-928" y="2446"/>
                <a:chExt cx="335" cy="335"/>
              </a:xfrm>
            </p:grpSpPr>
            <p:pic>
              <p:nvPicPr>
                <p:cNvPr id="96" name="Picture 88" descr="Untitled-18 copy"/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lum bright="6000"/>
                  <a:grayscl/>
                </a:blip>
                <a:srcRect/>
                <a:stretch>
                  <a:fillRect/>
                </a:stretch>
              </p:blipFill>
              <p:spPr bwMode="auto">
                <a:xfrm flipH="1">
                  <a:off x="-928" y="2446"/>
                  <a:ext cx="335" cy="33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</p:pic>
            <p:sp>
              <p:nvSpPr>
                <p:cNvPr id="97" name="Oval 89"/>
                <p:cNvSpPr>
                  <a:spLocks noChangeArrowheads="1"/>
                </p:cNvSpPr>
                <p:nvPr/>
              </p:nvSpPr>
              <p:spPr bwMode="auto">
                <a:xfrm>
                  <a:off x="-853" y="2522"/>
                  <a:ext cx="184" cy="184"/>
                </a:xfrm>
                <a:prstGeom prst="ellipse">
                  <a:avLst/>
                </a:prstGeom>
                <a:solidFill>
                  <a:schemeClr val="bg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latinLnBrk="0"/>
                  <a:endParaRPr lang="en-US" altLang="ko-KR" sz="900" b="1">
                    <a:solidFill>
                      <a:srgbClr val="FF0000"/>
                    </a:solidFill>
                    <a:latin typeface="+mn-ea"/>
                    <a:ea typeface="+mn-ea"/>
                  </a:endParaRPr>
                </a:p>
              </p:txBody>
            </p:sp>
          </p:grpSp>
        </p:grpSp>
        <p:sp>
          <p:nvSpPr>
            <p:cNvPr id="51" name="AutoShape 90"/>
            <p:cNvSpPr>
              <a:spLocks noChangeArrowheads="1"/>
            </p:cNvSpPr>
            <p:nvPr/>
          </p:nvSpPr>
          <p:spPr bwMode="auto">
            <a:xfrm>
              <a:off x="4411662" y="5386388"/>
              <a:ext cx="1647825" cy="615950"/>
            </a:xfrm>
            <a:prstGeom prst="roundRect">
              <a:avLst>
                <a:gd name="adj" fmla="val 3167"/>
              </a:avLst>
            </a:prstGeom>
            <a:solidFill>
              <a:srgbClr val="538EAB"/>
            </a:solidFill>
            <a:ln w="2857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marL="114300" indent="-114300">
                <a:spcAft>
                  <a:spcPct val="20000"/>
                </a:spcAft>
                <a:buClr>
                  <a:srgbClr val="D1D5DD"/>
                </a:buClr>
                <a:buSzPct val="70000"/>
                <a:buFont typeface="Wingdings" pitchFamily="2" charset="2"/>
                <a:buChar char="à"/>
              </a:pPr>
              <a:r>
                <a:rPr lang="ko-KR" altLang="en-US" sz="900">
                  <a:solidFill>
                    <a:schemeClr val="bg1"/>
                  </a:solidFill>
                  <a:latin typeface="+mn-ea"/>
                  <a:ea typeface="+mn-ea"/>
                </a:rPr>
                <a:t>프로세스 생성</a:t>
              </a:r>
              <a:r>
                <a:rPr lang="en-US" altLang="ko-KR" sz="900">
                  <a:solidFill>
                    <a:schemeClr val="bg1"/>
                  </a:solidFill>
                  <a:latin typeface="+mn-ea"/>
                  <a:ea typeface="+mn-ea"/>
                </a:rPr>
                <a:t>/</a:t>
              </a:r>
              <a:r>
                <a:rPr lang="ko-KR" altLang="en-US" sz="900">
                  <a:solidFill>
                    <a:schemeClr val="bg1"/>
                  </a:solidFill>
                  <a:latin typeface="+mn-ea"/>
                  <a:ea typeface="+mn-ea"/>
                </a:rPr>
                <a:t>소멸 반복</a:t>
              </a:r>
            </a:p>
            <a:p>
              <a:pPr marL="114300" indent="-114300">
                <a:spcAft>
                  <a:spcPct val="20000"/>
                </a:spcAft>
                <a:buClr>
                  <a:srgbClr val="D1D5DD"/>
                </a:buClr>
                <a:buSzPct val="70000"/>
                <a:buFont typeface="Wingdings" pitchFamily="2" charset="2"/>
                <a:buChar char="à"/>
              </a:pPr>
              <a:r>
                <a:rPr lang="ko-KR" altLang="en-US" sz="900">
                  <a:solidFill>
                    <a:schemeClr val="bg1"/>
                  </a:solidFill>
                  <a:latin typeface="+mn-ea"/>
                  <a:ea typeface="+mn-ea"/>
                </a:rPr>
                <a:t>오버헤드 증가</a:t>
              </a:r>
            </a:p>
            <a:p>
              <a:pPr marL="114300" indent="-114300">
                <a:spcAft>
                  <a:spcPct val="20000"/>
                </a:spcAft>
                <a:buClr>
                  <a:srgbClr val="D1D5DD"/>
                </a:buClr>
                <a:buSzPct val="70000"/>
                <a:buFont typeface="Wingdings" pitchFamily="2" charset="2"/>
                <a:buChar char="à"/>
              </a:pPr>
              <a:r>
                <a:rPr lang="ko-KR" altLang="en-US" sz="900">
                  <a:solidFill>
                    <a:schemeClr val="bg1"/>
                  </a:solidFill>
                  <a:latin typeface="+mn-ea"/>
                  <a:ea typeface="+mn-ea"/>
                </a:rPr>
                <a:t>반응속도 저하</a:t>
              </a:r>
            </a:p>
          </p:txBody>
        </p:sp>
        <p:sp>
          <p:nvSpPr>
            <p:cNvPr id="52" name="Rectangle 91"/>
            <p:cNvSpPr>
              <a:spLocks noChangeArrowheads="1"/>
            </p:cNvSpPr>
            <p:nvPr/>
          </p:nvSpPr>
          <p:spPr bwMode="auto">
            <a:xfrm>
              <a:off x="6352932" y="4260850"/>
              <a:ext cx="597143" cy="230188"/>
            </a:xfrm>
            <a:prstGeom prst="rect">
              <a:avLst/>
            </a:prstGeom>
            <a:gradFill rotWithShape="1">
              <a:gsLst>
                <a:gs pos="0">
                  <a:srgbClr val="D5CCB9"/>
                </a:gs>
                <a:gs pos="100000">
                  <a:srgbClr val="DED7C8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ObliqueTopRight"/>
              <a:lightRig rig="legacyFlat3" dir="b"/>
            </a:scene3d>
            <a:sp3d extrusionH="36500" prstMaterial="legacyMatte">
              <a:bevelT w="13500" h="13500" prst="angle"/>
              <a:bevelB w="13500" h="13500" prst="angle"/>
              <a:extrusionClr>
                <a:srgbClr val="D5CCB9"/>
              </a:extrusionClr>
            </a:sp3d>
          </p:spPr>
          <p:txBody>
            <a:bodyPr wrap="none" lIns="36000" rIns="36000" anchor="ctr">
              <a:flatTx/>
            </a:bodyPr>
            <a:lstStyle/>
            <a:p>
              <a:pPr algn="r"/>
              <a:r>
                <a:rPr lang="en-US" altLang="ko-KR" sz="900">
                  <a:latin typeface="+mn-ea"/>
                  <a:ea typeface="+mn-ea"/>
                </a:rPr>
                <a:t>Thread 2</a:t>
              </a:r>
            </a:p>
          </p:txBody>
        </p:sp>
        <p:sp>
          <p:nvSpPr>
            <p:cNvPr id="53" name="Rectangle 92"/>
            <p:cNvSpPr>
              <a:spLocks noChangeArrowheads="1"/>
            </p:cNvSpPr>
            <p:nvPr/>
          </p:nvSpPr>
          <p:spPr bwMode="auto">
            <a:xfrm>
              <a:off x="6352932" y="4811713"/>
              <a:ext cx="597143" cy="228600"/>
            </a:xfrm>
            <a:prstGeom prst="rect">
              <a:avLst/>
            </a:prstGeom>
            <a:gradFill rotWithShape="1">
              <a:gsLst>
                <a:gs pos="0">
                  <a:srgbClr val="D5CCB9"/>
                </a:gs>
                <a:gs pos="100000">
                  <a:srgbClr val="DED7C8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ObliqueTopRight"/>
              <a:lightRig rig="legacyFlat3" dir="b"/>
            </a:scene3d>
            <a:sp3d extrusionH="36500" prstMaterial="legacyMatte">
              <a:bevelT w="13500" h="13500" prst="angle"/>
              <a:bevelB w="13500" h="13500" prst="angle"/>
              <a:extrusionClr>
                <a:srgbClr val="D5CCB9"/>
              </a:extrusionClr>
            </a:sp3d>
          </p:spPr>
          <p:txBody>
            <a:bodyPr wrap="none" lIns="36000" rIns="36000" anchor="ctr">
              <a:flatTx/>
            </a:bodyPr>
            <a:lstStyle/>
            <a:p>
              <a:pPr algn="r"/>
              <a:r>
                <a:rPr lang="en-US" altLang="ko-KR" sz="900">
                  <a:latin typeface="+mn-ea"/>
                  <a:ea typeface="+mn-ea"/>
                </a:rPr>
                <a:t>Thread 3</a:t>
              </a:r>
            </a:p>
          </p:txBody>
        </p:sp>
        <p:sp>
          <p:nvSpPr>
            <p:cNvPr id="54" name="AutoShape 93"/>
            <p:cNvSpPr>
              <a:spLocks noChangeArrowheads="1"/>
            </p:cNvSpPr>
            <p:nvPr/>
          </p:nvSpPr>
          <p:spPr bwMode="auto">
            <a:xfrm>
              <a:off x="7270750" y="5365750"/>
              <a:ext cx="2089150" cy="636588"/>
            </a:xfrm>
            <a:prstGeom prst="roundRect">
              <a:avLst>
                <a:gd name="adj" fmla="val 3167"/>
              </a:avLst>
            </a:prstGeom>
            <a:solidFill>
              <a:srgbClr val="375A71"/>
            </a:solidFill>
            <a:ln w="28575" algn="ctr">
              <a:noFill/>
              <a:round/>
              <a:headEnd/>
              <a:tailEnd/>
            </a:ln>
          </p:spPr>
          <p:txBody>
            <a:bodyPr wrap="none" lIns="72000" anchor="ctr"/>
            <a:lstStyle/>
            <a:p>
              <a:pPr marL="114300" indent="-114300">
                <a:spcAft>
                  <a:spcPct val="20000"/>
                </a:spcAft>
                <a:buClr>
                  <a:srgbClr val="C3BAA9"/>
                </a:buClr>
                <a:buSzPct val="70000"/>
                <a:buFont typeface="Wingdings" pitchFamily="2" charset="2"/>
                <a:buChar char="à"/>
              </a:pPr>
              <a:r>
                <a:rPr lang="ko-KR" altLang="en-US" sz="900" dirty="0">
                  <a:solidFill>
                    <a:schemeClr val="bg1"/>
                  </a:solidFill>
                  <a:latin typeface="+mn-ea"/>
                  <a:ea typeface="+mn-ea"/>
                </a:rPr>
                <a:t>프로세스 생성</a:t>
              </a:r>
              <a:r>
                <a:rPr lang="en-US" altLang="ko-KR" sz="900" dirty="0">
                  <a:solidFill>
                    <a:schemeClr val="bg1"/>
                  </a:solidFill>
                  <a:latin typeface="+mn-ea"/>
                  <a:ea typeface="+mn-ea"/>
                </a:rPr>
                <a:t>/</a:t>
              </a:r>
              <a:r>
                <a:rPr lang="ko-KR" altLang="en-US" sz="900" dirty="0">
                  <a:solidFill>
                    <a:schemeClr val="bg1"/>
                  </a:solidFill>
                  <a:latin typeface="+mn-ea"/>
                  <a:ea typeface="+mn-ea"/>
                </a:rPr>
                <a:t>소멸 없음</a:t>
              </a:r>
            </a:p>
            <a:p>
              <a:pPr marL="114300" indent="-114300">
                <a:spcAft>
                  <a:spcPct val="20000"/>
                </a:spcAft>
                <a:buClr>
                  <a:srgbClr val="C3BAA9"/>
                </a:buClr>
                <a:buSzPct val="70000"/>
                <a:buFont typeface="Wingdings" pitchFamily="2" charset="2"/>
                <a:buChar char="à"/>
              </a:pPr>
              <a:r>
                <a:rPr lang="ko-KR" altLang="en-US" sz="900" dirty="0">
                  <a:solidFill>
                    <a:schemeClr val="bg1"/>
                  </a:solidFill>
                  <a:latin typeface="+mn-ea"/>
                  <a:ea typeface="+mn-ea"/>
                </a:rPr>
                <a:t>사용자의 접속 요청에 즉각 반응</a:t>
              </a:r>
            </a:p>
            <a:p>
              <a:pPr marL="114300" indent="-114300">
                <a:spcAft>
                  <a:spcPct val="20000"/>
                </a:spcAft>
                <a:buClr>
                  <a:srgbClr val="C3BAA9"/>
                </a:buClr>
                <a:buSzPct val="70000"/>
                <a:buFont typeface="Wingdings" pitchFamily="2" charset="2"/>
                <a:buChar char="à"/>
              </a:pPr>
              <a:r>
                <a:rPr lang="ko-KR" altLang="en-US" sz="900" dirty="0">
                  <a:solidFill>
                    <a:schemeClr val="bg1"/>
                  </a:solidFill>
                  <a:latin typeface="+mn-ea"/>
                  <a:ea typeface="+mn-ea"/>
                </a:rPr>
                <a:t>안정적인 성능</a:t>
              </a:r>
            </a:p>
          </p:txBody>
        </p:sp>
        <p:sp>
          <p:nvSpPr>
            <p:cNvPr id="55" name="AutoShape 94"/>
            <p:cNvSpPr>
              <a:spLocks noChangeArrowheads="1"/>
            </p:cNvSpPr>
            <p:nvPr/>
          </p:nvSpPr>
          <p:spPr bwMode="auto">
            <a:xfrm>
              <a:off x="7258050" y="2816225"/>
              <a:ext cx="2089150" cy="576263"/>
            </a:xfrm>
            <a:prstGeom prst="roundRect">
              <a:avLst>
                <a:gd name="adj" fmla="val 9069"/>
              </a:avLst>
            </a:prstGeom>
            <a:solidFill>
              <a:schemeClr val="bg1"/>
            </a:solidFill>
            <a:ln w="19050" algn="ctr">
              <a:noFill/>
              <a:round/>
              <a:headEnd/>
              <a:tailEnd/>
            </a:ln>
          </p:spPr>
          <p:txBody>
            <a:bodyPr wrap="none" tIns="36000" rIns="72000"/>
            <a:lstStyle/>
            <a:p>
              <a:pPr algn="r"/>
              <a:r>
                <a:rPr lang="en-US" altLang="ko-KR" sz="900" dirty="0">
                  <a:solidFill>
                    <a:srgbClr val="26313A"/>
                  </a:solidFill>
                  <a:latin typeface="+mn-ea"/>
                  <a:ea typeface="+mn-ea"/>
                </a:rPr>
                <a:t>Clients</a:t>
              </a:r>
              <a:endParaRPr lang="en-US" altLang="ko-KR" sz="900" dirty="0">
                <a:latin typeface="+mn-ea"/>
                <a:ea typeface="+mn-ea"/>
              </a:endParaRPr>
            </a:p>
          </p:txBody>
        </p:sp>
        <p:pic>
          <p:nvPicPr>
            <p:cNvPr id="56" name="Picture 100" descr="24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3929062" y="3562350"/>
              <a:ext cx="311150" cy="355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7" name="Picture 101" descr="24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3929062" y="4203700"/>
              <a:ext cx="311150" cy="3556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58" name="Picture 102" descr="24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3929062" y="4846638"/>
              <a:ext cx="311150" cy="3540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59" name="AutoShape 103"/>
            <p:cNvSpPr>
              <a:spLocks noChangeArrowheads="1"/>
            </p:cNvSpPr>
            <p:nvPr/>
          </p:nvSpPr>
          <p:spPr bwMode="auto">
            <a:xfrm>
              <a:off x="3771900" y="5762625"/>
              <a:ext cx="587375" cy="239713"/>
            </a:xfrm>
            <a:prstGeom prst="roundRect">
              <a:avLst>
                <a:gd name="adj" fmla="val 5454"/>
              </a:avLst>
            </a:prstGeom>
            <a:solidFill>
              <a:srgbClr val="B2B2B2"/>
            </a:solidFill>
            <a:ln w="28575" algn="ctr">
              <a:noFill/>
              <a:round/>
              <a:headEnd/>
              <a:tailEnd/>
            </a:ln>
          </p:spPr>
          <p:txBody>
            <a:bodyPr wrap="none" anchor="ctr"/>
            <a:lstStyle/>
            <a:p>
              <a:pPr algn="ctr"/>
              <a:r>
                <a:rPr lang="en-US" altLang="ko-KR" sz="900">
                  <a:solidFill>
                    <a:srgbClr val="292929"/>
                  </a:solidFill>
                  <a:latin typeface="+mn-ea"/>
                  <a:ea typeface="+mn-ea"/>
                </a:rPr>
                <a:t>Clients</a:t>
              </a:r>
            </a:p>
          </p:txBody>
        </p:sp>
        <p:pic>
          <p:nvPicPr>
            <p:cNvPr id="60" name="Picture 107" descr="3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6257925" y="3068638"/>
              <a:ext cx="333375" cy="333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1" name="Picture 108" descr="3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6483350" y="3140075"/>
              <a:ext cx="190500" cy="1905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2" name="Picture 100" descr="24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7312025" y="2960688"/>
              <a:ext cx="330200" cy="3746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3" name="Picture 100" descr="24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7683500" y="2960688"/>
              <a:ext cx="330200" cy="3746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4" name="Picture 100" descr="24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8056562" y="2960688"/>
              <a:ext cx="330200" cy="3746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65" name="Picture 100" descr="24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8429625" y="2960688"/>
              <a:ext cx="330200" cy="3746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66" name="Group 76"/>
            <p:cNvGrpSpPr>
              <a:grpSpLocks/>
            </p:cNvGrpSpPr>
            <p:nvPr/>
          </p:nvGrpSpPr>
          <p:grpSpPr bwMode="auto">
            <a:xfrm>
              <a:off x="7599362" y="3752850"/>
              <a:ext cx="301625" cy="358775"/>
              <a:chOff x="-928" y="2446"/>
              <a:chExt cx="335" cy="335"/>
            </a:xfrm>
          </p:grpSpPr>
          <p:pic>
            <p:nvPicPr>
              <p:cNvPr id="92" name="Picture 77" descr="Untitled-18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lum bright="6000"/>
                <a:grayscl/>
              </a:blip>
              <a:srcRect/>
              <a:stretch>
                <a:fillRect/>
              </a:stretch>
            </p:blipFill>
            <p:spPr bwMode="auto">
              <a:xfrm flipH="1">
                <a:off x="-928" y="2446"/>
                <a:ext cx="335" cy="3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3" name="Oval 78"/>
              <p:cNvSpPr>
                <a:spLocks noChangeArrowheads="1"/>
              </p:cNvSpPr>
              <p:nvPr/>
            </p:nvSpPr>
            <p:spPr bwMode="auto">
              <a:xfrm>
                <a:off x="-853" y="2522"/>
                <a:ext cx="184" cy="18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latinLnBrk="0"/>
                <a:endParaRPr lang="en-US" altLang="ko-KR" sz="900" b="1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67" name="Group 76"/>
            <p:cNvGrpSpPr>
              <a:grpSpLocks/>
            </p:cNvGrpSpPr>
            <p:nvPr/>
          </p:nvGrpSpPr>
          <p:grpSpPr bwMode="auto">
            <a:xfrm>
              <a:off x="7780337" y="3859213"/>
              <a:ext cx="244475" cy="293687"/>
              <a:chOff x="-928" y="2446"/>
              <a:chExt cx="335" cy="335"/>
            </a:xfrm>
          </p:grpSpPr>
          <p:pic>
            <p:nvPicPr>
              <p:cNvPr id="90" name="Picture 77" descr="Untitled-18 copy"/>
              <p:cNvPicPr>
                <a:picLocks noChangeAspect="1" noChangeArrowheads="1"/>
              </p:cNvPicPr>
              <p:nvPr/>
            </p:nvPicPr>
            <p:blipFill>
              <a:blip r:embed="rId9" cstate="print">
                <a:lum bright="6000"/>
                <a:grayscl/>
              </a:blip>
              <a:srcRect/>
              <a:stretch>
                <a:fillRect/>
              </a:stretch>
            </p:blipFill>
            <p:spPr bwMode="auto">
              <a:xfrm flipH="1">
                <a:off x="-928" y="2446"/>
                <a:ext cx="335" cy="3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91" name="Oval 78"/>
              <p:cNvSpPr>
                <a:spLocks noChangeArrowheads="1"/>
              </p:cNvSpPr>
              <p:nvPr/>
            </p:nvSpPr>
            <p:spPr bwMode="auto">
              <a:xfrm>
                <a:off x="-853" y="2522"/>
                <a:ext cx="184" cy="18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latinLnBrk="0"/>
                <a:endParaRPr lang="en-US" altLang="ko-KR" sz="900" b="1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68" name="Group 76"/>
            <p:cNvGrpSpPr>
              <a:grpSpLocks/>
            </p:cNvGrpSpPr>
            <p:nvPr/>
          </p:nvGrpSpPr>
          <p:grpSpPr bwMode="auto">
            <a:xfrm>
              <a:off x="8507412" y="3748088"/>
              <a:ext cx="301625" cy="358775"/>
              <a:chOff x="-928" y="2446"/>
              <a:chExt cx="335" cy="335"/>
            </a:xfrm>
          </p:grpSpPr>
          <p:pic>
            <p:nvPicPr>
              <p:cNvPr id="88" name="Picture 77" descr="Untitled-18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lum bright="6000"/>
                <a:grayscl/>
              </a:blip>
              <a:srcRect/>
              <a:stretch>
                <a:fillRect/>
              </a:stretch>
            </p:blipFill>
            <p:spPr bwMode="auto">
              <a:xfrm flipH="1">
                <a:off x="-928" y="2446"/>
                <a:ext cx="335" cy="3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9" name="Oval 78"/>
              <p:cNvSpPr>
                <a:spLocks noChangeArrowheads="1"/>
              </p:cNvSpPr>
              <p:nvPr/>
            </p:nvSpPr>
            <p:spPr bwMode="auto">
              <a:xfrm>
                <a:off x="-853" y="2522"/>
                <a:ext cx="184" cy="18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latinLnBrk="0"/>
                <a:endParaRPr lang="en-US" altLang="ko-KR" sz="900" b="1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69" name="Group 76"/>
            <p:cNvGrpSpPr>
              <a:grpSpLocks/>
            </p:cNvGrpSpPr>
            <p:nvPr/>
          </p:nvGrpSpPr>
          <p:grpSpPr bwMode="auto">
            <a:xfrm>
              <a:off x="8688387" y="3856038"/>
              <a:ext cx="244475" cy="292100"/>
              <a:chOff x="-928" y="2446"/>
              <a:chExt cx="335" cy="335"/>
            </a:xfrm>
          </p:grpSpPr>
          <p:pic>
            <p:nvPicPr>
              <p:cNvPr id="86" name="Picture 77" descr="Untitled-18 copy"/>
              <p:cNvPicPr>
                <a:picLocks noChangeAspect="1" noChangeArrowheads="1"/>
              </p:cNvPicPr>
              <p:nvPr/>
            </p:nvPicPr>
            <p:blipFill>
              <a:blip r:embed="rId9" cstate="print">
                <a:lum bright="6000"/>
                <a:grayscl/>
              </a:blip>
              <a:srcRect/>
              <a:stretch>
                <a:fillRect/>
              </a:stretch>
            </p:blipFill>
            <p:spPr bwMode="auto">
              <a:xfrm flipH="1">
                <a:off x="-928" y="2446"/>
                <a:ext cx="335" cy="3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7" name="Oval 78"/>
              <p:cNvSpPr>
                <a:spLocks noChangeArrowheads="1"/>
              </p:cNvSpPr>
              <p:nvPr/>
            </p:nvSpPr>
            <p:spPr bwMode="auto">
              <a:xfrm>
                <a:off x="-853" y="2522"/>
                <a:ext cx="184" cy="18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latinLnBrk="0"/>
                <a:endParaRPr lang="en-US" altLang="ko-KR" sz="900" b="1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70" name="Group 76"/>
            <p:cNvGrpSpPr>
              <a:grpSpLocks/>
            </p:cNvGrpSpPr>
            <p:nvPr/>
          </p:nvGrpSpPr>
          <p:grpSpPr bwMode="auto">
            <a:xfrm>
              <a:off x="7786687" y="4327525"/>
              <a:ext cx="301625" cy="360363"/>
              <a:chOff x="-928" y="2446"/>
              <a:chExt cx="335" cy="335"/>
            </a:xfrm>
          </p:grpSpPr>
          <p:pic>
            <p:nvPicPr>
              <p:cNvPr id="84" name="Picture 77" descr="Untitled-18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lum bright="6000"/>
                <a:grayscl/>
              </a:blip>
              <a:srcRect/>
              <a:stretch>
                <a:fillRect/>
              </a:stretch>
            </p:blipFill>
            <p:spPr bwMode="auto">
              <a:xfrm flipH="1">
                <a:off x="-928" y="2446"/>
                <a:ext cx="335" cy="3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5" name="Oval 78"/>
              <p:cNvSpPr>
                <a:spLocks noChangeArrowheads="1"/>
              </p:cNvSpPr>
              <p:nvPr/>
            </p:nvSpPr>
            <p:spPr bwMode="auto">
              <a:xfrm>
                <a:off x="-853" y="2522"/>
                <a:ext cx="184" cy="18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latinLnBrk="0"/>
                <a:endParaRPr lang="en-US" altLang="ko-KR" sz="900" b="1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71" name="Group 76"/>
            <p:cNvGrpSpPr>
              <a:grpSpLocks/>
            </p:cNvGrpSpPr>
            <p:nvPr/>
          </p:nvGrpSpPr>
          <p:grpSpPr bwMode="auto">
            <a:xfrm>
              <a:off x="7967662" y="4435475"/>
              <a:ext cx="244475" cy="290513"/>
              <a:chOff x="-928" y="2446"/>
              <a:chExt cx="335" cy="335"/>
            </a:xfrm>
          </p:grpSpPr>
          <p:pic>
            <p:nvPicPr>
              <p:cNvPr id="82" name="Picture 77" descr="Untitled-18 copy"/>
              <p:cNvPicPr>
                <a:picLocks noChangeAspect="1" noChangeArrowheads="1"/>
              </p:cNvPicPr>
              <p:nvPr/>
            </p:nvPicPr>
            <p:blipFill>
              <a:blip r:embed="rId9" cstate="print">
                <a:lum bright="6000"/>
                <a:grayscl/>
              </a:blip>
              <a:srcRect/>
              <a:stretch>
                <a:fillRect/>
              </a:stretch>
            </p:blipFill>
            <p:spPr bwMode="auto">
              <a:xfrm flipH="1">
                <a:off x="-928" y="2446"/>
                <a:ext cx="335" cy="3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3" name="Oval 78"/>
              <p:cNvSpPr>
                <a:spLocks noChangeArrowheads="1"/>
              </p:cNvSpPr>
              <p:nvPr/>
            </p:nvSpPr>
            <p:spPr bwMode="auto">
              <a:xfrm>
                <a:off x="-853" y="2522"/>
                <a:ext cx="184" cy="18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latinLnBrk="0"/>
                <a:endParaRPr lang="en-US" altLang="ko-KR" sz="900" b="1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72" name="Group 76"/>
            <p:cNvGrpSpPr>
              <a:grpSpLocks/>
            </p:cNvGrpSpPr>
            <p:nvPr/>
          </p:nvGrpSpPr>
          <p:grpSpPr bwMode="auto">
            <a:xfrm>
              <a:off x="8248650" y="4868863"/>
              <a:ext cx="301625" cy="360362"/>
              <a:chOff x="-928" y="2446"/>
              <a:chExt cx="335" cy="335"/>
            </a:xfrm>
          </p:grpSpPr>
          <p:pic>
            <p:nvPicPr>
              <p:cNvPr id="80" name="Picture 77" descr="Untitled-18 copy"/>
              <p:cNvPicPr>
                <a:picLocks noChangeAspect="1" noChangeArrowheads="1"/>
              </p:cNvPicPr>
              <p:nvPr/>
            </p:nvPicPr>
            <p:blipFill>
              <a:blip r:embed="rId4" cstate="print">
                <a:lum bright="6000"/>
                <a:grayscl/>
              </a:blip>
              <a:srcRect/>
              <a:stretch>
                <a:fillRect/>
              </a:stretch>
            </p:blipFill>
            <p:spPr bwMode="auto">
              <a:xfrm flipH="1">
                <a:off x="-928" y="2446"/>
                <a:ext cx="335" cy="3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81" name="Oval 78"/>
              <p:cNvSpPr>
                <a:spLocks noChangeArrowheads="1"/>
              </p:cNvSpPr>
              <p:nvPr/>
            </p:nvSpPr>
            <p:spPr bwMode="auto">
              <a:xfrm>
                <a:off x="-853" y="2522"/>
                <a:ext cx="184" cy="18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latinLnBrk="0"/>
                <a:endParaRPr lang="en-US" altLang="ko-KR" sz="900" b="1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grpSp>
          <p:nvGrpSpPr>
            <p:cNvPr id="73" name="Group 76"/>
            <p:cNvGrpSpPr>
              <a:grpSpLocks/>
            </p:cNvGrpSpPr>
            <p:nvPr/>
          </p:nvGrpSpPr>
          <p:grpSpPr bwMode="auto">
            <a:xfrm>
              <a:off x="8429625" y="4976813"/>
              <a:ext cx="244475" cy="290512"/>
              <a:chOff x="-928" y="2446"/>
              <a:chExt cx="335" cy="335"/>
            </a:xfrm>
          </p:grpSpPr>
          <p:pic>
            <p:nvPicPr>
              <p:cNvPr id="78" name="Picture 77" descr="Untitled-18 copy"/>
              <p:cNvPicPr>
                <a:picLocks noChangeAspect="1" noChangeArrowheads="1"/>
              </p:cNvPicPr>
              <p:nvPr/>
            </p:nvPicPr>
            <p:blipFill>
              <a:blip r:embed="rId9" cstate="print">
                <a:lum bright="6000"/>
                <a:grayscl/>
              </a:blip>
              <a:srcRect/>
              <a:stretch>
                <a:fillRect/>
              </a:stretch>
            </p:blipFill>
            <p:spPr bwMode="auto">
              <a:xfrm flipH="1">
                <a:off x="-928" y="2446"/>
                <a:ext cx="335" cy="3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sp>
            <p:nvSpPr>
              <p:cNvPr id="79" name="Oval 78"/>
              <p:cNvSpPr>
                <a:spLocks noChangeArrowheads="1"/>
              </p:cNvSpPr>
              <p:nvPr/>
            </p:nvSpPr>
            <p:spPr bwMode="auto">
              <a:xfrm>
                <a:off x="-853" y="2522"/>
                <a:ext cx="184" cy="184"/>
              </a:xfrm>
              <a:prstGeom prst="ellipse">
                <a:avLst/>
              </a:pr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pPr latinLnBrk="0"/>
                <a:endParaRPr lang="en-US" altLang="ko-KR" sz="900" b="1">
                  <a:solidFill>
                    <a:srgbClr val="FF0000"/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74" name="AutoShape 51"/>
            <p:cNvCxnSpPr>
              <a:cxnSpLocks noChangeShapeType="1"/>
              <a:endCxn id="39" idx="0"/>
            </p:cNvCxnSpPr>
            <p:nvPr/>
          </p:nvCxnSpPr>
          <p:spPr bwMode="auto">
            <a:xfrm rot="5400000">
              <a:off x="7107237" y="3557588"/>
              <a:ext cx="592137" cy="147638"/>
            </a:xfrm>
            <a:prstGeom prst="curvedConnector3">
              <a:avLst>
                <a:gd name="adj1" fmla="val 51208"/>
              </a:avLst>
            </a:prstGeom>
            <a:noFill/>
            <a:ln w="22225">
              <a:solidFill>
                <a:srgbClr val="D26E1C"/>
              </a:solidFill>
              <a:prstDash val="sysDot"/>
              <a:round/>
              <a:headEnd/>
              <a:tailEnd type="triangle" w="med" len="med"/>
            </a:ln>
          </p:spPr>
        </p:cxnSp>
        <p:cxnSp>
          <p:nvCxnSpPr>
            <p:cNvPr id="75" name="AutoShape 52"/>
            <p:cNvCxnSpPr>
              <a:cxnSpLocks noChangeShapeType="1"/>
              <a:endCxn id="32" idx="1"/>
            </p:cNvCxnSpPr>
            <p:nvPr/>
          </p:nvCxnSpPr>
          <p:spPr bwMode="auto">
            <a:xfrm rot="5400000">
              <a:off x="7141369" y="3815556"/>
              <a:ext cx="1187450" cy="227013"/>
            </a:xfrm>
            <a:prstGeom prst="curvedConnector4">
              <a:avLst>
                <a:gd name="adj1" fmla="val 39171"/>
                <a:gd name="adj2" fmla="val 200699"/>
              </a:avLst>
            </a:prstGeom>
            <a:noFill/>
            <a:ln w="22225">
              <a:solidFill>
                <a:srgbClr val="D26E1C"/>
              </a:solidFill>
              <a:prstDash val="sysDot"/>
              <a:round/>
              <a:headEnd/>
              <a:tailEnd type="triangle" w="med" len="med"/>
            </a:ln>
          </p:spPr>
        </p:cxnSp>
        <p:cxnSp>
          <p:nvCxnSpPr>
            <p:cNvPr id="76" name="AutoShape 53"/>
            <p:cNvCxnSpPr>
              <a:cxnSpLocks noChangeShapeType="1"/>
              <a:endCxn id="37" idx="0"/>
            </p:cNvCxnSpPr>
            <p:nvPr/>
          </p:nvCxnSpPr>
          <p:spPr bwMode="auto">
            <a:xfrm rot="5400000">
              <a:off x="7234238" y="4067175"/>
              <a:ext cx="1719262" cy="255587"/>
            </a:xfrm>
            <a:prstGeom prst="curvedConnector3">
              <a:avLst>
                <a:gd name="adj1" fmla="val 50417"/>
              </a:avLst>
            </a:prstGeom>
            <a:noFill/>
            <a:ln w="22225">
              <a:solidFill>
                <a:srgbClr val="D26E1C"/>
              </a:solidFill>
              <a:prstDash val="sysDot"/>
              <a:round/>
              <a:headEnd/>
              <a:tailEnd type="triangle" w="med" len="med"/>
            </a:ln>
          </p:spPr>
        </p:cxnSp>
        <p:cxnSp>
          <p:nvCxnSpPr>
            <p:cNvPr id="77" name="AutoShape 54"/>
            <p:cNvCxnSpPr>
              <a:cxnSpLocks noChangeShapeType="1"/>
              <a:endCxn id="38" idx="0"/>
            </p:cNvCxnSpPr>
            <p:nvPr/>
          </p:nvCxnSpPr>
          <p:spPr bwMode="auto">
            <a:xfrm rot="5400000">
              <a:off x="8227219" y="3563144"/>
              <a:ext cx="595312" cy="139700"/>
            </a:xfrm>
            <a:prstGeom prst="curvedConnector3">
              <a:avLst>
                <a:gd name="adj1" fmla="val 51199"/>
              </a:avLst>
            </a:prstGeom>
            <a:noFill/>
            <a:ln w="22225">
              <a:solidFill>
                <a:srgbClr val="D26E1C"/>
              </a:solidFill>
              <a:prstDash val="sysDot"/>
              <a:round/>
              <a:headEnd/>
              <a:tailEnd type="triangl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42681039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시퀀스</a:t>
            </a:r>
            <a:r>
              <a:rPr lang="en-US" altLang="ko-KR" smtClean="0"/>
              <a:t>(Sequence)</a:t>
            </a:r>
            <a:r>
              <a:rPr lang="ko-KR" altLang="en-US" smtClean="0"/>
              <a:t> 관리</a:t>
            </a:r>
          </a:p>
        </p:txBody>
      </p:sp>
      <p:sp>
        <p:nvSpPr>
          <p:cNvPr id="61443" name="Rectangle 1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시퀀스</a:t>
            </a:r>
            <a:r>
              <a:rPr lang="en-US" altLang="ko-KR" smtClean="0"/>
              <a:t>(Sequence)</a:t>
            </a:r>
            <a:r>
              <a:rPr lang="ko-KR" altLang="en-US" smtClean="0"/>
              <a:t> 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Tibero </a:t>
            </a:r>
            <a:r>
              <a:rPr lang="ko-KR" altLang="en-US" smtClean="0"/>
              <a:t>에서 순차적으로 자동 부여한 고유번호</a:t>
            </a:r>
            <a:endParaRPr lang="en-US" altLang="ko-KR" smtClean="0"/>
          </a:p>
          <a:p>
            <a:pPr lvl="1"/>
            <a:r>
              <a:rPr lang="ko-KR" altLang="en-US" smtClean="0"/>
              <a:t> 시퀀스 생성 </a:t>
            </a:r>
            <a:r>
              <a:rPr lang="en-US" altLang="ko-KR" smtClean="0"/>
              <a:t>(CREATE SEQUENCE </a:t>
            </a:r>
            <a:r>
              <a:rPr lang="ko-KR" altLang="en-US" smtClean="0"/>
              <a:t>권한이 있어야 생성 가능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1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r>
              <a:rPr lang="en-US" altLang="ko-KR" smtClean="0"/>
              <a:t>INCREMENT BY : </a:t>
            </a:r>
            <a:r>
              <a:rPr lang="ko-KR" altLang="en-US" smtClean="0"/>
              <a:t>시퀀스 번호의 증가치를 설정</a:t>
            </a:r>
          </a:p>
          <a:p>
            <a:pPr lvl="2"/>
            <a:r>
              <a:rPr lang="en-US" altLang="ko-KR" smtClean="0"/>
              <a:t>MINVALUE / MAXVALUE : </a:t>
            </a:r>
            <a:r>
              <a:rPr lang="ko-KR" altLang="en-US" smtClean="0"/>
              <a:t>시퀀스의 최소값 </a:t>
            </a:r>
            <a:r>
              <a:rPr lang="en-US" altLang="ko-KR" smtClean="0"/>
              <a:t>/ </a:t>
            </a:r>
            <a:r>
              <a:rPr lang="ko-KR" altLang="en-US" smtClean="0"/>
              <a:t>최대값 설정</a:t>
            </a:r>
          </a:p>
          <a:p>
            <a:pPr lvl="2"/>
            <a:r>
              <a:rPr lang="en-US" altLang="ko-KR" smtClean="0"/>
              <a:t>NOCYCLE : </a:t>
            </a:r>
            <a:r>
              <a:rPr lang="ko-KR" altLang="en-US" smtClean="0"/>
              <a:t>최고값까지 증가가 완료되면 에러를 발생</a:t>
            </a:r>
            <a:r>
              <a:rPr lang="en-US" altLang="ko-KR" smtClean="0"/>
              <a:t>.</a:t>
            </a:r>
          </a:p>
          <a:p>
            <a:pPr lvl="2"/>
            <a:r>
              <a:rPr lang="en-US" altLang="ko-KR" smtClean="0"/>
              <a:t>CACHE : </a:t>
            </a:r>
            <a:r>
              <a:rPr lang="ko-KR" altLang="en-US" smtClean="0"/>
              <a:t>시퀀스의 값을 메모리에서 관리하는 방법으로 기본적으로 </a:t>
            </a:r>
            <a:r>
              <a:rPr lang="en-US" altLang="ko-KR" smtClean="0"/>
              <a:t>10</a:t>
            </a:r>
          </a:p>
          <a:p>
            <a:pPr lvl="1"/>
            <a:r>
              <a:rPr lang="ko-KR" altLang="en-US" smtClean="0"/>
              <a:t> 시퀀스 사용</a:t>
            </a:r>
          </a:p>
          <a:p>
            <a:endParaRPr lang="ko-KR" altLang="en-US" smtClean="0"/>
          </a:p>
          <a:p>
            <a:pPr lvl="1"/>
            <a:r>
              <a:rPr lang="ko-KR" altLang="en-US" smtClean="0"/>
              <a:t> 시퀀스 변경</a:t>
            </a:r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ko-KR" altLang="en-US" smtClean="0"/>
              <a:t>시퀀스 삭제</a:t>
            </a:r>
          </a:p>
        </p:txBody>
      </p:sp>
      <p:sp>
        <p:nvSpPr>
          <p:cNvPr id="61444" name="Text Box 4"/>
          <p:cNvSpPr txBox="1">
            <a:spLocks noChangeArrowheads="1"/>
          </p:cNvSpPr>
          <p:nvPr/>
        </p:nvSpPr>
        <p:spPr bwMode="auto">
          <a:xfrm>
            <a:off x="611188" y="1760538"/>
            <a:ext cx="8277225" cy="11969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CREATE SEQUENCE [schema.]sequence_name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INCREMENT BY n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MINVALUE n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MAXVALUE n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CYCLE|NOCYCLE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CACHE n|NOCACHE;</a:t>
            </a:r>
          </a:p>
        </p:txBody>
      </p:sp>
      <p:sp>
        <p:nvSpPr>
          <p:cNvPr id="61445" name="Text Box 11"/>
          <p:cNvSpPr txBox="1">
            <a:spLocks noChangeArrowheads="1"/>
          </p:cNvSpPr>
          <p:nvPr/>
        </p:nvSpPr>
        <p:spPr bwMode="auto">
          <a:xfrm>
            <a:off x="611188" y="4249738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INSERT INTO test VALUES (new_id.NEXTVAL); </a:t>
            </a:r>
          </a:p>
        </p:txBody>
      </p:sp>
      <p:sp>
        <p:nvSpPr>
          <p:cNvPr id="61446" name="Text Box 12"/>
          <p:cNvSpPr txBox="1">
            <a:spLocks noChangeArrowheads="1"/>
          </p:cNvSpPr>
          <p:nvPr/>
        </p:nvSpPr>
        <p:spPr bwMode="auto">
          <a:xfrm>
            <a:off x="611188" y="4827588"/>
            <a:ext cx="8277225" cy="10445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SEQUENCE new_id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INCREMENT BY 5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MAXVALUE 999999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NOCYCLE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CACHE 10;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</a:t>
            </a:r>
          </a:p>
        </p:txBody>
      </p:sp>
      <p:sp>
        <p:nvSpPr>
          <p:cNvPr id="61447" name="Text Box 13"/>
          <p:cNvSpPr txBox="1">
            <a:spLocks noChangeArrowheads="1"/>
          </p:cNvSpPr>
          <p:nvPr/>
        </p:nvSpPr>
        <p:spPr bwMode="auto">
          <a:xfrm>
            <a:off x="611188" y="6145213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DROP SEQUENCE new_id;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시퀀스</a:t>
            </a:r>
            <a:r>
              <a:rPr lang="en-US" altLang="ko-KR" smtClean="0"/>
              <a:t>(Sequence)</a:t>
            </a:r>
            <a:r>
              <a:rPr lang="ko-KR" altLang="en-US" smtClean="0"/>
              <a:t>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624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시퀀스</a:t>
            </a:r>
            <a:r>
              <a:rPr lang="en-US" altLang="ko-KR" smtClean="0"/>
              <a:t>(Sequence)</a:t>
            </a:r>
            <a:r>
              <a:rPr lang="ko-KR" altLang="en-US" smtClean="0"/>
              <a:t> 정보 조회</a:t>
            </a:r>
          </a:p>
        </p:txBody>
      </p:sp>
      <p:graphicFrame>
        <p:nvGraphicFramePr>
          <p:cNvPr id="453654" name="Group 22"/>
          <p:cNvGraphicFramePr>
            <a:graphicFrameLocks noGrp="1"/>
          </p:cNvGraphicFramePr>
          <p:nvPr/>
        </p:nvGraphicFramePr>
        <p:xfrm>
          <a:off x="631825" y="1254125"/>
          <a:ext cx="8250238" cy="1083032"/>
        </p:xfrm>
        <a:graphic>
          <a:graphicData uri="http://schemas.openxmlformats.org/drawingml/2006/table">
            <a:tbl>
              <a:tblPr/>
              <a:tblGrid>
                <a:gridCol w="2886075"/>
                <a:gridCol w="5364163"/>
              </a:tblGrid>
              <a:tr h="34939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30" marB="46730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730" marB="4673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73328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DBA_SEQUENCES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USER_SEQUENCES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ALL_SEQUENCES</a:t>
                      </a:r>
                    </a:p>
                  </a:txBody>
                  <a:tcPr marL="90000" marR="90000" marT="46730" marB="46730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시퀀스에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시퀀스에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시퀀스에 대한 정보</a:t>
                      </a:r>
                    </a:p>
                  </a:txBody>
                  <a:tcPr marL="90000" marR="90000" marT="46730" marB="4673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1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시노님</a:t>
            </a:r>
            <a:r>
              <a:rPr lang="en-US" altLang="ko-KR" smtClean="0"/>
              <a:t>(Synonym)</a:t>
            </a:r>
            <a:r>
              <a:rPr lang="ko-KR" altLang="en-US" smtClean="0"/>
              <a:t> 관리</a:t>
            </a:r>
          </a:p>
        </p:txBody>
      </p:sp>
      <p:sp>
        <p:nvSpPr>
          <p:cNvPr id="63491" name="Rectangle 1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ko-KR" altLang="en-US" dirty="0" err="1" smtClean="0"/>
              <a:t>시노님</a:t>
            </a:r>
            <a:r>
              <a:rPr lang="en-US" altLang="ko-KR" dirty="0" smtClean="0"/>
              <a:t>(Synonym) </a:t>
            </a:r>
            <a:r>
              <a:rPr lang="ko-KR" altLang="en-US" dirty="0" smtClean="0"/>
              <a:t>관리 </a:t>
            </a:r>
          </a:p>
          <a:p>
            <a:pPr lvl="1"/>
            <a:r>
              <a:rPr lang="ko-KR" altLang="en-US" dirty="0" smtClean="0"/>
              <a:t> </a:t>
            </a:r>
            <a:r>
              <a:rPr lang="ko-KR" altLang="en-US" dirty="0" err="1" smtClean="0"/>
              <a:t>시노님</a:t>
            </a:r>
            <a:r>
              <a:rPr lang="en-US" altLang="ko-KR" dirty="0" smtClean="0"/>
              <a:t>(Synonym)</a:t>
            </a:r>
            <a:r>
              <a:rPr lang="ko-KR" altLang="en-US" dirty="0" smtClean="0"/>
              <a:t>은 오브젝트에 대한 별칭</a:t>
            </a:r>
            <a:r>
              <a:rPr lang="en-US" altLang="ko-KR" dirty="0" smtClean="0"/>
              <a:t>(ALIAS)</a:t>
            </a:r>
          </a:p>
          <a:p>
            <a:pPr lvl="1"/>
            <a:r>
              <a:rPr lang="ko-KR" altLang="en-US" dirty="0" smtClean="0"/>
              <a:t> 동의어 생성</a:t>
            </a:r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r>
              <a:rPr lang="ko-KR" altLang="en-US" dirty="0" smtClean="0"/>
              <a:t> 동의어 정의를 변경하기 위해서는 동의어를 제거하고 다시 생성</a:t>
            </a:r>
          </a:p>
          <a:p>
            <a:pPr lvl="1"/>
            <a:r>
              <a:rPr lang="ko-KR" altLang="en-US" dirty="0" smtClean="0"/>
              <a:t> 동의를 제거하기 위해서는 </a:t>
            </a:r>
            <a:r>
              <a:rPr lang="en-US" altLang="ko-KR" dirty="0" smtClean="0"/>
              <a:t>DROP SYNONYM </a:t>
            </a:r>
            <a:r>
              <a:rPr lang="ko-KR" altLang="en-US" dirty="0" smtClean="0"/>
              <a:t>을 사용하며</a:t>
            </a:r>
            <a:r>
              <a:rPr lang="en-US" altLang="ko-KR" dirty="0" smtClean="0"/>
              <a:t>, </a:t>
            </a:r>
            <a:r>
              <a:rPr lang="ko-KR" altLang="en-US" dirty="0" smtClean="0"/>
              <a:t>공유 동의어를 제거하려면 </a:t>
            </a:r>
            <a:r>
              <a:rPr lang="en-US" altLang="ko-KR" dirty="0" smtClean="0"/>
              <a:t>DROP PUBLIC SYNONYM </a:t>
            </a:r>
            <a:r>
              <a:rPr lang="ko-KR" altLang="en-US" dirty="0" smtClean="0"/>
              <a:t>명령 이용</a:t>
            </a:r>
            <a:r>
              <a:rPr lang="en-US" altLang="ko-KR" dirty="0" smtClean="0"/>
              <a:t> </a:t>
            </a:r>
          </a:p>
          <a:p>
            <a:pPr lvl="1"/>
            <a:endParaRPr lang="ko-KR" altLang="en-US" dirty="0" smtClean="0"/>
          </a:p>
        </p:txBody>
      </p:sp>
      <p:sp>
        <p:nvSpPr>
          <p:cNvPr id="63492" name="Text Box 4"/>
          <p:cNvSpPr txBox="1">
            <a:spLocks noChangeArrowheads="1"/>
          </p:cNvSpPr>
          <p:nvPr/>
        </p:nvSpPr>
        <p:spPr bwMode="auto">
          <a:xfrm>
            <a:off x="611188" y="175577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CREATE SYNONYM T1 FOR SM.PRODUCT;</a:t>
            </a:r>
          </a:p>
        </p:txBody>
      </p:sp>
      <p:sp>
        <p:nvSpPr>
          <p:cNvPr id="63493" name="Text Box 5"/>
          <p:cNvSpPr txBox="1">
            <a:spLocks noChangeArrowheads="1"/>
          </p:cNvSpPr>
          <p:nvPr/>
        </p:nvSpPr>
        <p:spPr bwMode="auto">
          <a:xfrm>
            <a:off x="611188" y="213677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CREATE PUBLIC SYNONYM PUB_T1 FOR SM.PRODUCT;</a:t>
            </a:r>
          </a:p>
        </p:txBody>
      </p:sp>
      <p:sp>
        <p:nvSpPr>
          <p:cNvPr id="63494" name="Text Box 6"/>
          <p:cNvSpPr txBox="1">
            <a:spLocks noChangeArrowheads="1"/>
          </p:cNvSpPr>
          <p:nvPr/>
        </p:nvSpPr>
        <p:spPr bwMode="auto">
          <a:xfrm>
            <a:off x="611188" y="3332163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DROP SYNONYM T1; </a:t>
            </a:r>
          </a:p>
        </p:txBody>
      </p:sp>
      <p:sp>
        <p:nvSpPr>
          <p:cNvPr id="63495" name="Text Box 13"/>
          <p:cNvSpPr txBox="1">
            <a:spLocks noChangeArrowheads="1"/>
          </p:cNvSpPr>
          <p:nvPr/>
        </p:nvSpPr>
        <p:spPr bwMode="auto">
          <a:xfrm>
            <a:off x="622300" y="369887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DROP PUBLIC SYNONYM T1;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시노님</a:t>
            </a:r>
            <a:r>
              <a:rPr lang="en-US" altLang="ko-KR" smtClean="0"/>
              <a:t>(Synonym)</a:t>
            </a:r>
            <a:r>
              <a:rPr lang="ko-KR" altLang="en-US" smtClean="0"/>
              <a:t>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645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시노님</a:t>
            </a:r>
            <a:r>
              <a:rPr lang="en-US" altLang="ko-KR" smtClean="0"/>
              <a:t>(Synonym) </a:t>
            </a:r>
            <a:r>
              <a:rPr lang="ko-KR" altLang="en-US" smtClean="0"/>
              <a:t>정보 조회</a:t>
            </a:r>
          </a:p>
        </p:txBody>
      </p:sp>
      <p:graphicFrame>
        <p:nvGraphicFramePr>
          <p:cNvPr id="455715" name="Group 35"/>
          <p:cNvGraphicFramePr>
            <a:graphicFrameLocks noGrp="1"/>
          </p:cNvGraphicFramePr>
          <p:nvPr/>
        </p:nvGraphicFramePr>
        <p:xfrm>
          <a:off x="631825" y="1216025"/>
          <a:ext cx="8293100" cy="1390650"/>
        </p:xfrm>
        <a:graphic>
          <a:graphicData uri="http://schemas.openxmlformats.org/drawingml/2006/table">
            <a:tbl>
              <a:tblPr/>
              <a:tblGrid>
                <a:gridCol w="2884488"/>
                <a:gridCol w="5408612"/>
              </a:tblGrid>
              <a:tr h="34972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13" marB="4681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13" marB="4681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73388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DBA_SYNONYMS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USER_SYNONYMS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ALL_SYNONYMS</a:t>
                      </a:r>
                    </a:p>
                  </a:txBody>
                  <a:tcPr marL="90000" marR="90000" marT="46813" marB="4681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티베로내의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모든 동의어에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유저에 속한 동의어에 대한 정보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유저가 접근 가능한 동의어에 대한 정보</a:t>
                      </a:r>
                    </a:p>
                  </a:txBody>
                  <a:tcPr marL="90000" marR="90000" marT="46813" marB="4681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704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PUBLICSYN</a:t>
                      </a:r>
                    </a:p>
                  </a:txBody>
                  <a:tcPr marL="90000" marR="90000" marT="46813" marB="4681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모든 공유 동의어에 대한 정보</a:t>
                      </a:r>
                    </a:p>
                  </a:txBody>
                  <a:tcPr marL="90000" marR="90000" marT="46813" marB="4681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65540" name="Rectangle 120"/>
          <p:cNvSpPr>
            <a:spLocks noChangeArrowheads="1"/>
          </p:cNvSpPr>
          <p:nvPr/>
        </p:nvSpPr>
        <p:spPr bwMode="auto">
          <a:xfrm>
            <a:off x="2878138" y="27622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 typeface="Arial" pitchFamily="34" charset="0"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사용자 관리</a:t>
            </a:r>
          </a:p>
        </p:txBody>
      </p:sp>
      <p:sp>
        <p:nvSpPr>
          <p:cNvPr id="2" name="Rectangle 120"/>
          <p:cNvSpPr>
            <a:spLocks noChangeArrowheads="1"/>
          </p:cNvSpPr>
          <p:nvPr/>
        </p:nvSpPr>
        <p:spPr bwMode="auto">
          <a:xfrm>
            <a:off x="2878138" y="3198813"/>
            <a:ext cx="3598862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>
              <a:buClr>
                <a:schemeClr val="tx1"/>
              </a:buClr>
              <a:buFont typeface="Arial" pitchFamily="34" charset="0"/>
              <a:buChar char="•"/>
            </a:pPr>
            <a:r>
              <a:rPr lang="en-US" altLang="ko-KR" sz="1600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권한</a:t>
            </a:r>
            <a:r>
              <a:rPr lang="en-US" altLang="ko-KR" sz="16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(Privilege)</a:t>
            </a:r>
            <a:r>
              <a:rPr lang="ko-KR" altLang="en-US" sz="16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sp>
        <p:nvSpPr>
          <p:cNvPr id="65541" name="Rectangle 120"/>
          <p:cNvSpPr>
            <a:spLocks noChangeArrowheads="1"/>
          </p:cNvSpPr>
          <p:nvPr/>
        </p:nvSpPr>
        <p:spPr bwMode="auto">
          <a:xfrm>
            <a:off x="2878138" y="3638550"/>
            <a:ext cx="3598862" cy="360363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>
              <a:buClr>
                <a:schemeClr val="tx1"/>
              </a:buClr>
              <a:buFont typeface="Arial" pitchFamily="34" charset="0"/>
              <a:buChar char="•"/>
            </a:pPr>
            <a:r>
              <a:rPr lang="en-US" altLang="ko-KR" sz="16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롤</a:t>
            </a:r>
            <a:r>
              <a:rPr lang="en-US" altLang="ko-KR" sz="16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(Role) </a:t>
            </a:r>
            <a:r>
              <a:rPr lang="ko-KR" altLang="en-US" sz="16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</a:p>
        </p:txBody>
      </p:sp>
      <p:sp>
        <p:nvSpPr>
          <p:cNvPr id="65543" name="Rectangle 7"/>
          <p:cNvSpPr>
            <a:spLocks noChangeArrowheads="1"/>
          </p:cNvSpPr>
          <p:nvPr/>
        </p:nvSpPr>
        <p:spPr bwMode="auto">
          <a:xfrm>
            <a:off x="147638" y="1463675"/>
            <a:ext cx="8850312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kumimoji="0" lang="ko-KR" altLang="en-US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사용자 관리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사용자 관리</a:t>
            </a:r>
          </a:p>
        </p:txBody>
      </p:sp>
      <p:sp>
        <p:nvSpPr>
          <p:cNvPr id="66563" name="Rectangle 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사용자 관리 </a:t>
            </a:r>
          </a:p>
          <a:p>
            <a:pPr lvl="1"/>
            <a:r>
              <a:rPr lang="ko-KR" altLang="en-US" smtClean="0"/>
              <a:t> 데이터베이스 내의 데이터 접근 또는 조작을 위해서는 권한을 가진 사용자 </a:t>
            </a:r>
            <a:r>
              <a:rPr lang="en-US" altLang="ko-KR" smtClean="0"/>
              <a:t>(USER)</a:t>
            </a:r>
            <a:r>
              <a:rPr lang="ko-KR" altLang="en-US" smtClean="0"/>
              <a:t>로 접속 필요</a:t>
            </a:r>
            <a:endParaRPr lang="en-US" altLang="ko-KR" smtClean="0"/>
          </a:p>
          <a:p>
            <a:pPr lvl="1"/>
            <a:r>
              <a:rPr lang="ko-KR" altLang="en-US" smtClean="0"/>
              <a:t> 각 사용자</a:t>
            </a:r>
            <a:r>
              <a:rPr lang="en-US" altLang="ko-KR" smtClean="0"/>
              <a:t>(USER)</a:t>
            </a:r>
            <a:r>
              <a:rPr lang="ko-KR" altLang="en-US" smtClean="0"/>
              <a:t>가 생성될 때 암호도 같이 생성하며</a:t>
            </a:r>
            <a:r>
              <a:rPr lang="en-US" altLang="ko-KR" smtClean="0"/>
              <a:t>, </a:t>
            </a:r>
            <a:r>
              <a:rPr lang="ko-KR" altLang="en-US" smtClean="0"/>
              <a:t>이후 변경 가능</a:t>
            </a:r>
            <a:endParaRPr lang="en-US" altLang="ko-KR" smtClean="0"/>
          </a:p>
          <a:p>
            <a:pPr lvl="1"/>
            <a:r>
              <a:rPr lang="ko-KR" altLang="en-US" smtClean="0"/>
              <a:t> 데이터사전</a:t>
            </a:r>
            <a:r>
              <a:rPr lang="en-US" altLang="ko-KR" smtClean="0"/>
              <a:t>(Data Dictionary)</a:t>
            </a:r>
            <a:r>
              <a:rPr lang="ko-KR" altLang="en-US" smtClean="0"/>
              <a:t>에 암호화된 형태로 암호를 저장한다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스키마 </a:t>
            </a:r>
          </a:p>
          <a:p>
            <a:pPr lvl="2"/>
            <a:r>
              <a:rPr lang="en-US" altLang="ko-KR" smtClean="0"/>
              <a:t>OBJECT</a:t>
            </a:r>
            <a:r>
              <a:rPr lang="ko-KR" altLang="en-US" smtClean="0"/>
              <a:t>의 모음을 의미 </a:t>
            </a:r>
            <a:r>
              <a:rPr lang="en-US" altLang="ko-KR" smtClean="0"/>
              <a:t>(Table, Index, View, Synonym,..)</a:t>
            </a:r>
          </a:p>
          <a:p>
            <a:pPr lvl="2"/>
            <a:r>
              <a:rPr lang="ko-KR" altLang="en-US" smtClean="0"/>
              <a:t>한 사용자가 하나의 스키마를 가지며</a:t>
            </a:r>
            <a:r>
              <a:rPr lang="en-US" altLang="ko-KR" smtClean="0"/>
              <a:t>, </a:t>
            </a:r>
            <a:r>
              <a:rPr lang="ko-KR" altLang="en-US" smtClean="0"/>
              <a:t>스키마 이름은 사용자의 이름과 동일</a:t>
            </a:r>
            <a:r>
              <a:rPr lang="en-US" altLang="ko-KR" smtClean="0"/>
              <a:t>.</a:t>
            </a:r>
          </a:p>
          <a:p>
            <a:pPr lvl="2"/>
            <a:r>
              <a:rPr lang="ko-KR" altLang="en-US" smtClean="0"/>
              <a:t>데이터베이스 내의 특정 스키마 오브젝트를 지칭하기 위해서 스키마 오브젝트 이름 앞에 사용자 이름을 사용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사용자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67587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사용자 생성 </a:t>
            </a:r>
          </a:p>
          <a:p>
            <a:pPr lvl="1"/>
            <a:r>
              <a:rPr lang="ko-KR" altLang="en-US" smtClean="0"/>
              <a:t> 사용자를 새로 생성하거나 변경 혹은 삭제하기 위해서는 </a:t>
            </a:r>
            <a:r>
              <a:rPr lang="en-US" altLang="ko-KR" smtClean="0"/>
              <a:t>DBA</a:t>
            </a:r>
            <a:r>
              <a:rPr lang="ko-KR" altLang="en-US" smtClean="0"/>
              <a:t>권한을 가진 사용자로 접속해야 함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err="1" smtClean="0"/>
              <a:t>Tibero</a:t>
            </a:r>
            <a:r>
              <a:rPr lang="ko-KR" altLang="en-US" smtClean="0"/>
              <a:t>에서는 기본적으로 </a:t>
            </a:r>
            <a:r>
              <a:rPr lang="en-US" altLang="ko-KR" smtClean="0"/>
              <a:t>SYS</a:t>
            </a:r>
            <a:r>
              <a:rPr lang="ko-KR" altLang="en-US" smtClean="0"/>
              <a:t>라는 </a:t>
            </a:r>
            <a:r>
              <a:rPr lang="en-US" altLang="ko-KR" smtClean="0"/>
              <a:t>DBA </a:t>
            </a:r>
            <a:r>
              <a:rPr lang="ko-KR" altLang="en-US" smtClean="0"/>
              <a:t>사용자를 제공</a:t>
            </a:r>
            <a:endParaRPr lang="en-US" altLang="ko-KR" smtClean="0"/>
          </a:p>
          <a:p>
            <a:pPr lvl="1"/>
            <a:r>
              <a:rPr lang="ko-KR" altLang="en-US" smtClean="0"/>
              <a:t> 사용자 생성은 아래와 같이 </a:t>
            </a:r>
            <a:r>
              <a:rPr lang="en-US" altLang="ko-KR" smtClean="0"/>
              <a:t>CREATE USER </a:t>
            </a:r>
            <a:r>
              <a:rPr lang="ko-KR" altLang="en-US" smtClean="0"/>
              <a:t>명령을 사용하여 할 수 있다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테이블스페이스를 지정하지 않으면</a:t>
            </a:r>
            <a:r>
              <a:rPr lang="en-US" altLang="ko-KR" smtClean="0"/>
              <a:t>, </a:t>
            </a:r>
            <a:r>
              <a:rPr lang="ko-KR" altLang="en-US" smtClean="0"/>
              <a:t>자동으로 </a:t>
            </a:r>
            <a:r>
              <a:rPr lang="en-US" altLang="ko-KR" smtClean="0"/>
              <a:t>SYSTEM </a:t>
            </a:r>
            <a:r>
              <a:rPr lang="ko-KR" altLang="en-US" smtClean="0"/>
              <a:t>테이블스페이스를 사용하게 된다</a:t>
            </a:r>
            <a:r>
              <a:rPr lang="en-US" altLang="ko-KR" smtClean="0"/>
              <a:t>.</a:t>
            </a:r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r>
              <a:rPr lang="ko-KR" altLang="en-US" sz="1400" smtClean="0"/>
              <a:t>사용자를 생성 후 </a:t>
            </a:r>
            <a:r>
              <a:rPr lang="en-US" altLang="ko-KR" sz="1400" smtClean="0"/>
              <a:t>DB</a:t>
            </a:r>
            <a:r>
              <a:rPr lang="ko-KR" altLang="en-US" sz="1400" smtClean="0"/>
              <a:t>에 접속할 수 있는 </a:t>
            </a:r>
            <a:r>
              <a:rPr lang="en-US" altLang="ko-KR" sz="1400" smtClean="0"/>
              <a:t>CONNECT </a:t>
            </a:r>
            <a:r>
              <a:rPr lang="ko-KR" altLang="en-US" sz="1400" smtClean="0"/>
              <a:t>권한을 부여하지 않으면  </a:t>
            </a:r>
            <a:r>
              <a:rPr lang="en-US" altLang="ko-KR" sz="1400" smtClean="0"/>
              <a:t>DB</a:t>
            </a:r>
            <a:r>
              <a:rPr lang="ko-KR" altLang="en-US" sz="1400" smtClean="0"/>
              <a:t>에 접속할 수 없다</a:t>
            </a:r>
            <a:r>
              <a:rPr lang="en-US" altLang="ko-KR" sz="1400" smtClean="0"/>
              <a:t>.</a:t>
            </a:r>
          </a:p>
          <a:p>
            <a:pPr lvl="2"/>
            <a:r>
              <a:rPr lang="en-US" altLang="ko-KR" sz="1400" smtClean="0"/>
              <a:t>TABLESPACE </a:t>
            </a:r>
            <a:r>
              <a:rPr lang="ko-KR" altLang="en-US" sz="1400" smtClean="0"/>
              <a:t>설정</a:t>
            </a:r>
            <a:endParaRPr lang="en-US" altLang="ko-KR" sz="1400" smtClean="0"/>
          </a:p>
          <a:p>
            <a:pPr marL="623888" lvl="2" indent="0">
              <a:buNone/>
            </a:pPr>
            <a:r>
              <a:rPr lang="en-US" altLang="ko-KR"/>
              <a:t> </a:t>
            </a:r>
            <a:r>
              <a:rPr lang="en-US" altLang="ko-KR" smtClean="0"/>
              <a:t>   </a:t>
            </a:r>
            <a:endParaRPr lang="ko-KR" altLang="en-US" smtClean="0"/>
          </a:p>
        </p:txBody>
      </p:sp>
      <p:sp>
        <p:nvSpPr>
          <p:cNvPr id="67588" name="Text Box 4"/>
          <p:cNvSpPr txBox="1">
            <a:spLocks noChangeArrowheads="1"/>
          </p:cNvSpPr>
          <p:nvPr/>
        </p:nvSpPr>
        <p:spPr bwMode="auto">
          <a:xfrm>
            <a:off x="611188" y="2300288"/>
            <a:ext cx="8277225" cy="64928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CREATE USER tibero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IDENTIFIED BY tmax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DEFAULT TABLESPACE MY_SPACE</a:t>
            </a:r>
          </a:p>
        </p:txBody>
      </p:sp>
      <p:sp>
        <p:nvSpPr>
          <p:cNvPr id="9" name="직사각형 8"/>
          <p:cNvSpPr/>
          <p:nvPr/>
        </p:nvSpPr>
        <p:spPr bwMode="auto">
          <a:xfrm>
            <a:off x="983063" y="3645024"/>
            <a:ext cx="7765401" cy="2844316"/>
          </a:xfrm>
          <a:prstGeom prst="rect">
            <a:avLst/>
          </a:prstGeom>
          <a:solidFill>
            <a:srgbClr val="FFFF99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36000" numCol="1" rtlCol="0" anchor="ctr" anchorCtr="0" compatLnSpc="1">
            <a:prstTxWarp prst="textNoShape">
              <a:avLst/>
            </a:prstTxWarp>
          </a:bodyPr>
          <a:lstStyle/>
          <a:p>
            <a:pPr marL="465137" lvl="3" indent="-285750">
              <a:lnSpc>
                <a:spcPts val="1900"/>
              </a:lnSpc>
              <a:buFont typeface="Wingdings" pitchFamily="2" charset="2"/>
              <a:buChar char="ü"/>
            </a:pP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만약 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Default </a:t>
            </a:r>
            <a:r>
              <a:rPr lang="en-US" altLang="ko-KR" sz="1300" b="1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를 지정하지 않으면 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database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default </a:t>
            </a:r>
            <a:r>
              <a:rPr lang="en-US" altLang="ko-KR" sz="1300" b="1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로 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object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가 저장이 되고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, Database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default </a:t>
            </a:r>
            <a:r>
              <a:rPr lang="en-US" altLang="ko-KR" sz="1300" b="1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가 지정되지 않았다면 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system </a:t>
            </a:r>
            <a:r>
              <a:rPr lang="en-US" altLang="ko-KR" sz="1300" b="1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로 저장이 됩니다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093787" lvl="5">
              <a:lnSpc>
                <a:spcPts val="1900"/>
              </a:lnSpc>
            </a:pP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    예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현재 유저의 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Default </a:t>
            </a:r>
            <a:r>
              <a:rPr lang="en-US" altLang="ko-KR" sz="1300" b="1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확인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093787" lvl="5">
              <a:lnSpc>
                <a:spcPts val="1900"/>
              </a:lnSpc>
            </a:pP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</a:rPr>
              <a:t>select </a:t>
            </a:r>
            <a:r>
              <a:rPr lang="en-US" altLang="ko-KR" sz="1300" err="1" smtClean="0">
                <a:latin typeface="맑은 고딕" pitchFamily="50" charset="-127"/>
                <a:ea typeface="맑은 고딕" pitchFamily="50" charset="-127"/>
              </a:rPr>
              <a:t>default_tablespace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</a:rPr>
              <a:t> from </a:t>
            </a:r>
            <a:r>
              <a:rPr lang="en-US" altLang="ko-KR" sz="1300" err="1" smtClean="0">
                <a:latin typeface="맑은 고딕" pitchFamily="50" charset="-127"/>
                <a:ea typeface="맑은 고딕" pitchFamily="50" charset="-127"/>
              </a:rPr>
              <a:t>user_users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</a:rPr>
              <a:t>; </a:t>
            </a:r>
          </a:p>
          <a:p>
            <a:pPr marL="1093787" lvl="5">
              <a:lnSpc>
                <a:spcPts val="1900"/>
              </a:lnSpc>
            </a:pPr>
            <a:endParaRPr lang="en-US" altLang="ko-KR" sz="1300" smtClean="0">
              <a:latin typeface="맑은 고딕" pitchFamily="50" charset="-127"/>
              <a:ea typeface="맑은 고딕" pitchFamily="50" charset="-127"/>
            </a:endParaRPr>
          </a:p>
          <a:p>
            <a:pPr marL="1093787" lvl="5">
              <a:lnSpc>
                <a:spcPts val="1900"/>
              </a:lnSpc>
            </a:pP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    예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) ‘tiberouser01’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유저의 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default </a:t>
            </a:r>
            <a:r>
              <a:rPr lang="en-US" altLang="ko-KR" sz="1300" b="1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1300" b="1" err="1" smtClean="0">
                <a:latin typeface="맑은 고딕" pitchFamily="50" charset="-127"/>
                <a:ea typeface="맑은 고딕" pitchFamily="50" charset="-127"/>
              </a:rPr>
              <a:t>ts_tiberouser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로 변경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093787" lvl="5">
              <a:lnSpc>
                <a:spcPts val="1900"/>
              </a:lnSpc>
            </a:pP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alter user tiberouser01</a:t>
            </a:r>
            <a:r>
              <a:rPr lang="ko-KR" altLang="en-US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default </a:t>
            </a:r>
            <a:r>
              <a:rPr lang="en-US" altLang="ko-KR" sz="1300" err="1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tablespace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 </a:t>
            </a:r>
            <a:r>
              <a:rPr lang="en-US" altLang="ko-KR" sz="1300" err="1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ts_tiberouser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;</a:t>
            </a:r>
          </a:p>
          <a:p>
            <a:pPr marL="1093787" lvl="5">
              <a:lnSpc>
                <a:spcPts val="1900"/>
              </a:lnSpc>
            </a:pPr>
            <a:endParaRPr lang="en-US" altLang="ko-KR" sz="1300">
              <a:latin typeface="맑은 고딕" pitchFamily="50" charset="-127"/>
              <a:ea typeface="맑은 고딕" pitchFamily="50" charset="-127"/>
            </a:endParaRPr>
          </a:p>
          <a:p>
            <a:pPr marL="1093787" lvl="5">
              <a:lnSpc>
                <a:spcPts val="1900"/>
              </a:lnSpc>
            </a:pPr>
            <a:r>
              <a:rPr lang="ko-KR" altLang="en-US" sz="1300" b="1">
                <a:latin typeface="맑은 고딕" pitchFamily="50" charset="-127"/>
                <a:ea typeface="맑은 고딕" pitchFamily="50" charset="-127"/>
              </a:rPr>
              <a:t>    예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en-US" altLang="ko-KR" sz="1300" b="1" err="1" smtClean="0">
                <a:latin typeface="맑은 고딕" pitchFamily="50" charset="-127"/>
                <a:ea typeface="맑은 고딕" pitchFamily="50" charset="-127"/>
              </a:rPr>
              <a:t>emp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테이블의 </a:t>
            </a:r>
            <a:r>
              <a:rPr lang="en-US" altLang="ko-KR" sz="1300" b="1" err="1" smtClean="0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1300" b="1" err="1" smtClean="0">
                <a:latin typeface="맑은 고딕" pitchFamily="50" charset="-127"/>
                <a:ea typeface="맑은 고딕" pitchFamily="50" charset="-127"/>
              </a:rPr>
              <a:t>ts_tiberouser</a:t>
            </a:r>
            <a:r>
              <a:rPr lang="en-US" altLang="ko-KR" sz="1300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300" b="1" smtClean="0">
                <a:latin typeface="맑은 고딕" pitchFamily="50" charset="-127"/>
                <a:ea typeface="맑은 고딕" pitchFamily="50" charset="-127"/>
              </a:rPr>
              <a:t>로 변경</a:t>
            </a:r>
            <a:r>
              <a:rPr lang="en-US" altLang="ko-KR" sz="1300" b="1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093787" lvl="5">
              <a:lnSpc>
                <a:spcPts val="1900"/>
              </a:lnSpc>
            </a:pPr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alter 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table </a:t>
            </a:r>
            <a:r>
              <a:rPr lang="en-US" altLang="ko-KR" sz="1300" err="1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emp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move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tablespace</a:t>
            </a:r>
            <a:r>
              <a:rPr lang="en-US" altLang="ko-KR" sz="13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 </a:t>
            </a:r>
            <a:r>
              <a:rPr lang="en-US" altLang="ko-KR" sz="1300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ts_tiberouser</a:t>
            </a:r>
            <a:r>
              <a:rPr lang="en-US" altLang="ko-KR" sz="1300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;</a:t>
            </a:r>
            <a:endParaRPr lang="en-US" altLang="ko-KR" sz="1300">
              <a:latin typeface="맑은 고딕" pitchFamily="50" charset="-127"/>
              <a:ea typeface="맑은 고딕" pitchFamily="50" charset="-127"/>
              <a:sym typeface="Wingdings" pitchFamily="2" charset="2"/>
            </a:endParaRPr>
          </a:p>
          <a:p>
            <a:pPr marL="179387" lvl="3">
              <a:lnSpc>
                <a:spcPts val="1900"/>
              </a:lnSpc>
            </a:pPr>
            <a:endParaRPr lang="en-US" altLang="ko-KR" sz="1300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사용자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68611" name="Rectangle 4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357187" lvl="1" indent="0">
              <a:buNone/>
            </a:pPr>
            <a:endParaRPr lang="ko-KR" altLang="en-US"/>
          </a:p>
          <a:p>
            <a:pPr lvl="0"/>
            <a:r>
              <a:rPr lang="ko-KR" altLang="en-US"/>
              <a:t> 사용자 정보</a:t>
            </a:r>
            <a:r>
              <a:rPr lang="en-US" altLang="ko-KR"/>
              <a:t> </a:t>
            </a:r>
            <a:r>
              <a:rPr lang="ko-KR" altLang="en-US"/>
              <a:t>변경</a:t>
            </a:r>
          </a:p>
          <a:p>
            <a:pPr lvl="1"/>
            <a:r>
              <a:rPr lang="ko-KR" altLang="en-US"/>
              <a:t> 비밀번호 변경</a:t>
            </a:r>
            <a:endParaRPr lang="en-US" altLang="ko-KR"/>
          </a:p>
          <a:p>
            <a:pPr lvl="1"/>
            <a:endParaRPr lang="en-US" altLang="ko-KR"/>
          </a:p>
          <a:p>
            <a:pPr lvl="1"/>
            <a:endParaRPr lang="en-US" altLang="ko-KR"/>
          </a:p>
          <a:p>
            <a:pPr lvl="1"/>
            <a:r>
              <a:rPr lang="ko-KR" altLang="en-US"/>
              <a:t> 사용자 기본 테이블스페이스 변경</a:t>
            </a:r>
          </a:p>
          <a:p>
            <a:pPr lvl="1"/>
            <a:endParaRPr lang="ko-KR" altLang="en-US"/>
          </a:p>
          <a:p>
            <a:pPr lvl="1"/>
            <a:endParaRPr lang="ko-KR" altLang="en-US"/>
          </a:p>
          <a:p>
            <a:pPr lvl="1"/>
            <a:endParaRPr lang="ko-KR" altLang="en-US"/>
          </a:p>
          <a:p>
            <a:pPr lvl="0"/>
            <a:r>
              <a:rPr lang="ko-KR" altLang="en-US"/>
              <a:t> 사용자 </a:t>
            </a:r>
            <a:r>
              <a:rPr lang="ko-KR" altLang="en-US" smtClean="0"/>
              <a:t>삭제</a:t>
            </a:r>
            <a:endParaRPr lang="en-US" altLang="ko-KR"/>
          </a:p>
          <a:p>
            <a:pPr marL="0" indent="0">
              <a:buNone/>
            </a:pPr>
            <a:endParaRPr lang="en-US" altLang="ko-KR"/>
          </a:p>
          <a:p>
            <a:pPr marL="0" indent="0">
              <a:buNone/>
            </a:pPr>
            <a:endParaRPr lang="en-US" altLang="ko-KR"/>
          </a:p>
          <a:p>
            <a:r>
              <a:rPr lang="ko-KR" altLang="en-US" smtClean="0"/>
              <a:t>사용자 정보 조회 </a:t>
            </a:r>
          </a:p>
          <a:p>
            <a:pPr lvl="1"/>
            <a:r>
              <a:rPr lang="ko-KR" altLang="en-US" smtClean="0"/>
              <a:t> 사용자에 대한 일반적인 관리에 도움을 주기 위해 아래와 같은 시스템 </a:t>
            </a:r>
            <a:r>
              <a:rPr lang="ko-KR" altLang="en-US" err="1" smtClean="0"/>
              <a:t>뷰</a:t>
            </a:r>
            <a:r>
              <a:rPr lang="ko-KR" altLang="en-US" smtClean="0"/>
              <a:t> 제공</a:t>
            </a:r>
            <a:r>
              <a:rPr lang="en-US" altLang="ko-KR" smtClean="0"/>
              <a:t>.</a:t>
            </a:r>
          </a:p>
          <a:p>
            <a:pPr lvl="2"/>
            <a:endParaRPr lang="ko-KR" altLang="en-US" smtClean="0"/>
          </a:p>
        </p:txBody>
      </p:sp>
      <p:graphicFrame>
        <p:nvGraphicFramePr>
          <p:cNvPr id="181288" name="Group 40"/>
          <p:cNvGraphicFramePr>
            <a:graphicFrameLocks noGrp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3798994803"/>
              </p:ext>
            </p:extLst>
          </p:nvPr>
        </p:nvGraphicFramePr>
        <p:xfrm>
          <a:off x="623888" y="5075140"/>
          <a:ext cx="8107362" cy="1270184"/>
        </p:xfrm>
        <a:graphic>
          <a:graphicData uri="http://schemas.openxmlformats.org/drawingml/2006/table">
            <a:tbl>
              <a:tblPr/>
              <a:tblGrid>
                <a:gridCol w="1885950"/>
                <a:gridCol w="6221412"/>
              </a:tblGrid>
              <a:tr h="34949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59" marB="4675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759" marB="4675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0683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ALL_USERS </a:t>
                      </a:r>
                    </a:p>
                  </a:txBody>
                  <a:tcPr marL="90000" marR="90000" marT="46759" marB="4675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내의 모든 사용자에 대한 기본적인 정보</a:t>
                      </a:r>
                    </a:p>
                  </a:txBody>
                  <a:tcPr marL="90000" marR="90000" marT="46759" marB="4675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83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DBA_USERS </a:t>
                      </a:r>
                    </a:p>
                  </a:txBody>
                  <a:tcPr marL="90000" marR="90000" marT="46759" marB="4675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내의 모든 사용자에 대한 자세한 정보</a:t>
                      </a:r>
                    </a:p>
                  </a:txBody>
                  <a:tcPr marL="90000" marR="90000" marT="46759" marB="4675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83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USER_USERS </a:t>
                      </a:r>
                    </a:p>
                  </a:txBody>
                  <a:tcPr marL="90000" marR="90000" marT="46759" marB="4675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현재 사용자에 대한 정보</a:t>
                      </a:r>
                    </a:p>
                  </a:txBody>
                  <a:tcPr marL="90000" marR="90000" marT="46759" marB="4675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" name="Text Box 12"/>
          <p:cNvSpPr txBox="1">
            <a:spLocks noChangeArrowheads="1"/>
          </p:cNvSpPr>
          <p:nvPr/>
        </p:nvSpPr>
        <p:spPr bwMode="auto">
          <a:xfrm>
            <a:off x="611188" y="3671974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SQL&gt;DROP USER park CASCADE; </a:t>
            </a:r>
          </a:p>
        </p:txBody>
      </p:sp>
      <p:sp>
        <p:nvSpPr>
          <p:cNvPr id="6" name="Text Box 13"/>
          <p:cNvSpPr txBox="1">
            <a:spLocks noChangeArrowheads="1"/>
          </p:cNvSpPr>
          <p:nvPr/>
        </p:nvSpPr>
        <p:spPr bwMode="auto">
          <a:xfrm>
            <a:off x="611188" y="1736812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USER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IDENTIFIED BY tmax123; </a:t>
            </a:r>
          </a:p>
        </p:txBody>
      </p:sp>
      <p:sp>
        <p:nvSpPr>
          <p:cNvPr id="7" name="Text Box 14"/>
          <p:cNvSpPr txBox="1">
            <a:spLocks noChangeArrowheads="1"/>
          </p:cNvSpPr>
          <p:nvPr/>
        </p:nvSpPr>
        <p:spPr bwMode="auto">
          <a:xfrm>
            <a:off x="609600" y="2535324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USER tibero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DEFAULT TABLESPACE TMAX_DAT;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사용자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68611" name="Rectangle 4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357187" lvl="1" indent="0">
              <a:buNone/>
            </a:pPr>
            <a:endParaRPr lang="ko-KR" altLang="en-US"/>
          </a:p>
          <a:p>
            <a:pPr lvl="0"/>
            <a:r>
              <a:rPr lang="ko-KR" altLang="en-US"/>
              <a:t> </a:t>
            </a:r>
            <a:r>
              <a:rPr lang="ko-KR" altLang="en-US" smtClean="0"/>
              <a:t>프로파일</a:t>
            </a:r>
            <a:endParaRPr lang="ko-KR" altLang="en-US"/>
          </a:p>
          <a:p>
            <a:pPr lvl="1"/>
            <a:r>
              <a:rPr lang="ko-KR" altLang="en-US"/>
              <a:t> </a:t>
            </a:r>
            <a:r>
              <a:rPr lang="ko-KR" altLang="en-US" smtClean="0"/>
              <a:t>데이터베이스 사용자의 패스워드 관리 정책을 지정할 수 있다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이 처럼</a:t>
            </a:r>
            <a:r>
              <a:rPr lang="en-US" altLang="ko-KR" smtClean="0"/>
              <a:t>, </a:t>
            </a:r>
            <a:r>
              <a:rPr lang="ko-KR" altLang="en-US" smtClean="0"/>
              <a:t>프로파일은 사용자 패스워드 관리 정책을 다양하게 생성하고 각각의 사용자에게 특정 정책을 사용하도록 지정함으로써 사용자별로 그룹화된 패스워드 정책을 관리할 수 있는 기능을 제공한다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/>
          </a:p>
          <a:p>
            <a:pPr lvl="1"/>
            <a:endParaRPr lang="en-US" altLang="ko-KR"/>
          </a:p>
          <a:p>
            <a:pPr lvl="1"/>
            <a:endParaRPr lang="en-US" altLang="ko-KR"/>
          </a:p>
          <a:p>
            <a:pPr lvl="1"/>
            <a:r>
              <a:rPr lang="ko-KR" altLang="en-US"/>
              <a:t> 사용자 기본 테이블스페이스 변경</a:t>
            </a:r>
          </a:p>
          <a:p>
            <a:pPr lvl="1"/>
            <a:endParaRPr lang="ko-KR" altLang="en-US"/>
          </a:p>
          <a:p>
            <a:pPr lvl="1"/>
            <a:endParaRPr lang="ko-KR" altLang="en-US"/>
          </a:p>
        </p:txBody>
      </p:sp>
      <p:sp>
        <p:nvSpPr>
          <p:cNvPr id="7" name="Text Box 14"/>
          <p:cNvSpPr txBox="1">
            <a:spLocks noChangeArrowheads="1"/>
          </p:cNvSpPr>
          <p:nvPr/>
        </p:nvSpPr>
        <p:spPr bwMode="auto">
          <a:xfrm>
            <a:off x="609600" y="2535324"/>
            <a:ext cx="8277225" cy="193899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SQL&gt; CREATE PROFILE prof LIMIT </a:t>
            </a:r>
          </a:p>
          <a:p>
            <a:pPr lvl="1" eaLnBrk="1" hangingPunct="1"/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failed_login_attempts 3 </a:t>
            </a:r>
          </a:p>
          <a:p>
            <a:pPr lvl="1" eaLnBrk="1" hangingPunct="1"/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password_lock_time 1/1440 password_life_time 90 </a:t>
            </a:r>
          </a:p>
          <a:p>
            <a:pPr lvl="1" eaLnBrk="1" hangingPunct="1"/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password_reuse_time unlimited </a:t>
            </a:r>
          </a:p>
          <a:p>
            <a:pPr lvl="1" eaLnBrk="1" hangingPunct="1"/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password_reuse_max 10 </a:t>
            </a:r>
          </a:p>
          <a:p>
            <a:pPr lvl="1" eaLnBrk="1" hangingPunct="1"/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password_grace_time 10 </a:t>
            </a:r>
          </a:p>
          <a:p>
            <a:pPr lvl="1" eaLnBrk="1" hangingPunct="1"/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password_verify_function verify_function; </a:t>
            </a:r>
          </a:p>
          <a:p>
            <a:pPr eaLnBrk="1" hangingPunct="1"/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Profile 'PROF' created.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사용자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68611" name="Rectangle 4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357187" lvl="1" indent="0">
              <a:buNone/>
            </a:pPr>
            <a:endParaRPr lang="ko-KR" altLang="en-US"/>
          </a:p>
          <a:p>
            <a:pPr lvl="0"/>
            <a:r>
              <a:rPr lang="ko-KR" altLang="en-US"/>
              <a:t> </a:t>
            </a:r>
            <a:r>
              <a:rPr lang="ko-KR" altLang="en-US" smtClean="0"/>
              <a:t>프로파일</a:t>
            </a:r>
            <a:r>
              <a:rPr lang="en-US" altLang="ko-KR" smtClean="0"/>
              <a:t> </a:t>
            </a:r>
            <a:r>
              <a:rPr lang="ko-KR" altLang="en-US" smtClean="0"/>
              <a:t>종류</a:t>
            </a:r>
            <a:endParaRPr lang="ko-KR" altLang="en-US"/>
          </a:p>
          <a:p>
            <a:pPr lvl="1"/>
            <a:r>
              <a:rPr lang="ko-KR" altLang="en-US"/>
              <a:t> </a:t>
            </a:r>
            <a:r>
              <a:rPr lang="ko-KR" altLang="en-US" smtClean="0"/>
              <a:t>프로파일을 생성</a:t>
            </a:r>
            <a:r>
              <a:rPr lang="en-US" altLang="ko-KR" smtClean="0"/>
              <a:t>, </a:t>
            </a:r>
            <a:r>
              <a:rPr lang="ko-KR" altLang="en-US" smtClean="0"/>
              <a:t>변경할 때는 세부적인 파라미터를 지정할 수 있다</a:t>
            </a:r>
            <a:r>
              <a:rPr lang="en-US" altLang="ko-KR" smtClean="0"/>
              <a:t>. </a:t>
            </a:r>
            <a:r>
              <a:rPr lang="ko-KR" altLang="en-US" smtClean="0"/>
              <a:t>아래 표는 각 파라미터에 대한 상세 설명이다</a:t>
            </a:r>
            <a:r>
              <a:rPr lang="en-US" altLang="ko-KR" smtClean="0"/>
              <a:t>. </a:t>
            </a:r>
            <a:r>
              <a:rPr lang="ko-KR" altLang="en-US" smtClean="0"/>
              <a:t>참고로 각 파라미터의 기본 값은 데이터베이스를 생성할 때 함께 생성된 </a:t>
            </a:r>
            <a:r>
              <a:rPr lang="en-US" altLang="ko-KR" smtClean="0"/>
              <a:t>'DEFAULT' </a:t>
            </a:r>
            <a:r>
              <a:rPr lang="ko-KR" altLang="en-US" smtClean="0"/>
              <a:t>프로파일에 의해 결정되며 이 기본값들은 </a:t>
            </a:r>
            <a:r>
              <a:rPr lang="en-US" altLang="ko-KR" smtClean="0"/>
              <a:t>DBA_PROFILES </a:t>
            </a:r>
            <a:r>
              <a:rPr lang="ko-KR" altLang="en-US" smtClean="0"/>
              <a:t>뷰를 통해 확인할 수 있다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/>
          </a:p>
        </p:txBody>
      </p:sp>
      <p:graphicFrame>
        <p:nvGraphicFramePr>
          <p:cNvPr id="5" name="표 4"/>
          <p:cNvGraphicFramePr>
            <a:graphicFrameLocks noGrp="1"/>
          </p:cNvGraphicFramePr>
          <p:nvPr/>
        </p:nvGraphicFramePr>
        <p:xfrm>
          <a:off x="611560" y="2347580"/>
          <a:ext cx="8100900" cy="3965299"/>
        </p:xfrm>
        <a:graphic>
          <a:graphicData uri="http://schemas.openxmlformats.org/drawingml/2006/table">
            <a:tbl>
              <a:tblPr/>
              <a:tblGrid>
                <a:gridCol w="2016224"/>
                <a:gridCol w="6084676"/>
              </a:tblGrid>
              <a:tr h="327062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3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구성요소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3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</a:tr>
              <a:tr h="635670">
                <a:tc>
                  <a:txBody>
                    <a:bodyPr/>
                    <a:lstStyle/>
                    <a:p>
                      <a:pPr algn="l"/>
                      <a:r>
                        <a:rPr 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FAILED_LOGIN_ATTEMPTS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잘못된 패스워드로 로그인 시도할 경우 사용자 계정를 잠글때까지 로그인 시도 허용 횟수를 지정한다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31676">
                <a:tc>
                  <a:txBody>
                    <a:bodyPr/>
                    <a:lstStyle/>
                    <a:p>
                      <a:pPr algn="l"/>
                      <a:r>
                        <a:rPr 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LOGIN_PERIOD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마지막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로그인 후 지정된 시간이 지나면 계정인 잠긴다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766572">
                <a:tc>
                  <a:txBody>
                    <a:bodyPr/>
                    <a:lstStyle/>
                    <a:p>
                      <a:pPr algn="l"/>
                      <a:r>
                        <a:rPr 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PASSWORD_LIFE_TIME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패스워드 만료 기간을 설정한다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숫자와 수식 두가지 형태로 지정할 수 있다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숫자로 지정할 경우 단위는 일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(day)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예를 들어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으로 지정하면 패스워드 만료 일자가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일 후가 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해당 값을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일 미만으로 지정하는 등 특별한 용도로 사용 하기 위해 수식을 사용할 수 있다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예를 들어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1/1440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으로 지정하면 패스워드 만료 일자가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분 후가 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68628">
                <a:tc>
                  <a:txBody>
                    <a:bodyPr/>
                    <a:lstStyle/>
                    <a:p>
                      <a:pPr algn="l"/>
                      <a:r>
                        <a:rPr 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PASSWORD_REUSE_TIME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패스워드 재사용 금지 기간을 </a:t>
                      </a:r>
                      <a:r>
                        <a:rPr lang="ko-KR" altLang="en-US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설정함</a:t>
                      </a:r>
                      <a:r>
                        <a:rPr lang="en-US" altLang="ko-KR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숫자와 수식 두가지 형태로 지정할 수 있다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r>
                        <a:rPr lang="ko-KR" altLang="en-US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예</a:t>
                      </a:r>
                      <a:r>
                        <a:rPr lang="en-US" altLang="ko-KR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en-US" altLang="ko-KR" sz="130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해당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값을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으로 설정하면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일동안 동일한 패스워드로 다시 변경할 수 없다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000" marR="36000" marT="36000" marB="36000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939663">
                <a:tc>
                  <a:txBody>
                    <a:bodyPr/>
                    <a:lstStyle/>
                    <a:p>
                      <a:pPr algn="l"/>
                      <a:r>
                        <a:rPr 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PASSWORD_REUSE_MAX</a:t>
                      </a:r>
                    </a:p>
                  </a:txBody>
                  <a:tcPr marL="36000" marR="36000" marT="8327" marB="8327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설정된 갯수만큼 최근 변경한 패스워드는 재사용할 수 없다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r>
                        <a:rPr lang="ko-KR" altLang="en-US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예</a:t>
                      </a:r>
                      <a:r>
                        <a:rPr lang="en-US" altLang="ko-KR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lang="en-US" altLang="ko-KR" sz="130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altLang="ko-KR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으로 지정하면 현재 패스워드를 재사용하기 위해서는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회 이상 다른 값으로 먼저 패스워드를 변경해야 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000" marR="36000" marT="8327" marB="8327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34881" name="Rectangle 1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ko-KR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굴림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고성</a:t>
            </a:r>
            <a:r>
              <a:rPr lang="ko-KR" altLang="en-US" dirty="0"/>
              <a:t>능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4" name="Rectangle 14"/>
          <p:cNvSpPr txBox="1">
            <a:spLocks noChangeArrowheads="1"/>
          </p:cNvSpPr>
          <p:nvPr/>
        </p:nvSpPr>
        <p:spPr bwMode="auto">
          <a:xfrm>
            <a:off x="234566" y="824445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eaLnBrk="1" latinLnBrk="0" hangingPunct="1"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는 멀티 프로세서에 기반한 병렬처리 기술을 더욱 강화하여 시스템 리소스 활용을 극대화하고 </a:t>
            </a:r>
            <a:r>
              <a:rPr lang="en-US" altLang="ko-KR" sz="1200" kern="0" dirty="0" smtClean="0"/>
              <a:t>DBMS </a:t>
            </a:r>
            <a:r>
              <a:rPr lang="ko-KR" altLang="en-US" sz="1200" kern="0" dirty="0" smtClean="0"/>
              <a:t>성능을 향상</a:t>
            </a:r>
            <a:r>
              <a:rPr lang="en-US" altLang="ko-KR" sz="1200" kern="0" dirty="0" smtClean="0"/>
              <a:t>.</a:t>
            </a:r>
          </a:p>
          <a:p>
            <a:pPr marL="0" indent="0" eaLnBrk="1" latinLnBrk="0" hangingPunct="1">
              <a:buNone/>
            </a:pPr>
            <a:r>
              <a:rPr lang="ko-KR" altLang="en-US" sz="1200" kern="0" dirty="0" smtClean="0"/>
              <a:t>이를 통해 </a:t>
            </a:r>
            <a:r>
              <a:rPr lang="en-US" altLang="ko-KR" sz="1200" kern="0" dirty="0" smtClean="0"/>
              <a:t>OLTP </a:t>
            </a:r>
            <a:r>
              <a:rPr lang="ko-KR" altLang="en-US" sz="1200" kern="0" dirty="0" smtClean="0"/>
              <a:t>환경의 배치처리 성능을 높일 뿐만 아니라</a:t>
            </a:r>
            <a:r>
              <a:rPr lang="en-US" altLang="ko-KR" sz="1200" kern="0" dirty="0" smtClean="0"/>
              <a:t>, </a:t>
            </a:r>
            <a:r>
              <a:rPr lang="ko-KR" altLang="en-US" sz="1200" kern="0" dirty="0" err="1" smtClean="0"/>
              <a:t>정보계</a:t>
            </a:r>
            <a:r>
              <a:rPr lang="ko-KR" altLang="en-US" sz="1200" kern="0" dirty="0" smtClean="0"/>
              <a:t> 대용량 </a:t>
            </a:r>
            <a:r>
              <a:rPr lang="en-US" altLang="ko-KR" sz="1200" kern="0" dirty="0" smtClean="0"/>
              <a:t>DB</a:t>
            </a:r>
            <a:r>
              <a:rPr lang="ko-KR" altLang="en-US" sz="1200" kern="0" dirty="0" smtClean="0"/>
              <a:t>에서 발생하는 데이터 처리의 응답시간을 감</a:t>
            </a:r>
            <a:r>
              <a:rPr lang="ko-KR" altLang="en-US" sz="1200" kern="0" dirty="0"/>
              <a:t>소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116" name="Rectangle 5"/>
          <p:cNvSpPr>
            <a:spLocks noChangeArrowheads="1"/>
          </p:cNvSpPr>
          <p:nvPr/>
        </p:nvSpPr>
        <p:spPr bwMode="auto">
          <a:xfrm>
            <a:off x="234566" y="1632421"/>
            <a:ext cx="8774105" cy="4460875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+mn-ea"/>
              <a:ea typeface="+mn-ea"/>
            </a:endParaRPr>
          </a:p>
        </p:txBody>
      </p:sp>
      <p:sp>
        <p:nvSpPr>
          <p:cNvPr id="117" name="Rectangle 9"/>
          <p:cNvSpPr>
            <a:spLocks noChangeArrowheads="1"/>
          </p:cNvSpPr>
          <p:nvPr/>
        </p:nvSpPr>
        <p:spPr bwMode="auto">
          <a:xfrm>
            <a:off x="275841" y="1784347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Parallel Execution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개요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8" name="Rectangle 10"/>
          <p:cNvSpPr>
            <a:spLocks noChangeArrowheads="1"/>
          </p:cNvSpPr>
          <p:nvPr/>
        </p:nvSpPr>
        <p:spPr bwMode="auto">
          <a:xfrm>
            <a:off x="397837" y="2002308"/>
            <a:ext cx="4450004" cy="15240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한 개의 작업을 여러 개로 나누어 여러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Thread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가 동시 처리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기존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Serial Plan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보다 정교한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Parallel Plan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생성 기능 필요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독자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실행이 가능한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Operation Group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을 구성하고 병렬처리 실행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시스템 리소스 활용을 극대화하여 데이터베이스 성능 향상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Parallel hint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또는 테이블의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Parallel option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이용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DOP(Degree of Parallelism)</a:t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하나의 연산에 얼마나 많은 시스템 리소스를 할당하여 동시에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처리하도록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할 것인지를 결정하는 요소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CPU,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메모리 등 시스템 리소스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데이터 분산 정도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파티션 개수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등을 고려하여 </a:t>
            </a:r>
            <a:r>
              <a:rPr lang="ko-KR" altLang="en-US" sz="1100" dirty="0" err="1" smtClean="0">
                <a:latin typeface="맑은 고딕" pitchFamily="50" charset="-127"/>
                <a:ea typeface="맑은 고딕" pitchFamily="50" charset="-127"/>
              </a:rPr>
              <a:t>최적값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설정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9" name="Rectangle 98"/>
          <p:cNvSpPr>
            <a:spLocks noChangeArrowheads="1"/>
          </p:cNvSpPr>
          <p:nvPr/>
        </p:nvSpPr>
        <p:spPr bwMode="auto">
          <a:xfrm>
            <a:off x="397837" y="4597837"/>
            <a:ext cx="4462704" cy="604871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Parallel Query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Parallel DDL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Parallel DML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기타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연산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GROUP BY, ORDER BY, SELECT DISTINCT, UNION, UNION ALL</a:t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Aggregations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endParaRPr lang="en-US" altLang="ko-KR" sz="11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0" name="Rectangle 9"/>
          <p:cNvSpPr>
            <a:spLocks noChangeArrowheads="1"/>
          </p:cNvSpPr>
          <p:nvPr/>
        </p:nvSpPr>
        <p:spPr bwMode="auto">
          <a:xfrm>
            <a:off x="275841" y="437987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병렬 처리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유형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1" name="Rectangle 98"/>
          <p:cNvSpPr>
            <a:spLocks noChangeArrowheads="1"/>
          </p:cNvSpPr>
          <p:nvPr/>
        </p:nvSpPr>
        <p:spPr bwMode="auto">
          <a:xfrm>
            <a:off x="6067041" y="5583708"/>
            <a:ext cx="3276600" cy="3048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algn="ctr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</a:pPr>
            <a:r>
              <a:rPr lang="en-US" altLang="ko-KR" sz="1100" b="1" dirty="0" smtClean="0">
                <a:latin typeface="+mn-ea"/>
                <a:ea typeface="+mn-ea"/>
              </a:rPr>
              <a:t>&lt;Parallel Execution </a:t>
            </a:r>
            <a:r>
              <a:rPr lang="ko-KR" altLang="en-US" sz="1100" b="1" dirty="0" smtClean="0">
                <a:latin typeface="+mn-ea"/>
                <a:ea typeface="+mn-ea"/>
              </a:rPr>
              <a:t>동작 방식</a:t>
            </a:r>
            <a:r>
              <a:rPr lang="en-US" altLang="ko-KR" sz="1100" b="1" dirty="0" smtClean="0">
                <a:latin typeface="+mn-ea"/>
                <a:ea typeface="+mn-ea"/>
              </a:rPr>
              <a:t>&gt;</a:t>
            </a:r>
            <a:endParaRPr lang="en-US" altLang="ko-KR" sz="1100" b="1" dirty="0">
              <a:latin typeface="+mn-ea"/>
              <a:ea typeface="+mn-ea"/>
            </a:endParaRPr>
          </a:p>
        </p:txBody>
      </p:sp>
      <p:grpSp>
        <p:nvGrpSpPr>
          <p:cNvPr id="122" name="그룹 121"/>
          <p:cNvGrpSpPr/>
          <p:nvPr/>
        </p:nvGrpSpPr>
        <p:grpSpPr>
          <a:xfrm>
            <a:off x="3636348" y="2078508"/>
            <a:ext cx="5239178" cy="3276600"/>
            <a:chOff x="3368099" y="2362200"/>
            <a:chExt cx="5887324" cy="3276600"/>
          </a:xfrm>
        </p:grpSpPr>
        <p:sp>
          <p:nvSpPr>
            <p:cNvPr id="123" name="Rectangle 98"/>
            <p:cNvSpPr>
              <a:spLocks noChangeArrowheads="1"/>
            </p:cNvSpPr>
            <p:nvPr/>
          </p:nvSpPr>
          <p:spPr bwMode="auto">
            <a:xfrm>
              <a:off x="3368099" y="4108736"/>
              <a:ext cx="3276599" cy="1219200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/>
            </a:ln>
          </p:spPr>
          <p:txBody>
            <a:bodyPr lIns="72000" rIns="72000"/>
            <a:lstStyle/>
            <a:p>
              <a:pPr marL="88900" indent="-88900" fontAlgn="ctr" latinLnBrk="0">
                <a:spcBef>
                  <a:spcPts val="3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</a:pPr>
              <a:r>
                <a:rPr lang="en-US" altLang="ko-KR" sz="1000" b="1" dirty="0" smtClean="0">
                  <a:latin typeface="+mn-ea"/>
                  <a:ea typeface="+mn-ea"/>
                </a:rPr>
                <a:t>SELECT /*+ PARALLEL(4) USE_HASH(t1 t2)</a:t>
              </a:r>
            </a:p>
            <a:p>
              <a:pPr marL="88900" indent="-88900" fontAlgn="ctr" latinLnBrk="0">
                <a:spcBef>
                  <a:spcPts val="3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</a:pPr>
              <a:r>
                <a:rPr lang="en-US" altLang="ko-KR" sz="1000" b="1" dirty="0">
                  <a:latin typeface="+mn-ea"/>
                  <a:ea typeface="+mn-ea"/>
                </a:rPr>
                <a:t> </a:t>
              </a:r>
              <a:r>
                <a:rPr lang="en-US" altLang="ko-KR" sz="1000" b="1" dirty="0" smtClean="0">
                  <a:latin typeface="+mn-ea"/>
                  <a:ea typeface="+mn-ea"/>
                </a:rPr>
                <a:t>                  ORDERED */</a:t>
              </a:r>
            </a:p>
            <a:p>
              <a:pPr marL="88900" indent="-88900" fontAlgn="ctr" latinLnBrk="0">
                <a:spcBef>
                  <a:spcPts val="3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</a:pPr>
              <a:r>
                <a:rPr lang="en-US" altLang="ko-KR" sz="1000" b="1" dirty="0">
                  <a:latin typeface="+mn-ea"/>
                  <a:ea typeface="+mn-ea"/>
                </a:rPr>
                <a:t> </a:t>
              </a:r>
              <a:r>
                <a:rPr lang="en-US" altLang="ko-KR" sz="1000" b="1" dirty="0" smtClean="0">
                  <a:latin typeface="+mn-ea"/>
                  <a:ea typeface="+mn-ea"/>
                </a:rPr>
                <a:t>          MAX(r1), AVG(r2)</a:t>
              </a:r>
            </a:p>
            <a:p>
              <a:pPr marL="88900" indent="-88900" fontAlgn="ctr" latinLnBrk="0">
                <a:spcBef>
                  <a:spcPts val="3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</a:pPr>
              <a:r>
                <a:rPr lang="en-US" altLang="ko-KR" sz="1000" b="1" dirty="0" smtClean="0">
                  <a:latin typeface="+mn-ea"/>
                  <a:ea typeface="+mn-ea"/>
                </a:rPr>
                <a:t>FROM t1, t2</a:t>
              </a:r>
            </a:p>
            <a:p>
              <a:pPr marL="88900" indent="-88900" fontAlgn="ctr" latinLnBrk="0">
                <a:spcBef>
                  <a:spcPts val="3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</a:pPr>
              <a:r>
                <a:rPr lang="en-US" altLang="ko-KR" sz="1000" b="1" dirty="0" smtClean="0">
                  <a:latin typeface="+mn-ea"/>
                  <a:ea typeface="+mn-ea"/>
                </a:rPr>
                <a:t>WHERE t1.t1_id = t2.t2_id</a:t>
              </a:r>
            </a:p>
            <a:p>
              <a:pPr marL="88900" indent="-88900" fontAlgn="ctr" latinLnBrk="0">
                <a:spcBef>
                  <a:spcPts val="300"/>
                </a:spcBef>
                <a:spcAft>
                  <a:spcPts val="0"/>
                </a:spcAft>
                <a:buClr>
                  <a:schemeClr val="tx1">
                    <a:lumMod val="75000"/>
                    <a:lumOff val="25000"/>
                  </a:schemeClr>
                </a:buClr>
              </a:pPr>
              <a:r>
                <a:rPr lang="en-US" altLang="ko-KR" sz="1000" b="1" dirty="0" smtClean="0">
                  <a:latin typeface="+mn-ea"/>
                  <a:ea typeface="+mn-ea"/>
                </a:rPr>
                <a:t>GROUP BY t1.t1_id</a:t>
              </a:r>
              <a:endParaRPr lang="en-US" altLang="ko-KR" sz="1000" b="1" dirty="0">
                <a:latin typeface="+mn-ea"/>
                <a:ea typeface="+mn-ea"/>
              </a:endParaRPr>
            </a:p>
          </p:txBody>
        </p:sp>
        <p:grpSp>
          <p:nvGrpSpPr>
            <p:cNvPr id="124" name="그룹 123"/>
            <p:cNvGrpSpPr/>
            <p:nvPr/>
          </p:nvGrpSpPr>
          <p:grpSpPr>
            <a:xfrm>
              <a:off x="6289377" y="2362200"/>
              <a:ext cx="2966046" cy="3276600"/>
              <a:chOff x="6289377" y="2362200"/>
              <a:chExt cx="2966046" cy="3276600"/>
            </a:xfrm>
          </p:grpSpPr>
          <p:sp>
            <p:nvSpPr>
              <p:cNvPr id="125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7162800" y="2362200"/>
                <a:ext cx="1025823" cy="457200"/>
              </a:xfrm>
              <a:prstGeom prst="roundRect">
                <a:avLst>
                  <a:gd name="adj" fmla="val 9176"/>
                </a:avLst>
              </a:prstGeom>
              <a:solidFill>
                <a:schemeClr val="accent2">
                  <a:lumMod val="20000"/>
                  <a:lumOff val="80000"/>
                </a:schemeClr>
              </a:solidFill>
              <a:ln w="19050" algn="ctr">
                <a:solidFill>
                  <a:srgbClr val="236D9C"/>
                </a:solidFill>
                <a:miter lim="800000"/>
                <a:headEnd/>
                <a:tailEnd/>
              </a:ln>
            </p:spPr>
            <p:txBody>
              <a:bodyPr wrap="none" lIns="36000" tIns="36000" rIns="36000" bIns="36000" anchor="ctr"/>
              <a:lstStyle/>
              <a:p>
                <a:pPr algn="ctr">
                  <a:lnSpc>
                    <a:spcPts val="1100"/>
                  </a:lnSpc>
                </a:pPr>
                <a:r>
                  <a:rPr lang="en-US" altLang="ko-KR" sz="1000" b="1" dirty="0" smtClean="0">
                    <a:latin typeface="+mn-ea"/>
                    <a:ea typeface="+mn-ea"/>
                  </a:rPr>
                  <a:t>Query</a:t>
                </a:r>
              </a:p>
              <a:p>
                <a:pPr algn="ctr">
                  <a:lnSpc>
                    <a:spcPts val="1100"/>
                  </a:lnSpc>
                </a:pPr>
                <a:r>
                  <a:rPr lang="en-US" altLang="ko-KR" sz="1000" b="1" baseline="0" dirty="0" smtClean="0">
                    <a:latin typeface="+mn-ea"/>
                    <a:ea typeface="+mn-ea"/>
                  </a:rPr>
                  <a:t>Coordinator</a:t>
                </a:r>
                <a:endParaRPr lang="ko-KR" altLang="en-US" sz="1000" b="1" baseline="0" dirty="0">
                  <a:latin typeface="+mn-ea"/>
                  <a:ea typeface="+mn-ea"/>
                </a:endParaRPr>
              </a:p>
            </p:txBody>
          </p:sp>
          <p:grpSp>
            <p:nvGrpSpPr>
              <p:cNvPr id="126" name="그룹 125"/>
              <p:cNvGrpSpPr/>
              <p:nvPr/>
            </p:nvGrpSpPr>
            <p:grpSpPr>
              <a:xfrm>
                <a:off x="7162800" y="3048000"/>
                <a:ext cx="1254423" cy="685800"/>
                <a:chOff x="7010400" y="3276600"/>
                <a:chExt cx="1254423" cy="685800"/>
              </a:xfrm>
            </p:grpSpPr>
            <p:sp>
              <p:nvSpPr>
                <p:cNvPr id="146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239000" y="32766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47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162800" y="33528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48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086600" y="34290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49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010400" y="35052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r>
                    <a:rPr lang="en-US" altLang="ko-KR" sz="1000" b="1" dirty="0" smtClean="0">
                      <a:latin typeface="+mn-ea"/>
                      <a:ea typeface="+mn-ea"/>
                    </a:rPr>
                    <a:t>Group by</a:t>
                  </a:r>
                </a:p>
                <a:p>
                  <a:pPr algn="ctr">
                    <a:lnSpc>
                      <a:spcPts val="1100"/>
                    </a:lnSpc>
                  </a:pPr>
                  <a:r>
                    <a:rPr lang="en-US" altLang="ko-KR" sz="1000" b="1" baseline="0" dirty="0" smtClean="0">
                      <a:latin typeface="+mn-ea"/>
                      <a:ea typeface="+mn-ea"/>
                    </a:rPr>
                    <a:t>Sort</a:t>
                  </a: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127" name="그룹 126"/>
              <p:cNvGrpSpPr/>
              <p:nvPr/>
            </p:nvGrpSpPr>
            <p:grpSpPr>
              <a:xfrm>
                <a:off x="7162800" y="3962400"/>
                <a:ext cx="1254423" cy="685800"/>
                <a:chOff x="7010400" y="3276600"/>
                <a:chExt cx="1254423" cy="685800"/>
              </a:xfrm>
            </p:grpSpPr>
            <p:sp>
              <p:nvSpPr>
                <p:cNvPr id="142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239000" y="32766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43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162800" y="33528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44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086600" y="34290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45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010400" y="35052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r>
                    <a:rPr lang="en-US" altLang="ko-KR" sz="1000" b="1" dirty="0" smtClean="0">
                      <a:latin typeface="+mn-ea"/>
                      <a:ea typeface="+mn-ea"/>
                    </a:rPr>
                    <a:t>Hash Join</a:t>
                  </a: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128" name="그룹 127"/>
              <p:cNvGrpSpPr/>
              <p:nvPr/>
            </p:nvGrpSpPr>
            <p:grpSpPr>
              <a:xfrm>
                <a:off x="6289377" y="4953000"/>
                <a:ext cx="1254423" cy="685800"/>
                <a:chOff x="7010400" y="3276600"/>
                <a:chExt cx="1254423" cy="685800"/>
              </a:xfrm>
            </p:grpSpPr>
            <p:sp>
              <p:nvSpPr>
                <p:cNvPr id="138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239000" y="32766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39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162800" y="33528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40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086600" y="34290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41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010400" y="35052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r>
                    <a:rPr lang="en-US" altLang="ko-KR" sz="1000" b="1" dirty="0" smtClean="0">
                      <a:latin typeface="+mn-ea"/>
                      <a:ea typeface="+mn-ea"/>
                    </a:rPr>
                    <a:t>T1</a:t>
                  </a: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</p:grpSp>
          <p:grpSp>
            <p:nvGrpSpPr>
              <p:cNvPr id="129" name="그룹 128"/>
              <p:cNvGrpSpPr/>
              <p:nvPr/>
            </p:nvGrpSpPr>
            <p:grpSpPr>
              <a:xfrm>
                <a:off x="8001000" y="4953000"/>
                <a:ext cx="1254423" cy="685800"/>
                <a:chOff x="7010400" y="3276600"/>
                <a:chExt cx="1254423" cy="685800"/>
              </a:xfrm>
            </p:grpSpPr>
            <p:sp>
              <p:nvSpPr>
                <p:cNvPr id="134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239000" y="32766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35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162800" y="33528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36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086600" y="34290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  <p:sp>
              <p:nvSpPr>
                <p:cNvPr id="137" name="모서리가 둥근 직사각형 14"/>
                <p:cNvSpPr>
                  <a:spLocks noChangeArrowheads="1"/>
                </p:cNvSpPr>
                <p:nvPr/>
              </p:nvSpPr>
              <p:spPr bwMode="auto">
                <a:xfrm>
                  <a:off x="7010400" y="3505200"/>
                  <a:ext cx="1025823" cy="457200"/>
                </a:xfrm>
                <a:prstGeom prst="roundRect">
                  <a:avLst>
                    <a:gd name="adj" fmla="val 9176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9050" algn="ctr">
                  <a:solidFill>
                    <a:srgbClr val="236D9C"/>
                  </a:solidFill>
                  <a:miter lim="800000"/>
                  <a:headEnd/>
                  <a:tailEnd/>
                </a:ln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ts val="1100"/>
                    </a:lnSpc>
                  </a:pPr>
                  <a:r>
                    <a:rPr lang="en-US" altLang="ko-KR" sz="1000" b="1" dirty="0" smtClean="0">
                      <a:latin typeface="+mn-ea"/>
                      <a:ea typeface="+mn-ea"/>
                    </a:rPr>
                    <a:t>T2</a:t>
                  </a:r>
                  <a:endParaRPr lang="ko-KR" altLang="en-US" sz="1000" b="1" baseline="0" dirty="0">
                    <a:latin typeface="+mn-ea"/>
                    <a:ea typeface="+mn-ea"/>
                  </a:endParaRPr>
                </a:p>
              </p:txBody>
            </p:sp>
          </p:grpSp>
          <p:sp>
            <p:nvSpPr>
              <p:cNvPr id="130" name="아래쪽 화살표 129"/>
              <p:cNvSpPr/>
              <p:nvPr/>
            </p:nvSpPr>
            <p:spPr bwMode="auto">
              <a:xfrm rot="10800000">
                <a:off x="7467600" y="2819400"/>
                <a:ext cx="457200" cy="457200"/>
              </a:xfrm>
              <a:prstGeom prst="downArrow">
                <a:avLst>
                  <a:gd name="adj1" fmla="val 50000"/>
                  <a:gd name="adj2" fmla="val 38889"/>
                </a:avLst>
              </a:prstGeom>
              <a:solidFill>
                <a:srgbClr val="777777"/>
              </a:solidFill>
              <a:ln w="19050" cap="flat" cmpd="sng" algn="ctr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20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굴림" charset="-127"/>
                  <a:ea typeface="굴림" charset="-127"/>
                </a:endParaRPr>
              </a:p>
            </p:txBody>
          </p:sp>
          <p:sp>
            <p:nvSpPr>
              <p:cNvPr id="131" name="아래쪽 화살표 130"/>
              <p:cNvSpPr/>
              <p:nvPr/>
            </p:nvSpPr>
            <p:spPr bwMode="auto">
              <a:xfrm rot="10800000">
                <a:off x="7467600" y="3733800"/>
                <a:ext cx="457200" cy="457200"/>
              </a:xfrm>
              <a:prstGeom prst="downArrow">
                <a:avLst>
                  <a:gd name="adj1" fmla="val 50000"/>
                  <a:gd name="adj2" fmla="val 38889"/>
                </a:avLst>
              </a:prstGeom>
              <a:solidFill>
                <a:srgbClr val="777777"/>
              </a:solidFill>
              <a:ln w="19050" cap="flat" cmpd="sng" algn="ctr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20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굴림" charset="-127"/>
                  <a:ea typeface="굴림" charset="-127"/>
                </a:endParaRPr>
              </a:p>
            </p:txBody>
          </p:sp>
          <p:sp>
            <p:nvSpPr>
              <p:cNvPr id="132" name="아래쪽 화살표 131"/>
              <p:cNvSpPr/>
              <p:nvPr/>
            </p:nvSpPr>
            <p:spPr bwMode="auto">
              <a:xfrm rot="13656987">
                <a:off x="6934200" y="4648200"/>
                <a:ext cx="457200" cy="457200"/>
              </a:xfrm>
              <a:prstGeom prst="downArrow">
                <a:avLst>
                  <a:gd name="adj1" fmla="val 50000"/>
                  <a:gd name="adj2" fmla="val 38889"/>
                </a:avLst>
              </a:prstGeom>
              <a:solidFill>
                <a:srgbClr val="777777"/>
              </a:solidFill>
              <a:ln w="19050" cap="flat" cmpd="sng" algn="ctr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20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굴림" charset="-127"/>
                  <a:ea typeface="굴림" charset="-127"/>
                </a:endParaRPr>
              </a:p>
            </p:txBody>
          </p:sp>
          <p:sp>
            <p:nvSpPr>
              <p:cNvPr id="133" name="아래쪽 화살표 132"/>
              <p:cNvSpPr/>
              <p:nvPr/>
            </p:nvSpPr>
            <p:spPr bwMode="auto">
              <a:xfrm rot="7943013" flipH="1">
                <a:off x="7906647" y="4648200"/>
                <a:ext cx="457200" cy="457200"/>
              </a:xfrm>
              <a:prstGeom prst="downArrow">
                <a:avLst>
                  <a:gd name="adj1" fmla="val 50000"/>
                  <a:gd name="adj2" fmla="val 38889"/>
                </a:avLst>
              </a:prstGeom>
              <a:solidFill>
                <a:srgbClr val="777777"/>
              </a:solidFill>
              <a:ln w="19050" cap="flat" cmpd="sng" algn="ctr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1" lang="ko-KR" altLang="en-US" sz="20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굴림" charset="-127"/>
                  <a:ea typeface="굴림" charset="-127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473431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사용자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68611" name="Rectangle 4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357187" lvl="1" indent="0">
              <a:buNone/>
            </a:pPr>
            <a:endParaRPr lang="ko-KR" altLang="en-US"/>
          </a:p>
          <a:p>
            <a:pPr lvl="0"/>
            <a:r>
              <a:rPr lang="ko-KR" altLang="en-US"/>
              <a:t> </a:t>
            </a:r>
            <a:r>
              <a:rPr lang="ko-KR" altLang="en-US" smtClean="0"/>
              <a:t>프로파일</a:t>
            </a:r>
            <a:r>
              <a:rPr lang="en-US" altLang="ko-KR" smtClean="0"/>
              <a:t> </a:t>
            </a:r>
            <a:r>
              <a:rPr lang="ko-KR" altLang="en-US" smtClean="0"/>
              <a:t>종류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</a:p>
          <a:p>
            <a:pPr lvl="1"/>
            <a:endParaRPr lang="en-US" altLang="ko-KR"/>
          </a:p>
        </p:txBody>
      </p:sp>
      <p:sp>
        <p:nvSpPr>
          <p:cNvPr id="634881" name="Rectangle 1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ko-KR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굴림" pitchFamily="50" charset="-127"/>
            </a:endParaRPr>
          </a:p>
        </p:txBody>
      </p:sp>
      <p:graphicFrame>
        <p:nvGraphicFramePr>
          <p:cNvPr id="8" name="표 7"/>
          <p:cNvGraphicFramePr>
            <a:graphicFrameLocks noGrp="1"/>
          </p:cNvGraphicFramePr>
          <p:nvPr/>
        </p:nvGraphicFramePr>
        <p:xfrm>
          <a:off x="611560" y="1556792"/>
          <a:ext cx="8100900" cy="4644516"/>
        </p:xfrm>
        <a:graphic>
          <a:graphicData uri="http://schemas.openxmlformats.org/drawingml/2006/table">
            <a:tbl>
              <a:tblPr/>
              <a:tblGrid>
                <a:gridCol w="2016224"/>
                <a:gridCol w="6084676"/>
              </a:tblGrid>
              <a:tr h="288025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3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구성요소</a:t>
                      </a:r>
                    </a:p>
                  </a:txBody>
                  <a:tcPr marL="36000" marR="36000" marT="6939" marB="6939" anchor="ctr">
                    <a:lnL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ko-KR" altLang="en-US" sz="1300" b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36000" marR="36000" marT="6939" marB="6939" anchor="ctr">
                    <a:lnL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</a:tr>
              <a:tr h="827509">
                <a:tc>
                  <a:txBody>
                    <a:bodyPr/>
                    <a:lstStyle/>
                    <a:p>
                      <a:pPr algn="l"/>
                      <a:r>
                        <a:rPr 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PASSWORD_LOCK_TIME</a:t>
                      </a:r>
                    </a:p>
                  </a:txBody>
                  <a:tcPr marL="36000" marR="36000" marT="8327" marB="8327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패스워드 오류 횟수 초과로 계정이 잠 금 상태가 되었을 때 자동으로 잠금 상태를 해제하는 기간을 설정한다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숫자와 수식 두가지 형태로 지정할 수 있다</a:t>
                      </a:r>
                      <a:r>
                        <a:rPr lang="en-US" altLang="ko-KR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endParaRPr lang="en-US" altLang="ko-KR" sz="13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lang="ko-KR" altLang="en-US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예</a:t>
                      </a:r>
                      <a:r>
                        <a:rPr lang="en-US" altLang="ko-KR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 1/1440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으로 지정하면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분후 자동으로 잠금 상태가 해제된다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000" marR="36000" marT="8327" marB="8327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66055">
                <a:tc>
                  <a:txBody>
                    <a:bodyPr/>
                    <a:lstStyle/>
                    <a:p>
                      <a:pPr algn="l"/>
                      <a:r>
                        <a:rPr 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PASSWORD_GRACE_TIME</a:t>
                      </a:r>
                    </a:p>
                  </a:txBody>
                  <a:tcPr marL="36000" marR="36000" marT="8327" marB="8327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패스워드 사용기간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(PASSWORD_LIFE_TIME)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만료 후 패스워드 만료 경고를 보내는 기간을 설정한다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숫자와 수식 두가지 형태로 지정할 수 있다</a:t>
                      </a:r>
                      <a:r>
                        <a:rPr lang="en-US" altLang="ko-KR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endParaRPr lang="en-US" altLang="ko-KR" sz="13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경고를 보내는 기간은 패스워드 사용기간 만료후 첫 접속한 시점부터 계산한다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예</a:t>
                      </a:r>
                      <a:r>
                        <a:rPr lang="en-US" altLang="ko-KR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 PASSWORD_LIFE_TIME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을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30, PASSWORD_GRACE_TIME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을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으로 설정하면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일이 지난 후 첫 접속부터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일간 패스워드 만료 경고가 나타나고 다시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일이 지나면 계정이 잠금상태가 된다</a:t>
                      </a:r>
                      <a:r>
                        <a:rPr lang="en-US" altLang="ko-KR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endParaRPr lang="en-US" altLang="ko-KR" sz="13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패스워드 만료 경고는 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tbsql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에서만 동작하며 다른 방식으로 접속하는 경우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(OCI, JDBC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등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패스워드 만료 에러를 반환한다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000" marR="36000" marT="8327" marB="8327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62927">
                <a:tc>
                  <a:txBody>
                    <a:bodyPr/>
                    <a:lstStyle/>
                    <a:p>
                      <a:pPr algn="l"/>
                      <a:r>
                        <a:rPr 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PASSWORD_VERIFY_FUNCTION</a:t>
                      </a:r>
                    </a:p>
                  </a:txBody>
                  <a:tcPr marL="36000" marR="36000" marT="8327" marB="8327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패스워드를 변경할 때 패스워드 문자열을 검사하 여 유효성을 확인하는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PSM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함수를 지정한다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PSM 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함수는 기본으로 들어있는 함수를 지정하거나 다른 함수를 정의해서 지정할 수 있다</a:t>
                      </a:r>
                      <a:r>
                        <a:rPr lang="en-US" altLang="ko-KR" sz="13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endParaRPr lang="en-US" altLang="ko-KR" sz="13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아무것도 지정하지 않으면 데이터베이스를 생성할 때 미리 만들어진 </a:t>
                      </a:r>
                      <a:r>
                        <a:rPr lang="en-US" altLang="ko-KR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NULL_VERIFY_FUNCTION</a:t>
                      </a:r>
                      <a:r>
                        <a:rPr lang="ko-KR" altLang="en-US" sz="130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이라는 함수를 기본으로 사용한</a:t>
                      </a:r>
                    </a:p>
                  </a:txBody>
                  <a:tcPr marL="36000" marR="36000" marT="8327" marB="8327" anchor="ctr">
                    <a:lnL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사용자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68611" name="Rectangle 4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357187" lvl="1" indent="0">
              <a:buNone/>
            </a:pPr>
            <a:endParaRPr lang="ko-KR" altLang="en-US"/>
          </a:p>
          <a:p>
            <a:pPr lvl="0"/>
            <a:r>
              <a:rPr lang="ko-KR" altLang="en-US"/>
              <a:t> </a:t>
            </a:r>
            <a:r>
              <a:rPr lang="ko-KR" altLang="en-US" smtClean="0"/>
              <a:t>프로파일</a:t>
            </a:r>
            <a:r>
              <a:rPr lang="en-US" altLang="ko-KR" smtClean="0"/>
              <a:t> </a:t>
            </a:r>
            <a:r>
              <a:rPr lang="ko-KR" altLang="en-US" smtClean="0"/>
              <a:t>적용</a:t>
            </a:r>
            <a:endParaRPr lang="en-US" altLang="ko-KR" smtClean="0"/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프로파일을 변경 </a:t>
            </a:r>
            <a:r>
              <a:rPr lang="en-US" altLang="ko-KR" smtClean="0"/>
              <a:t>: PROF1</a:t>
            </a:r>
            <a:r>
              <a:rPr lang="ko-KR" altLang="en-US" smtClean="0"/>
              <a:t>이라는 </a:t>
            </a:r>
            <a:r>
              <a:rPr lang="en-US" altLang="ko-KR" smtClean="0"/>
              <a:t>profile</a:t>
            </a:r>
            <a:r>
              <a:rPr lang="ko-KR" altLang="en-US" smtClean="0"/>
              <a:t>의 패스워드 오류 횟수 초과시 계정 잠금 상태가 </a:t>
            </a:r>
            <a:r>
              <a:rPr lang="en-US" altLang="ko-KR" smtClean="0"/>
              <a:t>1</a:t>
            </a:r>
            <a:r>
              <a:rPr lang="ko-KR" altLang="en-US" smtClean="0"/>
              <a:t>일간 지속되며 한 번 사용한 패스워드는 </a:t>
            </a:r>
            <a:r>
              <a:rPr lang="en-US" altLang="ko-KR" smtClean="0"/>
              <a:t>30</a:t>
            </a:r>
            <a:r>
              <a:rPr lang="ko-KR" altLang="en-US" smtClean="0"/>
              <a:t>개의 다른 패스워드를 사용한 이후에 다시 사용할 수 있다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>
              <a:buNone/>
            </a:pPr>
            <a:endParaRPr lang="en-US" altLang="ko-KR" smtClean="0"/>
          </a:p>
          <a:p>
            <a:pPr lvl="1"/>
            <a:r>
              <a:rPr lang="ko-KR" altLang="en-US" smtClean="0"/>
              <a:t>프로파일 삭제</a:t>
            </a:r>
            <a:endParaRPr lang="en-US" altLang="ko-KR" smtClean="0"/>
          </a:p>
          <a:p>
            <a:pPr lvl="1">
              <a:buNone/>
            </a:pPr>
            <a:r>
              <a:rPr lang="en-US" altLang="ko-KR" smtClean="0"/>
              <a:t> </a:t>
            </a:r>
            <a:r>
              <a:rPr lang="ko-KR" altLang="en-US" smtClean="0"/>
              <a:t>삭제하려는 프로파일을 이미 사용자가 지정한 경우 반드시 </a:t>
            </a:r>
            <a:r>
              <a:rPr lang="en-US" altLang="ko-KR" smtClean="0"/>
              <a:t>cascade </a:t>
            </a:r>
            <a:r>
              <a:rPr lang="ko-KR" altLang="en-US" smtClean="0"/>
              <a:t>옵션을 붙여야 한다</a:t>
            </a:r>
            <a:r>
              <a:rPr lang="en-US" altLang="ko-KR" smtClean="0"/>
              <a:t>. </a:t>
            </a:r>
            <a:r>
              <a:rPr lang="en-US" altLang="ko-KR" err="1" smtClean="0"/>
              <a:t>casade</a:t>
            </a:r>
            <a:r>
              <a:rPr lang="en-US" altLang="ko-KR" smtClean="0"/>
              <a:t> </a:t>
            </a:r>
            <a:r>
              <a:rPr lang="ko-KR" altLang="en-US" smtClean="0"/>
              <a:t>옵션을 사용하면 해당 프로파일을 지정한 모든 사용자의 프로파일 지정 정보를 일괄 삭제한다</a:t>
            </a:r>
            <a:r>
              <a:rPr lang="en-US" altLang="ko-KR" smtClean="0"/>
              <a:t>. </a:t>
            </a:r>
            <a:r>
              <a:rPr lang="ko-KR" altLang="en-US" smtClean="0"/>
              <a:t>단</a:t>
            </a:r>
            <a:r>
              <a:rPr lang="en-US" altLang="ko-KR" smtClean="0"/>
              <a:t>, </a:t>
            </a:r>
            <a:r>
              <a:rPr lang="ko-KR" altLang="en-US" smtClean="0"/>
              <a:t>사용자 정보는 삭제하지 않는다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r>
              <a:rPr lang="ko-KR" altLang="en-US" smtClean="0"/>
              <a:t>프로파일 지정</a:t>
            </a:r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프로파일 변경</a:t>
            </a:r>
            <a:endParaRPr lang="en-US" altLang="ko-KR"/>
          </a:p>
        </p:txBody>
      </p:sp>
      <p:sp>
        <p:nvSpPr>
          <p:cNvPr id="634881" name="Rectangle 1"/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ko-KR" altLang="ko-KR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굴림" pitchFamily="50" charset="-127"/>
              <a:ea typeface="굴림" pitchFamily="50" charset="-127"/>
              <a:cs typeface="굴림" pitchFamily="50" charset="-127"/>
            </a:endParaRPr>
          </a:p>
        </p:txBody>
      </p:sp>
      <p:sp>
        <p:nvSpPr>
          <p:cNvPr id="6" name="Text Box 13"/>
          <p:cNvSpPr txBox="1">
            <a:spLocks noChangeArrowheads="1"/>
          </p:cNvSpPr>
          <p:nvPr/>
        </p:nvSpPr>
        <p:spPr bwMode="auto">
          <a:xfrm>
            <a:off x="611188" y="2093947"/>
            <a:ext cx="8277225" cy="83099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SQL&gt; ALTER PROFILE prof LIMIT </a:t>
            </a:r>
          </a:p>
          <a:p>
            <a:pPr lvl="1"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password_lock_time 1 </a:t>
            </a:r>
          </a:p>
          <a:p>
            <a:pPr lvl="1"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password_reuse_time 30; 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Profile 'PROF' altered.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Text Box 13"/>
          <p:cNvSpPr txBox="1">
            <a:spLocks noChangeArrowheads="1"/>
          </p:cNvSpPr>
          <p:nvPr/>
        </p:nvSpPr>
        <p:spPr bwMode="auto">
          <a:xfrm>
            <a:off x="611560" y="3980093"/>
            <a:ext cx="8277225" cy="276999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SQL&gt; DROP PROFILE prof CASCADE; Profile 'PROF' dropped.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Text Box 13"/>
          <p:cNvSpPr txBox="1">
            <a:spLocks noChangeArrowheads="1"/>
          </p:cNvSpPr>
          <p:nvPr/>
        </p:nvSpPr>
        <p:spPr bwMode="auto">
          <a:xfrm>
            <a:off x="611560" y="4545124"/>
            <a:ext cx="8277225" cy="64633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SQL&gt; CREATE USER Peter IDENTIFIED BY abcd PROFILE prof; </a:t>
            </a:r>
          </a:p>
          <a:p>
            <a:pPr eaLnBrk="1" hangingPunct="1"/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User 'PETER' created.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Text Box 13"/>
          <p:cNvSpPr txBox="1">
            <a:spLocks noChangeArrowheads="1"/>
          </p:cNvSpPr>
          <p:nvPr/>
        </p:nvSpPr>
        <p:spPr bwMode="auto">
          <a:xfrm>
            <a:off x="611560" y="5626985"/>
            <a:ext cx="8277225" cy="64633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SQL&gt; ALTER USER Peter PROFILE default; </a:t>
            </a:r>
          </a:p>
          <a:p>
            <a:pPr eaLnBrk="1" hangingPunct="1"/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User 'PETER' altered.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권한</a:t>
            </a:r>
            <a:r>
              <a:rPr lang="en-US" altLang="ko-KR" smtClean="0"/>
              <a:t>(Privilege)</a:t>
            </a:r>
            <a:r>
              <a:rPr lang="ko-KR" altLang="en-US" smtClean="0"/>
              <a:t> 관리</a:t>
            </a:r>
          </a:p>
        </p:txBody>
      </p:sp>
      <p:sp>
        <p:nvSpPr>
          <p:cNvPr id="69635" name="Rectangle 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권한</a:t>
            </a:r>
            <a:r>
              <a:rPr lang="en-US" altLang="ko-KR" smtClean="0"/>
              <a:t>(Privilege) </a:t>
            </a:r>
          </a:p>
          <a:p>
            <a:pPr lvl="1"/>
            <a:r>
              <a:rPr lang="ko-KR" altLang="en-US" smtClean="0"/>
              <a:t> 데이터베이스나 데이터베이스 오브젝트에 접근하여 </a:t>
            </a:r>
            <a:r>
              <a:rPr lang="en-US" altLang="ko-KR" smtClean="0"/>
              <a:t>SQL</a:t>
            </a:r>
            <a:r>
              <a:rPr lang="ko-KR" altLang="en-US" smtClean="0"/>
              <a:t>문을 실행하기 위한 권리</a:t>
            </a:r>
          </a:p>
          <a:p>
            <a:pPr lvl="1"/>
            <a:r>
              <a:rPr lang="ko-KR" altLang="en-US" smtClean="0"/>
              <a:t> 권한 종류</a:t>
            </a:r>
          </a:p>
          <a:p>
            <a:pPr lvl="2"/>
            <a:r>
              <a:rPr lang="ko-KR" altLang="en-US" sz="1400" smtClean="0"/>
              <a:t>스키마 오브젝트 권한</a:t>
            </a:r>
          </a:p>
          <a:p>
            <a:pPr lvl="2"/>
            <a:r>
              <a:rPr lang="en-US" altLang="ko-KR" sz="1400" smtClean="0"/>
              <a:t>SYSTEM </a:t>
            </a:r>
            <a:r>
              <a:rPr lang="ko-KR" altLang="en-US" sz="1400" smtClean="0"/>
              <a:t>권한</a:t>
            </a:r>
            <a:endParaRPr lang="en-US" altLang="ko-KR" sz="1400" smtClean="0"/>
          </a:p>
          <a:p>
            <a:pPr lvl="2"/>
            <a:endParaRPr lang="en-US" altLang="ko-KR" smtClean="0"/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특권을 부여하는 예</a:t>
            </a:r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3">
              <a:buNone/>
            </a:pPr>
            <a:r>
              <a:rPr lang="en-US" altLang="ko-KR" smtClean="0"/>
              <a:t>① Peter </a:t>
            </a:r>
            <a:r>
              <a:rPr lang="ko-KR" altLang="en-US" smtClean="0"/>
              <a:t>라는 사용자 계정으로 데이터베이스에 접속한다</a:t>
            </a:r>
            <a:r>
              <a:rPr lang="en-US" altLang="ko-KR" smtClean="0"/>
              <a:t>.</a:t>
            </a:r>
          </a:p>
          <a:p>
            <a:pPr lvl="3">
              <a:buNone/>
            </a:pPr>
            <a:r>
              <a:rPr lang="en-US" altLang="ko-KR" smtClean="0"/>
              <a:t>② CREATE TABLE </a:t>
            </a:r>
            <a:r>
              <a:rPr lang="ko-KR" altLang="en-US" smtClean="0"/>
              <a:t>문을 사용하여 </a:t>
            </a:r>
            <a:r>
              <a:rPr lang="en-US" altLang="ko-KR" smtClean="0"/>
              <a:t>EMPLOYEE </a:t>
            </a:r>
            <a:r>
              <a:rPr lang="ko-KR" altLang="en-US" smtClean="0"/>
              <a:t>테이블을 생성한다</a:t>
            </a:r>
            <a:r>
              <a:rPr lang="en-US" altLang="ko-KR" smtClean="0"/>
              <a:t>. </a:t>
            </a:r>
            <a:r>
              <a:rPr lang="ko-KR" altLang="en-US" smtClean="0"/>
              <a:t>총 </a:t>
            </a:r>
            <a:r>
              <a:rPr lang="en-US" altLang="ko-KR" smtClean="0"/>
              <a:t>3</a:t>
            </a:r>
            <a:r>
              <a:rPr lang="ko-KR" altLang="en-US" smtClean="0"/>
              <a:t>개의 </a:t>
            </a:r>
            <a:r>
              <a:rPr lang="ko-KR" altLang="en-US" err="1" smtClean="0"/>
              <a:t>컬럼</a:t>
            </a:r>
            <a:r>
              <a:rPr lang="en-US" altLang="ko-KR" smtClean="0"/>
              <a:t>(ID , EMPLOYEE_NAME, ADDRESS)</a:t>
            </a:r>
            <a:r>
              <a:rPr lang="ko-KR" altLang="en-US" smtClean="0"/>
              <a:t>을 생성한다</a:t>
            </a:r>
            <a:r>
              <a:rPr lang="en-US" altLang="ko-KR" smtClean="0"/>
              <a:t>.</a:t>
            </a:r>
          </a:p>
          <a:p>
            <a:pPr lvl="3">
              <a:buNone/>
            </a:pPr>
            <a:r>
              <a:rPr lang="en-US" altLang="ko-KR" smtClean="0"/>
              <a:t>③ Smith </a:t>
            </a:r>
            <a:r>
              <a:rPr lang="ko-KR" altLang="en-US" smtClean="0"/>
              <a:t>라는 사용자가 </a:t>
            </a:r>
            <a:r>
              <a:rPr lang="en-US" altLang="ko-KR" smtClean="0"/>
              <a:t>Peter </a:t>
            </a:r>
            <a:r>
              <a:rPr lang="ko-KR" altLang="en-US" smtClean="0"/>
              <a:t>사용자가 생성한 </a:t>
            </a:r>
            <a:r>
              <a:rPr lang="en-US" altLang="ko-KR" smtClean="0"/>
              <a:t>EMPLOYEE </a:t>
            </a:r>
            <a:r>
              <a:rPr lang="ko-KR" altLang="en-US" smtClean="0"/>
              <a:t>테이블에 </a:t>
            </a:r>
            <a:r>
              <a:rPr lang="en-US" altLang="ko-KR" smtClean="0"/>
              <a:t>GRANT </a:t>
            </a:r>
            <a:r>
              <a:rPr lang="ko-KR" altLang="en-US" smtClean="0"/>
              <a:t>명령을 </a:t>
            </a:r>
            <a:endParaRPr lang="en-US" altLang="ko-KR" smtClean="0"/>
          </a:p>
          <a:p>
            <a:pPr lvl="3">
              <a:buNone/>
            </a:pPr>
            <a:r>
              <a:rPr lang="en-US" altLang="ko-KR" smtClean="0"/>
              <a:t>    </a:t>
            </a:r>
            <a:r>
              <a:rPr lang="ko-KR" altLang="en-US" smtClean="0"/>
              <a:t>실행하여 </a:t>
            </a:r>
            <a:r>
              <a:rPr lang="en-US" altLang="ko-KR" smtClean="0"/>
              <a:t>SELECT </a:t>
            </a:r>
            <a:r>
              <a:rPr lang="ko-KR" altLang="en-US" smtClean="0"/>
              <a:t>특권을 부여한다</a:t>
            </a:r>
            <a:r>
              <a:rPr lang="en-US" altLang="ko-KR" smtClean="0"/>
              <a:t>.</a:t>
            </a:r>
          </a:p>
          <a:p>
            <a:pPr lvl="2">
              <a:buNone/>
            </a:pPr>
            <a:endParaRPr lang="en-US" altLang="ko-KR" sz="1400" smtClean="0"/>
          </a:p>
          <a:p>
            <a:pPr lvl="2">
              <a:buNone/>
            </a:pPr>
            <a:r>
              <a:rPr lang="ko-KR" altLang="en-US" sz="1400" smtClean="0"/>
              <a:t>이제 사용자 </a:t>
            </a:r>
            <a:r>
              <a:rPr lang="en-US" altLang="ko-KR" sz="1400" smtClean="0"/>
              <a:t>Smith</a:t>
            </a:r>
            <a:r>
              <a:rPr lang="ko-KR" altLang="en-US" sz="1400" smtClean="0"/>
              <a:t>는 </a:t>
            </a:r>
            <a:r>
              <a:rPr lang="en-US" altLang="ko-KR" sz="1400" smtClean="0"/>
              <a:t>Peter</a:t>
            </a:r>
            <a:r>
              <a:rPr lang="ko-KR" altLang="en-US" sz="1400" smtClean="0"/>
              <a:t>의 </a:t>
            </a:r>
            <a:r>
              <a:rPr lang="en-US" altLang="ko-KR" sz="1400" smtClean="0"/>
              <a:t>EMPLOYEE </a:t>
            </a:r>
            <a:r>
              <a:rPr lang="ko-KR" altLang="en-US" sz="1400" smtClean="0"/>
              <a:t>테이블을 조회할 수 있다</a:t>
            </a:r>
            <a:r>
              <a:rPr lang="en-US" altLang="ko-KR" sz="1400" smtClean="0"/>
              <a:t>.</a:t>
            </a:r>
            <a:endParaRPr lang="ko-KR" altLang="en-US" smtClean="0"/>
          </a:p>
        </p:txBody>
      </p:sp>
      <p:sp>
        <p:nvSpPr>
          <p:cNvPr id="4" name="직사각형 3"/>
          <p:cNvSpPr/>
          <p:nvPr/>
        </p:nvSpPr>
        <p:spPr bwMode="auto">
          <a:xfrm>
            <a:off x="1331640" y="2852936"/>
            <a:ext cx="7128792" cy="1404156"/>
          </a:xfrm>
          <a:prstGeom prst="rect">
            <a:avLst/>
          </a:prstGeom>
          <a:solidFill>
            <a:srgbClr val="FFFF99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36000" numCol="1" rtlCol="0" anchor="ctr" anchorCtr="0" compatLnSpc="1">
            <a:prstTxWarp prst="textNoShape">
              <a:avLst/>
            </a:prstTxWarp>
          </a:bodyPr>
          <a:lstStyle/>
          <a:p>
            <a:pPr marL="177800" lvl="2">
              <a:buNone/>
            </a:pP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SQL&gt; </a:t>
            </a:r>
            <a:r>
              <a:rPr lang="en-US" altLang="ko-KR" sz="1400" err="1" smtClean="0">
                <a:latin typeface="맑은 고딕" pitchFamily="50" charset="-127"/>
                <a:ea typeface="맑은 고딕" pitchFamily="50" charset="-127"/>
              </a:rPr>
              <a:t>conn</a:t>
            </a: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 Peter/</a:t>
            </a:r>
            <a:r>
              <a:rPr lang="en-US" altLang="ko-KR" sz="1400" err="1" smtClean="0">
                <a:latin typeface="맑은 고딕" pitchFamily="50" charset="-127"/>
                <a:ea typeface="맑은 고딕" pitchFamily="50" charset="-127"/>
              </a:rPr>
              <a:t>abcdef</a:t>
            </a: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 ... ① ... Connected. </a:t>
            </a:r>
          </a:p>
          <a:p>
            <a:pPr indent="-736600"/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   SQL&gt; CREATE TABLE EMPLOYEE </a:t>
            </a:r>
            <a:br>
              <a:rPr lang="en-US" altLang="ko-KR" sz="140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                         (ID NUMBER, </a:t>
            </a:r>
          </a:p>
          <a:p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                           EMPLOYEE_NAME VARCHAR(20), </a:t>
            </a:r>
            <a:br>
              <a:rPr lang="en-US" altLang="ko-KR" sz="140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                          ADDRESS VARCHAR(50)); ... ② ... Created. </a:t>
            </a:r>
          </a:p>
          <a:p>
            <a:pPr marL="177800" lvl="2">
              <a:buNone/>
            </a:pP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SQL&gt; GRANT SELECT ON EMPLOYEE TO Smith; ... ③ ... Granted.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6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권한</a:t>
            </a:r>
            <a:r>
              <a:rPr lang="en-US" altLang="ko-KR" smtClean="0"/>
              <a:t>(Privilege)</a:t>
            </a:r>
            <a:r>
              <a:rPr lang="ko-KR" altLang="en-US" smtClean="0"/>
              <a:t>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70659" name="Rectangle 6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스키마 오브젝트 권한 </a:t>
            </a:r>
            <a:r>
              <a:rPr lang="en-US" altLang="ko-KR" smtClean="0"/>
              <a:t>(Schema Object Privilege)  </a:t>
            </a:r>
          </a:p>
          <a:p>
            <a:pPr lvl="1"/>
            <a:r>
              <a:rPr lang="ko-KR" altLang="en-US" smtClean="0"/>
              <a:t> 오브젝트에 대해 실행할 수 있는 명령어 사용을 위한 권한</a:t>
            </a:r>
          </a:p>
          <a:p>
            <a:pPr lvl="1"/>
            <a:r>
              <a:rPr lang="en-US" altLang="ko-KR" smtClean="0"/>
              <a:t> WITH GRANT OPTION</a:t>
            </a:r>
            <a:r>
              <a:rPr lang="ko-KR" altLang="en-US" smtClean="0"/>
              <a:t>을 이용한 권한 부여</a:t>
            </a:r>
          </a:p>
          <a:p>
            <a:pPr lvl="2"/>
            <a:r>
              <a:rPr lang="ko-KR" altLang="en-US" smtClean="0"/>
              <a:t>권한을 부여 받은 사용자가 부여 받은 스키마 오브젝트 권한을 다른 사용자에게 다시 부여가능</a:t>
            </a:r>
            <a:endParaRPr lang="en-US" altLang="ko-KR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en-US" altLang="ko-KR" smtClean="0"/>
          </a:p>
          <a:p>
            <a:pPr lvl="1"/>
            <a:r>
              <a:rPr lang="ko-KR" altLang="en-US" smtClean="0"/>
              <a:t> 스키마 오브젝트 권한 종류</a:t>
            </a:r>
          </a:p>
        </p:txBody>
      </p:sp>
      <p:sp>
        <p:nvSpPr>
          <p:cNvPr id="70660" name="Text Box 12"/>
          <p:cNvSpPr txBox="1">
            <a:spLocks noChangeArrowheads="1"/>
          </p:cNvSpPr>
          <p:nvPr/>
        </p:nvSpPr>
        <p:spPr bwMode="auto">
          <a:xfrm>
            <a:off x="623888" y="2003425"/>
            <a:ext cx="8277225" cy="52322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SQL&gt; GRANT SELECT, UPDATE (PROD_NAME , PROD_DATE ) ON PRODUCT 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     TO tibero WITH GRANT OPTION; </a:t>
            </a:r>
          </a:p>
        </p:txBody>
      </p:sp>
      <p:graphicFrame>
        <p:nvGraphicFramePr>
          <p:cNvPr id="185415" name="Group 71"/>
          <p:cNvGraphicFramePr>
            <a:graphicFrameLocks noGrp="1"/>
          </p:cNvGraphicFramePr>
          <p:nvPr>
            <p:ph sz="half" idx="4294967295"/>
          </p:nvPr>
        </p:nvGraphicFramePr>
        <p:xfrm>
          <a:off x="641350" y="3108090"/>
          <a:ext cx="8226425" cy="2805186"/>
        </p:xfrm>
        <a:graphic>
          <a:graphicData uri="http://schemas.openxmlformats.org/drawingml/2006/table">
            <a:tbl>
              <a:tblPr/>
              <a:tblGrid>
                <a:gridCol w="2582863"/>
                <a:gridCol w="5643562"/>
              </a:tblGrid>
              <a:tr h="34960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</a:t>
                      </a:r>
                    </a:p>
                  </a:txBody>
                  <a:tcPr marL="90000" marR="90000" marT="46793" marB="4679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069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</a:t>
                      </a:r>
                    </a:p>
                  </a:txBody>
                  <a:tcPr marL="90000" marR="90000" marT="46793" marB="4679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오브젝트 특성을 변경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9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DELETE</a:t>
                      </a:r>
                    </a:p>
                  </a:txBody>
                  <a:tcPr marL="90000" marR="90000" marT="46793" marB="4679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테이블에서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row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삭제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9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EXECUTE</a:t>
                      </a:r>
                    </a:p>
                  </a:txBody>
                  <a:tcPr marL="90000" marR="90000" marT="46793" marB="4679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함수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프로시저를 실행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9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INDEX</a:t>
                      </a:r>
                    </a:p>
                  </a:txBody>
                  <a:tcPr marL="90000" marR="90000" marT="46793" marB="4679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테이블에 대한 인덱스를 생성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9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INSERT</a:t>
                      </a:r>
                    </a:p>
                  </a:txBody>
                  <a:tcPr marL="90000" marR="90000" marT="46793" marB="4679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테이블에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row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삽입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9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REFERENCES</a:t>
                      </a:r>
                    </a:p>
                  </a:txBody>
                  <a:tcPr marL="90000" marR="90000" marT="46793" marB="4679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테이블을 참조하는 제약조건을 생성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9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SELECT</a:t>
                      </a:r>
                    </a:p>
                  </a:txBody>
                  <a:tcPr marL="90000" marR="90000" marT="46793" marB="4679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테이블에 대하여 질의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9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UPDATE</a:t>
                      </a:r>
                    </a:p>
                  </a:txBody>
                  <a:tcPr marL="90000" marR="90000" marT="46793" marB="4679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테이블의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row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갱신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권한</a:t>
            </a:r>
            <a:r>
              <a:rPr lang="en-US" altLang="ko-KR" smtClean="0"/>
              <a:t>(Privilege)</a:t>
            </a:r>
            <a:r>
              <a:rPr lang="ko-KR" altLang="en-US" smtClean="0"/>
              <a:t>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7168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시스템 권한 </a:t>
            </a:r>
            <a:r>
              <a:rPr lang="en-US" altLang="ko-KR" smtClean="0"/>
              <a:t>(System Privilege) </a:t>
            </a:r>
          </a:p>
          <a:p>
            <a:pPr lvl="1"/>
            <a:r>
              <a:rPr lang="ko-KR" altLang="en-US" smtClean="0"/>
              <a:t> 데이터베이스를 관리하는 데 필요한 시스템 명령어 사용을 위한 권한</a:t>
            </a:r>
            <a:endParaRPr lang="en-US" altLang="ko-KR" smtClean="0"/>
          </a:p>
          <a:p>
            <a:pPr lvl="1"/>
            <a:r>
              <a:rPr lang="ko-KR" altLang="en-US" smtClean="0"/>
              <a:t> 시스템 권한은 기본적으로 </a:t>
            </a:r>
            <a:r>
              <a:rPr lang="en-US" altLang="ko-KR" smtClean="0"/>
              <a:t>SYS </a:t>
            </a:r>
            <a:r>
              <a:rPr lang="ko-KR" altLang="en-US" smtClean="0"/>
              <a:t>사용자가 소유하고 있으며</a:t>
            </a:r>
            <a:r>
              <a:rPr lang="en-US" altLang="ko-KR" smtClean="0"/>
              <a:t>, </a:t>
            </a:r>
            <a:r>
              <a:rPr lang="ko-KR" altLang="en-US" smtClean="0"/>
              <a:t>다른 사용자에게 부여 가능</a:t>
            </a:r>
            <a:endParaRPr lang="en-US" altLang="ko-KR" smtClean="0"/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WITH ADMIN OPTION</a:t>
            </a:r>
            <a:r>
              <a:rPr lang="ko-KR" altLang="en-US" smtClean="0"/>
              <a:t>을 이용 권한 부여</a:t>
            </a:r>
          </a:p>
          <a:p>
            <a:pPr lvl="2"/>
            <a:r>
              <a:rPr lang="ko-KR" altLang="en-US" smtClean="0"/>
              <a:t>권한을 부여 받은 사용자가 부여 받은 시스템 권한을 다른 사용자에게 다시 부여 가능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ko-KR" altLang="en-US" smtClean="0"/>
              <a:t> 스키마 오브젝트 권한 종류</a:t>
            </a:r>
          </a:p>
          <a:p>
            <a:pPr lvl="2"/>
            <a:endParaRPr lang="ko-KR" altLang="en-US" smtClean="0"/>
          </a:p>
        </p:txBody>
      </p:sp>
      <p:sp>
        <p:nvSpPr>
          <p:cNvPr id="71684" name="Text Box 12"/>
          <p:cNvSpPr txBox="1">
            <a:spLocks noChangeArrowheads="1"/>
          </p:cNvSpPr>
          <p:nvPr/>
        </p:nvSpPr>
        <p:spPr bwMode="auto">
          <a:xfrm>
            <a:off x="611188" y="2265363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GRANT SELECT ANY TABLE TO tibero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WITH ADMIN OPTION; </a:t>
            </a:r>
          </a:p>
        </p:txBody>
      </p:sp>
      <p:graphicFrame>
        <p:nvGraphicFramePr>
          <p:cNvPr id="187514" name="Group 122"/>
          <p:cNvGraphicFramePr>
            <a:graphicFrameLocks noGrp="1"/>
          </p:cNvGraphicFramePr>
          <p:nvPr>
            <p:ph sz="half" idx="4294967295"/>
          </p:nvPr>
        </p:nvGraphicFramePr>
        <p:xfrm>
          <a:off x="593725" y="3095625"/>
          <a:ext cx="8289925" cy="3146526"/>
        </p:xfrm>
        <a:graphic>
          <a:graphicData uri="http://schemas.openxmlformats.org/drawingml/2006/table">
            <a:tbl>
              <a:tblPr/>
              <a:tblGrid>
                <a:gridCol w="2965450"/>
                <a:gridCol w="5324475"/>
              </a:tblGrid>
              <a:tr h="34960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</a:t>
                      </a: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SYSTEM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ALTER SYSTEM 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명령을 사용 수 있다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          </a:t>
                      </a:r>
                      <a:endParaRPr kumimoji="1" lang="ko-KR" altLang="en-US" sz="1400" b="0" i="0" u="none" strike="noStrike" kern="1200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SESSION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DB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session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생성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즉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로그인을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할 수 있다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kumimoji="1" lang="ko-KR" altLang="en-US" sz="1400" b="0" i="0" u="none" strike="noStrike" kern="1200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TABLESPACE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TABLESPACE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생성                           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TABLESPACE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TABLESPACE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변경                           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TABLESPACE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TABLESPACE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삭제                           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USER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USER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생성                                 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USER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USER 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정보를 변경                            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USER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USER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삭제                                 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권한</a:t>
            </a:r>
            <a:r>
              <a:rPr lang="en-US" altLang="ko-KR" smtClean="0"/>
              <a:t>(Privilege)</a:t>
            </a:r>
            <a:r>
              <a:rPr lang="ko-KR" altLang="en-US" smtClean="0"/>
              <a:t>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727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pitchFamily="2" charset="2"/>
              <a:buNone/>
            </a:pPr>
            <a:r>
              <a:rPr lang="ko-KR" altLang="en-US" smtClean="0"/>
              <a:t> </a:t>
            </a:r>
          </a:p>
        </p:txBody>
      </p:sp>
      <p:graphicFrame>
        <p:nvGraphicFramePr>
          <p:cNvPr id="465997" name="Group 77"/>
          <p:cNvGraphicFramePr>
            <a:graphicFrameLocks noGrp="1"/>
          </p:cNvGraphicFramePr>
          <p:nvPr>
            <p:ph sz="half" idx="4294967295"/>
          </p:nvPr>
        </p:nvGraphicFramePr>
        <p:xfrm>
          <a:off x="593725" y="958850"/>
          <a:ext cx="8158163" cy="5594352"/>
        </p:xfrm>
        <a:graphic>
          <a:graphicData uri="http://schemas.openxmlformats.org/drawingml/2006/table">
            <a:tbl>
              <a:tblPr/>
              <a:tblGrid>
                <a:gridCol w="2863850"/>
                <a:gridCol w="5294313"/>
              </a:tblGrid>
              <a:tr h="34964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</a:t>
                      </a: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TABLE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자신의 스키마에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생성           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ANY TABLE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생성           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ANY TABLE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변경      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ANY TABLE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삭제      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COMMENT ANY TABLE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주석 추가 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SELECT ANY TABLE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질의      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INSERT ANY TABLE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row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삽입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UPDATE ANY TABLE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row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갱신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DELETE ANY TABLE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row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삭제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ANY INDEX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대한 인덱스를 생성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ANY INDEX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있는 인덱스를 수정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ANY INDEX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TABLE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있는 인덱스를 삭제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SYNONYM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자신의 스키마에 동의어를 생성          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ANY SYNONYM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동의어를 생성          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ANY SYNONYM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동의어를 삭제            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권한</a:t>
            </a:r>
            <a:r>
              <a:rPr lang="en-US" altLang="ko-KR" smtClean="0"/>
              <a:t>(Privilege)</a:t>
            </a:r>
            <a:r>
              <a:rPr lang="ko-KR" altLang="en-US" smtClean="0"/>
              <a:t>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737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pitchFamily="2" charset="2"/>
              <a:buNone/>
            </a:pPr>
            <a:r>
              <a:rPr lang="ko-KR" altLang="en-US" smtClean="0"/>
              <a:t> </a:t>
            </a:r>
          </a:p>
        </p:txBody>
      </p:sp>
      <p:graphicFrame>
        <p:nvGraphicFramePr>
          <p:cNvPr id="468039" name="Group 71"/>
          <p:cNvGraphicFramePr>
            <a:graphicFrameLocks noGrp="1"/>
          </p:cNvGraphicFramePr>
          <p:nvPr>
            <p:ph sz="half" idx="4294967295"/>
          </p:nvPr>
        </p:nvGraphicFramePr>
        <p:xfrm>
          <a:off x="593725" y="958850"/>
          <a:ext cx="8118475" cy="5415048"/>
        </p:xfrm>
        <a:graphic>
          <a:graphicData uri="http://schemas.openxmlformats.org/drawingml/2006/table">
            <a:tbl>
              <a:tblPr/>
              <a:tblGrid>
                <a:gridCol w="2643188"/>
                <a:gridCol w="5475287"/>
              </a:tblGrid>
              <a:tr h="34961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</a:t>
                      </a: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5203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SYSDBA       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SHUTDOWN,    ALTER DATABASE,    CREATE DATABASE, ARCHIVELOG,    RECOVERY 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명령을 내릴 수 있다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PUBLIC SYNONYM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PUBLIC 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스키마에 동의어를 생성       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PUBLIC SYNONYM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PUBLIC 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스키마에 동의어를 삭제       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VIEW  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자신의 스키마에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VIEW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생성         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ANY VIEW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VIEW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생성         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ANY VIEW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VIEW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삭제    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SEQUENCE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자신의 스키마에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SEQUENCE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생성     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ANY SEQUENCE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SEQUENCE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생성     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ANY SEQUENCE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SEQUENCE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변경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ANY SEQUENCE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SEQUENCE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삭제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SELECT ANY SEQUENCE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SEQUENCE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질의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ROLE  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롤을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생성                         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ANY ROLE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롤을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삭제                         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61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GRANT ANY ROLE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6" marB="4679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</a:t>
                      </a: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롤을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부여                                                                 </a:t>
                      </a:r>
                    </a:p>
                  </a:txBody>
                  <a:tcPr marL="90000" marR="90000" marT="46796" marB="4679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권한</a:t>
            </a:r>
            <a:r>
              <a:rPr lang="en-US" altLang="ko-KR" smtClean="0"/>
              <a:t>(Privilege)</a:t>
            </a:r>
            <a:r>
              <a:rPr lang="ko-KR" altLang="en-US" smtClean="0"/>
              <a:t>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747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pitchFamily="2" charset="2"/>
              <a:buNone/>
            </a:pPr>
            <a:r>
              <a:rPr lang="ko-KR" altLang="en-US" smtClean="0"/>
              <a:t> </a:t>
            </a:r>
          </a:p>
        </p:txBody>
      </p:sp>
      <p:graphicFrame>
        <p:nvGraphicFramePr>
          <p:cNvPr id="470094" name="Group 78"/>
          <p:cNvGraphicFramePr>
            <a:graphicFrameLocks noGrp="1"/>
          </p:cNvGraphicFramePr>
          <p:nvPr>
            <p:ph sz="half" idx="4294967295"/>
          </p:nvPr>
        </p:nvGraphicFramePr>
        <p:xfrm>
          <a:off x="593725" y="958850"/>
          <a:ext cx="8086725" cy="4894484"/>
        </p:xfrm>
        <a:graphic>
          <a:graphicData uri="http://schemas.openxmlformats.org/drawingml/2006/table">
            <a:tbl>
              <a:tblPr/>
              <a:tblGrid>
                <a:gridCol w="3609975"/>
                <a:gridCol w="4476750"/>
              </a:tblGrid>
              <a:tr h="34959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</a:t>
                      </a: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ANY ROLE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롤을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수정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DATABASE    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DATABASE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변경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PROCEDURE  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자신의 스키마에 </a:t>
                      </a:r>
                      <a:r>
                        <a:rPr kumimoji="1" lang="en-US" altLang="ko-KR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psm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procedure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생성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ANY PROCEDURE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</a:t>
                      </a:r>
                      <a:r>
                        <a:rPr kumimoji="1" lang="en-US" altLang="ko-KR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psm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procedure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생성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ANY PROCEDURE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psm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procedure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변경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ANY PROCEDURE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psm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procedure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삭제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EXECUTE ANY PROCEDURE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psm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procedure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실행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TRIGGER    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자신의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trigger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생성      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CREATE ANY TRIGGER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trigger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생성      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ALTER ANY TRIGGER 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trigger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변경      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DROP ANY TRIGGER   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임의의 스키마에 있는 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trigger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삭제      </a:t>
                      </a: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GRANT ANY OBJECT PRIVILEGE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모든 스키마 객체에 대한 특권을 가진다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  </a:t>
                      </a:r>
                      <a:endParaRPr kumimoji="1" lang="ko-KR" altLang="en-US" sz="1400" b="0" i="0" u="none" strike="noStrike" kern="1200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GRANT ANY PRIVILEGE    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87" marB="46787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모든 특권을 다 부여할 수 있다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          </a:t>
                      </a:r>
                      <a:endParaRPr kumimoji="1" lang="ko-KR" altLang="en-US" sz="1400" b="0" i="0" u="none" strike="noStrike" kern="1200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0000" marR="90000" marT="46787" marB="4678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1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권한</a:t>
            </a:r>
            <a:r>
              <a:rPr lang="en-US" altLang="ko-KR" smtClean="0"/>
              <a:t>(Privilege)</a:t>
            </a:r>
            <a:r>
              <a:rPr lang="ko-KR" altLang="en-US" smtClean="0"/>
              <a:t> 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75779" name="Rectangle 1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권한 회수</a:t>
            </a:r>
            <a:r>
              <a:rPr lang="en-US" altLang="ko-KR" smtClean="0"/>
              <a:t>(REVOKE)</a:t>
            </a:r>
          </a:p>
          <a:p>
            <a:pPr lvl="1"/>
            <a:r>
              <a:rPr lang="ko-KR" altLang="en-US" smtClean="0"/>
              <a:t> 스키마 오브젝트 권한 회수</a:t>
            </a:r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ko-KR" altLang="en-US" smtClean="0"/>
              <a:t> 시스템 권한 회수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2"/>
            <a:endParaRPr lang="ko-KR" altLang="en-US" smtClean="0"/>
          </a:p>
        </p:txBody>
      </p:sp>
      <p:sp>
        <p:nvSpPr>
          <p:cNvPr id="75780" name="Text Box 4"/>
          <p:cNvSpPr txBox="1">
            <a:spLocks noChangeArrowheads="1"/>
          </p:cNvSpPr>
          <p:nvPr/>
        </p:nvSpPr>
        <p:spPr bwMode="auto">
          <a:xfrm>
            <a:off x="598488" y="2292350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REVOKE SELECT ANY TABLE FROM tibero; </a:t>
            </a:r>
          </a:p>
        </p:txBody>
      </p:sp>
      <p:sp>
        <p:nvSpPr>
          <p:cNvPr id="75781" name="Text Box 5"/>
          <p:cNvSpPr txBox="1">
            <a:spLocks noChangeArrowheads="1"/>
          </p:cNvSpPr>
          <p:nvPr/>
        </p:nvSpPr>
        <p:spPr bwMode="auto">
          <a:xfrm>
            <a:off x="587375" y="1493838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REVOKE SELECT, UPDATE (EMPLOYEE_NAME, ADDRESS) ON EMPLOYEE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FROM tibero;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1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롤</a:t>
            </a:r>
            <a:r>
              <a:rPr lang="en-US" altLang="ko-KR" smtClean="0"/>
              <a:t>(Role) </a:t>
            </a:r>
            <a:r>
              <a:rPr lang="ko-KR" altLang="en-US" smtClean="0"/>
              <a:t>관리</a:t>
            </a:r>
          </a:p>
        </p:txBody>
      </p:sp>
      <p:sp>
        <p:nvSpPr>
          <p:cNvPr id="76803" name="Rectangle 1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롤 </a:t>
            </a:r>
            <a:r>
              <a:rPr lang="en-US" altLang="ko-KR" smtClean="0"/>
              <a:t>(Role)</a:t>
            </a:r>
          </a:p>
          <a:p>
            <a:pPr lvl="1"/>
            <a:r>
              <a:rPr lang="ko-KR" altLang="en-US" smtClean="0"/>
              <a:t> 여러 권한을 모아놓은 집합이며</a:t>
            </a:r>
            <a:r>
              <a:rPr lang="en-US" altLang="ko-KR" smtClean="0"/>
              <a:t>, </a:t>
            </a:r>
            <a:r>
              <a:rPr lang="ko-KR" altLang="en-US" smtClean="0"/>
              <a:t>하나의 단위로서 사용자에게 부여</a:t>
            </a:r>
            <a:endParaRPr lang="en-US" altLang="ko-KR" smtClean="0"/>
          </a:p>
          <a:p>
            <a:pPr lvl="1"/>
            <a:r>
              <a:rPr lang="ko-KR" altLang="en-US" smtClean="0"/>
              <a:t> 롤을 생성하거나 수정</a:t>
            </a:r>
            <a:r>
              <a:rPr lang="en-US" altLang="ko-KR" smtClean="0"/>
              <a:t>, </a:t>
            </a:r>
            <a:r>
              <a:rPr lang="ko-KR" altLang="en-US" smtClean="0"/>
              <a:t>부여하기 위해서는 그에 맞는 권한이 필요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롤 부여</a:t>
            </a:r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1"/>
            <a:r>
              <a:rPr lang="en-US" altLang="ko-KR" smtClean="0"/>
              <a:t> WITH ADMIN OPTION</a:t>
            </a:r>
          </a:p>
          <a:p>
            <a:pPr lvl="2"/>
            <a:r>
              <a:rPr lang="ko-KR" altLang="en-US" smtClean="0"/>
              <a:t>롤을 부여 받은 사용자가 부여 받은 롤을 다른 사용자에게 다시 부여 가능</a:t>
            </a:r>
          </a:p>
          <a:p>
            <a:endParaRPr lang="en-US" altLang="ko-KR" smtClean="0"/>
          </a:p>
          <a:p>
            <a:pPr lvl="1"/>
            <a:r>
              <a:rPr lang="ko-KR" altLang="en-US" smtClean="0"/>
              <a:t> 롤 취소</a:t>
            </a:r>
          </a:p>
        </p:txBody>
      </p:sp>
      <p:sp>
        <p:nvSpPr>
          <p:cNvPr id="76804" name="Text Box 4"/>
          <p:cNvSpPr txBox="1">
            <a:spLocks noChangeArrowheads="1"/>
          </p:cNvSpPr>
          <p:nvPr/>
        </p:nvSpPr>
        <p:spPr bwMode="auto">
          <a:xfrm>
            <a:off x="611188" y="1749425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 CREATE ROLE APP_USER;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 GRANT CREATE SESSION TO APP_USER; </a:t>
            </a:r>
          </a:p>
        </p:txBody>
      </p:sp>
      <p:sp>
        <p:nvSpPr>
          <p:cNvPr id="76805" name="Text Box 5"/>
          <p:cNvSpPr txBox="1">
            <a:spLocks noChangeArrowheads="1"/>
          </p:cNvSpPr>
          <p:nvPr/>
        </p:nvSpPr>
        <p:spPr bwMode="auto">
          <a:xfrm>
            <a:off x="611188" y="2305050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 CREATE ROLE APP_USER2;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 GRANT SELECT, INSERT ON tibero.prduct TO APP_USER2;</a:t>
            </a:r>
          </a:p>
        </p:txBody>
      </p:sp>
      <p:sp>
        <p:nvSpPr>
          <p:cNvPr id="76806" name="Text Box 8"/>
          <p:cNvSpPr txBox="1">
            <a:spLocks noChangeArrowheads="1"/>
          </p:cNvSpPr>
          <p:nvPr/>
        </p:nvSpPr>
        <p:spPr bwMode="auto">
          <a:xfrm>
            <a:off x="611188" y="4938713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REVOKE APP_USER FROM tibero; </a:t>
            </a:r>
          </a:p>
        </p:txBody>
      </p:sp>
      <p:sp>
        <p:nvSpPr>
          <p:cNvPr id="76807" name="Text Box 9"/>
          <p:cNvSpPr txBox="1">
            <a:spLocks noChangeArrowheads="1"/>
          </p:cNvSpPr>
          <p:nvPr/>
        </p:nvSpPr>
        <p:spPr bwMode="auto">
          <a:xfrm>
            <a:off x="611188" y="4319588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GRANT APP_USER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TO tibero WITH ADMIN OPTION; </a:t>
            </a:r>
          </a:p>
        </p:txBody>
      </p:sp>
      <p:sp>
        <p:nvSpPr>
          <p:cNvPr id="76808" name="Text Box 10"/>
          <p:cNvSpPr txBox="1">
            <a:spLocks noChangeArrowheads="1"/>
          </p:cNvSpPr>
          <p:nvPr/>
        </p:nvSpPr>
        <p:spPr bwMode="auto">
          <a:xfrm>
            <a:off x="611188" y="307657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GRANT APP_USER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TO tibero; </a:t>
            </a:r>
          </a:p>
        </p:txBody>
      </p:sp>
      <p:sp>
        <p:nvSpPr>
          <p:cNvPr id="76809" name="Text Box 11"/>
          <p:cNvSpPr txBox="1">
            <a:spLocks noChangeArrowheads="1"/>
          </p:cNvSpPr>
          <p:nvPr/>
        </p:nvSpPr>
        <p:spPr bwMode="auto">
          <a:xfrm>
            <a:off x="611188" y="3422650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GRANT APP_USER2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TO tibero;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고성</a:t>
            </a:r>
            <a:r>
              <a:rPr lang="ko-KR" altLang="en-US" dirty="0"/>
              <a:t>능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Rectangle 14"/>
          <p:cNvSpPr txBox="1">
            <a:spLocks noChangeArrowheads="1"/>
          </p:cNvSpPr>
          <p:nvPr/>
        </p:nvSpPr>
        <p:spPr bwMode="auto">
          <a:xfrm>
            <a:off x="225041" y="824445"/>
            <a:ext cx="8631435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>
                <a:latin typeface="+mn-ea"/>
              </a:rPr>
              <a:t>Tibero</a:t>
            </a:r>
            <a:r>
              <a:rPr lang="ko-KR" altLang="en-US" sz="1200" kern="0" dirty="0" smtClean="0">
                <a:latin typeface="+mn-ea"/>
              </a:rPr>
              <a:t>는 대용량 데이터와 동시 접속 증가에도 최적의 성능을 보장하기 위해 다양한 방법의 파티션 설정이 가능</a:t>
            </a:r>
            <a:r>
              <a:rPr lang="en-US" altLang="ko-KR" sz="1200" kern="0" dirty="0" smtClean="0">
                <a:latin typeface="+mn-ea"/>
              </a:rPr>
              <a:t>. </a:t>
            </a:r>
          </a:p>
          <a:p>
            <a:pPr marL="0" indent="0" algn="l" latinLnBrk="1">
              <a:buClrTx/>
              <a:buNone/>
            </a:pPr>
            <a:r>
              <a:rPr lang="ko-KR" altLang="en-US" sz="1200" kern="0" dirty="0" err="1" smtClean="0">
                <a:latin typeface="+mn-ea"/>
              </a:rPr>
              <a:t>파티셔닝을</a:t>
            </a:r>
            <a:r>
              <a:rPr lang="ko-KR" altLang="en-US" sz="1200" kern="0" dirty="0" smtClean="0">
                <a:latin typeface="+mn-ea"/>
              </a:rPr>
              <a:t> 통해 대용량 서비스를 하는 데이터베이스에서 빈번한 </a:t>
            </a:r>
            <a:r>
              <a:rPr lang="en-US" altLang="ko-KR" sz="1200" kern="0" dirty="0" smtClean="0">
                <a:latin typeface="+mn-ea"/>
              </a:rPr>
              <a:t>I/O</a:t>
            </a:r>
            <a:r>
              <a:rPr lang="ko-KR" altLang="en-US" sz="1200" kern="0" dirty="0" smtClean="0">
                <a:latin typeface="+mn-ea"/>
              </a:rPr>
              <a:t>로 인한 성능 저하를 막고</a:t>
            </a:r>
            <a:r>
              <a:rPr lang="en-US" altLang="ko-KR" sz="1200" kern="0" dirty="0" smtClean="0">
                <a:latin typeface="+mn-ea"/>
              </a:rPr>
              <a:t>, </a:t>
            </a:r>
            <a:r>
              <a:rPr lang="ko-KR" altLang="en-US" sz="1200" kern="0" dirty="0" err="1" smtClean="0">
                <a:latin typeface="+mn-ea"/>
              </a:rPr>
              <a:t>파티션별</a:t>
            </a:r>
            <a:r>
              <a:rPr lang="ko-KR" altLang="en-US" sz="1200" kern="0" dirty="0" smtClean="0">
                <a:latin typeface="+mn-ea"/>
              </a:rPr>
              <a:t> 추가</a:t>
            </a:r>
            <a:r>
              <a:rPr lang="en-US" altLang="ko-KR" sz="1200" kern="0" dirty="0" smtClean="0">
                <a:latin typeface="+mn-ea"/>
              </a:rPr>
              <a:t>/</a:t>
            </a:r>
            <a:r>
              <a:rPr lang="ko-KR" altLang="en-US" sz="1200" kern="0" dirty="0" smtClean="0">
                <a:latin typeface="+mn-ea"/>
              </a:rPr>
              <a:t>삭제 등 </a:t>
            </a:r>
            <a:endParaRPr lang="en-US" altLang="ko-KR" sz="1200" kern="0" dirty="0" smtClean="0">
              <a:latin typeface="+mn-ea"/>
            </a:endParaRPr>
          </a:p>
          <a:p>
            <a:pPr marL="0" indent="0" algn="l" latinLnBrk="1">
              <a:buClrTx/>
              <a:buNone/>
            </a:pPr>
            <a:r>
              <a:rPr lang="en-US" altLang="ko-KR" sz="1200" kern="0" dirty="0" smtClean="0">
                <a:latin typeface="+mn-ea"/>
              </a:rPr>
              <a:t>DBMS </a:t>
            </a:r>
            <a:r>
              <a:rPr lang="ko-KR" altLang="en-US" sz="1200" kern="0" dirty="0" smtClean="0">
                <a:latin typeface="+mn-ea"/>
              </a:rPr>
              <a:t>관리 편의성을 제공</a:t>
            </a:r>
            <a:r>
              <a:rPr lang="en-US" altLang="ko-KR" sz="1200" kern="0" dirty="0" smtClean="0">
                <a:latin typeface="+mn-ea"/>
              </a:rPr>
              <a:t>.</a:t>
            </a:r>
          </a:p>
        </p:txBody>
      </p:sp>
      <p:sp>
        <p:nvSpPr>
          <p:cNvPr id="40" name="Rectangle 5"/>
          <p:cNvSpPr>
            <a:spLocks noChangeArrowheads="1"/>
          </p:cNvSpPr>
          <p:nvPr/>
        </p:nvSpPr>
        <p:spPr bwMode="auto">
          <a:xfrm>
            <a:off x="225041" y="1630833"/>
            <a:ext cx="8773200" cy="4471988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Rectangle 9"/>
          <p:cNvSpPr>
            <a:spLocks noChangeArrowheads="1"/>
          </p:cNvSpPr>
          <p:nvPr/>
        </p:nvSpPr>
        <p:spPr bwMode="auto">
          <a:xfrm>
            <a:off x="266316" y="1783233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테이블 </a:t>
            </a:r>
            <a:r>
              <a:rPr lang="ko-KR" altLang="en-US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파티셔닝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종류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Rectangle 9"/>
          <p:cNvSpPr>
            <a:spLocks noChangeArrowheads="1"/>
          </p:cNvSpPr>
          <p:nvPr/>
        </p:nvSpPr>
        <p:spPr bwMode="auto">
          <a:xfrm>
            <a:off x="4499992" y="1783233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인덱스 파티션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Rectangle 9"/>
          <p:cNvSpPr>
            <a:spLocks noChangeArrowheads="1"/>
          </p:cNvSpPr>
          <p:nvPr/>
        </p:nvSpPr>
        <p:spPr bwMode="auto">
          <a:xfrm>
            <a:off x="266316" y="428687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파티션을 통한 관리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Rectangle 10"/>
          <p:cNvSpPr>
            <a:spLocks noChangeArrowheads="1"/>
          </p:cNvSpPr>
          <p:nvPr/>
        </p:nvSpPr>
        <p:spPr bwMode="auto">
          <a:xfrm>
            <a:off x="266316" y="4578839"/>
            <a:ext cx="4450004" cy="10668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파티션별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압축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실시간 파티션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Add/Drop/Exchange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실시간 파티션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Modify/Move/Rename/Rebuild/Split</a:t>
            </a:r>
          </a:p>
        </p:txBody>
      </p:sp>
      <p:sp>
        <p:nvSpPr>
          <p:cNvPr id="45" name="Rectangle 10"/>
          <p:cNvSpPr>
            <a:spLocks noChangeArrowheads="1"/>
          </p:cNvSpPr>
          <p:nvPr/>
        </p:nvSpPr>
        <p:spPr bwMode="auto">
          <a:xfrm>
            <a:off x="4499992" y="2077394"/>
            <a:ext cx="4450004" cy="10668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인덱스 파티션을 통해 데이터베이스 성능 향상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일반적으로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Local Index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가 성능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가용성 및 관리 측면에서 우수하나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로컬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파티션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글로벌 파티션 모두 지원함으로써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업무 특성 및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Access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형태에 따라 선택하여 인덱스 생성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6" name="Group 9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1025007"/>
              </p:ext>
            </p:extLst>
          </p:nvPr>
        </p:nvGraphicFramePr>
        <p:xfrm>
          <a:off x="342516" y="2694839"/>
          <a:ext cx="3941452" cy="1350600"/>
        </p:xfrm>
        <a:graphic>
          <a:graphicData uri="http://schemas.openxmlformats.org/drawingml/2006/table">
            <a:tbl>
              <a:tblPr/>
              <a:tblGrid>
                <a:gridCol w="714083"/>
                <a:gridCol w="3227369"/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파티션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21179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Range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파티션에 포함될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Range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지정하여 파티션 정의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15330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Hash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Record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Hash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함수를 이용하여 파티션 정의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15330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List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 파티션에 포함될 값을 지정하여 파티션 정의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15330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Composite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파티션에 대한 서브파티션 정의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Range-List, Range-Hash, List-Hash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7" name="Rectangle 10"/>
          <p:cNvSpPr>
            <a:spLocks noChangeArrowheads="1"/>
          </p:cNvSpPr>
          <p:nvPr/>
        </p:nvSpPr>
        <p:spPr bwMode="auto">
          <a:xfrm>
            <a:off x="266316" y="2077394"/>
            <a:ext cx="4017652" cy="10668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논리적 테이블을 여러 개의 물리적인 공간으로 나누어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I/O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를 분산함으로써 물리적인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성능 향상</a:t>
            </a:r>
            <a:endParaRPr lang="ko-KR" altLang="en-US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8" name="Group 9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9127476"/>
              </p:ext>
            </p:extLst>
          </p:nvPr>
        </p:nvGraphicFramePr>
        <p:xfrm>
          <a:off x="4576192" y="3052199"/>
          <a:ext cx="4172272" cy="993240"/>
        </p:xfrm>
        <a:graphic>
          <a:graphicData uri="http://schemas.openxmlformats.org/drawingml/2006/table">
            <a:tbl>
              <a:tblPr/>
              <a:tblGrid>
                <a:gridCol w="1002323"/>
                <a:gridCol w="3169949"/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인덱스 파티션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21179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 Partition Index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파티션과 동일한 키로 인덱스에 파티션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15330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Global Partition Index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파티션 키와 무관하게 인덱스에 파티션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9" name="Rectangle 9"/>
          <p:cNvSpPr>
            <a:spLocks noChangeArrowheads="1"/>
          </p:cNvSpPr>
          <p:nvPr/>
        </p:nvSpPr>
        <p:spPr bwMode="auto">
          <a:xfrm>
            <a:off x="4499992" y="428687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인덱스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(Index)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지원 유형</a:t>
            </a:r>
          </a:p>
        </p:txBody>
      </p:sp>
      <p:sp>
        <p:nvSpPr>
          <p:cNvPr id="50" name="Rectangle 10"/>
          <p:cNvSpPr>
            <a:spLocks noChangeArrowheads="1"/>
          </p:cNvSpPr>
          <p:nvPr/>
        </p:nvSpPr>
        <p:spPr bwMode="auto">
          <a:xfrm>
            <a:off x="4499992" y="4578839"/>
            <a:ext cx="3091104" cy="67626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B*Tree Index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Reverse Key Index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함수기반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(Function based) Index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IOT(Index Organized Table)</a:t>
            </a:r>
            <a:endParaRPr lang="ko-KR" altLang="en-US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899147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롤</a:t>
            </a:r>
            <a:r>
              <a:rPr lang="en-US" altLang="ko-KR" smtClean="0"/>
              <a:t>(Role) </a:t>
            </a:r>
            <a:r>
              <a:rPr lang="ko-KR" altLang="en-US" smtClean="0"/>
              <a:t>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77827" name="Rectangle 1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Tibero </a:t>
            </a:r>
            <a:r>
              <a:rPr lang="ko-KR" altLang="en-US" smtClean="0"/>
              <a:t>에서 미리 정의된 롤</a:t>
            </a:r>
            <a:r>
              <a:rPr lang="en-US" altLang="ko-KR" smtClean="0"/>
              <a:t>(ROLE)</a:t>
            </a:r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r>
              <a:rPr lang="en-US" altLang="ko-KR" smtClean="0"/>
              <a:t> SET ROLE </a:t>
            </a:r>
            <a:r>
              <a:rPr lang="ko-KR" altLang="en-US" smtClean="0"/>
              <a:t>명령</a:t>
            </a:r>
          </a:p>
          <a:p>
            <a:pPr lvl="1"/>
            <a:r>
              <a:rPr lang="ko-KR" altLang="en-US" smtClean="0"/>
              <a:t> 동적으로 변경 가능 롤 변경 가능</a:t>
            </a:r>
            <a:endParaRPr lang="en-US" altLang="ko-KR" smtClean="0"/>
          </a:p>
          <a:p>
            <a:endParaRPr lang="en-US" altLang="ko-KR" smtClean="0"/>
          </a:p>
        </p:txBody>
      </p:sp>
      <p:sp>
        <p:nvSpPr>
          <p:cNvPr id="77828" name="Text Box 4"/>
          <p:cNvSpPr txBox="1">
            <a:spLocks noChangeArrowheads="1"/>
          </p:cNvSpPr>
          <p:nvPr/>
        </p:nvSpPr>
        <p:spPr bwMode="auto">
          <a:xfrm>
            <a:off x="527050" y="4503738"/>
            <a:ext cx="8277225" cy="8318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SET ROLE APP_USER, TMAX;    	/* APP_USER, TMAX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롤을 켬 *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SET ROLE ALL EXCEPT TMAX;	/* TMAX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를 제외한 모든 롤을 켬 *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SET ROLE ALL;		/*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모든 롤을 켬 *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SET ROLE NONE; 		/*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모든 롤을 끔 *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 </a:t>
            </a:r>
          </a:p>
        </p:txBody>
      </p:sp>
      <p:graphicFrame>
        <p:nvGraphicFramePr>
          <p:cNvPr id="195649" name="Group 65"/>
          <p:cNvGraphicFramePr>
            <a:graphicFrameLocks noGrp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1904774995"/>
              </p:ext>
            </p:extLst>
          </p:nvPr>
        </p:nvGraphicFramePr>
        <p:xfrm>
          <a:off x="527050" y="1220788"/>
          <a:ext cx="8251825" cy="1995728"/>
        </p:xfrm>
        <a:graphic>
          <a:graphicData uri="http://schemas.openxmlformats.org/drawingml/2006/table">
            <a:tbl>
              <a:tblPr/>
              <a:tblGrid>
                <a:gridCol w="1839913"/>
                <a:gridCol w="6411912"/>
              </a:tblGrid>
              <a:tr h="34954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롤</a:t>
                      </a:r>
                      <a:endParaRPr kumimoji="1" lang="ko-KR" altLang="en-US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74" marB="46774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774" marB="46774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54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CONNECT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74" marB="46774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CREATE SESSION</a:t>
                      </a:r>
                      <a:endParaRPr kumimoji="1" lang="ko-KR" altLang="en-US" sz="1400" b="0" i="0" u="none" strike="noStrike" kern="1200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0000" marR="90000" marT="46774" marB="46774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946861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RESOURCE   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74" marB="46774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CREATE PROCEDURE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CREATE SEQUENCE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CREATE TABLE</a:t>
                      </a:r>
                    </a:p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CREATE TRIGGER</a:t>
                      </a:r>
                      <a:endParaRPr kumimoji="1" lang="ko-KR" altLang="en-US" sz="1400" b="0" i="0" u="none" strike="noStrike" kern="1200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0000" marR="90000" marT="46774" marB="46774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54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</a:t>
                      </a:r>
                      <a:endParaRPr kumimoji="1" lang="ko-KR" altLang="en-US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74" marB="46774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en-US" sz="14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모든</a:t>
                      </a:r>
                      <a:r>
                        <a:rPr kumimoji="1" lang="en-US" altLang="en-US" sz="14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en-US" sz="14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시스템</a:t>
                      </a:r>
                      <a:r>
                        <a:rPr kumimoji="1" lang="en-US" altLang="en-US" sz="14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14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권한</a:t>
                      </a:r>
                      <a:r>
                        <a:rPr kumimoji="1" lang="en-US" altLang="en-US" sz="14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 WITH ADMIN </a:t>
                      </a:r>
                      <a:r>
                        <a:rPr kumimoji="1" lang="en-US" altLang="en-US" sz="14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OPTION으로</a:t>
                      </a:r>
                      <a:r>
                        <a:rPr kumimoji="1" lang="en-US" altLang="en-US" sz="14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en-US" sz="14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부여됨</a:t>
                      </a:r>
                      <a:endParaRPr kumimoji="1" lang="ko-KR" altLang="en-US" sz="14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90000" marR="90000" marT="46774" marB="46774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12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롤</a:t>
            </a:r>
            <a:r>
              <a:rPr lang="en-US" altLang="ko-KR" smtClean="0"/>
              <a:t>(Role) </a:t>
            </a:r>
            <a:r>
              <a:rPr lang="ko-KR" altLang="en-US" smtClean="0"/>
              <a:t>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78851" name="Rectangle 121"/>
          <p:cNvSpPr>
            <a:spLocks noGrp="1" noChangeArrowheads="1"/>
          </p:cNvSpPr>
          <p:nvPr>
            <p:ph type="body" idx="1"/>
          </p:nvPr>
        </p:nvSpPr>
        <p:spPr>
          <a:xfrm>
            <a:off x="244475" y="866775"/>
            <a:ext cx="8577263" cy="5583238"/>
          </a:xfrm>
        </p:spPr>
        <p:txBody>
          <a:bodyPr/>
          <a:lstStyle/>
          <a:p>
            <a:r>
              <a:rPr lang="ko-KR" altLang="en-US" smtClean="0"/>
              <a:t> 권한과 롤</a:t>
            </a:r>
            <a:r>
              <a:rPr lang="en-US" altLang="ko-KR" smtClean="0"/>
              <a:t>(ROLE) </a:t>
            </a:r>
            <a:r>
              <a:rPr lang="ko-KR" altLang="en-US" smtClean="0"/>
              <a:t>정보 조회</a:t>
            </a:r>
          </a:p>
        </p:txBody>
      </p:sp>
      <p:graphicFrame>
        <p:nvGraphicFramePr>
          <p:cNvPr id="197816" name="Group 184"/>
          <p:cNvGraphicFramePr>
            <a:graphicFrameLocks noGrp="1"/>
          </p:cNvGraphicFramePr>
          <p:nvPr>
            <p:ph sz="half" idx="4294967295"/>
          </p:nvPr>
        </p:nvGraphicFramePr>
        <p:xfrm>
          <a:off x="598488" y="1235075"/>
          <a:ext cx="8124825" cy="4413251"/>
        </p:xfrm>
        <a:graphic>
          <a:graphicData uri="http://schemas.openxmlformats.org/drawingml/2006/table">
            <a:tbl>
              <a:tblPr/>
              <a:tblGrid>
                <a:gridCol w="1866900"/>
                <a:gridCol w="6257925"/>
              </a:tblGrid>
              <a:tr h="30699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0699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DBA_ROLES</a:t>
                      </a: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모든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롤에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대한 정보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238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DBA_ROLE_PRIVS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USER_ROLE_PRIVS</a:t>
                      </a: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사용자나 다른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롤에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부여된 모든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롤의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    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사용자나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PUBLIC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사용자에 부여된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롤의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238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DBA_SYS_PRIVS 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USER_SYS_PRIVS</a:t>
                      </a: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사용자에게 부여된 모든 권한의 정보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사용자에게 부여된 권한의 정보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043171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DBA_TBL_PRIVS 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USER_TBL_PRIVS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ALL_TBL_PRIVS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내의 모든 스키마 오브젝트 권한의 정보                                                               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사용자가 가지고 있는 모든 스키마 오브젝트 권한의 정보</a:t>
                      </a:r>
                    </a:p>
                    <a:p>
                      <a:pPr marL="88900" marR="0" lvl="0" indent="-8890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사용자가 가지고 있는 모든 스키마 오브젝트 권한과 모든 사용자가 사용할 수 있게 공개된 모든 스키마 오브젝트 권한의 정보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65131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DBA_COL_PRIVS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USER_COL_PRIVS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ALL_COL_PRIVS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내의 모든 스키마 오브젝트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권한중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스키마 오브젝트의 특정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컬럼에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부여된 권한의 정보</a:t>
                      </a:r>
                    </a:p>
                    <a:p>
                      <a:pPr marL="88900" marR="0" lvl="0" indent="-8890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사용자가 가지고 있는 스키마 오브젝트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권한중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스키마 오브젝트의 특정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컬럼에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부여된 권한의 정보</a:t>
                      </a:r>
                    </a:p>
                    <a:p>
                      <a:pPr marL="88900" marR="0" lvl="0" indent="-8890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사용자가 가지고 있는 스키마 오브젝트 권한 혹은 모든 사용자가 사용할 수 있게 공개된 모든 스키마 오브젝트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권한중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스키마 오브젝트의 특정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컬럼에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부여된 권한의 정보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롤</a:t>
            </a:r>
            <a:r>
              <a:rPr lang="en-US" altLang="ko-KR" smtClean="0"/>
              <a:t>(Role) </a:t>
            </a:r>
            <a:r>
              <a:rPr lang="ko-KR" altLang="en-US" smtClean="0"/>
              <a:t>관리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79875" name="Rectangle 4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Wingdings" pitchFamily="2" charset="2"/>
              <a:buNone/>
            </a:pPr>
            <a:r>
              <a:rPr lang="ko-KR" altLang="en-US" smtClean="0"/>
              <a:t> </a:t>
            </a:r>
          </a:p>
        </p:txBody>
      </p:sp>
      <p:graphicFrame>
        <p:nvGraphicFramePr>
          <p:cNvPr id="268335" name="Group 47"/>
          <p:cNvGraphicFramePr>
            <a:graphicFrameLocks noGrp="1"/>
          </p:cNvGraphicFramePr>
          <p:nvPr>
            <p:ph sz="half" idx="4294967295"/>
          </p:nvPr>
        </p:nvGraphicFramePr>
        <p:xfrm>
          <a:off x="534988" y="1227138"/>
          <a:ext cx="8342312" cy="2489199"/>
        </p:xfrm>
        <a:graphic>
          <a:graphicData uri="http://schemas.openxmlformats.org/drawingml/2006/table">
            <a:tbl>
              <a:tblPr/>
              <a:tblGrid>
                <a:gridCol w="2381250"/>
                <a:gridCol w="5961062"/>
              </a:tblGrid>
              <a:tr h="34964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92575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USER_COL_PRIVS_MADE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ALL_COL_PRIVS_MADE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사용자 소유의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오브젝트중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특정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컬럼에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부여된 권한의 정보</a:t>
                      </a:r>
                    </a:p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사용자가 만든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권한중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스키마 오브젝트의 특정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컬럼에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부여된 권한의 정보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21380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USER_COL_PRIVS_RECD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ALL_COL_PRIVS_RECD 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사용자에게 부여된 모든 스키마 오브젝트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권한중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스키마 오브젝트의 특정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컬럼에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부여된 권한의 정보</a:t>
                      </a:r>
                    </a:p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사용자또는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PUBLIC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사용자에게 부여된 모든 스키마 오브젝트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권한중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스키마 오브젝트의 특정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컬럼에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부여된 권한의 정보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80900" name="Rectangle 120"/>
          <p:cNvSpPr>
            <a:spLocks noChangeArrowheads="1"/>
          </p:cNvSpPr>
          <p:nvPr/>
        </p:nvSpPr>
        <p:spPr bwMode="auto">
          <a:xfrm>
            <a:off x="2878138" y="27622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 typeface="Arial" pitchFamily="34" charset="0"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패키지 개요</a:t>
            </a:r>
          </a:p>
        </p:txBody>
      </p:sp>
      <p:sp>
        <p:nvSpPr>
          <p:cNvPr id="80901" name="Rectangle 120"/>
          <p:cNvSpPr>
            <a:spLocks noChangeArrowheads="1"/>
          </p:cNvSpPr>
          <p:nvPr/>
        </p:nvSpPr>
        <p:spPr bwMode="auto">
          <a:xfrm>
            <a:off x="2878138" y="3198813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 typeface="Arial" pitchFamily="34" charset="0"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사용자 정의 패키지</a:t>
            </a:r>
          </a:p>
        </p:txBody>
      </p:sp>
      <p:sp>
        <p:nvSpPr>
          <p:cNvPr id="80902" name="Rectangle 120"/>
          <p:cNvSpPr>
            <a:spLocks noChangeArrowheads="1"/>
          </p:cNvSpPr>
          <p:nvPr/>
        </p:nvSpPr>
        <p:spPr bwMode="auto">
          <a:xfrm>
            <a:off x="2878138" y="36385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 typeface="Arial" pitchFamily="34" charset="0"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시스템 패키지</a:t>
            </a:r>
          </a:p>
        </p:txBody>
      </p:sp>
      <p:sp>
        <p:nvSpPr>
          <p:cNvPr id="80903" name="Rectangle 6"/>
          <p:cNvSpPr>
            <a:spLocks noChangeArrowheads="1"/>
          </p:cNvSpPr>
          <p:nvPr/>
        </p:nvSpPr>
        <p:spPr bwMode="auto">
          <a:xfrm>
            <a:off x="819150" y="1463675"/>
            <a:ext cx="7407275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6. </a:t>
            </a:r>
            <a:r>
              <a:rPr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Package</a:t>
            </a:r>
            <a:r>
              <a:rPr lang="ko-KR" altLang="en-US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관리</a:t>
            </a:r>
            <a:endParaRPr kumimoji="0" lang="ko-KR" altLang="en-US" sz="40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패키지 개요</a:t>
            </a:r>
          </a:p>
        </p:txBody>
      </p:sp>
      <p:sp>
        <p:nvSpPr>
          <p:cNvPr id="8192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패키지 개요 </a:t>
            </a:r>
          </a:p>
          <a:p>
            <a:pPr lvl="1"/>
            <a:r>
              <a:rPr lang="ko-KR" altLang="en-US" smtClean="0"/>
              <a:t> 패키지</a:t>
            </a:r>
            <a:r>
              <a:rPr lang="en-US" altLang="ko-KR" smtClean="0"/>
              <a:t>(package)</a:t>
            </a:r>
            <a:r>
              <a:rPr lang="ko-KR" altLang="en-US" smtClean="0"/>
              <a:t>란 관련 있는 하나 이상의 </a:t>
            </a:r>
            <a:r>
              <a:rPr lang="en-US" altLang="ko-KR" smtClean="0"/>
              <a:t>tbPSM </a:t>
            </a:r>
            <a:r>
              <a:rPr lang="ko-KR" altLang="en-US" smtClean="0"/>
              <a:t>프로시저</a:t>
            </a:r>
            <a:r>
              <a:rPr lang="en-US" altLang="ko-KR" smtClean="0"/>
              <a:t>(procedure) </a:t>
            </a:r>
            <a:r>
              <a:rPr lang="ko-KR" altLang="en-US" smtClean="0"/>
              <a:t>및 함수</a:t>
            </a:r>
            <a:r>
              <a:rPr lang="en-US" altLang="ko-KR" smtClean="0"/>
              <a:t>(function) </a:t>
            </a:r>
            <a:r>
              <a:rPr lang="ko-KR" altLang="en-US" smtClean="0"/>
              <a:t>등을 하나로 묶어 놓은 스키마</a:t>
            </a:r>
            <a:r>
              <a:rPr lang="en-US" altLang="ko-KR" smtClean="0"/>
              <a:t>(schema) </a:t>
            </a:r>
            <a:r>
              <a:rPr lang="ko-KR" altLang="en-US" smtClean="0"/>
              <a:t>오브젝트</a:t>
            </a:r>
            <a:endParaRPr lang="en-US" altLang="ko-KR" smtClean="0"/>
          </a:p>
          <a:p>
            <a:pPr lvl="1"/>
            <a:r>
              <a:rPr lang="ko-KR" altLang="en-US" smtClean="0"/>
              <a:t> 하나의 패키지에는 프로시저와 함수를 비롯하여 변수</a:t>
            </a:r>
            <a:r>
              <a:rPr lang="en-US" altLang="ko-KR" smtClean="0"/>
              <a:t>, </a:t>
            </a:r>
            <a:r>
              <a:rPr lang="ko-KR" altLang="en-US" smtClean="0"/>
              <a:t>커서</a:t>
            </a:r>
            <a:r>
              <a:rPr lang="en-US" altLang="ko-KR" smtClean="0"/>
              <a:t>(cursor), </a:t>
            </a:r>
            <a:r>
              <a:rPr lang="ko-KR" altLang="en-US" smtClean="0"/>
              <a:t>예외 상황</a:t>
            </a:r>
            <a:r>
              <a:rPr lang="en-US" altLang="ko-KR" smtClean="0"/>
              <a:t>(exception) </a:t>
            </a:r>
            <a:r>
              <a:rPr lang="ko-KR" altLang="en-US" smtClean="0"/>
              <a:t>등이 포함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패키지는 프로시저와 함수와 마찬가지로 임의의 </a:t>
            </a:r>
            <a:r>
              <a:rPr lang="en-US" altLang="ko-KR" smtClean="0"/>
              <a:t>SQL </a:t>
            </a:r>
            <a:r>
              <a:rPr lang="ko-KR" altLang="en-US" smtClean="0"/>
              <a:t>문장에서 사용될 수 있다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패키지를 이용함으로써 얻을 수 있는 장점</a:t>
            </a:r>
          </a:p>
          <a:p>
            <a:pPr lvl="2"/>
            <a:r>
              <a:rPr lang="ko-KR" altLang="en-US" smtClean="0"/>
              <a:t>연관된 프로시저 및 함수의 개발 및 관리가 용이</a:t>
            </a:r>
            <a:r>
              <a:rPr lang="en-US" altLang="ko-KR" smtClean="0"/>
              <a:t>.</a:t>
            </a:r>
          </a:p>
          <a:p>
            <a:pPr lvl="2"/>
            <a:r>
              <a:rPr lang="ko-KR" altLang="en-US" smtClean="0"/>
              <a:t>여러 프로시저 및 함수에서 공통으로 액세스하는 변수를 패키지에 포함될 수 있음</a:t>
            </a:r>
            <a:r>
              <a:rPr lang="en-US" altLang="ko-KR" smtClean="0"/>
              <a:t>.</a:t>
            </a:r>
          </a:p>
          <a:p>
            <a:pPr lvl="2"/>
            <a:r>
              <a:rPr lang="ko-KR" altLang="en-US" smtClean="0"/>
              <a:t>패키지에서 지원하는 여러 기능들을 이용하여 좀더 강력한 응용 프로그램의 개발이 용이</a:t>
            </a:r>
            <a:endParaRPr lang="en-US" altLang="ko-KR" smtClean="0"/>
          </a:p>
          <a:p>
            <a:pPr lvl="2"/>
            <a:r>
              <a:rPr lang="ko-KR" altLang="en-US" smtClean="0"/>
              <a:t>패키지에 대한 권한 부여와 취소</a:t>
            </a:r>
            <a:r>
              <a:rPr lang="en-US" altLang="ko-KR" smtClean="0"/>
              <a:t>, </a:t>
            </a:r>
            <a:r>
              <a:rPr lang="ko-KR" altLang="en-US" smtClean="0"/>
              <a:t>메모리 로딩 등이 전체 패키지 단위로 수행되므로 효율적인 실행이 가능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사용자 정의 패키지</a:t>
            </a:r>
          </a:p>
        </p:txBody>
      </p:sp>
      <p:sp>
        <p:nvSpPr>
          <p:cNvPr id="82947" name="Rectangle 8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사용자 정의 패키지 </a:t>
            </a:r>
          </a:p>
          <a:p>
            <a:pPr lvl="1"/>
            <a:r>
              <a:rPr lang="ko-KR" altLang="en-US" smtClean="0"/>
              <a:t> 사용자가 자신의 목적에 맞게 정의한 패키지</a:t>
            </a:r>
            <a:endParaRPr lang="en-US" altLang="ko-KR" smtClean="0"/>
          </a:p>
          <a:p>
            <a:pPr lvl="1"/>
            <a:r>
              <a:rPr lang="ko-KR" altLang="en-US" smtClean="0"/>
              <a:t> 하나의 패키지는 선언부</a:t>
            </a:r>
            <a:r>
              <a:rPr lang="en-US" altLang="ko-KR" smtClean="0"/>
              <a:t>(spec)</a:t>
            </a:r>
            <a:r>
              <a:rPr lang="ko-KR" altLang="en-US" smtClean="0"/>
              <a:t>와 기술부</a:t>
            </a:r>
            <a:r>
              <a:rPr lang="en-US" altLang="ko-KR" smtClean="0"/>
              <a:t>(body)</a:t>
            </a:r>
            <a:r>
              <a:rPr lang="ko-KR" altLang="en-US" smtClean="0"/>
              <a:t>로 구성</a:t>
            </a:r>
            <a:endParaRPr lang="en-US" altLang="ko-KR" smtClean="0"/>
          </a:p>
          <a:p>
            <a:pPr lvl="1"/>
            <a:r>
              <a:rPr lang="ko-KR" altLang="en-US" smtClean="0"/>
              <a:t> 패키지는 </a:t>
            </a:r>
            <a:r>
              <a:rPr lang="en-US" altLang="ko-KR" smtClean="0"/>
              <a:t>CREATE PACKAGE </a:t>
            </a:r>
            <a:r>
              <a:rPr lang="ko-KR" altLang="en-US" smtClean="0"/>
              <a:t>문장을 이용하여 선언부를 생성하고 </a:t>
            </a:r>
            <a:r>
              <a:rPr lang="en-US" altLang="ko-KR" smtClean="0"/>
              <a:t>CREATE PACKAGE BODY </a:t>
            </a:r>
            <a:r>
              <a:rPr lang="ko-KR" altLang="en-US" smtClean="0"/>
              <a:t>문장을 이용하여 패키지 기술부를 정의</a:t>
            </a:r>
            <a:endParaRPr lang="en-US" altLang="ko-KR" smtClean="0"/>
          </a:p>
        </p:txBody>
      </p:sp>
      <p:sp>
        <p:nvSpPr>
          <p:cNvPr id="82948" name="Text Box 4"/>
          <p:cNvSpPr txBox="1">
            <a:spLocks noChangeArrowheads="1"/>
          </p:cNvSpPr>
          <p:nvPr/>
        </p:nvSpPr>
        <p:spPr bwMode="auto">
          <a:xfrm>
            <a:off x="611188" y="2273300"/>
            <a:ext cx="8277225" cy="10144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CREATE [OR REPLACE] PACKAGE package_name [invoker_rights] AS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공개 프로시저 선언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공개 함수 선언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공개 변수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상수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예외 상황 선언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END [package_name];</a:t>
            </a:r>
          </a:p>
        </p:txBody>
      </p:sp>
      <p:sp>
        <p:nvSpPr>
          <p:cNvPr id="82949" name="Text Box 9"/>
          <p:cNvSpPr txBox="1">
            <a:spLocks noChangeArrowheads="1"/>
          </p:cNvSpPr>
          <p:nvPr/>
        </p:nvSpPr>
        <p:spPr bwMode="auto">
          <a:xfrm>
            <a:off x="609600" y="3376613"/>
            <a:ext cx="8277225" cy="17446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CREATE [OR REPLACE] PACKAGE BODY package_name AS</a:t>
            </a: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-- 공개 프로시저 기술부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-- 공개 함수 기술부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-- 비공개 프로시저/함수 선언부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비공개 프로시저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함수 기술부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비공개 변수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상수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예외 상황 정의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[BEGIN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초기화 명령어 집합부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]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END [package_name];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시스템 패키지 관리</a:t>
            </a:r>
          </a:p>
        </p:txBody>
      </p:sp>
      <p:sp>
        <p:nvSpPr>
          <p:cNvPr id="83971" name="Rectangle 1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시스템 패키지 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Tibero </a:t>
            </a:r>
            <a:r>
              <a:rPr lang="ko-KR" altLang="en-US" smtClean="0"/>
              <a:t>시스템에서 기본적으로 제공하는 패키지 라이브러리</a:t>
            </a:r>
            <a:r>
              <a:rPr lang="en-US" altLang="ko-KR" smtClean="0"/>
              <a:t>. SYS </a:t>
            </a:r>
            <a:r>
              <a:rPr lang="ko-KR" altLang="en-US" smtClean="0"/>
              <a:t>사용자의 소유로 정의</a:t>
            </a:r>
            <a:r>
              <a:rPr lang="en-US" altLang="ko-KR" smtClean="0"/>
              <a:t>. 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Tibero </a:t>
            </a:r>
            <a:r>
              <a:rPr lang="ko-KR" altLang="en-US" smtClean="0"/>
              <a:t>시스템을 설치한 후에 일반 사용자도 사용할 수 있도록 </a:t>
            </a:r>
            <a:r>
              <a:rPr lang="en-US" altLang="ko-KR" smtClean="0"/>
              <a:t>PUBLIC </a:t>
            </a:r>
            <a:r>
              <a:rPr lang="ko-KR" altLang="en-US" smtClean="0"/>
              <a:t>동의어로 정의</a:t>
            </a:r>
            <a:endParaRPr lang="en-US" altLang="ko-KR" smtClean="0"/>
          </a:p>
          <a:p>
            <a:pPr lvl="1"/>
            <a:r>
              <a:rPr lang="ko-KR" altLang="en-US" smtClean="0"/>
              <a:t> 시스템 패키지의 프로시저와 함수를 호출하는 방법은 사용자 패키지와 동일</a:t>
            </a:r>
            <a:endParaRPr lang="en-US" altLang="ko-KR" smtClean="0"/>
          </a:p>
        </p:txBody>
      </p:sp>
      <p:sp>
        <p:nvSpPr>
          <p:cNvPr id="83972" name="Text Box 4"/>
          <p:cNvSpPr txBox="1">
            <a:spLocks noChangeArrowheads="1"/>
          </p:cNvSpPr>
          <p:nvPr/>
        </p:nvSpPr>
        <p:spPr bwMode="auto">
          <a:xfrm>
            <a:off x="611188" y="2032000"/>
            <a:ext cx="8277225" cy="64928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SQL&gt;SELECT name, creator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FROM image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WHERE DBMS_LOB.GETLENGTH(data) &gt;= 32768; </a:t>
            </a:r>
          </a:p>
        </p:txBody>
      </p:sp>
      <p:graphicFrame>
        <p:nvGraphicFramePr>
          <p:cNvPr id="237639" name="Group 71"/>
          <p:cNvGraphicFramePr>
            <a:graphicFrameLocks noGrp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1669045880"/>
              </p:ext>
            </p:extLst>
          </p:nvPr>
        </p:nvGraphicFramePr>
        <p:xfrm>
          <a:off x="646113" y="2830513"/>
          <a:ext cx="8199437" cy="3368672"/>
        </p:xfrm>
        <a:graphic>
          <a:graphicData uri="http://schemas.openxmlformats.org/drawingml/2006/table">
            <a:tbl>
              <a:tblPr/>
              <a:tblGrid>
                <a:gridCol w="2305707"/>
                <a:gridCol w="5893730"/>
              </a:tblGrid>
              <a:tr h="34967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내장 패키지</a:t>
                      </a: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설명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130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DBMS_LOB        </a:t>
                      </a:r>
                      <a:endParaRPr kumimoji="1" lang="ko-KR" altLang="en-US" sz="11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BLOB, CLOB </a:t>
                      </a: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타입의 대용량 데이터를 처리하기 위한 패키지               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699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DBMS_OBFUSCATION_TOOLKIT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  <a:defRPr/>
                      </a:pP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DES, DES3 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알고리즘을 이용한 데이터 암호화 및 </a:t>
                      </a:r>
                      <a:r>
                        <a:rPr kumimoji="1" lang="ko-KR" altLang="en-US" sz="11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복호화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패키지           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30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DBMS_OUTPUT     </a:t>
                      </a:r>
                      <a:endParaRPr kumimoji="1" lang="ko-KR" altLang="en-US" sz="11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메시지 버퍼에 메시지를 저장하고 읽기 위한 패키지                     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30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DBMS_STATS      </a:t>
                      </a:r>
                      <a:endParaRPr kumimoji="1" lang="ko-KR" altLang="en-US" sz="11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 객체에 대한 통계 정보를 관리하기 위한 패키지            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30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DBMS_TRANSACTION</a:t>
                      </a:r>
                      <a:endParaRPr kumimoji="1" lang="ko-KR" altLang="en-US" sz="11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트랜잭션</a:t>
                      </a:r>
                      <a:r>
                        <a:rPr kumimoji="1" lang="en-US" altLang="ko-KR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(transaction) </a:t>
                      </a: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문장을 실행하고 트랜잭션을 관리하기 위한 패키지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30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UTL_RAW         </a:t>
                      </a:r>
                      <a:endParaRPr kumimoji="1" lang="ko-KR" altLang="en-US" sz="11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RAW </a:t>
                      </a: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타입의 데이터를 처리하기 위한 패키지                             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30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DBMS_JOB</a:t>
                      </a:r>
                      <a:endParaRPr kumimoji="1" lang="ko-KR" altLang="en-US" sz="11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PSM</a:t>
                      </a: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에서 사용 가능한 문장들을 </a:t>
                      </a:r>
                      <a:r>
                        <a:rPr kumimoji="1" lang="en-US" altLang="ko-KR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job</a:t>
                      </a: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으로 등록</a:t>
                      </a:r>
                      <a:r>
                        <a:rPr kumimoji="1" lang="en-US" altLang="ko-KR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실행을 위한 패키지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30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DBMS_SQL</a:t>
                      </a:r>
                      <a:endParaRPr kumimoji="1" lang="ko-KR" altLang="en-US" sz="11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PSM</a:t>
                      </a: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으로 </a:t>
                      </a:r>
                      <a:r>
                        <a:rPr kumimoji="1" lang="en-US" altLang="ko-KR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dynamic SQL</a:t>
                      </a:r>
                      <a:r>
                        <a:rPr kumimoji="1" lang="ko-KR" altLang="en-US" sz="11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사용 하기 위한 패키지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2037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DBMS_ROWID</a:t>
                      </a:r>
                      <a:endParaRPr kumimoji="1" lang="ko-KR" altLang="en-US" sz="11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5" marB="46805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SQL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문이나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PSM 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수행을 통해 얻은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ROWID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담긴 정보를 보고나 만들기 위한 패키지</a:t>
                      </a:r>
                    </a:p>
                  </a:txBody>
                  <a:tcPr marL="90000" marR="90000" marT="46805" marB="46805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84995" name="Rectangle 120"/>
          <p:cNvSpPr>
            <a:spLocks noChangeArrowheads="1"/>
          </p:cNvSpPr>
          <p:nvPr/>
        </p:nvSpPr>
        <p:spPr bwMode="auto">
          <a:xfrm>
            <a:off x="442913" y="3956050"/>
            <a:ext cx="4138612" cy="360363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Backup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종류와 전략</a:t>
            </a:r>
          </a:p>
        </p:txBody>
      </p:sp>
      <p:sp>
        <p:nvSpPr>
          <p:cNvPr id="84996" name="Rectangle 120"/>
          <p:cNvSpPr>
            <a:spLocks noChangeArrowheads="1"/>
          </p:cNvSpPr>
          <p:nvPr/>
        </p:nvSpPr>
        <p:spPr bwMode="auto">
          <a:xfrm>
            <a:off x="4676775" y="4171950"/>
            <a:ext cx="4138613" cy="360363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Offline Backup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4998" name="Rectangle 6"/>
          <p:cNvSpPr>
            <a:spLocks noChangeArrowheads="1"/>
          </p:cNvSpPr>
          <p:nvPr/>
        </p:nvSpPr>
        <p:spPr bwMode="auto">
          <a:xfrm>
            <a:off x="771525" y="1020763"/>
            <a:ext cx="7407275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latinLnBrk="0" hangingPunct="0">
              <a:lnSpc>
                <a:spcPct val="125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defRPr/>
            </a:pPr>
            <a:r>
              <a:rPr kumimoji="0" lang="en-US" altLang="ko-KR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7. Backup &amp; Recovery</a:t>
            </a:r>
            <a:endParaRPr kumimoji="0" lang="ko-KR" alt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Rectangle 120"/>
          <p:cNvSpPr>
            <a:spLocks noChangeArrowheads="1"/>
          </p:cNvSpPr>
          <p:nvPr/>
        </p:nvSpPr>
        <p:spPr bwMode="auto">
          <a:xfrm>
            <a:off x="449263" y="4727575"/>
            <a:ext cx="4138612" cy="360363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NOARCHIVELOG VS ARCHIVELOG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4999" name="Rectangle 120"/>
          <p:cNvSpPr>
            <a:spLocks noChangeArrowheads="1"/>
          </p:cNvSpPr>
          <p:nvPr/>
        </p:nvSpPr>
        <p:spPr bwMode="auto">
          <a:xfrm>
            <a:off x="4681538" y="4556125"/>
            <a:ext cx="4138612" cy="360363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Online Backup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000" name="Rectangle 120"/>
          <p:cNvSpPr>
            <a:spLocks noChangeArrowheads="1"/>
          </p:cNvSpPr>
          <p:nvPr/>
        </p:nvSpPr>
        <p:spPr bwMode="auto">
          <a:xfrm>
            <a:off x="449263" y="4341813"/>
            <a:ext cx="4138612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latin typeface="맑은 고딕" pitchFamily="50" charset="-127"/>
                <a:ea typeface="맑은 고딕" pitchFamily="50" charset="-127"/>
              </a:rPr>
              <a:t> Controlfile &amp; Redologfile 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001" name="Rectangle 120"/>
          <p:cNvSpPr>
            <a:spLocks noChangeArrowheads="1"/>
          </p:cNvSpPr>
          <p:nvPr/>
        </p:nvSpPr>
        <p:spPr bwMode="auto">
          <a:xfrm>
            <a:off x="4687888" y="4945063"/>
            <a:ext cx="4138612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Logical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Backup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002" name="Rectangle 120"/>
          <p:cNvSpPr>
            <a:spLocks noChangeArrowheads="1"/>
          </p:cNvSpPr>
          <p:nvPr/>
        </p:nvSpPr>
        <p:spPr bwMode="auto">
          <a:xfrm>
            <a:off x="4686300" y="5321300"/>
            <a:ext cx="4138613" cy="360363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latin typeface="맑은 고딕" pitchFamily="50" charset="-127"/>
                <a:ea typeface="맑은 고딕" pitchFamily="50" charset="-127"/>
              </a:rPr>
              <a:t> Recovery </a:t>
            </a:r>
            <a:r>
              <a:rPr lang="ko-KR" altLang="en-US" sz="1800" b="1">
                <a:latin typeface="맑은 고딕" pitchFamily="50" charset="-127"/>
                <a:ea typeface="맑은 고딕" pitchFamily="50" charset="-127"/>
              </a:rPr>
              <a:t>구조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003" name="Rectangle 120"/>
          <p:cNvSpPr>
            <a:spLocks noChangeArrowheads="1"/>
          </p:cNvSpPr>
          <p:nvPr/>
        </p:nvSpPr>
        <p:spPr bwMode="auto">
          <a:xfrm>
            <a:off x="4686300" y="5703888"/>
            <a:ext cx="4138613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Crash Recovery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004" name="Rectangle 120"/>
          <p:cNvSpPr>
            <a:spLocks noChangeArrowheads="1"/>
          </p:cNvSpPr>
          <p:nvPr/>
        </p:nvSpPr>
        <p:spPr bwMode="auto">
          <a:xfrm>
            <a:off x="4686300" y="6103938"/>
            <a:ext cx="4138613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Media Recovery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005" name="Rectangle 120"/>
          <p:cNvSpPr>
            <a:spLocks noChangeArrowheads="1"/>
          </p:cNvSpPr>
          <p:nvPr/>
        </p:nvSpPr>
        <p:spPr bwMode="auto">
          <a:xfrm>
            <a:off x="450850" y="3578225"/>
            <a:ext cx="4138613" cy="360363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Backup </a:t>
            </a:r>
            <a:r>
              <a:rPr lang="ko-KR" altLang="en-US" sz="1800" b="1">
                <a:latin typeface="맑은 고딕" pitchFamily="50" charset="-127"/>
                <a:ea typeface="맑은 고딕" pitchFamily="50" charset="-127"/>
              </a:rPr>
              <a:t>개요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007" name="Rectangle 120"/>
          <p:cNvSpPr>
            <a:spLocks noChangeArrowheads="1"/>
          </p:cNvSpPr>
          <p:nvPr/>
        </p:nvSpPr>
        <p:spPr bwMode="auto">
          <a:xfrm>
            <a:off x="442913" y="2398713"/>
            <a:ext cx="413861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Introduction</a:t>
            </a:r>
            <a:endParaRPr lang="ko-KR" altLang="en-US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" name="Rectangle 120"/>
          <p:cNvSpPr>
            <a:spLocks noChangeArrowheads="1"/>
          </p:cNvSpPr>
          <p:nvPr/>
        </p:nvSpPr>
        <p:spPr bwMode="auto">
          <a:xfrm>
            <a:off x="447675" y="2792413"/>
            <a:ext cx="4138613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여러 가지 유형의 장애</a:t>
            </a:r>
          </a:p>
        </p:txBody>
      </p:sp>
      <p:sp>
        <p:nvSpPr>
          <p:cNvPr id="85008" name="Rectangle 120"/>
          <p:cNvSpPr>
            <a:spLocks noChangeArrowheads="1"/>
          </p:cNvSpPr>
          <p:nvPr/>
        </p:nvSpPr>
        <p:spPr bwMode="auto">
          <a:xfrm>
            <a:off x="450850" y="3187700"/>
            <a:ext cx="4138613" cy="360363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Backup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Recovery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참고자료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Introduction</a:t>
            </a:r>
            <a:endParaRPr lang="ko-KR" altLang="en-US" smtClean="0"/>
          </a:p>
        </p:txBody>
      </p:sp>
      <p:sp>
        <p:nvSpPr>
          <p:cNvPr id="860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Backup</a:t>
            </a:r>
            <a:r>
              <a:rPr lang="ko-KR" altLang="en-US" smtClean="0"/>
              <a:t> 및 </a:t>
            </a:r>
            <a:r>
              <a:rPr lang="en-US" altLang="ko-KR" smtClean="0"/>
              <a:t>recovery Introduction</a:t>
            </a:r>
            <a:endParaRPr lang="ko-KR" altLang="en-US" smtClean="0"/>
          </a:p>
          <a:p>
            <a:pPr lvl="1"/>
            <a:r>
              <a:rPr lang="ko-KR" altLang="en-US" smtClean="0"/>
              <a:t>여러 가지 유형의 장애로부터 데이터베이스를 보호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MTBF (Mean Time Between Failure)</a:t>
            </a:r>
            <a:r>
              <a:rPr lang="ko-KR" altLang="en-US" smtClean="0"/>
              <a:t>를 증가시키고 </a:t>
            </a:r>
            <a:r>
              <a:rPr lang="en-US" altLang="ko-KR" smtClean="0"/>
              <a:t>MTTR (Mean Time Between Recover)</a:t>
            </a:r>
            <a:r>
              <a:rPr lang="ko-KR" altLang="en-US" smtClean="0"/>
              <a:t>를 감소</a:t>
            </a:r>
          </a:p>
          <a:p>
            <a:pPr lvl="1"/>
            <a:r>
              <a:rPr lang="ko-KR" altLang="en-US" smtClean="0"/>
              <a:t>시스템 장애 발생시 복원을 하거나</a:t>
            </a:r>
            <a:r>
              <a:rPr lang="en-US" altLang="ko-KR" smtClean="0"/>
              <a:t>, </a:t>
            </a:r>
            <a:r>
              <a:rPr lang="ko-KR" altLang="en-US" smtClean="0"/>
              <a:t>시스템 작동을 유지하기 위한 절차 또는 기법</a:t>
            </a:r>
          </a:p>
          <a:p>
            <a:pPr lvl="1"/>
            <a:r>
              <a:rPr lang="ko-KR" altLang="en-US" smtClean="0"/>
              <a:t>관리자는 시스템 장애시 발생할 손실을 최소화하고 복구 가능한 상태로 데이터베이스를 운용해야 함</a:t>
            </a:r>
            <a:r>
              <a:rPr lang="en-US" altLang="ko-KR" smtClean="0"/>
              <a:t>.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최소한 한 달에 한번 데이터베이스 전체 백업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하루에 한번씩 </a:t>
            </a:r>
            <a:r>
              <a:rPr lang="en-US" altLang="ko-KR" smtClean="0"/>
              <a:t>Export </a:t>
            </a:r>
            <a:r>
              <a:rPr lang="ko-KR" altLang="en-US" smtClean="0"/>
              <a:t>백업 권장</a:t>
            </a:r>
          </a:p>
          <a:p>
            <a:pPr lvl="1"/>
            <a:r>
              <a:rPr lang="ko-KR" altLang="en-US" smtClean="0"/>
              <a:t>데이터베이스 관리자는 백업에 대한 정책을 수립하고 꼭 필요한 데이터를 최소한의 양으로 백업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백업은 </a:t>
            </a:r>
            <a:r>
              <a:rPr lang="en-US" altLang="ko-KR" smtClean="0"/>
              <a:t>DBA</a:t>
            </a:r>
            <a:r>
              <a:rPr lang="ko-KR" altLang="en-US" smtClean="0"/>
              <a:t>의 주요 역할 중 가장 주의를 기울여야 함</a:t>
            </a:r>
          </a:p>
          <a:p>
            <a:pPr lvl="1"/>
            <a:r>
              <a:rPr lang="en-US" altLang="ko-KR" smtClean="0">
                <a:latin typeface="Arial" pitchFamily="34" charset="0"/>
              </a:rPr>
              <a:t>“</a:t>
            </a:r>
            <a:r>
              <a:rPr lang="en-US" altLang="ko-KR" smtClean="0">
                <a:solidFill>
                  <a:srgbClr val="FF0000"/>
                </a:solidFill>
              </a:rPr>
              <a:t>RECOVERY</a:t>
            </a:r>
            <a:r>
              <a:rPr lang="ko-KR" altLang="en-US" smtClean="0">
                <a:solidFill>
                  <a:srgbClr val="FF0000"/>
                </a:solidFill>
              </a:rPr>
              <a:t>에 실패한 </a:t>
            </a:r>
            <a:r>
              <a:rPr lang="en-US" altLang="ko-KR" smtClean="0">
                <a:solidFill>
                  <a:srgbClr val="FF0000"/>
                </a:solidFill>
              </a:rPr>
              <a:t>DBA</a:t>
            </a:r>
            <a:r>
              <a:rPr lang="ko-KR" altLang="en-US" smtClean="0">
                <a:solidFill>
                  <a:srgbClr val="FF0000"/>
                </a:solidFill>
              </a:rPr>
              <a:t>는 용서할 수 있지만</a:t>
            </a:r>
            <a:r>
              <a:rPr lang="en-US" altLang="ko-KR" smtClean="0">
                <a:solidFill>
                  <a:srgbClr val="FF0000"/>
                </a:solidFill>
              </a:rPr>
              <a:t>, BACKUP</a:t>
            </a:r>
            <a:r>
              <a:rPr lang="ko-KR" altLang="en-US" smtClean="0">
                <a:solidFill>
                  <a:srgbClr val="FF0000"/>
                </a:solidFill>
              </a:rPr>
              <a:t>을 실패한 </a:t>
            </a:r>
            <a:r>
              <a:rPr lang="en-US" altLang="ko-KR" smtClean="0">
                <a:solidFill>
                  <a:srgbClr val="FF0000"/>
                </a:solidFill>
              </a:rPr>
              <a:t>DBA</a:t>
            </a:r>
            <a:r>
              <a:rPr lang="ko-KR" altLang="en-US" smtClean="0">
                <a:solidFill>
                  <a:srgbClr val="FF0000"/>
                </a:solidFill>
              </a:rPr>
              <a:t>는 용서할 수 없다</a:t>
            </a:r>
            <a:r>
              <a:rPr lang="en-US" altLang="ko-KR" smtClean="0"/>
              <a:t>.</a:t>
            </a:r>
            <a:r>
              <a:rPr lang="en-US" altLang="ko-KR" smtClean="0">
                <a:latin typeface="Arial" pitchFamily="34" charset="0"/>
              </a:rPr>
              <a:t>”</a:t>
            </a:r>
            <a:endParaRPr lang="en-US" altLang="ko-KR" smtClean="0"/>
          </a:p>
          <a:p>
            <a:pPr lvl="1"/>
            <a:r>
              <a:rPr lang="ko-KR" altLang="en-US" smtClean="0"/>
              <a:t>백업이 정상적으로 수행되었는지 주기적으로 검증하는 것을 권장한다</a:t>
            </a:r>
            <a:r>
              <a:rPr lang="en-US" altLang="ko-KR" smtClean="0"/>
              <a:t>.</a:t>
            </a:r>
          </a:p>
          <a:p>
            <a:pPr lvl="1"/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여러 가지 유형의 장애</a:t>
            </a:r>
          </a:p>
        </p:txBody>
      </p:sp>
      <p:sp>
        <p:nvSpPr>
          <p:cNvPr id="870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명령문의 실패</a:t>
            </a:r>
          </a:p>
          <a:p>
            <a:endParaRPr lang="ko-KR" altLang="en-US" smtClean="0"/>
          </a:p>
          <a:p>
            <a:r>
              <a:rPr lang="ko-KR" altLang="en-US" smtClean="0"/>
              <a:t>사용자 프로세스의 실패</a:t>
            </a:r>
          </a:p>
          <a:p>
            <a:endParaRPr lang="ko-KR" altLang="en-US" smtClean="0"/>
          </a:p>
          <a:p>
            <a:r>
              <a:rPr lang="ko-KR" altLang="en-US" smtClean="0"/>
              <a:t>사용자로 인한 장애</a:t>
            </a:r>
          </a:p>
          <a:p>
            <a:endParaRPr lang="ko-KR" altLang="en-US" smtClean="0"/>
          </a:p>
          <a:p>
            <a:r>
              <a:rPr lang="en-US" altLang="ko-KR" smtClean="0"/>
              <a:t>Instance fail</a:t>
            </a:r>
          </a:p>
          <a:p>
            <a:endParaRPr lang="en-US" altLang="ko-KR" smtClean="0"/>
          </a:p>
          <a:p>
            <a:r>
              <a:rPr lang="en-US" altLang="ko-KR" smtClean="0"/>
              <a:t>Media fail</a:t>
            </a:r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990811"/>
              </p:ext>
            </p:extLst>
          </p:nvPr>
        </p:nvGraphicFramePr>
        <p:xfrm>
          <a:off x="395536" y="1268760"/>
          <a:ext cx="8280920" cy="3870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08112"/>
                <a:gridCol w="1044116"/>
                <a:gridCol w="6228692"/>
              </a:tblGrid>
              <a:tr h="19425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>
                          <a:latin typeface="맑은 고딕" pitchFamily="50" charset="-127"/>
                          <a:ea typeface="맑은 고딕" pitchFamily="50" charset="-127"/>
                        </a:rPr>
                        <a:t>Date</a:t>
                      </a:r>
                      <a:endParaRPr lang="ko-KR" altLang="en-US" sz="10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latin typeface="맑은 고딕" pitchFamily="50" charset="-127"/>
                          <a:ea typeface="맑은 고딕" pitchFamily="50" charset="-127"/>
                        </a:rPr>
                        <a:t>Worker</a:t>
                      </a:r>
                      <a:endParaRPr lang="ko-KR" altLang="en-US" sz="10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latin typeface="맑은 고딕" pitchFamily="50" charset="-127"/>
                          <a:ea typeface="맑은 고딕" pitchFamily="50" charset="-127"/>
                        </a:rPr>
                        <a:t>Comments</a:t>
                      </a:r>
                      <a:endParaRPr lang="ko-KR" altLang="en-US" sz="10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2013.06.03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백성수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문서 개정 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수정 및 보완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2014.04.02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백성수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문서 개정 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수정 및 보완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2014.04.23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백성수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문서 개정 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수정 및 보완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2015.01.27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백성수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문서 개정 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수정 및 보완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2015.03.02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백성수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문서 개정 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(5sp1 </a:t>
                      </a:r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추가 기능</a:t>
                      </a:r>
                      <a:r>
                        <a:rPr lang="ko-KR" altLang="en-US" sz="8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altLang="ko-KR" sz="8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Append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45691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359532" y="872716"/>
            <a:ext cx="16793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b="1" smtClean="0">
                <a:latin typeface="맑은 고딕" pitchFamily="50" charset="-127"/>
                <a:ea typeface="맑은 고딕" pitchFamily="50" charset="-127"/>
              </a:rPr>
              <a:t>Update History</a:t>
            </a:r>
            <a:endParaRPr lang="ko-KR" altLang="en-US" sz="1600" b="1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830807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고성</a:t>
            </a:r>
            <a:r>
              <a:rPr lang="ko-KR" altLang="en-US" dirty="0"/>
              <a:t>능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14"/>
          <p:cNvSpPr txBox="1">
            <a:spLocks noChangeArrowheads="1"/>
          </p:cNvSpPr>
          <p:nvPr/>
        </p:nvSpPr>
        <p:spPr bwMode="auto">
          <a:xfrm>
            <a:off x="241932" y="827187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는 </a:t>
            </a:r>
            <a:r>
              <a:rPr lang="en-US" altLang="ko-KR" sz="1200" kern="0" dirty="0" smtClean="0"/>
              <a:t>Data Block </a:t>
            </a:r>
            <a:r>
              <a:rPr lang="ko-KR" altLang="en-US" sz="1200" kern="0" dirty="0" smtClean="0"/>
              <a:t>단위의 압축 방식과 </a:t>
            </a:r>
            <a:r>
              <a:rPr lang="en-US" altLang="ko-KR" sz="1200" kern="0" dirty="0" smtClean="0"/>
              <a:t>Table </a:t>
            </a:r>
            <a:r>
              <a:rPr lang="ko-KR" altLang="en-US" sz="1200" kern="0" dirty="0" smtClean="0"/>
              <a:t>단위의 </a:t>
            </a:r>
            <a:r>
              <a:rPr lang="en-US" altLang="ko-KR" sz="1200" kern="0" dirty="0" smtClean="0"/>
              <a:t>Global </a:t>
            </a:r>
            <a:r>
              <a:rPr lang="ko-KR" altLang="en-US" sz="1200" kern="0" dirty="0" smtClean="0"/>
              <a:t>압축 방식을 지원</a:t>
            </a:r>
            <a:r>
              <a:rPr lang="en-US" altLang="ko-KR" sz="1200" kern="0" dirty="0" smtClean="0"/>
              <a:t>. </a:t>
            </a:r>
            <a:r>
              <a:rPr lang="ko-KR" altLang="en-US" sz="1200" kern="0" dirty="0" smtClean="0"/>
              <a:t>압축기능을 통해서 대용량 데이터의 </a:t>
            </a:r>
            <a:endParaRPr lang="en-US" altLang="ko-KR" sz="1200" kern="0" dirty="0" smtClean="0"/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/>
              <a:t>저장 공간을 절약하고</a:t>
            </a:r>
            <a:r>
              <a:rPr lang="en-US" altLang="ko-KR" sz="1200" kern="0" dirty="0" smtClean="0"/>
              <a:t>, </a:t>
            </a:r>
            <a:r>
              <a:rPr lang="ko-KR" altLang="en-US" sz="1200" kern="0" dirty="0" smtClean="0"/>
              <a:t>물리적인 크기를 줄임으로써 </a:t>
            </a:r>
            <a:r>
              <a:rPr lang="en-US" altLang="ko-KR" sz="1200" kern="0" dirty="0" smtClean="0"/>
              <a:t>I/O </a:t>
            </a:r>
            <a:r>
              <a:rPr lang="ko-KR" altLang="en-US" sz="1200" kern="0" dirty="0" smtClean="0"/>
              <a:t>부하를 최소화하여 빠른 성능을 제공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5" name="Rectangle 9"/>
          <p:cNvSpPr>
            <a:spLocks noChangeArrowheads="1"/>
          </p:cNvSpPr>
          <p:nvPr/>
        </p:nvSpPr>
        <p:spPr bwMode="auto">
          <a:xfrm>
            <a:off x="232470" y="159279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압축 기능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Rectangle 10"/>
          <p:cNvSpPr>
            <a:spLocks noChangeArrowheads="1"/>
          </p:cNvSpPr>
          <p:nvPr/>
        </p:nvSpPr>
        <p:spPr bwMode="auto">
          <a:xfrm>
            <a:off x="341766" y="1792368"/>
            <a:ext cx="4724630" cy="890576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데이터 저장공간 감소 및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Disk I/O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부하 최소화로 성능 극대화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데이터 분포에 따른 압축률 영향 </a:t>
            </a:r>
            <a:b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Data Block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또는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Table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내 중복 값을 요약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제거함으로써 데이터 압축</a:t>
            </a:r>
            <a:b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Data Block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내의 데이터 분포도 패턴에 따라 압축률 차이 발생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압축 대상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테이블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파티션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서브파티션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5702456" y="159279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압축 방식의 종류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Rectangle 10"/>
          <p:cNvSpPr>
            <a:spLocks noChangeArrowheads="1"/>
          </p:cNvSpPr>
          <p:nvPr/>
        </p:nvSpPr>
        <p:spPr bwMode="auto">
          <a:xfrm>
            <a:off x="5832917" y="1792368"/>
            <a:ext cx="3319704" cy="574114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Block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단위 압축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: Data Block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내 중복 값에 대한 요약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제거를 통한 압축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Global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압축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: Table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내 중복 값에 대한 요약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제거를 통한 압축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압축률 향상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압축 효율과 빈번한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DML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이 발생하는 경우에 따라 두 가지 압축방식을 선택적으로 활용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5686831"/>
              </p:ext>
            </p:extLst>
          </p:nvPr>
        </p:nvGraphicFramePr>
        <p:xfrm>
          <a:off x="637571" y="2888940"/>
          <a:ext cx="4787895" cy="1212120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930242"/>
                <a:gridCol w="928694"/>
                <a:gridCol w="2071722"/>
                <a:gridCol w="857237"/>
              </a:tblGrid>
              <a:tr h="14050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배송</a:t>
                      </a:r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ID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고객이름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고객주소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물품수량</a:t>
                      </a:r>
                      <a:endParaRPr lang="ko-KR" altLang="en-US" sz="900" b="1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</a:tr>
              <a:tr h="14050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1233033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김경수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333</a:t>
                      </a:r>
                      <a:r>
                        <a:rPr lang="en-US" altLang="ko-KR" sz="900" baseline="0" dirty="0" smtClean="0">
                          <a:latin typeface="+mn-ea"/>
                          <a:ea typeface="+mn-ea"/>
                        </a:rPr>
                        <a:t> -2 </a:t>
                      </a:r>
                      <a:r>
                        <a:rPr lang="ko-KR" altLang="en-US" sz="900" baseline="0" dirty="0" smtClean="0">
                          <a:latin typeface="+mn-ea"/>
                          <a:ea typeface="+mn-ea"/>
                        </a:rPr>
                        <a:t>영등포구 신길동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5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</a:tr>
              <a:tr h="14050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1212300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김경수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333</a:t>
                      </a:r>
                      <a:r>
                        <a:rPr lang="en-US" altLang="ko-KR" sz="900" baseline="0" dirty="0" smtClean="0">
                          <a:latin typeface="+mn-ea"/>
                          <a:ea typeface="+mn-ea"/>
                        </a:rPr>
                        <a:t> -2 </a:t>
                      </a:r>
                      <a:r>
                        <a:rPr lang="ko-KR" altLang="en-US" sz="900" baseline="0" dirty="0" smtClean="0">
                          <a:latin typeface="+mn-ea"/>
                          <a:ea typeface="+mn-ea"/>
                        </a:rPr>
                        <a:t>영등포구 신길동</a:t>
                      </a:r>
                      <a:endParaRPr lang="ko-KR" altLang="en-US" sz="900" dirty="0" smtClean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</a:tr>
              <a:tr h="14050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1243012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김경수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333</a:t>
                      </a:r>
                      <a:r>
                        <a:rPr lang="en-US" altLang="ko-KR" sz="900" baseline="0" dirty="0" smtClean="0">
                          <a:latin typeface="+mn-ea"/>
                          <a:ea typeface="+mn-ea"/>
                        </a:rPr>
                        <a:t> -2 </a:t>
                      </a:r>
                      <a:r>
                        <a:rPr lang="ko-KR" altLang="en-US" sz="900" baseline="0" dirty="0" smtClean="0">
                          <a:latin typeface="+mn-ea"/>
                          <a:ea typeface="+mn-ea"/>
                        </a:rPr>
                        <a:t>영등포구 신길동</a:t>
                      </a:r>
                      <a:endParaRPr lang="ko-KR" altLang="en-US" sz="900" dirty="0" smtClean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</a:tr>
              <a:tr h="14050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9923032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이영남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194</a:t>
                      </a:r>
                      <a:r>
                        <a:rPr lang="en-US" altLang="ko-KR" sz="900" baseline="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성남 분당구 서현동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</a:tr>
              <a:tr h="14050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9833023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이영남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194</a:t>
                      </a:r>
                      <a:r>
                        <a:rPr lang="en-US" altLang="ko-KR" sz="900" baseline="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성남 분당구 서현동</a:t>
                      </a: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</a:tr>
              <a:tr h="140503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2133056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이영남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194</a:t>
                      </a:r>
                      <a:r>
                        <a:rPr lang="en-US" altLang="ko-KR" sz="900" baseline="0" dirty="0" smtClean="0"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dirty="0" smtClean="0">
                          <a:latin typeface="+mn-ea"/>
                          <a:ea typeface="+mn-ea"/>
                        </a:rPr>
                        <a:t>성남 분당구 서현동</a:t>
                      </a:r>
                    </a:p>
                  </a:txBody>
                  <a:tcPr marT="18000" marB="18000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900" dirty="0" smtClean="0">
                          <a:latin typeface="+mn-ea"/>
                          <a:ea typeface="+mn-ea"/>
                        </a:rPr>
                        <a:t>2</a:t>
                      </a:r>
                      <a:endParaRPr lang="ko-KR" altLang="en-US" sz="900" dirty="0">
                        <a:latin typeface="+mn-ea"/>
                        <a:ea typeface="+mn-ea"/>
                      </a:endParaRPr>
                    </a:p>
                  </a:txBody>
                  <a:tcPr marT="18000" marB="18000"/>
                </a:tc>
              </a:tr>
            </a:tbl>
          </a:graphicData>
        </a:graphic>
      </p:graphicFrame>
      <p:sp>
        <p:nvSpPr>
          <p:cNvPr id="10" name="TextBox 9"/>
          <p:cNvSpPr txBox="1"/>
          <p:nvPr/>
        </p:nvSpPr>
        <p:spPr>
          <a:xfrm>
            <a:off x="546409" y="5695461"/>
            <a:ext cx="207941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00" b="1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Data Block(</a:t>
            </a:r>
            <a:r>
              <a:rPr kumimoji="1" lang="ko-KR" altLang="en-US" sz="1000" b="1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압축하지 않은 </a:t>
            </a:r>
            <a:r>
              <a:rPr kumimoji="1" lang="en-US" altLang="ko-KR" sz="1000" b="1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Data)</a:t>
            </a:r>
            <a:endParaRPr kumimoji="1" lang="ko-KR" altLang="en-US" sz="1000" b="1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570443" y="5695461"/>
            <a:ext cx="16498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1000" b="1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Data </a:t>
            </a:r>
            <a:r>
              <a:rPr kumimoji="1" lang="en-US" altLang="ko-KR" sz="1000" b="1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Block(</a:t>
            </a:r>
            <a:r>
              <a:rPr kumimoji="1" lang="ko-KR" altLang="en-US" sz="1000" b="1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압축된</a:t>
            </a:r>
            <a:r>
              <a:rPr kumimoji="1" lang="en-US" altLang="ko-KR" sz="1000" b="1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000" b="1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Data)</a:t>
            </a:r>
            <a:endParaRPr kumimoji="1" lang="ko-KR" altLang="en-US" sz="1000" b="1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2" name="그룹 33"/>
          <p:cNvGrpSpPr/>
          <p:nvPr/>
        </p:nvGrpSpPr>
        <p:grpSpPr>
          <a:xfrm>
            <a:off x="343454" y="4323862"/>
            <a:ext cx="2508695" cy="1385118"/>
            <a:chOff x="848867" y="5740257"/>
            <a:chExt cx="2508695" cy="1678376"/>
          </a:xfrm>
        </p:grpSpPr>
        <p:sp>
          <p:nvSpPr>
            <p:cNvPr id="13" name="직사각형 12"/>
            <p:cNvSpPr/>
            <p:nvPr/>
          </p:nvSpPr>
          <p:spPr bwMode="auto">
            <a:xfrm>
              <a:off x="848867" y="5740257"/>
              <a:ext cx="2497394" cy="16416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13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" name="모서리가 둥근 직사각형 13"/>
            <p:cNvSpPr/>
            <p:nvPr/>
          </p:nvSpPr>
          <p:spPr bwMode="auto">
            <a:xfrm>
              <a:off x="860445" y="5742944"/>
              <a:ext cx="2497117" cy="210188"/>
            </a:xfrm>
            <a:prstGeom prst="roundRect">
              <a:avLst/>
            </a:prstGeom>
            <a:blipFill>
              <a:blip r:embed="rId4" cstate="print"/>
              <a:tile tx="0" ty="0" sx="100000" sy="100000" flip="none" algn="tl"/>
            </a:blip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orthographicFront"/>
              <a:lightRig rig="balanced" dir="t"/>
            </a:scene3d>
            <a:sp3d prstMaterial="softEdge">
              <a:bevelT/>
            </a:sp3d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100" b="1" dirty="0" smtClean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Header</a:t>
              </a:r>
              <a:endParaRPr kumimoji="1" lang="ko-KR" altLang="en-US" sz="11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" name="직사각형 14"/>
            <p:cNvSpPr/>
            <p:nvPr/>
          </p:nvSpPr>
          <p:spPr bwMode="auto">
            <a:xfrm>
              <a:off x="956879" y="5982160"/>
              <a:ext cx="2342540" cy="1080120"/>
            </a:xfrm>
            <a:prstGeom prst="rect">
              <a:avLst/>
            </a:prstGeom>
            <a:noFill/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orthographicFront"/>
              <a:lightRig rig="balanced" dir="t"/>
            </a:scene3d>
            <a:sp3d prstMaterial="softEdge">
              <a:bevelT/>
            </a:sp3d>
          </p:spPr>
          <p:txBody>
            <a:bodyPr vert="horz" wrap="none" lIns="0" tIns="0" rIns="0" bIns="0" numCol="1" rtlCol="0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1233033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김경수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333 -2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영등포구 신길동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5 | </a:t>
              </a:r>
            </a:p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900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1212300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김경수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333 -2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영등포구 신길동 </a:t>
              </a:r>
              <a:r>
                <a:rPr kumimoji="1" lang="en-US" altLang="ko-KR" sz="900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| </a:t>
              </a:r>
            </a:p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900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1243012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김경수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333 -2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영등포구 신길동 </a:t>
              </a:r>
              <a:r>
                <a:rPr kumimoji="1" lang="en-US" altLang="ko-KR" sz="900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| </a:t>
              </a:r>
            </a:p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9923032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이영남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194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성남 분당구 서현동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 |</a:t>
              </a:r>
            </a:p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900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9833023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이영남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194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성남 분당구 서현동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 |</a:t>
              </a:r>
            </a:p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900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2133056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이영남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194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성남 분당구 서현동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2 |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703187" y="7120282"/>
              <a:ext cx="841897" cy="29835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Free Space</a:t>
              </a:r>
              <a:endParaRPr kumimoji="1" lang="ko-KR" altLang="en-US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7" name="그룹 38"/>
          <p:cNvGrpSpPr/>
          <p:nvPr/>
        </p:nvGrpSpPr>
        <p:grpSpPr>
          <a:xfrm>
            <a:off x="3137901" y="4323862"/>
            <a:ext cx="2514219" cy="1385118"/>
            <a:chOff x="3643314" y="5740257"/>
            <a:chExt cx="2514219" cy="1678376"/>
          </a:xfrm>
        </p:grpSpPr>
        <p:sp>
          <p:nvSpPr>
            <p:cNvPr id="18" name="직사각형 17"/>
            <p:cNvSpPr/>
            <p:nvPr/>
          </p:nvSpPr>
          <p:spPr bwMode="auto">
            <a:xfrm>
              <a:off x="3643314" y="5740257"/>
              <a:ext cx="2497394" cy="164163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130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 bwMode="auto">
            <a:xfrm>
              <a:off x="3660416" y="5742944"/>
              <a:ext cx="2497117" cy="210188"/>
            </a:xfrm>
            <a:prstGeom prst="roundRect">
              <a:avLst/>
            </a:prstGeom>
            <a:blipFill>
              <a:blip r:embed="rId5" cstate="print"/>
              <a:tile tx="0" ty="0" sx="100000" sy="100000" flip="none" algn="tl"/>
            </a:blip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orthographicFront"/>
              <a:lightRig rig="balanced" dir="t"/>
            </a:scene3d>
            <a:sp3d prstMaterial="softEdge">
              <a:bevelT/>
            </a:sp3d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100" b="1" dirty="0" smtClean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Header</a:t>
              </a:r>
              <a:endParaRPr kumimoji="1" lang="ko-KR" altLang="en-US" sz="11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0" name="직사각형 19"/>
            <p:cNvSpPr/>
            <p:nvPr/>
          </p:nvSpPr>
          <p:spPr bwMode="auto">
            <a:xfrm>
              <a:off x="3751326" y="5982160"/>
              <a:ext cx="2378544" cy="756790"/>
            </a:xfrm>
            <a:prstGeom prst="rect">
              <a:avLst/>
            </a:prstGeom>
            <a:noFill/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orthographicFront"/>
              <a:lightRig rig="balanced" dir="t"/>
            </a:scene3d>
            <a:sp3d prstMaterial="softEdge">
              <a:bevelT/>
            </a:sp3d>
          </p:spPr>
          <p:txBody>
            <a:bodyPr vert="horz" wrap="none" lIns="0" tIns="0" rIns="0" bIns="0" numCol="1" rtlCol="0" anchor="t" anchorCtr="0" compatLnSpc="1">
              <a:prstTxWarp prst="textNoShape">
                <a:avLst/>
              </a:prstTxWarp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김경수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333 -2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영등포구 신길동 </a:t>
              </a: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| 5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이영남 </a:t>
              </a:r>
              <a:endParaRPr kumimoji="1" lang="en-US" altLang="ko-KR" sz="90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194 </a:t>
              </a:r>
              <a:r>
                <a:rPr kumimoji="1" lang="ko-KR" altLang="en-US" sz="900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성남 분당구 </a:t>
              </a:r>
              <a:r>
                <a:rPr kumimoji="1" lang="ko-KR" altLang="en-US" sz="900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서현동</a:t>
              </a:r>
              <a:endParaRPr kumimoji="1" lang="en-US" altLang="ko-KR" sz="900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r>
                <a:rPr lang="en-US" altLang="ko-KR" sz="900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1233033●●5 | 1212300 | 1243012 | ●●●</a:t>
              </a:r>
            </a:p>
            <a:p>
              <a:r>
                <a:rPr lang="en-US" altLang="ko-KR" sz="900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9923032  9833023 ●●● 2133056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4486796" y="7120282"/>
              <a:ext cx="841897" cy="29835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00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맑은 고딕" pitchFamily="50" charset="-127"/>
                  <a:ea typeface="맑은 고딕" pitchFamily="50" charset="-127"/>
                </a:rPr>
                <a:t>Free Space</a:t>
              </a:r>
              <a:endParaRPr kumimoji="1" lang="ko-KR" altLang="en-US" sz="1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2" name="AutoShape 41"/>
          <p:cNvSpPr>
            <a:spLocks noChangeArrowheads="1"/>
          </p:cNvSpPr>
          <p:nvPr/>
        </p:nvSpPr>
        <p:spPr bwMode="auto">
          <a:xfrm rot="16200000" flipV="1">
            <a:off x="1583703" y="3979348"/>
            <a:ext cx="108000" cy="428628"/>
          </a:xfrm>
          <a:prstGeom prst="leftArrow">
            <a:avLst>
              <a:gd name="adj1" fmla="val 51167"/>
              <a:gd name="adj2" fmla="val 46218"/>
            </a:avLst>
          </a:prstGeom>
          <a:solidFill>
            <a:srgbClr val="DDDDDD"/>
          </a:solidFill>
          <a:ln w="12700" algn="ctr">
            <a:noFill/>
            <a:miter lim="800000"/>
            <a:headEnd/>
            <a:tailEnd/>
          </a:ln>
          <a:effectLst>
            <a:outerShdw dist="38100" dir="5400000" algn="ctr" rotWithShape="0">
              <a:srgbClr val="808080"/>
            </a:outerShdw>
          </a:effectLst>
        </p:spPr>
        <p:txBody>
          <a:bodyPr rot="10800000" vert="eaVert" wrap="none" anchor="ctr"/>
          <a:lstStyle/>
          <a:p>
            <a:pPr algn="ctr">
              <a:defRPr/>
            </a:pPr>
            <a:endParaRPr lang="ko-KR" altLang="ko-KR">
              <a:solidFill>
                <a:srgbClr val="01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AutoShape 41"/>
          <p:cNvSpPr>
            <a:spLocks noChangeArrowheads="1"/>
          </p:cNvSpPr>
          <p:nvPr/>
        </p:nvSpPr>
        <p:spPr bwMode="auto">
          <a:xfrm rot="16200000" flipV="1">
            <a:off x="4298347" y="3979346"/>
            <a:ext cx="108000" cy="428628"/>
          </a:xfrm>
          <a:prstGeom prst="leftArrow">
            <a:avLst>
              <a:gd name="adj1" fmla="val 51167"/>
              <a:gd name="adj2" fmla="val 46218"/>
            </a:avLst>
          </a:prstGeom>
          <a:solidFill>
            <a:srgbClr val="DDDDDD"/>
          </a:solidFill>
          <a:ln w="12700" algn="ctr">
            <a:noFill/>
            <a:miter lim="800000"/>
            <a:headEnd/>
            <a:tailEnd/>
          </a:ln>
          <a:effectLst>
            <a:outerShdw dist="38100" dir="5400000" algn="ctr" rotWithShape="0">
              <a:srgbClr val="808080"/>
            </a:outerShdw>
          </a:effectLst>
        </p:spPr>
        <p:txBody>
          <a:bodyPr rot="10800000" vert="eaVert" wrap="none" anchor="ctr"/>
          <a:lstStyle/>
          <a:p>
            <a:pPr algn="ctr">
              <a:defRPr/>
            </a:pPr>
            <a:endParaRPr lang="ko-KR" altLang="ko-KR">
              <a:solidFill>
                <a:srgbClr val="01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528495" y="4095261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900" b="1" dirty="0" smtClean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압축</a:t>
            </a:r>
            <a:endParaRPr kumimoji="1" lang="ko-KR" altLang="en-US" sz="900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607082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여러 가지 유형의 장애 </a:t>
            </a:r>
            <a:r>
              <a:rPr lang="en-US" altLang="ko-KR" sz="2400" smtClean="0"/>
              <a:t>(</a:t>
            </a:r>
            <a:r>
              <a:rPr lang="ko-KR" altLang="en-US" sz="2400" smtClean="0"/>
              <a:t>계속</a:t>
            </a:r>
            <a:r>
              <a:rPr lang="en-US" altLang="ko-KR" sz="2400" smtClean="0"/>
              <a:t>)</a:t>
            </a:r>
            <a:endParaRPr lang="ko-KR" altLang="en-US" sz="2400" smtClean="0"/>
          </a:p>
        </p:txBody>
      </p:sp>
      <p:sp>
        <p:nvSpPr>
          <p:cNvPr id="880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명령문의 실패의 원인</a:t>
            </a:r>
          </a:p>
          <a:p>
            <a:pPr lvl="1"/>
            <a:r>
              <a:rPr lang="ko-KR" altLang="en-US" smtClean="0"/>
              <a:t>테이블의 제약 조건에 위배되는 데이터를 </a:t>
            </a:r>
            <a:r>
              <a:rPr lang="en-US" altLang="ko-KR" smtClean="0"/>
              <a:t>insert</a:t>
            </a:r>
          </a:p>
          <a:p>
            <a:pPr lvl="1"/>
            <a:r>
              <a:rPr lang="ko-KR" altLang="en-US" smtClean="0"/>
              <a:t>권한의 부족</a:t>
            </a:r>
          </a:p>
          <a:p>
            <a:pPr lvl="1"/>
            <a:r>
              <a:rPr lang="ko-KR" altLang="en-US" smtClean="0"/>
              <a:t>테이블 생성시나 데이터 변경시 테이블스페이스의 공간이 부족한 경우</a:t>
            </a:r>
          </a:p>
          <a:p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여러 가지 유형의 장애</a:t>
            </a:r>
            <a:r>
              <a:rPr lang="en-US" altLang="ko-KR" sz="2400" smtClean="0"/>
              <a:t> (</a:t>
            </a:r>
            <a:r>
              <a:rPr lang="ko-KR" altLang="en-US" sz="2400" smtClean="0"/>
              <a:t>계속</a:t>
            </a:r>
            <a:r>
              <a:rPr lang="en-US" altLang="ko-KR" sz="2400" smtClean="0"/>
              <a:t>)</a:t>
            </a:r>
            <a:endParaRPr lang="ko-KR" altLang="en-US" sz="2400" smtClean="0"/>
          </a:p>
        </p:txBody>
      </p:sp>
      <p:sp>
        <p:nvSpPr>
          <p:cNvPr id="890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사용자 프로세스의 실패 및 해결</a:t>
            </a:r>
            <a:endParaRPr lang="en-US" altLang="ko-KR" smtClean="0"/>
          </a:p>
          <a:p>
            <a:pPr lvl="1"/>
            <a:r>
              <a:rPr lang="ko-KR" altLang="en-US" smtClean="0"/>
              <a:t>비정상적인 종료로 인한 사용자 프로세스의 실패가 대부분</a:t>
            </a:r>
          </a:p>
          <a:p>
            <a:pPr lvl="1"/>
            <a:r>
              <a:rPr lang="en-US" altLang="ko-KR" smtClean="0"/>
              <a:t>Tibero</a:t>
            </a:r>
            <a:r>
              <a:rPr lang="ko-KR" altLang="en-US" smtClean="0"/>
              <a:t>의 </a:t>
            </a:r>
            <a:r>
              <a:rPr lang="en-US" altLang="ko-KR" smtClean="0"/>
              <a:t>monitor process</a:t>
            </a:r>
            <a:r>
              <a:rPr lang="ko-KR" altLang="en-US" smtClean="0"/>
              <a:t>가 비정상적인 종료를 감지하고 수행중인 트랜잭션 등은 롤백</a:t>
            </a:r>
          </a:p>
          <a:p>
            <a:endParaRPr lang="ko-KR" altLang="en-US" smtClean="0"/>
          </a:p>
          <a:p>
            <a:r>
              <a:rPr lang="ko-KR" altLang="en-US" smtClean="0"/>
              <a:t>사용자로 인한 장애 및 해결</a:t>
            </a:r>
          </a:p>
          <a:p>
            <a:pPr lvl="1"/>
            <a:r>
              <a:rPr lang="ko-KR" altLang="en-US" smtClean="0"/>
              <a:t>장애 발생 상황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DROP TABLE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TRUNCATE TABLE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DELETE FROM &amp; COMMIT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잘못된 </a:t>
            </a:r>
            <a:r>
              <a:rPr lang="en-US" altLang="ko-KR" smtClean="0"/>
              <a:t>update &amp; COMMIT</a:t>
            </a:r>
          </a:p>
          <a:p>
            <a:pPr lvl="1"/>
            <a:r>
              <a:rPr lang="ko-KR" altLang="en-US" smtClean="0"/>
              <a:t>해결 방안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사용자에 대한 교육 실시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백업에서 복구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Export </a:t>
            </a:r>
            <a:r>
              <a:rPr lang="ko-KR" altLang="en-US" smtClean="0"/>
              <a:t>받은 파일에서 테이블을 </a:t>
            </a:r>
            <a:r>
              <a:rPr lang="en-US" altLang="ko-KR" smtClean="0"/>
              <a:t>import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Time-based </a:t>
            </a:r>
            <a:r>
              <a:rPr lang="ko-KR" altLang="en-US" smtClean="0"/>
              <a:t>불완전 복구</a:t>
            </a:r>
          </a:p>
          <a:p>
            <a:endParaRPr lang="ko-KR" altLang="en-US" smtClean="0"/>
          </a:p>
          <a:p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여러 가지 유형의 장애</a:t>
            </a:r>
            <a:r>
              <a:rPr lang="en-US" altLang="ko-KR" sz="2400" smtClean="0"/>
              <a:t> (</a:t>
            </a:r>
            <a:r>
              <a:rPr lang="ko-KR" altLang="en-US" sz="2400" smtClean="0"/>
              <a:t>계속</a:t>
            </a:r>
            <a:r>
              <a:rPr lang="en-US" altLang="ko-KR" sz="2400" smtClean="0"/>
              <a:t>)</a:t>
            </a:r>
          </a:p>
        </p:txBody>
      </p:sp>
      <p:sp>
        <p:nvSpPr>
          <p:cNvPr id="901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Instance fail</a:t>
            </a:r>
          </a:p>
          <a:p>
            <a:pPr lvl="1"/>
            <a:r>
              <a:rPr lang="ko-KR" altLang="en-US" smtClean="0"/>
              <a:t>정전</a:t>
            </a:r>
            <a:r>
              <a:rPr lang="en-US" altLang="ko-KR" smtClean="0"/>
              <a:t>, CPU</a:t>
            </a:r>
            <a:r>
              <a:rPr lang="ko-KR" altLang="en-US" smtClean="0"/>
              <a:t>나 </a:t>
            </a:r>
            <a:r>
              <a:rPr lang="en-US" altLang="ko-KR" smtClean="0"/>
              <a:t>memory fault, background process</a:t>
            </a:r>
            <a:r>
              <a:rPr lang="ko-KR" altLang="en-US" smtClean="0"/>
              <a:t>의 비정상적인 종류가 대부분</a:t>
            </a:r>
          </a:p>
          <a:p>
            <a:pPr lvl="1"/>
            <a:r>
              <a:rPr lang="ko-KR" altLang="en-US" smtClean="0"/>
              <a:t>복구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특별한 복구 작업이 필요하지 않음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tbboot</a:t>
            </a:r>
            <a:r>
              <a:rPr lang="ko-KR" altLang="en-US" smtClean="0"/>
              <a:t>을 통해 </a:t>
            </a:r>
            <a:r>
              <a:rPr lang="en-US" altLang="ko-KR" smtClean="0"/>
              <a:t>DBMS</a:t>
            </a:r>
            <a:r>
              <a:rPr lang="ko-KR" altLang="en-US" smtClean="0"/>
              <a:t>를 기동하면 자동으로 복구됨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Dbms.log </a:t>
            </a:r>
            <a:r>
              <a:rPr lang="ko-KR" altLang="en-US" smtClean="0"/>
              <a:t>파일 등을 참고하여 원인 분석</a:t>
            </a:r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r>
              <a:rPr lang="en-US" altLang="ko-KR" smtClean="0"/>
              <a:t>Media fail</a:t>
            </a:r>
          </a:p>
          <a:p>
            <a:pPr lvl="1"/>
            <a:r>
              <a:rPr lang="ko-KR" altLang="en-US" smtClean="0"/>
              <a:t>데이터파일이 저장된 하드 디스크의 장애</a:t>
            </a:r>
          </a:p>
          <a:p>
            <a:pPr lvl="1"/>
            <a:r>
              <a:rPr lang="ko-KR" altLang="en-US" smtClean="0"/>
              <a:t>데이터 파일의 삭제</a:t>
            </a:r>
          </a:p>
          <a:p>
            <a:pPr lvl="1"/>
            <a:r>
              <a:rPr lang="ko-KR" altLang="en-US" smtClean="0"/>
              <a:t>정해진 복구 전략에 따라 복구 절차가 필요</a:t>
            </a:r>
          </a:p>
          <a:p>
            <a:pPr lvl="1"/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/>
              <a:t>Backup</a:t>
            </a:r>
            <a:r>
              <a:rPr lang="ko-KR" altLang="en-US" sz="2400"/>
              <a:t>과 </a:t>
            </a:r>
            <a:r>
              <a:rPr lang="en-US" altLang="ko-KR" sz="2400"/>
              <a:t>Recovery </a:t>
            </a:r>
            <a:r>
              <a:rPr lang="ko-KR" altLang="en-US" sz="2400" smtClean="0"/>
              <a:t>참고자료 </a:t>
            </a:r>
            <a:r>
              <a:rPr lang="en-US" altLang="ko-KR" sz="2400" smtClean="0"/>
              <a:t>- </a:t>
            </a:r>
            <a:r>
              <a:rPr lang="en-US" altLang="ko-KR" sz="1800" smtClean="0"/>
              <a:t>Backup </a:t>
            </a:r>
            <a:r>
              <a:rPr lang="ko-KR" altLang="en-US" sz="1800" smtClean="0"/>
              <a:t>및 </a:t>
            </a:r>
            <a:r>
              <a:rPr lang="en-US" altLang="ko-KR" sz="1800" smtClean="0"/>
              <a:t>Recovery</a:t>
            </a:r>
            <a:r>
              <a:rPr lang="ko-KR" altLang="en-US" sz="1800" smtClean="0"/>
              <a:t>의 전략 수립</a:t>
            </a:r>
          </a:p>
        </p:txBody>
      </p:sp>
      <p:sp>
        <p:nvSpPr>
          <p:cNvPr id="911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업무적인 요구 사항</a:t>
            </a:r>
          </a:p>
          <a:p>
            <a:pPr lvl="1"/>
            <a:r>
              <a:rPr lang="en-US" altLang="ko-KR" smtClean="0"/>
              <a:t>MTBF (Mean Time Between Failure)</a:t>
            </a:r>
            <a:r>
              <a:rPr lang="ko-KR" altLang="en-US" smtClean="0"/>
              <a:t>를 증가시키고 </a:t>
            </a:r>
            <a:r>
              <a:rPr lang="en-US" altLang="ko-KR" smtClean="0"/>
              <a:t>MTTR (Mean Time To Recover)</a:t>
            </a:r>
            <a:r>
              <a:rPr lang="ko-KR" altLang="en-US" smtClean="0"/>
              <a:t>를 감소</a:t>
            </a:r>
          </a:p>
          <a:p>
            <a:pPr lvl="1"/>
            <a:endParaRPr lang="en-US" altLang="ko-KR" smtClean="0"/>
          </a:p>
          <a:p>
            <a:r>
              <a:rPr lang="ko-KR" altLang="en-US" smtClean="0"/>
              <a:t>운영 요구 사항</a:t>
            </a:r>
          </a:p>
          <a:p>
            <a:pPr lvl="1"/>
            <a:r>
              <a:rPr lang="en-US" altLang="ko-KR" smtClean="0"/>
              <a:t>24*365 </a:t>
            </a:r>
            <a:r>
              <a:rPr lang="ko-KR" altLang="en-US" smtClean="0"/>
              <a:t>운영</a:t>
            </a:r>
            <a:r>
              <a:rPr lang="en-US" altLang="ko-KR" smtClean="0"/>
              <a:t>, </a:t>
            </a:r>
            <a:r>
              <a:rPr lang="ko-KR" altLang="en-US" smtClean="0"/>
              <a:t>백업 테스트 및 검증</a:t>
            </a:r>
            <a:r>
              <a:rPr lang="en-US" altLang="ko-KR" smtClean="0"/>
              <a:t>, </a:t>
            </a:r>
            <a:r>
              <a:rPr lang="ko-KR" altLang="en-US" smtClean="0"/>
              <a:t>데이터베이스의 변경</a:t>
            </a:r>
            <a:r>
              <a:rPr lang="en-US" altLang="ko-KR" smtClean="0"/>
              <a:t>, </a:t>
            </a:r>
            <a:r>
              <a:rPr lang="ko-KR" altLang="en-US" smtClean="0"/>
              <a:t>백업 데이터의 보관 장소 등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기술적 고려 사항</a:t>
            </a:r>
          </a:p>
          <a:p>
            <a:pPr lvl="1"/>
            <a:r>
              <a:rPr lang="ko-KR" altLang="en-US" smtClean="0"/>
              <a:t>하드웨어</a:t>
            </a:r>
            <a:r>
              <a:rPr lang="en-US" altLang="ko-KR" smtClean="0"/>
              <a:t>, </a:t>
            </a:r>
            <a:r>
              <a:rPr lang="ko-KR" altLang="en-US" smtClean="0"/>
              <a:t>소프트웨어의 구성</a:t>
            </a:r>
            <a:r>
              <a:rPr lang="en-US" altLang="ko-KR" smtClean="0"/>
              <a:t>, </a:t>
            </a:r>
            <a:r>
              <a:rPr lang="ko-KR" altLang="en-US" smtClean="0"/>
              <a:t>백업 주기 결정을 위한 트랜잭션 주기</a:t>
            </a:r>
            <a:r>
              <a:rPr lang="en-US" altLang="ko-KR" smtClean="0"/>
              <a:t>, </a:t>
            </a:r>
            <a:r>
              <a:rPr lang="ko-KR" altLang="en-US" smtClean="0"/>
              <a:t>데이터의 양 등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경영진 합의</a:t>
            </a:r>
          </a:p>
          <a:p>
            <a:pPr lvl="1"/>
            <a:r>
              <a:rPr lang="ko-KR" altLang="en-US" smtClean="0"/>
              <a:t>경영진에서 기대하는 시스템의 가용성</a:t>
            </a:r>
            <a:r>
              <a:rPr lang="en-US" altLang="ko-KR" smtClean="0"/>
              <a:t>, </a:t>
            </a:r>
            <a:r>
              <a:rPr lang="ko-KR" altLang="en-US" smtClean="0"/>
              <a:t>백업 및 복구 절차에 대한 이해</a:t>
            </a:r>
            <a:r>
              <a:rPr lang="en-US" altLang="ko-KR" smtClean="0"/>
              <a:t>, </a:t>
            </a:r>
            <a:r>
              <a:rPr lang="ko-KR" altLang="en-US" smtClean="0"/>
              <a:t>백업을 위한 리소스 확보 등</a:t>
            </a:r>
          </a:p>
          <a:p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/>
              <a:t>Backup</a:t>
            </a:r>
            <a:r>
              <a:rPr lang="ko-KR" altLang="en-US" sz="2400"/>
              <a:t>과 </a:t>
            </a:r>
            <a:r>
              <a:rPr lang="en-US" altLang="ko-KR" sz="2400"/>
              <a:t>Recovery </a:t>
            </a:r>
            <a:r>
              <a:rPr lang="ko-KR" altLang="en-US" sz="2400" smtClean="0"/>
              <a:t>참고자료 </a:t>
            </a:r>
            <a:r>
              <a:rPr lang="en-US" altLang="ko-KR" sz="2400" smtClean="0"/>
              <a:t>- </a:t>
            </a:r>
            <a:r>
              <a:rPr lang="en-US" altLang="ko-KR" sz="1800" smtClean="0"/>
              <a:t>Backup </a:t>
            </a:r>
            <a:r>
              <a:rPr lang="ko-KR" altLang="en-US" sz="1800" smtClean="0"/>
              <a:t>및 </a:t>
            </a:r>
            <a:r>
              <a:rPr lang="en-US" altLang="ko-KR" sz="1800" smtClean="0"/>
              <a:t>Recovery BASIC</a:t>
            </a:r>
          </a:p>
        </p:txBody>
      </p:sp>
      <p:sp>
        <p:nvSpPr>
          <p:cNvPr id="921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Transaction Durability</a:t>
            </a:r>
          </a:p>
          <a:p>
            <a:pPr lvl="1"/>
            <a:r>
              <a:rPr lang="en-US" altLang="ko-KR" smtClean="0"/>
              <a:t>Committed Transaction MUST Survive failures (Recoverable) </a:t>
            </a:r>
          </a:p>
          <a:p>
            <a:endParaRPr lang="en-US" altLang="ko-KR" smtClean="0"/>
          </a:p>
          <a:p>
            <a:r>
              <a:rPr lang="en-US" altLang="ko-KR" smtClean="0"/>
              <a:t>Logging</a:t>
            </a:r>
          </a:p>
          <a:p>
            <a:pPr lvl="1"/>
            <a:r>
              <a:rPr lang="en-US" altLang="ko-KR" smtClean="0"/>
              <a:t>Redo Log Buffer : TSM</a:t>
            </a:r>
            <a:r>
              <a:rPr lang="ko-KR" altLang="en-US" smtClean="0"/>
              <a:t>에 </a:t>
            </a:r>
            <a:r>
              <a:rPr lang="en-US" altLang="ko-KR" smtClean="0"/>
              <a:t>redo </a:t>
            </a:r>
            <a:r>
              <a:rPr lang="ko-KR" altLang="en-US" smtClean="0"/>
              <a:t>데이터를 저장하기 위한 영역</a:t>
            </a:r>
          </a:p>
          <a:p>
            <a:pPr lvl="1"/>
            <a:r>
              <a:rPr lang="en-US" altLang="ko-KR" smtClean="0"/>
              <a:t>Redo Log File : recovery</a:t>
            </a:r>
            <a:r>
              <a:rPr lang="ko-KR" altLang="en-US" smtClean="0"/>
              <a:t>를 위해 가장 중요한 파일</a:t>
            </a:r>
          </a:p>
          <a:p>
            <a:pPr lvl="1"/>
            <a:r>
              <a:rPr lang="en-US" altLang="ko-KR" smtClean="0"/>
              <a:t>Archive : archive log mode</a:t>
            </a:r>
            <a:r>
              <a:rPr lang="ko-KR" altLang="en-US" smtClean="0"/>
              <a:t>시 </a:t>
            </a:r>
            <a:r>
              <a:rPr lang="en-US" altLang="ko-KR" smtClean="0"/>
              <a:t>redo logfile</a:t>
            </a:r>
            <a:r>
              <a:rPr lang="ko-KR" altLang="en-US" smtClean="0"/>
              <a:t>을 별도의 위치에 </a:t>
            </a:r>
            <a:r>
              <a:rPr lang="en-US" altLang="ko-KR" smtClean="0"/>
              <a:t>backup</a:t>
            </a:r>
          </a:p>
          <a:p>
            <a:endParaRPr lang="en-US" altLang="ko-KR" smtClean="0"/>
          </a:p>
          <a:p>
            <a:r>
              <a:rPr lang="ko-KR" altLang="en-US" smtClean="0"/>
              <a:t>관련된 </a:t>
            </a:r>
            <a:r>
              <a:rPr lang="en-US" altLang="ko-KR" smtClean="0"/>
              <a:t>background process</a:t>
            </a:r>
          </a:p>
          <a:p>
            <a:pPr lvl="1"/>
            <a:r>
              <a:rPr lang="en-US" altLang="ko-KR" smtClean="0"/>
              <a:t>LGWR, DBWR, CKPT, LARC</a:t>
            </a:r>
          </a:p>
          <a:p>
            <a:endParaRPr lang="en-US" altLang="ko-KR" smtClean="0"/>
          </a:p>
          <a:p>
            <a:endParaRPr lang="en-US" altLang="ko-KR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899525" cy="528637"/>
          </a:xfrm>
        </p:spPr>
        <p:txBody>
          <a:bodyPr/>
          <a:lstStyle/>
          <a:p>
            <a:r>
              <a:rPr lang="en-US" altLang="ko-KR" sz="2400"/>
              <a:t>Backup</a:t>
            </a:r>
            <a:r>
              <a:rPr lang="ko-KR" altLang="en-US" sz="2400"/>
              <a:t>과 </a:t>
            </a:r>
            <a:r>
              <a:rPr lang="en-US" altLang="ko-KR" sz="2400"/>
              <a:t>Recovery </a:t>
            </a:r>
            <a:r>
              <a:rPr lang="ko-KR" altLang="en-US" sz="2400"/>
              <a:t>참고자료 </a:t>
            </a:r>
            <a:r>
              <a:rPr lang="en-US" altLang="ko-KR" sz="2400"/>
              <a:t>- </a:t>
            </a:r>
            <a:r>
              <a:rPr lang="en-US" altLang="ko-KR" sz="1800" smtClean="0"/>
              <a:t>Logging Method</a:t>
            </a:r>
            <a:endParaRPr lang="ko-KR" altLang="en-US" sz="1800" smtClean="0"/>
          </a:p>
        </p:txBody>
      </p:sp>
      <p:sp>
        <p:nvSpPr>
          <p:cNvPr id="931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Physical Logging</a:t>
            </a:r>
          </a:p>
          <a:p>
            <a:pPr lvl="1"/>
            <a:r>
              <a:rPr lang="ko-KR" altLang="en-US" smtClean="0"/>
              <a:t>수정이 일어날 때마다 해당 </a:t>
            </a:r>
            <a:r>
              <a:rPr lang="en-US" altLang="ko-KR" smtClean="0"/>
              <a:t>block</a:t>
            </a:r>
            <a:r>
              <a:rPr lang="ko-KR" altLang="en-US" smtClean="0"/>
              <a:t>을 통째로 남긴다</a:t>
            </a:r>
            <a:r>
              <a:rPr lang="en-US" altLang="ko-KR" smtClean="0"/>
              <a:t>. </a:t>
            </a:r>
          </a:p>
          <a:p>
            <a:pPr lvl="1"/>
            <a:r>
              <a:rPr lang="ko-KR" altLang="en-US" smtClean="0"/>
              <a:t>바뀔 때마다 </a:t>
            </a:r>
            <a:r>
              <a:rPr lang="en-US" altLang="ko-KR" smtClean="0"/>
              <a:t>block size </a:t>
            </a:r>
            <a:r>
              <a:rPr lang="ko-KR" altLang="en-US" smtClean="0"/>
              <a:t>만큼의 로그가 남아 많은 양의 유지해야 한다</a:t>
            </a:r>
            <a:r>
              <a:rPr lang="en-US" altLang="ko-KR" smtClean="0"/>
              <a:t>.</a:t>
            </a:r>
          </a:p>
          <a:p>
            <a:endParaRPr lang="en-US" altLang="ko-KR" smtClean="0"/>
          </a:p>
          <a:p>
            <a:r>
              <a:rPr lang="en-US" altLang="ko-KR" smtClean="0"/>
              <a:t>Logical Logging</a:t>
            </a:r>
          </a:p>
          <a:p>
            <a:pPr lvl="1"/>
            <a:r>
              <a:rPr lang="en-US" altLang="ko-KR" smtClean="0"/>
              <a:t>update, delete </a:t>
            </a:r>
            <a:r>
              <a:rPr lang="ko-KR" altLang="en-US" smtClean="0"/>
              <a:t>같은 </a:t>
            </a:r>
            <a:r>
              <a:rPr lang="en-US" altLang="ko-KR" smtClean="0"/>
              <a:t>operation</a:t>
            </a:r>
            <a:r>
              <a:rPr lang="ko-KR" altLang="en-US" smtClean="0"/>
              <a:t>을 </a:t>
            </a:r>
            <a:r>
              <a:rPr lang="en-US" altLang="ko-KR" smtClean="0"/>
              <a:t>log</a:t>
            </a:r>
            <a:r>
              <a:rPr lang="ko-KR" altLang="en-US" smtClean="0"/>
              <a:t>에 남기는 방법이다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여러 </a:t>
            </a:r>
            <a:r>
              <a:rPr lang="en-US" altLang="ko-KR" smtClean="0"/>
              <a:t>physical block</a:t>
            </a:r>
            <a:r>
              <a:rPr lang="ko-KR" altLang="en-US" smtClean="0"/>
              <a:t>들에 대한 수정을 하더라도 </a:t>
            </a:r>
            <a:r>
              <a:rPr lang="en-US" altLang="ko-KR" smtClean="0"/>
              <a:t>operation</a:t>
            </a:r>
            <a:r>
              <a:rPr lang="ko-KR" altLang="en-US" smtClean="0"/>
              <a:t>만 기록되어 </a:t>
            </a:r>
            <a:r>
              <a:rPr lang="en-US" altLang="ko-KR" smtClean="0"/>
              <a:t>logging </a:t>
            </a:r>
            <a:r>
              <a:rPr lang="ko-KR" altLang="en-US" smtClean="0"/>
              <a:t>양이 적다</a:t>
            </a:r>
            <a:r>
              <a:rPr lang="en-US" altLang="ko-KR" smtClean="0"/>
              <a:t>. </a:t>
            </a:r>
          </a:p>
          <a:p>
            <a:pPr lvl="1"/>
            <a:r>
              <a:rPr lang="ko-KR" altLang="en-US" smtClean="0"/>
              <a:t>하지만</a:t>
            </a:r>
            <a:r>
              <a:rPr lang="en-US" altLang="ko-KR" smtClean="0"/>
              <a:t>, change</a:t>
            </a:r>
            <a:r>
              <a:rPr lang="ko-KR" altLang="en-US" smtClean="0"/>
              <a:t>가 반드시 순서대로 </a:t>
            </a:r>
            <a:r>
              <a:rPr lang="en-US" altLang="ko-KR" smtClean="0"/>
              <a:t>apply</a:t>
            </a:r>
            <a:r>
              <a:rPr lang="ko-KR" altLang="en-US" smtClean="0"/>
              <a:t>되야 한다</a:t>
            </a:r>
            <a:r>
              <a:rPr lang="en-US" altLang="ko-KR" smtClean="0"/>
              <a:t>. recovery </a:t>
            </a:r>
            <a:r>
              <a:rPr lang="ko-KR" altLang="en-US" smtClean="0"/>
              <a:t>때 </a:t>
            </a:r>
            <a:r>
              <a:rPr lang="en-US" altLang="ko-KR" smtClean="0"/>
              <a:t>log apply</a:t>
            </a:r>
            <a:r>
              <a:rPr lang="ko-KR" altLang="en-US" smtClean="0"/>
              <a:t>가 어렵다</a:t>
            </a:r>
            <a:r>
              <a:rPr lang="en-US" altLang="ko-KR" smtClean="0"/>
              <a:t>. </a:t>
            </a:r>
          </a:p>
          <a:p>
            <a:endParaRPr lang="en-US" altLang="ko-KR" smtClean="0"/>
          </a:p>
          <a:p>
            <a:r>
              <a:rPr lang="en-US" altLang="ko-KR" smtClean="0"/>
              <a:t>Physiological Logging</a:t>
            </a:r>
          </a:p>
          <a:p>
            <a:pPr lvl="1"/>
            <a:r>
              <a:rPr lang="en-US" altLang="ko-KR" smtClean="0"/>
              <a:t>physical logging</a:t>
            </a:r>
            <a:r>
              <a:rPr lang="ko-KR" altLang="en-US" smtClean="0"/>
              <a:t>과 </a:t>
            </a:r>
            <a:r>
              <a:rPr lang="en-US" altLang="ko-KR" smtClean="0"/>
              <a:t>logical logging</a:t>
            </a:r>
            <a:r>
              <a:rPr lang="ko-KR" altLang="en-US" smtClean="0"/>
              <a:t>의 장점을 합친 형태</a:t>
            </a:r>
          </a:p>
          <a:p>
            <a:pPr lvl="1"/>
            <a:r>
              <a:rPr lang="en-US" altLang="ko-KR" smtClean="0"/>
              <a:t>block</a:t>
            </a:r>
            <a:r>
              <a:rPr lang="ko-KR" altLang="en-US" smtClean="0"/>
              <a:t>의 </a:t>
            </a:r>
            <a:r>
              <a:rPr lang="en-US" altLang="ko-KR" smtClean="0"/>
              <a:t>physical change</a:t>
            </a:r>
            <a:r>
              <a:rPr lang="ko-KR" altLang="en-US" smtClean="0"/>
              <a:t>를 기록하는 </a:t>
            </a:r>
            <a:r>
              <a:rPr lang="en-US" altLang="ko-KR" smtClean="0"/>
              <a:t>change vector </a:t>
            </a:r>
            <a:r>
              <a:rPr lang="ko-KR" altLang="en-US" smtClean="0"/>
              <a:t>들로 구성된 </a:t>
            </a:r>
            <a:r>
              <a:rPr lang="en-US" altLang="ko-KR" smtClean="0"/>
              <a:t>redo record </a:t>
            </a:r>
            <a:r>
              <a:rPr lang="ko-KR" altLang="en-US" smtClean="0"/>
              <a:t>들로 이루어진다</a:t>
            </a:r>
            <a:r>
              <a:rPr lang="en-US" altLang="ko-KR" smtClean="0"/>
              <a:t>. </a:t>
            </a:r>
          </a:p>
          <a:p>
            <a:pPr lvl="1"/>
            <a:r>
              <a:rPr lang="en-US" altLang="ko-KR" smtClean="0"/>
              <a:t>change vector</a:t>
            </a:r>
            <a:r>
              <a:rPr lang="ko-KR" altLang="en-US" smtClean="0"/>
              <a:t>는 </a:t>
            </a:r>
            <a:r>
              <a:rPr lang="en-US" altLang="ko-KR" smtClean="0"/>
              <a:t>atomic block change </a:t>
            </a:r>
            <a:r>
              <a:rPr lang="ko-KR" altLang="en-US" smtClean="0"/>
              <a:t>이며</a:t>
            </a:r>
            <a:r>
              <a:rPr lang="en-US" altLang="ko-KR" smtClean="0"/>
              <a:t>, redo record</a:t>
            </a:r>
            <a:r>
              <a:rPr lang="ko-KR" altLang="en-US" smtClean="0"/>
              <a:t>는 </a:t>
            </a:r>
            <a:r>
              <a:rPr lang="en-US" altLang="ko-KR" smtClean="0"/>
              <a:t>atomic database change</a:t>
            </a:r>
          </a:p>
          <a:p>
            <a:pPr lvl="1"/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/>
              <a:t>Backup</a:t>
            </a:r>
            <a:r>
              <a:rPr lang="ko-KR" altLang="en-US" sz="2400"/>
              <a:t>과 </a:t>
            </a:r>
            <a:r>
              <a:rPr lang="en-US" altLang="ko-KR" sz="2400"/>
              <a:t>Recovery </a:t>
            </a:r>
            <a:r>
              <a:rPr lang="ko-KR" altLang="en-US" sz="2400"/>
              <a:t>참고자료 </a:t>
            </a:r>
            <a:r>
              <a:rPr lang="en-US" altLang="ko-KR" sz="2400"/>
              <a:t>- </a:t>
            </a:r>
            <a:r>
              <a:rPr lang="en-US" altLang="ko-KR" sz="1800"/>
              <a:t>Logging </a:t>
            </a:r>
            <a:r>
              <a:rPr lang="ko-KR" altLang="en-US" sz="1800" smtClean="0"/>
              <a:t>알고리즘</a:t>
            </a:r>
            <a:endParaRPr lang="en-US" altLang="ko-KR" sz="1800" smtClean="0"/>
          </a:p>
        </p:txBody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Page fix rule</a:t>
            </a:r>
          </a:p>
          <a:p>
            <a:pPr lvl="1"/>
            <a:r>
              <a:rPr lang="en-US" altLang="ko-KR" smtClean="0"/>
              <a:t>block</a:t>
            </a:r>
            <a:r>
              <a:rPr lang="ko-KR" altLang="en-US" smtClean="0"/>
              <a:t>에 대한 수정작업이 일어나기 전에 </a:t>
            </a:r>
            <a:r>
              <a:rPr lang="en-US" altLang="ko-KR" smtClean="0"/>
              <a:t>buffer</a:t>
            </a:r>
            <a:r>
              <a:rPr lang="ko-KR" altLang="en-US" smtClean="0"/>
              <a:t>에 대한 </a:t>
            </a:r>
            <a:r>
              <a:rPr lang="en-US" altLang="ko-KR" smtClean="0"/>
              <a:t>Lock</a:t>
            </a:r>
            <a:r>
              <a:rPr lang="ko-KR" altLang="en-US" smtClean="0"/>
              <a:t>을 잡는다</a:t>
            </a:r>
            <a:r>
              <a:rPr lang="en-US" altLang="ko-KR" smtClean="0"/>
              <a:t>. </a:t>
            </a:r>
          </a:p>
          <a:p>
            <a:pPr lvl="1"/>
            <a:r>
              <a:rPr lang="ko-KR" altLang="en-US" smtClean="0"/>
              <a:t>실제 </a:t>
            </a:r>
            <a:r>
              <a:rPr lang="en-US" altLang="ko-KR" smtClean="0"/>
              <a:t>data buffer</a:t>
            </a:r>
            <a:r>
              <a:rPr lang="ko-KR" altLang="en-US" smtClean="0"/>
              <a:t>를 수정하기 전에 </a:t>
            </a:r>
            <a:r>
              <a:rPr lang="en-US" altLang="ko-KR" smtClean="0"/>
              <a:t>Redo Record</a:t>
            </a:r>
            <a:r>
              <a:rPr lang="ko-KR" altLang="en-US" smtClean="0"/>
              <a:t>를 </a:t>
            </a:r>
            <a:r>
              <a:rPr lang="en-US" altLang="ko-KR" smtClean="0"/>
              <a:t>Generation</a:t>
            </a:r>
            <a:r>
              <a:rPr lang="ko-KR" altLang="en-US" smtClean="0"/>
              <a:t>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r>
              <a:rPr lang="en-US" altLang="ko-KR" smtClean="0"/>
              <a:t>WAL ( </a:t>
            </a:r>
            <a:r>
              <a:rPr lang="en-US" altLang="ko-KR" smtClean="0">
                <a:solidFill>
                  <a:schemeClr val="tx1"/>
                </a:solidFill>
              </a:rPr>
              <a:t>Write Ahead Logging</a:t>
            </a:r>
            <a:r>
              <a:rPr lang="en-US" altLang="ko-KR" smtClean="0"/>
              <a:t> )</a:t>
            </a:r>
          </a:p>
          <a:p>
            <a:pPr lvl="1"/>
            <a:r>
              <a:rPr lang="en-US" altLang="ko-KR" smtClean="0"/>
              <a:t>database buffer</a:t>
            </a:r>
            <a:r>
              <a:rPr lang="ko-KR" altLang="en-US" smtClean="0"/>
              <a:t>가 변경되기 전에 </a:t>
            </a:r>
            <a:r>
              <a:rPr lang="en-US" altLang="ko-KR" smtClean="0"/>
              <a:t>redo record </a:t>
            </a:r>
            <a:r>
              <a:rPr lang="ko-KR" altLang="en-US" smtClean="0"/>
              <a:t>가 먼저 </a:t>
            </a:r>
            <a:r>
              <a:rPr lang="en-US" altLang="ko-KR" smtClean="0"/>
              <a:t>log buffer</a:t>
            </a:r>
            <a:r>
              <a:rPr lang="ko-KR" altLang="en-US" smtClean="0"/>
              <a:t>에 기록된다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DBWR</a:t>
            </a:r>
            <a:r>
              <a:rPr lang="ko-KR" altLang="en-US" smtClean="0"/>
              <a:t>가 </a:t>
            </a:r>
            <a:r>
              <a:rPr lang="en-US" altLang="ko-KR" smtClean="0"/>
              <a:t>dirty buffer</a:t>
            </a:r>
            <a:r>
              <a:rPr lang="ko-KR" altLang="en-US" smtClean="0"/>
              <a:t>를 </a:t>
            </a:r>
            <a:r>
              <a:rPr lang="en-US" altLang="ko-KR" smtClean="0"/>
              <a:t>disk</a:t>
            </a:r>
            <a:r>
              <a:rPr lang="ko-KR" altLang="en-US" smtClean="0"/>
              <a:t>에 </a:t>
            </a:r>
            <a:r>
              <a:rPr lang="en-US" altLang="ko-KR" smtClean="0"/>
              <a:t>write</a:t>
            </a:r>
            <a:r>
              <a:rPr lang="ko-KR" altLang="en-US" smtClean="0"/>
              <a:t>하기 전에 </a:t>
            </a:r>
            <a:r>
              <a:rPr lang="en-US" altLang="ko-KR" smtClean="0"/>
              <a:t>Redo Record</a:t>
            </a:r>
            <a:r>
              <a:rPr lang="ko-KR" altLang="en-US" smtClean="0"/>
              <a:t>가 먼저 </a:t>
            </a:r>
            <a:r>
              <a:rPr lang="en-US" altLang="ko-KR" smtClean="0"/>
              <a:t>log buffer</a:t>
            </a:r>
            <a:r>
              <a:rPr lang="ko-KR" altLang="en-US" smtClean="0"/>
              <a:t>의 필요한 </a:t>
            </a:r>
            <a:r>
              <a:rPr lang="en-US" altLang="ko-KR" smtClean="0"/>
              <a:t>redo record</a:t>
            </a:r>
            <a:r>
              <a:rPr lang="ko-KR" altLang="en-US" smtClean="0"/>
              <a:t>를 </a:t>
            </a:r>
            <a:r>
              <a:rPr lang="en-US" altLang="ko-KR" smtClean="0"/>
              <a:t>log file</a:t>
            </a:r>
            <a:r>
              <a:rPr lang="ko-KR" altLang="en-US" smtClean="0"/>
              <a:t>에 먼저 기록한다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r>
              <a:rPr lang="en-US" altLang="ko-KR" smtClean="0"/>
              <a:t>Log force at commit</a:t>
            </a:r>
          </a:p>
          <a:p>
            <a:pPr lvl="1"/>
            <a:r>
              <a:rPr lang="en-US" altLang="ko-KR" smtClean="0"/>
              <a:t>Commit </a:t>
            </a:r>
            <a:r>
              <a:rPr lang="ko-KR" altLang="en-US" smtClean="0"/>
              <a:t>발생시 </a:t>
            </a:r>
            <a:r>
              <a:rPr lang="en-US" altLang="ko-KR" smtClean="0"/>
              <a:t>log buffer</a:t>
            </a:r>
            <a:r>
              <a:rPr lang="ko-KR" altLang="en-US" smtClean="0"/>
              <a:t>의 </a:t>
            </a:r>
            <a:r>
              <a:rPr lang="en-US" altLang="ko-KR" smtClean="0"/>
              <a:t>redo entry</a:t>
            </a:r>
            <a:r>
              <a:rPr lang="ko-KR" altLang="en-US" smtClean="0"/>
              <a:t>를 모두 </a:t>
            </a:r>
            <a:r>
              <a:rPr lang="en-US" altLang="ko-KR" smtClean="0"/>
              <a:t>log file</a:t>
            </a:r>
            <a:r>
              <a:rPr lang="ko-KR" altLang="en-US" smtClean="0"/>
              <a:t>에  </a:t>
            </a:r>
            <a:r>
              <a:rPr lang="en-US" altLang="ko-KR" smtClean="0"/>
              <a:t>write</a:t>
            </a:r>
            <a:r>
              <a:rPr lang="ko-KR" altLang="en-US" smtClean="0"/>
              <a:t>한다</a:t>
            </a:r>
            <a:r>
              <a:rPr lang="en-US" altLang="ko-KR" smtClean="0"/>
              <a:t>. </a:t>
            </a:r>
          </a:p>
          <a:p>
            <a:pPr lvl="1"/>
            <a:r>
              <a:rPr lang="en-US" altLang="ko-KR" smtClean="0"/>
              <a:t>Commit</a:t>
            </a:r>
            <a:r>
              <a:rPr lang="ko-KR" altLang="en-US" smtClean="0"/>
              <a:t>된 데이터의 보장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r>
              <a:rPr lang="en-US" altLang="ko-KR" smtClean="0"/>
              <a:t>Online log switch</a:t>
            </a:r>
          </a:p>
          <a:p>
            <a:pPr lvl="1"/>
            <a:r>
              <a:rPr lang="en-US" altLang="ko-KR" smtClean="0"/>
              <a:t>Online Log</a:t>
            </a:r>
            <a:r>
              <a:rPr lang="ko-KR" altLang="en-US" smtClean="0"/>
              <a:t>중 다음의 조건을 만족하는 </a:t>
            </a:r>
            <a:r>
              <a:rPr lang="en-US" altLang="ko-KR" smtClean="0"/>
              <a:t>Log file</a:t>
            </a:r>
            <a:r>
              <a:rPr lang="ko-KR" altLang="en-US" smtClean="0"/>
              <a:t>로 </a:t>
            </a:r>
            <a:r>
              <a:rPr lang="en-US" altLang="ko-KR" smtClean="0"/>
              <a:t>Switching </a:t>
            </a:r>
            <a:r>
              <a:rPr lang="ko-KR" altLang="en-US" smtClean="0"/>
              <a:t>된다</a:t>
            </a:r>
            <a:r>
              <a:rPr lang="en-US" altLang="ko-KR" smtClean="0"/>
              <a:t>.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Not active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Check point complete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Archiving not required</a:t>
            </a:r>
          </a:p>
          <a:p>
            <a:pPr lvl="1"/>
            <a:endParaRPr lang="en-US" altLang="ko-KR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TSN</a:t>
            </a:r>
          </a:p>
          <a:p>
            <a:pPr lvl="1"/>
            <a:r>
              <a:rPr lang="en-US" altLang="ko-KR" smtClean="0"/>
              <a:t>Database</a:t>
            </a:r>
            <a:r>
              <a:rPr lang="ko-KR" altLang="en-US" smtClean="0"/>
              <a:t>의 </a:t>
            </a:r>
            <a:r>
              <a:rPr lang="en-US" altLang="ko-KR" smtClean="0"/>
              <a:t>version </a:t>
            </a:r>
            <a:r>
              <a:rPr lang="ko-KR" altLang="en-US" smtClean="0"/>
              <a:t>또는 </a:t>
            </a:r>
            <a:r>
              <a:rPr lang="en-US" altLang="ko-KR" smtClean="0"/>
              <a:t>commit version</a:t>
            </a:r>
          </a:p>
          <a:p>
            <a:pPr lvl="1"/>
            <a:r>
              <a:rPr lang="en-US" altLang="ko-KR" smtClean="0"/>
              <a:t>Data Concurrency Control, Redo Ordering, Recovery </a:t>
            </a:r>
            <a:r>
              <a:rPr lang="ko-KR" altLang="en-US" smtClean="0"/>
              <a:t>등에 사용된다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Transaction</a:t>
            </a:r>
            <a:r>
              <a:rPr lang="ko-KR" altLang="en-US" smtClean="0"/>
              <a:t>이 </a:t>
            </a:r>
            <a:r>
              <a:rPr lang="en-US" altLang="ko-KR" smtClean="0"/>
              <a:t>commit</a:t>
            </a:r>
            <a:r>
              <a:rPr lang="ko-KR" altLang="en-US" smtClean="0"/>
              <a:t>될 때 </a:t>
            </a:r>
            <a:r>
              <a:rPr lang="en-US" altLang="ko-KR" smtClean="0"/>
              <a:t>TSN</a:t>
            </a:r>
            <a:r>
              <a:rPr lang="ko-KR" altLang="en-US" smtClean="0"/>
              <a:t>이 </a:t>
            </a:r>
            <a:r>
              <a:rPr lang="en-US" altLang="ko-KR" smtClean="0"/>
              <a:t>generate</a:t>
            </a:r>
            <a:r>
              <a:rPr lang="ko-KR" altLang="en-US" smtClean="0"/>
              <a:t>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r>
              <a:rPr lang="en-US" altLang="ko-KR" smtClean="0"/>
              <a:t>Checkpoint</a:t>
            </a:r>
          </a:p>
          <a:p>
            <a:pPr lvl="1"/>
            <a:r>
              <a:rPr lang="ko-KR" altLang="en-US" smtClean="0"/>
              <a:t>주기적으로 혹은 사용자의 을 줄임</a:t>
            </a:r>
            <a:r>
              <a:rPr lang="en-US" altLang="ko-KR" smtClean="0"/>
              <a:t>.</a:t>
            </a:r>
            <a:r>
              <a:rPr lang="ko-KR" altLang="en-US" smtClean="0"/>
              <a:t> 요청에 따라 메모리에 있는 모든 변경된 </a:t>
            </a:r>
            <a:r>
              <a:rPr lang="en-US" altLang="ko-KR" smtClean="0"/>
              <a:t>(dirty) </a:t>
            </a:r>
            <a:r>
              <a:rPr lang="ko-KR" altLang="en-US" smtClean="0"/>
              <a:t>블럭을 디스크에 쓰는 작업</a:t>
            </a:r>
          </a:p>
          <a:p>
            <a:pPr lvl="1"/>
            <a:r>
              <a:rPr lang="ko-KR" altLang="en-US" smtClean="0"/>
              <a:t>복구에 필요한 </a:t>
            </a:r>
            <a:r>
              <a:rPr lang="en-US" altLang="ko-KR" smtClean="0"/>
              <a:t>logfile</a:t>
            </a:r>
            <a:r>
              <a:rPr lang="ko-KR" altLang="en-US" smtClean="0"/>
              <a:t>의 양</a:t>
            </a:r>
            <a:endParaRPr lang="en-US" altLang="ko-KR" smtClean="0"/>
          </a:p>
          <a:p>
            <a:pPr lvl="1"/>
            <a:r>
              <a:rPr lang="en-US" altLang="ko-KR" smtClean="0"/>
              <a:t>CheckPoint </a:t>
            </a:r>
            <a:r>
              <a:rPr lang="ko-KR" altLang="en-US" smtClean="0"/>
              <a:t>발생 상황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모든 로그 스위치 발생시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인스턴스가 </a:t>
            </a:r>
            <a:r>
              <a:rPr lang="en-US" altLang="ko-KR" smtClean="0"/>
              <a:t>NORMAL, POST_TX, IMMEDIATE </a:t>
            </a:r>
            <a:r>
              <a:rPr lang="ko-KR" altLang="en-US" smtClean="0"/>
              <a:t>옵션으로 종료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사용자 요청에 따라 수동으로 발생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1"/>
            <a:r>
              <a:rPr lang="en-US" altLang="ko-KR" smtClean="0"/>
              <a:t>ALTER TABLESPACE [BEGIN BACKUP | END BACKUP]</a:t>
            </a:r>
          </a:p>
          <a:p>
            <a:pPr lvl="1"/>
            <a:r>
              <a:rPr lang="en-US" altLang="ko-KR" smtClean="0"/>
              <a:t>Checkpoint </a:t>
            </a:r>
            <a:r>
              <a:rPr lang="ko-KR" altLang="en-US" smtClean="0"/>
              <a:t>발생 시</a:t>
            </a:r>
            <a:r>
              <a:rPr lang="en-US" altLang="ko-KR" smtClean="0"/>
              <a:t>, DBWR</a:t>
            </a:r>
            <a:r>
              <a:rPr lang="ko-KR" altLang="en-US" smtClean="0"/>
              <a:t>가 작동하기 전에 먼저 </a:t>
            </a:r>
            <a:r>
              <a:rPr lang="en-US" altLang="ko-KR" smtClean="0"/>
              <a:t>LGWR</a:t>
            </a:r>
            <a:r>
              <a:rPr lang="ko-KR" altLang="en-US" smtClean="0"/>
              <a:t>이 현재 </a:t>
            </a:r>
            <a:r>
              <a:rPr lang="en-US" altLang="ko-KR" smtClean="0"/>
              <a:t>log buffer</a:t>
            </a:r>
            <a:r>
              <a:rPr lang="ko-KR" altLang="en-US" smtClean="0"/>
              <a:t>의 내용을 </a:t>
            </a:r>
            <a:r>
              <a:rPr lang="en-US" altLang="ko-KR" smtClean="0"/>
              <a:t>online log file</a:t>
            </a:r>
            <a:r>
              <a:rPr lang="ko-KR" altLang="en-US" smtClean="0"/>
              <a:t>에 </a:t>
            </a:r>
            <a:r>
              <a:rPr lang="en-US" altLang="ko-KR" smtClean="0"/>
              <a:t>write</a:t>
            </a:r>
            <a:r>
              <a:rPr lang="ko-KR" altLang="en-US" smtClean="0"/>
              <a:t>하고 해당 </a:t>
            </a:r>
            <a:r>
              <a:rPr lang="en-US" altLang="ko-KR" smtClean="0"/>
              <a:t>dirty buffer</a:t>
            </a:r>
            <a:r>
              <a:rPr lang="ko-KR" altLang="en-US" smtClean="0"/>
              <a:t>에 </a:t>
            </a:r>
            <a:r>
              <a:rPr lang="en-US" altLang="ko-KR" smtClean="0"/>
              <a:t>mark</a:t>
            </a:r>
            <a:r>
              <a:rPr lang="ko-KR" altLang="en-US" smtClean="0"/>
              <a:t>가 되면</a:t>
            </a:r>
            <a:r>
              <a:rPr lang="en-US" altLang="ko-KR" smtClean="0"/>
              <a:t>, </a:t>
            </a:r>
            <a:r>
              <a:rPr lang="ko-KR" altLang="en-US" smtClean="0"/>
              <a:t>이 정보를 </a:t>
            </a:r>
            <a:r>
              <a:rPr lang="en-US" altLang="ko-KR" smtClean="0"/>
              <a:t>DBWR</a:t>
            </a:r>
            <a:r>
              <a:rPr lang="ko-KR" altLang="en-US" smtClean="0"/>
              <a:t>이 받아서 모든 </a:t>
            </a:r>
            <a:r>
              <a:rPr lang="en-US" altLang="ko-KR" smtClean="0"/>
              <a:t>marked dirty buffer</a:t>
            </a:r>
            <a:r>
              <a:rPr lang="ko-KR" altLang="en-US" smtClean="0"/>
              <a:t>를 </a:t>
            </a:r>
            <a:r>
              <a:rPr lang="en-US" altLang="ko-KR" smtClean="0"/>
              <a:t>disk</a:t>
            </a:r>
            <a:r>
              <a:rPr lang="ko-KR" altLang="en-US" smtClean="0"/>
              <a:t>에 기록한다</a:t>
            </a:r>
            <a:r>
              <a:rPr lang="en-US" altLang="ko-KR" smtClean="0"/>
              <a:t>.</a:t>
            </a:r>
            <a:endParaRPr lang="ko-KR" altLang="en-US" smtClean="0"/>
          </a:p>
          <a:p>
            <a:pPr lvl="1"/>
            <a:r>
              <a:rPr lang="en-US" altLang="ko-KR" smtClean="0"/>
              <a:t>Checkpoint</a:t>
            </a:r>
            <a:r>
              <a:rPr lang="ko-KR" altLang="en-US" smtClean="0"/>
              <a:t>는 </a:t>
            </a:r>
            <a:r>
              <a:rPr lang="en-US" altLang="ko-KR" smtClean="0"/>
              <a:t>Checkpoint TSN </a:t>
            </a:r>
            <a:r>
              <a:rPr lang="ko-KR" altLang="en-US" smtClean="0"/>
              <a:t>이전에 발생한 </a:t>
            </a:r>
            <a:r>
              <a:rPr lang="en-US" altLang="ko-KR" smtClean="0"/>
              <a:t>Online log file</a:t>
            </a:r>
            <a:r>
              <a:rPr lang="ko-KR" altLang="en-US" smtClean="0"/>
              <a:t>내의 모든 변경 사항이 </a:t>
            </a:r>
            <a:r>
              <a:rPr lang="en-US" altLang="ko-KR" smtClean="0"/>
              <a:t>Disk</a:t>
            </a:r>
            <a:r>
              <a:rPr lang="ko-KR" altLang="en-US" smtClean="0"/>
              <a:t>에 저장되었음을 의미한다</a:t>
            </a:r>
            <a:r>
              <a:rPr lang="en-US" altLang="ko-KR" smtClean="0"/>
              <a:t>. 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</p:txBody>
      </p:sp>
      <p:sp>
        <p:nvSpPr>
          <p:cNvPr id="95236" name="Text Box 4"/>
          <p:cNvSpPr txBox="1">
            <a:spLocks noChangeArrowheads="1"/>
          </p:cNvSpPr>
          <p:nvPr/>
        </p:nvSpPr>
        <p:spPr bwMode="auto">
          <a:xfrm>
            <a:off x="625475" y="4354513"/>
            <a:ext cx="8277225" cy="2587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ALTER SYSTEM CHECKPOINT</a:t>
            </a:r>
          </a:p>
        </p:txBody>
      </p:sp>
      <p:sp>
        <p:nvSpPr>
          <p:cNvPr id="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/>
              <a:t>Backup</a:t>
            </a:r>
            <a:r>
              <a:rPr lang="ko-KR" altLang="en-US" sz="2400"/>
              <a:t>과 </a:t>
            </a:r>
            <a:r>
              <a:rPr lang="en-US" altLang="ko-KR" sz="2400"/>
              <a:t>Recovery </a:t>
            </a:r>
            <a:r>
              <a:rPr lang="ko-KR" altLang="en-US" sz="2400"/>
              <a:t>참고자료 </a:t>
            </a:r>
            <a:r>
              <a:rPr lang="en-US" altLang="ko-KR" sz="2400"/>
              <a:t>- </a:t>
            </a:r>
            <a:r>
              <a:rPr lang="en-US" altLang="ko-KR" sz="1800"/>
              <a:t>Logging </a:t>
            </a:r>
            <a:r>
              <a:rPr lang="ko-KR" altLang="en-US" sz="1800" smtClean="0"/>
              <a:t>알고리즘</a:t>
            </a:r>
            <a:endParaRPr lang="en-US" altLang="ko-KR" sz="180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Backup </a:t>
            </a:r>
            <a:r>
              <a:rPr lang="ko-KR" altLang="en-US" smtClean="0"/>
              <a:t>개요</a:t>
            </a:r>
          </a:p>
        </p:txBody>
      </p:sp>
      <p:sp>
        <p:nvSpPr>
          <p:cNvPr id="9625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1784350"/>
          </a:xfrm>
        </p:spPr>
        <p:txBody>
          <a:bodyPr/>
          <a:lstStyle/>
          <a:p>
            <a:r>
              <a:rPr lang="en-US" altLang="ko-KR" smtClean="0"/>
              <a:t> Backup</a:t>
            </a:r>
            <a:r>
              <a:rPr lang="ko-KR" altLang="en-US" smtClean="0"/>
              <a:t> 개요</a:t>
            </a:r>
          </a:p>
          <a:p>
            <a:pPr lvl="1"/>
            <a:r>
              <a:rPr lang="ko-KR" altLang="en-US" smtClean="0"/>
              <a:t> 시스템 장애 발생시 복원을 하거나</a:t>
            </a:r>
            <a:r>
              <a:rPr lang="en-US" altLang="ko-KR" smtClean="0"/>
              <a:t>, </a:t>
            </a:r>
            <a:r>
              <a:rPr lang="ko-KR" altLang="en-US" smtClean="0"/>
              <a:t>시스템 작동을 유지하기 위한 절차 또는 기법</a:t>
            </a:r>
          </a:p>
          <a:p>
            <a:pPr lvl="1"/>
            <a:r>
              <a:rPr lang="ko-KR" altLang="en-US" smtClean="0"/>
              <a:t> 관리자는 시스템 장애시 발생할 손실을 최소화하고 복구 가능한 상태로 데이터베이스를 운용해야 함</a:t>
            </a:r>
            <a:r>
              <a:rPr lang="en-US" altLang="ko-KR" smtClean="0"/>
              <a:t>.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최소한 한달에 한번 데이터베이스 전체 백업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하루에 한번씩 </a:t>
            </a:r>
            <a:r>
              <a:rPr lang="en-US" altLang="ko-KR" smtClean="0"/>
              <a:t>Export </a:t>
            </a:r>
            <a:r>
              <a:rPr lang="ko-KR" altLang="en-US" smtClean="0"/>
              <a:t>백업 권장</a:t>
            </a:r>
          </a:p>
          <a:p>
            <a:pPr lvl="1"/>
            <a:r>
              <a:rPr lang="ko-KR" altLang="en-US" smtClean="0"/>
              <a:t> 데이터베이스 관리자는 백업에 대한 정책을 수립하고 꼭 필요한 데이터를 최소한의 양으로 백업</a:t>
            </a:r>
          </a:p>
          <a:p>
            <a:pPr lvl="1"/>
            <a:endParaRPr lang="ko-KR" altLang="en-US" smtClean="0"/>
          </a:p>
        </p:txBody>
      </p:sp>
      <p:sp>
        <p:nvSpPr>
          <p:cNvPr id="96260" name="AutoShape 5"/>
          <p:cNvSpPr>
            <a:spLocks noChangeArrowheads="1"/>
          </p:cNvSpPr>
          <p:nvPr/>
        </p:nvSpPr>
        <p:spPr bwMode="auto">
          <a:xfrm>
            <a:off x="1998663" y="2755900"/>
            <a:ext cx="2232025" cy="3221038"/>
          </a:xfrm>
          <a:prstGeom prst="flowChartProcess">
            <a:avLst/>
          </a:prstGeom>
          <a:noFill/>
          <a:ln w="952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96261" name="Group 6"/>
          <p:cNvGrpSpPr>
            <a:grpSpLocks/>
          </p:cNvGrpSpPr>
          <p:nvPr/>
        </p:nvGrpSpPr>
        <p:grpSpPr bwMode="auto">
          <a:xfrm>
            <a:off x="2538413" y="3068638"/>
            <a:ext cx="1223962" cy="623887"/>
            <a:chOff x="1124" y="1805"/>
            <a:chExt cx="771" cy="393"/>
          </a:xfrm>
        </p:grpSpPr>
        <p:sp>
          <p:nvSpPr>
            <p:cNvPr id="96277" name="AutoShape 7"/>
            <p:cNvSpPr>
              <a:spLocks noChangeArrowheads="1"/>
            </p:cNvSpPr>
            <p:nvPr/>
          </p:nvSpPr>
          <p:spPr bwMode="auto">
            <a:xfrm>
              <a:off x="1124" y="1805"/>
              <a:ext cx="771" cy="393"/>
            </a:xfrm>
            <a:prstGeom prst="flowChartMagneticDisk">
              <a:avLst/>
            </a:prstGeom>
            <a:solidFill>
              <a:srgbClr val="CCFFCC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6278" name="Text Box 8"/>
            <p:cNvSpPr txBox="1">
              <a:spLocks noChangeArrowheads="1"/>
            </p:cNvSpPr>
            <p:nvPr/>
          </p:nvSpPr>
          <p:spPr bwMode="auto">
            <a:xfrm>
              <a:off x="1181" y="1968"/>
              <a:ext cx="635" cy="198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ko-KR" altLang="en-US" b="1">
                  <a:latin typeface="맑은 고딕" pitchFamily="50" charset="-127"/>
                  <a:ea typeface="맑은 고딕" pitchFamily="50" charset="-127"/>
                </a:rPr>
                <a:t>원본 데이터</a:t>
              </a:r>
            </a:p>
          </p:txBody>
        </p:sp>
      </p:grpSp>
      <p:sp>
        <p:nvSpPr>
          <p:cNvPr id="96262" name="Line 9"/>
          <p:cNvSpPr>
            <a:spLocks noChangeShapeType="1"/>
          </p:cNvSpPr>
          <p:nvPr/>
        </p:nvSpPr>
        <p:spPr bwMode="auto">
          <a:xfrm>
            <a:off x="1639888" y="4424363"/>
            <a:ext cx="2736850" cy="0"/>
          </a:xfrm>
          <a:prstGeom prst="line">
            <a:avLst/>
          </a:prstGeom>
          <a:noFill/>
          <a:ln w="19050">
            <a:solidFill>
              <a:srgbClr val="969696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96263" name="AutoShape 10"/>
          <p:cNvSpPr>
            <a:spLocks noChangeArrowheads="1"/>
          </p:cNvSpPr>
          <p:nvPr/>
        </p:nvSpPr>
        <p:spPr bwMode="auto">
          <a:xfrm>
            <a:off x="6537325" y="2755900"/>
            <a:ext cx="1584325" cy="1193800"/>
          </a:xfrm>
          <a:prstGeom prst="flowChartProcess">
            <a:avLst/>
          </a:prstGeom>
          <a:noFill/>
          <a:ln w="952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6264" name="AutoShape 11"/>
          <p:cNvSpPr>
            <a:spLocks noChangeArrowheads="1"/>
          </p:cNvSpPr>
          <p:nvPr/>
        </p:nvSpPr>
        <p:spPr bwMode="auto">
          <a:xfrm>
            <a:off x="4411663" y="3517900"/>
            <a:ext cx="2017712" cy="623888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w 21600"/>
              <a:gd name="T7" fmla="*/ 0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82 w 21600"/>
              <a:gd name="T13" fmla="*/ 5413 h 21600"/>
              <a:gd name="T14" fmla="*/ 18898 w 21600"/>
              <a:gd name="T15" fmla="*/ 16187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rgbClr val="EAEAEA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anchor="ctr"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96265" name="AutoShape 12"/>
          <p:cNvSpPr>
            <a:spLocks noChangeArrowheads="1"/>
          </p:cNvSpPr>
          <p:nvPr/>
        </p:nvSpPr>
        <p:spPr bwMode="auto">
          <a:xfrm rot="5400000">
            <a:off x="2477294" y="4107657"/>
            <a:ext cx="1311275" cy="623887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w 21600"/>
              <a:gd name="T7" fmla="*/ 0 h 21600"/>
              <a:gd name="T8" fmla="*/ 17694720 60000 65536"/>
              <a:gd name="T9" fmla="*/ 11796480 60000 65536"/>
              <a:gd name="T10" fmla="*/ 5898240 60000 65536"/>
              <a:gd name="T11" fmla="*/ 0 60000 65536"/>
              <a:gd name="T12" fmla="*/ 3379 w 21600"/>
              <a:gd name="T13" fmla="*/ 5413 h 21600"/>
              <a:gd name="T14" fmla="*/ 18886 w 21600"/>
              <a:gd name="T15" fmla="*/ 16187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16200" y="0"/>
                </a:moveTo>
                <a:lnTo>
                  <a:pt x="16200" y="5400"/>
                </a:lnTo>
                <a:lnTo>
                  <a:pt x="3375" y="5400"/>
                </a:lnTo>
                <a:lnTo>
                  <a:pt x="3375" y="16200"/>
                </a:lnTo>
                <a:lnTo>
                  <a:pt x="16200" y="16200"/>
                </a:lnTo>
                <a:lnTo>
                  <a:pt x="16200" y="21600"/>
                </a:lnTo>
                <a:lnTo>
                  <a:pt x="21600" y="10800"/>
                </a:lnTo>
                <a:lnTo>
                  <a:pt x="16200" y="0"/>
                </a:lnTo>
                <a:close/>
              </a:path>
              <a:path w="21600" h="21600">
                <a:moveTo>
                  <a:pt x="1350" y="5400"/>
                </a:moveTo>
                <a:lnTo>
                  <a:pt x="1350" y="16200"/>
                </a:lnTo>
                <a:lnTo>
                  <a:pt x="2700" y="16200"/>
                </a:lnTo>
                <a:lnTo>
                  <a:pt x="2700" y="5400"/>
                </a:lnTo>
                <a:lnTo>
                  <a:pt x="1350" y="5400"/>
                </a:lnTo>
                <a:close/>
              </a:path>
              <a:path w="21600" h="21600">
                <a:moveTo>
                  <a:pt x="0" y="5400"/>
                </a:moveTo>
                <a:lnTo>
                  <a:pt x="0" y="16200"/>
                </a:lnTo>
                <a:lnTo>
                  <a:pt x="675" y="16200"/>
                </a:lnTo>
                <a:lnTo>
                  <a:pt x="675" y="5400"/>
                </a:lnTo>
                <a:lnTo>
                  <a:pt x="0" y="5400"/>
                </a:lnTo>
                <a:close/>
              </a:path>
            </a:pathLst>
          </a:custGeom>
          <a:solidFill>
            <a:srgbClr val="EAEAEA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>
              <a:latin typeface="Arial Unicode MS" pitchFamily="50" charset="-127"/>
            </a:endParaRPr>
          </a:p>
        </p:txBody>
      </p:sp>
      <p:grpSp>
        <p:nvGrpSpPr>
          <p:cNvPr id="96266" name="Group 13"/>
          <p:cNvGrpSpPr>
            <a:grpSpLocks/>
          </p:cNvGrpSpPr>
          <p:nvPr/>
        </p:nvGrpSpPr>
        <p:grpSpPr bwMode="auto">
          <a:xfrm>
            <a:off x="2503488" y="5192713"/>
            <a:ext cx="1223962" cy="623887"/>
            <a:chOff x="1124" y="1805"/>
            <a:chExt cx="771" cy="393"/>
          </a:xfrm>
        </p:grpSpPr>
        <p:sp>
          <p:nvSpPr>
            <p:cNvPr id="96275" name="AutoShape 14"/>
            <p:cNvSpPr>
              <a:spLocks noChangeArrowheads="1"/>
            </p:cNvSpPr>
            <p:nvPr/>
          </p:nvSpPr>
          <p:spPr bwMode="auto">
            <a:xfrm>
              <a:off x="1124" y="1805"/>
              <a:ext cx="771" cy="393"/>
            </a:xfrm>
            <a:prstGeom prst="flowChartMagneticDisk">
              <a:avLst/>
            </a:prstGeom>
            <a:solidFill>
              <a:srgbClr val="FFCC99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6276" name="Text Box 15"/>
            <p:cNvSpPr txBox="1">
              <a:spLocks noChangeArrowheads="1"/>
            </p:cNvSpPr>
            <p:nvPr/>
          </p:nvSpPr>
          <p:spPr bwMode="auto">
            <a:xfrm>
              <a:off x="1181" y="1968"/>
              <a:ext cx="635" cy="198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ko-KR" altLang="en-US" b="1">
                  <a:latin typeface="맑은 고딕" pitchFamily="50" charset="-127"/>
                  <a:ea typeface="맑은 고딕" pitchFamily="50" charset="-127"/>
                </a:rPr>
                <a:t>백업 데이터</a:t>
              </a:r>
            </a:p>
          </p:txBody>
        </p:sp>
      </p:grpSp>
      <p:grpSp>
        <p:nvGrpSpPr>
          <p:cNvPr id="96267" name="Group 16"/>
          <p:cNvGrpSpPr>
            <a:grpSpLocks/>
          </p:cNvGrpSpPr>
          <p:nvPr/>
        </p:nvGrpSpPr>
        <p:grpSpPr bwMode="auto">
          <a:xfrm>
            <a:off x="6716713" y="3068638"/>
            <a:ext cx="1223962" cy="623887"/>
            <a:chOff x="1124" y="1805"/>
            <a:chExt cx="771" cy="393"/>
          </a:xfrm>
        </p:grpSpPr>
        <p:sp>
          <p:nvSpPr>
            <p:cNvPr id="96273" name="AutoShape 17"/>
            <p:cNvSpPr>
              <a:spLocks noChangeArrowheads="1"/>
            </p:cNvSpPr>
            <p:nvPr/>
          </p:nvSpPr>
          <p:spPr bwMode="auto">
            <a:xfrm>
              <a:off x="1124" y="1805"/>
              <a:ext cx="771" cy="393"/>
            </a:xfrm>
            <a:prstGeom prst="flowChartMagneticDisk">
              <a:avLst/>
            </a:prstGeom>
            <a:solidFill>
              <a:srgbClr val="FFCC99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6274" name="Text Box 18"/>
            <p:cNvSpPr txBox="1">
              <a:spLocks noChangeArrowheads="1"/>
            </p:cNvSpPr>
            <p:nvPr/>
          </p:nvSpPr>
          <p:spPr bwMode="auto">
            <a:xfrm>
              <a:off x="1215" y="1968"/>
              <a:ext cx="635" cy="198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ko-KR" altLang="en-US" b="1">
                  <a:latin typeface="맑은 고딕" pitchFamily="50" charset="-127"/>
                  <a:ea typeface="맑은 고딕" pitchFamily="50" charset="-127"/>
                </a:rPr>
                <a:t>백업 데이터</a:t>
              </a:r>
            </a:p>
          </p:txBody>
        </p:sp>
      </p:grpSp>
      <p:sp>
        <p:nvSpPr>
          <p:cNvPr id="96268" name="Text Box 19"/>
          <p:cNvSpPr txBox="1">
            <a:spLocks noChangeArrowheads="1"/>
          </p:cNvSpPr>
          <p:nvPr/>
        </p:nvSpPr>
        <p:spPr bwMode="auto">
          <a:xfrm>
            <a:off x="844550" y="4206875"/>
            <a:ext cx="998538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ko-KR" altLang="en-US" sz="1000">
                <a:latin typeface="맑은 고딕" pitchFamily="50" charset="-127"/>
                <a:ea typeface="맑은 고딕" pitchFamily="50" charset="-127"/>
              </a:rPr>
              <a:t>물리적으로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ko-KR" altLang="en-US" sz="1000">
                <a:latin typeface="맑은 고딕" pitchFamily="50" charset="-127"/>
                <a:ea typeface="맑은 고딕" pitchFamily="50" charset="-127"/>
              </a:rPr>
              <a:t>저장영역 분리</a:t>
            </a:r>
          </a:p>
        </p:txBody>
      </p:sp>
      <p:sp>
        <p:nvSpPr>
          <p:cNvPr id="96269" name="Text Box 20"/>
          <p:cNvSpPr txBox="1">
            <a:spLocks noChangeArrowheads="1"/>
          </p:cNvSpPr>
          <p:nvPr/>
        </p:nvSpPr>
        <p:spPr bwMode="auto">
          <a:xfrm>
            <a:off x="2676525" y="6051550"/>
            <a:ext cx="9461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Local Backup</a:t>
            </a:r>
          </a:p>
        </p:txBody>
      </p:sp>
      <p:sp>
        <p:nvSpPr>
          <p:cNvPr id="96270" name="Text Box 21"/>
          <p:cNvSpPr txBox="1">
            <a:spLocks noChangeArrowheads="1"/>
          </p:cNvSpPr>
          <p:nvPr/>
        </p:nvSpPr>
        <p:spPr bwMode="auto">
          <a:xfrm>
            <a:off x="6792913" y="4027488"/>
            <a:ext cx="109855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Remote Backup</a:t>
            </a:r>
          </a:p>
        </p:txBody>
      </p:sp>
      <p:sp>
        <p:nvSpPr>
          <p:cNvPr id="96271" name="Line 22"/>
          <p:cNvSpPr>
            <a:spLocks noChangeShapeType="1"/>
          </p:cNvSpPr>
          <p:nvPr/>
        </p:nvSpPr>
        <p:spPr bwMode="auto">
          <a:xfrm flipV="1">
            <a:off x="4268788" y="3163888"/>
            <a:ext cx="2268537" cy="0"/>
          </a:xfrm>
          <a:prstGeom prst="line">
            <a:avLst/>
          </a:prstGeom>
          <a:noFill/>
          <a:ln w="50800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96272" name="AutoShape 23"/>
          <p:cNvSpPr>
            <a:spLocks noChangeArrowheads="1"/>
          </p:cNvSpPr>
          <p:nvPr/>
        </p:nvSpPr>
        <p:spPr bwMode="auto">
          <a:xfrm>
            <a:off x="4586288" y="2673350"/>
            <a:ext cx="1612900" cy="881063"/>
          </a:xfrm>
          <a:prstGeom prst="irregularSeal1">
            <a:avLst/>
          </a:prstGeom>
          <a:solidFill>
            <a:srgbClr val="EAEAEA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Network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Backup</a:t>
            </a:r>
            <a:r>
              <a:rPr lang="ko-KR" altLang="en-US" smtClean="0"/>
              <a:t> 종류와 전략</a:t>
            </a:r>
          </a:p>
        </p:txBody>
      </p:sp>
      <p:sp>
        <p:nvSpPr>
          <p:cNvPr id="972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2300288"/>
          </a:xfrm>
        </p:spPr>
        <p:txBody>
          <a:bodyPr/>
          <a:lstStyle/>
          <a:p>
            <a:r>
              <a:rPr lang="en-US" altLang="ko-KR" smtClean="0"/>
              <a:t> Backup</a:t>
            </a:r>
            <a:r>
              <a:rPr lang="ko-KR" altLang="en-US" smtClean="0"/>
              <a:t>의 종류</a:t>
            </a:r>
          </a:p>
          <a:p>
            <a:pPr lvl="1"/>
            <a:r>
              <a:rPr lang="ko-KR" altLang="en-US" smtClean="0"/>
              <a:t> 논리적인 백업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 데이터베이스의 논리적인 단위 백업</a:t>
            </a:r>
            <a:r>
              <a:rPr lang="en-US" altLang="ko-KR" smtClean="0"/>
              <a:t>. 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 Table, Index, Constraint, Sequence </a:t>
            </a:r>
            <a:r>
              <a:rPr lang="ko-KR" altLang="en-US" smtClean="0"/>
              <a:t>등</a:t>
            </a:r>
            <a:r>
              <a:rPr lang="en-US" altLang="ko-KR" smtClean="0">
                <a:latin typeface="Arial" pitchFamily="34" charset="0"/>
              </a:rPr>
              <a:t>…</a:t>
            </a: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 Export </a:t>
            </a:r>
            <a:r>
              <a:rPr lang="ko-KR" altLang="en-US" smtClean="0"/>
              <a:t>툴로 백업</a:t>
            </a:r>
          </a:p>
          <a:p>
            <a:pPr lvl="1"/>
            <a:r>
              <a:rPr lang="ko-KR" altLang="en-US" smtClean="0"/>
              <a:t> 물리적인 백업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 데이터베이스를 구성하는 파일을 운영체제 레벨에서 </a:t>
            </a:r>
            <a:r>
              <a:rPr lang="en-US" altLang="ko-KR" smtClean="0"/>
              <a:t>COPY </a:t>
            </a:r>
            <a:r>
              <a:rPr lang="ko-KR" altLang="en-US" smtClean="0"/>
              <a:t>명령으로 백업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 </a:t>
            </a:r>
            <a:r>
              <a:rPr lang="en-US" altLang="ko-KR" smtClean="0"/>
              <a:t>datafile, controlfile, archive logfile</a:t>
            </a:r>
            <a:endParaRPr lang="ko-KR" altLang="en-US" smtClean="0"/>
          </a:p>
        </p:txBody>
      </p:sp>
      <p:sp>
        <p:nvSpPr>
          <p:cNvPr id="97284" name="AutoShape 5"/>
          <p:cNvSpPr>
            <a:spLocks noChangeArrowheads="1"/>
          </p:cNvSpPr>
          <p:nvPr/>
        </p:nvSpPr>
        <p:spPr bwMode="auto">
          <a:xfrm>
            <a:off x="820738" y="3273425"/>
            <a:ext cx="2339975" cy="2252663"/>
          </a:xfrm>
          <a:prstGeom prst="flowChartMagneticDisk">
            <a:avLst/>
          </a:prstGeom>
          <a:solidFill>
            <a:srgbClr val="CCFFCC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85" name="Text Box 6"/>
          <p:cNvSpPr txBox="1">
            <a:spLocks noChangeArrowheads="1"/>
          </p:cNvSpPr>
          <p:nvPr/>
        </p:nvSpPr>
        <p:spPr bwMode="auto">
          <a:xfrm>
            <a:off x="1624013" y="3349625"/>
            <a:ext cx="860425" cy="563563"/>
          </a:xfrm>
          <a:prstGeom prst="rect">
            <a:avLst/>
          </a:prstGeom>
          <a:solidFill>
            <a:srgbClr val="CC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Tibero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Database</a:t>
            </a:r>
          </a:p>
        </p:txBody>
      </p:sp>
      <p:sp>
        <p:nvSpPr>
          <p:cNvPr id="97286" name="AutoShape 7"/>
          <p:cNvSpPr>
            <a:spLocks noChangeArrowheads="1"/>
          </p:cNvSpPr>
          <p:nvPr/>
        </p:nvSpPr>
        <p:spPr bwMode="auto">
          <a:xfrm>
            <a:off x="6878638" y="3433763"/>
            <a:ext cx="647700" cy="900112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.dat</a:t>
            </a:r>
          </a:p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97287" name="AutoShape 9"/>
          <p:cNvSpPr>
            <a:spLocks noChangeArrowheads="1"/>
          </p:cNvSpPr>
          <p:nvPr/>
        </p:nvSpPr>
        <p:spPr bwMode="auto">
          <a:xfrm>
            <a:off x="1065213" y="4360863"/>
            <a:ext cx="582612" cy="800100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88" name="AutoShape 10"/>
          <p:cNvSpPr>
            <a:spLocks noChangeArrowheads="1"/>
          </p:cNvSpPr>
          <p:nvPr/>
        </p:nvSpPr>
        <p:spPr bwMode="auto">
          <a:xfrm>
            <a:off x="1016000" y="4310063"/>
            <a:ext cx="581025" cy="800100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89" name="AutoShape 11"/>
          <p:cNvSpPr>
            <a:spLocks noChangeArrowheads="1"/>
          </p:cNvSpPr>
          <p:nvPr/>
        </p:nvSpPr>
        <p:spPr bwMode="auto">
          <a:xfrm>
            <a:off x="965200" y="4260850"/>
            <a:ext cx="582613" cy="800100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90" name="AutoShape 13"/>
          <p:cNvSpPr>
            <a:spLocks noChangeArrowheads="1"/>
          </p:cNvSpPr>
          <p:nvPr/>
        </p:nvSpPr>
        <p:spPr bwMode="auto">
          <a:xfrm>
            <a:off x="1785938" y="4360863"/>
            <a:ext cx="582612" cy="800100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91" name="AutoShape 14"/>
          <p:cNvSpPr>
            <a:spLocks noChangeArrowheads="1"/>
          </p:cNvSpPr>
          <p:nvPr/>
        </p:nvSpPr>
        <p:spPr bwMode="auto">
          <a:xfrm>
            <a:off x="1736725" y="4310063"/>
            <a:ext cx="581025" cy="800100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92" name="AutoShape 15"/>
          <p:cNvSpPr>
            <a:spLocks noChangeArrowheads="1"/>
          </p:cNvSpPr>
          <p:nvPr/>
        </p:nvSpPr>
        <p:spPr bwMode="auto">
          <a:xfrm>
            <a:off x="1685925" y="4260850"/>
            <a:ext cx="582613" cy="800100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93" name="AutoShape 17"/>
          <p:cNvSpPr>
            <a:spLocks noChangeArrowheads="1"/>
          </p:cNvSpPr>
          <p:nvPr/>
        </p:nvSpPr>
        <p:spPr bwMode="auto">
          <a:xfrm>
            <a:off x="2506663" y="4360863"/>
            <a:ext cx="582612" cy="800100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94" name="AutoShape 18"/>
          <p:cNvSpPr>
            <a:spLocks noChangeArrowheads="1"/>
          </p:cNvSpPr>
          <p:nvPr/>
        </p:nvSpPr>
        <p:spPr bwMode="auto">
          <a:xfrm>
            <a:off x="2457450" y="4310063"/>
            <a:ext cx="581025" cy="800100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95" name="AutoShape 19"/>
          <p:cNvSpPr>
            <a:spLocks noChangeArrowheads="1"/>
          </p:cNvSpPr>
          <p:nvPr/>
        </p:nvSpPr>
        <p:spPr bwMode="auto">
          <a:xfrm>
            <a:off x="2406650" y="4260850"/>
            <a:ext cx="582613" cy="800100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96" name="Rectangle 20"/>
          <p:cNvSpPr>
            <a:spLocks noChangeArrowheads="1"/>
          </p:cNvSpPr>
          <p:nvPr/>
        </p:nvSpPr>
        <p:spPr bwMode="auto">
          <a:xfrm>
            <a:off x="6076950" y="4797425"/>
            <a:ext cx="2413000" cy="1417638"/>
          </a:xfrm>
          <a:prstGeom prst="rect">
            <a:avLst/>
          </a:prstGeom>
          <a:noFill/>
          <a:ln w="952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97" name="AutoShape 22"/>
          <p:cNvSpPr>
            <a:spLocks noChangeArrowheads="1"/>
          </p:cNvSpPr>
          <p:nvPr/>
        </p:nvSpPr>
        <p:spPr bwMode="auto">
          <a:xfrm>
            <a:off x="6321425" y="5116513"/>
            <a:ext cx="582613" cy="866775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98" name="AutoShape 23"/>
          <p:cNvSpPr>
            <a:spLocks noChangeArrowheads="1"/>
          </p:cNvSpPr>
          <p:nvPr/>
        </p:nvSpPr>
        <p:spPr bwMode="auto">
          <a:xfrm>
            <a:off x="6272213" y="5062538"/>
            <a:ext cx="581025" cy="865187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299" name="AutoShape 24"/>
          <p:cNvSpPr>
            <a:spLocks noChangeArrowheads="1"/>
          </p:cNvSpPr>
          <p:nvPr/>
        </p:nvSpPr>
        <p:spPr bwMode="auto">
          <a:xfrm>
            <a:off x="6221413" y="5008563"/>
            <a:ext cx="582612" cy="866775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300" name="AutoShape 26"/>
          <p:cNvSpPr>
            <a:spLocks noChangeArrowheads="1"/>
          </p:cNvSpPr>
          <p:nvPr/>
        </p:nvSpPr>
        <p:spPr bwMode="auto">
          <a:xfrm>
            <a:off x="7042150" y="5116513"/>
            <a:ext cx="582613" cy="866775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301" name="AutoShape 27"/>
          <p:cNvSpPr>
            <a:spLocks noChangeArrowheads="1"/>
          </p:cNvSpPr>
          <p:nvPr/>
        </p:nvSpPr>
        <p:spPr bwMode="auto">
          <a:xfrm>
            <a:off x="6992938" y="5062538"/>
            <a:ext cx="581025" cy="865187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302" name="AutoShape 28"/>
          <p:cNvSpPr>
            <a:spLocks noChangeArrowheads="1"/>
          </p:cNvSpPr>
          <p:nvPr/>
        </p:nvSpPr>
        <p:spPr bwMode="auto">
          <a:xfrm>
            <a:off x="6942138" y="5008563"/>
            <a:ext cx="582612" cy="866775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303" name="AutoShape 30"/>
          <p:cNvSpPr>
            <a:spLocks noChangeArrowheads="1"/>
          </p:cNvSpPr>
          <p:nvPr/>
        </p:nvSpPr>
        <p:spPr bwMode="auto">
          <a:xfrm>
            <a:off x="7762875" y="5116513"/>
            <a:ext cx="582613" cy="866775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304" name="AutoShape 31"/>
          <p:cNvSpPr>
            <a:spLocks noChangeArrowheads="1"/>
          </p:cNvSpPr>
          <p:nvPr/>
        </p:nvSpPr>
        <p:spPr bwMode="auto">
          <a:xfrm>
            <a:off x="7713663" y="5062538"/>
            <a:ext cx="581025" cy="865187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305" name="AutoShape 32"/>
          <p:cNvSpPr>
            <a:spLocks noChangeArrowheads="1"/>
          </p:cNvSpPr>
          <p:nvPr/>
        </p:nvSpPr>
        <p:spPr bwMode="auto">
          <a:xfrm>
            <a:off x="7662863" y="5008563"/>
            <a:ext cx="582612" cy="866775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306" name="AutoShape 33"/>
          <p:cNvSpPr>
            <a:spLocks noChangeArrowheads="1"/>
          </p:cNvSpPr>
          <p:nvPr/>
        </p:nvSpPr>
        <p:spPr bwMode="auto">
          <a:xfrm flipV="1">
            <a:off x="1574800" y="5013325"/>
            <a:ext cx="6194425" cy="711200"/>
          </a:xfrm>
          <a:custGeom>
            <a:avLst/>
            <a:gdLst>
              <a:gd name="T0" fmla="*/ 0 w 21600"/>
              <a:gd name="T1" fmla="*/ 0 h 21600"/>
              <a:gd name="T2" fmla="*/ 0 w 21600"/>
              <a:gd name="T3" fmla="*/ 0 h 21600"/>
              <a:gd name="T4" fmla="*/ 0 w 21600"/>
              <a:gd name="T5" fmla="*/ 0 h 21600"/>
              <a:gd name="T6" fmla="*/ 0 w 21600"/>
              <a:gd name="T7" fmla="*/ 0 h 21600"/>
              <a:gd name="T8" fmla="*/ 0 w 21600"/>
              <a:gd name="T9" fmla="*/ 0 h 21600"/>
              <a:gd name="T10" fmla="*/ 0 w 21600"/>
              <a:gd name="T11" fmla="*/ 0 h 216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3161 w 21600"/>
              <a:gd name="T19" fmla="*/ 3158 h 21600"/>
              <a:gd name="T20" fmla="*/ 18439 w 21600"/>
              <a:gd name="T21" fmla="*/ 18442 h 21600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600" h="21600">
                <a:moveTo>
                  <a:pt x="10752" y="3840"/>
                </a:moveTo>
                <a:cubicBezTo>
                  <a:pt x="6926" y="3866"/>
                  <a:pt x="3840" y="6974"/>
                  <a:pt x="3840" y="10799"/>
                </a:cubicBezTo>
                <a:cubicBezTo>
                  <a:pt x="3839" y="10867"/>
                  <a:pt x="3840" y="10935"/>
                  <a:pt x="3842" y="11003"/>
                </a:cubicBezTo>
                <a:lnTo>
                  <a:pt x="4" y="11116"/>
                </a:lnTo>
                <a:cubicBezTo>
                  <a:pt x="1" y="11010"/>
                  <a:pt x="0" y="10905"/>
                  <a:pt x="0" y="10800"/>
                </a:cubicBezTo>
                <a:cubicBezTo>
                  <a:pt x="-1" y="4864"/>
                  <a:pt x="4790" y="41"/>
                  <a:pt x="10725" y="0"/>
                </a:cubicBezTo>
                <a:lnTo>
                  <a:pt x="10706" y="-2700"/>
                </a:lnTo>
                <a:lnTo>
                  <a:pt x="15358" y="1888"/>
                </a:lnTo>
                <a:lnTo>
                  <a:pt x="10770" y="6540"/>
                </a:lnTo>
                <a:lnTo>
                  <a:pt x="10752" y="3840"/>
                </a:lnTo>
                <a:close/>
              </a:path>
            </a:pathLst>
          </a:custGeom>
          <a:solidFill>
            <a:srgbClr val="EAEAEA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anchor="ctr"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97307" name="Text Box 34"/>
          <p:cNvSpPr txBox="1">
            <a:spLocks noChangeArrowheads="1"/>
          </p:cNvSpPr>
          <p:nvPr/>
        </p:nvSpPr>
        <p:spPr bwMode="auto">
          <a:xfrm>
            <a:off x="1965325" y="5607050"/>
            <a:ext cx="1162050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물리적인 백업</a:t>
            </a:r>
          </a:p>
        </p:txBody>
      </p:sp>
      <p:sp>
        <p:nvSpPr>
          <p:cNvPr id="97308" name="AutoShape 35"/>
          <p:cNvSpPr>
            <a:spLocks noChangeArrowheads="1"/>
          </p:cNvSpPr>
          <p:nvPr/>
        </p:nvSpPr>
        <p:spPr bwMode="auto">
          <a:xfrm>
            <a:off x="3402013" y="3643313"/>
            <a:ext cx="3241675" cy="623887"/>
          </a:xfrm>
          <a:prstGeom prst="rightArrow">
            <a:avLst>
              <a:gd name="adj1" fmla="val 50000"/>
              <a:gd name="adj2" fmla="val 204927"/>
            </a:avLst>
          </a:prstGeom>
          <a:solidFill>
            <a:srgbClr val="EAEAEA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309" name="Text Box 36"/>
          <p:cNvSpPr txBox="1">
            <a:spLocks noChangeArrowheads="1"/>
          </p:cNvSpPr>
          <p:nvPr/>
        </p:nvSpPr>
        <p:spPr bwMode="auto">
          <a:xfrm>
            <a:off x="3359150" y="3519488"/>
            <a:ext cx="1162050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논리적인 백업</a:t>
            </a:r>
          </a:p>
        </p:txBody>
      </p:sp>
      <p:sp>
        <p:nvSpPr>
          <p:cNvPr id="97310" name="Oval 37"/>
          <p:cNvSpPr>
            <a:spLocks noChangeArrowheads="1"/>
          </p:cNvSpPr>
          <p:nvPr/>
        </p:nvSpPr>
        <p:spPr bwMode="auto">
          <a:xfrm>
            <a:off x="3232150" y="5027613"/>
            <a:ext cx="1222375" cy="1143000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 b="1">
              <a:latin typeface="맑은 고딕" pitchFamily="50" charset="-127"/>
              <a:ea typeface="맑은 고딕" pitchFamily="50" charset="-127"/>
            </a:endParaRPr>
          </a:p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File Copy</a:t>
            </a:r>
          </a:p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311" name="Oval 38"/>
          <p:cNvSpPr>
            <a:spLocks noChangeArrowheads="1"/>
          </p:cNvSpPr>
          <p:nvPr/>
        </p:nvSpPr>
        <p:spPr bwMode="auto">
          <a:xfrm>
            <a:off x="4456113" y="3330575"/>
            <a:ext cx="1300162" cy="1143000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 b="1">
              <a:latin typeface="맑은 고딕" pitchFamily="50" charset="-127"/>
              <a:ea typeface="맑은 고딕" pitchFamily="50" charset="-127"/>
            </a:endParaRPr>
          </a:p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tbExport</a:t>
            </a:r>
          </a:p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7312" name="Text Box 39"/>
          <p:cNvSpPr txBox="1">
            <a:spLocks noChangeArrowheads="1"/>
          </p:cNvSpPr>
          <p:nvPr/>
        </p:nvSpPr>
        <p:spPr bwMode="auto">
          <a:xfrm>
            <a:off x="1801813" y="4476750"/>
            <a:ext cx="398462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Log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97313" name="Text Box 40"/>
          <p:cNvSpPr txBox="1">
            <a:spLocks noChangeArrowheads="1"/>
          </p:cNvSpPr>
          <p:nvPr/>
        </p:nvSpPr>
        <p:spPr bwMode="auto">
          <a:xfrm>
            <a:off x="939800" y="4476750"/>
            <a:ext cx="615950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Control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97314" name="Text Box 41"/>
          <p:cNvSpPr txBox="1">
            <a:spLocks noChangeArrowheads="1"/>
          </p:cNvSpPr>
          <p:nvPr/>
        </p:nvSpPr>
        <p:spPr bwMode="auto">
          <a:xfrm>
            <a:off x="2452688" y="4478338"/>
            <a:ext cx="454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Data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97315" name="Text Box 42"/>
          <p:cNvSpPr txBox="1">
            <a:spLocks noChangeArrowheads="1"/>
          </p:cNvSpPr>
          <p:nvPr/>
        </p:nvSpPr>
        <p:spPr bwMode="auto">
          <a:xfrm>
            <a:off x="7056438" y="5270500"/>
            <a:ext cx="398462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Log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97316" name="Text Box 43"/>
          <p:cNvSpPr txBox="1">
            <a:spLocks noChangeArrowheads="1"/>
          </p:cNvSpPr>
          <p:nvPr/>
        </p:nvSpPr>
        <p:spPr bwMode="auto">
          <a:xfrm>
            <a:off x="6194425" y="5270500"/>
            <a:ext cx="615950" cy="48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Control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97317" name="Text Box 44"/>
          <p:cNvSpPr txBox="1">
            <a:spLocks noChangeArrowheads="1"/>
          </p:cNvSpPr>
          <p:nvPr/>
        </p:nvSpPr>
        <p:spPr bwMode="auto">
          <a:xfrm>
            <a:off x="7707313" y="5272088"/>
            <a:ext cx="454025" cy="48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Data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고성</a:t>
            </a:r>
            <a:r>
              <a:rPr lang="ko-KR" altLang="en-US" dirty="0"/>
              <a:t>능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5" name="AutoShape 80"/>
          <p:cNvSpPr>
            <a:spLocks noChangeArrowheads="1"/>
          </p:cNvSpPr>
          <p:nvPr/>
        </p:nvSpPr>
        <p:spPr bwMode="auto">
          <a:xfrm>
            <a:off x="4679950" y="1628800"/>
            <a:ext cx="4284663" cy="4443413"/>
          </a:xfrm>
          <a:prstGeom prst="roundRect">
            <a:avLst>
              <a:gd name="adj" fmla="val 676"/>
            </a:avLst>
          </a:prstGeom>
          <a:gradFill rotWithShape="1">
            <a:gsLst>
              <a:gs pos="0">
                <a:srgbClr val="F4F4F4"/>
              </a:gs>
              <a:gs pos="100000">
                <a:srgbClr val="EAEAEA">
                  <a:alpha val="89998"/>
                </a:srgbClr>
              </a:gs>
            </a:gsLst>
            <a:lin ang="5400000" scaled="1"/>
          </a:gradFill>
          <a:ln w="6350" algn="ctr">
            <a:solidFill>
              <a:srgbClr val="4D4D4D"/>
            </a:solidFill>
            <a:round/>
            <a:headEnd/>
            <a:tailEnd/>
          </a:ln>
        </p:spPr>
        <p:txBody>
          <a:bodyPr lIns="108000" tIns="90000" rIns="72000" bIns="90000"/>
          <a:lstStyle/>
          <a:p>
            <a:pPr marL="130175" indent="-130175" eaLnBrk="0" latinLnBrk="0" hangingPunct="0">
              <a:lnSpc>
                <a:spcPct val="105000"/>
              </a:lnSpc>
              <a:spcBef>
                <a:spcPct val="100000"/>
              </a:spcBef>
              <a:buClr>
                <a:srgbClr val="CC380A"/>
              </a:buClr>
              <a:buFont typeface="Wingdings" pitchFamily="2" charset="2"/>
              <a:buChar char="§"/>
            </a:pPr>
            <a:r>
              <a:rPr lang="ko-KR" altLang="en-US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다중 버전 동시성 제어</a:t>
            </a:r>
            <a:r>
              <a:rPr lang="en-US" altLang="ko-KR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(MVCC: Multi-Version Concurrency Control) </a:t>
            </a:r>
            <a:r>
              <a:rPr lang="ko-KR" altLang="en-US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기법의 적용을 통한 다중 사용자 동시 처리 성능 향상</a:t>
            </a:r>
            <a:endParaRPr lang="en-US" altLang="ko-KR" sz="1200" b="1" baseline="0" dirty="0">
              <a:solidFill>
                <a:srgbClr val="001326"/>
              </a:solidFill>
              <a:latin typeface="맑은 고딕" pitchFamily="50" charset="-127"/>
              <a:ea typeface="맑은 고딕" pitchFamily="50" charset="-127"/>
              <a:cs typeface="Arial" pitchFamily="34" charset="0"/>
            </a:endParaRPr>
          </a:p>
          <a:p>
            <a:pPr marL="130175" indent="-130175" eaLnBrk="0" latinLnBrk="0" hangingPunct="0">
              <a:lnSpc>
                <a:spcPct val="105000"/>
              </a:lnSpc>
              <a:spcBef>
                <a:spcPct val="100000"/>
              </a:spcBef>
              <a:buClr>
                <a:srgbClr val="CC380A"/>
              </a:buClr>
              <a:buFont typeface="Wingdings" pitchFamily="2" charset="2"/>
              <a:buChar char="§"/>
            </a:pPr>
            <a:r>
              <a:rPr lang="ko-KR" altLang="en-US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쓰기 작업과 읽기 작업 사이에 </a:t>
            </a:r>
            <a:r>
              <a:rPr lang="en-US" altLang="ko-KR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Blocking</a:t>
            </a:r>
            <a:r>
              <a:rPr lang="ko-KR" altLang="en-US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이 발생하지 않는 구조</a:t>
            </a:r>
          </a:p>
          <a:p>
            <a:pPr marL="130175" indent="-130175" eaLnBrk="0" latinLnBrk="0" hangingPunct="0">
              <a:lnSpc>
                <a:spcPct val="105000"/>
              </a:lnSpc>
              <a:spcBef>
                <a:spcPct val="100000"/>
              </a:spcBef>
              <a:buClr>
                <a:srgbClr val="CC380A"/>
              </a:buClr>
              <a:buFont typeface="Wingdings" pitchFamily="2" charset="2"/>
              <a:buChar char="§"/>
            </a:pPr>
            <a:r>
              <a:rPr lang="en-US" altLang="ko-KR" sz="1200" b="1" baseline="0" dirty="0" err="1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Serializable</a:t>
            </a:r>
            <a:r>
              <a:rPr lang="en-US" altLang="ko-KR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 Isolation Level </a:t>
            </a:r>
            <a:r>
              <a:rPr lang="ko-KR" altLang="en-US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지원</a:t>
            </a:r>
          </a:p>
        </p:txBody>
      </p:sp>
      <p:graphicFrame>
        <p:nvGraphicFramePr>
          <p:cNvPr id="27" name="표 2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9849961"/>
              </p:ext>
            </p:extLst>
          </p:nvPr>
        </p:nvGraphicFramePr>
        <p:xfrm>
          <a:off x="5256213" y="3929088"/>
          <a:ext cx="792162" cy="2492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301"/>
                <a:gridCol w="716861"/>
              </a:tblGrid>
              <a:tr h="7194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0" marB="12460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0" marB="12460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  <a:tr h="177294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0" marB="12460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/>
                        <a:t> 1123</a:t>
                      </a:r>
                      <a:endParaRPr lang="ko-KR" altLang="en-US" sz="1000" dirty="0"/>
                    </a:p>
                  </a:txBody>
                  <a:tcPr marL="24949" marR="24949" marT="12460" marB="12460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sp>
        <p:nvSpPr>
          <p:cNvPr id="28" name="TextBox 90"/>
          <p:cNvSpPr txBox="1">
            <a:spLocks noChangeArrowheads="1"/>
          </p:cNvSpPr>
          <p:nvPr/>
        </p:nvSpPr>
        <p:spPr bwMode="auto">
          <a:xfrm>
            <a:off x="4932363" y="3605238"/>
            <a:ext cx="1625600" cy="25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/>
            <a:r>
              <a:rPr lang="en-US" altLang="ko-KR" sz="1600" b="1"/>
              <a:t>SELECT …  (TSN:1230)</a:t>
            </a:r>
            <a:endParaRPr lang="ko-KR" altLang="en-US" sz="1600" b="1"/>
          </a:p>
        </p:txBody>
      </p:sp>
      <p:grpSp>
        <p:nvGrpSpPr>
          <p:cNvPr id="29" name="Group 21"/>
          <p:cNvGrpSpPr>
            <a:grpSpLocks/>
          </p:cNvGrpSpPr>
          <p:nvPr/>
        </p:nvGrpSpPr>
        <p:grpSpPr bwMode="auto">
          <a:xfrm>
            <a:off x="7720013" y="4337075"/>
            <a:ext cx="900112" cy="889000"/>
            <a:chOff x="2026" y="1907"/>
            <a:chExt cx="738" cy="729"/>
          </a:xfrm>
        </p:grpSpPr>
        <p:sp>
          <p:nvSpPr>
            <p:cNvPr id="30" name="Freeform 22"/>
            <p:cNvSpPr>
              <a:spLocks/>
            </p:cNvSpPr>
            <p:nvPr/>
          </p:nvSpPr>
          <p:spPr bwMode="auto">
            <a:xfrm>
              <a:off x="2536" y="2007"/>
              <a:ext cx="228" cy="508"/>
            </a:xfrm>
            <a:custGeom>
              <a:avLst/>
              <a:gdLst>
                <a:gd name="T0" fmla="*/ 1 w 425"/>
                <a:gd name="T1" fmla="*/ 1 h 948"/>
                <a:gd name="T2" fmla="*/ 1 w 425"/>
                <a:gd name="T3" fmla="*/ 1 h 948"/>
                <a:gd name="T4" fmla="*/ 1 w 425"/>
                <a:gd name="T5" fmla="*/ 1 h 948"/>
                <a:gd name="T6" fmla="*/ 1 w 425"/>
                <a:gd name="T7" fmla="*/ 1 h 948"/>
                <a:gd name="T8" fmla="*/ 1 w 425"/>
                <a:gd name="T9" fmla="*/ 1 h 948"/>
                <a:gd name="T10" fmla="*/ 1 w 425"/>
                <a:gd name="T11" fmla="*/ 1 h 948"/>
                <a:gd name="T12" fmla="*/ 1 w 425"/>
                <a:gd name="T13" fmla="*/ 1 h 948"/>
                <a:gd name="T14" fmla="*/ 1 w 425"/>
                <a:gd name="T15" fmla="*/ 1 h 948"/>
                <a:gd name="T16" fmla="*/ 1 w 425"/>
                <a:gd name="T17" fmla="*/ 1 h 948"/>
                <a:gd name="T18" fmla="*/ 1 w 425"/>
                <a:gd name="T19" fmla="*/ 1 h 948"/>
                <a:gd name="T20" fmla="*/ 1 w 425"/>
                <a:gd name="T21" fmla="*/ 1 h 948"/>
                <a:gd name="T22" fmla="*/ 1 w 425"/>
                <a:gd name="T23" fmla="*/ 1 h 948"/>
                <a:gd name="T24" fmla="*/ 1 w 425"/>
                <a:gd name="T25" fmla="*/ 1 h 948"/>
                <a:gd name="T26" fmla="*/ 1 w 425"/>
                <a:gd name="T27" fmla="*/ 1 h 948"/>
                <a:gd name="T28" fmla="*/ 1 w 425"/>
                <a:gd name="T29" fmla="*/ 1 h 948"/>
                <a:gd name="T30" fmla="*/ 1 w 425"/>
                <a:gd name="T31" fmla="*/ 1 h 948"/>
                <a:gd name="T32" fmla="*/ 1 w 425"/>
                <a:gd name="T33" fmla="*/ 1 h 948"/>
                <a:gd name="T34" fmla="*/ 1 w 425"/>
                <a:gd name="T35" fmla="*/ 1 h 948"/>
                <a:gd name="T36" fmla="*/ 1 w 425"/>
                <a:gd name="T37" fmla="*/ 1 h 948"/>
                <a:gd name="T38" fmla="*/ 1 w 425"/>
                <a:gd name="T39" fmla="*/ 0 h 948"/>
                <a:gd name="T40" fmla="*/ 1 w 425"/>
                <a:gd name="T41" fmla="*/ 1 h 948"/>
                <a:gd name="T42" fmla="*/ 0 w 425"/>
                <a:gd name="T43" fmla="*/ 1 h 948"/>
                <a:gd name="T44" fmla="*/ 1 w 425"/>
                <a:gd name="T45" fmla="*/ 1 h 948"/>
                <a:gd name="T46" fmla="*/ 1 w 425"/>
                <a:gd name="T47" fmla="*/ 1 h 948"/>
                <a:gd name="T48" fmla="*/ 1 w 425"/>
                <a:gd name="T49" fmla="*/ 1 h 948"/>
                <a:gd name="T50" fmla="*/ 1 w 425"/>
                <a:gd name="T51" fmla="*/ 1 h 948"/>
                <a:gd name="T52" fmla="*/ 1 w 425"/>
                <a:gd name="T53" fmla="*/ 1 h 948"/>
                <a:gd name="T54" fmla="*/ 1 w 425"/>
                <a:gd name="T55" fmla="*/ 1 h 948"/>
                <a:gd name="T56" fmla="*/ 1 w 425"/>
                <a:gd name="T57" fmla="*/ 1 h 948"/>
                <a:gd name="T58" fmla="*/ 1 w 425"/>
                <a:gd name="T59" fmla="*/ 1 h 948"/>
                <a:gd name="T60" fmla="*/ 1 w 425"/>
                <a:gd name="T61" fmla="*/ 1 h 948"/>
                <a:gd name="T62" fmla="*/ 1 w 425"/>
                <a:gd name="T63" fmla="*/ 1 h 948"/>
                <a:gd name="T64" fmla="*/ 1 w 425"/>
                <a:gd name="T65" fmla="*/ 1 h 948"/>
                <a:gd name="T66" fmla="*/ 1 w 425"/>
                <a:gd name="T67" fmla="*/ 1 h 948"/>
                <a:gd name="T68" fmla="*/ 1 w 425"/>
                <a:gd name="T69" fmla="*/ 1 h 9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25"/>
                <a:gd name="T106" fmla="*/ 0 h 948"/>
                <a:gd name="T107" fmla="*/ 425 w 425"/>
                <a:gd name="T108" fmla="*/ 948 h 94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25" h="948">
                  <a:moveTo>
                    <a:pt x="5" y="637"/>
                  </a:moveTo>
                  <a:lnTo>
                    <a:pt x="69" y="883"/>
                  </a:lnTo>
                  <a:lnTo>
                    <a:pt x="325" y="947"/>
                  </a:lnTo>
                  <a:lnTo>
                    <a:pt x="281" y="905"/>
                  </a:lnTo>
                  <a:lnTo>
                    <a:pt x="314" y="860"/>
                  </a:lnTo>
                  <a:lnTo>
                    <a:pt x="342" y="813"/>
                  </a:lnTo>
                  <a:lnTo>
                    <a:pt x="367" y="763"/>
                  </a:lnTo>
                  <a:lnTo>
                    <a:pt x="388" y="711"/>
                  </a:lnTo>
                  <a:lnTo>
                    <a:pt x="404" y="657"/>
                  </a:lnTo>
                  <a:lnTo>
                    <a:pt x="417" y="602"/>
                  </a:lnTo>
                  <a:lnTo>
                    <a:pt x="424" y="545"/>
                  </a:lnTo>
                  <a:lnTo>
                    <a:pt x="424" y="487"/>
                  </a:lnTo>
                  <a:lnTo>
                    <a:pt x="423" y="416"/>
                  </a:lnTo>
                  <a:lnTo>
                    <a:pt x="412" y="347"/>
                  </a:lnTo>
                  <a:lnTo>
                    <a:pt x="394" y="281"/>
                  </a:lnTo>
                  <a:lnTo>
                    <a:pt x="371" y="219"/>
                  </a:lnTo>
                  <a:lnTo>
                    <a:pt x="342" y="158"/>
                  </a:lnTo>
                  <a:lnTo>
                    <a:pt x="306" y="101"/>
                  </a:lnTo>
                  <a:lnTo>
                    <a:pt x="266" y="48"/>
                  </a:lnTo>
                  <a:lnTo>
                    <a:pt x="220" y="0"/>
                  </a:lnTo>
                  <a:lnTo>
                    <a:pt x="169" y="203"/>
                  </a:lnTo>
                  <a:lnTo>
                    <a:pt x="0" y="247"/>
                  </a:lnTo>
                  <a:lnTo>
                    <a:pt x="22" y="272"/>
                  </a:lnTo>
                  <a:lnTo>
                    <a:pt x="40" y="298"/>
                  </a:lnTo>
                  <a:lnTo>
                    <a:pt x="56" y="326"/>
                  </a:lnTo>
                  <a:lnTo>
                    <a:pt x="69" y="356"/>
                  </a:lnTo>
                  <a:lnTo>
                    <a:pt x="81" y="387"/>
                  </a:lnTo>
                  <a:lnTo>
                    <a:pt x="89" y="419"/>
                  </a:lnTo>
                  <a:lnTo>
                    <a:pt x="93" y="452"/>
                  </a:lnTo>
                  <a:lnTo>
                    <a:pt x="95" y="487"/>
                  </a:lnTo>
                  <a:lnTo>
                    <a:pt x="91" y="536"/>
                  </a:lnTo>
                  <a:lnTo>
                    <a:pt x="81" y="585"/>
                  </a:lnTo>
                  <a:lnTo>
                    <a:pt x="64" y="629"/>
                  </a:lnTo>
                  <a:lnTo>
                    <a:pt x="42" y="671"/>
                  </a:lnTo>
                  <a:lnTo>
                    <a:pt x="5" y="637"/>
                  </a:lnTo>
                </a:path>
              </a:pathLst>
            </a:custGeom>
            <a:gradFill rotWithShape="1">
              <a:gsLst>
                <a:gs pos="0">
                  <a:srgbClr val="49759D"/>
                </a:gs>
                <a:gs pos="100000">
                  <a:srgbClr val="436D93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lIns="72000" tIns="36000" rIns="0" bIns="0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2129" y="1907"/>
              <a:ext cx="511" cy="229"/>
            </a:xfrm>
            <a:custGeom>
              <a:avLst/>
              <a:gdLst>
                <a:gd name="T0" fmla="*/ 1 w 954"/>
                <a:gd name="T1" fmla="*/ 1 h 428"/>
                <a:gd name="T2" fmla="*/ 1 w 954"/>
                <a:gd name="T3" fmla="*/ 1 h 428"/>
                <a:gd name="T4" fmla="*/ 1 w 954"/>
                <a:gd name="T5" fmla="*/ 1 h 428"/>
                <a:gd name="T6" fmla="*/ 1 w 954"/>
                <a:gd name="T7" fmla="*/ 1 h 428"/>
                <a:gd name="T8" fmla="*/ 1 w 954"/>
                <a:gd name="T9" fmla="*/ 1 h 428"/>
                <a:gd name="T10" fmla="*/ 1 w 954"/>
                <a:gd name="T11" fmla="*/ 1 h 428"/>
                <a:gd name="T12" fmla="*/ 1 w 954"/>
                <a:gd name="T13" fmla="*/ 1 h 428"/>
                <a:gd name="T14" fmla="*/ 1 w 954"/>
                <a:gd name="T15" fmla="*/ 1 h 428"/>
                <a:gd name="T16" fmla="*/ 1 w 954"/>
                <a:gd name="T17" fmla="*/ 1 h 428"/>
                <a:gd name="T18" fmla="*/ 1 w 954"/>
                <a:gd name="T19" fmla="*/ 1 h 428"/>
                <a:gd name="T20" fmla="*/ 1 w 954"/>
                <a:gd name="T21" fmla="*/ 1 h 428"/>
                <a:gd name="T22" fmla="*/ 1 w 954"/>
                <a:gd name="T23" fmla="*/ 0 h 428"/>
                <a:gd name="T24" fmla="*/ 1 w 954"/>
                <a:gd name="T25" fmla="*/ 1 h 428"/>
                <a:gd name="T26" fmla="*/ 1 w 954"/>
                <a:gd name="T27" fmla="*/ 1 h 428"/>
                <a:gd name="T28" fmla="*/ 1 w 954"/>
                <a:gd name="T29" fmla="*/ 1 h 428"/>
                <a:gd name="T30" fmla="*/ 1 w 954"/>
                <a:gd name="T31" fmla="*/ 1 h 428"/>
                <a:gd name="T32" fmla="*/ 1 w 954"/>
                <a:gd name="T33" fmla="*/ 1 h 428"/>
                <a:gd name="T34" fmla="*/ 1 w 954"/>
                <a:gd name="T35" fmla="*/ 1 h 428"/>
                <a:gd name="T36" fmla="*/ 1 w 954"/>
                <a:gd name="T37" fmla="*/ 1 h 428"/>
                <a:gd name="T38" fmla="*/ 0 w 954"/>
                <a:gd name="T39" fmla="*/ 1 h 428"/>
                <a:gd name="T40" fmla="*/ 1 w 954"/>
                <a:gd name="T41" fmla="*/ 1 h 428"/>
                <a:gd name="T42" fmla="*/ 1 w 954"/>
                <a:gd name="T43" fmla="*/ 1 h 428"/>
                <a:gd name="T44" fmla="*/ 1 w 954"/>
                <a:gd name="T45" fmla="*/ 1 h 428"/>
                <a:gd name="T46" fmla="*/ 1 w 954"/>
                <a:gd name="T47" fmla="*/ 1 h 428"/>
                <a:gd name="T48" fmla="*/ 1 w 954"/>
                <a:gd name="T49" fmla="*/ 1 h 428"/>
                <a:gd name="T50" fmla="*/ 1 w 954"/>
                <a:gd name="T51" fmla="*/ 1 h 428"/>
                <a:gd name="T52" fmla="*/ 1 w 954"/>
                <a:gd name="T53" fmla="*/ 1 h 428"/>
                <a:gd name="T54" fmla="*/ 1 w 954"/>
                <a:gd name="T55" fmla="*/ 1 h 428"/>
                <a:gd name="T56" fmla="*/ 1 w 954"/>
                <a:gd name="T57" fmla="*/ 1 h 428"/>
                <a:gd name="T58" fmla="*/ 1 w 954"/>
                <a:gd name="T59" fmla="*/ 1 h 428"/>
                <a:gd name="T60" fmla="*/ 1 w 954"/>
                <a:gd name="T61" fmla="*/ 1 h 428"/>
                <a:gd name="T62" fmla="*/ 1 w 954"/>
                <a:gd name="T63" fmla="*/ 1 h 428"/>
                <a:gd name="T64" fmla="*/ 1 w 954"/>
                <a:gd name="T65" fmla="*/ 1 h 428"/>
                <a:gd name="T66" fmla="*/ 1 w 954"/>
                <a:gd name="T67" fmla="*/ 1 h 428"/>
                <a:gd name="T68" fmla="*/ 1 w 954"/>
                <a:gd name="T69" fmla="*/ 1 h 4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954"/>
                <a:gd name="T106" fmla="*/ 0 h 428"/>
                <a:gd name="T107" fmla="*/ 954 w 954"/>
                <a:gd name="T108" fmla="*/ 428 h 42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954" h="428">
                  <a:moveTo>
                    <a:pt x="643" y="425"/>
                  </a:moveTo>
                  <a:lnTo>
                    <a:pt x="890" y="362"/>
                  </a:lnTo>
                  <a:lnTo>
                    <a:pt x="953" y="105"/>
                  </a:lnTo>
                  <a:lnTo>
                    <a:pt x="914" y="147"/>
                  </a:lnTo>
                  <a:lnTo>
                    <a:pt x="869" y="114"/>
                  </a:lnTo>
                  <a:lnTo>
                    <a:pt x="821" y="85"/>
                  </a:lnTo>
                  <a:lnTo>
                    <a:pt x="771" y="60"/>
                  </a:lnTo>
                  <a:lnTo>
                    <a:pt x="719" y="39"/>
                  </a:lnTo>
                  <a:lnTo>
                    <a:pt x="664" y="22"/>
                  </a:lnTo>
                  <a:lnTo>
                    <a:pt x="608" y="10"/>
                  </a:lnTo>
                  <a:lnTo>
                    <a:pt x="551" y="2"/>
                  </a:lnTo>
                  <a:lnTo>
                    <a:pt x="491" y="0"/>
                  </a:lnTo>
                  <a:lnTo>
                    <a:pt x="420" y="3"/>
                  </a:lnTo>
                  <a:lnTo>
                    <a:pt x="351" y="14"/>
                  </a:lnTo>
                  <a:lnTo>
                    <a:pt x="284" y="32"/>
                  </a:lnTo>
                  <a:lnTo>
                    <a:pt x="220" y="57"/>
                  </a:lnTo>
                  <a:lnTo>
                    <a:pt x="160" y="86"/>
                  </a:lnTo>
                  <a:lnTo>
                    <a:pt x="102" y="122"/>
                  </a:lnTo>
                  <a:lnTo>
                    <a:pt x="49" y="163"/>
                  </a:lnTo>
                  <a:lnTo>
                    <a:pt x="0" y="209"/>
                  </a:lnTo>
                  <a:lnTo>
                    <a:pt x="207" y="261"/>
                  </a:lnTo>
                  <a:lnTo>
                    <a:pt x="251" y="427"/>
                  </a:lnTo>
                  <a:lnTo>
                    <a:pt x="276" y="405"/>
                  </a:lnTo>
                  <a:lnTo>
                    <a:pt x="302" y="387"/>
                  </a:lnTo>
                  <a:lnTo>
                    <a:pt x="330" y="370"/>
                  </a:lnTo>
                  <a:lnTo>
                    <a:pt x="360" y="357"/>
                  </a:lnTo>
                  <a:lnTo>
                    <a:pt x="391" y="346"/>
                  </a:lnTo>
                  <a:lnTo>
                    <a:pt x="424" y="338"/>
                  </a:lnTo>
                  <a:lnTo>
                    <a:pt x="458" y="333"/>
                  </a:lnTo>
                  <a:lnTo>
                    <a:pt x="491" y="331"/>
                  </a:lnTo>
                  <a:lnTo>
                    <a:pt x="543" y="335"/>
                  </a:lnTo>
                  <a:lnTo>
                    <a:pt x="591" y="346"/>
                  </a:lnTo>
                  <a:lnTo>
                    <a:pt x="638" y="363"/>
                  </a:lnTo>
                  <a:lnTo>
                    <a:pt x="680" y="386"/>
                  </a:lnTo>
                  <a:lnTo>
                    <a:pt x="643" y="425"/>
                  </a:lnTo>
                </a:path>
              </a:pathLst>
            </a:custGeom>
            <a:gradFill rotWithShape="1">
              <a:gsLst>
                <a:gs pos="0">
                  <a:srgbClr val="8EAECC"/>
                </a:gs>
                <a:gs pos="100000">
                  <a:srgbClr val="7199BD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lIns="72000" tIns="36000" rIns="0" bIns="0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2" name="Freeform 24"/>
            <p:cNvSpPr>
              <a:spLocks/>
            </p:cNvSpPr>
            <p:nvPr/>
          </p:nvSpPr>
          <p:spPr bwMode="auto">
            <a:xfrm>
              <a:off x="2026" y="2027"/>
              <a:ext cx="231" cy="509"/>
            </a:xfrm>
            <a:custGeom>
              <a:avLst/>
              <a:gdLst>
                <a:gd name="T0" fmla="*/ 1 w 432"/>
                <a:gd name="T1" fmla="*/ 1 h 951"/>
                <a:gd name="T2" fmla="*/ 1 w 432"/>
                <a:gd name="T3" fmla="*/ 1 h 951"/>
                <a:gd name="T4" fmla="*/ 1 w 432"/>
                <a:gd name="T5" fmla="*/ 0 h 951"/>
                <a:gd name="T6" fmla="*/ 1 w 432"/>
                <a:gd name="T7" fmla="*/ 1 h 951"/>
                <a:gd name="T8" fmla="*/ 1 w 432"/>
                <a:gd name="T9" fmla="*/ 1 h 951"/>
                <a:gd name="T10" fmla="*/ 1 w 432"/>
                <a:gd name="T11" fmla="*/ 1 h 951"/>
                <a:gd name="T12" fmla="*/ 1 w 432"/>
                <a:gd name="T13" fmla="*/ 1 h 951"/>
                <a:gd name="T14" fmla="*/ 1 w 432"/>
                <a:gd name="T15" fmla="*/ 1 h 951"/>
                <a:gd name="T16" fmla="*/ 1 w 432"/>
                <a:gd name="T17" fmla="*/ 1 h 951"/>
                <a:gd name="T18" fmla="*/ 1 w 432"/>
                <a:gd name="T19" fmla="*/ 1 h 951"/>
                <a:gd name="T20" fmla="*/ 1 w 432"/>
                <a:gd name="T21" fmla="*/ 1 h 951"/>
                <a:gd name="T22" fmla="*/ 0 w 432"/>
                <a:gd name="T23" fmla="*/ 1 h 951"/>
                <a:gd name="T24" fmla="*/ 1 w 432"/>
                <a:gd name="T25" fmla="*/ 1 h 951"/>
                <a:gd name="T26" fmla="*/ 1 w 432"/>
                <a:gd name="T27" fmla="*/ 1 h 951"/>
                <a:gd name="T28" fmla="*/ 1 w 432"/>
                <a:gd name="T29" fmla="*/ 1 h 951"/>
                <a:gd name="T30" fmla="*/ 1 w 432"/>
                <a:gd name="T31" fmla="*/ 1 h 951"/>
                <a:gd name="T32" fmla="*/ 1 w 432"/>
                <a:gd name="T33" fmla="*/ 1 h 951"/>
                <a:gd name="T34" fmla="*/ 1 w 432"/>
                <a:gd name="T35" fmla="*/ 1 h 951"/>
                <a:gd name="T36" fmla="*/ 1 w 432"/>
                <a:gd name="T37" fmla="*/ 1 h 951"/>
                <a:gd name="T38" fmla="*/ 1 w 432"/>
                <a:gd name="T39" fmla="*/ 1 h 951"/>
                <a:gd name="T40" fmla="*/ 1 w 432"/>
                <a:gd name="T41" fmla="*/ 1 h 951"/>
                <a:gd name="T42" fmla="*/ 1 w 432"/>
                <a:gd name="T43" fmla="*/ 1 h 951"/>
                <a:gd name="T44" fmla="*/ 1 w 432"/>
                <a:gd name="T45" fmla="*/ 1 h 951"/>
                <a:gd name="T46" fmla="*/ 1 w 432"/>
                <a:gd name="T47" fmla="*/ 1 h 951"/>
                <a:gd name="T48" fmla="*/ 1 w 432"/>
                <a:gd name="T49" fmla="*/ 1 h 951"/>
                <a:gd name="T50" fmla="*/ 1 w 432"/>
                <a:gd name="T51" fmla="*/ 1 h 951"/>
                <a:gd name="T52" fmla="*/ 1 w 432"/>
                <a:gd name="T53" fmla="*/ 1 h 951"/>
                <a:gd name="T54" fmla="*/ 1 w 432"/>
                <a:gd name="T55" fmla="*/ 1 h 951"/>
                <a:gd name="T56" fmla="*/ 1 w 432"/>
                <a:gd name="T57" fmla="*/ 1 h 951"/>
                <a:gd name="T58" fmla="*/ 1 w 432"/>
                <a:gd name="T59" fmla="*/ 1 h 951"/>
                <a:gd name="T60" fmla="*/ 1 w 432"/>
                <a:gd name="T61" fmla="*/ 1 h 951"/>
                <a:gd name="T62" fmla="*/ 1 w 432"/>
                <a:gd name="T63" fmla="*/ 1 h 951"/>
                <a:gd name="T64" fmla="*/ 1 w 432"/>
                <a:gd name="T65" fmla="*/ 1 h 951"/>
                <a:gd name="T66" fmla="*/ 1 w 432"/>
                <a:gd name="T67" fmla="*/ 1 h 951"/>
                <a:gd name="T68" fmla="*/ 1 w 432"/>
                <a:gd name="T69" fmla="*/ 1 h 951"/>
                <a:gd name="T70" fmla="*/ 1 w 432"/>
                <a:gd name="T71" fmla="*/ 1 h 951"/>
                <a:gd name="T72" fmla="*/ 1 w 432"/>
                <a:gd name="T73" fmla="*/ 1 h 951"/>
                <a:gd name="T74" fmla="*/ 1 w 432"/>
                <a:gd name="T75" fmla="*/ 1 h 951"/>
                <a:gd name="T76" fmla="*/ 1 w 432"/>
                <a:gd name="T77" fmla="*/ 1 h 951"/>
                <a:gd name="T78" fmla="*/ 1 w 432"/>
                <a:gd name="T79" fmla="*/ 1 h 95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32"/>
                <a:gd name="T121" fmla="*/ 0 h 951"/>
                <a:gd name="T122" fmla="*/ 432 w 432"/>
                <a:gd name="T123" fmla="*/ 951 h 951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32" h="951">
                  <a:moveTo>
                    <a:pt x="425" y="312"/>
                  </a:moveTo>
                  <a:lnTo>
                    <a:pt x="361" y="64"/>
                  </a:lnTo>
                  <a:lnTo>
                    <a:pt x="106" y="0"/>
                  </a:lnTo>
                  <a:lnTo>
                    <a:pt x="145" y="38"/>
                  </a:lnTo>
                  <a:lnTo>
                    <a:pt x="113" y="83"/>
                  </a:lnTo>
                  <a:lnTo>
                    <a:pt x="84" y="130"/>
                  </a:lnTo>
                  <a:lnTo>
                    <a:pt x="59" y="180"/>
                  </a:lnTo>
                  <a:lnTo>
                    <a:pt x="38" y="233"/>
                  </a:lnTo>
                  <a:lnTo>
                    <a:pt x="22" y="286"/>
                  </a:lnTo>
                  <a:lnTo>
                    <a:pt x="10" y="342"/>
                  </a:lnTo>
                  <a:lnTo>
                    <a:pt x="2" y="399"/>
                  </a:lnTo>
                  <a:lnTo>
                    <a:pt x="0" y="458"/>
                  </a:lnTo>
                  <a:lnTo>
                    <a:pt x="1" y="493"/>
                  </a:lnTo>
                  <a:lnTo>
                    <a:pt x="4" y="529"/>
                  </a:lnTo>
                  <a:lnTo>
                    <a:pt x="9" y="564"/>
                  </a:lnTo>
                  <a:lnTo>
                    <a:pt x="14" y="598"/>
                  </a:lnTo>
                  <a:lnTo>
                    <a:pt x="23" y="632"/>
                  </a:lnTo>
                  <a:lnTo>
                    <a:pt x="33" y="665"/>
                  </a:lnTo>
                  <a:lnTo>
                    <a:pt x="44" y="698"/>
                  </a:lnTo>
                  <a:lnTo>
                    <a:pt x="57" y="729"/>
                  </a:lnTo>
                  <a:lnTo>
                    <a:pt x="86" y="790"/>
                  </a:lnTo>
                  <a:lnTo>
                    <a:pt x="123" y="847"/>
                  </a:lnTo>
                  <a:lnTo>
                    <a:pt x="164" y="900"/>
                  </a:lnTo>
                  <a:lnTo>
                    <a:pt x="210" y="950"/>
                  </a:lnTo>
                  <a:lnTo>
                    <a:pt x="261" y="745"/>
                  </a:lnTo>
                  <a:lnTo>
                    <a:pt x="431" y="702"/>
                  </a:lnTo>
                  <a:lnTo>
                    <a:pt x="409" y="676"/>
                  </a:lnTo>
                  <a:lnTo>
                    <a:pt x="389" y="650"/>
                  </a:lnTo>
                  <a:lnTo>
                    <a:pt x="373" y="622"/>
                  </a:lnTo>
                  <a:lnTo>
                    <a:pt x="358" y="591"/>
                  </a:lnTo>
                  <a:lnTo>
                    <a:pt x="347" y="559"/>
                  </a:lnTo>
                  <a:lnTo>
                    <a:pt x="339" y="527"/>
                  </a:lnTo>
                  <a:lnTo>
                    <a:pt x="334" y="493"/>
                  </a:lnTo>
                  <a:lnTo>
                    <a:pt x="332" y="458"/>
                  </a:lnTo>
                  <a:lnTo>
                    <a:pt x="336" y="407"/>
                  </a:lnTo>
                  <a:lnTo>
                    <a:pt x="346" y="360"/>
                  </a:lnTo>
                  <a:lnTo>
                    <a:pt x="363" y="314"/>
                  </a:lnTo>
                  <a:lnTo>
                    <a:pt x="373" y="292"/>
                  </a:lnTo>
                  <a:lnTo>
                    <a:pt x="385" y="272"/>
                  </a:lnTo>
                  <a:lnTo>
                    <a:pt x="425" y="312"/>
                  </a:lnTo>
                </a:path>
              </a:pathLst>
            </a:custGeom>
            <a:gradFill rotWithShape="1">
              <a:gsLst>
                <a:gs pos="0">
                  <a:srgbClr val="C8D8E6"/>
                </a:gs>
                <a:gs pos="100000">
                  <a:srgbClr val="AEC5DA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lIns="72000" tIns="36000" rIns="0" bIns="0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3" name="Freeform 25"/>
            <p:cNvSpPr>
              <a:spLocks/>
            </p:cNvSpPr>
            <p:nvPr/>
          </p:nvSpPr>
          <p:spPr bwMode="auto">
            <a:xfrm>
              <a:off x="2147" y="2406"/>
              <a:ext cx="509" cy="230"/>
            </a:xfrm>
            <a:custGeom>
              <a:avLst/>
              <a:gdLst>
                <a:gd name="T0" fmla="*/ 1 w 948"/>
                <a:gd name="T1" fmla="*/ 1 h 428"/>
                <a:gd name="T2" fmla="*/ 1 w 948"/>
                <a:gd name="T3" fmla="*/ 1 h 428"/>
                <a:gd name="T4" fmla="*/ 0 w 948"/>
                <a:gd name="T5" fmla="*/ 1 h 428"/>
                <a:gd name="T6" fmla="*/ 1 w 948"/>
                <a:gd name="T7" fmla="*/ 1 h 428"/>
                <a:gd name="T8" fmla="*/ 1 w 948"/>
                <a:gd name="T9" fmla="*/ 1 h 428"/>
                <a:gd name="T10" fmla="*/ 1 w 948"/>
                <a:gd name="T11" fmla="*/ 1 h 428"/>
                <a:gd name="T12" fmla="*/ 1 w 948"/>
                <a:gd name="T13" fmla="*/ 1 h 428"/>
                <a:gd name="T14" fmla="*/ 1 w 948"/>
                <a:gd name="T15" fmla="*/ 1 h 428"/>
                <a:gd name="T16" fmla="*/ 1 w 948"/>
                <a:gd name="T17" fmla="*/ 1 h 428"/>
                <a:gd name="T18" fmla="*/ 1 w 948"/>
                <a:gd name="T19" fmla="*/ 1 h 428"/>
                <a:gd name="T20" fmla="*/ 1 w 948"/>
                <a:gd name="T21" fmla="*/ 1 h 428"/>
                <a:gd name="T22" fmla="*/ 1 w 948"/>
                <a:gd name="T23" fmla="*/ 1 h 428"/>
                <a:gd name="T24" fmla="*/ 1 w 948"/>
                <a:gd name="T25" fmla="*/ 1 h 428"/>
                <a:gd name="T26" fmla="*/ 1 w 948"/>
                <a:gd name="T27" fmla="*/ 1 h 428"/>
                <a:gd name="T28" fmla="*/ 1 w 948"/>
                <a:gd name="T29" fmla="*/ 1 h 428"/>
                <a:gd name="T30" fmla="*/ 1 w 948"/>
                <a:gd name="T31" fmla="*/ 1 h 428"/>
                <a:gd name="T32" fmla="*/ 1 w 948"/>
                <a:gd name="T33" fmla="*/ 1 h 428"/>
                <a:gd name="T34" fmla="*/ 1 w 948"/>
                <a:gd name="T35" fmla="*/ 1 h 428"/>
                <a:gd name="T36" fmla="*/ 1 w 948"/>
                <a:gd name="T37" fmla="*/ 1 h 428"/>
                <a:gd name="T38" fmla="*/ 1 w 948"/>
                <a:gd name="T39" fmla="*/ 1 h 428"/>
                <a:gd name="T40" fmla="*/ 1 w 948"/>
                <a:gd name="T41" fmla="*/ 1 h 428"/>
                <a:gd name="T42" fmla="*/ 1 w 948"/>
                <a:gd name="T43" fmla="*/ 1 h 428"/>
                <a:gd name="T44" fmla="*/ 1 w 948"/>
                <a:gd name="T45" fmla="*/ 0 h 428"/>
                <a:gd name="T46" fmla="*/ 1 w 948"/>
                <a:gd name="T47" fmla="*/ 1 h 428"/>
                <a:gd name="T48" fmla="*/ 1 w 948"/>
                <a:gd name="T49" fmla="*/ 1 h 428"/>
                <a:gd name="T50" fmla="*/ 1 w 948"/>
                <a:gd name="T51" fmla="*/ 1 h 428"/>
                <a:gd name="T52" fmla="*/ 1 w 948"/>
                <a:gd name="T53" fmla="*/ 1 h 428"/>
                <a:gd name="T54" fmla="*/ 1 w 948"/>
                <a:gd name="T55" fmla="*/ 1 h 428"/>
                <a:gd name="T56" fmla="*/ 1 w 948"/>
                <a:gd name="T57" fmla="*/ 1 h 428"/>
                <a:gd name="T58" fmla="*/ 1 w 948"/>
                <a:gd name="T59" fmla="*/ 1 h 428"/>
                <a:gd name="T60" fmla="*/ 1 w 948"/>
                <a:gd name="T61" fmla="*/ 1 h 428"/>
                <a:gd name="T62" fmla="*/ 1 w 948"/>
                <a:gd name="T63" fmla="*/ 1 h 428"/>
                <a:gd name="T64" fmla="*/ 1 w 948"/>
                <a:gd name="T65" fmla="*/ 1 h 428"/>
                <a:gd name="T66" fmla="*/ 1 w 948"/>
                <a:gd name="T67" fmla="*/ 1 h 428"/>
                <a:gd name="T68" fmla="*/ 1 w 948"/>
                <a:gd name="T69" fmla="*/ 1 h 428"/>
                <a:gd name="T70" fmla="*/ 1 w 948"/>
                <a:gd name="T71" fmla="*/ 1 h 428"/>
                <a:gd name="T72" fmla="*/ 1 w 948"/>
                <a:gd name="T73" fmla="*/ 1 h 428"/>
                <a:gd name="T74" fmla="*/ 1 w 948"/>
                <a:gd name="T75" fmla="*/ 1 h 428"/>
                <a:gd name="T76" fmla="*/ 1 w 948"/>
                <a:gd name="T77" fmla="*/ 1 h 428"/>
                <a:gd name="T78" fmla="*/ 1 w 948"/>
                <a:gd name="T79" fmla="*/ 1 h 42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948"/>
                <a:gd name="T121" fmla="*/ 0 h 428"/>
                <a:gd name="T122" fmla="*/ 948 w 948"/>
                <a:gd name="T123" fmla="*/ 428 h 42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948" h="428">
                  <a:moveTo>
                    <a:pt x="311" y="8"/>
                  </a:moveTo>
                  <a:lnTo>
                    <a:pt x="64" y="73"/>
                  </a:lnTo>
                  <a:lnTo>
                    <a:pt x="0" y="328"/>
                  </a:lnTo>
                  <a:lnTo>
                    <a:pt x="40" y="287"/>
                  </a:lnTo>
                  <a:lnTo>
                    <a:pt x="85" y="318"/>
                  </a:lnTo>
                  <a:lnTo>
                    <a:pt x="132" y="346"/>
                  </a:lnTo>
                  <a:lnTo>
                    <a:pt x="182" y="371"/>
                  </a:lnTo>
                  <a:lnTo>
                    <a:pt x="234" y="392"/>
                  </a:lnTo>
                  <a:lnTo>
                    <a:pt x="287" y="408"/>
                  </a:lnTo>
                  <a:lnTo>
                    <a:pt x="342" y="420"/>
                  </a:lnTo>
                  <a:lnTo>
                    <a:pt x="400" y="427"/>
                  </a:lnTo>
                  <a:lnTo>
                    <a:pt x="458" y="427"/>
                  </a:lnTo>
                  <a:lnTo>
                    <a:pt x="529" y="425"/>
                  </a:lnTo>
                  <a:lnTo>
                    <a:pt x="597" y="415"/>
                  </a:lnTo>
                  <a:lnTo>
                    <a:pt x="664" y="397"/>
                  </a:lnTo>
                  <a:lnTo>
                    <a:pt x="728" y="374"/>
                  </a:lnTo>
                  <a:lnTo>
                    <a:pt x="788" y="344"/>
                  </a:lnTo>
                  <a:lnTo>
                    <a:pt x="817" y="327"/>
                  </a:lnTo>
                  <a:lnTo>
                    <a:pt x="845" y="309"/>
                  </a:lnTo>
                  <a:lnTo>
                    <a:pt x="898" y="268"/>
                  </a:lnTo>
                  <a:lnTo>
                    <a:pt x="947" y="223"/>
                  </a:lnTo>
                  <a:lnTo>
                    <a:pt x="746" y="173"/>
                  </a:lnTo>
                  <a:lnTo>
                    <a:pt x="701" y="0"/>
                  </a:lnTo>
                  <a:lnTo>
                    <a:pt x="677" y="22"/>
                  </a:lnTo>
                  <a:lnTo>
                    <a:pt x="650" y="41"/>
                  </a:lnTo>
                  <a:lnTo>
                    <a:pt x="621" y="57"/>
                  </a:lnTo>
                  <a:lnTo>
                    <a:pt x="591" y="72"/>
                  </a:lnTo>
                  <a:lnTo>
                    <a:pt x="560" y="83"/>
                  </a:lnTo>
                  <a:lnTo>
                    <a:pt x="526" y="91"/>
                  </a:lnTo>
                  <a:lnTo>
                    <a:pt x="493" y="96"/>
                  </a:lnTo>
                  <a:lnTo>
                    <a:pt x="458" y="98"/>
                  </a:lnTo>
                  <a:lnTo>
                    <a:pt x="433" y="97"/>
                  </a:lnTo>
                  <a:lnTo>
                    <a:pt x="408" y="94"/>
                  </a:lnTo>
                  <a:lnTo>
                    <a:pt x="384" y="90"/>
                  </a:lnTo>
                  <a:lnTo>
                    <a:pt x="361" y="85"/>
                  </a:lnTo>
                  <a:lnTo>
                    <a:pt x="338" y="77"/>
                  </a:lnTo>
                  <a:lnTo>
                    <a:pt x="316" y="69"/>
                  </a:lnTo>
                  <a:lnTo>
                    <a:pt x="295" y="58"/>
                  </a:lnTo>
                  <a:lnTo>
                    <a:pt x="274" y="46"/>
                  </a:lnTo>
                  <a:lnTo>
                    <a:pt x="311" y="8"/>
                  </a:lnTo>
                </a:path>
              </a:pathLst>
            </a:custGeom>
            <a:gradFill rotWithShape="1">
              <a:gsLst>
                <a:gs pos="0">
                  <a:srgbClr val="355573"/>
                </a:gs>
                <a:gs pos="100000">
                  <a:srgbClr val="2A445C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lIns="72000" tIns="36000" rIns="0" bIns="0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4" name="TextBox 96"/>
          <p:cNvSpPr txBox="1">
            <a:spLocks noChangeArrowheads="1"/>
          </p:cNvSpPr>
          <p:nvPr/>
        </p:nvSpPr>
        <p:spPr bwMode="auto">
          <a:xfrm>
            <a:off x="7467600" y="4037038"/>
            <a:ext cx="1352550" cy="25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/>
            <a:r>
              <a:rPr lang="en-US" altLang="ko-KR" sz="1600" b="1" dirty="0"/>
              <a:t>Rollback Segment</a:t>
            </a:r>
            <a:endParaRPr lang="ko-KR" altLang="en-US" sz="1600" b="1" dirty="0"/>
          </a:p>
        </p:txBody>
      </p:sp>
      <p:graphicFrame>
        <p:nvGraphicFramePr>
          <p:cNvPr id="35" name="표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3622186"/>
              </p:ext>
            </p:extLst>
          </p:nvPr>
        </p:nvGraphicFramePr>
        <p:xfrm>
          <a:off x="5256213" y="4216425"/>
          <a:ext cx="792162" cy="249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301"/>
                <a:gridCol w="716861"/>
              </a:tblGrid>
              <a:tr h="7194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  <a:tr h="177295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/>
                        <a:t> 1123</a:t>
                      </a:r>
                      <a:endParaRPr lang="ko-KR" altLang="en-US" sz="10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6" name="표 3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5106158"/>
              </p:ext>
            </p:extLst>
          </p:nvPr>
        </p:nvGraphicFramePr>
        <p:xfrm>
          <a:off x="5256213" y="4505350"/>
          <a:ext cx="792162" cy="249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301"/>
                <a:gridCol w="716861"/>
              </a:tblGrid>
              <a:tr h="7194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A662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A662"/>
                    </a:solidFill>
                  </a:tcPr>
                </a:tc>
              </a:tr>
              <a:tr h="177295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A66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/>
                        <a:t> 1332</a:t>
                      </a:r>
                      <a:endParaRPr lang="ko-KR" altLang="en-US" sz="10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A66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" name="표 3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2100159"/>
              </p:ext>
            </p:extLst>
          </p:nvPr>
        </p:nvGraphicFramePr>
        <p:xfrm>
          <a:off x="5256213" y="4792688"/>
          <a:ext cx="792162" cy="2492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301"/>
                <a:gridCol w="716861"/>
              </a:tblGrid>
              <a:tr h="7194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0" marB="12460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0" marB="12460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  <a:tr h="177294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0" marB="12460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/>
                        <a:t> 1123</a:t>
                      </a:r>
                      <a:endParaRPr lang="ko-KR" altLang="en-US" sz="1000" dirty="0"/>
                    </a:p>
                  </a:txBody>
                  <a:tcPr marL="24949" marR="24949" marT="12460" marB="12460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8" name="표 3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0266507"/>
              </p:ext>
            </p:extLst>
          </p:nvPr>
        </p:nvGraphicFramePr>
        <p:xfrm>
          <a:off x="5256213" y="5080025"/>
          <a:ext cx="792162" cy="249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301"/>
                <a:gridCol w="716861"/>
              </a:tblGrid>
              <a:tr h="7194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7C18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7C18"/>
                    </a:solidFill>
                  </a:tcPr>
                </a:tc>
              </a:tr>
              <a:tr h="177295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7C18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/>
                        <a:t> 1432</a:t>
                      </a:r>
                      <a:endParaRPr lang="ko-KR" altLang="en-US" sz="10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7C18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9" name="표 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6805940"/>
              </p:ext>
            </p:extLst>
          </p:nvPr>
        </p:nvGraphicFramePr>
        <p:xfrm>
          <a:off x="5256213" y="5367363"/>
          <a:ext cx="792162" cy="2492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301"/>
                <a:gridCol w="716861"/>
              </a:tblGrid>
              <a:tr h="7194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0" marB="12460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0" marB="12460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  <a:tr h="177294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0" marB="12460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/>
                        <a:t> 1123</a:t>
                      </a:r>
                      <a:endParaRPr lang="ko-KR" altLang="en-US" sz="1000" dirty="0"/>
                    </a:p>
                  </a:txBody>
                  <a:tcPr marL="24949" marR="24949" marT="12460" marB="12460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0" name="표 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5808231"/>
              </p:ext>
            </p:extLst>
          </p:nvPr>
        </p:nvGraphicFramePr>
        <p:xfrm>
          <a:off x="5256213" y="5654700"/>
          <a:ext cx="792162" cy="249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301"/>
                <a:gridCol w="716861"/>
              </a:tblGrid>
              <a:tr h="7194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  <a:tr h="177295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/>
                        <a:t> 1123</a:t>
                      </a:r>
                      <a:endParaRPr lang="ko-KR" altLang="en-US" sz="10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1" name="표 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020885"/>
              </p:ext>
            </p:extLst>
          </p:nvPr>
        </p:nvGraphicFramePr>
        <p:xfrm>
          <a:off x="6119813" y="4505350"/>
          <a:ext cx="792162" cy="249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301"/>
                <a:gridCol w="716861"/>
              </a:tblGrid>
              <a:tr h="7194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  <a:tr h="177295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/>
                        <a:t> 1123</a:t>
                      </a:r>
                      <a:endParaRPr lang="ko-KR" altLang="en-US" sz="10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2" name="표 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3473830"/>
              </p:ext>
            </p:extLst>
          </p:nvPr>
        </p:nvGraphicFramePr>
        <p:xfrm>
          <a:off x="6119813" y="5080025"/>
          <a:ext cx="792162" cy="249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301"/>
                <a:gridCol w="716861"/>
              </a:tblGrid>
              <a:tr h="7194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A662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A662"/>
                    </a:solidFill>
                  </a:tcPr>
                </a:tc>
              </a:tr>
              <a:tr h="177295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A66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/>
                        <a:t> 1332</a:t>
                      </a:r>
                      <a:endParaRPr lang="ko-KR" altLang="en-US" sz="10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A66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3" name="표 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7728518"/>
              </p:ext>
            </p:extLst>
          </p:nvPr>
        </p:nvGraphicFramePr>
        <p:xfrm>
          <a:off x="6985000" y="5080025"/>
          <a:ext cx="792163" cy="2492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301"/>
                <a:gridCol w="716862"/>
              </a:tblGrid>
              <a:tr h="7194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  <a:tr h="177295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4949" marR="24949" marT="12461" marB="12461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 smtClean="0"/>
                        <a:t> 1123</a:t>
                      </a:r>
                      <a:endParaRPr lang="ko-KR" altLang="en-US" sz="1000" dirty="0"/>
                    </a:p>
                  </a:txBody>
                  <a:tcPr marL="24949" marR="24949" marT="12461" marB="12461">
                    <a:lnL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43505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sp>
        <p:nvSpPr>
          <p:cNvPr id="44" name="TextBox 111"/>
          <p:cNvSpPr txBox="1">
            <a:spLocks noChangeArrowheads="1"/>
          </p:cNvSpPr>
          <p:nvPr/>
        </p:nvSpPr>
        <p:spPr bwMode="auto">
          <a:xfrm>
            <a:off x="6134100" y="4176738"/>
            <a:ext cx="598488" cy="25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/>
            <a:r>
              <a:rPr lang="en-US" altLang="ko-KR" sz="1600" b="1"/>
              <a:t>Blocks</a:t>
            </a:r>
            <a:endParaRPr lang="ko-KR" altLang="en-US" sz="1600" b="1"/>
          </a:p>
        </p:txBody>
      </p:sp>
      <p:sp>
        <p:nvSpPr>
          <p:cNvPr id="45" name="자유형 44"/>
          <p:cNvSpPr>
            <a:spLocks noChangeArrowheads="1"/>
          </p:cNvSpPr>
          <p:nvPr/>
        </p:nvSpPr>
        <p:spPr bwMode="auto">
          <a:xfrm>
            <a:off x="5553075" y="3886225"/>
            <a:ext cx="2060575" cy="2009775"/>
          </a:xfrm>
          <a:custGeom>
            <a:avLst/>
            <a:gdLst>
              <a:gd name="T0" fmla="*/ 66675 w 2060575"/>
              <a:gd name="T1" fmla="*/ 0 h 2009775"/>
              <a:gd name="T2" fmla="*/ 76200 w 2060575"/>
              <a:gd name="T3" fmla="*/ 485775 h 2009775"/>
              <a:gd name="T4" fmla="*/ 142875 w 2060575"/>
              <a:gd name="T5" fmla="*/ 609600 h 2009775"/>
              <a:gd name="T6" fmla="*/ 476250 w 2060575"/>
              <a:gd name="T7" fmla="*/ 628650 h 2009775"/>
              <a:gd name="T8" fmla="*/ 1066800 w 2060575"/>
              <a:gd name="T9" fmla="*/ 619125 h 2009775"/>
              <a:gd name="T10" fmla="*/ 1143000 w 2060575"/>
              <a:gd name="T11" fmla="*/ 790575 h 2009775"/>
              <a:gd name="T12" fmla="*/ 971550 w 2060575"/>
              <a:gd name="T13" fmla="*/ 838200 h 2009775"/>
              <a:gd name="T14" fmla="*/ 152400 w 2060575"/>
              <a:gd name="T15" fmla="*/ 885825 h 2009775"/>
              <a:gd name="T16" fmla="*/ 57150 w 2060575"/>
              <a:gd name="T17" fmla="*/ 1047750 h 2009775"/>
              <a:gd name="T18" fmla="*/ 152400 w 2060575"/>
              <a:gd name="T19" fmla="*/ 1114425 h 2009775"/>
              <a:gd name="T20" fmla="*/ 295275 w 2060575"/>
              <a:gd name="T21" fmla="*/ 1133475 h 2009775"/>
              <a:gd name="T22" fmla="*/ 1781175 w 2060575"/>
              <a:gd name="T23" fmla="*/ 1143000 h 2009775"/>
              <a:gd name="T24" fmla="*/ 1971675 w 2060575"/>
              <a:gd name="T25" fmla="*/ 1323975 h 2009775"/>
              <a:gd name="T26" fmla="*/ 1828800 w 2060575"/>
              <a:gd name="T27" fmla="*/ 1428750 h 2009775"/>
              <a:gd name="T28" fmla="*/ 628650 w 2060575"/>
              <a:gd name="T29" fmla="*/ 1476375 h 2009775"/>
              <a:gd name="T30" fmla="*/ 190500 w 2060575"/>
              <a:gd name="T31" fmla="*/ 1485900 h 2009775"/>
              <a:gd name="T32" fmla="*/ 104775 w 2060575"/>
              <a:gd name="T33" fmla="*/ 1590675 h 2009775"/>
              <a:gd name="T34" fmla="*/ 114300 w 2060575"/>
              <a:gd name="T35" fmla="*/ 1714500 h 2009775"/>
              <a:gd name="T36" fmla="*/ 104775 w 2060575"/>
              <a:gd name="T37" fmla="*/ 2009775 h 2009775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2060575"/>
              <a:gd name="T58" fmla="*/ 0 h 2009775"/>
              <a:gd name="T59" fmla="*/ 2060575 w 2060575"/>
              <a:gd name="T60" fmla="*/ 2009775 h 2009775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2060575" h="2009775">
                <a:moveTo>
                  <a:pt x="66675" y="0"/>
                </a:moveTo>
                <a:cubicBezTo>
                  <a:pt x="65087" y="192087"/>
                  <a:pt x="63500" y="384175"/>
                  <a:pt x="76200" y="485775"/>
                </a:cubicBezTo>
                <a:cubicBezTo>
                  <a:pt x="88900" y="587375"/>
                  <a:pt x="76200" y="585788"/>
                  <a:pt x="142875" y="609600"/>
                </a:cubicBezTo>
                <a:cubicBezTo>
                  <a:pt x="209550" y="633413"/>
                  <a:pt x="476250" y="628650"/>
                  <a:pt x="476250" y="628650"/>
                </a:cubicBezTo>
                <a:cubicBezTo>
                  <a:pt x="630237" y="630237"/>
                  <a:pt x="955675" y="592138"/>
                  <a:pt x="1066800" y="619125"/>
                </a:cubicBezTo>
                <a:cubicBezTo>
                  <a:pt x="1177925" y="646112"/>
                  <a:pt x="1158875" y="754063"/>
                  <a:pt x="1143000" y="790575"/>
                </a:cubicBezTo>
                <a:cubicBezTo>
                  <a:pt x="1127125" y="827088"/>
                  <a:pt x="1136650" y="822325"/>
                  <a:pt x="971550" y="838200"/>
                </a:cubicBezTo>
                <a:cubicBezTo>
                  <a:pt x="806450" y="854075"/>
                  <a:pt x="304800" y="850900"/>
                  <a:pt x="152400" y="885825"/>
                </a:cubicBezTo>
                <a:cubicBezTo>
                  <a:pt x="0" y="920750"/>
                  <a:pt x="57150" y="1009650"/>
                  <a:pt x="57150" y="1047750"/>
                </a:cubicBezTo>
                <a:cubicBezTo>
                  <a:pt x="57150" y="1085850"/>
                  <a:pt x="112713" y="1100138"/>
                  <a:pt x="152400" y="1114425"/>
                </a:cubicBezTo>
                <a:cubicBezTo>
                  <a:pt x="192087" y="1128712"/>
                  <a:pt x="23813" y="1128713"/>
                  <a:pt x="295275" y="1133475"/>
                </a:cubicBezTo>
                <a:cubicBezTo>
                  <a:pt x="566737" y="1138237"/>
                  <a:pt x="1501775" y="1111250"/>
                  <a:pt x="1781175" y="1143000"/>
                </a:cubicBezTo>
                <a:cubicBezTo>
                  <a:pt x="2060575" y="1174750"/>
                  <a:pt x="1963738" y="1276350"/>
                  <a:pt x="1971675" y="1323975"/>
                </a:cubicBezTo>
                <a:cubicBezTo>
                  <a:pt x="1979612" y="1371600"/>
                  <a:pt x="2052637" y="1403350"/>
                  <a:pt x="1828800" y="1428750"/>
                </a:cubicBezTo>
                <a:cubicBezTo>
                  <a:pt x="1604963" y="1454150"/>
                  <a:pt x="901700" y="1466850"/>
                  <a:pt x="628650" y="1476375"/>
                </a:cubicBezTo>
                <a:cubicBezTo>
                  <a:pt x="355600" y="1485900"/>
                  <a:pt x="277812" y="1466850"/>
                  <a:pt x="190500" y="1485900"/>
                </a:cubicBezTo>
                <a:cubicBezTo>
                  <a:pt x="103188" y="1504950"/>
                  <a:pt x="117475" y="1552575"/>
                  <a:pt x="104775" y="1590675"/>
                </a:cubicBezTo>
                <a:cubicBezTo>
                  <a:pt x="92075" y="1628775"/>
                  <a:pt x="114300" y="1644650"/>
                  <a:pt x="114300" y="1714500"/>
                </a:cubicBezTo>
                <a:cubicBezTo>
                  <a:pt x="114300" y="1784350"/>
                  <a:pt x="87313" y="1947863"/>
                  <a:pt x="104775" y="2009775"/>
                </a:cubicBezTo>
              </a:path>
            </a:pathLst>
          </a:custGeom>
          <a:noFill/>
          <a:ln w="25400" algn="ctr">
            <a:solidFill>
              <a:srgbClr val="43505B"/>
            </a:solidFill>
            <a:prstDash val="sys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6" name="AutoShape 80"/>
          <p:cNvSpPr>
            <a:spLocks noChangeArrowheads="1"/>
          </p:cNvSpPr>
          <p:nvPr/>
        </p:nvSpPr>
        <p:spPr bwMode="auto">
          <a:xfrm>
            <a:off x="215900" y="1628800"/>
            <a:ext cx="4284663" cy="4443413"/>
          </a:xfrm>
          <a:prstGeom prst="roundRect">
            <a:avLst>
              <a:gd name="adj" fmla="val 676"/>
            </a:avLst>
          </a:prstGeom>
          <a:gradFill rotWithShape="1">
            <a:gsLst>
              <a:gs pos="0">
                <a:srgbClr val="F4F4F4"/>
              </a:gs>
              <a:gs pos="100000">
                <a:srgbClr val="EAEAEA">
                  <a:alpha val="89998"/>
                </a:srgbClr>
              </a:gs>
            </a:gsLst>
            <a:lin ang="5400000" scaled="1"/>
          </a:gradFill>
          <a:ln w="6350" algn="ctr">
            <a:solidFill>
              <a:srgbClr val="4D4D4D"/>
            </a:solidFill>
            <a:round/>
            <a:headEnd/>
            <a:tailEnd/>
          </a:ln>
        </p:spPr>
        <p:txBody>
          <a:bodyPr lIns="108000" tIns="90000" rIns="72000" bIns="90000"/>
          <a:lstStyle/>
          <a:p>
            <a:pPr marL="130175" indent="-130175" eaLnBrk="0" latinLnBrk="0" hangingPunct="0">
              <a:spcBef>
                <a:spcPct val="100000"/>
              </a:spcBef>
              <a:buClr>
                <a:srgbClr val="CC380A"/>
              </a:buClr>
              <a:buFont typeface="Wingdings" pitchFamily="2" charset="2"/>
              <a:buChar char="§"/>
            </a:pPr>
            <a:r>
              <a:rPr lang="en-US" altLang="ko-KR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Lock </a:t>
            </a:r>
            <a:r>
              <a:rPr lang="ko-KR" altLang="en-US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범위 최소화를 위하여 </a:t>
            </a:r>
            <a:r>
              <a:rPr lang="en-US" altLang="ko-KR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Row-Level Locking </a:t>
            </a:r>
            <a:r>
              <a:rPr lang="ko-KR" altLang="en-US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기법을 사용</a:t>
            </a:r>
          </a:p>
          <a:p>
            <a:pPr marL="130175" indent="-130175" eaLnBrk="0" latinLnBrk="0" hangingPunct="0">
              <a:spcBef>
                <a:spcPct val="100000"/>
              </a:spcBef>
              <a:buClr>
                <a:srgbClr val="CC380A"/>
              </a:buClr>
              <a:buFont typeface="Wingdings" pitchFamily="2" charset="2"/>
              <a:buChar char="§"/>
            </a:pPr>
            <a:r>
              <a:rPr lang="en-US" altLang="ko-KR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Lock Escalation </a:t>
            </a:r>
            <a:r>
              <a:rPr lang="ko-KR" altLang="en-US" sz="1200" b="1" baseline="0" dirty="0">
                <a:solidFill>
                  <a:srgbClr val="001326"/>
                </a:solidFill>
                <a:latin typeface="맑은 고딕" pitchFamily="50" charset="-127"/>
                <a:ea typeface="맑은 고딕" pitchFamily="50" charset="-127"/>
                <a:cs typeface="Arial" pitchFamily="34" charset="0"/>
              </a:rPr>
              <a:t>회피를 통한 성능 부하 최소화</a:t>
            </a:r>
          </a:p>
        </p:txBody>
      </p:sp>
      <p:grpSp>
        <p:nvGrpSpPr>
          <p:cNvPr id="47" name="그룹 67"/>
          <p:cNvGrpSpPr>
            <a:grpSpLocks/>
          </p:cNvGrpSpPr>
          <p:nvPr/>
        </p:nvGrpSpPr>
        <p:grpSpPr bwMode="auto">
          <a:xfrm>
            <a:off x="546100" y="3265513"/>
            <a:ext cx="338138" cy="357187"/>
            <a:chOff x="363480" y="1767466"/>
            <a:chExt cx="338137" cy="356586"/>
          </a:xfrm>
        </p:grpSpPr>
        <p:pic>
          <p:nvPicPr>
            <p:cNvPr id="48" name="Picture 36" descr="bot-0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480" y="1785915"/>
              <a:ext cx="338137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" name="TextBox 62"/>
            <p:cNvSpPr txBox="1">
              <a:spLocks noChangeArrowheads="1"/>
            </p:cNvSpPr>
            <p:nvPr/>
          </p:nvSpPr>
          <p:spPr bwMode="auto">
            <a:xfrm>
              <a:off x="401034" y="1767466"/>
              <a:ext cx="25840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1pPr>
              <a:lvl2pPr marL="742950" indent="-28575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2pPr>
              <a:lvl3pPr marL="11430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3pPr>
              <a:lvl4pPr marL="16002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4pPr>
              <a:lvl5pPr marL="20574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9pPr>
            </a:lstStyle>
            <a:p>
              <a:pPr eaLnBrk="1" hangingPunct="1"/>
              <a:r>
                <a:rPr lang="en-US" altLang="ko-KR" sz="1500" b="1"/>
                <a:t>1</a:t>
              </a:r>
              <a:endParaRPr lang="ko-KR" altLang="en-US" sz="1500" b="1"/>
            </a:p>
          </p:txBody>
        </p:sp>
      </p:grpSp>
      <p:grpSp>
        <p:nvGrpSpPr>
          <p:cNvPr id="50" name="그룹 66"/>
          <p:cNvGrpSpPr>
            <a:grpSpLocks/>
          </p:cNvGrpSpPr>
          <p:nvPr/>
        </p:nvGrpSpPr>
        <p:grpSpPr bwMode="auto">
          <a:xfrm>
            <a:off x="1303338" y="2982938"/>
            <a:ext cx="338137" cy="347662"/>
            <a:chOff x="336492" y="2413266"/>
            <a:chExt cx="338137" cy="347373"/>
          </a:xfrm>
        </p:grpSpPr>
        <p:pic>
          <p:nvPicPr>
            <p:cNvPr id="51" name="Picture 36" descr="bot-0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6492" y="2422502"/>
              <a:ext cx="338137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2" name="TextBox 63"/>
            <p:cNvSpPr txBox="1">
              <a:spLocks noChangeArrowheads="1"/>
            </p:cNvSpPr>
            <p:nvPr/>
          </p:nvSpPr>
          <p:spPr bwMode="auto">
            <a:xfrm>
              <a:off x="370160" y="2413266"/>
              <a:ext cx="25840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1pPr>
              <a:lvl2pPr marL="742950" indent="-28575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2pPr>
              <a:lvl3pPr marL="11430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3pPr>
              <a:lvl4pPr marL="16002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4pPr>
              <a:lvl5pPr marL="20574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9pPr>
            </a:lstStyle>
            <a:p>
              <a:pPr eaLnBrk="1" hangingPunct="1"/>
              <a:r>
                <a:rPr lang="en-US" altLang="ko-KR" sz="1500" b="1"/>
                <a:t>2</a:t>
              </a:r>
              <a:endParaRPr lang="ko-KR" altLang="en-US" sz="1500" b="1"/>
            </a:p>
          </p:txBody>
        </p:sp>
      </p:grpSp>
      <p:grpSp>
        <p:nvGrpSpPr>
          <p:cNvPr id="53" name="그룹 65"/>
          <p:cNvGrpSpPr>
            <a:grpSpLocks/>
          </p:cNvGrpSpPr>
          <p:nvPr/>
        </p:nvGrpSpPr>
        <p:grpSpPr bwMode="auto">
          <a:xfrm>
            <a:off x="2016125" y="2673375"/>
            <a:ext cx="338138" cy="346075"/>
            <a:chOff x="565092" y="3252860"/>
            <a:chExt cx="338137" cy="345979"/>
          </a:xfrm>
        </p:grpSpPr>
        <p:pic>
          <p:nvPicPr>
            <p:cNvPr id="54" name="Picture 36" descr="bot-0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092" y="3260702"/>
              <a:ext cx="338137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TextBox 64"/>
            <p:cNvSpPr txBox="1">
              <a:spLocks noChangeArrowheads="1"/>
            </p:cNvSpPr>
            <p:nvPr/>
          </p:nvSpPr>
          <p:spPr bwMode="auto">
            <a:xfrm>
              <a:off x="604830" y="3252860"/>
              <a:ext cx="258404" cy="246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1pPr>
              <a:lvl2pPr marL="742950" indent="-28575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2pPr>
              <a:lvl3pPr marL="11430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3pPr>
              <a:lvl4pPr marL="16002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4pPr>
              <a:lvl5pPr marL="20574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9pPr>
            </a:lstStyle>
            <a:p>
              <a:pPr eaLnBrk="1" hangingPunct="1"/>
              <a:r>
                <a:rPr lang="en-US" altLang="ko-KR" sz="1500" b="1"/>
                <a:t>3</a:t>
              </a:r>
              <a:endParaRPr lang="ko-KR" altLang="en-US" sz="1500" b="1"/>
            </a:p>
          </p:txBody>
        </p:sp>
      </p:grpSp>
      <p:sp>
        <p:nvSpPr>
          <p:cNvPr id="56" name="직사각형 47"/>
          <p:cNvSpPr>
            <a:spLocks noChangeArrowheads="1"/>
          </p:cNvSpPr>
          <p:nvPr/>
        </p:nvSpPr>
        <p:spPr bwMode="auto">
          <a:xfrm>
            <a:off x="503238" y="3686200"/>
            <a:ext cx="3673475" cy="2197100"/>
          </a:xfrm>
          <a:prstGeom prst="rect">
            <a:avLst/>
          </a:prstGeom>
          <a:solidFill>
            <a:srgbClr val="FCD6B6"/>
          </a:solidFill>
          <a:ln w="19050" algn="ctr">
            <a:solidFill>
              <a:srgbClr val="5D7281"/>
            </a:solidFill>
            <a:prstDash val="sysDash"/>
            <a:round/>
            <a:headEnd/>
            <a:tailEnd/>
          </a:ln>
        </p:spPr>
        <p:txBody>
          <a:bodyPr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7" name="원통 34"/>
          <p:cNvSpPr>
            <a:spLocks noChangeArrowheads="1"/>
          </p:cNvSpPr>
          <p:nvPr/>
        </p:nvSpPr>
        <p:spPr bwMode="auto">
          <a:xfrm>
            <a:off x="647700" y="3975125"/>
            <a:ext cx="1655763" cy="1727200"/>
          </a:xfrm>
          <a:prstGeom prst="can">
            <a:avLst>
              <a:gd name="adj" fmla="val 20201"/>
            </a:avLst>
          </a:prstGeom>
          <a:gradFill rotWithShape="0">
            <a:gsLst>
              <a:gs pos="0">
                <a:srgbClr val="FABF8E"/>
              </a:gs>
              <a:gs pos="100000">
                <a:srgbClr val="ED0D0D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/>
          <a:p>
            <a:endParaRPr lang="ko-KR" altLang="en-US" sz="1100" b="1" baseline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58" name="표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1938588"/>
              </p:ext>
            </p:extLst>
          </p:nvPr>
        </p:nvGraphicFramePr>
        <p:xfrm>
          <a:off x="1331913" y="4406925"/>
          <a:ext cx="792162" cy="682625"/>
        </p:xfrm>
        <a:graphic>
          <a:graphicData uri="http://schemas.openxmlformats.org/drawingml/2006/table">
            <a:tbl>
              <a:tblPr/>
              <a:tblGrid>
                <a:gridCol w="179387"/>
                <a:gridCol w="612775"/>
              </a:tblGrid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9" name="표 5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114627"/>
              </p:ext>
            </p:extLst>
          </p:nvPr>
        </p:nvGraphicFramePr>
        <p:xfrm>
          <a:off x="1008063" y="4627588"/>
          <a:ext cx="792162" cy="682625"/>
        </p:xfrm>
        <a:graphic>
          <a:graphicData uri="http://schemas.openxmlformats.org/drawingml/2006/table">
            <a:tbl>
              <a:tblPr/>
              <a:tblGrid>
                <a:gridCol w="179387"/>
                <a:gridCol w="612775"/>
              </a:tblGrid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0" name="표 5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3371443"/>
              </p:ext>
            </p:extLst>
          </p:nvPr>
        </p:nvGraphicFramePr>
        <p:xfrm>
          <a:off x="755650" y="4838725"/>
          <a:ext cx="792163" cy="682625"/>
        </p:xfrm>
        <a:graphic>
          <a:graphicData uri="http://schemas.openxmlformats.org/drawingml/2006/table">
            <a:tbl>
              <a:tblPr/>
              <a:tblGrid>
                <a:gridCol w="179388"/>
                <a:gridCol w="612775"/>
              </a:tblGrid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EC8D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BEC8D0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D7281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sp>
        <p:nvSpPr>
          <p:cNvPr id="61" name="원통 34"/>
          <p:cNvSpPr>
            <a:spLocks noChangeArrowheads="1"/>
          </p:cNvSpPr>
          <p:nvPr/>
        </p:nvSpPr>
        <p:spPr bwMode="auto">
          <a:xfrm>
            <a:off x="2411413" y="3975125"/>
            <a:ext cx="1655762" cy="1727200"/>
          </a:xfrm>
          <a:prstGeom prst="can">
            <a:avLst>
              <a:gd name="adj" fmla="val 20201"/>
            </a:avLst>
          </a:prstGeom>
          <a:gradFill rotWithShape="0">
            <a:gsLst>
              <a:gs pos="0">
                <a:srgbClr val="FABF8E"/>
              </a:gs>
              <a:gs pos="100000">
                <a:srgbClr val="ED0D0D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/>
          <a:p>
            <a:endParaRPr lang="ko-KR" altLang="en-US" sz="1100" b="1" baseline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2" name="표 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5285042"/>
              </p:ext>
            </p:extLst>
          </p:nvPr>
        </p:nvGraphicFramePr>
        <p:xfrm>
          <a:off x="3095625" y="4406925"/>
          <a:ext cx="792163" cy="682625"/>
        </p:xfrm>
        <a:graphic>
          <a:graphicData uri="http://schemas.openxmlformats.org/drawingml/2006/table">
            <a:tbl>
              <a:tblPr/>
              <a:tblGrid>
                <a:gridCol w="179388"/>
                <a:gridCol w="612775"/>
              </a:tblGrid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3" name="표 6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4666403"/>
              </p:ext>
            </p:extLst>
          </p:nvPr>
        </p:nvGraphicFramePr>
        <p:xfrm>
          <a:off x="2771775" y="4627588"/>
          <a:ext cx="792163" cy="682625"/>
        </p:xfrm>
        <a:graphic>
          <a:graphicData uri="http://schemas.openxmlformats.org/drawingml/2006/table">
            <a:tbl>
              <a:tblPr/>
              <a:tblGrid>
                <a:gridCol w="179388"/>
                <a:gridCol w="612775"/>
              </a:tblGrid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4" name="표 6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2715521"/>
              </p:ext>
            </p:extLst>
          </p:nvPr>
        </p:nvGraphicFramePr>
        <p:xfrm>
          <a:off x="2519363" y="4838725"/>
          <a:ext cx="792162" cy="682625"/>
        </p:xfrm>
        <a:graphic>
          <a:graphicData uri="http://schemas.openxmlformats.org/drawingml/2006/table">
            <a:tbl>
              <a:tblPr/>
              <a:tblGrid>
                <a:gridCol w="179387"/>
                <a:gridCol w="612775"/>
              </a:tblGrid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1" i="0" u="none" strike="noStrike" cap="none" normalizeH="0" baseline="0" smtClean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  <a:tr h="3016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4949" marR="24949" marT="12474" marB="12474" horzOverflow="overflow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AC294"/>
                    </a:solidFill>
                  </a:tcPr>
                </a:tc>
              </a:tr>
            </a:tbl>
          </a:graphicData>
        </a:graphic>
      </p:graphicFrame>
      <p:sp>
        <p:nvSpPr>
          <p:cNvPr id="65" name="TextBox 55"/>
          <p:cNvSpPr txBox="1">
            <a:spLocks noChangeArrowheads="1"/>
          </p:cNvSpPr>
          <p:nvPr/>
        </p:nvSpPr>
        <p:spPr bwMode="auto">
          <a:xfrm>
            <a:off x="3408363" y="3651275"/>
            <a:ext cx="800100" cy="236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/>
            <a:r>
              <a:rPr lang="en-US" altLang="ko-KR" b="1"/>
              <a:t>Tablespace</a:t>
            </a:r>
            <a:endParaRPr lang="ko-KR" altLang="en-US" b="1"/>
          </a:p>
        </p:txBody>
      </p:sp>
      <p:sp>
        <p:nvSpPr>
          <p:cNvPr id="66" name="TextBox 58"/>
          <p:cNvSpPr txBox="1">
            <a:spLocks noChangeArrowheads="1"/>
          </p:cNvSpPr>
          <p:nvPr/>
        </p:nvSpPr>
        <p:spPr bwMode="auto">
          <a:xfrm>
            <a:off x="2951163" y="3954488"/>
            <a:ext cx="685800" cy="236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/>
            <a:r>
              <a:rPr lang="en-US" altLang="ko-KR" b="1"/>
              <a:t>Data File</a:t>
            </a:r>
            <a:endParaRPr lang="ko-KR" altLang="en-US" b="1"/>
          </a:p>
        </p:txBody>
      </p:sp>
      <p:sp>
        <p:nvSpPr>
          <p:cNvPr id="67" name="TextBox 59"/>
          <p:cNvSpPr txBox="1">
            <a:spLocks noChangeArrowheads="1"/>
          </p:cNvSpPr>
          <p:nvPr/>
        </p:nvSpPr>
        <p:spPr bwMode="auto">
          <a:xfrm>
            <a:off x="2484438" y="4351363"/>
            <a:ext cx="536575" cy="236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/>
            <a:r>
              <a:rPr lang="en-US" altLang="ko-KR" b="1"/>
              <a:t>Tables</a:t>
            </a:r>
            <a:endParaRPr lang="ko-KR" altLang="en-US" b="1"/>
          </a:p>
        </p:txBody>
      </p:sp>
      <p:sp>
        <p:nvSpPr>
          <p:cNvPr id="68" name="TextBox 66"/>
          <p:cNvSpPr txBox="1">
            <a:spLocks noChangeArrowheads="1"/>
          </p:cNvSpPr>
          <p:nvPr/>
        </p:nvSpPr>
        <p:spPr bwMode="auto">
          <a:xfrm>
            <a:off x="793750" y="3278213"/>
            <a:ext cx="811213" cy="25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/>
            <a:r>
              <a:rPr lang="en-US" altLang="ko-KR" sz="1600" b="1" u="sng"/>
              <a:t>Row Lock</a:t>
            </a:r>
            <a:endParaRPr lang="ko-KR" altLang="en-US" sz="1600" b="1" u="sng"/>
          </a:p>
        </p:txBody>
      </p:sp>
      <p:sp>
        <p:nvSpPr>
          <p:cNvPr id="69" name="TextBox 67"/>
          <p:cNvSpPr txBox="1">
            <a:spLocks noChangeArrowheads="1"/>
          </p:cNvSpPr>
          <p:nvPr/>
        </p:nvSpPr>
        <p:spPr bwMode="auto">
          <a:xfrm>
            <a:off x="1543050" y="2986113"/>
            <a:ext cx="868363" cy="25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/>
            <a:r>
              <a:rPr lang="en-US" altLang="ko-KR" sz="1600" b="1" u="sng"/>
              <a:t>Table Lock</a:t>
            </a:r>
            <a:endParaRPr lang="ko-KR" altLang="en-US" sz="1600" b="1" u="sng"/>
          </a:p>
        </p:txBody>
      </p:sp>
      <p:sp>
        <p:nvSpPr>
          <p:cNvPr id="70" name="TextBox 68"/>
          <p:cNvSpPr txBox="1">
            <a:spLocks noChangeArrowheads="1"/>
          </p:cNvSpPr>
          <p:nvPr/>
        </p:nvSpPr>
        <p:spPr bwMode="auto">
          <a:xfrm>
            <a:off x="2257425" y="2678138"/>
            <a:ext cx="1231900" cy="25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eaLnBrk="1" hangingPunct="1"/>
            <a:r>
              <a:rPr lang="en-US" altLang="ko-KR" sz="1600" b="1" u="sng"/>
              <a:t>Tablespace Lock</a:t>
            </a:r>
            <a:endParaRPr lang="ko-KR" altLang="en-US" sz="1600" b="1" u="sng"/>
          </a:p>
        </p:txBody>
      </p:sp>
      <p:cxnSp>
        <p:nvCxnSpPr>
          <p:cNvPr id="71" name="Shape 108"/>
          <p:cNvCxnSpPr>
            <a:cxnSpLocks noChangeShapeType="1"/>
          </p:cNvCxnSpPr>
          <p:nvPr/>
        </p:nvCxnSpPr>
        <p:spPr bwMode="auto">
          <a:xfrm flipV="1">
            <a:off x="1604963" y="3243288"/>
            <a:ext cx="371475" cy="163512"/>
          </a:xfrm>
          <a:prstGeom prst="curvedConnector2">
            <a:avLst/>
          </a:prstGeom>
          <a:noFill/>
          <a:ln w="15875" algn="ctr">
            <a:solidFill>
              <a:srgbClr val="43505B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2" name="Shape 109"/>
          <p:cNvCxnSpPr>
            <a:cxnSpLocks noChangeShapeType="1"/>
          </p:cNvCxnSpPr>
          <p:nvPr/>
        </p:nvCxnSpPr>
        <p:spPr bwMode="auto">
          <a:xfrm flipV="1">
            <a:off x="2411413" y="2935313"/>
            <a:ext cx="461962" cy="179387"/>
          </a:xfrm>
          <a:prstGeom prst="curvedConnector2">
            <a:avLst/>
          </a:prstGeom>
          <a:noFill/>
          <a:ln w="15875" algn="ctr">
            <a:solidFill>
              <a:srgbClr val="43505B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3" name="Group 65"/>
          <p:cNvGrpSpPr>
            <a:grpSpLocks noChangeAspect="1"/>
          </p:cNvGrpSpPr>
          <p:nvPr/>
        </p:nvGrpSpPr>
        <p:grpSpPr bwMode="auto">
          <a:xfrm>
            <a:off x="2519363" y="2967063"/>
            <a:ext cx="214312" cy="215900"/>
            <a:chOff x="4595" y="1874"/>
            <a:chExt cx="716" cy="723"/>
          </a:xfrm>
        </p:grpSpPr>
        <p:sp>
          <p:nvSpPr>
            <p:cNvPr id="74" name="AutoShape 66"/>
            <p:cNvSpPr>
              <a:spLocks noChangeAspect="1" noChangeArrowheads="1" noTextEdit="1"/>
            </p:cNvSpPr>
            <p:nvPr/>
          </p:nvSpPr>
          <p:spPr bwMode="auto">
            <a:xfrm>
              <a:off x="4595" y="1874"/>
              <a:ext cx="716" cy="7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75" name="Picture 67"/>
            <p:cNvPicPr>
              <a:picLocks noChangeAspect="1" noChangeArrowheads="1"/>
            </p:cNvPicPr>
            <p:nvPr/>
          </p:nvPicPr>
          <p:blipFill>
            <a:blip r:embed="rId4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3" y="1876"/>
              <a:ext cx="716" cy="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6" name="Group 65"/>
          <p:cNvGrpSpPr>
            <a:grpSpLocks noChangeAspect="1"/>
          </p:cNvGrpSpPr>
          <p:nvPr/>
        </p:nvGrpSpPr>
        <p:grpSpPr bwMode="auto">
          <a:xfrm>
            <a:off x="1657350" y="3254400"/>
            <a:ext cx="214313" cy="215900"/>
            <a:chOff x="4595" y="1874"/>
            <a:chExt cx="716" cy="723"/>
          </a:xfrm>
        </p:grpSpPr>
        <p:sp>
          <p:nvSpPr>
            <p:cNvPr id="77" name="AutoShape 66"/>
            <p:cNvSpPr>
              <a:spLocks noChangeAspect="1" noChangeArrowheads="1" noTextEdit="1"/>
            </p:cNvSpPr>
            <p:nvPr/>
          </p:nvSpPr>
          <p:spPr bwMode="auto">
            <a:xfrm>
              <a:off x="4595" y="1874"/>
              <a:ext cx="716" cy="7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78" name="Picture 67"/>
            <p:cNvPicPr>
              <a:picLocks noChangeAspect="1" noChangeArrowheads="1"/>
            </p:cNvPicPr>
            <p:nvPr/>
          </p:nvPicPr>
          <p:blipFill>
            <a:blip r:embed="rId4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93" y="1876"/>
              <a:ext cx="716" cy="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9" name="Rectangle 2" descr="넓은 상향 대각선"/>
          <p:cNvSpPr>
            <a:spLocks noChangeArrowheads="1"/>
          </p:cNvSpPr>
          <p:nvPr/>
        </p:nvSpPr>
        <p:spPr bwMode="auto">
          <a:xfrm>
            <a:off x="755650" y="5091138"/>
            <a:ext cx="792163" cy="142875"/>
          </a:xfrm>
          <a:prstGeom prst="rect">
            <a:avLst/>
          </a:prstGeom>
          <a:pattFill prst="wdUpDiag">
            <a:fgClr>
              <a:srgbClr val="0D1279">
                <a:alpha val="47058"/>
              </a:srgbClr>
            </a:fgClr>
            <a:bgClr>
              <a:srgbClr val="FFFFFF">
                <a:alpha val="47058"/>
              </a:srgbClr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Rectangle 2" descr="넓은 상향 대각선"/>
          <p:cNvSpPr>
            <a:spLocks noChangeArrowheads="1"/>
          </p:cNvSpPr>
          <p:nvPr/>
        </p:nvSpPr>
        <p:spPr bwMode="auto">
          <a:xfrm>
            <a:off x="755650" y="4838725"/>
            <a:ext cx="792163" cy="684213"/>
          </a:xfrm>
          <a:prstGeom prst="rect">
            <a:avLst/>
          </a:prstGeom>
          <a:pattFill prst="wdUpDiag">
            <a:fgClr>
              <a:srgbClr val="0D1279">
                <a:alpha val="47058"/>
              </a:srgbClr>
            </a:fgClr>
            <a:bgClr>
              <a:srgbClr val="FFFFFF">
                <a:alpha val="47058"/>
              </a:srgbClr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3" name="Rectangle 14"/>
          <p:cNvSpPr txBox="1">
            <a:spLocks noChangeArrowheads="1"/>
          </p:cNvSpPr>
          <p:nvPr/>
        </p:nvSpPr>
        <p:spPr bwMode="auto">
          <a:xfrm>
            <a:off x="241932" y="827187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>
              <a:buClrTx/>
              <a:buNone/>
            </a:pPr>
            <a:r>
              <a:rPr lang="en-US" altLang="ko-KR" sz="1200" dirty="0" err="1" smtClean="0">
                <a:solidFill>
                  <a:srgbClr val="111111"/>
                </a:solidFill>
                <a:latin typeface="+mn-ea"/>
              </a:rPr>
              <a:t>Tibero</a:t>
            </a:r>
            <a:r>
              <a:rPr lang="ko-KR" altLang="en-US" sz="1200" dirty="0" smtClean="0">
                <a:solidFill>
                  <a:srgbClr val="111111"/>
                </a:solidFill>
                <a:latin typeface="+mn-ea"/>
              </a:rPr>
              <a:t>는 </a:t>
            </a:r>
            <a:r>
              <a:rPr lang="ko-KR" altLang="en-US" sz="1200" dirty="0">
                <a:solidFill>
                  <a:srgbClr val="111111"/>
                </a:solidFill>
                <a:latin typeface="+mn-ea"/>
              </a:rPr>
              <a:t>엔터프라이즈 환경에서 흔히 발생할 수 있는 대규모 동시사용자 접속에 </a:t>
            </a:r>
            <a:r>
              <a:rPr lang="ko-KR" altLang="en-US" sz="1200" dirty="0" smtClean="0">
                <a:solidFill>
                  <a:srgbClr val="111111"/>
                </a:solidFill>
                <a:latin typeface="+mn-ea"/>
              </a:rPr>
              <a:t>효율적으로 </a:t>
            </a:r>
            <a:r>
              <a:rPr lang="ko-KR" altLang="en-US" sz="1200" dirty="0">
                <a:solidFill>
                  <a:srgbClr val="111111"/>
                </a:solidFill>
                <a:latin typeface="+mn-ea"/>
              </a:rPr>
              <a:t>대응할 수 있는 </a:t>
            </a:r>
            <a:r>
              <a:rPr lang="ko-KR" altLang="en-US" sz="1200" dirty="0" smtClean="0">
                <a:solidFill>
                  <a:srgbClr val="111111"/>
                </a:solidFill>
                <a:latin typeface="+mn-ea"/>
              </a:rPr>
              <a:t>구조</a:t>
            </a:r>
            <a:r>
              <a:rPr lang="en-US" altLang="ko-KR" sz="1200" kern="0" dirty="0" smtClean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9765210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12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" presetClass="exit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8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32" dur="3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79" grpId="0" animBg="1"/>
      <p:bldP spid="80" grpId="0" animBg="1"/>
      <p:bldP spid="80" grpId="1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Backup</a:t>
            </a:r>
            <a:r>
              <a:rPr lang="ko-KR" altLang="en-US" smtClean="0"/>
              <a:t> 종류와 전략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983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Backup</a:t>
            </a:r>
            <a:r>
              <a:rPr lang="ko-KR" altLang="en-US" smtClean="0"/>
              <a:t>의 종류</a:t>
            </a:r>
          </a:p>
          <a:p>
            <a:endParaRPr lang="ko-KR" altLang="en-US" b="0" smtClean="0"/>
          </a:p>
          <a:p>
            <a:endParaRPr lang="ko-KR" altLang="en-US" b="0" smtClean="0"/>
          </a:p>
          <a:p>
            <a:endParaRPr lang="ko-KR" altLang="en-US" b="0" smtClean="0"/>
          </a:p>
          <a:p>
            <a:endParaRPr lang="ko-KR" altLang="en-US" b="0" smtClean="0"/>
          </a:p>
          <a:p>
            <a:endParaRPr lang="ko-KR" altLang="en-US" b="0" smtClean="0"/>
          </a:p>
          <a:p>
            <a:endParaRPr lang="ko-KR" altLang="en-US" b="0" smtClean="0"/>
          </a:p>
          <a:p>
            <a:endParaRPr lang="ko-KR" altLang="en-US" b="0" smtClean="0"/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NOARCHIVELOG </a:t>
            </a:r>
            <a:r>
              <a:rPr lang="ko-KR" altLang="en-US" smtClean="0"/>
              <a:t>모드에서의 백업 </a:t>
            </a:r>
            <a:r>
              <a:rPr lang="en-US" altLang="ko-KR" smtClean="0"/>
              <a:t>(Offline Backup / Cold Backup)</a:t>
            </a:r>
            <a:endParaRPr lang="ko-KR" altLang="en-US" smtClean="0"/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데이터베이스를 구성하는 전체 파일에 대해 운영을 멈춘 상태에서 백업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데이터베이스를 백업 받은 시점으로의 복구만 가능</a:t>
            </a:r>
            <a:endParaRPr lang="ko-KR" altLang="en-US" b="1" smtClean="0"/>
          </a:p>
          <a:p>
            <a:pPr lvl="1"/>
            <a:r>
              <a:rPr lang="en-US" altLang="ko-KR" smtClean="0"/>
              <a:t> ARCHIVELOG </a:t>
            </a:r>
            <a:r>
              <a:rPr lang="ko-KR" altLang="en-US" smtClean="0"/>
              <a:t>모드에서의 백업 </a:t>
            </a:r>
            <a:r>
              <a:rPr lang="en-US" altLang="ko-KR" smtClean="0"/>
              <a:t>(Online Backup / Hot Backup)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데이터베이스 운영중에도 백업가능</a:t>
            </a:r>
            <a:r>
              <a:rPr lang="en-US" altLang="ko-KR" smtClean="0"/>
              <a:t>. Controlfile </a:t>
            </a:r>
            <a:r>
              <a:rPr lang="ko-KR" altLang="en-US" smtClean="0"/>
              <a:t>생성문</a:t>
            </a:r>
            <a:r>
              <a:rPr lang="en-US" altLang="ko-KR" smtClean="0"/>
              <a:t>, Datafile, Archive logfile </a:t>
            </a:r>
            <a:r>
              <a:rPr lang="ko-KR" altLang="en-US" smtClean="0"/>
              <a:t>백업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백업된 </a:t>
            </a:r>
            <a:r>
              <a:rPr lang="en-US" altLang="ko-KR" smtClean="0"/>
              <a:t>archive logfile </a:t>
            </a:r>
            <a:r>
              <a:rPr lang="ko-KR" altLang="en-US" smtClean="0"/>
              <a:t>의 시점에 따라 </a:t>
            </a:r>
            <a:r>
              <a:rPr lang="en-US" altLang="ko-KR" smtClean="0"/>
              <a:t>datafile </a:t>
            </a:r>
            <a:r>
              <a:rPr lang="ko-KR" altLang="en-US" smtClean="0"/>
              <a:t>백업 시점 이전으로의 복구도 가능</a:t>
            </a:r>
            <a:endParaRPr lang="ko-KR" altLang="en-US" b="1" smtClean="0"/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Consistent </a:t>
            </a:r>
            <a:r>
              <a:rPr lang="ko-KR" altLang="en-US" smtClean="0"/>
              <a:t>백업 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정상적인 </a:t>
            </a:r>
            <a:r>
              <a:rPr lang="en-US" altLang="ko-KR" smtClean="0"/>
              <a:t>Shutdown </a:t>
            </a:r>
            <a:r>
              <a:rPr lang="ko-KR" altLang="en-US" smtClean="0"/>
              <a:t>후의 </a:t>
            </a:r>
            <a:r>
              <a:rPr lang="en-US" altLang="ko-KR" smtClean="0"/>
              <a:t>Backup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Inconsistent </a:t>
            </a:r>
            <a:r>
              <a:rPr lang="ko-KR" altLang="en-US" smtClean="0"/>
              <a:t>백업 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DB </a:t>
            </a:r>
            <a:r>
              <a:rPr lang="ko-KR" altLang="en-US" smtClean="0"/>
              <a:t>운영중에 </a:t>
            </a:r>
            <a:r>
              <a:rPr lang="en-US" altLang="ko-KR" smtClean="0"/>
              <a:t>Backup </a:t>
            </a:r>
            <a:r>
              <a:rPr lang="ko-KR" altLang="en-US" smtClean="0"/>
              <a:t>또는 정상종료 되지 않은 상태에서의 </a:t>
            </a:r>
            <a:r>
              <a:rPr lang="en-US" altLang="ko-KR" smtClean="0"/>
              <a:t>Backup 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NOARCHIVELOG </a:t>
            </a:r>
            <a:r>
              <a:rPr lang="ko-KR" altLang="en-US" smtClean="0"/>
              <a:t>모드에서는 권장하지 않음</a:t>
            </a:r>
          </a:p>
        </p:txBody>
      </p:sp>
      <p:pic>
        <p:nvPicPr>
          <p:cNvPr id="98308" name="Picture 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9325" y="1290638"/>
            <a:ext cx="684212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smtClean="0"/>
              <a:t>Controlfile &amp; Redo logfile</a:t>
            </a:r>
            <a:endParaRPr lang="ko-KR" altLang="en-US" sz="2400" smtClean="0"/>
          </a:p>
        </p:txBody>
      </p:sp>
      <p:sp>
        <p:nvSpPr>
          <p:cNvPr id="993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Controlfile </a:t>
            </a:r>
            <a:r>
              <a:rPr lang="ko-KR" altLang="en-US" smtClean="0"/>
              <a:t>기능 </a:t>
            </a:r>
          </a:p>
          <a:p>
            <a:pPr lvl="1"/>
            <a:r>
              <a:rPr lang="ko-KR" altLang="en-US" smtClean="0"/>
              <a:t>데이터베이스의 구조를 이진 파일 형태로 저장</a:t>
            </a:r>
          </a:p>
          <a:p>
            <a:pPr lvl="1"/>
            <a:r>
              <a:rPr lang="ko-KR" altLang="en-US" smtClean="0"/>
              <a:t>데이터베이스를 </a:t>
            </a:r>
            <a:r>
              <a:rPr lang="en-US" altLang="ko-KR" smtClean="0"/>
              <a:t>mount</a:t>
            </a:r>
            <a:r>
              <a:rPr lang="ko-KR" altLang="en-US" smtClean="0"/>
              <a:t>할 때 반드시 필요</a:t>
            </a:r>
          </a:p>
          <a:p>
            <a:pPr lvl="1"/>
            <a:r>
              <a:rPr lang="ko-KR" altLang="en-US" smtClean="0"/>
              <a:t>파일이 없으면 복구를 하거나 재생성해야 한다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두 개 이상의 </a:t>
            </a:r>
            <a:r>
              <a:rPr lang="en-US" altLang="ko-KR" smtClean="0"/>
              <a:t>controlfile</a:t>
            </a:r>
            <a:r>
              <a:rPr lang="ko-KR" altLang="en-US" smtClean="0"/>
              <a:t>로 구성하는 것을 권장하고 서로 다른 디스크에 위치시키도록 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r>
              <a:rPr lang="ko-KR" altLang="en-US" smtClean="0"/>
              <a:t>동적뷰</a:t>
            </a:r>
          </a:p>
          <a:p>
            <a:pPr lvl="1"/>
            <a:r>
              <a:rPr lang="en-US" altLang="ko-KR" smtClean="0"/>
              <a:t>v$controlfile</a:t>
            </a:r>
          </a:p>
          <a:p>
            <a:pPr lvl="1"/>
            <a:endParaRPr lang="en-US" altLang="ko-KR" smtClean="0"/>
          </a:p>
          <a:p>
            <a:r>
              <a:rPr lang="ko-KR" altLang="en-US" smtClean="0"/>
              <a:t>다중화 방법</a:t>
            </a:r>
          </a:p>
          <a:p>
            <a:pPr lvl="1"/>
            <a:r>
              <a:rPr lang="ko-KR" altLang="en-US" smtClean="0"/>
              <a:t>데이터베이스를 </a:t>
            </a:r>
            <a:r>
              <a:rPr lang="en-US" altLang="ko-KR" smtClean="0"/>
              <a:t>down (tbdown)</a:t>
            </a:r>
          </a:p>
          <a:p>
            <a:pPr lvl="1"/>
            <a:r>
              <a:rPr lang="en-US" altLang="ko-KR" smtClean="0"/>
              <a:t>Control file</a:t>
            </a:r>
            <a:r>
              <a:rPr lang="ko-KR" altLang="en-US" smtClean="0"/>
              <a:t>을 다른 위치로 </a:t>
            </a:r>
            <a:r>
              <a:rPr lang="en-US" altLang="ko-KR" smtClean="0"/>
              <a:t>copy</a:t>
            </a:r>
          </a:p>
          <a:p>
            <a:pPr lvl="1"/>
            <a:r>
              <a:rPr lang="en-US" altLang="ko-KR" smtClean="0"/>
              <a:t>$TB_SID.tip </a:t>
            </a:r>
            <a:r>
              <a:rPr lang="ko-KR" altLang="en-US" smtClean="0"/>
              <a:t>파일에서 </a:t>
            </a:r>
            <a:r>
              <a:rPr lang="en-US" altLang="ko-KR" smtClean="0"/>
              <a:t>CONTROL_FILES </a:t>
            </a:r>
            <a:r>
              <a:rPr lang="ko-KR" altLang="en-US" smtClean="0"/>
              <a:t>파라미터에 추가</a:t>
            </a:r>
          </a:p>
          <a:p>
            <a:pPr lvl="1"/>
            <a:r>
              <a:rPr lang="ko-KR" altLang="en-US" smtClean="0"/>
              <a:t>데이터베이스를 기동 </a:t>
            </a:r>
            <a:r>
              <a:rPr lang="en-US" altLang="ko-KR" smtClean="0"/>
              <a:t>(tbboot)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smtClean="0"/>
              <a:t>Controlfile &amp; Redo logfile (</a:t>
            </a:r>
            <a:r>
              <a:rPr lang="ko-KR" altLang="en-US" sz="2400" smtClean="0"/>
              <a:t>계속</a:t>
            </a:r>
            <a:r>
              <a:rPr lang="en-US" altLang="ko-KR" sz="2400" smtClean="0"/>
              <a:t>)</a:t>
            </a:r>
            <a:endParaRPr lang="ko-KR" altLang="en-US" sz="2400" smtClean="0"/>
          </a:p>
        </p:txBody>
      </p:sp>
      <p:sp>
        <p:nvSpPr>
          <p:cNvPr id="1003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err="1" smtClean="0"/>
              <a:t>Controlfile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백업</a:t>
            </a:r>
          </a:p>
          <a:p>
            <a:pPr lvl="1"/>
            <a:r>
              <a:rPr lang="en-US" altLang="ko-KR" dirty="0" smtClean="0"/>
              <a:t>Offline backup : O/S</a:t>
            </a:r>
            <a:r>
              <a:rPr lang="ko-KR" altLang="en-US" dirty="0" smtClean="0"/>
              <a:t>의 </a:t>
            </a:r>
            <a:r>
              <a:rPr lang="en-US" altLang="ko-KR" dirty="0" smtClean="0"/>
              <a:t>copy </a:t>
            </a:r>
            <a:r>
              <a:rPr lang="ko-KR" altLang="en-US" dirty="0" smtClean="0"/>
              <a:t>명령을 통해 별도의 위치에 </a:t>
            </a:r>
            <a:r>
              <a:rPr lang="en-US" altLang="ko-KR" dirty="0" smtClean="0"/>
              <a:t>copy</a:t>
            </a:r>
            <a:r>
              <a:rPr lang="ko-KR" altLang="en-US" dirty="0" smtClean="0"/>
              <a:t>한다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trace </a:t>
            </a:r>
          </a:p>
          <a:p>
            <a:pPr lvl="1"/>
            <a:endParaRPr lang="ko-KR" altLang="en-US" dirty="0" smtClean="0"/>
          </a:p>
        </p:txBody>
      </p:sp>
      <p:sp>
        <p:nvSpPr>
          <p:cNvPr id="100356" name="Text Box 4"/>
          <p:cNvSpPr txBox="1">
            <a:spLocks noChangeArrowheads="1"/>
          </p:cNvSpPr>
          <p:nvPr/>
        </p:nvSpPr>
        <p:spPr bwMode="auto">
          <a:xfrm>
            <a:off x="730250" y="1797050"/>
            <a:ext cx="7824788" cy="54133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ALTER DATABASE BACKUP CONTROLFILE TO TRACE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AS [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백업할 파일 경로 및 이름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]  REUSE NORESETLOGS;</a:t>
            </a:r>
          </a:p>
        </p:txBody>
      </p:sp>
      <p:sp>
        <p:nvSpPr>
          <p:cNvPr id="100357" name="Text Box 5"/>
          <p:cNvSpPr txBox="1">
            <a:spLocks noChangeArrowheads="1"/>
          </p:cNvSpPr>
          <p:nvPr/>
        </p:nvSpPr>
        <p:spPr bwMode="auto">
          <a:xfrm>
            <a:off x="738188" y="2562225"/>
            <a:ext cx="7804150" cy="33051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CREATE CONTROLFILE REUSE DATABASE "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"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LOGFILE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GROUP 0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('/home/tiber5/tbdata/log01.log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',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'/home/tiber5/tbdata/log02.log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') SIZE 3M,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GROUP 1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('/home/tiber5/tbdata/log11.log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',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'/home/tiber5/tbdata/log12.log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') SIZE 3M,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GROUP 2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('/home/tiber5/tbdata/log21.log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',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'/home/tiber5/tbdata/log22.log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') SIZE 3M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NORESETLOGS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DATAFILE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'/home/tiber5/tbdata/system001.dtf',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'/home/tiber5/tbdata/undo001.dtf'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NOARCHIVELOG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MAXLOGFILES 100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MAXLOGMEMBERS 8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MAXDATAFILES 256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smtClean="0"/>
              <a:t>Controlfile &amp; Redo logfile (</a:t>
            </a:r>
            <a:r>
              <a:rPr lang="ko-KR" altLang="en-US" sz="2400" smtClean="0"/>
              <a:t>계속</a:t>
            </a:r>
            <a:r>
              <a:rPr lang="en-US" altLang="ko-KR" sz="2400" smtClean="0"/>
              <a:t>)</a:t>
            </a:r>
          </a:p>
        </p:txBody>
      </p:sp>
      <p:sp>
        <p:nvSpPr>
          <p:cNvPr id="1013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Redo </a:t>
            </a:r>
            <a:r>
              <a:rPr lang="en-US" altLang="ko-KR" err="1" smtClean="0"/>
              <a:t>logfile</a:t>
            </a:r>
            <a:r>
              <a:rPr lang="ko-KR" altLang="en-US" smtClean="0"/>
              <a:t>이란</a:t>
            </a:r>
            <a:r>
              <a:rPr lang="en-US" altLang="ko-KR" smtClean="0"/>
              <a:t>?</a:t>
            </a:r>
          </a:p>
          <a:p>
            <a:pPr lvl="1"/>
            <a:r>
              <a:rPr lang="ko-KR" altLang="en-US" smtClean="0"/>
              <a:t>데이터베이스의 모든 변경 사항을 저장한다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최소한 </a:t>
            </a:r>
            <a:r>
              <a:rPr lang="en-US" altLang="ko-KR" smtClean="0"/>
              <a:t>2</a:t>
            </a:r>
            <a:r>
              <a:rPr lang="ko-KR" altLang="en-US" smtClean="0"/>
              <a:t>개 이상의 </a:t>
            </a:r>
            <a:r>
              <a:rPr lang="en-US" altLang="ko-KR" smtClean="0"/>
              <a:t>redo log group</a:t>
            </a:r>
            <a:r>
              <a:rPr lang="ko-KR" altLang="en-US" smtClean="0"/>
              <a:t>으로 구성</a:t>
            </a:r>
          </a:p>
          <a:p>
            <a:pPr lvl="1"/>
            <a:r>
              <a:rPr lang="ko-KR" altLang="en-US" smtClean="0"/>
              <a:t>각 </a:t>
            </a:r>
            <a:r>
              <a:rPr lang="en-US" altLang="ko-KR" smtClean="0"/>
              <a:t>log group</a:t>
            </a:r>
            <a:r>
              <a:rPr lang="ko-KR" altLang="en-US" smtClean="0"/>
              <a:t>은 하나 이상의 </a:t>
            </a:r>
            <a:r>
              <a:rPr lang="en-US" altLang="ko-KR" smtClean="0"/>
              <a:t>redo </a:t>
            </a:r>
            <a:r>
              <a:rPr lang="en-US" altLang="ko-KR" err="1" smtClean="0"/>
              <a:t>logfile</a:t>
            </a:r>
            <a:r>
              <a:rPr lang="ko-KR" altLang="en-US" smtClean="0"/>
              <a:t>로 구성</a:t>
            </a:r>
          </a:p>
          <a:p>
            <a:r>
              <a:rPr lang="ko-KR" altLang="en-US" err="1" smtClean="0"/>
              <a:t>동적뷰</a:t>
            </a:r>
            <a:endParaRPr lang="ko-KR" altLang="en-US" smtClean="0"/>
          </a:p>
          <a:p>
            <a:pPr lvl="1"/>
            <a:r>
              <a:rPr lang="en-US" altLang="ko-KR" smtClean="0"/>
              <a:t>V$LOG, V$LOGFILE</a:t>
            </a:r>
          </a:p>
          <a:p>
            <a:r>
              <a:rPr lang="ko-KR" altLang="en-US" smtClean="0"/>
              <a:t>다중화</a:t>
            </a:r>
          </a:p>
          <a:p>
            <a:pPr lvl="1"/>
            <a:r>
              <a:rPr lang="en-US" altLang="ko-KR" err="1" smtClean="0"/>
              <a:t>Logfile</a:t>
            </a:r>
            <a:r>
              <a:rPr lang="ko-KR" altLang="en-US" smtClean="0"/>
              <a:t>의 손실을 대비하여 각각의 </a:t>
            </a:r>
            <a:r>
              <a:rPr lang="en-US" altLang="ko-KR" smtClean="0"/>
              <a:t>redo log group</a:t>
            </a:r>
            <a:r>
              <a:rPr lang="ko-KR" altLang="en-US" smtClean="0"/>
              <a:t>은 </a:t>
            </a:r>
            <a:r>
              <a:rPr lang="en-US" altLang="ko-KR" smtClean="0"/>
              <a:t>2</a:t>
            </a:r>
            <a:r>
              <a:rPr lang="ko-KR" altLang="en-US" smtClean="0"/>
              <a:t>개 이상의 </a:t>
            </a:r>
            <a:r>
              <a:rPr lang="en-US" altLang="ko-KR" err="1" smtClean="0"/>
              <a:t>logfile</a:t>
            </a:r>
            <a:r>
              <a:rPr lang="ko-KR" altLang="en-US" smtClean="0"/>
              <a:t>로 구성할 것을 권장</a:t>
            </a:r>
          </a:p>
          <a:p>
            <a:pPr lvl="1"/>
            <a:r>
              <a:rPr lang="en-US" altLang="ko-KR" smtClean="0"/>
              <a:t>Log group</a:t>
            </a:r>
            <a:r>
              <a:rPr lang="ko-KR" altLang="en-US" smtClean="0"/>
              <a:t>의 </a:t>
            </a:r>
            <a:r>
              <a:rPr lang="en-US" altLang="ko-KR" err="1" smtClean="0"/>
              <a:t>logfile</a:t>
            </a:r>
            <a:r>
              <a:rPr lang="ko-KR" altLang="en-US" smtClean="0"/>
              <a:t>들은 별도의 </a:t>
            </a:r>
            <a:r>
              <a:rPr lang="en-US" altLang="ko-KR" smtClean="0"/>
              <a:t>disk</a:t>
            </a:r>
            <a:r>
              <a:rPr lang="ko-KR" altLang="en-US" smtClean="0"/>
              <a:t>로 분리하도록 한다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Log group</a:t>
            </a:r>
            <a:r>
              <a:rPr lang="ko-KR" altLang="en-US" smtClean="0"/>
              <a:t>의 추가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ALTER DATABASE ADD LOGFILE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GROUP 4 (</a:t>
            </a:r>
            <a:r>
              <a:rPr lang="en-US" altLang="ko-KR" smtClean="0">
                <a:latin typeface="Arial" pitchFamily="34" charset="0"/>
              </a:rPr>
              <a:t>‘</a:t>
            </a:r>
            <a:r>
              <a:rPr lang="en-US" altLang="ko-KR" smtClean="0"/>
              <a:t>/home/tiber5/tbdata/redo41.log</a:t>
            </a:r>
            <a:r>
              <a:rPr lang="en-US" altLang="ko-KR" smtClean="0">
                <a:latin typeface="Arial" pitchFamily="34" charset="0"/>
              </a:rPr>
              <a:t>’</a:t>
            </a:r>
            <a:r>
              <a:rPr lang="en-US" altLang="ko-KR" smtClean="0"/>
              <a:t>, </a:t>
            </a:r>
            <a:r>
              <a:rPr lang="en-US" altLang="ko-KR" smtClean="0">
                <a:latin typeface="Arial" pitchFamily="34" charset="0"/>
              </a:rPr>
              <a:t>‘</a:t>
            </a:r>
            <a:r>
              <a:rPr lang="en-US" altLang="ko-KR" smtClean="0"/>
              <a:t>/home/tiber5/tbdata/redo42.log</a:t>
            </a:r>
            <a:r>
              <a:rPr lang="en-US" altLang="ko-KR" smtClean="0">
                <a:latin typeface="Arial" pitchFamily="34" charset="0"/>
              </a:rPr>
              <a:t>’</a:t>
            </a:r>
            <a:r>
              <a:rPr lang="en-US" altLang="ko-KR" smtClean="0"/>
              <a:t>) SIZE 10m;</a:t>
            </a:r>
          </a:p>
          <a:p>
            <a:pPr lvl="1"/>
            <a:r>
              <a:rPr lang="en-US" altLang="ko-KR" smtClean="0"/>
              <a:t>Log group</a:t>
            </a:r>
            <a:r>
              <a:rPr lang="ko-KR" altLang="en-US" smtClean="0"/>
              <a:t>에 </a:t>
            </a:r>
            <a:r>
              <a:rPr lang="en-US" altLang="ko-KR" smtClean="0"/>
              <a:t>member </a:t>
            </a:r>
            <a:r>
              <a:rPr lang="ko-KR" altLang="en-US" smtClean="0"/>
              <a:t>추가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ALTER DATABASE ADD LOGFILE MEMBER </a:t>
            </a:r>
            <a:r>
              <a:rPr lang="en-US" altLang="ko-KR" smtClean="0">
                <a:latin typeface="Arial" pitchFamily="34" charset="0"/>
              </a:rPr>
              <a:t>‘</a:t>
            </a:r>
            <a:r>
              <a:rPr lang="en-US" altLang="ko-KR" smtClean="0"/>
              <a:t>/home/tiber5/tbdata/redo43.log</a:t>
            </a:r>
            <a:r>
              <a:rPr lang="en-US" altLang="ko-KR" smtClean="0">
                <a:latin typeface="Arial" pitchFamily="34" charset="0"/>
              </a:rPr>
              <a:t>’</a:t>
            </a:r>
            <a:r>
              <a:rPr lang="en-US" altLang="ko-KR" smtClean="0"/>
              <a:t> TO GROUP 4;</a:t>
            </a:r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1"/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2"/>
          <p:cNvSpPr>
            <a:spLocks noChangeArrowheads="1"/>
          </p:cNvSpPr>
          <p:nvPr/>
        </p:nvSpPr>
        <p:spPr bwMode="auto">
          <a:xfrm>
            <a:off x="4287838" y="4918075"/>
            <a:ext cx="3279775" cy="1135063"/>
          </a:xfrm>
          <a:prstGeom prst="rect">
            <a:avLst/>
          </a:prstGeom>
          <a:noFill/>
          <a:ln w="952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2403" name="Rectangle 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000" smtClean="0"/>
              <a:t>NOARCHIVELOG Mode VS ARCHIVELOG mode</a:t>
            </a:r>
          </a:p>
        </p:txBody>
      </p:sp>
      <p:sp>
        <p:nvSpPr>
          <p:cNvPr id="102404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3238500"/>
          </a:xfrm>
        </p:spPr>
        <p:txBody>
          <a:bodyPr/>
          <a:lstStyle/>
          <a:p>
            <a:r>
              <a:rPr lang="en-US" altLang="ko-KR" dirty="0" smtClean="0"/>
              <a:t>NOARCHIVELOG Mode</a:t>
            </a:r>
          </a:p>
          <a:p>
            <a:pPr lvl="1"/>
            <a:r>
              <a:rPr lang="ko-KR" altLang="en-US" dirty="0" smtClean="0"/>
              <a:t>기본적으로 데이터베이스는 </a:t>
            </a:r>
            <a:r>
              <a:rPr lang="en-US" altLang="ko-KR" dirty="0" smtClean="0"/>
              <a:t>NOARCHIVELOG Mode.</a:t>
            </a:r>
          </a:p>
          <a:p>
            <a:pPr lvl="1"/>
            <a:r>
              <a:rPr lang="en-US" altLang="ko-KR" dirty="0" smtClean="0"/>
              <a:t>Redo </a:t>
            </a:r>
            <a:r>
              <a:rPr lang="en-US" altLang="ko-KR" dirty="0" err="1" smtClean="0"/>
              <a:t>logfile</a:t>
            </a:r>
            <a:r>
              <a:rPr lang="ko-KR" altLang="en-US" dirty="0" smtClean="0"/>
              <a:t>은 순환하여 사용되고 </a:t>
            </a:r>
            <a:r>
              <a:rPr lang="en-US" altLang="ko-KR" dirty="0" smtClean="0"/>
              <a:t>log switch</a:t>
            </a:r>
            <a:r>
              <a:rPr lang="ko-KR" altLang="en-US" dirty="0" smtClean="0"/>
              <a:t>가 발생하면 이전의 </a:t>
            </a:r>
            <a:r>
              <a:rPr lang="en-US" altLang="ko-KR" dirty="0" err="1" smtClean="0"/>
              <a:t>logfile</a:t>
            </a:r>
            <a:r>
              <a:rPr lang="ko-KR" altLang="en-US" dirty="0" smtClean="0"/>
              <a:t>을 </a:t>
            </a:r>
            <a:r>
              <a:rPr lang="en-US" altLang="ko-KR" dirty="0" smtClean="0"/>
              <a:t>overwrite.</a:t>
            </a:r>
          </a:p>
          <a:p>
            <a:pPr lvl="2">
              <a:buFont typeface="Wingdings" pitchFamily="2" charset="2"/>
              <a:buNone/>
            </a:pPr>
            <a:r>
              <a:rPr lang="ko-KR" altLang="en-US" dirty="0" smtClean="0"/>
              <a:t>이전의 </a:t>
            </a:r>
            <a:r>
              <a:rPr lang="en-US" altLang="ko-KR" dirty="0" smtClean="0"/>
              <a:t>log</a:t>
            </a:r>
            <a:r>
              <a:rPr lang="ko-KR" altLang="en-US" dirty="0" smtClean="0"/>
              <a:t>가 없기 때문에 트랜잭션 기록 중 최근의 부분만 사용할 수 있다</a:t>
            </a:r>
          </a:p>
          <a:p>
            <a:pPr lvl="1"/>
            <a:r>
              <a:rPr lang="en-US" altLang="ko-KR" dirty="0" smtClean="0"/>
              <a:t>Redo log</a:t>
            </a:r>
            <a:r>
              <a:rPr lang="ko-KR" altLang="en-US" dirty="0" smtClean="0"/>
              <a:t>가 </a:t>
            </a:r>
            <a:r>
              <a:rPr lang="en-US" altLang="ko-KR" dirty="0" smtClean="0"/>
              <a:t>overwrite</a:t>
            </a:r>
            <a:r>
              <a:rPr lang="ko-KR" altLang="en-US" dirty="0" smtClean="0"/>
              <a:t>되면 결국 마지막 전체 백업</a:t>
            </a:r>
            <a:r>
              <a:rPr lang="en-US" altLang="ko-KR" dirty="0" smtClean="0"/>
              <a:t>(offline backup)</a:t>
            </a:r>
            <a:r>
              <a:rPr lang="ko-KR" altLang="en-US" dirty="0" smtClean="0"/>
              <a:t>을 통한 복구만 가능</a:t>
            </a:r>
            <a:r>
              <a:rPr lang="en-US" altLang="ko-KR" dirty="0" smtClean="0"/>
              <a:t>.</a:t>
            </a:r>
          </a:p>
          <a:p>
            <a:pPr lvl="1"/>
            <a:r>
              <a:rPr lang="ko-KR" altLang="en-US" dirty="0" smtClean="0"/>
              <a:t>백업은 반드시 데이터베이스가 정상 종료된 상태에서 해야 하며 이로 인해 서비스의 중지가 발생</a:t>
            </a:r>
            <a:r>
              <a:rPr lang="en-US" altLang="ko-KR" dirty="0" smtClean="0"/>
              <a:t>.</a:t>
            </a:r>
          </a:p>
          <a:p>
            <a:pPr marL="357187" lvl="1" indent="0">
              <a:buNone/>
            </a:pPr>
            <a:endParaRPr lang="en-US" altLang="ko-KR" dirty="0" smtClean="0"/>
          </a:p>
          <a:p>
            <a:r>
              <a:rPr lang="en-US" altLang="ko-KR" dirty="0" smtClean="0"/>
              <a:t>ARCHIVELOG Mode</a:t>
            </a:r>
          </a:p>
          <a:p>
            <a:pPr lvl="1"/>
            <a:r>
              <a:rPr lang="en-US" altLang="ko-KR" dirty="0" smtClean="0"/>
              <a:t>Redo </a:t>
            </a:r>
            <a:r>
              <a:rPr lang="en-US" altLang="ko-KR" dirty="0" err="1" smtClean="0"/>
              <a:t>logfile</a:t>
            </a:r>
            <a:r>
              <a:rPr lang="ko-KR" altLang="en-US" dirty="0" smtClean="0"/>
              <a:t>은 </a:t>
            </a:r>
            <a:r>
              <a:rPr lang="en-US" altLang="ko-KR" dirty="0" smtClean="0"/>
              <a:t>LOGA(Log </a:t>
            </a:r>
            <a:r>
              <a:rPr lang="en-US" altLang="ko-KR" dirty="0" err="1" smtClean="0"/>
              <a:t>Archiver</a:t>
            </a:r>
            <a:r>
              <a:rPr lang="en-US" altLang="ko-KR" dirty="0" smtClean="0"/>
              <a:t>)</a:t>
            </a:r>
            <a:r>
              <a:rPr lang="ko-KR" altLang="en-US" dirty="0" smtClean="0"/>
              <a:t>에 의해 백업이 완료되기 전에는 사용 불가</a:t>
            </a:r>
            <a:r>
              <a:rPr lang="ko-KR" altLang="en-US" dirty="0"/>
              <a:t>능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Archive </a:t>
            </a:r>
            <a:r>
              <a:rPr lang="en-US" altLang="ko-KR" dirty="0" err="1" smtClean="0"/>
              <a:t>logfile</a:t>
            </a:r>
            <a:r>
              <a:rPr lang="ko-KR" altLang="en-US" dirty="0" smtClean="0"/>
              <a:t>은 </a:t>
            </a:r>
            <a:r>
              <a:rPr lang="en-US" altLang="ko-KR" dirty="0" smtClean="0"/>
              <a:t>media recovery</a:t>
            </a:r>
            <a:r>
              <a:rPr lang="ko-KR" altLang="en-US" dirty="0" smtClean="0"/>
              <a:t>에 사용 가능</a:t>
            </a:r>
            <a:r>
              <a:rPr lang="en-US" altLang="ko-KR" dirty="0" smtClean="0"/>
              <a:t>.</a:t>
            </a:r>
          </a:p>
          <a:p>
            <a:pPr lvl="1"/>
            <a:r>
              <a:rPr lang="ko-KR" altLang="en-US" dirty="0" smtClean="0"/>
              <a:t>데이터베이스가 기동 중에 백업 가능</a:t>
            </a:r>
            <a:r>
              <a:rPr lang="en-US" altLang="ko-KR" dirty="0" smtClean="0"/>
              <a:t>.</a:t>
            </a:r>
          </a:p>
          <a:p>
            <a:pPr lvl="1"/>
            <a:endParaRPr lang="ko-KR" altLang="en-US" dirty="0" smtClean="0"/>
          </a:p>
        </p:txBody>
      </p:sp>
      <p:sp>
        <p:nvSpPr>
          <p:cNvPr id="102405" name="AutoShape 5"/>
          <p:cNvSpPr>
            <a:spLocks noChangeArrowheads="1"/>
          </p:cNvSpPr>
          <p:nvPr/>
        </p:nvSpPr>
        <p:spPr bwMode="auto">
          <a:xfrm>
            <a:off x="1109663" y="4168775"/>
            <a:ext cx="546100" cy="630238"/>
          </a:xfrm>
          <a:prstGeom prst="can">
            <a:avLst>
              <a:gd name="adj" fmla="val 28852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50</a:t>
            </a:r>
          </a:p>
        </p:txBody>
      </p:sp>
      <p:sp>
        <p:nvSpPr>
          <p:cNvPr id="102406" name="AutoShape 6"/>
          <p:cNvSpPr>
            <a:spLocks noChangeArrowheads="1"/>
          </p:cNvSpPr>
          <p:nvPr/>
        </p:nvSpPr>
        <p:spPr bwMode="auto">
          <a:xfrm>
            <a:off x="2185988" y="4849813"/>
            <a:ext cx="546100" cy="630237"/>
          </a:xfrm>
          <a:prstGeom prst="can">
            <a:avLst>
              <a:gd name="adj" fmla="val 28852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51</a:t>
            </a:r>
          </a:p>
        </p:txBody>
      </p:sp>
      <p:sp>
        <p:nvSpPr>
          <p:cNvPr id="102407" name="AutoShape 7"/>
          <p:cNvSpPr>
            <a:spLocks noChangeArrowheads="1"/>
          </p:cNvSpPr>
          <p:nvPr/>
        </p:nvSpPr>
        <p:spPr bwMode="auto">
          <a:xfrm>
            <a:off x="1108075" y="5380038"/>
            <a:ext cx="546100" cy="630237"/>
          </a:xfrm>
          <a:prstGeom prst="can">
            <a:avLst>
              <a:gd name="adj" fmla="val 28852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52</a:t>
            </a:r>
          </a:p>
        </p:txBody>
      </p:sp>
      <p:sp>
        <p:nvSpPr>
          <p:cNvPr id="102408" name="AutoShape 8"/>
          <p:cNvSpPr>
            <a:spLocks noChangeArrowheads="1"/>
          </p:cNvSpPr>
          <p:nvPr/>
        </p:nvSpPr>
        <p:spPr bwMode="auto">
          <a:xfrm>
            <a:off x="4613275" y="5133975"/>
            <a:ext cx="546100" cy="630238"/>
          </a:xfrm>
          <a:prstGeom prst="can">
            <a:avLst>
              <a:gd name="adj" fmla="val 28852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49</a:t>
            </a:r>
          </a:p>
        </p:txBody>
      </p:sp>
      <p:sp>
        <p:nvSpPr>
          <p:cNvPr id="102409" name="AutoShape 9"/>
          <p:cNvSpPr>
            <a:spLocks noChangeArrowheads="1"/>
          </p:cNvSpPr>
          <p:nvPr/>
        </p:nvSpPr>
        <p:spPr bwMode="auto">
          <a:xfrm>
            <a:off x="5307013" y="5130800"/>
            <a:ext cx="546100" cy="630238"/>
          </a:xfrm>
          <a:prstGeom prst="can">
            <a:avLst>
              <a:gd name="adj" fmla="val 28852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50</a:t>
            </a:r>
          </a:p>
        </p:txBody>
      </p:sp>
      <p:sp>
        <p:nvSpPr>
          <p:cNvPr id="102410" name="AutoShape 10"/>
          <p:cNvSpPr>
            <a:spLocks noChangeArrowheads="1"/>
          </p:cNvSpPr>
          <p:nvPr/>
        </p:nvSpPr>
        <p:spPr bwMode="auto">
          <a:xfrm>
            <a:off x="5981700" y="5103813"/>
            <a:ext cx="546100" cy="630237"/>
          </a:xfrm>
          <a:prstGeom prst="can">
            <a:avLst>
              <a:gd name="adj" fmla="val 28852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51</a:t>
            </a:r>
          </a:p>
        </p:txBody>
      </p:sp>
      <p:sp>
        <p:nvSpPr>
          <p:cNvPr id="102411" name="Line 11"/>
          <p:cNvSpPr>
            <a:spLocks noChangeShapeType="1"/>
          </p:cNvSpPr>
          <p:nvPr/>
        </p:nvSpPr>
        <p:spPr bwMode="auto">
          <a:xfrm>
            <a:off x="1747838" y="4583113"/>
            <a:ext cx="420687" cy="325437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102412" name="Line 12"/>
          <p:cNvSpPr>
            <a:spLocks noChangeShapeType="1"/>
          </p:cNvSpPr>
          <p:nvPr/>
        </p:nvSpPr>
        <p:spPr bwMode="auto">
          <a:xfrm flipH="1">
            <a:off x="1765300" y="5297488"/>
            <a:ext cx="379413" cy="33655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102413" name="Line 13"/>
          <p:cNvSpPr>
            <a:spLocks noChangeShapeType="1"/>
          </p:cNvSpPr>
          <p:nvPr/>
        </p:nvSpPr>
        <p:spPr bwMode="auto">
          <a:xfrm flipV="1">
            <a:off x="1366838" y="4846638"/>
            <a:ext cx="0" cy="452437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102414" name="Text Box 14"/>
          <p:cNvSpPr txBox="1">
            <a:spLocks noChangeArrowheads="1"/>
          </p:cNvSpPr>
          <p:nvPr/>
        </p:nvSpPr>
        <p:spPr bwMode="auto">
          <a:xfrm>
            <a:off x="1771385" y="4513263"/>
            <a:ext cx="626005" cy="2920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 dirty="0" smtClean="0">
                <a:solidFill>
                  <a:srgbClr val="487DF2"/>
                </a:solidFill>
                <a:latin typeface="맑은 고딕" pitchFamily="50" charset="-127"/>
                <a:ea typeface="맑은 고딕" pitchFamily="50" charset="-127"/>
              </a:rPr>
              <a:t>LGWR</a:t>
            </a:r>
            <a:endParaRPr lang="en-US" altLang="ko-KR" b="1" dirty="0">
              <a:solidFill>
                <a:srgbClr val="487DF2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2415" name="Text Box 15"/>
          <p:cNvSpPr txBox="1">
            <a:spLocks noChangeArrowheads="1"/>
          </p:cNvSpPr>
          <p:nvPr/>
        </p:nvSpPr>
        <p:spPr bwMode="auto">
          <a:xfrm>
            <a:off x="1141413" y="6173788"/>
            <a:ext cx="1082675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Redo log file</a:t>
            </a:r>
          </a:p>
        </p:txBody>
      </p:sp>
      <p:sp>
        <p:nvSpPr>
          <p:cNvPr id="102416" name="Line 16"/>
          <p:cNvSpPr>
            <a:spLocks noChangeShapeType="1"/>
          </p:cNvSpPr>
          <p:nvPr/>
        </p:nvSpPr>
        <p:spPr bwMode="auto">
          <a:xfrm>
            <a:off x="2986088" y="5127625"/>
            <a:ext cx="366712" cy="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102417" name="Line 17"/>
          <p:cNvSpPr>
            <a:spLocks noChangeShapeType="1"/>
          </p:cNvSpPr>
          <p:nvPr/>
        </p:nvSpPr>
        <p:spPr bwMode="auto">
          <a:xfrm>
            <a:off x="3363913" y="4476750"/>
            <a:ext cx="0" cy="1198563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102418" name="Line 18"/>
          <p:cNvSpPr>
            <a:spLocks noChangeShapeType="1"/>
          </p:cNvSpPr>
          <p:nvPr/>
        </p:nvSpPr>
        <p:spPr bwMode="auto">
          <a:xfrm>
            <a:off x="3352800" y="4457700"/>
            <a:ext cx="882650" cy="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102419" name="Line 19"/>
          <p:cNvSpPr>
            <a:spLocks noChangeShapeType="1"/>
          </p:cNvSpPr>
          <p:nvPr/>
        </p:nvSpPr>
        <p:spPr bwMode="auto">
          <a:xfrm>
            <a:off x="3381375" y="5664200"/>
            <a:ext cx="882650" cy="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102420" name="Text Box 20"/>
          <p:cNvSpPr txBox="1">
            <a:spLocks noChangeArrowheads="1"/>
          </p:cNvSpPr>
          <p:nvPr/>
        </p:nvSpPr>
        <p:spPr bwMode="auto">
          <a:xfrm>
            <a:off x="3529013" y="5421313"/>
            <a:ext cx="600075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rgbClr val="487DF2"/>
                </a:solidFill>
                <a:latin typeface="맑은 고딕" pitchFamily="50" charset="-127"/>
                <a:ea typeface="맑은 고딕" pitchFamily="50" charset="-127"/>
              </a:rPr>
              <a:t>LOGA</a:t>
            </a:r>
          </a:p>
        </p:txBody>
      </p:sp>
      <p:sp>
        <p:nvSpPr>
          <p:cNvPr id="102421" name="AutoShape 21"/>
          <p:cNvSpPr>
            <a:spLocks noChangeArrowheads="1"/>
          </p:cNvSpPr>
          <p:nvPr/>
        </p:nvSpPr>
        <p:spPr bwMode="auto">
          <a:xfrm>
            <a:off x="4286250" y="3995738"/>
            <a:ext cx="546100" cy="630237"/>
          </a:xfrm>
          <a:prstGeom prst="can">
            <a:avLst>
              <a:gd name="adj" fmla="val 28852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wrap="none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49</a:t>
            </a:r>
          </a:p>
        </p:txBody>
      </p:sp>
      <p:sp>
        <p:nvSpPr>
          <p:cNvPr id="102422" name="AutoShape 22"/>
          <p:cNvSpPr>
            <a:spLocks noChangeArrowheads="1"/>
          </p:cNvSpPr>
          <p:nvPr/>
        </p:nvSpPr>
        <p:spPr bwMode="auto">
          <a:xfrm>
            <a:off x="4148138" y="3954463"/>
            <a:ext cx="785812" cy="714375"/>
          </a:xfrm>
          <a:prstGeom prst="flowChartSummingJunction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Text Box 15"/>
          <p:cNvSpPr txBox="1">
            <a:spLocks noChangeArrowheads="1"/>
          </p:cNvSpPr>
          <p:nvPr/>
        </p:nvSpPr>
        <p:spPr bwMode="auto">
          <a:xfrm>
            <a:off x="4195766" y="6173788"/>
            <a:ext cx="1273169" cy="3139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Archive log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92021" cy="528637"/>
          </a:xfrm>
        </p:spPr>
        <p:txBody>
          <a:bodyPr/>
          <a:lstStyle/>
          <a:p>
            <a:r>
              <a:rPr lang="en-US" altLang="ko-KR" sz="2000"/>
              <a:t>NOARCHIVELOG Mode VS ARCHIVELOG </a:t>
            </a:r>
            <a:r>
              <a:rPr lang="en-US" altLang="ko-KR" sz="2000" smtClean="0"/>
              <a:t>mode - Archive log mode</a:t>
            </a:r>
          </a:p>
        </p:txBody>
      </p:sp>
      <p:sp>
        <p:nvSpPr>
          <p:cNvPr id="1034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Archive log mode</a:t>
            </a:r>
            <a:r>
              <a:rPr lang="ko-KR" altLang="en-US" dirty="0" smtClean="0"/>
              <a:t>에서 </a:t>
            </a:r>
            <a:r>
              <a:rPr lang="en-US" altLang="ko-KR" dirty="0" smtClean="0"/>
              <a:t>On-Line Redo Log </a:t>
            </a:r>
            <a:r>
              <a:rPr lang="ko-KR" altLang="en-US" dirty="0" smtClean="0"/>
              <a:t>파일 사용</a:t>
            </a:r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</p:txBody>
      </p:sp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892932" y="4560404"/>
            <a:ext cx="823913" cy="609600"/>
            <a:chOff x="3504" y="3707"/>
            <a:chExt cx="501" cy="417"/>
          </a:xfrm>
        </p:grpSpPr>
        <p:sp>
          <p:nvSpPr>
            <p:cNvPr id="5" name="Oval 3"/>
            <p:cNvSpPr>
              <a:spLocks noChangeArrowheads="1"/>
            </p:cNvSpPr>
            <p:nvPr/>
          </p:nvSpPr>
          <p:spPr bwMode="auto">
            <a:xfrm>
              <a:off x="3508" y="4000"/>
              <a:ext cx="494" cy="124"/>
            </a:xfrm>
            <a:prstGeom prst="ellipse">
              <a:avLst/>
            </a:prstGeom>
            <a:solidFill>
              <a:srgbClr val="9966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" name="Line 4"/>
            <p:cNvSpPr>
              <a:spLocks noChangeShapeType="1"/>
            </p:cNvSpPr>
            <p:nvPr/>
          </p:nvSpPr>
          <p:spPr bwMode="auto">
            <a:xfrm>
              <a:off x="4005" y="3768"/>
              <a:ext cx="0" cy="3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/>
          </p:nvSpPr>
          <p:spPr bwMode="auto">
            <a:xfrm>
              <a:off x="3511" y="3774"/>
              <a:ext cx="490" cy="290"/>
            </a:xfrm>
            <a:prstGeom prst="rect">
              <a:avLst/>
            </a:prstGeom>
            <a:solidFill>
              <a:srgbClr val="99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" name="Oval 6"/>
            <p:cNvSpPr>
              <a:spLocks noChangeArrowheads="1"/>
            </p:cNvSpPr>
            <p:nvPr/>
          </p:nvSpPr>
          <p:spPr bwMode="auto">
            <a:xfrm>
              <a:off x="3508" y="3707"/>
              <a:ext cx="494" cy="126"/>
            </a:xfrm>
            <a:prstGeom prst="ellipse">
              <a:avLst/>
            </a:prstGeom>
            <a:solidFill>
              <a:srgbClr val="9966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" name="Line 7"/>
            <p:cNvSpPr>
              <a:spLocks noChangeShapeType="1"/>
            </p:cNvSpPr>
            <p:nvPr/>
          </p:nvSpPr>
          <p:spPr bwMode="auto">
            <a:xfrm>
              <a:off x="3504" y="3774"/>
              <a:ext cx="0" cy="3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0" name="Rectangle 8"/>
          <p:cNvSpPr>
            <a:spLocks noChangeArrowheads="1"/>
          </p:cNvSpPr>
          <p:nvPr/>
        </p:nvSpPr>
        <p:spPr bwMode="auto">
          <a:xfrm>
            <a:off x="926270" y="4738204"/>
            <a:ext cx="835025" cy="4623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ko-KR" sz="1200" b="1">
                <a:latin typeface="맑은 고딕" pitchFamily="50" charset="-127"/>
                <a:ea typeface="맑은 고딕" pitchFamily="50" charset="-127"/>
              </a:rPr>
              <a:t>LOG 0001</a:t>
            </a:r>
          </a:p>
        </p:txBody>
      </p:sp>
      <p:grpSp>
        <p:nvGrpSpPr>
          <p:cNvPr id="11" name="Group 9"/>
          <p:cNvGrpSpPr>
            <a:grpSpLocks/>
          </p:cNvGrpSpPr>
          <p:nvPr/>
        </p:nvGrpSpPr>
        <p:grpSpPr bwMode="auto">
          <a:xfrm>
            <a:off x="2355020" y="4560404"/>
            <a:ext cx="823912" cy="609600"/>
            <a:chOff x="3504" y="3707"/>
            <a:chExt cx="501" cy="417"/>
          </a:xfrm>
        </p:grpSpPr>
        <p:sp>
          <p:nvSpPr>
            <p:cNvPr id="12" name="Oval 10"/>
            <p:cNvSpPr>
              <a:spLocks noChangeArrowheads="1"/>
            </p:cNvSpPr>
            <p:nvPr/>
          </p:nvSpPr>
          <p:spPr bwMode="auto">
            <a:xfrm>
              <a:off x="3508" y="4000"/>
              <a:ext cx="494" cy="124"/>
            </a:xfrm>
            <a:prstGeom prst="ellipse">
              <a:avLst/>
            </a:prstGeom>
            <a:solidFill>
              <a:srgbClr val="9966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4005" y="3768"/>
              <a:ext cx="0" cy="3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" name="Rectangle 12"/>
            <p:cNvSpPr>
              <a:spLocks noChangeArrowheads="1"/>
            </p:cNvSpPr>
            <p:nvPr/>
          </p:nvSpPr>
          <p:spPr bwMode="auto">
            <a:xfrm>
              <a:off x="3511" y="3774"/>
              <a:ext cx="490" cy="290"/>
            </a:xfrm>
            <a:prstGeom prst="rect">
              <a:avLst/>
            </a:prstGeom>
            <a:solidFill>
              <a:srgbClr val="99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" name="Oval 13"/>
            <p:cNvSpPr>
              <a:spLocks noChangeArrowheads="1"/>
            </p:cNvSpPr>
            <p:nvPr/>
          </p:nvSpPr>
          <p:spPr bwMode="auto">
            <a:xfrm>
              <a:off x="3508" y="3707"/>
              <a:ext cx="494" cy="126"/>
            </a:xfrm>
            <a:prstGeom prst="ellipse">
              <a:avLst/>
            </a:prstGeom>
            <a:solidFill>
              <a:srgbClr val="9966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" name="Line 14"/>
            <p:cNvSpPr>
              <a:spLocks noChangeShapeType="1"/>
            </p:cNvSpPr>
            <p:nvPr/>
          </p:nvSpPr>
          <p:spPr bwMode="auto">
            <a:xfrm>
              <a:off x="3504" y="3774"/>
              <a:ext cx="0" cy="3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7" name="Group 15"/>
          <p:cNvGrpSpPr>
            <a:grpSpLocks/>
          </p:cNvGrpSpPr>
          <p:nvPr/>
        </p:nvGrpSpPr>
        <p:grpSpPr bwMode="auto">
          <a:xfrm>
            <a:off x="3799645" y="4560404"/>
            <a:ext cx="823912" cy="609600"/>
            <a:chOff x="3504" y="3707"/>
            <a:chExt cx="501" cy="417"/>
          </a:xfrm>
        </p:grpSpPr>
        <p:sp>
          <p:nvSpPr>
            <p:cNvPr id="18" name="Oval 16"/>
            <p:cNvSpPr>
              <a:spLocks noChangeArrowheads="1"/>
            </p:cNvSpPr>
            <p:nvPr/>
          </p:nvSpPr>
          <p:spPr bwMode="auto">
            <a:xfrm>
              <a:off x="3508" y="4000"/>
              <a:ext cx="494" cy="124"/>
            </a:xfrm>
            <a:prstGeom prst="ellipse">
              <a:avLst/>
            </a:prstGeom>
            <a:solidFill>
              <a:srgbClr val="9966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9" name="Line 17"/>
            <p:cNvSpPr>
              <a:spLocks noChangeShapeType="1"/>
            </p:cNvSpPr>
            <p:nvPr/>
          </p:nvSpPr>
          <p:spPr bwMode="auto">
            <a:xfrm>
              <a:off x="4005" y="3768"/>
              <a:ext cx="0" cy="3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0" name="Rectangle 18"/>
            <p:cNvSpPr>
              <a:spLocks noChangeArrowheads="1"/>
            </p:cNvSpPr>
            <p:nvPr/>
          </p:nvSpPr>
          <p:spPr bwMode="auto">
            <a:xfrm>
              <a:off x="3511" y="3774"/>
              <a:ext cx="490" cy="290"/>
            </a:xfrm>
            <a:prstGeom prst="rect">
              <a:avLst/>
            </a:prstGeom>
            <a:solidFill>
              <a:srgbClr val="99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1" name="Oval 19"/>
            <p:cNvSpPr>
              <a:spLocks noChangeArrowheads="1"/>
            </p:cNvSpPr>
            <p:nvPr/>
          </p:nvSpPr>
          <p:spPr bwMode="auto">
            <a:xfrm>
              <a:off x="3508" y="3707"/>
              <a:ext cx="494" cy="126"/>
            </a:xfrm>
            <a:prstGeom prst="ellipse">
              <a:avLst/>
            </a:prstGeom>
            <a:solidFill>
              <a:srgbClr val="9966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" name="Line 20"/>
            <p:cNvSpPr>
              <a:spLocks noChangeShapeType="1"/>
            </p:cNvSpPr>
            <p:nvPr/>
          </p:nvSpPr>
          <p:spPr bwMode="auto">
            <a:xfrm>
              <a:off x="3504" y="3774"/>
              <a:ext cx="0" cy="3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23" name="Line 21"/>
          <p:cNvSpPr>
            <a:spLocks noChangeShapeType="1"/>
          </p:cNvSpPr>
          <p:nvPr/>
        </p:nvSpPr>
        <p:spPr bwMode="auto">
          <a:xfrm>
            <a:off x="3178932" y="4889017"/>
            <a:ext cx="6096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" name="Line 22"/>
          <p:cNvSpPr>
            <a:spLocks noChangeShapeType="1"/>
          </p:cNvSpPr>
          <p:nvPr/>
        </p:nvSpPr>
        <p:spPr bwMode="auto">
          <a:xfrm>
            <a:off x="1731132" y="4865204"/>
            <a:ext cx="6096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25" name="Group 23"/>
          <p:cNvGrpSpPr>
            <a:grpSpLocks/>
          </p:cNvGrpSpPr>
          <p:nvPr/>
        </p:nvGrpSpPr>
        <p:grpSpPr bwMode="auto">
          <a:xfrm>
            <a:off x="5403020" y="4536592"/>
            <a:ext cx="823912" cy="609600"/>
            <a:chOff x="3504" y="3707"/>
            <a:chExt cx="501" cy="417"/>
          </a:xfrm>
        </p:grpSpPr>
        <p:sp>
          <p:nvSpPr>
            <p:cNvPr id="26" name="Oval 24"/>
            <p:cNvSpPr>
              <a:spLocks noChangeArrowheads="1"/>
            </p:cNvSpPr>
            <p:nvPr/>
          </p:nvSpPr>
          <p:spPr bwMode="auto">
            <a:xfrm>
              <a:off x="3508" y="4000"/>
              <a:ext cx="494" cy="124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7" name="Line 25"/>
            <p:cNvSpPr>
              <a:spLocks noChangeShapeType="1"/>
            </p:cNvSpPr>
            <p:nvPr/>
          </p:nvSpPr>
          <p:spPr bwMode="auto">
            <a:xfrm>
              <a:off x="4005" y="3768"/>
              <a:ext cx="0" cy="304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8" name="Rectangle 26"/>
            <p:cNvSpPr>
              <a:spLocks noChangeArrowheads="1"/>
            </p:cNvSpPr>
            <p:nvPr/>
          </p:nvSpPr>
          <p:spPr bwMode="auto">
            <a:xfrm>
              <a:off x="3511" y="3774"/>
              <a:ext cx="490" cy="29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9" name="Oval 27"/>
            <p:cNvSpPr>
              <a:spLocks noChangeArrowheads="1"/>
            </p:cNvSpPr>
            <p:nvPr/>
          </p:nvSpPr>
          <p:spPr bwMode="auto">
            <a:xfrm>
              <a:off x="3508" y="3707"/>
              <a:ext cx="494" cy="12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0" name="Line 28"/>
            <p:cNvSpPr>
              <a:spLocks noChangeShapeType="1"/>
            </p:cNvSpPr>
            <p:nvPr/>
          </p:nvSpPr>
          <p:spPr bwMode="auto">
            <a:xfrm>
              <a:off x="3504" y="3774"/>
              <a:ext cx="0" cy="303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31" name="Line 29"/>
          <p:cNvSpPr>
            <a:spLocks noChangeShapeType="1"/>
          </p:cNvSpPr>
          <p:nvPr/>
        </p:nvSpPr>
        <p:spPr bwMode="auto">
          <a:xfrm>
            <a:off x="4626732" y="4865204"/>
            <a:ext cx="7620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2" name="Rectangle 30"/>
          <p:cNvSpPr>
            <a:spLocks noChangeArrowheads="1"/>
          </p:cNvSpPr>
          <p:nvPr/>
        </p:nvSpPr>
        <p:spPr bwMode="auto">
          <a:xfrm>
            <a:off x="892932" y="3646004"/>
            <a:ext cx="744538" cy="379413"/>
          </a:xfrm>
          <a:prstGeom prst="rect">
            <a:avLst/>
          </a:prstGeom>
          <a:gradFill rotWithShape="0">
            <a:gsLst>
              <a:gs pos="0">
                <a:srgbClr val="2F7647"/>
              </a:gs>
              <a:gs pos="100000">
                <a:srgbClr val="66FF99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/>
          <a:p>
            <a:pPr algn="ctr" eaLnBrk="1" latinLnBrk="1" hangingPunct="1"/>
            <a:r>
              <a:rPr kumimoji="1" lang="en-US" altLang="ko-KR" sz="1200" b="1">
                <a:latin typeface="맑은 고딕" pitchFamily="50" charset="-127"/>
                <a:ea typeface="맑은 고딕" pitchFamily="50" charset="-127"/>
              </a:rPr>
              <a:t>LGWR</a:t>
            </a:r>
          </a:p>
        </p:txBody>
      </p:sp>
      <p:sp>
        <p:nvSpPr>
          <p:cNvPr id="33" name="Rectangle 31"/>
          <p:cNvSpPr>
            <a:spLocks noChangeArrowheads="1"/>
          </p:cNvSpPr>
          <p:nvPr/>
        </p:nvSpPr>
        <p:spPr bwMode="auto">
          <a:xfrm>
            <a:off x="2358195" y="3646004"/>
            <a:ext cx="744537" cy="379413"/>
          </a:xfrm>
          <a:prstGeom prst="rect">
            <a:avLst/>
          </a:prstGeom>
          <a:gradFill rotWithShape="0">
            <a:gsLst>
              <a:gs pos="0">
                <a:srgbClr val="2F7647"/>
              </a:gs>
              <a:gs pos="100000">
                <a:srgbClr val="66FF99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/>
          <a:p>
            <a:pPr algn="ctr" eaLnBrk="1" latinLnBrk="1" hangingPunct="1"/>
            <a:r>
              <a:rPr kumimoji="1" lang="en-US" altLang="ko-KR" sz="1200" b="1">
                <a:latin typeface="맑은 고딕" pitchFamily="50" charset="-127"/>
                <a:ea typeface="맑은 고딕" pitchFamily="50" charset="-127"/>
              </a:rPr>
              <a:t>LGWR</a:t>
            </a:r>
          </a:p>
        </p:txBody>
      </p:sp>
      <p:sp>
        <p:nvSpPr>
          <p:cNvPr id="34" name="Rectangle 32"/>
          <p:cNvSpPr>
            <a:spLocks noChangeArrowheads="1"/>
          </p:cNvSpPr>
          <p:nvPr/>
        </p:nvSpPr>
        <p:spPr bwMode="auto">
          <a:xfrm>
            <a:off x="3805995" y="3646004"/>
            <a:ext cx="744537" cy="379413"/>
          </a:xfrm>
          <a:prstGeom prst="rect">
            <a:avLst/>
          </a:prstGeom>
          <a:gradFill rotWithShape="0">
            <a:gsLst>
              <a:gs pos="0">
                <a:srgbClr val="2F7647"/>
              </a:gs>
              <a:gs pos="100000">
                <a:srgbClr val="66FF99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/>
          <a:p>
            <a:pPr algn="ctr" eaLnBrk="1" latinLnBrk="1" hangingPunct="1"/>
            <a:r>
              <a:rPr kumimoji="1" lang="en-US" altLang="ko-KR" sz="1200" b="1">
                <a:latin typeface="맑은 고딕" pitchFamily="50" charset="-127"/>
                <a:ea typeface="맑은 고딕" pitchFamily="50" charset="-127"/>
              </a:rPr>
              <a:t>LGWR</a:t>
            </a:r>
          </a:p>
        </p:txBody>
      </p:sp>
      <p:sp>
        <p:nvSpPr>
          <p:cNvPr id="35" name="Rectangle 33"/>
          <p:cNvSpPr>
            <a:spLocks noChangeArrowheads="1"/>
          </p:cNvSpPr>
          <p:nvPr/>
        </p:nvSpPr>
        <p:spPr bwMode="auto">
          <a:xfrm>
            <a:off x="5406195" y="3646004"/>
            <a:ext cx="744537" cy="379413"/>
          </a:xfrm>
          <a:prstGeom prst="rect">
            <a:avLst/>
          </a:prstGeom>
          <a:gradFill rotWithShape="0">
            <a:gsLst>
              <a:gs pos="0">
                <a:srgbClr val="2F7647"/>
              </a:gs>
              <a:gs pos="100000">
                <a:srgbClr val="66FF99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/>
          <a:p>
            <a:pPr algn="ctr" eaLnBrk="1" latinLnBrk="1" hangingPunct="1"/>
            <a:r>
              <a:rPr kumimoji="1" lang="en-US" altLang="ko-KR" sz="1200" b="1">
                <a:latin typeface="맑은 고딕" pitchFamily="50" charset="-127"/>
                <a:ea typeface="맑은 고딕" pitchFamily="50" charset="-127"/>
              </a:rPr>
              <a:t>LGWR</a:t>
            </a:r>
          </a:p>
        </p:txBody>
      </p:sp>
      <p:sp>
        <p:nvSpPr>
          <p:cNvPr id="36" name="Line 34"/>
          <p:cNvSpPr>
            <a:spLocks noChangeShapeType="1"/>
          </p:cNvSpPr>
          <p:nvPr/>
        </p:nvSpPr>
        <p:spPr bwMode="auto">
          <a:xfrm>
            <a:off x="1273932" y="4027004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7" name="Line 35"/>
          <p:cNvSpPr>
            <a:spLocks noChangeShapeType="1"/>
          </p:cNvSpPr>
          <p:nvPr/>
        </p:nvSpPr>
        <p:spPr bwMode="auto">
          <a:xfrm>
            <a:off x="2721732" y="4027004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8" name="Line 36"/>
          <p:cNvSpPr>
            <a:spLocks noChangeShapeType="1"/>
          </p:cNvSpPr>
          <p:nvPr/>
        </p:nvSpPr>
        <p:spPr bwMode="auto">
          <a:xfrm>
            <a:off x="4169532" y="4027004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9" name="Line 37"/>
          <p:cNvSpPr>
            <a:spLocks noChangeShapeType="1"/>
          </p:cNvSpPr>
          <p:nvPr/>
        </p:nvSpPr>
        <p:spPr bwMode="auto">
          <a:xfrm>
            <a:off x="5769732" y="4027004"/>
            <a:ext cx="0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0" name="Rectangle 38"/>
          <p:cNvSpPr>
            <a:spLocks noChangeArrowheads="1"/>
          </p:cNvSpPr>
          <p:nvPr/>
        </p:nvSpPr>
        <p:spPr bwMode="auto">
          <a:xfrm>
            <a:off x="2358195" y="2884004"/>
            <a:ext cx="744537" cy="379413"/>
          </a:xfrm>
          <a:prstGeom prst="rect">
            <a:avLst/>
          </a:prstGeom>
          <a:gradFill rotWithShape="0">
            <a:gsLst>
              <a:gs pos="0">
                <a:srgbClr val="000082"/>
              </a:gs>
              <a:gs pos="30000">
                <a:srgbClr val="66008F"/>
              </a:gs>
              <a:gs pos="64999">
                <a:srgbClr val="BA0066"/>
              </a:gs>
              <a:gs pos="89999">
                <a:srgbClr val="FF0000"/>
              </a:gs>
              <a:gs pos="100000">
                <a:srgbClr val="FF8200"/>
              </a:gs>
            </a:gsLst>
            <a:lin ang="5400000" scaled="1"/>
          </a:gradFill>
          <a:ln w="9525">
            <a:solidFill>
              <a:schemeClr val="folHlink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/>
          <a:p>
            <a:pPr algn="ctr" eaLnBrk="1" latinLnBrk="1" hangingPunct="1"/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LOGA</a:t>
            </a:r>
            <a:endParaRPr kumimoji="1" lang="en-US" altLang="ko-KR" sz="1200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1" name="Rectangle 39"/>
          <p:cNvSpPr>
            <a:spLocks noChangeArrowheads="1"/>
          </p:cNvSpPr>
          <p:nvPr/>
        </p:nvSpPr>
        <p:spPr bwMode="auto">
          <a:xfrm>
            <a:off x="3805995" y="2884004"/>
            <a:ext cx="744537" cy="379413"/>
          </a:xfrm>
          <a:prstGeom prst="rect">
            <a:avLst/>
          </a:prstGeom>
          <a:gradFill rotWithShape="0">
            <a:gsLst>
              <a:gs pos="0">
                <a:srgbClr val="000082"/>
              </a:gs>
              <a:gs pos="30000">
                <a:srgbClr val="66008F"/>
              </a:gs>
              <a:gs pos="64999">
                <a:srgbClr val="BA0066"/>
              </a:gs>
              <a:gs pos="89999">
                <a:srgbClr val="FF0000"/>
              </a:gs>
              <a:gs pos="100000">
                <a:srgbClr val="FF8200"/>
              </a:gs>
            </a:gsLst>
            <a:lin ang="5400000" scaled="1"/>
          </a:gradFill>
          <a:ln w="9525">
            <a:solidFill>
              <a:schemeClr val="folHlink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/>
          <a:p>
            <a:pPr algn="ctr"/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LOGA</a:t>
            </a:r>
            <a:endParaRPr kumimoji="1" lang="en-US" altLang="ko-KR" sz="1200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Rectangle 40"/>
          <p:cNvSpPr>
            <a:spLocks noChangeArrowheads="1"/>
          </p:cNvSpPr>
          <p:nvPr/>
        </p:nvSpPr>
        <p:spPr bwMode="auto">
          <a:xfrm>
            <a:off x="5406195" y="2884004"/>
            <a:ext cx="744537" cy="379413"/>
          </a:xfrm>
          <a:prstGeom prst="rect">
            <a:avLst/>
          </a:prstGeom>
          <a:gradFill rotWithShape="0">
            <a:gsLst>
              <a:gs pos="0">
                <a:srgbClr val="000082"/>
              </a:gs>
              <a:gs pos="30000">
                <a:srgbClr val="66008F"/>
              </a:gs>
              <a:gs pos="64999">
                <a:srgbClr val="BA0066"/>
              </a:gs>
              <a:gs pos="89999">
                <a:srgbClr val="FF0000"/>
              </a:gs>
              <a:gs pos="100000">
                <a:srgbClr val="FF8200"/>
              </a:gs>
            </a:gsLst>
            <a:lin ang="5400000" scaled="1"/>
          </a:gradFill>
          <a:ln w="9525">
            <a:solidFill>
              <a:schemeClr val="folHlink"/>
            </a:solidFill>
            <a:miter lim="800000"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/>
          <a:p>
            <a:pPr algn="ctr"/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LOGA</a:t>
            </a:r>
            <a:endParaRPr kumimoji="1" lang="en-US" altLang="ko-KR" sz="1200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3" name="Line 41"/>
          <p:cNvSpPr>
            <a:spLocks noChangeShapeType="1"/>
          </p:cNvSpPr>
          <p:nvPr/>
        </p:nvSpPr>
        <p:spPr bwMode="auto">
          <a:xfrm flipV="1">
            <a:off x="1426332" y="3265004"/>
            <a:ext cx="914400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Line 42"/>
          <p:cNvSpPr>
            <a:spLocks noChangeShapeType="1"/>
          </p:cNvSpPr>
          <p:nvPr/>
        </p:nvSpPr>
        <p:spPr bwMode="auto">
          <a:xfrm flipV="1">
            <a:off x="2950332" y="3265004"/>
            <a:ext cx="838200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5" name="Line 43"/>
          <p:cNvSpPr>
            <a:spLocks noChangeShapeType="1"/>
          </p:cNvSpPr>
          <p:nvPr/>
        </p:nvSpPr>
        <p:spPr bwMode="auto">
          <a:xfrm flipV="1">
            <a:off x="4321932" y="3265004"/>
            <a:ext cx="1066800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46" name="Group 44"/>
          <p:cNvGrpSpPr>
            <a:grpSpLocks/>
          </p:cNvGrpSpPr>
          <p:nvPr/>
        </p:nvGrpSpPr>
        <p:grpSpPr bwMode="auto">
          <a:xfrm>
            <a:off x="2340732" y="2198203"/>
            <a:ext cx="762000" cy="368648"/>
            <a:chOff x="2112" y="3120"/>
            <a:chExt cx="624" cy="381"/>
          </a:xfrm>
        </p:grpSpPr>
        <p:grpSp>
          <p:nvGrpSpPr>
            <p:cNvPr id="47" name="Group 45"/>
            <p:cNvGrpSpPr>
              <a:grpSpLocks/>
            </p:cNvGrpSpPr>
            <p:nvPr/>
          </p:nvGrpSpPr>
          <p:grpSpPr bwMode="auto">
            <a:xfrm>
              <a:off x="2112" y="3120"/>
              <a:ext cx="624" cy="316"/>
              <a:chOff x="3504" y="3707"/>
              <a:chExt cx="501" cy="417"/>
            </a:xfrm>
          </p:grpSpPr>
          <p:sp>
            <p:nvSpPr>
              <p:cNvPr id="49" name="Oval 46"/>
              <p:cNvSpPr>
                <a:spLocks noChangeArrowheads="1"/>
              </p:cNvSpPr>
              <p:nvPr/>
            </p:nvSpPr>
            <p:spPr bwMode="auto">
              <a:xfrm>
                <a:off x="3508" y="400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0" name="Line 47"/>
              <p:cNvSpPr>
                <a:spLocks noChangeShapeType="1"/>
              </p:cNvSpPr>
              <p:nvPr/>
            </p:nvSpPr>
            <p:spPr bwMode="auto">
              <a:xfrm>
                <a:off x="4005" y="376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1" name="Rectangle 48"/>
              <p:cNvSpPr>
                <a:spLocks noChangeArrowheads="1"/>
              </p:cNvSpPr>
              <p:nvPr/>
            </p:nvSpPr>
            <p:spPr bwMode="auto">
              <a:xfrm>
                <a:off x="3511" y="377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2" name="Oval 49"/>
              <p:cNvSpPr>
                <a:spLocks noChangeArrowheads="1"/>
              </p:cNvSpPr>
              <p:nvPr/>
            </p:nvSpPr>
            <p:spPr bwMode="auto">
              <a:xfrm>
                <a:off x="3508" y="370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3" name="Line 50"/>
              <p:cNvSpPr>
                <a:spLocks noChangeShapeType="1"/>
              </p:cNvSpPr>
              <p:nvPr/>
            </p:nvSpPr>
            <p:spPr bwMode="auto">
              <a:xfrm>
                <a:off x="3504" y="377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48" name="Text Box 51"/>
            <p:cNvSpPr txBox="1">
              <a:spLocks noChangeArrowheads="1"/>
            </p:cNvSpPr>
            <p:nvPr/>
          </p:nvSpPr>
          <p:spPr bwMode="auto">
            <a:xfrm>
              <a:off x="2160" y="3215"/>
              <a:ext cx="445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1" latinLnBrk="1" hangingPunct="1"/>
              <a:r>
                <a:rPr kumimoji="1" lang="ko-KR" altLang="en-US" sz="1200" b="1" i="1">
                  <a:latin typeface="맑은 고딕" pitchFamily="50" charset="-127"/>
                  <a:ea typeface="맑은 고딕" pitchFamily="50" charset="-127"/>
                </a:rPr>
                <a:t>0001</a:t>
              </a:r>
              <a:endParaRPr kumimoji="1" lang="ko-KR" altLang="ko-KR" sz="1200" b="1" i="1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54" name="Group 52"/>
          <p:cNvGrpSpPr>
            <a:grpSpLocks/>
          </p:cNvGrpSpPr>
          <p:nvPr/>
        </p:nvGrpSpPr>
        <p:grpSpPr bwMode="auto">
          <a:xfrm>
            <a:off x="3788532" y="2198203"/>
            <a:ext cx="762000" cy="368648"/>
            <a:chOff x="2112" y="3120"/>
            <a:chExt cx="624" cy="381"/>
          </a:xfrm>
        </p:grpSpPr>
        <p:grpSp>
          <p:nvGrpSpPr>
            <p:cNvPr id="55" name="Group 53"/>
            <p:cNvGrpSpPr>
              <a:grpSpLocks/>
            </p:cNvGrpSpPr>
            <p:nvPr/>
          </p:nvGrpSpPr>
          <p:grpSpPr bwMode="auto">
            <a:xfrm>
              <a:off x="2112" y="3120"/>
              <a:ext cx="624" cy="316"/>
              <a:chOff x="3504" y="3707"/>
              <a:chExt cx="501" cy="417"/>
            </a:xfrm>
          </p:grpSpPr>
          <p:sp>
            <p:nvSpPr>
              <p:cNvPr id="57" name="Oval 54"/>
              <p:cNvSpPr>
                <a:spLocks noChangeArrowheads="1"/>
              </p:cNvSpPr>
              <p:nvPr/>
            </p:nvSpPr>
            <p:spPr bwMode="auto">
              <a:xfrm>
                <a:off x="3508" y="400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8" name="Line 55"/>
              <p:cNvSpPr>
                <a:spLocks noChangeShapeType="1"/>
              </p:cNvSpPr>
              <p:nvPr/>
            </p:nvSpPr>
            <p:spPr bwMode="auto">
              <a:xfrm>
                <a:off x="4005" y="376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59" name="Rectangle 56"/>
              <p:cNvSpPr>
                <a:spLocks noChangeArrowheads="1"/>
              </p:cNvSpPr>
              <p:nvPr/>
            </p:nvSpPr>
            <p:spPr bwMode="auto">
              <a:xfrm>
                <a:off x="3511" y="377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60" name="Oval 57"/>
              <p:cNvSpPr>
                <a:spLocks noChangeArrowheads="1"/>
              </p:cNvSpPr>
              <p:nvPr/>
            </p:nvSpPr>
            <p:spPr bwMode="auto">
              <a:xfrm>
                <a:off x="3508" y="370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61" name="Line 58"/>
              <p:cNvSpPr>
                <a:spLocks noChangeShapeType="1"/>
              </p:cNvSpPr>
              <p:nvPr/>
            </p:nvSpPr>
            <p:spPr bwMode="auto">
              <a:xfrm>
                <a:off x="3504" y="377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56" name="Text Box 59"/>
            <p:cNvSpPr txBox="1">
              <a:spLocks noChangeArrowheads="1"/>
            </p:cNvSpPr>
            <p:nvPr/>
          </p:nvSpPr>
          <p:spPr bwMode="auto">
            <a:xfrm>
              <a:off x="2160" y="3215"/>
              <a:ext cx="445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1" latinLnBrk="1" hangingPunct="1"/>
              <a:r>
                <a:rPr kumimoji="1" lang="ko-KR" altLang="en-US" sz="1200" b="1" i="1">
                  <a:latin typeface="맑은 고딕" pitchFamily="50" charset="-127"/>
                  <a:ea typeface="맑은 고딕" pitchFamily="50" charset="-127"/>
                </a:rPr>
                <a:t>0001</a:t>
              </a:r>
              <a:endParaRPr kumimoji="1" lang="ko-KR" altLang="ko-KR" sz="1200" b="1" i="1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62" name="Rectangle 60"/>
          <p:cNvSpPr>
            <a:spLocks noChangeArrowheads="1"/>
          </p:cNvSpPr>
          <p:nvPr/>
        </p:nvSpPr>
        <p:spPr bwMode="auto">
          <a:xfrm>
            <a:off x="2340732" y="4712804"/>
            <a:ext cx="835025" cy="4623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ko-KR" sz="1200" b="1">
                <a:latin typeface="맑은 고딕" pitchFamily="50" charset="-127"/>
                <a:ea typeface="맑은 고딕" pitchFamily="50" charset="-127"/>
              </a:rPr>
              <a:t>LOG 0002</a:t>
            </a:r>
          </a:p>
        </p:txBody>
      </p:sp>
      <p:sp>
        <p:nvSpPr>
          <p:cNvPr id="63" name="Rectangle 61"/>
          <p:cNvSpPr>
            <a:spLocks noChangeArrowheads="1"/>
          </p:cNvSpPr>
          <p:nvPr/>
        </p:nvSpPr>
        <p:spPr bwMode="auto">
          <a:xfrm>
            <a:off x="3867907" y="4712804"/>
            <a:ext cx="835025" cy="4623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ko-KR" sz="1200" b="1">
                <a:latin typeface="맑은 고딕" pitchFamily="50" charset="-127"/>
                <a:ea typeface="맑은 고딕" pitchFamily="50" charset="-127"/>
              </a:rPr>
              <a:t>LOG 0003</a:t>
            </a:r>
          </a:p>
        </p:txBody>
      </p:sp>
      <p:sp>
        <p:nvSpPr>
          <p:cNvPr id="64" name="Rectangle 62"/>
          <p:cNvSpPr>
            <a:spLocks noChangeArrowheads="1"/>
          </p:cNvSpPr>
          <p:nvPr/>
        </p:nvSpPr>
        <p:spPr bwMode="auto">
          <a:xfrm>
            <a:off x="5388732" y="4712804"/>
            <a:ext cx="835025" cy="4623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ko-KR" sz="1200" b="1">
                <a:latin typeface="맑은 고딕" pitchFamily="50" charset="-127"/>
                <a:ea typeface="맑은 고딕" pitchFamily="50" charset="-127"/>
              </a:rPr>
              <a:t>LOG 0004</a:t>
            </a:r>
          </a:p>
        </p:txBody>
      </p:sp>
      <p:grpSp>
        <p:nvGrpSpPr>
          <p:cNvPr id="65" name="Group 63"/>
          <p:cNvGrpSpPr>
            <a:grpSpLocks/>
          </p:cNvGrpSpPr>
          <p:nvPr/>
        </p:nvGrpSpPr>
        <p:grpSpPr bwMode="auto">
          <a:xfrm>
            <a:off x="3788532" y="1983891"/>
            <a:ext cx="762000" cy="368647"/>
            <a:chOff x="2112" y="3120"/>
            <a:chExt cx="624" cy="381"/>
          </a:xfrm>
        </p:grpSpPr>
        <p:grpSp>
          <p:nvGrpSpPr>
            <p:cNvPr id="66" name="Group 64"/>
            <p:cNvGrpSpPr>
              <a:grpSpLocks/>
            </p:cNvGrpSpPr>
            <p:nvPr/>
          </p:nvGrpSpPr>
          <p:grpSpPr bwMode="auto">
            <a:xfrm>
              <a:off x="2112" y="3120"/>
              <a:ext cx="624" cy="316"/>
              <a:chOff x="3504" y="3707"/>
              <a:chExt cx="501" cy="417"/>
            </a:xfrm>
          </p:grpSpPr>
          <p:sp>
            <p:nvSpPr>
              <p:cNvPr id="68" name="Oval 65"/>
              <p:cNvSpPr>
                <a:spLocks noChangeArrowheads="1"/>
              </p:cNvSpPr>
              <p:nvPr/>
            </p:nvSpPr>
            <p:spPr bwMode="auto">
              <a:xfrm>
                <a:off x="3508" y="400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69" name="Line 66"/>
              <p:cNvSpPr>
                <a:spLocks noChangeShapeType="1"/>
              </p:cNvSpPr>
              <p:nvPr/>
            </p:nvSpPr>
            <p:spPr bwMode="auto">
              <a:xfrm>
                <a:off x="4005" y="376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70" name="Rectangle 67"/>
              <p:cNvSpPr>
                <a:spLocks noChangeArrowheads="1"/>
              </p:cNvSpPr>
              <p:nvPr/>
            </p:nvSpPr>
            <p:spPr bwMode="auto">
              <a:xfrm>
                <a:off x="3511" y="377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71" name="Oval 68"/>
              <p:cNvSpPr>
                <a:spLocks noChangeArrowheads="1"/>
              </p:cNvSpPr>
              <p:nvPr/>
            </p:nvSpPr>
            <p:spPr bwMode="auto">
              <a:xfrm>
                <a:off x="3508" y="370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72" name="Line 69"/>
              <p:cNvSpPr>
                <a:spLocks noChangeShapeType="1"/>
              </p:cNvSpPr>
              <p:nvPr/>
            </p:nvSpPr>
            <p:spPr bwMode="auto">
              <a:xfrm>
                <a:off x="3504" y="377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67" name="Text Box 70"/>
            <p:cNvSpPr txBox="1">
              <a:spLocks noChangeArrowheads="1"/>
            </p:cNvSpPr>
            <p:nvPr/>
          </p:nvSpPr>
          <p:spPr bwMode="auto">
            <a:xfrm>
              <a:off x="2160" y="3215"/>
              <a:ext cx="445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1" latinLnBrk="1" hangingPunct="1"/>
              <a:r>
                <a:rPr kumimoji="1" lang="ko-KR" altLang="en-US" sz="1200" b="1" i="1">
                  <a:latin typeface="맑은 고딕" pitchFamily="50" charset="-127"/>
                  <a:ea typeface="맑은 고딕" pitchFamily="50" charset="-127"/>
                </a:rPr>
                <a:t>0002</a:t>
              </a:r>
              <a:endParaRPr kumimoji="1" lang="ko-KR" altLang="ko-KR" sz="1200" b="1" i="1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73" name="Group 71"/>
          <p:cNvGrpSpPr>
            <a:grpSpLocks/>
          </p:cNvGrpSpPr>
          <p:nvPr/>
        </p:nvGrpSpPr>
        <p:grpSpPr bwMode="auto">
          <a:xfrm>
            <a:off x="5388732" y="2198203"/>
            <a:ext cx="762000" cy="368648"/>
            <a:chOff x="2112" y="3120"/>
            <a:chExt cx="624" cy="381"/>
          </a:xfrm>
        </p:grpSpPr>
        <p:grpSp>
          <p:nvGrpSpPr>
            <p:cNvPr id="74" name="Group 72"/>
            <p:cNvGrpSpPr>
              <a:grpSpLocks/>
            </p:cNvGrpSpPr>
            <p:nvPr/>
          </p:nvGrpSpPr>
          <p:grpSpPr bwMode="auto">
            <a:xfrm>
              <a:off x="2112" y="3120"/>
              <a:ext cx="624" cy="316"/>
              <a:chOff x="3504" y="3707"/>
              <a:chExt cx="501" cy="417"/>
            </a:xfrm>
          </p:grpSpPr>
          <p:sp>
            <p:nvSpPr>
              <p:cNvPr id="76" name="Oval 73"/>
              <p:cNvSpPr>
                <a:spLocks noChangeArrowheads="1"/>
              </p:cNvSpPr>
              <p:nvPr/>
            </p:nvSpPr>
            <p:spPr bwMode="auto">
              <a:xfrm>
                <a:off x="3508" y="400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77" name="Line 74"/>
              <p:cNvSpPr>
                <a:spLocks noChangeShapeType="1"/>
              </p:cNvSpPr>
              <p:nvPr/>
            </p:nvSpPr>
            <p:spPr bwMode="auto">
              <a:xfrm>
                <a:off x="4005" y="376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78" name="Rectangle 75"/>
              <p:cNvSpPr>
                <a:spLocks noChangeArrowheads="1"/>
              </p:cNvSpPr>
              <p:nvPr/>
            </p:nvSpPr>
            <p:spPr bwMode="auto">
              <a:xfrm>
                <a:off x="3511" y="377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79" name="Oval 76"/>
              <p:cNvSpPr>
                <a:spLocks noChangeArrowheads="1"/>
              </p:cNvSpPr>
              <p:nvPr/>
            </p:nvSpPr>
            <p:spPr bwMode="auto">
              <a:xfrm>
                <a:off x="3508" y="370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80" name="Line 77"/>
              <p:cNvSpPr>
                <a:spLocks noChangeShapeType="1"/>
              </p:cNvSpPr>
              <p:nvPr/>
            </p:nvSpPr>
            <p:spPr bwMode="auto">
              <a:xfrm>
                <a:off x="3504" y="377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75" name="Text Box 78"/>
            <p:cNvSpPr txBox="1">
              <a:spLocks noChangeArrowheads="1"/>
            </p:cNvSpPr>
            <p:nvPr/>
          </p:nvSpPr>
          <p:spPr bwMode="auto">
            <a:xfrm>
              <a:off x="2160" y="3215"/>
              <a:ext cx="445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1" latinLnBrk="1" hangingPunct="1"/>
              <a:r>
                <a:rPr kumimoji="1" lang="ko-KR" altLang="en-US" sz="1200" b="1" i="1">
                  <a:latin typeface="맑은 고딕" pitchFamily="50" charset="-127"/>
                  <a:ea typeface="맑은 고딕" pitchFamily="50" charset="-127"/>
                </a:rPr>
                <a:t>0001</a:t>
              </a:r>
              <a:endParaRPr kumimoji="1" lang="ko-KR" altLang="ko-KR" sz="1200" b="1" i="1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81" name="Group 79"/>
          <p:cNvGrpSpPr>
            <a:grpSpLocks/>
          </p:cNvGrpSpPr>
          <p:nvPr/>
        </p:nvGrpSpPr>
        <p:grpSpPr bwMode="auto">
          <a:xfrm>
            <a:off x="5388732" y="1983891"/>
            <a:ext cx="762000" cy="368647"/>
            <a:chOff x="2112" y="3120"/>
            <a:chExt cx="624" cy="381"/>
          </a:xfrm>
        </p:grpSpPr>
        <p:grpSp>
          <p:nvGrpSpPr>
            <p:cNvPr id="82" name="Group 80"/>
            <p:cNvGrpSpPr>
              <a:grpSpLocks/>
            </p:cNvGrpSpPr>
            <p:nvPr/>
          </p:nvGrpSpPr>
          <p:grpSpPr bwMode="auto">
            <a:xfrm>
              <a:off x="2112" y="3120"/>
              <a:ext cx="624" cy="316"/>
              <a:chOff x="3504" y="3707"/>
              <a:chExt cx="501" cy="417"/>
            </a:xfrm>
          </p:grpSpPr>
          <p:sp>
            <p:nvSpPr>
              <p:cNvPr id="84" name="Oval 81"/>
              <p:cNvSpPr>
                <a:spLocks noChangeArrowheads="1"/>
              </p:cNvSpPr>
              <p:nvPr/>
            </p:nvSpPr>
            <p:spPr bwMode="auto">
              <a:xfrm>
                <a:off x="3508" y="400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85" name="Line 82"/>
              <p:cNvSpPr>
                <a:spLocks noChangeShapeType="1"/>
              </p:cNvSpPr>
              <p:nvPr/>
            </p:nvSpPr>
            <p:spPr bwMode="auto">
              <a:xfrm>
                <a:off x="4005" y="376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86" name="Rectangle 83"/>
              <p:cNvSpPr>
                <a:spLocks noChangeArrowheads="1"/>
              </p:cNvSpPr>
              <p:nvPr/>
            </p:nvSpPr>
            <p:spPr bwMode="auto">
              <a:xfrm>
                <a:off x="3511" y="377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87" name="Oval 84"/>
              <p:cNvSpPr>
                <a:spLocks noChangeArrowheads="1"/>
              </p:cNvSpPr>
              <p:nvPr/>
            </p:nvSpPr>
            <p:spPr bwMode="auto">
              <a:xfrm>
                <a:off x="3508" y="370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88" name="Line 85"/>
              <p:cNvSpPr>
                <a:spLocks noChangeShapeType="1"/>
              </p:cNvSpPr>
              <p:nvPr/>
            </p:nvSpPr>
            <p:spPr bwMode="auto">
              <a:xfrm>
                <a:off x="3504" y="377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83" name="Text Box 86"/>
            <p:cNvSpPr txBox="1">
              <a:spLocks noChangeArrowheads="1"/>
            </p:cNvSpPr>
            <p:nvPr/>
          </p:nvSpPr>
          <p:spPr bwMode="auto">
            <a:xfrm>
              <a:off x="2160" y="3215"/>
              <a:ext cx="445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1" latinLnBrk="1" hangingPunct="1"/>
              <a:r>
                <a:rPr kumimoji="1" lang="ko-KR" altLang="en-US" sz="1200" b="1" i="1">
                  <a:latin typeface="맑은 고딕" pitchFamily="50" charset="-127"/>
                  <a:ea typeface="맑은 고딕" pitchFamily="50" charset="-127"/>
                </a:rPr>
                <a:t>0002</a:t>
              </a:r>
              <a:endParaRPr kumimoji="1" lang="ko-KR" altLang="ko-KR" sz="1200" b="1" i="1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89" name="Group 87"/>
          <p:cNvGrpSpPr>
            <a:grpSpLocks/>
          </p:cNvGrpSpPr>
          <p:nvPr/>
        </p:nvGrpSpPr>
        <p:grpSpPr bwMode="auto">
          <a:xfrm>
            <a:off x="5388732" y="1817203"/>
            <a:ext cx="762000" cy="368648"/>
            <a:chOff x="2112" y="3120"/>
            <a:chExt cx="624" cy="381"/>
          </a:xfrm>
        </p:grpSpPr>
        <p:grpSp>
          <p:nvGrpSpPr>
            <p:cNvPr id="90" name="Group 88"/>
            <p:cNvGrpSpPr>
              <a:grpSpLocks/>
            </p:cNvGrpSpPr>
            <p:nvPr/>
          </p:nvGrpSpPr>
          <p:grpSpPr bwMode="auto">
            <a:xfrm>
              <a:off x="2112" y="3120"/>
              <a:ext cx="624" cy="316"/>
              <a:chOff x="3504" y="3707"/>
              <a:chExt cx="501" cy="417"/>
            </a:xfrm>
          </p:grpSpPr>
          <p:sp>
            <p:nvSpPr>
              <p:cNvPr id="92" name="Oval 89"/>
              <p:cNvSpPr>
                <a:spLocks noChangeArrowheads="1"/>
              </p:cNvSpPr>
              <p:nvPr/>
            </p:nvSpPr>
            <p:spPr bwMode="auto">
              <a:xfrm>
                <a:off x="3508" y="400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93" name="Line 90"/>
              <p:cNvSpPr>
                <a:spLocks noChangeShapeType="1"/>
              </p:cNvSpPr>
              <p:nvPr/>
            </p:nvSpPr>
            <p:spPr bwMode="auto">
              <a:xfrm>
                <a:off x="4005" y="376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94" name="Rectangle 91"/>
              <p:cNvSpPr>
                <a:spLocks noChangeArrowheads="1"/>
              </p:cNvSpPr>
              <p:nvPr/>
            </p:nvSpPr>
            <p:spPr bwMode="auto">
              <a:xfrm>
                <a:off x="3511" y="377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95" name="Oval 92"/>
              <p:cNvSpPr>
                <a:spLocks noChangeArrowheads="1"/>
              </p:cNvSpPr>
              <p:nvPr/>
            </p:nvSpPr>
            <p:spPr bwMode="auto">
              <a:xfrm>
                <a:off x="3508" y="370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96" name="Line 93"/>
              <p:cNvSpPr>
                <a:spLocks noChangeShapeType="1"/>
              </p:cNvSpPr>
              <p:nvPr/>
            </p:nvSpPr>
            <p:spPr bwMode="auto">
              <a:xfrm>
                <a:off x="3504" y="377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91" name="Text Box 94"/>
            <p:cNvSpPr txBox="1">
              <a:spLocks noChangeArrowheads="1"/>
            </p:cNvSpPr>
            <p:nvPr/>
          </p:nvSpPr>
          <p:spPr bwMode="auto">
            <a:xfrm>
              <a:off x="2160" y="3215"/>
              <a:ext cx="445" cy="2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pitchFamily="18" charset="0"/>
                  <a:ea typeface="굴림" charset="-127"/>
                </a:defRPr>
              </a:lvl9pPr>
            </a:lstStyle>
            <a:p>
              <a:pPr eaLnBrk="1" latinLnBrk="1" hangingPunct="1"/>
              <a:r>
                <a:rPr kumimoji="1" lang="ko-KR" altLang="en-US" sz="1200" b="1" i="1">
                  <a:latin typeface="맑은 고딕" pitchFamily="50" charset="-127"/>
                  <a:ea typeface="맑은 고딕" pitchFamily="50" charset="-127"/>
                </a:rPr>
                <a:t>0003</a:t>
              </a:r>
              <a:endParaRPr kumimoji="1" lang="ko-KR" altLang="ko-KR" sz="1200" b="1" i="1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97" name="Line 95"/>
          <p:cNvSpPr>
            <a:spLocks noChangeShapeType="1"/>
          </p:cNvSpPr>
          <p:nvPr/>
        </p:nvSpPr>
        <p:spPr bwMode="auto">
          <a:xfrm flipV="1">
            <a:off x="2721732" y="2503004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8" name="Line 96"/>
          <p:cNvSpPr>
            <a:spLocks noChangeShapeType="1"/>
          </p:cNvSpPr>
          <p:nvPr/>
        </p:nvSpPr>
        <p:spPr bwMode="auto">
          <a:xfrm flipV="1">
            <a:off x="4169532" y="2503004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9" name="Line 97"/>
          <p:cNvSpPr>
            <a:spLocks noChangeShapeType="1"/>
          </p:cNvSpPr>
          <p:nvPr/>
        </p:nvSpPr>
        <p:spPr bwMode="auto">
          <a:xfrm flipV="1">
            <a:off x="5769732" y="2503004"/>
            <a:ext cx="0" cy="381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0" name="Rectangle 98"/>
          <p:cNvSpPr>
            <a:spLocks noChangeArrowheads="1"/>
          </p:cNvSpPr>
          <p:nvPr/>
        </p:nvSpPr>
        <p:spPr bwMode="auto">
          <a:xfrm>
            <a:off x="588132" y="1664804"/>
            <a:ext cx="6248400" cy="373380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1" name="Line 99"/>
          <p:cNvSpPr>
            <a:spLocks noChangeShapeType="1"/>
          </p:cNvSpPr>
          <p:nvPr/>
        </p:nvSpPr>
        <p:spPr bwMode="auto">
          <a:xfrm>
            <a:off x="359532" y="2731604"/>
            <a:ext cx="7772400" cy="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2" name="Line 100"/>
          <p:cNvSpPr>
            <a:spLocks noChangeShapeType="1"/>
          </p:cNvSpPr>
          <p:nvPr/>
        </p:nvSpPr>
        <p:spPr bwMode="auto">
          <a:xfrm>
            <a:off x="359532" y="4331804"/>
            <a:ext cx="7772400" cy="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3" name="Text Box 101"/>
          <p:cNvSpPr txBox="1">
            <a:spLocks noChangeArrowheads="1"/>
          </p:cNvSpPr>
          <p:nvPr/>
        </p:nvSpPr>
        <p:spPr bwMode="auto">
          <a:xfrm>
            <a:off x="6838120" y="4452454"/>
            <a:ext cx="16121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1" latinLnBrk="1" hangingPunct="1"/>
            <a:r>
              <a:rPr kumimoji="1" lang="en-US" altLang="ko-KR" sz="1600" b="1" i="1">
                <a:latin typeface="맑은 고딕" pitchFamily="50" charset="-127"/>
                <a:ea typeface="맑은 고딕" pitchFamily="50" charset="-127"/>
              </a:rPr>
              <a:t>Online</a:t>
            </a:r>
          </a:p>
          <a:p>
            <a:pPr eaLnBrk="1" latinLnBrk="1" hangingPunct="1"/>
            <a:r>
              <a:rPr kumimoji="1" lang="en-US" altLang="ko-KR" sz="1600" b="1" i="1">
                <a:latin typeface="맑은 고딕" pitchFamily="50" charset="-127"/>
                <a:ea typeface="맑은 고딕" pitchFamily="50" charset="-127"/>
              </a:rPr>
              <a:t>Redo Log Files</a:t>
            </a:r>
          </a:p>
        </p:txBody>
      </p:sp>
      <p:sp>
        <p:nvSpPr>
          <p:cNvPr id="104" name="Text Box 102"/>
          <p:cNvSpPr txBox="1">
            <a:spLocks noChangeArrowheads="1"/>
          </p:cNvSpPr>
          <p:nvPr/>
        </p:nvSpPr>
        <p:spPr bwMode="auto">
          <a:xfrm>
            <a:off x="6836532" y="1893404"/>
            <a:ext cx="161210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  <a:ea typeface="굴림" charset="-127"/>
              </a:defRPr>
            </a:lvl9pPr>
          </a:lstStyle>
          <a:p>
            <a:pPr eaLnBrk="1" latinLnBrk="1" hangingPunct="1"/>
            <a:r>
              <a:rPr kumimoji="1" lang="en-US" altLang="ko-KR" sz="1600" b="1" i="1">
                <a:latin typeface="맑은 고딕" pitchFamily="50" charset="-127"/>
                <a:ea typeface="맑은 고딕" pitchFamily="50" charset="-127"/>
              </a:rPr>
              <a:t>Archived</a:t>
            </a:r>
          </a:p>
          <a:p>
            <a:pPr eaLnBrk="1" latinLnBrk="1" hangingPunct="1"/>
            <a:r>
              <a:rPr kumimoji="1" lang="en-US" altLang="ko-KR" sz="1600" b="1" i="1">
                <a:latin typeface="맑은 고딕" pitchFamily="50" charset="-127"/>
                <a:ea typeface="맑은 고딕" pitchFamily="50" charset="-127"/>
              </a:rPr>
              <a:t>Redo Log Files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92021" cy="528637"/>
          </a:xfrm>
        </p:spPr>
        <p:txBody>
          <a:bodyPr/>
          <a:lstStyle/>
          <a:p>
            <a:r>
              <a:rPr lang="en-US" altLang="ko-KR" sz="2000"/>
              <a:t>NOARCHIVELOG Mode VS ARCHIVELOG </a:t>
            </a:r>
            <a:r>
              <a:rPr lang="en-US" altLang="ko-KR" sz="2000" smtClean="0"/>
              <a:t>mode - Archive log mode</a:t>
            </a:r>
          </a:p>
        </p:txBody>
      </p:sp>
      <p:sp>
        <p:nvSpPr>
          <p:cNvPr id="1034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Archive log mode</a:t>
            </a:r>
            <a:r>
              <a:rPr lang="ko-KR" altLang="en-US" dirty="0" smtClean="0"/>
              <a:t>란</a:t>
            </a:r>
            <a:r>
              <a:rPr lang="en-US" altLang="ko-KR" dirty="0" smtClean="0"/>
              <a:t>?</a:t>
            </a:r>
          </a:p>
          <a:p>
            <a:pPr lvl="1"/>
            <a:r>
              <a:rPr lang="en-US" altLang="ko-KR" dirty="0" smtClean="0"/>
              <a:t>Log switch</a:t>
            </a:r>
            <a:r>
              <a:rPr lang="ko-KR" altLang="en-US" dirty="0" smtClean="0"/>
              <a:t>시 </a:t>
            </a:r>
            <a:r>
              <a:rPr lang="en-US" altLang="ko-KR" dirty="0" smtClean="0"/>
              <a:t>Redo </a:t>
            </a:r>
            <a:r>
              <a:rPr lang="en-US" altLang="ko-KR" dirty="0" err="1" smtClean="0"/>
              <a:t>logfile</a:t>
            </a:r>
            <a:r>
              <a:rPr lang="ko-KR" altLang="en-US" dirty="0" smtClean="0"/>
              <a:t>을 별도의 분리된 위치로 복사하여 저장하여 운영하는 방법</a:t>
            </a:r>
          </a:p>
          <a:p>
            <a:pPr lvl="1"/>
            <a:r>
              <a:rPr lang="en-US" altLang="ko-KR" dirty="0" smtClean="0"/>
              <a:t>Archive </a:t>
            </a:r>
            <a:r>
              <a:rPr lang="en-US" altLang="ko-KR" dirty="0" err="1" smtClean="0"/>
              <a:t>logfile</a:t>
            </a:r>
            <a:r>
              <a:rPr lang="ko-KR" altLang="en-US" dirty="0" smtClean="0"/>
              <a:t>은 </a:t>
            </a:r>
            <a:r>
              <a:rPr lang="en-US" altLang="ko-KR" dirty="0" smtClean="0"/>
              <a:t>recovery</a:t>
            </a:r>
            <a:r>
              <a:rPr lang="ko-KR" altLang="en-US" dirty="0" smtClean="0"/>
              <a:t>시 사용되는 매우 중요한 파일이다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Online backup</a:t>
            </a:r>
            <a:r>
              <a:rPr lang="ko-KR" altLang="en-US" dirty="0" smtClean="0"/>
              <a:t>을 하려면 반드시 </a:t>
            </a:r>
            <a:r>
              <a:rPr lang="en-US" altLang="ko-KR" dirty="0" smtClean="0"/>
              <a:t>archive log mode</a:t>
            </a:r>
            <a:r>
              <a:rPr lang="ko-KR" altLang="en-US" dirty="0" smtClean="0"/>
              <a:t>로 운영해야 한다</a:t>
            </a:r>
            <a:r>
              <a:rPr lang="en-US" altLang="ko-KR" dirty="0" smtClean="0"/>
              <a:t>.</a:t>
            </a:r>
          </a:p>
          <a:p>
            <a:r>
              <a:rPr lang="ko-KR" altLang="en-US" dirty="0" smtClean="0"/>
              <a:t>관련 </a:t>
            </a:r>
            <a:r>
              <a:rPr lang="en-US" altLang="ko-KR" dirty="0" smtClean="0"/>
              <a:t>background process / initial parameter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LOGA :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err="1" smtClean="0"/>
              <a:t>기동시</a:t>
            </a:r>
            <a:r>
              <a:rPr lang="ko-KR" altLang="en-US" dirty="0" smtClean="0"/>
              <a:t> 자동으로 종료된다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LOG_ARCHIVE_DEST : archive </a:t>
            </a:r>
            <a:r>
              <a:rPr lang="en-US" altLang="ko-KR" dirty="0" err="1" smtClean="0"/>
              <a:t>logfile</a:t>
            </a:r>
            <a:r>
              <a:rPr lang="ko-KR" altLang="en-US" dirty="0" smtClean="0"/>
              <a:t>이 저장되는 위치</a:t>
            </a:r>
          </a:p>
          <a:p>
            <a:r>
              <a:rPr lang="ko-KR" altLang="en-US" dirty="0" smtClean="0"/>
              <a:t>변경 방법</a:t>
            </a:r>
          </a:p>
          <a:p>
            <a:pPr lvl="1"/>
            <a:r>
              <a:rPr lang="ko-KR" altLang="en-US" dirty="0" smtClean="0"/>
              <a:t>데이터베이스 </a:t>
            </a:r>
            <a:r>
              <a:rPr lang="en-US" altLang="ko-KR" dirty="0" smtClean="0"/>
              <a:t>down</a:t>
            </a:r>
          </a:p>
          <a:p>
            <a:pPr lvl="1"/>
            <a:r>
              <a:rPr lang="ko-KR" altLang="en-US" dirty="0" smtClean="0"/>
              <a:t>데이터베이스를 </a:t>
            </a:r>
            <a:r>
              <a:rPr lang="en-US" altLang="ko-KR" dirty="0" smtClean="0"/>
              <a:t>mount </a:t>
            </a:r>
            <a:r>
              <a:rPr lang="ko-KR" altLang="en-US" dirty="0" smtClean="0"/>
              <a:t>모드까지 기동 </a:t>
            </a:r>
          </a:p>
          <a:p>
            <a:pPr lvl="2">
              <a:buFont typeface="Wingdings" pitchFamily="2" charset="2"/>
              <a:buNone/>
            </a:pPr>
            <a:r>
              <a:rPr lang="en-US" altLang="ko-KR" dirty="0" smtClean="0"/>
              <a:t>$</a:t>
            </a:r>
            <a:r>
              <a:rPr lang="en-US" altLang="ko-KR" dirty="0" err="1" smtClean="0"/>
              <a:t>tbboot</a:t>
            </a:r>
            <a:r>
              <a:rPr lang="en-US" altLang="ko-KR" dirty="0" smtClean="0"/>
              <a:t> mount</a:t>
            </a:r>
          </a:p>
          <a:p>
            <a:pPr lvl="1"/>
            <a:r>
              <a:rPr lang="en-US" altLang="ko-KR" dirty="0" smtClean="0"/>
              <a:t>SYS </a:t>
            </a:r>
            <a:r>
              <a:rPr lang="ko-KR" altLang="en-US" dirty="0" smtClean="0"/>
              <a:t>유저로 접속하여 </a:t>
            </a:r>
            <a:r>
              <a:rPr lang="en-US" altLang="ko-KR" dirty="0" smtClean="0"/>
              <a:t>archive log mode</a:t>
            </a:r>
            <a:r>
              <a:rPr lang="ko-KR" altLang="en-US" dirty="0" smtClean="0"/>
              <a:t>로 변경</a:t>
            </a:r>
          </a:p>
          <a:p>
            <a:pPr lvl="2">
              <a:buFont typeface="Wingdings" pitchFamily="2" charset="2"/>
              <a:buNone/>
            </a:pPr>
            <a:r>
              <a:rPr lang="en-US" altLang="ko-KR" dirty="0" smtClean="0"/>
              <a:t>$</a:t>
            </a:r>
            <a:r>
              <a:rPr lang="en-US" altLang="ko-KR" dirty="0" err="1" smtClean="0"/>
              <a:t>tbsql</a:t>
            </a:r>
            <a:r>
              <a:rPr lang="en-US" altLang="ko-KR" dirty="0" smtClean="0"/>
              <a:t> sys/</a:t>
            </a:r>
            <a:r>
              <a:rPr lang="en-US" altLang="ko-KR" dirty="0" err="1" smtClean="0"/>
              <a:t>tibero</a:t>
            </a:r>
            <a:endParaRPr lang="en-US" altLang="ko-KR" dirty="0" smtClean="0"/>
          </a:p>
          <a:p>
            <a:pPr lvl="2">
              <a:buFont typeface="Wingdings" pitchFamily="2" charset="2"/>
              <a:buNone/>
            </a:pPr>
            <a:r>
              <a:rPr lang="en-US" altLang="ko-KR" dirty="0" smtClean="0"/>
              <a:t>SQL&gt; ALTER DATABASE ARCHIVELOG;</a:t>
            </a:r>
            <a:endParaRPr lang="ko-KR" altLang="en-US" dirty="0" smtClean="0"/>
          </a:p>
          <a:p>
            <a:pPr lvl="1"/>
            <a:r>
              <a:rPr lang="ko-KR" altLang="en-US" dirty="0" smtClean="0"/>
              <a:t>데이터베이스 종료 후 </a:t>
            </a:r>
            <a:r>
              <a:rPr lang="ko-KR" altLang="en-US" dirty="0" err="1" smtClean="0"/>
              <a:t>재기동</a:t>
            </a:r>
            <a:endParaRPr lang="ko-KR" altLang="en-US" dirty="0" smtClean="0"/>
          </a:p>
          <a:p>
            <a:r>
              <a:rPr lang="en-US" altLang="ko-KR" dirty="0" smtClean="0"/>
              <a:t>Archive log mode </a:t>
            </a:r>
            <a:r>
              <a:rPr lang="ko-KR" altLang="en-US" dirty="0" smtClean="0"/>
              <a:t>확인</a:t>
            </a:r>
          </a:p>
          <a:p>
            <a:pPr lvl="1"/>
            <a:r>
              <a:rPr lang="en-US" altLang="ko-KR" dirty="0" smtClean="0"/>
              <a:t>V$DATABASE : LOG_MODE </a:t>
            </a:r>
            <a:r>
              <a:rPr lang="ko-KR" altLang="en-US" dirty="0" err="1" smtClean="0"/>
              <a:t>컬럼을</a:t>
            </a:r>
            <a:r>
              <a:rPr lang="ko-KR" altLang="en-US" dirty="0" smtClean="0"/>
              <a:t> 조회한다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</p:txBody>
      </p:sp>
    </p:spTree>
    <p:extLst>
      <p:ext uri="{BB962C8B-B14F-4D97-AF65-F5344CB8AC3E}">
        <p14:creationId xmlns:p14="http://schemas.microsoft.com/office/powerpoint/2010/main" val="24443106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92021" cy="528637"/>
          </a:xfrm>
        </p:spPr>
        <p:txBody>
          <a:bodyPr/>
          <a:lstStyle/>
          <a:p>
            <a:r>
              <a:rPr lang="en-US" altLang="ko-KR" sz="2000"/>
              <a:t>NOARCHIVELOG Mode VS ARCHIVELOG </a:t>
            </a:r>
            <a:r>
              <a:rPr lang="en-US" altLang="ko-KR" sz="2000" smtClean="0"/>
              <a:t>mode - Archive log mode</a:t>
            </a:r>
          </a:p>
        </p:txBody>
      </p:sp>
      <p:sp>
        <p:nvSpPr>
          <p:cNvPr id="1034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Archive log </a:t>
            </a:r>
            <a:r>
              <a:rPr lang="ko-KR" altLang="en-US" dirty="0" smtClean="0"/>
              <a:t>정보</a:t>
            </a:r>
          </a:p>
          <a:p>
            <a:pPr lvl="1"/>
            <a:r>
              <a:rPr lang="ko-KR" altLang="en-US" b="1" dirty="0" smtClean="0"/>
              <a:t> </a:t>
            </a:r>
            <a:r>
              <a:rPr lang="ko-KR" altLang="en-US" b="1" dirty="0" err="1" smtClean="0"/>
              <a:t>아카이브</a:t>
            </a:r>
            <a:r>
              <a:rPr lang="ko-KR" altLang="en-US" b="1" dirty="0" smtClean="0"/>
              <a:t> </a:t>
            </a:r>
            <a:r>
              <a:rPr lang="ko-KR" altLang="en-US" b="1" dirty="0"/>
              <a:t>대상 상태 이해</a:t>
            </a:r>
          </a:p>
          <a:p>
            <a:pPr marL="819150" lvl="1" indent="-28575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dirty="0" smtClean="0"/>
              <a:t>V$ARCHIVE_DEST_FILES</a:t>
            </a:r>
            <a:endParaRPr lang="en-US" altLang="ko-KR" dirty="0"/>
          </a:p>
          <a:p>
            <a:pPr marL="1143000" lvl="2" indent="-2286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dirty="0" smtClean="0"/>
              <a:t>LOG_ARCHIVE_DEST</a:t>
            </a:r>
            <a:r>
              <a:rPr lang="ko-KR" altLang="en-US" dirty="0" smtClean="0"/>
              <a:t>내의 </a:t>
            </a:r>
            <a:r>
              <a:rPr lang="en-US" altLang="ko-KR" dirty="0" smtClean="0"/>
              <a:t>archive log files</a:t>
            </a:r>
            <a:r>
              <a:rPr lang="ko-KR" altLang="en-US" dirty="0" smtClean="0"/>
              <a:t>의 정보 표시</a:t>
            </a:r>
            <a:endParaRPr lang="ko-KR" altLang="en-US" dirty="0"/>
          </a:p>
          <a:p>
            <a:pPr marL="819150" lvl="1" indent="-28575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-"/>
            </a:pPr>
            <a:r>
              <a:rPr lang="en-US" altLang="ko-KR" dirty="0" smtClean="0"/>
              <a:t>V$ARCHIVED_LOG</a:t>
            </a:r>
            <a:endParaRPr lang="en-US" altLang="ko-KR" dirty="0"/>
          </a:p>
          <a:p>
            <a:pPr marL="1143000" lvl="2" indent="-228600" eaLnBrk="1" latinLnBrk="1" hangingPunct="1">
              <a:lnSpc>
                <a:spcPct val="90000"/>
              </a:lnSpc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dirty="0" smtClean="0"/>
              <a:t>Archive log </a:t>
            </a:r>
            <a:r>
              <a:rPr lang="ko-KR" altLang="en-US" dirty="0" smtClean="0"/>
              <a:t>정보 표시</a:t>
            </a:r>
            <a:endParaRPr lang="en-US" altLang="ko-KR" dirty="0"/>
          </a:p>
          <a:p>
            <a:pPr lvl="1"/>
            <a:endParaRPr lang="en-US" altLang="ko-KR" dirty="0" smtClean="0"/>
          </a:p>
          <a:p>
            <a:r>
              <a:rPr lang="en-US" altLang="ko-KR" dirty="0"/>
              <a:t>Archive log </a:t>
            </a:r>
            <a:r>
              <a:rPr lang="ko-KR" altLang="en-US" dirty="0" smtClean="0"/>
              <a:t>대상 지정 </a:t>
            </a:r>
            <a:r>
              <a:rPr lang="en-US" altLang="ko-KR" dirty="0" smtClean="0"/>
              <a:t>($</a:t>
            </a:r>
            <a:r>
              <a:rPr lang="en-US" altLang="ko-KR" dirty="0" err="1" smtClean="0"/>
              <a:t>TB_SID.tip</a:t>
            </a:r>
            <a:r>
              <a:rPr lang="en-US" altLang="ko-KR" dirty="0" smtClean="0"/>
              <a:t>)</a:t>
            </a:r>
            <a:endParaRPr lang="ko-KR" altLang="en-US" dirty="0"/>
          </a:p>
          <a:p>
            <a:pPr lvl="1"/>
            <a:r>
              <a:rPr lang="en-US" altLang="ko-KR" dirty="0" smtClean="0"/>
              <a:t> LOG_ARCHIVE_DEST</a:t>
            </a:r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</p:txBody>
      </p:sp>
    </p:spTree>
    <p:extLst>
      <p:ext uri="{BB962C8B-B14F-4D97-AF65-F5344CB8AC3E}">
        <p14:creationId xmlns:p14="http://schemas.microsoft.com/office/powerpoint/2010/main" val="8848177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Offline Backup</a:t>
            </a:r>
          </a:p>
        </p:txBody>
      </p:sp>
      <p:sp>
        <p:nvSpPr>
          <p:cNvPr id="1044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티베로 종료 후 백업</a:t>
            </a:r>
          </a:p>
          <a:p>
            <a:pPr lvl="1"/>
            <a:r>
              <a:rPr lang="en-US" altLang="ko-KR" smtClean="0"/>
              <a:t> Tibero</a:t>
            </a:r>
            <a:r>
              <a:rPr lang="ko-KR" altLang="en-US" smtClean="0"/>
              <a:t>를 정상 종료한 후 </a:t>
            </a:r>
            <a:r>
              <a:rPr lang="en-US" altLang="ko-KR" smtClean="0"/>
              <a:t>OS</a:t>
            </a:r>
            <a:r>
              <a:rPr lang="ko-KR" altLang="en-US" smtClean="0"/>
              <a:t>의 </a:t>
            </a:r>
            <a:r>
              <a:rPr lang="en-US" altLang="ko-KR" smtClean="0"/>
              <a:t>Copy </a:t>
            </a:r>
            <a:r>
              <a:rPr lang="ko-KR" altLang="en-US" smtClean="0"/>
              <a:t>명령을 이용해 </a:t>
            </a:r>
            <a:r>
              <a:rPr lang="en-US" altLang="ko-KR" smtClean="0"/>
              <a:t>datafile, logfile, contrilfile, tip file</a:t>
            </a:r>
            <a:r>
              <a:rPr lang="ko-KR" altLang="en-US" smtClean="0"/>
              <a:t>등을 백업한다</a:t>
            </a:r>
            <a:r>
              <a:rPr lang="en-US" altLang="ko-KR" smtClean="0"/>
              <a:t>. 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MOUNT </a:t>
            </a:r>
            <a:r>
              <a:rPr lang="ko-KR" altLang="en-US" smtClean="0"/>
              <a:t>또는 </a:t>
            </a:r>
            <a:r>
              <a:rPr lang="en-US" altLang="ko-KR" smtClean="0"/>
              <a:t>OPEN </a:t>
            </a:r>
            <a:r>
              <a:rPr lang="ko-KR" altLang="en-US" smtClean="0"/>
              <a:t>모드에서 </a:t>
            </a:r>
            <a:r>
              <a:rPr lang="en-US" altLang="ko-KR" smtClean="0"/>
              <a:t>v$datafile, v$logfile </a:t>
            </a:r>
            <a:r>
              <a:rPr lang="ko-KR" altLang="en-US" smtClean="0"/>
              <a:t>뷰를 통해서 백업할 파일 정보 조회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ARCHIVELOG </a:t>
            </a:r>
            <a:r>
              <a:rPr lang="ko-KR" altLang="en-US" smtClean="0"/>
              <a:t>모드에서는 </a:t>
            </a:r>
            <a:r>
              <a:rPr lang="en-US" altLang="ko-KR" smtClean="0"/>
              <a:t>archive </a:t>
            </a:r>
            <a:r>
              <a:rPr lang="ko-KR" altLang="en-US" smtClean="0"/>
              <a:t>파일도 백업</a:t>
            </a:r>
          </a:p>
          <a:p>
            <a:pPr lvl="1"/>
            <a:endParaRPr lang="ko-KR" altLang="en-US" smtClean="0"/>
          </a:p>
          <a:p>
            <a:pPr lvl="1"/>
            <a:r>
              <a:rPr lang="en-US" altLang="ko-KR" smtClean="0"/>
              <a:t>V$DATAFILE</a:t>
            </a:r>
            <a:r>
              <a:rPr lang="ko-KR" altLang="en-US" smtClean="0"/>
              <a:t>에서 백업 대상 파일 조회</a:t>
            </a:r>
          </a:p>
        </p:txBody>
      </p:sp>
      <p:sp>
        <p:nvSpPr>
          <p:cNvPr id="104452" name="Text Box 4"/>
          <p:cNvSpPr txBox="1">
            <a:spLocks noChangeArrowheads="1"/>
          </p:cNvSpPr>
          <p:nvPr/>
        </p:nvSpPr>
        <p:spPr bwMode="auto">
          <a:xfrm>
            <a:off x="608013" y="2806700"/>
            <a:ext cx="8277225" cy="305593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name from v$datafile;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NAME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-----------------------------------------------------------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/home/tiber5/datafile/system001.dtf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/home/tiber5/datafile/undo001.dtf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/home/tiber5/datafile/ws_data1.dtf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/home/tiber5/datafile/ws_idx1.dtf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/home/tiber5/datafile/ts_test01.dtf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/home/tiber5/datafile/ts_tpcc01.dtf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/home/tiber5/datafile/ts_ndbs01.dtf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/home/tiber5/datafile/ts_monitor01.dtf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Offline Backup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</a:p>
        </p:txBody>
      </p:sp>
      <p:sp>
        <p:nvSpPr>
          <p:cNvPr id="1054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티베로 종료 후 백업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V$LOGFILE</a:t>
            </a:r>
            <a:r>
              <a:rPr lang="ko-KR" altLang="en-US" smtClean="0"/>
              <a:t>에서 백업 대상 </a:t>
            </a:r>
            <a:r>
              <a:rPr lang="en-US" altLang="ko-KR" smtClean="0"/>
              <a:t>logfile </a:t>
            </a:r>
            <a:r>
              <a:rPr lang="ko-KR" altLang="en-US" smtClean="0"/>
              <a:t>조회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V$CONTROLFILE</a:t>
            </a:r>
            <a:r>
              <a:rPr lang="ko-KR" altLang="en-US" smtClean="0"/>
              <a:t>에서 백업 대상 </a:t>
            </a:r>
            <a:r>
              <a:rPr lang="en-US" altLang="ko-KR" smtClean="0"/>
              <a:t>controlfile </a:t>
            </a:r>
            <a:r>
              <a:rPr lang="ko-KR" altLang="en-US" smtClean="0"/>
              <a:t>조회</a:t>
            </a:r>
          </a:p>
        </p:txBody>
      </p:sp>
      <p:sp>
        <p:nvSpPr>
          <p:cNvPr id="105476" name="Text Box 4"/>
          <p:cNvSpPr txBox="1">
            <a:spLocks noChangeArrowheads="1"/>
          </p:cNvSpPr>
          <p:nvPr/>
        </p:nvSpPr>
        <p:spPr bwMode="auto">
          <a:xfrm>
            <a:off x="608013" y="1562100"/>
            <a:ext cx="8277225" cy="25574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group#, member from v$logfile;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GROUP# MEMBER                              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 --------------------------------------------------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1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/home/tiber5/datafile/log011.log                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2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/home/tiber5/datafile/log021.log                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3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/home/tiber5/datafile/log031.log                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3 rows selected.</a:t>
            </a:r>
          </a:p>
        </p:txBody>
      </p:sp>
      <p:sp>
        <p:nvSpPr>
          <p:cNvPr id="105477" name="Text Box 5"/>
          <p:cNvSpPr txBox="1">
            <a:spLocks noChangeArrowheads="1"/>
          </p:cNvSpPr>
          <p:nvPr/>
        </p:nvSpPr>
        <p:spPr bwMode="auto">
          <a:xfrm>
            <a:off x="608013" y="4702175"/>
            <a:ext cx="8277225" cy="15605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name from v$controlfile;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NAME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-----------------------------------------------------------------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/home/tiber5/datafile/control01.ctl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호환</a:t>
            </a:r>
            <a:r>
              <a:rPr lang="en-US" altLang="ko-KR" dirty="0" smtClean="0"/>
              <a:t>/</a:t>
            </a:r>
            <a:r>
              <a:rPr lang="ko-KR" altLang="en-US" dirty="0" smtClean="0"/>
              <a:t>연계 용이성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14"/>
          <p:cNvSpPr txBox="1">
            <a:spLocks noChangeArrowheads="1"/>
          </p:cNvSpPr>
          <p:nvPr/>
        </p:nvSpPr>
        <p:spPr bwMode="auto">
          <a:xfrm>
            <a:off x="234566" y="827187"/>
            <a:ext cx="8709025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는 </a:t>
            </a:r>
            <a:r>
              <a:rPr lang="en-US" altLang="ko-KR" sz="1200" kern="0" dirty="0" smtClean="0"/>
              <a:t>ANSI, ISO </a:t>
            </a:r>
            <a:r>
              <a:rPr lang="ko-KR" altLang="en-US" sz="1200" kern="0" dirty="0" smtClean="0"/>
              <a:t>국제 표준 </a:t>
            </a:r>
            <a:r>
              <a:rPr lang="en-US" altLang="ko-KR" sz="1200" kern="0" dirty="0" smtClean="0"/>
              <a:t>SQL</a:t>
            </a:r>
            <a:r>
              <a:rPr lang="ko-KR" altLang="en-US" sz="1200" kern="0" dirty="0" smtClean="0"/>
              <a:t>과 기능 향상을 목적으로 하는 다양한 확장된 </a:t>
            </a:r>
            <a:r>
              <a:rPr lang="en-US" altLang="ko-KR" sz="1200" kern="0" dirty="0" smtClean="0"/>
              <a:t>SQL </a:t>
            </a:r>
            <a:r>
              <a:rPr lang="ko-KR" altLang="en-US" sz="1200" kern="0" dirty="0" smtClean="0"/>
              <a:t>및 타 </a:t>
            </a:r>
            <a:r>
              <a:rPr lang="en-US" altLang="ko-KR" sz="1200" kern="0" dirty="0" smtClean="0"/>
              <a:t>DBMS</a:t>
            </a:r>
            <a:r>
              <a:rPr lang="ko-KR" altLang="en-US" sz="1200" kern="0" dirty="0" smtClean="0"/>
              <a:t>와 호환성을 위한 일부 </a:t>
            </a:r>
            <a:endParaRPr lang="en-US" altLang="ko-KR" sz="1200" kern="0" dirty="0" smtClean="0"/>
          </a:p>
          <a:p>
            <a:pPr marL="0" indent="0" algn="l" latinLnBrk="1">
              <a:buClrTx/>
              <a:buNone/>
            </a:pPr>
            <a:r>
              <a:rPr lang="ko-KR" altLang="en-US" sz="1200" kern="0" dirty="0" err="1" smtClean="0"/>
              <a:t>비표준</a:t>
            </a:r>
            <a:r>
              <a:rPr lang="ko-KR" altLang="en-US" sz="1200" kern="0" dirty="0" smtClean="0"/>
              <a:t> </a:t>
            </a:r>
            <a:r>
              <a:rPr lang="en-US" altLang="ko-KR" sz="1200" kern="0" dirty="0" smtClean="0"/>
              <a:t>SQL</a:t>
            </a:r>
            <a:r>
              <a:rPr lang="ko-KR" altLang="en-US" sz="1200" kern="0" dirty="0" smtClean="0"/>
              <a:t>을 지원</a:t>
            </a:r>
            <a:r>
              <a:rPr lang="en-US" altLang="ko-KR" sz="1200" kern="0" dirty="0" smtClean="0"/>
              <a:t>. </a:t>
            </a:r>
            <a:r>
              <a:rPr lang="ko-KR" altLang="en-US" sz="1200" kern="0" dirty="0" smtClean="0"/>
              <a:t>또한</a:t>
            </a:r>
            <a:r>
              <a:rPr lang="en-US" altLang="ko-KR" sz="1200" kern="0" dirty="0" smtClean="0"/>
              <a:t>, SQL </a:t>
            </a:r>
            <a:r>
              <a:rPr lang="ko-KR" altLang="en-US" sz="1200" kern="0" dirty="0" smtClean="0"/>
              <a:t>표준에서 정의하고 있는 데이터 타입과 </a:t>
            </a:r>
            <a:r>
              <a:rPr lang="ko-KR" altLang="en-US" sz="1200" kern="0" dirty="0" err="1" smtClean="0"/>
              <a:t>이기종</a:t>
            </a:r>
            <a:r>
              <a:rPr lang="ko-KR" altLang="en-US" sz="1200" kern="0" dirty="0" smtClean="0"/>
              <a:t> 데이터베이스와의 호환을 위한 데이터 타입을 </a:t>
            </a:r>
            <a:r>
              <a:rPr lang="en-US" altLang="ko-KR" sz="1200" kern="0" dirty="0"/>
              <a:t> </a:t>
            </a:r>
            <a:r>
              <a:rPr lang="en-US" altLang="ko-KR" sz="1200" kern="0" dirty="0" smtClean="0"/>
              <a:t>  </a:t>
            </a:r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/>
              <a:t>지원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196466" y="1630833"/>
            <a:ext cx="8773200" cy="4471988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9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4310334"/>
              </p:ext>
            </p:extLst>
          </p:nvPr>
        </p:nvGraphicFramePr>
        <p:xfrm>
          <a:off x="280583" y="3002433"/>
          <a:ext cx="3967380" cy="1693796"/>
        </p:xfrm>
        <a:graphic>
          <a:graphicData uri="http://schemas.openxmlformats.org/drawingml/2006/table">
            <a:tbl>
              <a:tblPr/>
              <a:tblGrid>
                <a:gridCol w="755691"/>
                <a:gridCol w="1558614"/>
                <a:gridCol w="1653075"/>
              </a:tblGrid>
              <a:tr h="26497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Year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Name</a:t>
                      </a:r>
                      <a:endParaRPr kumimoji="1" lang="ko-KR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Alias</a:t>
                      </a:r>
                      <a:endParaRPr kumimoji="1" lang="ko-KR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28576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FFFFCC"/>
                        </a:buClr>
                        <a:buSzPct val="90000"/>
                        <a:buFont typeface="Wingdings 2" pitchFamily="18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+mn-ea"/>
                          <a:ea typeface="+mn-ea"/>
                        </a:rPr>
                        <a:t>1986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SQL-86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SQL-87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6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FFFFCC"/>
                        </a:buClr>
                        <a:buSzPct val="90000"/>
                        <a:buFont typeface="Wingdings 2" pitchFamily="18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+mn-ea"/>
                          <a:ea typeface="+mn-ea"/>
                        </a:rPr>
                        <a:t>1989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SQL-89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FIPS 127-1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6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FFFFCC"/>
                        </a:buClr>
                        <a:buSzPct val="90000"/>
                        <a:buFont typeface="Wingdings 2" pitchFamily="18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+mn-ea"/>
                          <a:ea typeface="+mn-ea"/>
                        </a:rPr>
                        <a:t>1992</a:t>
                      </a:r>
                    </a:p>
                  </a:txBody>
                  <a:tcPr marL="46800" marR="46800" marT="46800" marB="468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SQL-92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 2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6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FFFFCC"/>
                        </a:buClr>
                        <a:buSzPct val="90000"/>
                        <a:buFont typeface="Wingdings 2" pitchFamily="18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+mn-ea"/>
                          <a:ea typeface="+mn-ea"/>
                        </a:rPr>
                        <a:t>1999</a:t>
                      </a:r>
                    </a:p>
                  </a:txBody>
                  <a:tcPr marL="46800" marR="46800" marT="46800" marB="468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SQL-99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 3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8576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FFFFCC"/>
                        </a:buClr>
                        <a:buSzPct val="90000"/>
                        <a:buFont typeface="Wingdings 2" pitchFamily="18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+mn-ea"/>
                          <a:ea typeface="+mn-ea"/>
                        </a:rPr>
                        <a:t>2003</a:t>
                      </a:r>
                    </a:p>
                  </a:txBody>
                  <a:tcPr marL="46800" marR="46800" marT="46800" marB="468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SQL-2003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지원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7" name="Group 9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1597674"/>
              </p:ext>
            </p:extLst>
          </p:nvPr>
        </p:nvGraphicFramePr>
        <p:xfrm>
          <a:off x="4401505" y="2735733"/>
          <a:ext cx="4495800" cy="3190440"/>
        </p:xfrm>
        <a:graphic>
          <a:graphicData uri="http://schemas.openxmlformats.org/drawingml/2006/table">
            <a:tbl>
              <a:tblPr/>
              <a:tblGrid>
                <a:gridCol w="630748"/>
                <a:gridCol w="1807652"/>
                <a:gridCol w="2057400"/>
              </a:tblGrid>
              <a:tr h="13736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kumimoji="1" lang="en-US" altLang="ko-K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타입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30334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FFFFCC"/>
                        </a:buClr>
                        <a:buSzPct val="90000"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+mn-ea"/>
                          <a:ea typeface="+mn-ea"/>
                        </a:rPr>
                        <a:t>문자형</a:t>
                      </a:r>
                    </a:p>
                  </a:txBody>
                  <a:tcPr marL="46800" marR="46800" marT="46800" marB="468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CHAR, VARCHAR, VARCHAR2, NCHAR, NVARCHAR, CLOB, NCLOB, LONG, SQLXML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문자열을 표현하는 데이터 타입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1598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FFFFCC"/>
                        </a:buClr>
                        <a:buSzPct val="90000"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+mn-ea"/>
                          <a:ea typeface="+mn-ea"/>
                        </a:rPr>
                        <a:t>숫자형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NUMBER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정수나 실수의 숫자를 저장하는 데이터 타입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6541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FFFFCC"/>
                        </a:buClr>
                        <a:buSzPct val="90000"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+mn-ea"/>
                          <a:ea typeface="+mn-ea"/>
                        </a:rPr>
                        <a:t>날짜형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DATE, TIME, TIMESTAMP,</a:t>
                      </a:r>
                      <a:b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TIMESTAMP WITH TIME ZONE, TIMESTAMP WITH LOCAL TIME ZONE, INTERVAL YEAR TO MONTH,</a:t>
                      </a:r>
                      <a:b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INTERVAL DAY TO SECOND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시간이나 날짜를 저장하는 데이터 타입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1598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FFFFCC"/>
                        </a:buClr>
                        <a:buSzPct val="90000"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+mn-ea"/>
                          <a:ea typeface="+mn-ea"/>
                        </a:rPr>
                        <a:t>바이너리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RAW, BLOB, LONG RAW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  <a:defRPr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대용량 바이너리 데이터를 저장하는 데이터 타입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9070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FFFFCC"/>
                        </a:buClr>
                        <a:buSzPct val="90000"/>
                        <a:buFont typeface="Wingdings 2" pitchFamily="18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+mn-ea"/>
                          <a:ea typeface="+mn-ea"/>
                        </a:rPr>
                        <a:t>내재형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6800" marR="46800" marT="46800" marB="468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ROWID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사용자가 명시적으로 선언하지 않아도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 자동으로 삽입되는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Row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마다 포함하는 컬럼의 타입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80615" y="1783233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표준 </a:t>
            </a:r>
            <a:r>
              <a:rPr lang="en-US" altLang="ko-KR" sz="11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SQL(ANSI SQL) </a:t>
            </a:r>
            <a:r>
              <a:rPr lang="ko-KR" altLang="en-US" sz="11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및 확장 </a:t>
            </a:r>
            <a:r>
              <a:rPr lang="en-US" altLang="ko-KR" sz="11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SQL(Extended SQL) </a:t>
            </a:r>
            <a:r>
              <a:rPr lang="ko-KR" altLang="en-US" sz="11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지원</a:t>
            </a: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389911" y="2001194"/>
            <a:ext cx="4038830" cy="67626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관계형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DBMS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표준인 </a:t>
            </a:r>
            <a:r>
              <a:rPr lang="en-US" altLang="ko-KR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SQL-92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Entry </a:t>
            </a:r>
            <a:r>
              <a:rPr lang="en-US" altLang="ko-KR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Level(ISO 9075)</a:t>
            </a: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SQL-99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Core Level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준수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기능 향상을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위해 </a:t>
            </a: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다양한 확장 </a:t>
            </a:r>
            <a:r>
              <a:rPr lang="en-US" altLang="ko-KR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지원하고 기존 데이터베이스 응용 프로그램과의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호환 용이성을 위한 호환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지원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Rectangle 98"/>
          <p:cNvSpPr>
            <a:spLocks noChangeArrowheads="1"/>
          </p:cNvSpPr>
          <p:nvPr/>
        </p:nvSpPr>
        <p:spPr bwMode="auto">
          <a:xfrm>
            <a:off x="4512016" y="2001194"/>
            <a:ext cx="4156689" cy="604871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표준 및 </a:t>
            </a:r>
            <a:r>
              <a:rPr lang="ko-KR" altLang="en-US" sz="1100" dirty="0" err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이기종</a:t>
            </a: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DBMS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와의 </a:t>
            </a: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호환을 위한 기본적인 데이터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타입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지원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최적의 디스크 활용을 위한 데이터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타입 지원</a:t>
            </a:r>
            <a:endParaRPr lang="en-US" altLang="ko-KR" sz="1100" dirty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Rectangle 9"/>
          <p:cNvSpPr>
            <a:spLocks noChangeArrowheads="1"/>
          </p:cNvSpPr>
          <p:nvPr/>
        </p:nvSpPr>
        <p:spPr bwMode="auto">
          <a:xfrm>
            <a:off x="4402720" y="1783233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 타입 종류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563470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Offline Backup (</a:t>
            </a:r>
            <a:r>
              <a:rPr lang="ko-KR" altLang="en-US" smtClean="0"/>
              <a:t>계속</a:t>
            </a:r>
            <a:r>
              <a:rPr lang="en-US" altLang="ko-KR" smtClean="0"/>
              <a:t>) </a:t>
            </a:r>
          </a:p>
        </p:txBody>
      </p:sp>
      <p:sp>
        <p:nvSpPr>
          <p:cNvPr id="1064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b="0" smtClean="0"/>
              <a:t> </a:t>
            </a:r>
            <a:r>
              <a:rPr lang="ko-KR" altLang="en-US" smtClean="0"/>
              <a:t>티베로 종료 후 백업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</a:p>
          <a:p>
            <a:pPr lvl="1"/>
            <a:r>
              <a:rPr lang="ko-KR" altLang="en-US" smtClean="0"/>
              <a:t>티베로를 정상 종료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반드시 정상 종료를 해야 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File copy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앞에서 조회한 모든 파일을 </a:t>
            </a:r>
            <a:r>
              <a:rPr lang="en-US" altLang="ko-KR" smtClean="0"/>
              <a:t>copy</a:t>
            </a:r>
            <a:r>
              <a:rPr lang="ko-KR" altLang="en-US" smtClean="0"/>
              <a:t>한다</a:t>
            </a:r>
            <a:r>
              <a:rPr lang="en-US" altLang="ko-KR" smtClean="0"/>
              <a:t>.</a:t>
            </a:r>
          </a:p>
        </p:txBody>
      </p:sp>
      <p:sp>
        <p:nvSpPr>
          <p:cNvPr id="106500" name="Text Box 4"/>
          <p:cNvSpPr txBox="1">
            <a:spLocks noChangeArrowheads="1"/>
          </p:cNvSpPr>
          <p:nvPr/>
        </p:nvSpPr>
        <p:spPr bwMode="auto">
          <a:xfrm>
            <a:off x="750888" y="1498600"/>
            <a:ext cx="7731125" cy="8128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Tibero instance terminated (NORMAL mode)</a:t>
            </a:r>
          </a:p>
        </p:txBody>
      </p:sp>
      <p:sp>
        <p:nvSpPr>
          <p:cNvPr id="106501" name="Text Box 5"/>
          <p:cNvSpPr txBox="1">
            <a:spLocks noChangeArrowheads="1"/>
          </p:cNvSpPr>
          <p:nvPr/>
        </p:nvSpPr>
        <p:spPr bwMode="auto">
          <a:xfrm>
            <a:off x="757238" y="3608388"/>
            <a:ext cx="77311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cp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/home/tiber5/datafile/*dtf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/backup/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6502" name="Text Box 6"/>
          <p:cNvSpPr txBox="1">
            <a:spLocks noChangeArrowheads="1"/>
          </p:cNvSpPr>
          <p:nvPr/>
        </p:nvSpPr>
        <p:spPr bwMode="auto">
          <a:xfrm>
            <a:off x="763588" y="4003675"/>
            <a:ext cx="77311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cp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/*log /backup/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6503" name="Text Box 7"/>
          <p:cNvSpPr txBox="1">
            <a:spLocks noChangeArrowheads="1"/>
          </p:cNvSpPr>
          <p:nvPr/>
        </p:nvSpPr>
        <p:spPr bwMode="auto">
          <a:xfrm>
            <a:off x="763588" y="4414838"/>
            <a:ext cx="7731125" cy="31393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cp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/home/tiber5/datafile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/*ctl /backup/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Online Backup</a:t>
            </a:r>
            <a:endParaRPr lang="ko-KR" altLang="en-US" smtClean="0"/>
          </a:p>
        </p:txBody>
      </p:sp>
      <p:sp>
        <p:nvSpPr>
          <p:cNvPr id="1075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err="1" smtClean="0"/>
              <a:t>티베로</a:t>
            </a:r>
            <a:r>
              <a:rPr lang="ko-KR" altLang="en-US" smtClean="0"/>
              <a:t> 운영 중 백업 </a:t>
            </a:r>
            <a:r>
              <a:rPr lang="en-US" altLang="ko-KR" smtClean="0"/>
              <a:t>(</a:t>
            </a:r>
            <a:r>
              <a:rPr lang="ko-KR" altLang="en-US" smtClean="0"/>
              <a:t>온라인 백업</a:t>
            </a:r>
            <a:r>
              <a:rPr lang="en-US" altLang="ko-KR" smtClean="0"/>
              <a:t>)</a:t>
            </a:r>
          </a:p>
          <a:p>
            <a:pPr lvl="1"/>
            <a:r>
              <a:rPr lang="en-US" altLang="ko-KR" smtClean="0"/>
              <a:t> ALTER TABLESPACE </a:t>
            </a:r>
            <a:r>
              <a:rPr lang="ko-KR" altLang="en-US" smtClean="0"/>
              <a:t>명령으로 테이블스페이스의 </a:t>
            </a:r>
            <a:r>
              <a:rPr lang="en-US" altLang="ko-KR" err="1" smtClean="0"/>
              <a:t>datafile</a:t>
            </a:r>
            <a:r>
              <a:rPr lang="en-US" altLang="ko-KR" smtClean="0"/>
              <a:t> </a:t>
            </a:r>
            <a:r>
              <a:rPr lang="ko-KR" altLang="en-US" smtClean="0"/>
              <a:t>백업한다</a:t>
            </a:r>
            <a:r>
              <a:rPr lang="en-US" altLang="ko-KR" smtClean="0"/>
              <a:t>.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ARCHIVELOG </a:t>
            </a:r>
            <a:r>
              <a:rPr lang="ko-KR" altLang="en-US" smtClean="0"/>
              <a:t>모드에서만 사용 가능하다</a:t>
            </a:r>
            <a:r>
              <a:rPr lang="en-US" altLang="ko-KR" smtClean="0"/>
              <a:t>.</a:t>
            </a:r>
          </a:p>
          <a:p>
            <a:pPr lvl="2">
              <a:buFont typeface="Wingdings" pitchFamily="2" charset="2"/>
              <a:buNone/>
            </a:pPr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데이터베이스에 온라인 백업 시작을 알림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OS </a:t>
            </a:r>
            <a:r>
              <a:rPr lang="ko-KR" altLang="en-US" smtClean="0"/>
              <a:t>명령으로 해당 테이블스페이스의 데이터파일 복사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데이터베이스에 온라인 백업 종료를 알림</a:t>
            </a:r>
          </a:p>
          <a:p>
            <a:pPr lvl="1">
              <a:buFont typeface="Arial Black" pitchFamily="34" charset="0"/>
              <a:buNone/>
            </a:pPr>
            <a:endParaRPr lang="ko-KR" altLang="en-US" smtClean="0"/>
          </a:p>
          <a:p>
            <a:pPr lvl="1"/>
            <a:r>
              <a:rPr lang="ko-KR" altLang="en-US" smtClean="0"/>
              <a:t> 주의 사항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온라인 백업 중에는 데이터베이스의 변경 사항에 대한 </a:t>
            </a:r>
            <a:r>
              <a:rPr lang="en-US" altLang="ko-KR" smtClean="0"/>
              <a:t>log</a:t>
            </a:r>
            <a:r>
              <a:rPr lang="ko-KR" altLang="en-US" smtClean="0"/>
              <a:t>의 양이 늘어나기 때문에 가능하면 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신속하게 작업을 종료해야 함 </a:t>
            </a:r>
          </a:p>
        </p:txBody>
      </p:sp>
      <p:sp>
        <p:nvSpPr>
          <p:cNvPr id="107524" name="Text Box 4"/>
          <p:cNvSpPr txBox="1">
            <a:spLocks noChangeArrowheads="1"/>
          </p:cNvSpPr>
          <p:nvPr/>
        </p:nvSpPr>
        <p:spPr bwMode="auto">
          <a:xfrm>
            <a:off x="619125" y="1992313"/>
            <a:ext cx="8277225" cy="2540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SQL&gt; ALTER TABLESPACE SYSTEM BEGIN BACKUP;</a:t>
            </a:r>
          </a:p>
        </p:txBody>
      </p:sp>
      <p:sp>
        <p:nvSpPr>
          <p:cNvPr id="107525" name="Text Box 5"/>
          <p:cNvSpPr txBox="1">
            <a:spLocks noChangeArrowheads="1"/>
          </p:cNvSpPr>
          <p:nvPr/>
        </p:nvSpPr>
        <p:spPr bwMode="auto">
          <a:xfrm>
            <a:off x="619125" y="2501900"/>
            <a:ext cx="8277225" cy="2540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SQL&gt; !cp /data01/tibero/system001.tbf /backup/tibero/system001.tbf_backup</a:t>
            </a:r>
          </a:p>
        </p:txBody>
      </p:sp>
      <p:sp>
        <p:nvSpPr>
          <p:cNvPr id="107526" name="Text Box 6"/>
          <p:cNvSpPr txBox="1">
            <a:spLocks noChangeArrowheads="1"/>
          </p:cNvSpPr>
          <p:nvPr/>
        </p:nvSpPr>
        <p:spPr bwMode="auto">
          <a:xfrm>
            <a:off x="620713" y="3035300"/>
            <a:ext cx="8277225" cy="2540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000">
                <a:latin typeface="맑은 고딕" pitchFamily="50" charset="-127"/>
                <a:ea typeface="맑은 고딕" pitchFamily="50" charset="-127"/>
              </a:rPr>
              <a:t>SQL&gt; ALTER TABLESPACE SYSTEM END BACKUP;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Online Backup</a:t>
            </a:r>
            <a:endParaRPr lang="ko-KR" altLang="en-US" smtClean="0"/>
          </a:p>
        </p:txBody>
      </p:sp>
      <p:sp>
        <p:nvSpPr>
          <p:cNvPr id="1075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err="1" smtClean="0"/>
              <a:t>티베로</a:t>
            </a:r>
            <a:r>
              <a:rPr lang="ko-KR" altLang="en-US" smtClean="0"/>
              <a:t> </a:t>
            </a:r>
            <a:r>
              <a:rPr lang="en-US" altLang="ko-KR" smtClean="0"/>
              <a:t>Begin backup </a:t>
            </a:r>
            <a:r>
              <a:rPr lang="ko-KR" altLang="en-US" smtClean="0"/>
              <a:t>이후 발생 내용</a:t>
            </a:r>
            <a:r>
              <a:rPr lang="en-US" altLang="ko-KR" smtClean="0"/>
              <a:t>.</a:t>
            </a:r>
          </a:p>
          <a:p>
            <a:pPr marL="357187" lvl="1" indent="0">
              <a:buNone/>
            </a:pPr>
            <a:r>
              <a:rPr lang="en-US" altLang="ko-KR" smtClean="0"/>
              <a:t>1) begin backup </a:t>
            </a:r>
            <a:r>
              <a:rPr lang="ko-KR" altLang="en-US" err="1" smtClean="0"/>
              <a:t>실행시</a:t>
            </a:r>
            <a:r>
              <a:rPr lang="ko-KR" altLang="en-US" smtClean="0"/>
              <a:t> </a:t>
            </a:r>
            <a:r>
              <a:rPr lang="en-US" altLang="ko-KR" smtClean="0"/>
              <a:t>redo log </a:t>
            </a:r>
            <a:r>
              <a:rPr lang="ko-KR" altLang="en-US" smtClean="0"/>
              <a:t>에 쌓이는 로그 차이점</a:t>
            </a:r>
            <a:r>
              <a:rPr lang="en-US" altLang="ko-KR" smtClean="0"/>
              <a:t>.</a:t>
            </a:r>
          </a:p>
          <a:p>
            <a:pPr lvl="1"/>
            <a:endParaRPr lang="en-US" altLang="ko-KR"/>
          </a:p>
          <a:p>
            <a:pPr lvl="1"/>
            <a:endParaRPr lang="en-US" altLang="ko-KR" smtClean="0"/>
          </a:p>
          <a:p>
            <a:pPr lvl="1"/>
            <a:endParaRPr lang="en-US" altLang="ko-KR"/>
          </a:p>
          <a:p>
            <a:pPr marL="357187" lvl="1" indent="0">
              <a:buNone/>
            </a:pPr>
            <a:r>
              <a:rPr lang="en-US" altLang="ko-KR" smtClean="0"/>
              <a:t>2) end backup </a:t>
            </a:r>
            <a:r>
              <a:rPr lang="ko-KR" altLang="en-US" smtClean="0"/>
              <a:t>을 실행하지 않는 경우 문제점</a:t>
            </a:r>
            <a:r>
              <a:rPr lang="en-US" altLang="ko-KR" smtClean="0"/>
              <a:t>.</a:t>
            </a:r>
          </a:p>
          <a:p>
            <a:pPr marL="357187" lvl="1" indent="0">
              <a:buNone/>
            </a:pPr>
            <a:endParaRPr lang="en-US" altLang="ko-KR"/>
          </a:p>
          <a:p>
            <a:pPr marL="357187" lvl="1" indent="0">
              <a:buNone/>
            </a:pPr>
            <a:endParaRPr lang="en-US" altLang="ko-KR" smtClean="0"/>
          </a:p>
          <a:p>
            <a:pPr marL="357187" lvl="1" indent="0">
              <a:buNone/>
            </a:pPr>
            <a:endParaRPr lang="en-US" altLang="ko-KR"/>
          </a:p>
          <a:p>
            <a:pPr marL="357187" lvl="1" indent="0">
              <a:buNone/>
            </a:pPr>
            <a:r>
              <a:rPr lang="en-US" altLang="ko-KR" smtClean="0"/>
              <a:t>3) end backup </a:t>
            </a:r>
            <a:r>
              <a:rPr lang="ko-KR" altLang="en-US" err="1" smtClean="0"/>
              <a:t>실행시</a:t>
            </a:r>
            <a:r>
              <a:rPr lang="ko-KR" altLang="en-US" smtClean="0"/>
              <a:t> </a:t>
            </a:r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내부적으로 처리되는 내용</a:t>
            </a:r>
            <a:r>
              <a:rPr lang="en-US" altLang="ko-KR" smtClean="0"/>
              <a:t>.</a:t>
            </a:r>
          </a:p>
          <a:p>
            <a:pPr marL="357187" lvl="1" indent="0">
              <a:buNone/>
            </a:pPr>
            <a:endParaRPr lang="en-US" altLang="ko-KR"/>
          </a:p>
          <a:p>
            <a:pPr marL="357187" lvl="1" indent="0">
              <a:buNone/>
            </a:pPr>
            <a:endParaRPr lang="en-US" altLang="ko-KR" smtClean="0"/>
          </a:p>
          <a:p>
            <a:pPr marL="357187" lvl="1" indent="0">
              <a:buNone/>
            </a:pPr>
            <a:endParaRPr lang="en-US" altLang="ko-KR"/>
          </a:p>
          <a:p>
            <a:pPr marL="357187" lvl="1" indent="0">
              <a:buNone/>
            </a:pPr>
            <a:r>
              <a:rPr lang="en-US" altLang="ko-KR" smtClean="0"/>
              <a:t>4) begin backup </a:t>
            </a:r>
            <a:r>
              <a:rPr lang="ko-KR" altLang="en-US" err="1" smtClean="0"/>
              <a:t>실행시</a:t>
            </a:r>
            <a:r>
              <a:rPr lang="ko-KR" altLang="en-US" smtClean="0"/>
              <a:t> </a:t>
            </a:r>
            <a:r>
              <a:rPr lang="en-US" altLang="ko-KR" err="1" smtClean="0"/>
              <a:t>datafile</a:t>
            </a:r>
            <a:r>
              <a:rPr lang="en-US" altLang="ko-KR" smtClean="0"/>
              <a:t> </a:t>
            </a:r>
            <a:r>
              <a:rPr lang="ko-KR" altLang="en-US" smtClean="0"/>
              <a:t>의 </a:t>
            </a:r>
            <a:r>
              <a:rPr lang="en-US" altLang="ko-KR" smtClean="0"/>
              <a:t> </a:t>
            </a:r>
            <a:r>
              <a:rPr lang="ko-KR" altLang="en-US" smtClean="0"/>
              <a:t>변경사항</a:t>
            </a:r>
            <a:endParaRPr lang="en-US" altLang="ko-KR" smtClean="0"/>
          </a:p>
          <a:p>
            <a:pPr marL="357187" lvl="1" indent="0">
              <a:buNone/>
            </a:pPr>
            <a:endParaRPr lang="en-US" altLang="ko-KR" smtClean="0"/>
          </a:p>
          <a:p>
            <a:pPr marL="357187" lvl="1" indent="0">
              <a:buNone/>
            </a:pPr>
            <a:endParaRPr lang="en-US" altLang="ko-KR" smtClean="0"/>
          </a:p>
        </p:txBody>
      </p:sp>
      <p:sp>
        <p:nvSpPr>
          <p:cNvPr id="107524" name="Text Box 4"/>
          <p:cNvSpPr txBox="1">
            <a:spLocks noChangeArrowheads="1"/>
          </p:cNvSpPr>
          <p:nvPr/>
        </p:nvSpPr>
        <p:spPr bwMode="auto">
          <a:xfrm>
            <a:off x="619125" y="1520788"/>
            <a:ext cx="8129339" cy="504056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begin backup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이 일어난 후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block </a:t>
            </a:r>
            <a:r>
              <a:rPr lang="ko-KR" altLang="en-US" err="1" smtClean="0">
                <a:latin typeface="맑은 고딕" pitchFamily="50" charset="-127"/>
                <a:ea typeface="맑은 고딕" pitchFamily="50" charset="-127"/>
              </a:rPr>
              <a:t>변경시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 해당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block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전체를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redo log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로 남기는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image logging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이 발생함에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따라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log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양이 평소에 비해 증가하게 됨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611560" y="2528900"/>
            <a:ext cx="8129339" cy="504056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1)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에서 언급한 바와 같이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log</a:t>
            </a:r>
            <a:r>
              <a:rPr lang="en-US" altLang="ko-KR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양이 증가함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</a:t>
            </a:r>
            <a:r>
              <a:rPr lang="ko-KR" altLang="en-US" err="1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티베로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정상 종료가 불가하며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,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만일 강제 종료할 경우 다음 </a:t>
            </a:r>
            <a:r>
              <a:rPr lang="ko-KR" altLang="en-US" err="1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부팅시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media recovery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를 해줘야 함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Text Box 4"/>
          <p:cNvSpPr txBox="1">
            <a:spLocks noChangeArrowheads="1"/>
          </p:cNvSpPr>
          <p:nvPr/>
        </p:nvSpPr>
        <p:spPr bwMode="auto">
          <a:xfrm>
            <a:off x="611560" y="3609020"/>
            <a:ext cx="8129339" cy="504056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</a:t>
            </a:r>
            <a:r>
              <a:rPr lang="en-US" altLang="ko-KR" err="1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controlfile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과 </a:t>
            </a:r>
            <a:r>
              <a:rPr lang="en-US" altLang="ko-KR" err="1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datafile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에서 해당 </a:t>
            </a:r>
            <a:r>
              <a:rPr lang="en-US" altLang="ko-KR" err="1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tablespace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가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backup mode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라는 플래그를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off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하며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, check point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정보를 최신으로 업데이트 합니다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611560" y="4689140"/>
            <a:ext cx="8129339" cy="79208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(1) </a:t>
            </a:r>
            <a:r>
              <a:rPr lang="en-US" altLang="ko-KR" err="1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datafile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의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header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에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backup mode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라는 플래그가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on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됨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(2) begin backup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end backup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사이에 발생하는 변경사항이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data file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redo log file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에 기록되지만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, </a:t>
            </a:r>
            <a:br>
              <a:rPr lang="en-US" altLang="ko-KR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   header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setting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되는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checkpoint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값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, TSN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값은 고정된다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73241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Online Backup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085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동적 뷰</a:t>
            </a:r>
          </a:p>
          <a:p>
            <a:pPr lvl="1"/>
            <a:r>
              <a:rPr lang="en-US" altLang="ko-KR" smtClean="0"/>
              <a:t>V$BACKUP : </a:t>
            </a:r>
            <a:r>
              <a:rPr lang="ko-KR" altLang="en-US" smtClean="0"/>
              <a:t>현재 </a:t>
            </a:r>
            <a:r>
              <a:rPr lang="en-US" altLang="ko-KR" smtClean="0"/>
              <a:t>begin backup</a:t>
            </a:r>
            <a:r>
              <a:rPr lang="ko-KR" altLang="en-US" smtClean="0"/>
              <a:t>으로 인해 </a:t>
            </a:r>
            <a:r>
              <a:rPr lang="en-US" altLang="ko-KR" smtClean="0"/>
              <a:t>backup mode</a:t>
            </a:r>
            <a:r>
              <a:rPr lang="ko-KR" altLang="en-US" smtClean="0"/>
              <a:t>인 상태를 확인한다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endParaRPr lang="en-US" altLang="ko-KR" smtClean="0"/>
          </a:p>
        </p:txBody>
      </p:sp>
      <p:sp>
        <p:nvSpPr>
          <p:cNvPr id="108548" name="Text Box 4"/>
          <p:cNvSpPr txBox="1">
            <a:spLocks noChangeArrowheads="1"/>
          </p:cNvSpPr>
          <p:nvPr/>
        </p:nvSpPr>
        <p:spPr bwMode="auto">
          <a:xfrm>
            <a:off x="750888" y="1587500"/>
            <a:ext cx="7731125" cy="43021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tablespace ws_data begin backup;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Tablespace altered.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* from v$backup;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FILE# STATUS        CHANGE# TIME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 ---------- ---------- ----------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0 NOT ACTIVE          0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1 NOT ACTIVE          0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2 ACTIVE         270842 2007/10/19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3 NOT ACTIVE          0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4 NOT ACTIVE          0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5 NOT ACTIVE          0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6 NOT ACTIVE          0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7 NOT ACTIVE          0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8 rows selected.</a:t>
            </a:r>
          </a:p>
        </p:txBody>
      </p:sp>
      <p:sp>
        <p:nvSpPr>
          <p:cNvPr id="108549" name="Oval 5"/>
          <p:cNvSpPr>
            <a:spLocks noChangeArrowheads="1"/>
          </p:cNvSpPr>
          <p:nvPr/>
        </p:nvSpPr>
        <p:spPr bwMode="auto">
          <a:xfrm>
            <a:off x="722313" y="3773488"/>
            <a:ext cx="4529137" cy="327025"/>
          </a:xfrm>
          <a:prstGeom prst="ellipse">
            <a:avLst/>
          </a:prstGeom>
          <a:noFill/>
          <a:ln w="9525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smtClean="0"/>
              <a:t>Logical Backup</a:t>
            </a:r>
          </a:p>
        </p:txBody>
      </p:sp>
      <p:sp>
        <p:nvSpPr>
          <p:cNvPr id="1095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err="1" smtClean="0"/>
              <a:t>tbExport</a:t>
            </a:r>
            <a:r>
              <a:rPr lang="en-US" altLang="ko-KR" smtClean="0"/>
              <a:t> </a:t>
            </a:r>
            <a:r>
              <a:rPr lang="ko-KR" altLang="en-US" smtClean="0"/>
              <a:t>유틸리티</a:t>
            </a:r>
          </a:p>
          <a:p>
            <a:pPr lvl="1"/>
            <a:r>
              <a:rPr lang="en-US" altLang="ko-KR" err="1" smtClean="0"/>
              <a:t>tbExport</a:t>
            </a:r>
            <a:r>
              <a:rPr lang="en-US" altLang="ko-KR" smtClean="0"/>
              <a:t> </a:t>
            </a:r>
            <a:r>
              <a:rPr lang="ko-KR" altLang="en-US" smtClean="0"/>
              <a:t>유틸리티를 이용해서 스키마 전체 혹은 일부를 추출해서 백업한다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문제점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서로 다른 시점의 데이터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Export </a:t>
            </a:r>
            <a:r>
              <a:rPr lang="ko-KR" altLang="en-US" smtClean="0"/>
              <a:t>받은 시점으로의 복구만 가능하다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r>
              <a:rPr lang="en-US" altLang="ko-KR" smtClean="0"/>
              <a:t>Export </a:t>
            </a:r>
            <a:r>
              <a:rPr lang="ko-KR" altLang="en-US" smtClean="0"/>
              <a:t>모드</a:t>
            </a:r>
          </a:p>
          <a:p>
            <a:pPr lvl="1"/>
            <a:r>
              <a:rPr lang="ko-KR" altLang="en-US" smtClean="0"/>
              <a:t>전체 데이터베이스 모드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DBA </a:t>
            </a:r>
            <a:r>
              <a:rPr lang="ko-KR" altLang="en-US" smtClean="0"/>
              <a:t>유저</a:t>
            </a:r>
            <a:r>
              <a:rPr lang="en-US" altLang="ko-KR" smtClean="0"/>
              <a:t>(SYS)</a:t>
            </a:r>
            <a:r>
              <a:rPr lang="ko-KR" altLang="en-US" smtClean="0"/>
              <a:t>로만 가능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SYS</a:t>
            </a:r>
            <a:r>
              <a:rPr lang="ko-KR" altLang="en-US" smtClean="0"/>
              <a:t>를 제외한 모든 유저의 데이터를 </a:t>
            </a:r>
            <a:r>
              <a:rPr lang="en-US" altLang="ko-KR" smtClean="0"/>
              <a:t>export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FULL=Y</a:t>
            </a:r>
            <a:endParaRPr lang="ko-KR" altLang="en-US" smtClean="0"/>
          </a:p>
          <a:p>
            <a:pPr lvl="1"/>
            <a:r>
              <a:rPr lang="ko-KR" altLang="en-US" smtClean="0"/>
              <a:t>사용자 모드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사용자가 소유하고 있는 테이블만 추출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USER=SCOTT</a:t>
            </a:r>
          </a:p>
          <a:p>
            <a:pPr lvl="1"/>
            <a:r>
              <a:rPr lang="ko-KR" altLang="en-US" smtClean="0"/>
              <a:t>테이블 모드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특정 테이블만 지정해서 추출</a:t>
            </a: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TABLE=SCOTT.EMP, SCOTT.DEPT</a:t>
            </a:r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Recovery </a:t>
            </a:r>
            <a:r>
              <a:rPr lang="ko-KR" altLang="en-US" smtClean="0"/>
              <a:t>구조 </a:t>
            </a:r>
            <a:r>
              <a:rPr lang="en-US" altLang="ko-KR" smtClean="0"/>
              <a:t>-</a:t>
            </a:r>
            <a:r>
              <a:rPr lang="en-US" altLang="ko-KR" smtClean="0">
                <a:solidFill>
                  <a:srgbClr val="292929"/>
                </a:solidFill>
              </a:rPr>
              <a:t> </a:t>
            </a:r>
            <a:r>
              <a:rPr lang="ko-KR" altLang="en-US" smtClean="0"/>
              <a:t>부트 과정별 복구</a:t>
            </a:r>
          </a:p>
        </p:txBody>
      </p:sp>
      <p:sp>
        <p:nvSpPr>
          <p:cNvPr id="1105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부트 과정별 복구</a:t>
            </a:r>
          </a:p>
          <a:p>
            <a:pPr lvl="1"/>
            <a:r>
              <a:rPr lang="en-US" altLang="ko-KR" smtClean="0"/>
              <a:t> NOMOUNT : </a:t>
            </a:r>
            <a:r>
              <a:rPr lang="ko-KR" altLang="en-US" smtClean="0"/>
              <a:t>인스턴스 시작</a:t>
            </a:r>
          </a:p>
          <a:p>
            <a:pPr lvl="2">
              <a:buFont typeface="Wingdings" pitchFamily="2" charset="2"/>
              <a:buNone/>
            </a:pPr>
            <a:r>
              <a:rPr lang="en-US" altLang="ko-KR" sz="1300" smtClean="0"/>
              <a:t>Database </a:t>
            </a:r>
            <a:r>
              <a:rPr lang="ko-KR" altLang="en-US" sz="1300" smtClean="0"/>
              <a:t>생성가능</a:t>
            </a:r>
          </a:p>
          <a:p>
            <a:pPr lvl="2">
              <a:buFont typeface="Wingdings" pitchFamily="2" charset="2"/>
              <a:buNone/>
            </a:pPr>
            <a:r>
              <a:rPr lang="en-US" altLang="ko-KR" sz="1300" smtClean="0"/>
              <a:t>Controlfile </a:t>
            </a:r>
            <a:r>
              <a:rPr lang="ko-KR" altLang="en-US" sz="1300" smtClean="0"/>
              <a:t>재생성 가능</a:t>
            </a:r>
          </a:p>
          <a:p>
            <a:pPr lvl="1"/>
            <a:r>
              <a:rPr lang="en-US" altLang="ko-KR" smtClean="0"/>
              <a:t> MOUNT : Controlfile </a:t>
            </a:r>
            <a:r>
              <a:rPr lang="ko-KR" altLang="en-US" smtClean="0"/>
              <a:t>오픈</a:t>
            </a:r>
          </a:p>
          <a:p>
            <a:pPr lvl="2">
              <a:buFont typeface="Wingdings" pitchFamily="2" charset="2"/>
              <a:buNone/>
            </a:pPr>
            <a:r>
              <a:rPr lang="en-US" altLang="ko-KR" sz="1300" smtClean="0"/>
              <a:t>Datafile </a:t>
            </a:r>
            <a:r>
              <a:rPr lang="ko-KR" altLang="en-US" sz="1300" smtClean="0"/>
              <a:t>이름 변경가능</a:t>
            </a:r>
          </a:p>
          <a:p>
            <a:pPr lvl="2">
              <a:buFont typeface="Wingdings" pitchFamily="2" charset="2"/>
              <a:buNone/>
            </a:pPr>
            <a:r>
              <a:rPr lang="en-US" altLang="ko-KR" sz="1300" smtClean="0"/>
              <a:t>Online Redo logfile Archive </a:t>
            </a:r>
            <a:r>
              <a:rPr lang="ko-KR" altLang="en-US" sz="1300" smtClean="0"/>
              <a:t>옵션 활성화</a:t>
            </a:r>
            <a:r>
              <a:rPr lang="en-US" altLang="ko-KR" sz="1300" smtClean="0"/>
              <a:t>/</a:t>
            </a:r>
            <a:r>
              <a:rPr lang="ko-KR" altLang="en-US" sz="1300" smtClean="0"/>
              <a:t>비활성화 가능</a:t>
            </a:r>
          </a:p>
          <a:p>
            <a:pPr lvl="2">
              <a:buFont typeface="Wingdings" pitchFamily="2" charset="2"/>
              <a:buNone/>
            </a:pPr>
            <a:r>
              <a:rPr lang="ko-KR" altLang="en-US" sz="1300" smtClean="0"/>
              <a:t>전체 데이터베이스 복구 작업 가능</a:t>
            </a:r>
          </a:p>
          <a:p>
            <a:pPr lvl="1"/>
            <a:r>
              <a:rPr lang="en-US" altLang="ko-KR" smtClean="0"/>
              <a:t> OPEN : Controlfile</a:t>
            </a:r>
            <a:r>
              <a:rPr lang="ko-KR" altLang="en-US" smtClean="0"/>
              <a:t>에 정의한 모든 </a:t>
            </a:r>
            <a:r>
              <a:rPr lang="en-US" altLang="ko-KR" smtClean="0"/>
              <a:t>file </a:t>
            </a:r>
            <a:r>
              <a:rPr lang="ko-KR" altLang="en-US" smtClean="0"/>
              <a:t>오픈</a:t>
            </a:r>
          </a:p>
          <a:p>
            <a:pPr lvl="1">
              <a:buFont typeface="Arial Black" pitchFamily="34" charset="0"/>
              <a:buNone/>
            </a:pPr>
            <a:r>
              <a:rPr lang="ko-KR" altLang="en-US" smtClean="0"/>
              <a:t>  </a:t>
            </a:r>
          </a:p>
        </p:txBody>
      </p:sp>
      <p:grpSp>
        <p:nvGrpSpPr>
          <p:cNvPr id="110596" name="Group 5"/>
          <p:cNvGrpSpPr>
            <a:grpSpLocks/>
          </p:cNvGrpSpPr>
          <p:nvPr/>
        </p:nvGrpSpPr>
        <p:grpSpPr bwMode="auto">
          <a:xfrm>
            <a:off x="1389063" y="3717925"/>
            <a:ext cx="6985000" cy="2266950"/>
            <a:chOff x="875" y="2478"/>
            <a:chExt cx="4400" cy="1428"/>
          </a:xfrm>
        </p:grpSpPr>
        <p:sp>
          <p:nvSpPr>
            <p:cNvPr id="110607" name="AutoShape 6"/>
            <p:cNvSpPr>
              <a:spLocks noChangeArrowheads="1"/>
            </p:cNvSpPr>
            <p:nvPr/>
          </p:nvSpPr>
          <p:spPr bwMode="auto">
            <a:xfrm>
              <a:off x="1692" y="3271"/>
              <a:ext cx="1134" cy="227"/>
            </a:xfrm>
            <a:prstGeom prst="parallelogram">
              <a:avLst>
                <a:gd name="adj" fmla="val 128637"/>
              </a:avLst>
            </a:prstGeom>
            <a:solidFill>
              <a:srgbClr val="FFFF99"/>
            </a:solidFill>
            <a:ln w="952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608" name="AutoShape 7"/>
            <p:cNvSpPr>
              <a:spLocks noChangeArrowheads="1"/>
            </p:cNvSpPr>
            <p:nvPr/>
          </p:nvSpPr>
          <p:spPr bwMode="auto">
            <a:xfrm>
              <a:off x="875" y="3271"/>
              <a:ext cx="4355" cy="227"/>
            </a:xfrm>
            <a:prstGeom prst="parallelogram">
              <a:avLst>
                <a:gd name="adj" fmla="val 141490"/>
              </a:avLst>
            </a:prstGeom>
            <a:noFill/>
            <a:ln w="9525" algn="ctr">
              <a:solidFill>
                <a:srgbClr val="969696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609" name="AutoShape 8"/>
            <p:cNvSpPr>
              <a:spLocks noChangeArrowheads="1"/>
            </p:cNvSpPr>
            <p:nvPr/>
          </p:nvSpPr>
          <p:spPr bwMode="auto">
            <a:xfrm>
              <a:off x="2531" y="2885"/>
              <a:ext cx="1134" cy="227"/>
            </a:xfrm>
            <a:prstGeom prst="parallelogram">
              <a:avLst>
                <a:gd name="adj" fmla="val 128637"/>
              </a:avLst>
            </a:prstGeom>
            <a:solidFill>
              <a:srgbClr val="CCFFCC"/>
            </a:solidFill>
            <a:ln w="952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610" name="AutoShape 9"/>
            <p:cNvSpPr>
              <a:spLocks noChangeArrowheads="1"/>
            </p:cNvSpPr>
            <p:nvPr/>
          </p:nvSpPr>
          <p:spPr bwMode="auto">
            <a:xfrm>
              <a:off x="875" y="2885"/>
              <a:ext cx="4355" cy="227"/>
            </a:xfrm>
            <a:prstGeom prst="parallelogram">
              <a:avLst>
                <a:gd name="adj" fmla="val 141490"/>
              </a:avLst>
            </a:prstGeom>
            <a:noFill/>
            <a:ln w="9525" algn="ctr">
              <a:solidFill>
                <a:srgbClr val="969696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611" name="AutoShape 10"/>
            <p:cNvSpPr>
              <a:spLocks noChangeArrowheads="1"/>
            </p:cNvSpPr>
            <p:nvPr/>
          </p:nvSpPr>
          <p:spPr bwMode="auto">
            <a:xfrm>
              <a:off x="898" y="2478"/>
              <a:ext cx="4377" cy="227"/>
            </a:xfrm>
            <a:prstGeom prst="parallelogram">
              <a:avLst>
                <a:gd name="adj" fmla="val 142204"/>
              </a:avLst>
            </a:prstGeom>
            <a:noFill/>
            <a:ln w="9525" algn="ctr">
              <a:solidFill>
                <a:srgbClr val="969696"/>
              </a:solidFill>
              <a:prstDash val="sysDot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>
              <a:spAutoFit/>
            </a:bodyPr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612" name="AutoShape 11"/>
            <p:cNvSpPr>
              <a:spLocks noChangeArrowheads="1"/>
            </p:cNvSpPr>
            <p:nvPr/>
          </p:nvSpPr>
          <p:spPr bwMode="auto">
            <a:xfrm>
              <a:off x="3393" y="2478"/>
              <a:ext cx="1134" cy="227"/>
            </a:xfrm>
            <a:prstGeom prst="parallelogram">
              <a:avLst>
                <a:gd name="adj" fmla="val 128637"/>
              </a:avLst>
            </a:prstGeom>
            <a:solidFill>
              <a:srgbClr val="99CCFF"/>
            </a:solidFill>
            <a:ln w="952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613" name="AutoShape 12"/>
            <p:cNvSpPr>
              <a:spLocks noChangeArrowheads="1"/>
            </p:cNvSpPr>
            <p:nvPr/>
          </p:nvSpPr>
          <p:spPr bwMode="auto">
            <a:xfrm>
              <a:off x="875" y="3679"/>
              <a:ext cx="4377" cy="227"/>
            </a:xfrm>
            <a:prstGeom prst="parallelogram">
              <a:avLst>
                <a:gd name="adj" fmla="val 142204"/>
              </a:avLst>
            </a:prstGeom>
            <a:solidFill>
              <a:srgbClr val="EAEAEA"/>
            </a:solidFill>
            <a:ln w="952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anchor="ctr">
              <a:spAutoFit/>
            </a:bodyPr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614" name="AutoShape 13"/>
            <p:cNvSpPr>
              <a:spLocks noChangeArrowheads="1"/>
            </p:cNvSpPr>
            <p:nvPr/>
          </p:nvSpPr>
          <p:spPr bwMode="auto">
            <a:xfrm>
              <a:off x="3461" y="2999"/>
              <a:ext cx="120" cy="810"/>
            </a:xfrm>
            <a:prstGeom prst="upDownArrow">
              <a:avLst>
                <a:gd name="adj1" fmla="val 50000"/>
                <a:gd name="adj2" fmla="val 120156"/>
              </a:avLst>
            </a:prstGeom>
            <a:solidFill>
              <a:srgbClr val="EAEAEA"/>
            </a:solidFill>
            <a:ln w="952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615" name="AutoShape 14"/>
            <p:cNvSpPr>
              <a:spLocks noChangeArrowheads="1"/>
            </p:cNvSpPr>
            <p:nvPr/>
          </p:nvSpPr>
          <p:spPr bwMode="auto">
            <a:xfrm>
              <a:off x="4277" y="2624"/>
              <a:ext cx="114" cy="1177"/>
            </a:xfrm>
            <a:prstGeom prst="upDownArrow">
              <a:avLst>
                <a:gd name="adj1" fmla="val 50000"/>
                <a:gd name="adj2" fmla="val 176760"/>
              </a:avLst>
            </a:prstGeom>
            <a:solidFill>
              <a:srgbClr val="EAEAEA"/>
            </a:solidFill>
            <a:ln w="952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0616" name="AutoShape 15"/>
            <p:cNvSpPr>
              <a:spLocks noChangeArrowheads="1"/>
            </p:cNvSpPr>
            <p:nvPr/>
          </p:nvSpPr>
          <p:spPr bwMode="auto">
            <a:xfrm>
              <a:off x="2644" y="3375"/>
              <a:ext cx="127" cy="426"/>
            </a:xfrm>
            <a:prstGeom prst="upDownArrow">
              <a:avLst>
                <a:gd name="adj1" fmla="val 50000"/>
                <a:gd name="adj2" fmla="val 66760"/>
              </a:avLst>
            </a:prstGeom>
            <a:solidFill>
              <a:srgbClr val="EAEAEA"/>
            </a:solidFill>
            <a:ln w="952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10597" name="Text Box 16"/>
          <p:cNvSpPr txBox="1">
            <a:spLocks noChangeArrowheads="1"/>
          </p:cNvSpPr>
          <p:nvPr/>
        </p:nvSpPr>
        <p:spPr bwMode="auto">
          <a:xfrm>
            <a:off x="3905250" y="5746750"/>
            <a:ext cx="744538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tbdown</a:t>
            </a:r>
          </a:p>
        </p:txBody>
      </p:sp>
      <p:sp>
        <p:nvSpPr>
          <p:cNvPr id="110598" name="Text Box 17"/>
          <p:cNvSpPr txBox="1">
            <a:spLocks noChangeArrowheads="1"/>
          </p:cNvSpPr>
          <p:nvPr/>
        </p:nvSpPr>
        <p:spPr bwMode="auto">
          <a:xfrm>
            <a:off x="3032125" y="5013325"/>
            <a:ext cx="1022350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NOMOUNT</a:t>
            </a:r>
          </a:p>
        </p:txBody>
      </p:sp>
      <p:sp>
        <p:nvSpPr>
          <p:cNvPr id="110599" name="Text Box 18"/>
          <p:cNvSpPr txBox="1">
            <a:spLocks noChangeArrowheads="1"/>
          </p:cNvSpPr>
          <p:nvPr/>
        </p:nvSpPr>
        <p:spPr bwMode="auto">
          <a:xfrm>
            <a:off x="4502150" y="4400550"/>
            <a:ext cx="777875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MOUNT</a:t>
            </a:r>
          </a:p>
        </p:txBody>
      </p:sp>
      <p:sp>
        <p:nvSpPr>
          <p:cNvPr id="110600" name="Text Box 19"/>
          <p:cNvSpPr txBox="1">
            <a:spLocks noChangeArrowheads="1"/>
          </p:cNvSpPr>
          <p:nvPr/>
        </p:nvSpPr>
        <p:spPr bwMode="auto">
          <a:xfrm>
            <a:off x="5911850" y="3752850"/>
            <a:ext cx="604838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OPEN</a:t>
            </a:r>
          </a:p>
        </p:txBody>
      </p:sp>
      <p:sp>
        <p:nvSpPr>
          <p:cNvPr id="110601" name="Text Box 20"/>
          <p:cNvSpPr txBox="1">
            <a:spLocks noChangeArrowheads="1"/>
          </p:cNvSpPr>
          <p:nvPr/>
        </p:nvSpPr>
        <p:spPr bwMode="auto">
          <a:xfrm>
            <a:off x="3702050" y="5278438"/>
            <a:ext cx="1576388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tbboot NOMOUNT</a:t>
            </a:r>
          </a:p>
        </p:txBody>
      </p:sp>
      <p:sp>
        <p:nvSpPr>
          <p:cNvPr id="110602" name="Text Box 21"/>
          <p:cNvSpPr txBox="1">
            <a:spLocks noChangeArrowheads="1"/>
          </p:cNvSpPr>
          <p:nvPr/>
        </p:nvSpPr>
        <p:spPr bwMode="auto">
          <a:xfrm>
            <a:off x="4979988" y="4725988"/>
            <a:ext cx="1335087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tbboot MOUNT</a:t>
            </a:r>
          </a:p>
        </p:txBody>
      </p:sp>
      <p:sp>
        <p:nvSpPr>
          <p:cNvPr id="110603" name="Text Box 22"/>
          <p:cNvSpPr txBox="1">
            <a:spLocks noChangeArrowheads="1"/>
          </p:cNvSpPr>
          <p:nvPr/>
        </p:nvSpPr>
        <p:spPr bwMode="auto">
          <a:xfrm>
            <a:off x="6286500" y="4257675"/>
            <a:ext cx="1420813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tbboot NORMAL</a:t>
            </a:r>
          </a:p>
        </p:txBody>
      </p:sp>
      <p:sp>
        <p:nvSpPr>
          <p:cNvPr id="110604" name="Text Box 23"/>
          <p:cNvSpPr txBox="1">
            <a:spLocks noChangeArrowheads="1"/>
          </p:cNvSpPr>
          <p:nvPr/>
        </p:nvSpPr>
        <p:spPr bwMode="auto">
          <a:xfrm>
            <a:off x="5219700" y="5746750"/>
            <a:ext cx="744538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tbdown</a:t>
            </a:r>
          </a:p>
        </p:txBody>
      </p:sp>
      <p:sp>
        <p:nvSpPr>
          <p:cNvPr id="110605" name="Text Box 24"/>
          <p:cNvSpPr txBox="1">
            <a:spLocks noChangeArrowheads="1"/>
          </p:cNvSpPr>
          <p:nvPr/>
        </p:nvSpPr>
        <p:spPr bwMode="auto">
          <a:xfrm>
            <a:off x="6516688" y="5746750"/>
            <a:ext cx="744537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tbdown</a:t>
            </a:r>
          </a:p>
        </p:txBody>
      </p:sp>
      <p:sp>
        <p:nvSpPr>
          <p:cNvPr id="110606" name="Text Box 25"/>
          <p:cNvSpPr txBox="1">
            <a:spLocks noChangeArrowheads="1"/>
          </p:cNvSpPr>
          <p:nvPr/>
        </p:nvSpPr>
        <p:spPr bwMode="auto">
          <a:xfrm>
            <a:off x="1860550" y="5661025"/>
            <a:ext cx="698500" cy="31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DOWN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Recovery </a:t>
            </a:r>
            <a:r>
              <a:rPr lang="ko-KR" altLang="en-US" smtClean="0"/>
              <a:t>구조 </a:t>
            </a:r>
            <a:r>
              <a:rPr lang="en-US" altLang="ko-KR" smtClean="0"/>
              <a:t>-</a:t>
            </a:r>
            <a:r>
              <a:rPr lang="en-US" altLang="ko-KR" smtClean="0">
                <a:solidFill>
                  <a:srgbClr val="292929"/>
                </a:solidFill>
              </a:rPr>
              <a:t> </a:t>
            </a:r>
            <a:r>
              <a:rPr lang="en-US" altLang="ko-KR" smtClean="0"/>
              <a:t>Recovery </a:t>
            </a:r>
            <a:r>
              <a:rPr lang="ko-KR" altLang="en-US" err="1" smtClean="0"/>
              <a:t>메카니즘</a:t>
            </a:r>
            <a:endParaRPr lang="ko-KR" altLang="en-US" smtClean="0"/>
          </a:p>
        </p:txBody>
      </p:sp>
      <p:sp>
        <p:nvSpPr>
          <p:cNvPr id="1116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Roll Forward</a:t>
            </a:r>
          </a:p>
          <a:p>
            <a:pPr lvl="1"/>
            <a:r>
              <a:rPr lang="en-US" altLang="ko-KR" smtClean="0"/>
              <a:t>Redo log</a:t>
            </a:r>
            <a:r>
              <a:rPr lang="ko-KR" altLang="en-US" smtClean="0"/>
              <a:t>에 존재하는 </a:t>
            </a:r>
            <a:r>
              <a:rPr lang="en-US" altLang="ko-KR" smtClean="0"/>
              <a:t>redo record</a:t>
            </a:r>
            <a:r>
              <a:rPr lang="ko-KR" altLang="en-US" smtClean="0"/>
              <a:t>를 </a:t>
            </a:r>
            <a:r>
              <a:rPr lang="en-US" altLang="ko-KR" smtClean="0"/>
              <a:t>data file</a:t>
            </a:r>
            <a:r>
              <a:rPr lang="ko-KR" altLang="en-US" smtClean="0"/>
              <a:t>에 </a:t>
            </a:r>
            <a:r>
              <a:rPr lang="en-US" altLang="ko-KR" smtClean="0"/>
              <a:t>reapply</a:t>
            </a:r>
            <a:r>
              <a:rPr lang="ko-KR" altLang="en-US" smtClean="0"/>
              <a:t>하는 작업</a:t>
            </a:r>
          </a:p>
          <a:p>
            <a:pPr lvl="1"/>
            <a:r>
              <a:rPr lang="en-US" altLang="ko-KR" smtClean="0"/>
              <a:t>Redo Record</a:t>
            </a:r>
            <a:r>
              <a:rPr lang="ko-KR" altLang="en-US" smtClean="0"/>
              <a:t>에는 </a:t>
            </a:r>
            <a:r>
              <a:rPr lang="en-US" altLang="ko-KR" smtClean="0"/>
              <a:t>rollback(undo) segment</a:t>
            </a:r>
            <a:r>
              <a:rPr lang="ko-KR" altLang="en-US" smtClean="0"/>
              <a:t>를 변경하는 내용도 포함되어 있으므로 실제 </a:t>
            </a:r>
            <a:r>
              <a:rPr lang="en-US" altLang="ko-KR" smtClean="0"/>
              <a:t>rollback(undo) data</a:t>
            </a:r>
            <a:r>
              <a:rPr lang="ko-KR" altLang="en-US" smtClean="0"/>
              <a:t>도 발생한다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Roll forward </a:t>
            </a:r>
            <a:r>
              <a:rPr lang="ko-KR" altLang="en-US" smtClean="0"/>
              <a:t>종료 시 </a:t>
            </a:r>
            <a:r>
              <a:rPr lang="en-US" altLang="ko-KR" smtClean="0"/>
              <a:t>committed change</a:t>
            </a:r>
            <a:r>
              <a:rPr lang="ko-KR" altLang="en-US" smtClean="0"/>
              <a:t>와 </a:t>
            </a:r>
            <a:r>
              <a:rPr lang="en-US" altLang="ko-KR" smtClean="0"/>
              <a:t>uncommitted change</a:t>
            </a:r>
            <a:r>
              <a:rPr lang="ko-KR" altLang="en-US" smtClean="0"/>
              <a:t>가 모두 </a:t>
            </a:r>
            <a:r>
              <a:rPr lang="en-US" altLang="ko-KR" smtClean="0"/>
              <a:t>data block</a:t>
            </a:r>
            <a:r>
              <a:rPr lang="ko-KR" altLang="en-US" smtClean="0"/>
              <a:t>에 반영되어 있게 된다</a:t>
            </a:r>
            <a:r>
              <a:rPr lang="en-US" altLang="ko-KR" smtClean="0"/>
              <a:t>. -&gt; Roll Back Phase</a:t>
            </a:r>
          </a:p>
          <a:p>
            <a:endParaRPr lang="en-US" altLang="ko-KR" smtClean="0"/>
          </a:p>
          <a:p>
            <a:r>
              <a:rPr lang="en-US" altLang="ko-KR" smtClean="0"/>
              <a:t>Roll Back</a:t>
            </a:r>
          </a:p>
          <a:p>
            <a:pPr lvl="1"/>
            <a:r>
              <a:rPr lang="en-US" altLang="ko-KR" smtClean="0"/>
              <a:t>rollback segments</a:t>
            </a:r>
            <a:r>
              <a:rPr lang="ko-KR" altLang="en-US" smtClean="0"/>
              <a:t>에 있는 </a:t>
            </a:r>
            <a:r>
              <a:rPr lang="en-US" altLang="ko-KR" smtClean="0"/>
              <a:t>undo information</a:t>
            </a:r>
            <a:r>
              <a:rPr lang="ko-KR" altLang="en-US" smtClean="0"/>
              <a:t>을 이용하여 </a:t>
            </a:r>
            <a:r>
              <a:rPr lang="en-US" altLang="ko-KR" smtClean="0"/>
              <a:t>uncommitted changes</a:t>
            </a:r>
            <a:r>
              <a:rPr lang="ko-KR" altLang="en-US" smtClean="0"/>
              <a:t>에 대한 </a:t>
            </a:r>
            <a:r>
              <a:rPr lang="en-US" altLang="ko-KR" smtClean="0"/>
              <a:t>undo </a:t>
            </a:r>
            <a:r>
              <a:rPr lang="ko-KR" altLang="en-US" smtClean="0"/>
              <a:t>작업 수행</a:t>
            </a:r>
            <a:r>
              <a:rPr lang="en-US" altLang="ko-KR" smtClean="0"/>
              <a:t>(Consistency)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Crash Recovery</a:t>
            </a:r>
            <a:endParaRPr lang="ko-KR" altLang="en-US" smtClean="0"/>
          </a:p>
        </p:txBody>
      </p:sp>
      <p:sp>
        <p:nvSpPr>
          <p:cNvPr id="1126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b="0" smtClean="0"/>
              <a:t>개요</a:t>
            </a:r>
          </a:p>
          <a:p>
            <a:pPr lvl="1"/>
            <a:r>
              <a:rPr lang="ko-KR" altLang="en-US" smtClean="0"/>
              <a:t> 시스템이상</a:t>
            </a:r>
            <a:r>
              <a:rPr lang="en-US" altLang="ko-KR" smtClean="0"/>
              <a:t>, shutdown abort </a:t>
            </a:r>
            <a:r>
              <a:rPr lang="ko-KR" altLang="en-US" smtClean="0"/>
              <a:t>등 비정상적인 데이터베이스 종료 후 </a:t>
            </a:r>
            <a:r>
              <a:rPr lang="en-US" altLang="ko-KR" smtClean="0"/>
              <a:t>Tibero</a:t>
            </a:r>
            <a:r>
              <a:rPr lang="ko-KR" altLang="en-US" smtClean="0"/>
              <a:t>가 기동하는 과정에서 자동으로 수행</a:t>
            </a:r>
          </a:p>
          <a:p>
            <a:pPr lvl="1"/>
            <a:r>
              <a:rPr lang="en-US" altLang="ko-KR" smtClean="0"/>
              <a:t> </a:t>
            </a:r>
            <a:r>
              <a:rPr lang="en-US" altLang="en-US" smtClean="0"/>
              <a:t>Online redo log file, online data file, current control file만을 사용</a:t>
            </a:r>
            <a:endParaRPr lang="ko-KR" altLang="en-US" smtClean="0"/>
          </a:p>
          <a:p>
            <a:pPr lvl="1"/>
            <a:r>
              <a:rPr lang="en-US" altLang="ko-KR" smtClean="0"/>
              <a:t> Undo </a:t>
            </a:r>
            <a:r>
              <a:rPr lang="ko-KR" altLang="en-US" smtClean="0"/>
              <a:t>테이블스페이스를 이용하여 </a:t>
            </a:r>
            <a:r>
              <a:rPr lang="en-US" altLang="ko-KR" smtClean="0"/>
              <a:t>commit </a:t>
            </a:r>
            <a:r>
              <a:rPr lang="ko-KR" altLang="en-US" smtClean="0"/>
              <a:t>되지 않은 데이터에 대해 복구 작업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특징 </a:t>
            </a:r>
          </a:p>
          <a:p>
            <a:pPr lvl="1"/>
            <a:r>
              <a:rPr lang="en-US" altLang="ko-KR" smtClean="0"/>
              <a:t>Database</a:t>
            </a:r>
            <a:r>
              <a:rPr lang="ko-KR" altLang="en-US" smtClean="0"/>
              <a:t>에 접근 가능한 </a:t>
            </a:r>
            <a:r>
              <a:rPr lang="en-US" altLang="ko-KR" smtClean="0"/>
              <a:t>Instance</a:t>
            </a:r>
            <a:r>
              <a:rPr lang="ko-KR" altLang="en-US" smtClean="0"/>
              <a:t>에 </a:t>
            </a:r>
            <a:r>
              <a:rPr lang="en-US" altLang="ko-KR" smtClean="0"/>
              <a:t>Failure</a:t>
            </a:r>
            <a:r>
              <a:rPr lang="ko-KR" altLang="en-US" smtClean="0"/>
              <a:t>가 발생한 경우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Database</a:t>
            </a:r>
            <a:r>
              <a:rPr lang="ko-KR" altLang="en-US" smtClean="0"/>
              <a:t>가 기동될 때 자동 수행됨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redo</a:t>
            </a:r>
            <a:r>
              <a:rPr lang="ko-KR" altLang="en-US" smtClean="0"/>
              <a:t>의 </a:t>
            </a:r>
            <a:r>
              <a:rPr lang="en-US" altLang="ko-KR" smtClean="0"/>
              <a:t>roll forward and roll back</a:t>
            </a:r>
          </a:p>
          <a:p>
            <a:pPr lvl="1"/>
            <a:endParaRPr lang="ko-KR" altLang="en-US" smtClean="0"/>
          </a:p>
          <a:p>
            <a:pPr lvl="1">
              <a:buFont typeface="Arial Black" pitchFamily="34" charset="0"/>
              <a:buNone/>
            </a:pPr>
            <a:r>
              <a:rPr lang="ko-KR" altLang="en-US" smtClean="0"/>
              <a:t>  </a:t>
            </a:r>
          </a:p>
        </p:txBody>
      </p:sp>
      <p:sp>
        <p:nvSpPr>
          <p:cNvPr id="112644" name="AutoShape 5"/>
          <p:cNvSpPr>
            <a:spLocks noChangeArrowheads="1"/>
          </p:cNvSpPr>
          <p:nvPr/>
        </p:nvSpPr>
        <p:spPr bwMode="auto">
          <a:xfrm>
            <a:off x="1960563" y="4889500"/>
            <a:ext cx="1882775" cy="371475"/>
          </a:xfrm>
          <a:prstGeom prst="rightArrow">
            <a:avLst>
              <a:gd name="adj1" fmla="val 35898"/>
              <a:gd name="adj2" fmla="val 111598"/>
            </a:avLst>
          </a:prstGeom>
          <a:solidFill>
            <a:srgbClr val="CC99FF"/>
          </a:solidFill>
          <a:ln w="9525" algn="ctr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2645" name="AutoShape 6"/>
          <p:cNvSpPr>
            <a:spLocks noChangeArrowheads="1"/>
          </p:cNvSpPr>
          <p:nvPr/>
        </p:nvSpPr>
        <p:spPr bwMode="auto">
          <a:xfrm>
            <a:off x="446088" y="4214813"/>
            <a:ext cx="1476375" cy="1284287"/>
          </a:xfrm>
          <a:prstGeom prst="flowChartMagneticDisk">
            <a:avLst/>
          </a:prstGeom>
          <a:solidFill>
            <a:srgbClr val="FFCC00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2646" name="AutoShape 7"/>
          <p:cNvSpPr>
            <a:spLocks noChangeArrowheads="1"/>
          </p:cNvSpPr>
          <p:nvPr/>
        </p:nvSpPr>
        <p:spPr bwMode="auto">
          <a:xfrm>
            <a:off x="3867150" y="4160838"/>
            <a:ext cx="1476375" cy="1285875"/>
          </a:xfrm>
          <a:prstGeom prst="flowChartMagneticDisk">
            <a:avLst/>
          </a:prstGeom>
          <a:solidFill>
            <a:srgbClr val="FFCC99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2647" name="AutoShape 8"/>
          <p:cNvSpPr>
            <a:spLocks noChangeArrowheads="1"/>
          </p:cNvSpPr>
          <p:nvPr/>
        </p:nvSpPr>
        <p:spPr bwMode="auto">
          <a:xfrm>
            <a:off x="7286625" y="4106863"/>
            <a:ext cx="1476375" cy="1284287"/>
          </a:xfrm>
          <a:prstGeom prst="flowChartMagneticDisk">
            <a:avLst/>
          </a:prstGeom>
          <a:solidFill>
            <a:srgbClr val="CCFFCC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12648" name="Group 9"/>
          <p:cNvGrpSpPr>
            <a:grpSpLocks/>
          </p:cNvGrpSpPr>
          <p:nvPr/>
        </p:nvGrpSpPr>
        <p:grpSpPr bwMode="auto">
          <a:xfrm>
            <a:off x="2427288" y="4603750"/>
            <a:ext cx="682625" cy="962025"/>
            <a:chOff x="4980" y="2999"/>
            <a:chExt cx="611" cy="817"/>
          </a:xfrm>
        </p:grpSpPr>
        <p:sp>
          <p:nvSpPr>
            <p:cNvPr id="112659" name="AutoShape 10"/>
            <p:cNvSpPr>
              <a:spLocks noChangeArrowheads="1"/>
            </p:cNvSpPr>
            <p:nvPr/>
          </p:nvSpPr>
          <p:spPr bwMode="auto">
            <a:xfrm>
              <a:off x="5070" y="3090"/>
              <a:ext cx="521" cy="726"/>
            </a:xfrm>
            <a:prstGeom prst="foldedCorner">
              <a:avLst>
                <a:gd name="adj" fmla="val 12500"/>
              </a:avLst>
            </a:prstGeom>
            <a:solidFill>
              <a:srgbClr val="EAEAEA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660" name="AutoShape 11"/>
            <p:cNvSpPr>
              <a:spLocks noChangeArrowheads="1"/>
            </p:cNvSpPr>
            <p:nvPr/>
          </p:nvSpPr>
          <p:spPr bwMode="auto">
            <a:xfrm>
              <a:off x="5025" y="3044"/>
              <a:ext cx="521" cy="726"/>
            </a:xfrm>
            <a:prstGeom prst="foldedCorner">
              <a:avLst>
                <a:gd name="adj" fmla="val 12500"/>
              </a:avLst>
            </a:prstGeom>
            <a:solidFill>
              <a:srgbClr val="EAEAEA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661" name="AutoShape 12"/>
            <p:cNvSpPr>
              <a:spLocks noChangeArrowheads="1"/>
            </p:cNvSpPr>
            <p:nvPr/>
          </p:nvSpPr>
          <p:spPr bwMode="auto">
            <a:xfrm>
              <a:off x="4980" y="2999"/>
              <a:ext cx="521" cy="726"/>
            </a:xfrm>
            <a:prstGeom prst="foldedCorner">
              <a:avLst>
                <a:gd name="adj" fmla="val 12500"/>
              </a:avLst>
            </a:prstGeom>
            <a:solidFill>
              <a:srgbClr val="EAEAEA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12649" name="Text Box 13"/>
          <p:cNvSpPr txBox="1">
            <a:spLocks noChangeArrowheads="1"/>
          </p:cNvSpPr>
          <p:nvPr/>
        </p:nvSpPr>
        <p:spPr bwMode="auto">
          <a:xfrm>
            <a:off x="2041525" y="5624513"/>
            <a:ext cx="1427163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Redo/Archive Log</a:t>
            </a:r>
          </a:p>
        </p:txBody>
      </p:sp>
      <p:sp>
        <p:nvSpPr>
          <p:cNvPr id="112650" name="AutoShape 14"/>
          <p:cNvSpPr>
            <a:spLocks noChangeArrowheads="1"/>
          </p:cNvSpPr>
          <p:nvPr/>
        </p:nvSpPr>
        <p:spPr bwMode="auto">
          <a:xfrm>
            <a:off x="5380038" y="4889500"/>
            <a:ext cx="1882775" cy="344488"/>
          </a:xfrm>
          <a:prstGeom prst="rightArrow">
            <a:avLst>
              <a:gd name="adj1" fmla="val 28741"/>
              <a:gd name="adj2" fmla="val 95265"/>
            </a:avLst>
          </a:prstGeom>
          <a:solidFill>
            <a:srgbClr val="CC99FF"/>
          </a:solidFill>
          <a:ln w="9525" algn="ctr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2651" name="Oval 16"/>
          <p:cNvSpPr>
            <a:spLocks noChangeArrowheads="1"/>
          </p:cNvSpPr>
          <p:nvPr/>
        </p:nvSpPr>
        <p:spPr bwMode="auto">
          <a:xfrm>
            <a:off x="5654675" y="4672013"/>
            <a:ext cx="900113" cy="801687"/>
          </a:xfrm>
          <a:prstGeom prst="ellipse">
            <a:avLst/>
          </a:prstGeom>
          <a:solidFill>
            <a:srgbClr val="EAEAEA"/>
          </a:solidFill>
          <a:ln w="9525" algn="ctr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2652" name="Line 17"/>
          <p:cNvSpPr>
            <a:spLocks noChangeShapeType="1"/>
          </p:cNvSpPr>
          <p:nvPr/>
        </p:nvSpPr>
        <p:spPr bwMode="auto">
          <a:xfrm>
            <a:off x="6111875" y="4678363"/>
            <a:ext cx="0" cy="781050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112653" name="Line 18"/>
          <p:cNvSpPr>
            <a:spLocks noChangeShapeType="1"/>
          </p:cNvSpPr>
          <p:nvPr/>
        </p:nvSpPr>
        <p:spPr bwMode="auto">
          <a:xfrm rot="5400000">
            <a:off x="6118226" y="4606925"/>
            <a:ext cx="0" cy="898525"/>
          </a:xfrm>
          <a:prstGeom prst="line">
            <a:avLst/>
          </a:prstGeom>
          <a:noFill/>
          <a:ln w="9525">
            <a:solidFill>
              <a:srgbClr val="96969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112654" name="Oval 19"/>
          <p:cNvSpPr>
            <a:spLocks noChangeArrowheads="1"/>
          </p:cNvSpPr>
          <p:nvPr/>
        </p:nvSpPr>
        <p:spPr bwMode="auto">
          <a:xfrm>
            <a:off x="5954713" y="4916488"/>
            <a:ext cx="325437" cy="290512"/>
          </a:xfrm>
          <a:prstGeom prst="ellipse">
            <a:avLst/>
          </a:prstGeom>
          <a:solidFill>
            <a:schemeClr val="bg1"/>
          </a:solidFill>
          <a:ln w="9525" algn="ctr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2655" name="Text Box 20"/>
          <p:cNvSpPr txBox="1">
            <a:spLocks noChangeArrowheads="1"/>
          </p:cNvSpPr>
          <p:nvPr/>
        </p:nvSpPr>
        <p:spPr bwMode="auto">
          <a:xfrm>
            <a:off x="5845175" y="5570538"/>
            <a:ext cx="568325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Undo</a:t>
            </a:r>
          </a:p>
        </p:txBody>
      </p:sp>
      <p:sp>
        <p:nvSpPr>
          <p:cNvPr id="112656" name="Text Box 21"/>
          <p:cNvSpPr txBox="1">
            <a:spLocks noChangeArrowheads="1"/>
          </p:cNvSpPr>
          <p:nvPr/>
        </p:nvSpPr>
        <p:spPr bwMode="auto">
          <a:xfrm>
            <a:off x="587375" y="4746625"/>
            <a:ext cx="1162050" cy="806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비정상 종료된</a:t>
            </a:r>
            <a:br>
              <a:rPr lang="ko-KR" altLang="en-US" b="1">
                <a:latin typeface="맑은 고딕" pitchFamily="50" charset="-127"/>
                <a:ea typeface="맑은 고딕" pitchFamily="50" charset="-127"/>
              </a:rPr>
            </a:b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Database</a:t>
            </a:r>
          </a:p>
        </p:txBody>
      </p:sp>
      <p:sp>
        <p:nvSpPr>
          <p:cNvPr id="112657" name="Text Box 22"/>
          <p:cNvSpPr txBox="1">
            <a:spLocks noChangeArrowheads="1"/>
          </p:cNvSpPr>
          <p:nvPr/>
        </p:nvSpPr>
        <p:spPr bwMode="auto">
          <a:xfrm>
            <a:off x="3865563" y="4651375"/>
            <a:ext cx="14414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Commit Data</a:t>
            </a:r>
          </a:p>
          <a:p>
            <a:pPr algn="ctr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and</a:t>
            </a:r>
          </a:p>
          <a:p>
            <a:pPr algn="ctr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 un-commit Data</a:t>
            </a:r>
          </a:p>
        </p:txBody>
      </p:sp>
      <p:sp>
        <p:nvSpPr>
          <p:cNvPr id="112658" name="Text Box 23"/>
          <p:cNvSpPr txBox="1">
            <a:spLocks noChangeArrowheads="1"/>
          </p:cNvSpPr>
          <p:nvPr/>
        </p:nvSpPr>
        <p:spPr bwMode="auto">
          <a:xfrm>
            <a:off x="7445375" y="4802188"/>
            <a:ext cx="1158875" cy="47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Commit Data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Crash Recovery(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</a:p>
        </p:txBody>
      </p:sp>
      <p:sp>
        <p:nvSpPr>
          <p:cNvPr id="1136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과정</a:t>
            </a:r>
          </a:p>
          <a:p>
            <a:pPr lvl="1"/>
            <a:r>
              <a:rPr lang="en-US" altLang="ko-KR" smtClean="0"/>
              <a:t>Lowest TSN</a:t>
            </a:r>
            <a:r>
              <a:rPr lang="ko-KR" altLang="en-US" smtClean="0"/>
              <a:t>부터 </a:t>
            </a:r>
            <a:r>
              <a:rPr lang="en-US" altLang="ko-KR" smtClean="0"/>
              <a:t>recovery</a:t>
            </a:r>
            <a:r>
              <a:rPr lang="ko-KR" altLang="en-US" smtClean="0"/>
              <a:t>를 시작한다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Checkpoint TSN </a:t>
            </a:r>
            <a:r>
              <a:rPr lang="ko-KR" altLang="en-US" smtClean="0"/>
              <a:t>순서에 따라 </a:t>
            </a:r>
            <a:r>
              <a:rPr lang="en-US" altLang="ko-KR" smtClean="0"/>
              <a:t>recovery</a:t>
            </a:r>
          </a:p>
          <a:p>
            <a:pPr lvl="1"/>
            <a:r>
              <a:rPr lang="en-US" altLang="ko-KR" smtClean="0"/>
              <a:t>Recovery complete.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Media Recovery</a:t>
            </a:r>
          </a:p>
        </p:txBody>
      </p:sp>
      <p:sp>
        <p:nvSpPr>
          <p:cNvPr id="1146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Media Recovery</a:t>
            </a:r>
            <a:r>
              <a:rPr lang="ko-KR" altLang="en-US" smtClean="0"/>
              <a:t>란</a:t>
            </a:r>
            <a:r>
              <a:rPr lang="en-US" altLang="ko-KR" smtClean="0"/>
              <a:t>?</a:t>
            </a:r>
          </a:p>
          <a:p>
            <a:pPr lvl="1"/>
            <a:r>
              <a:rPr lang="ko-KR" altLang="en-US" smtClean="0"/>
              <a:t>티베로를 구성하는 파일에 물리적인 손상이 발생하였거나 정상 동작을 할 수 없는 경우 복구하는 과정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특징</a:t>
            </a:r>
          </a:p>
          <a:p>
            <a:pPr lvl="1"/>
            <a:r>
              <a:rPr lang="en-US" altLang="ko-KR" smtClean="0"/>
              <a:t>DBA</a:t>
            </a:r>
            <a:r>
              <a:rPr lang="ko-KR" altLang="en-US" smtClean="0"/>
              <a:t>에 의한 명령에 의해 수동으로 수행 </a:t>
            </a:r>
            <a:r>
              <a:rPr lang="en-US" altLang="ko-KR" smtClean="0"/>
              <a:t>(ALTER DATABASE RECOVER ...)</a:t>
            </a:r>
          </a:p>
          <a:p>
            <a:pPr lvl="1"/>
            <a:r>
              <a:rPr lang="en-US" altLang="ko-KR" smtClean="0"/>
              <a:t>Backup</a:t>
            </a:r>
            <a:r>
              <a:rPr lang="ko-KR" altLang="en-US" smtClean="0"/>
              <a:t>받은 </a:t>
            </a:r>
            <a:r>
              <a:rPr lang="en-US" altLang="ko-KR" smtClean="0"/>
              <a:t>datafile</a:t>
            </a:r>
            <a:r>
              <a:rPr lang="ko-KR" altLang="en-US" smtClean="0"/>
              <a:t>을 이용해서 복구</a:t>
            </a:r>
            <a:endParaRPr lang="en-US" altLang="ko-KR" smtClean="0"/>
          </a:p>
          <a:p>
            <a:pPr lvl="1"/>
            <a:r>
              <a:rPr lang="en-US" altLang="ko-KR" smtClean="0"/>
              <a:t>redo logfile </a:t>
            </a:r>
            <a:r>
              <a:rPr lang="ko-KR" altLang="en-US" smtClean="0"/>
              <a:t>이나  </a:t>
            </a:r>
            <a:r>
              <a:rPr lang="en-US" altLang="ko-KR" smtClean="0"/>
              <a:t>archive logfile</a:t>
            </a:r>
            <a:r>
              <a:rPr lang="ko-KR" altLang="en-US" smtClean="0"/>
              <a:t>로부터 </a:t>
            </a:r>
            <a:r>
              <a:rPr lang="en-US" altLang="ko-KR" smtClean="0"/>
              <a:t>redo record</a:t>
            </a:r>
            <a:r>
              <a:rPr lang="ko-KR" altLang="en-US" smtClean="0"/>
              <a:t>를 적용</a:t>
            </a:r>
          </a:p>
          <a:p>
            <a:pPr lvl="1"/>
            <a:r>
              <a:rPr lang="en-US" altLang="ko-KR" smtClean="0"/>
              <a:t>MOUNT </a:t>
            </a:r>
            <a:r>
              <a:rPr lang="ko-KR" altLang="en-US" smtClean="0"/>
              <a:t>모드에서만 가능하다</a:t>
            </a:r>
            <a:r>
              <a:rPr lang="en-US" altLang="ko-KR" smtClean="0"/>
              <a:t>.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필요한 경우</a:t>
            </a:r>
          </a:p>
          <a:p>
            <a:pPr lvl="1"/>
            <a:r>
              <a:rPr lang="en-US" altLang="ko-KR" smtClean="0"/>
              <a:t>Datafile</a:t>
            </a:r>
            <a:r>
              <a:rPr lang="ko-KR" altLang="en-US" smtClean="0"/>
              <a:t>의 버전이 다른 경우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Datafile</a:t>
            </a:r>
            <a:r>
              <a:rPr lang="ko-KR" altLang="en-US" smtClean="0"/>
              <a:t>의 손상으로 백업해 놓은 </a:t>
            </a:r>
            <a:r>
              <a:rPr lang="en-US" altLang="ko-KR" smtClean="0"/>
              <a:t>datafile</a:t>
            </a:r>
            <a:r>
              <a:rPr lang="ko-KR" altLang="en-US" smtClean="0"/>
              <a:t>을 이용하는 경우</a:t>
            </a:r>
          </a:p>
          <a:p>
            <a:pPr lvl="1"/>
            <a:r>
              <a:rPr lang="en-US" altLang="ko-KR" smtClean="0"/>
              <a:t>Controlfile</a:t>
            </a:r>
            <a:r>
              <a:rPr lang="ko-KR" altLang="en-US" smtClean="0"/>
              <a:t>을 복구한 경우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호환</a:t>
            </a:r>
            <a:r>
              <a:rPr lang="en-US" altLang="ko-KR" dirty="0" smtClean="0"/>
              <a:t>/</a:t>
            </a:r>
            <a:r>
              <a:rPr lang="ko-KR" altLang="en-US" dirty="0" smtClean="0"/>
              <a:t>연계 용이성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14"/>
          <p:cNvSpPr txBox="1">
            <a:spLocks noChangeArrowheads="1"/>
          </p:cNvSpPr>
          <p:nvPr/>
        </p:nvSpPr>
        <p:spPr bwMode="auto">
          <a:xfrm>
            <a:off x="240853" y="828675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ko-KR" altLang="en-US" sz="1200" kern="0" dirty="0" smtClean="0"/>
              <a:t>일반적인 </a:t>
            </a:r>
            <a:r>
              <a:rPr lang="en-US" altLang="ko-KR" sz="1200" kern="0" dirty="0" smtClean="0"/>
              <a:t>DB </a:t>
            </a:r>
            <a:r>
              <a:rPr lang="ko-KR" altLang="en-US" sz="1200" kern="0" dirty="0" smtClean="0"/>
              <a:t>어플리케이션 및 </a:t>
            </a:r>
            <a:r>
              <a:rPr lang="en-US" altLang="ko-KR" sz="1200" kern="0" dirty="0" smtClean="0"/>
              <a:t>TP-Monitor, WAS</a:t>
            </a:r>
            <a:r>
              <a:rPr lang="ko-KR" altLang="en-US" sz="1200" kern="0" dirty="0" smtClean="0"/>
              <a:t>등 시스템과의 연계를 위한 다양한 인터페이스를 제공</a:t>
            </a:r>
            <a:r>
              <a:rPr lang="en-US" altLang="ko-KR" sz="1200" kern="0" dirty="0" smtClean="0"/>
              <a:t>. </a:t>
            </a:r>
            <a:r>
              <a:rPr lang="ko-KR" altLang="en-US" sz="1200" kern="0" dirty="0" smtClean="0"/>
              <a:t>또한 원격 </a:t>
            </a:r>
            <a:r>
              <a:rPr lang="en-US" altLang="ko-KR" sz="1200" kern="0" dirty="0" smtClean="0"/>
              <a:t>DB</a:t>
            </a:r>
            <a:r>
              <a:rPr lang="ko-KR" altLang="en-US" sz="1200" kern="0" dirty="0" smtClean="0"/>
              <a:t>와의 </a:t>
            </a:r>
            <a:endParaRPr lang="en-US" altLang="ko-KR" sz="1200" kern="0" dirty="0" smtClean="0"/>
          </a:p>
          <a:p>
            <a:pPr marL="0" indent="0" algn="l" latinLnBrk="1">
              <a:buClrTx/>
              <a:buNone/>
            </a:pPr>
            <a:r>
              <a:rPr lang="en-US" altLang="ko-KR" sz="1200" kern="0" dirty="0" smtClean="0"/>
              <a:t>DB Link </a:t>
            </a:r>
            <a:r>
              <a:rPr lang="ko-KR" altLang="en-US" sz="1200" kern="0" dirty="0" smtClean="0"/>
              <a:t>기능과 다중 </a:t>
            </a:r>
            <a:r>
              <a:rPr lang="en-US" altLang="ko-KR" sz="1200" kern="0" dirty="0" smtClean="0"/>
              <a:t>DB</a:t>
            </a:r>
            <a:r>
              <a:rPr lang="ko-KR" altLang="en-US" sz="1200" kern="0" dirty="0" smtClean="0"/>
              <a:t>간 데이터 변경 시 데이터 일관성을 보장하기 위한 </a:t>
            </a:r>
            <a:r>
              <a:rPr lang="en-US" altLang="ko-KR" sz="1200" kern="0" dirty="0" smtClean="0"/>
              <a:t>XA </a:t>
            </a:r>
            <a:r>
              <a:rPr lang="ko-KR" altLang="en-US" sz="1200" kern="0" dirty="0" smtClean="0"/>
              <a:t>프로토콜을 지원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231328" y="1630896"/>
            <a:ext cx="8773200" cy="4471988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315477" y="178329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다양한 표준 개발 인터페이스 제공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424773" y="2005018"/>
            <a:ext cx="6782030" cy="67626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JDBC, ODBC, OLEDB, Call Level Interface(CLI)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를 통한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파워빌더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델파이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VB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등의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4GL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개발 환경 지원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Embedded SQL, Persistent Stored Procedure(PSM)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개발 환경 지원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X/Open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표준을 준수하는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XA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인터페이스</a:t>
            </a:r>
            <a:b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대부분의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미들웨어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제품과 연동 가능</a:t>
            </a: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315707" y="307869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Database Link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지원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425003" y="3300418"/>
            <a:ext cx="4038600" cy="67626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Oracle, MS-SQL Server, IBM DB2, Sybase ASE Server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등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이기종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DBMS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와의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DB Link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지원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외부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테이블과의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Join, DML, Global Transaction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및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DB Link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를 통한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Material View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지원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0" name="그룹 129"/>
          <p:cNvGrpSpPr/>
          <p:nvPr/>
        </p:nvGrpSpPr>
        <p:grpSpPr>
          <a:xfrm>
            <a:off x="336103" y="4297896"/>
            <a:ext cx="3894821" cy="1594187"/>
            <a:chOff x="533400" y="4724400"/>
            <a:chExt cx="4189934" cy="1594187"/>
          </a:xfrm>
        </p:grpSpPr>
        <p:sp>
          <p:nvSpPr>
            <p:cNvPr id="11" name="Line 22"/>
            <p:cNvSpPr>
              <a:spLocks noChangeShapeType="1"/>
            </p:cNvSpPr>
            <p:nvPr/>
          </p:nvSpPr>
          <p:spPr bwMode="auto">
            <a:xfrm flipH="1">
              <a:off x="2138150" y="5070479"/>
              <a:ext cx="816711" cy="0"/>
            </a:xfrm>
            <a:prstGeom prst="line">
              <a:avLst/>
            </a:prstGeom>
            <a:noFill/>
            <a:ln w="28575">
              <a:solidFill>
                <a:srgbClr val="C0C0C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 sz="10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" name="AutoShape 23"/>
            <p:cNvSpPr>
              <a:spLocks noChangeArrowheads="1"/>
            </p:cNvSpPr>
            <p:nvPr/>
          </p:nvSpPr>
          <p:spPr bwMode="auto">
            <a:xfrm>
              <a:off x="2438400" y="5651660"/>
              <a:ext cx="1065732" cy="666927"/>
            </a:xfrm>
            <a:prstGeom prst="roundRect">
              <a:avLst>
                <a:gd name="adj" fmla="val 9093"/>
              </a:avLst>
            </a:prstGeom>
            <a:solidFill>
              <a:srgbClr val="538EAB"/>
            </a:solidFill>
            <a:ln w="19050" algn="ctr">
              <a:solidFill>
                <a:srgbClr val="538EAB"/>
              </a:solidFill>
              <a:round/>
              <a:headEnd/>
              <a:tailEnd/>
            </a:ln>
          </p:spPr>
          <p:txBody>
            <a:bodyPr wrap="none" lIns="72000" tIns="18000"/>
            <a:lstStyle/>
            <a:p>
              <a:pPr algn="ctr"/>
              <a:r>
                <a:rPr lang="ko-KR" altLang="en-US" sz="1000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원격 데이터베이스</a:t>
              </a:r>
              <a:endParaRPr lang="en-US" altLang="ko-KR" sz="10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" name="AutoShape 24"/>
            <p:cNvSpPr>
              <a:spLocks noChangeArrowheads="1"/>
            </p:cNvSpPr>
            <p:nvPr/>
          </p:nvSpPr>
          <p:spPr bwMode="auto">
            <a:xfrm>
              <a:off x="3656532" y="5650075"/>
              <a:ext cx="1066802" cy="665331"/>
            </a:xfrm>
            <a:prstGeom prst="roundRect">
              <a:avLst>
                <a:gd name="adj" fmla="val 9093"/>
              </a:avLst>
            </a:prstGeom>
            <a:solidFill>
              <a:srgbClr val="538EAB"/>
            </a:solidFill>
            <a:ln w="19050" algn="ctr">
              <a:solidFill>
                <a:srgbClr val="538EAB"/>
              </a:solidFill>
              <a:round/>
              <a:headEnd/>
              <a:tailEnd/>
            </a:ln>
          </p:spPr>
          <p:txBody>
            <a:bodyPr wrap="none" lIns="72000" tIns="18000"/>
            <a:lstStyle/>
            <a:p>
              <a:pPr algn="ctr"/>
              <a:r>
                <a:rPr lang="ko-KR" altLang="en-US" sz="100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원격 데이터베이스</a:t>
              </a:r>
              <a:endParaRPr lang="en-US" altLang="ko-KR" sz="100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14" name="Picture 27" descr="DB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2621413" y="5893129"/>
              <a:ext cx="720395" cy="3827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5" name="Rectangle 28"/>
            <p:cNvSpPr>
              <a:spLocks noChangeArrowheads="1"/>
            </p:cNvSpPr>
            <p:nvPr/>
          </p:nvSpPr>
          <p:spPr bwMode="auto">
            <a:xfrm>
              <a:off x="2592386" y="5950281"/>
              <a:ext cx="748102" cy="1603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anchor="ctr"/>
            <a:lstStyle/>
            <a:p>
              <a:pPr algn="ctr">
                <a:spcBef>
                  <a:spcPct val="20000"/>
                </a:spcBef>
              </a:pPr>
              <a:r>
                <a:rPr lang="en-US" altLang="ko-KR" sz="1000" dirty="0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</a:rPr>
                <a:t>Oracle</a:t>
              </a:r>
            </a:p>
          </p:txBody>
        </p:sp>
        <p:pic>
          <p:nvPicPr>
            <p:cNvPr id="16" name="Picture 29" descr="DB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3840726" y="5889959"/>
              <a:ext cx="720395" cy="3854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7" name="Rectangle 30"/>
            <p:cNvSpPr>
              <a:spLocks noChangeArrowheads="1"/>
            </p:cNvSpPr>
            <p:nvPr/>
          </p:nvSpPr>
          <p:spPr bwMode="auto">
            <a:xfrm>
              <a:off x="3809063" y="5950279"/>
              <a:ext cx="748103" cy="1571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anchor="ctr"/>
            <a:lstStyle/>
            <a:p>
              <a:pPr algn="ctr">
                <a:spcBef>
                  <a:spcPct val="20000"/>
                </a:spcBef>
              </a:pPr>
              <a:r>
                <a:rPr lang="en-US" altLang="ko-KR" sz="1000" dirty="0" err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000" dirty="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AutoShape 31"/>
            <p:cNvSpPr>
              <a:spLocks noChangeArrowheads="1"/>
            </p:cNvSpPr>
            <p:nvPr/>
          </p:nvSpPr>
          <p:spPr bwMode="auto">
            <a:xfrm>
              <a:off x="2771049" y="4724400"/>
              <a:ext cx="1657172" cy="685791"/>
            </a:xfrm>
            <a:prstGeom prst="roundRect">
              <a:avLst>
                <a:gd name="adj" fmla="val 5273"/>
              </a:avLst>
            </a:prstGeom>
            <a:solidFill>
              <a:srgbClr val="B2B2B2"/>
            </a:solidFill>
            <a:ln w="19050" algn="ctr">
              <a:noFill/>
              <a:round/>
              <a:headEnd/>
              <a:tailEnd/>
            </a:ln>
          </p:spPr>
          <p:txBody>
            <a:bodyPr wrap="none"/>
            <a:lstStyle/>
            <a:p>
              <a:pPr algn="ctr"/>
              <a:r>
                <a:rPr lang="ko-KR" altLang="en-US" sz="1000" dirty="0">
                  <a:solidFill>
                    <a:srgbClr val="292929"/>
                  </a:solidFill>
                  <a:latin typeface="맑은 고딕" pitchFamily="50" charset="-127"/>
                  <a:ea typeface="맑은 고딕" pitchFamily="50" charset="-127"/>
                </a:rPr>
                <a:t>로컬 데이터베이스</a:t>
              </a:r>
              <a:endParaRPr lang="en-US" altLang="ko-KR" sz="1000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19" name="Picture 32" descr="DB"/>
            <p:cNvPicPr>
              <a:picLocks noChangeAspect="1" noChangeArrowheads="1"/>
            </p:cNvPicPr>
            <p:nvPr/>
          </p:nvPicPr>
          <p:blipFill>
            <a:blip r:embed="rId4" cstate="print">
              <a:grayscl/>
            </a:blip>
            <a:srcRect/>
            <a:stretch>
              <a:fillRect/>
            </a:stretch>
          </p:blipFill>
          <p:spPr bwMode="auto">
            <a:xfrm>
              <a:off x="3078468" y="4959348"/>
              <a:ext cx="951291" cy="37940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0" name="Rectangle 33"/>
            <p:cNvSpPr>
              <a:spLocks noChangeArrowheads="1"/>
            </p:cNvSpPr>
            <p:nvPr/>
          </p:nvSpPr>
          <p:spPr bwMode="auto">
            <a:xfrm>
              <a:off x="3176280" y="4981563"/>
              <a:ext cx="752061" cy="2000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anchor="ctr"/>
            <a:lstStyle/>
            <a:p>
              <a:pPr algn="ctr">
                <a:spcBef>
                  <a:spcPct val="20000"/>
                </a:spcBef>
              </a:pPr>
              <a:r>
                <a:rPr lang="en-US" altLang="ko-KR" sz="1000" dirty="0" err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000" dirty="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1" name="AutoShape 37"/>
            <p:cNvSpPr>
              <a:spLocks noChangeArrowheads="1"/>
            </p:cNvSpPr>
            <p:nvPr/>
          </p:nvSpPr>
          <p:spPr bwMode="blackGray">
            <a:xfrm>
              <a:off x="533400" y="5181600"/>
              <a:ext cx="1828798" cy="762000"/>
            </a:xfrm>
            <a:prstGeom prst="roundRect">
              <a:avLst>
                <a:gd name="adj" fmla="val 0"/>
              </a:avLst>
            </a:prstGeom>
            <a:ln>
              <a:headEnd/>
              <a:tailEnd/>
            </a:ln>
          </p:spPr>
          <p:style>
            <a:lnRef idx="3">
              <a:schemeClr val="lt1"/>
            </a:lnRef>
            <a:fillRef idx="1">
              <a:schemeClr val="accent3"/>
            </a:fillRef>
            <a:effectRef idx="1">
              <a:schemeClr val="accent3"/>
            </a:effectRef>
            <a:fontRef idx="minor">
              <a:schemeClr val="lt1"/>
            </a:fontRef>
          </p:style>
          <p:txBody>
            <a:bodyPr anchor="ctr"/>
            <a:lstStyle/>
            <a:p>
              <a:pPr latinLnBrk="0"/>
              <a:r>
                <a:rPr lang="en-US" altLang="ko-KR" sz="1000" dirty="0" smtClean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SELECT *  </a:t>
              </a:r>
            </a:p>
            <a:p>
              <a:pPr latinLnBrk="0"/>
              <a:r>
                <a:rPr lang="en-US" altLang="ko-KR" sz="1000" dirty="0" smtClean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FROM  TABLE1, TABLE2@ORCL TABLE2</a:t>
              </a:r>
            </a:p>
            <a:p>
              <a:pPr latinLnBrk="0"/>
              <a:r>
                <a:rPr lang="en-US" altLang="ko-KR" sz="1000" dirty="0" smtClean="0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rPr>
                <a:t>WHERE TALBE1.COLUMN = TALBE2.COLUMN</a:t>
              </a:r>
            </a:p>
          </p:txBody>
        </p:sp>
        <p:pic>
          <p:nvPicPr>
            <p:cNvPr id="22" name="Picture 38" descr="act"/>
            <p:cNvPicPr>
              <a:picLocks noChangeAspect="1" noChangeArrowheads="1"/>
            </p:cNvPicPr>
            <p:nvPr/>
          </p:nvPicPr>
          <p:blipFill>
            <a:blip r:embed="rId5" cstate="print"/>
            <a:stretch>
              <a:fillRect/>
            </a:stretch>
          </p:blipFill>
          <p:spPr bwMode="auto">
            <a:xfrm flipH="1">
              <a:off x="1798414" y="4811028"/>
              <a:ext cx="563784" cy="44677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" name="Group 85"/>
            <p:cNvGrpSpPr>
              <a:grpSpLocks/>
            </p:cNvGrpSpPr>
            <p:nvPr/>
          </p:nvGrpSpPr>
          <p:grpSpPr bwMode="auto">
            <a:xfrm rot="18821960">
              <a:off x="3028708" y="5372899"/>
              <a:ext cx="457050" cy="356336"/>
              <a:chOff x="3405" y="2057"/>
              <a:chExt cx="853" cy="576"/>
            </a:xfrm>
          </p:grpSpPr>
          <p:sp>
            <p:nvSpPr>
              <p:cNvPr id="27" name="Freeform 86"/>
              <p:cNvSpPr>
                <a:spLocks/>
              </p:cNvSpPr>
              <p:nvPr/>
            </p:nvSpPr>
            <p:spPr bwMode="auto">
              <a:xfrm>
                <a:off x="3405" y="2161"/>
                <a:ext cx="853" cy="472"/>
              </a:xfrm>
              <a:custGeom>
                <a:avLst/>
                <a:gdLst/>
                <a:ahLst/>
                <a:cxnLst>
                  <a:cxn ang="0">
                    <a:pos x="311" y="25"/>
                  </a:cxn>
                  <a:cxn ang="0">
                    <a:pos x="703" y="228"/>
                  </a:cxn>
                  <a:cxn ang="0">
                    <a:pos x="621" y="174"/>
                  </a:cxn>
                  <a:cxn ang="0">
                    <a:pos x="872" y="216"/>
                  </a:cxn>
                  <a:cxn ang="0">
                    <a:pos x="790" y="425"/>
                  </a:cxn>
                  <a:cxn ang="0">
                    <a:pos x="763" y="328"/>
                  </a:cxn>
                  <a:cxn ang="0">
                    <a:pos x="274" y="33"/>
                  </a:cxn>
                  <a:cxn ang="0">
                    <a:pos x="311" y="25"/>
                  </a:cxn>
                </a:cxnLst>
                <a:rect l="0" t="0" r="r" b="b"/>
                <a:pathLst>
                  <a:path w="872" h="483">
                    <a:moveTo>
                      <a:pt x="311" y="25"/>
                    </a:moveTo>
                    <a:cubicBezTo>
                      <a:pt x="84" y="302"/>
                      <a:pt x="496" y="325"/>
                      <a:pt x="703" y="228"/>
                    </a:cubicBezTo>
                    <a:cubicBezTo>
                      <a:pt x="621" y="174"/>
                      <a:pt x="621" y="174"/>
                      <a:pt x="621" y="174"/>
                    </a:cubicBezTo>
                    <a:cubicBezTo>
                      <a:pt x="872" y="216"/>
                      <a:pt x="872" y="216"/>
                      <a:pt x="872" y="216"/>
                    </a:cubicBezTo>
                    <a:cubicBezTo>
                      <a:pt x="790" y="425"/>
                      <a:pt x="790" y="425"/>
                      <a:pt x="790" y="425"/>
                    </a:cubicBezTo>
                    <a:cubicBezTo>
                      <a:pt x="763" y="328"/>
                      <a:pt x="763" y="328"/>
                      <a:pt x="763" y="328"/>
                    </a:cubicBezTo>
                    <a:cubicBezTo>
                      <a:pt x="437" y="483"/>
                      <a:pt x="0" y="318"/>
                      <a:pt x="274" y="33"/>
                    </a:cubicBezTo>
                    <a:cubicBezTo>
                      <a:pt x="299" y="7"/>
                      <a:pt x="332" y="0"/>
                      <a:pt x="311" y="25"/>
                    </a:cubicBezTo>
                    <a:close/>
                  </a:path>
                </a:pathLst>
              </a:custGeom>
              <a:solidFill>
                <a:srgbClr val="7199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1000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8" name="Freeform 87"/>
              <p:cNvSpPr>
                <a:spLocks/>
              </p:cNvSpPr>
              <p:nvPr/>
            </p:nvSpPr>
            <p:spPr bwMode="auto">
              <a:xfrm>
                <a:off x="3652" y="2057"/>
                <a:ext cx="387" cy="213"/>
              </a:xfrm>
              <a:custGeom>
                <a:avLst/>
                <a:gdLst/>
                <a:ahLst/>
                <a:cxnLst>
                  <a:cxn ang="0">
                    <a:pos x="0" y="218"/>
                  </a:cxn>
                  <a:cxn ang="0">
                    <a:pos x="396" y="7"/>
                  </a:cxn>
                  <a:cxn ang="0">
                    <a:pos x="16" y="145"/>
                  </a:cxn>
                </a:cxnLst>
                <a:rect l="0" t="0" r="r" b="b"/>
                <a:pathLst>
                  <a:path w="396" h="218">
                    <a:moveTo>
                      <a:pt x="0" y="218"/>
                    </a:moveTo>
                    <a:cubicBezTo>
                      <a:pt x="0" y="218"/>
                      <a:pt x="31" y="77"/>
                      <a:pt x="396" y="7"/>
                    </a:cubicBezTo>
                    <a:cubicBezTo>
                      <a:pt x="396" y="7"/>
                      <a:pt x="176" y="0"/>
                      <a:pt x="16" y="145"/>
                    </a:cubicBezTo>
                  </a:path>
                </a:pathLst>
              </a:custGeom>
              <a:solidFill>
                <a:srgbClr val="7199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1000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24" name="Group 85"/>
            <p:cNvGrpSpPr>
              <a:grpSpLocks/>
            </p:cNvGrpSpPr>
            <p:nvPr/>
          </p:nvGrpSpPr>
          <p:grpSpPr bwMode="auto">
            <a:xfrm rot="2778040" flipH="1">
              <a:off x="3684642" y="5370159"/>
              <a:ext cx="449468" cy="356336"/>
              <a:chOff x="3405" y="2057"/>
              <a:chExt cx="853" cy="576"/>
            </a:xfrm>
          </p:grpSpPr>
          <p:sp>
            <p:nvSpPr>
              <p:cNvPr id="25" name="Freeform 86"/>
              <p:cNvSpPr>
                <a:spLocks/>
              </p:cNvSpPr>
              <p:nvPr/>
            </p:nvSpPr>
            <p:spPr bwMode="auto">
              <a:xfrm>
                <a:off x="3405" y="2161"/>
                <a:ext cx="853" cy="472"/>
              </a:xfrm>
              <a:custGeom>
                <a:avLst/>
                <a:gdLst/>
                <a:ahLst/>
                <a:cxnLst>
                  <a:cxn ang="0">
                    <a:pos x="311" y="25"/>
                  </a:cxn>
                  <a:cxn ang="0">
                    <a:pos x="703" y="228"/>
                  </a:cxn>
                  <a:cxn ang="0">
                    <a:pos x="621" y="174"/>
                  </a:cxn>
                  <a:cxn ang="0">
                    <a:pos x="872" y="216"/>
                  </a:cxn>
                  <a:cxn ang="0">
                    <a:pos x="790" y="425"/>
                  </a:cxn>
                  <a:cxn ang="0">
                    <a:pos x="763" y="328"/>
                  </a:cxn>
                  <a:cxn ang="0">
                    <a:pos x="274" y="33"/>
                  </a:cxn>
                  <a:cxn ang="0">
                    <a:pos x="311" y="25"/>
                  </a:cxn>
                </a:cxnLst>
                <a:rect l="0" t="0" r="r" b="b"/>
                <a:pathLst>
                  <a:path w="872" h="483">
                    <a:moveTo>
                      <a:pt x="311" y="25"/>
                    </a:moveTo>
                    <a:cubicBezTo>
                      <a:pt x="84" y="302"/>
                      <a:pt x="496" y="325"/>
                      <a:pt x="703" y="228"/>
                    </a:cubicBezTo>
                    <a:cubicBezTo>
                      <a:pt x="621" y="174"/>
                      <a:pt x="621" y="174"/>
                      <a:pt x="621" y="174"/>
                    </a:cubicBezTo>
                    <a:cubicBezTo>
                      <a:pt x="872" y="216"/>
                      <a:pt x="872" y="216"/>
                      <a:pt x="872" y="216"/>
                    </a:cubicBezTo>
                    <a:cubicBezTo>
                      <a:pt x="790" y="425"/>
                      <a:pt x="790" y="425"/>
                      <a:pt x="790" y="425"/>
                    </a:cubicBezTo>
                    <a:cubicBezTo>
                      <a:pt x="763" y="328"/>
                      <a:pt x="763" y="328"/>
                      <a:pt x="763" y="328"/>
                    </a:cubicBezTo>
                    <a:cubicBezTo>
                      <a:pt x="437" y="483"/>
                      <a:pt x="0" y="318"/>
                      <a:pt x="274" y="33"/>
                    </a:cubicBezTo>
                    <a:cubicBezTo>
                      <a:pt x="299" y="7"/>
                      <a:pt x="332" y="0"/>
                      <a:pt x="311" y="25"/>
                    </a:cubicBezTo>
                    <a:close/>
                  </a:path>
                </a:pathLst>
              </a:custGeom>
              <a:solidFill>
                <a:srgbClr val="7199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1000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26" name="Freeform 87"/>
              <p:cNvSpPr>
                <a:spLocks/>
              </p:cNvSpPr>
              <p:nvPr/>
            </p:nvSpPr>
            <p:spPr bwMode="auto">
              <a:xfrm>
                <a:off x="3652" y="2057"/>
                <a:ext cx="387" cy="213"/>
              </a:xfrm>
              <a:custGeom>
                <a:avLst/>
                <a:gdLst/>
                <a:ahLst/>
                <a:cxnLst>
                  <a:cxn ang="0">
                    <a:pos x="0" y="218"/>
                  </a:cxn>
                  <a:cxn ang="0">
                    <a:pos x="396" y="7"/>
                  </a:cxn>
                  <a:cxn ang="0">
                    <a:pos x="16" y="145"/>
                  </a:cxn>
                </a:cxnLst>
                <a:rect l="0" t="0" r="r" b="b"/>
                <a:pathLst>
                  <a:path w="396" h="218">
                    <a:moveTo>
                      <a:pt x="0" y="218"/>
                    </a:moveTo>
                    <a:cubicBezTo>
                      <a:pt x="0" y="218"/>
                      <a:pt x="31" y="77"/>
                      <a:pt x="396" y="7"/>
                    </a:cubicBezTo>
                    <a:cubicBezTo>
                      <a:pt x="396" y="7"/>
                      <a:pt x="176" y="0"/>
                      <a:pt x="16" y="145"/>
                    </a:cubicBezTo>
                  </a:path>
                </a:pathLst>
              </a:custGeom>
              <a:solidFill>
                <a:srgbClr val="7199C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ko-KR" altLang="en-US" sz="1000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4377878" y="307869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표준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XA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인터페이스 지원을 통한 글로벌 트랜잭션 데이터 정합성 유지</a:t>
            </a:r>
          </a:p>
        </p:txBody>
      </p:sp>
      <p:sp>
        <p:nvSpPr>
          <p:cNvPr id="30" name="Rectangle 10"/>
          <p:cNvSpPr>
            <a:spLocks noChangeArrowheads="1"/>
          </p:cNvSpPr>
          <p:nvPr/>
        </p:nvSpPr>
        <p:spPr bwMode="auto">
          <a:xfrm>
            <a:off x="4487174" y="3300418"/>
            <a:ext cx="4386504" cy="67626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둘 이상의 동종 또는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이기종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DBMS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간 데이터를 변경하는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Global Transaction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처리 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XA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인터페이스에 기반한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2PC(2Phase Commit)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프로토콜을 지원함으로써 데이터 정합성을 보장하며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Global Transaction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정보를 통제하여 완벽한 분산 트랜잭션을 지원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grpSp>
        <p:nvGrpSpPr>
          <p:cNvPr id="31" name="그룹 160"/>
          <p:cNvGrpSpPr/>
          <p:nvPr/>
        </p:nvGrpSpPr>
        <p:grpSpPr>
          <a:xfrm>
            <a:off x="4400103" y="4450296"/>
            <a:ext cx="4498975" cy="1190659"/>
            <a:chOff x="4899025" y="4876800"/>
            <a:chExt cx="4498975" cy="1190659"/>
          </a:xfrm>
        </p:grpSpPr>
        <p:sp>
          <p:nvSpPr>
            <p:cNvPr id="32" name="AutoShape 40"/>
            <p:cNvSpPr>
              <a:spLocks noChangeArrowheads="1"/>
            </p:cNvSpPr>
            <p:nvPr/>
          </p:nvSpPr>
          <p:spPr bwMode="gray">
            <a:xfrm>
              <a:off x="4899025" y="4876800"/>
              <a:ext cx="2035175" cy="1190659"/>
            </a:xfrm>
            <a:prstGeom prst="roundRect">
              <a:avLst>
                <a:gd name="adj" fmla="val 6296"/>
              </a:avLst>
            </a:prstGeom>
            <a:solidFill>
              <a:srgbClr val="D0DEE8"/>
            </a:solidFill>
            <a:ln w="12700" algn="ctr">
              <a:noFill/>
              <a:round/>
              <a:headEnd/>
              <a:tailEnd/>
            </a:ln>
            <a:effectLst>
              <a:outerShdw dist="25400" dir="16200000" algn="ctr" rotWithShape="0">
                <a:srgbClr val="638BA1"/>
              </a:outerShdw>
            </a:effectLst>
          </p:spPr>
          <p:txBody>
            <a:bodyPr lIns="90000" tIns="0" rIns="0" bIns="0"/>
            <a:lstStyle/>
            <a:p>
              <a:pPr marL="152400" indent="-152400" latinLnBrk="0">
                <a:defRPr/>
              </a:pPr>
              <a:r>
                <a:rPr lang="en-US" altLang="ko-KR" sz="100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Local Transaction</a:t>
              </a:r>
            </a:p>
          </p:txBody>
        </p:sp>
        <p:sp>
          <p:nvSpPr>
            <p:cNvPr id="33" name="AutoShape 44"/>
            <p:cNvSpPr>
              <a:spLocks noChangeArrowheads="1"/>
            </p:cNvSpPr>
            <p:nvPr/>
          </p:nvSpPr>
          <p:spPr bwMode="gray">
            <a:xfrm>
              <a:off x="7342169" y="4876800"/>
              <a:ext cx="2055831" cy="1190659"/>
            </a:xfrm>
            <a:prstGeom prst="roundRect">
              <a:avLst>
                <a:gd name="adj" fmla="val 6296"/>
              </a:avLst>
            </a:prstGeom>
            <a:solidFill>
              <a:srgbClr val="D0DEE8"/>
            </a:solidFill>
            <a:ln w="12700" algn="ctr">
              <a:noFill/>
              <a:round/>
              <a:headEnd/>
              <a:tailEnd/>
            </a:ln>
            <a:effectLst>
              <a:outerShdw dist="25400" dir="16200000" algn="ctr" rotWithShape="0">
                <a:srgbClr val="638BA1"/>
              </a:outerShdw>
            </a:effectLst>
          </p:spPr>
          <p:txBody>
            <a:bodyPr lIns="90000" tIns="0" rIns="0" bIns="0"/>
            <a:lstStyle/>
            <a:p>
              <a:pPr marL="152400" indent="-152400" latinLnBrk="0">
                <a:defRPr/>
              </a:pPr>
              <a:r>
                <a:rPr lang="en-US" altLang="ko-KR" sz="100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Global Transaction</a:t>
              </a:r>
            </a:p>
          </p:txBody>
        </p:sp>
        <p:cxnSp>
          <p:nvCxnSpPr>
            <p:cNvPr id="34" name="AutoShape 46"/>
            <p:cNvCxnSpPr>
              <a:cxnSpLocks noChangeShapeType="1"/>
              <a:stCxn id="37" idx="1"/>
              <a:endCxn id="35" idx="3"/>
            </p:cNvCxnSpPr>
            <p:nvPr/>
          </p:nvCxnSpPr>
          <p:spPr bwMode="auto">
            <a:xfrm rot="10800000">
              <a:off x="5445125" y="5547552"/>
              <a:ext cx="142876" cy="1588"/>
            </a:xfrm>
            <a:prstGeom prst="straightConnector1">
              <a:avLst/>
            </a:prstGeom>
            <a:noFill/>
            <a:ln w="6350">
              <a:solidFill>
                <a:srgbClr val="808080"/>
              </a:solidFill>
              <a:round/>
              <a:headEnd type="triangle" w="med" len="sm"/>
              <a:tailEnd type="triangle" w="med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" name="AutoShape 47"/>
            <p:cNvSpPr>
              <a:spLocks noChangeArrowheads="1"/>
            </p:cNvSpPr>
            <p:nvPr/>
          </p:nvSpPr>
          <p:spPr bwMode="auto">
            <a:xfrm>
              <a:off x="5002213" y="5103845"/>
              <a:ext cx="442912" cy="887413"/>
            </a:xfrm>
            <a:prstGeom prst="roundRect">
              <a:avLst>
                <a:gd name="adj" fmla="val 4333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857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tIns="36000"/>
            <a:lstStyle/>
            <a:p>
              <a:pPr algn="ctr" latinLnBrk="0"/>
              <a:r>
                <a:rPr lang="en-US" altLang="ko-KR" sz="900" dirty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Client</a:t>
              </a:r>
            </a:p>
          </p:txBody>
        </p:sp>
        <p:sp>
          <p:nvSpPr>
            <p:cNvPr id="36" name="AutoShape 48"/>
            <p:cNvSpPr>
              <a:spLocks noChangeArrowheads="1"/>
            </p:cNvSpPr>
            <p:nvPr/>
          </p:nvSpPr>
          <p:spPr bwMode="auto">
            <a:xfrm>
              <a:off x="6207126" y="5099083"/>
              <a:ext cx="650873" cy="889000"/>
            </a:xfrm>
            <a:prstGeom prst="roundRect">
              <a:avLst>
                <a:gd name="adj" fmla="val 4333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857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tIns="36000"/>
            <a:lstStyle/>
            <a:p>
              <a:pPr algn="ctr" latinLnBrk="0"/>
              <a:r>
                <a:rPr lang="en-US" altLang="ko-KR" sz="90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DBMS</a:t>
              </a:r>
            </a:p>
          </p:txBody>
        </p:sp>
        <p:sp>
          <p:nvSpPr>
            <p:cNvPr id="37" name="AutoShape 49"/>
            <p:cNvSpPr>
              <a:spLocks noChangeArrowheads="1"/>
            </p:cNvSpPr>
            <p:nvPr/>
          </p:nvSpPr>
          <p:spPr bwMode="auto">
            <a:xfrm>
              <a:off x="5588001" y="5103845"/>
              <a:ext cx="466724" cy="887413"/>
            </a:xfrm>
            <a:prstGeom prst="roundRect">
              <a:avLst>
                <a:gd name="adj" fmla="val 4333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857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tIns="36000"/>
            <a:lstStyle/>
            <a:p>
              <a:pPr algn="ctr" latinLnBrk="0"/>
              <a:r>
                <a:rPr lang="en-US" altLang="ko-KR" sz="9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Server</a:t>
              </a:r>
              <a:endParaRPr lang="en-US" altLang="ko-KR" sz="9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38" name="Picture 50" descr="24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89525" y="5454683"/>
              <a:ext cx="266700" cy="301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51" descr="01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92775" y="5454683"/>
              <a:ext cx="258763" cy="454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0" name="Group 52"/>
            <p:cNvGrpSpPr>
              <a:grpSpLocks/>
            </p:cNvGrpSpPr>
            <p:nvPr/>
          </p:nvGrpSpPr>
          <p:grpSpPr bwMode="auto">
            <a:xfrm>
              <a:off x="6197600" y="5454683"/>
              <a:ext cx="688975" cy="330200"/>
              <a:chOff x="1367" y="5787"/>
              <a:chExt cx="325" cy="207"/>
            </a:xfrm>
          </p:grpSpPr>
          <p:pic>
            <p:nvPicPr>
              <p:cNvPr id="57" name="Picture 53" descr="무제-6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98" y="5787"/>
                <a:ext cx="262" cy="2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8" name="Text Box 54"/>
              <p:cNvSpPr txBox="1">
                <a:spLocks noChangeArrowheads="1"/>
              </p:cNvSpPr>
              <p:nvPr/>
            </p:nvSpPr>
            <p:spPr bwMode="auto">
              <a:xfrm>
                <a:off x="1367" y="5787"/>
                <a:ext cx="325" cy="1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굴림" charset="-127"/>
                    <a:ea typeface="굴림" charset="-127"/>
                  </a:defRPr>
                </a:lvl9pPr>
              </a:lstStyle>
              <a:p>
                <a:pPr algn="ctr" eaLnBrk="1" hangingPunct="1">
                  <a:spcBef>
                    <a:spcPct val="20000"/>
                  </a:spcBef>
                </a:pPr>
                <a:r>
                  <a:rPr lang="en-US" altLang="ko-KR" sz="900" dirty="0" err="1">
                    <a:solidFill>
                      <a:srgbClr val="003366"/>
                    </a:solidFill>
                    <a:latin typeface="맑은 고딕" pitchFamily="50" charset="-127"/>
                    <a:ea typeface="맑은 고딕" pitchFamily="50" charset="-127"/>
                  </a:rPr>
                  <a:t>Tibero</a:t>
                </a:r>
                <a:endParaRPr lang="en-US" altLang="ko-KR" sz="900" dirty="0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cxnSp>
          <p:nvCxnSpPr>
            <p:cNvPr id="41" name="AutoShape 55"/>
            <p:cNvCxnSpPr>
              <a:cxnSpLocks noChangeShapeType="1"/>
              <a:stCxn id="36" idx="1"/>
              <a:endCxn id="37" idx="3"/>
            </p:cNvCxnSpPr>
            <p:nvPr/>
          </p:nvCxnSpPr>
          <p:spPr bwMode="auto">
            <a:xfrm rot="10800000" flipV="1">
              <a:off x="6054726" y="5543582"/>
              <a:ext cx="152401" cy="3969"/>
            </a:xfrm>
            <a:prstGeom prst="straightConnector1">
              <a:avLst/>
            </a:prstGeom>
            <a:noFill/>
            <a:ln w="6350">
              <a:solidFill>
                <a:srgbClr val="808080"/>
              </a:solidFill>
              <a:round/>
              <a:headEnd type="triangle" w="med" len="sm"/>
              <a:tailEnd type="triangle" w="med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" name="AutoShape 41"/>
            <p:cNvSpPr>
              <a:spLocks noChangeArrowheads="1"/>
            </p:cNvSpPr>
            <p:nvPr/>
          </p:nvSpPr>
          <p:spPr bwMode="auto">
            <a:xfrm>
              <a:off x="7459644" y="5105433"/>
              <a:ext cx="465140" cy="890588"/>
            </a:xfrm>
            <a:prstGeom prst="roundRect">
              <a:avLst>
                <a:gd name="adj" fmla="val 4333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857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tIns="36000"/>
            <a:lstStyle/>
            <a:p>
              <a:pPr algn="ctr" latinLnBrk="0"/>
              <a:r>
                <a:rPr lang="en-US" altLang="ko-KR" sz="90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Client</a:t>
              </a:r>
            </a:p>
          </p:txBody>
        </p:sp>
        <p:sp>
          <p:nvSpPr>
            <p:cNvPr id="43" name="AutoShape 42"/>
            <p:cNvSpPr>
              <a:spLocks noChangeArrowheads="1"/>
            </p:cNvSpPr>
            <p:nvPr/>
          </p:nvSpPr>
          <p:spPr bwMode="auto">
            <a:xfrm>
              <a:off x="8602645" y="5103845"/>
              <a:ext cx="719156" cy="892175"/>
            </a:xfrm>
            <a:prstGeom prst="roundRect">
              <a:avLst>
                <a:gd name="adj" fmla="val 4333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857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tIns="36000"/>
            <a:lstStyle/>
            <a:p>
              <a:pPr algn="ctr" latinLnBrk="0"/>
              <a:r>
                <a:rPr lang="en-US" altLang="ko-KR" sz="90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DBMS</a:t>
              </a:r>
            </a:p>
          </p:txBody>
        </p:sp>
        <p:sp>
          <p:nvSpPr>
            <p:cNvPr id="44" name="AutoShape 43"/>
            <p:cNvSpPr>
              <a:spLocks noChangeArrowheads="1"/>
            </p:cNvSpPr>
            <p:nvPr/>
          </p:nvSpPr>
          <p:spPr bwMode="auto">
            <a:xfrm>
              <a:off x="7993044" y="5099083"/>
              <a:ext cx="538162" cy="889000"/>
            </a:xfrm>
            <a:prstGeom prst="roundRect">
              <a:avLst>
                <a:gd name="adj" fmla="val 4333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857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tIns="36000"/>
            <a:lstStyle/>
            <a:p>
              <a:pPr algn="ctr" latinLnBrk="0"/>
              <a:r>
                <a:rPr lang="en-US" altLang="ko-KR" sz="9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Server</a:t>
              </a:r>
              <a:endParaRPr lang="en-US" altLang="ko-KR" sz="9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45" name="Picture 56" descr="24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72357" y="5454683"/>
              <a:ext cx="266700" cy="301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" name="Picture 57" descr="01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5606" y="5302283"/>
              <a:ext cx="1730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" name="Picture 58" descr="01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5606" y="5655728"/>
              <a:ext cx="173038" cy="30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" name="Picture 59" descr="무제-6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5832" y="5335620"/>
              <a:ext cx="555625" cy="330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" name="Text Box 60"/>
            <p:cNvSpPr txBox="1">
              <a:spLocks noChangeArrowheads="1"/>
            </p:cNvSpPr>
            <p:nvPr/>
          </p:nvSpPr>
          <p:spPr bwMode="auto">
            <a:xfrm>
              <a:off x="8713769" y="5398894"/>
              <a:ext cx="528638" cy="79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US" altLang="ko-KR" sz="900" dirty="0" err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900" dirty="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50" name="Picture 61" descr="무제-6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5832" y="5642234"/>
              <a:ext cx="554038" cy="330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" name="Text Box 62"/>
            <p:cNvSpPr txBox="1">
              <a:spLocks noChangeArrowheads="1"/>
            </p:cNvSpPr>
            <p:nvPr/>
          </p:nvSpPr>
          <p:spPr bwMode="auto">
            <a:xfrm>
              <a:off x="8734407" y="5680366"/>
              <a:ext cx="487363" cy="177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굴림" charset="-127"/>
                  <a:ea typeface="굴림" charset="-127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ko-KR" altLang="en-US" sz="800" dirty="0" err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</a:rPr>
                <a:t>이기종</a:t>
              </a:r>
              <a:r>
                <a:rPr lang="ko-KR" altLang="en-US" sz="800" dirty="0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800" dirty="0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</a:rPr>
                <a:t>DB</a:t>
              </a:r>
            </a:p>
          </p:txBody>
        </p:sp>
        <p:cxnSp>
          <p:nvCxnSpPr>
            <p:cNvPr id="52" name="AutoShape 65"/>
            <p:cNvCxnSpPr>
              <a:cxnSpLocks noChangeShapeType="1"/>
              <a:stCxn id="47" idx="1"/>
              <a:endCxn id="45" idx="3"/>
            </p:cNvCxnSpPr>
            <p:nvPr/>
          </p:nvCxnSpPr>
          <p:spPr bwMode="auto">
            <a:xfrm rot="10800000">
              <a:off x="7839058" y="5605497"/>
              <a:ext cx="336549" cy="201839"/>
            </a:xfrm>
            <a:prstGeom prst="straightConnector1">
              <a:avLst/>
            </a:prstGeom>
            <a:noFill/>
            <a:ln w="6350">
              <a:solidFill>
                <a:srgbClr val="808080"/>
              </a:solidFill>
              <a:round/>
              <a:headEnd type="triangle" w="med" len="sm"/>
              <a:tailEnd type="triangle" w="med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3" name="AutoShape 66"/>
            <p:cNvCxnSpPr>
              <a:cxnSpLocks noChangeShapeType="1"/>
              <a:stCxn id="46" idx="1"/>
              <a:endCxn id="45" idx="3"/>
            </p:cNvCxnSpPr>
            <p:nvPr/>
          </p:nvCxnSpPr>
          <p:spPr bwMode="auto">
            <a:xfrm rot="10800000" flipV="1">
              <a:off x="7839058" y="5454682"/>
              <a:ext cx="336549" cy="150813"/>
            </a:xfrm>
            <a:prstGeom prst="straightConnector1">
              <a:avLst/>
            </a:prstGeom>
            <a:noFill/>
            <a:ln w="6350">
              <a:solidFill>
                <a:srgbClr val="808080"/>
              </a:solidFill>
              <a:round/>
              <a:headEnd type="triangle" w="med" len="sm"/>
              <a:tailEnd type="triangle" w="med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54" name="AutoShape 67"/>
            <p:cNvCxnSpPr>
              <a:cxnSpLocks noChangeShapeType="1"/>
              <a:stCxn id="49" idx="1"/>
              <a:endCxn id="46" idx="3"/>
            </p:cNvCxnSpPr>
            <p:nvPr/>
          </p:nvCxnSpPr>
          <p:spPr bwMode="auto">
            <a:xfrm rot="10800000" flipV="1">
              <a:off x="8348645" y="5438581"/>
              <a:ext cx="365125" cy="16101"/>
            </a:xfrm>
            <a:prstGeom prst="straightConnector1">
              <a:avLst/>
            </a:prstGeom>
            <a:noFill/>
            <a:ln w="6350">
              <a:solidFill>
                <a:srgbClr val="808080"/>
              </a:solidFill>
              <a:round/>
              <a:headEnd type="triangle" w="med" len="sm"/>
              <a:tailEnd type="triangle" w="med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55" name="오른쪽 화살표 54"/>
            <p:cNvSpPr/>
            <p:nvPr/>
          </p:nvSpPr>
          <p:spPr bwMode="auto">
            <a:xfrm>
              <a:off x="7010400" y="5094348"/>
              <a:ext cx="306368" cy="785818"/>
            </a:xfrm>
            <a:prstGeom prst="rightArrow">
              <a:avLst>
                <a:gd name="adj1" fmla="val 50000"/>
                <a:gd name="adj2" fmla="val 44195"/>
              </a:avLst>
            </a:prstGeom>
            <a:solidFill>
              <a:schemeClr val="bg1">
                <a:lumMod val="8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  <a:buSzTx/>
                <a:tabLst/>
              </a:pPr>
              <a:r>
                <a:rPr lang="en-US" altLang="ko-KR" sz="1000" dirty="0" smtClean="0">
                  <a:latin typeface="맑은 고딕" pitchFamily="50" charset="-127"/>
                  <a:ea typeface="맑은 고딕" pitchFamily="50" charset="-127"/>
                </a:rPr>
                <a:t>XA</a:t>
              </a:r>
              <a:br>
                <a:rPr lang="en-US" altLang="ko-KR" sz="1000" dirty="0" smtClean="0">
                  <a:latin typeface="맑은 고딕" pitchFamily="50" charset="-127"/>
                  <a:ea typeface="맑은 고딕" pitchFamily="50" charset="-127"/>
                </a:rPr>
              </a:br>
              <a:r>
                <a:rPr lang="ko-KR" altLang="en-US" sz="1000" dirty="0" smtClean="0">
                  <a:latin typeface="맑은 고딕" pitchFamily="50" charset="-127"/>
                  <a:ea typeface="맑은 고딕" pitchFamily="50" charset="-127"/>
                </a:rPr>
                <a:t>지원</a:t>
              </a:r>
              <a:endParaRPr kumimoji="1" lang="ko-KR" altLang="en-US" sz="1000" b="0" i="0" u="none" strike="noStrike" cap="none" normalizeH="0" baseline="0" dirty="0" smtClean="0">
                <a:ln>
                  <a:noFill/>
                </a:ln>
                <a:solidFill>
                  <a:srgbClr val="4D4D4D"/>
                </a:solidFill>
                <a:effectLst/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cxnSp>
          <p:nvCxnSpPr>
            <p:cNvPr id="56" name="AutoShape 67"/>
            <p:cNvCxnSpPr>
              <a:cxnSpLocks noChangeShapeType="1"/>
              <a:stCxn id="50" idx="1"/>
              <a:endCxn id="47" idx="3"/>
            </p:cNvCxnSpPr>
            <p:nvPr/>
          </p:nvCxnSpPr>
          <p:spPr bwMode="auto">
            <a:xfrm rot="10800000" flipV="1">
              <a:off x="8348644" y="5807333"/>
              <a:ext cx="357188" cy="1"/>
            </a:xfrm>
            <a:prstGeom prst="straightConnector1">
              <a:avLst/>
            </a:prstGeom>
            <a:noFill/>
            <a:ln w="6350">
              <a:solidFill>
                <a:srgbClr val="808080"/>
              </a:solidFill>
              <a:round/>
              <a:headEnd type="triangle" w="med" len="sm"/>
              <a:tailEnd type="triangle" w="med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11023806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Media Recovery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157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참고하는 동적 뷰</a:t>
            </a:r>
          </a:p>
          <a:p>
            <a:pPr lvl="1"/>
            <a:r>
              <a:rPr lang="en-US" altLang="ko-KR" smtClean="0"/>
              <a:t>V$RECOVER_FILE</a:t>
            </a:r>
          </a:p>
          <a:p>
            <a:pPr lvl="1"/>
            <a:r>
              <a:rPr lang="en-US" altLang="ko-KR" smtClean="0"/>
              <a:t>V$RECOVERY_FILE_STATUS</a:t>
            </a:r>
          </a:p>
          <a:p>
            <a:pPr lvl="1"/>
            <a:r>
              <a:rPr lang="en-US" altLang="ko-KR" smtClean="0"/>
              <a:t>V$LOGFILE, V$CONTROLFILE, V$LOG</a:t>
            </a:r>
          </a:p>
          <a:p>
            <a:pPr lvl="1"/>
            <a:endParaRPr lang="en-US" altLang="ko-KR" smtClean="0"/>
          </a:p>
          <a:p>
            <a:r>
              <a:rPr lang="ko-KR" altLang="en-US" smtClean="0"/>
              <a:t>종류</a:t>
            </a:r>
          </a:p>
          <a:p>
            <a:pPr lvl="1"/>
            <a:r>
              <a:rPr lang="en-US" altLang="ko-KR" smtClean="0"/>
              <a:t>Complete Recovery : Archive logfile </a:t>
            </a:r>
            <a:r>
              <a:rPr lang="ko-KR" altLang="en-US" smtClean="0"/>
              <a:t>과 </a:t>
            </a:r>
            <a:r>
              <a:rPr lang="en-US" altLang="ko-KR" smtClean="0"/>
              <a:t>Online logfile </a:t>
            </a:r>
            <a:r>
              <a:rPr lang="ko-KR" altLang="en-US" smtClean="0"/>
              <a:t>을 모두 사용해서 가장 최근 로그까지 모두 반영</a:t>
            </a:r>
          </a:p>
          <a:p>
            <a:pPr lvl="1"/>
            <a:r>
              <a:rPr lang="en-US" altLang="ko-KR" smtClean="0"/>
              <a:t>Incomplete Recovery : logfile </a:t>
            </a:r>
            <a:r>
              <a:rPr lang="ko-KR" altLang="en-US" smtClean="0"/>
              <a:t>일부만 적용 하거나 특정시점으로 복구 가능</a:t>
            </a:r>
            <a:r>
              <a:rPr lang="en-US" altLang="ko-KR" smtClean="0"/>
              <a:t>. RESETLOGS </a:t>
            </a:r>
            <a:r>
              <a:rPr lang="ko-KR" altLang="en-US" smtClean="0"/>
              <a:t>적용 필요</a:t>
            </a:r>
          </a:p>
          <a:p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Media Recovery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</a:p>
        </p:txBody>
      </p:sp>
      <p:sp>
        <p:nvSpPr>
          <p:cNvPr id="1167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Incomplete Recovery</a:t>
            </a:r>
            <a:endParaRPr lang="en-US" altLang="ko-KR" sz="1500" smtClean="0"/>
          </a:p>
          <a:p>
            <a:pPr lvl="1"/>
            <a:r>
              <a:rPr lang="en-US" altLang="en-US" smtClean="0"/>
              <a:t>point-in-time recovery</a:t>
            </a:r>
          </a:p>
          <a:p>
            <a:pPr lvl="1"/>
            <a:r>
              <a:rPr lang="en-US" altLang="en-US" smtClean="0"/>
              <a:t>redo record 의 일부 만 적용</a:t>
            </a:r>
            <a:endParaRPr lang="en-US" altLang="ko-KR" smtClean="0"/>
          </a:p>
          <a:p>
            <a:r>
              <a:rPr lang="ko-KR" altLang="en-US" smtClean="0"/>
              <a:t>필요한 상황</a:t>
            </a:r>
          </a:p>
          <a:p>
            <a:pPr lvl="1"/>
            <a:r>
              <a:rPr lang="en-US" altLang="en-US" smtClean="0"/>
              <a:t>online redo logs are damaged</a:t>
            </a:r>
          </a:p>
          <a:p>
            <a:pPr lvl="1"/>
            <a:r>
              <a:rPr lang="en-US" altLang="en-US" smtClean="0"/>
              <a:t>data loss by user error</a:t>
            </a:r>
          </a:p>
          <a:p>
            <a:pPr lvl="1"/>
            <a:r>
              <a:rPr lang="en-US" altLang="en-US" smtClean="0"/>
              <a:t>some archived log is missing</a:t>
            </a:r>
          </a:p>
          <a:p>
            <a:r>
              <a:rPr lang="en-US" altLang="ko-KR" smtClean="0"/>
              <a:t>Resetlogs</a:t>
            </a:r>
          </a:p>
          <a:p>
            <a:pPr lvl="1"/>
            <a:r>
              <a:rPr lang="en-US" altLang="ko-KR" smtClean="0"/>
              <a:t>Incomplete recovery</a:t>
            </a:r>
            <a:r>
              <a:rPr lang="ko-KR" altLang="en-US" smtClean="0"/>
              <a:t>를 하게 되면 반드시 </a:t>
            </a:r>
            <a:r>
              <a:rPr lang="en-US" altLang="ko-KR" smtClean="0"/>
              <a:t>resetlogs</a:t>
            </a:r>
            <a:r>
              <a:rPr lang="ko-KR" altLang="en-US" smtClean="0"/>
              <a:t>로 데이터베이스를 기동해야 한다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resetlogs </a:t>
            </a:r>
            <a:r>
              <a:rPr lang="ko-KR" altLang="en-US" smtClean="0"/>
              <a:t>이전 </a:t>
            </a:r>
            <a:r>
              <a:rPr lang="en-US" altLang="ko-KR" smtClean="0"/>
              <a:t>datafile, logfile </a:t>
            </a:r>
            <a:r>
              <a:rPr lang="ko-KR" altLang="en-US" smtClean="0"/>
              <a:t>과 </a:t>
            </a:r>
            <a:r>
              <a:rPr lang="en-US" altLang="ko-KR" smtClean="0"/>
              <a:t>resetlogs </a:t>
            </a:r>
            <a:r>
              <a:rPr lang="ko-KR" altLang="en-US" smtClean="0"/>
              <a:t>이 후의 파일은 서로 호환되지 않는다 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resetlogs </a:t>
            </a:r>
            <a:r>
              <a:rPr lang="ko-KR" altLang="en-US" smtClean="0"/>
              <a:t>이전에 백업 파일이나 </a:t>
            </a:r>
            <a:r>
              <a:rPr lang="en-US" altLang="ko-KR" smtClean="0"/>
              <a:t>logfile</a:t>
            </a:r>
            <a:r>
              <a:rPr lang="ko-KR" altLang="en-US" smtClean="0"/>
              <a:t>들을 이용하여 </a:t>
            </a:r>
            <a:r>
              <a:rPr lang="en-US" altLang="ko-KR" smtClean="0"/>
              <a:t>resetlogs </a:t>
            </a:r>
            <a:r>
              <a:rPr lang="ko-KR" altLang="en-US" smtClean="0"/>
              <a:t>이후로 복구할 수 없다</a:t>
            </a:r>
            <a:r>
              <a:rPr lang="en-US" altLang="ko-KR" smtClean="0"/>
              <a:t>.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또한 </a:t>
            </a:r>
            <a:r>
              <a:rPr lang="en-US" altLang="ko-KR" smtClean="0"/>
              <a:t>resetlogs </a:t>
            </a:r>
            <a:r>
              <a:rPr lang="ko-KR" altLang="en-US" smtClean="0"/>
              <a:t>이후의 </a:t>
            </a:r>
            <a:r>
              <a:rPr lang="en-US" altLang="ko-KR" smtClean="0"/>
              <a:t>file</a:t>
            </a:r>
            <a:r>
              <a:rPr lang="ko-KR" altLang="en-US" smtClean="0"/>
              <a:t>들을 가지고 </a:t>
            </a:r>
            <a:r>
              <a:rPr lang="en-US" altLang="ko-KR" smtClean="0"/>
              <a:t>resetlogs </a:t>
            </a:r>
            <a:r>
              <a:rPr lang="ko-KR" altLang="en-US" smtClean="0"/>
              <a:t>이전 상태로 </a:t>
            </a:r>
            <a:r>
              <a:rPr lang="en-US" altLang="ko-KR" smtClean="0"/>
              <a:t>incomplete </a:t>
            </a:r>
            <a:r>
              <a:rPr lang="ko-KR" altLang="en-US" smtClean="0"/>
              <a:t>복구도 불가능하다 </a:t>
            </a:r>
            <a:endParaRPr lang="en-US" altLang="ko-KR" smtClean="0"/>
          </a:p>
          <a:p>
            <a:pPr lvl="1"/>
            <a:r>
              <a:rPr lang="en-US" altLang="ko-KR" smtClean="0"/>
              <a:t>resetlogs </a:t>
            </a:r>
            <a:r>
              <a:rPr lang="ko-KR" altLang="en-US" smtClean="0"/>
              <a:t>시작한 경우</a:t>
            </a:r>
            <a:r>
              <a:rPr lang="en-US" altLang="ko-KR" smtClean="0"/>
              <a:t>, </a:t>
            </a:r>
            <a:r>
              <a:rPr lang="ko-KR" altLang="en-US" smtClean="0"/>
              <a:t>반드시 새로운 백업을 받기를 권장한다</a:t>
            </a:r>
            <a:endParaRPr lang="en-US" altLang="ko-KR" smtClean="0"/>
          </a:p>
          <a:p>
            <a:pPr lvl="1"/>
            <a:r>
              <a:rPr lang="en-US" altLang="ko-KR" smtClean="0"/>
              <a:t>Resetlogs</a:t>
            </a:r>
            <a:r>
              <a:rPr lang="ko-KR" altLang="en-US" smtClean="0"/>
              <a:t>로 데이터베이스 기동하기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>
              <a:buFont typeface="Arial Black" pitchFamily="34" charset="0"/>
              <a:buNone/>
            </a:pPr>
            <a:r>
              <a:rPr lang="ko-KR" altLang="en-US" smtClean="0"/>
              <a:t>  </a:t>
            </a:r>
          </a:p>
        </p:txBody>
      </p:sp>
      <p:sp>
        <p:nvSpPr>
          <p:cNvPr id="116740" name="Text Box 4"/>
          <p:cNvSpPr txBox="1">
            <a:spLocks noChangeArrowheads="1"/>
          </p:cNvSpPr>
          <p:nvPr/>
        </p:nvSpPr>
        <p:spPr bwMode="auto">
          <a:xfrm>
            <a:off x="735013" y="4754563"/>
            <a:ext cx="7899400" cy="29368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tbboot 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–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 RESETLOGS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118788" name="Rectangle 120"/>
          <p:cNvSpPr>
            <a:spLocks noChangeArrowheads="1"/>
          </p:cNvSpPr>
          <p:nvPr/>
        </p:nvSpPr>
        <p:spPr bwMode="auto">
          <a:xfrm>
            <a:off x="2878138" y="27622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 typeface="Arial" pitchFamily="34" charset="0"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Controlfile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백업 및 </a:t>
            </a:r>
            <a:r>
              <a:rPr lang="ko-KR" altLang="en-US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복구</a:t>
            </a:r>
            <a:endParaRPr lang="ko-KR" altLang="en-US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8789" name="Rectangle 120"/>
          <p:cNvSpPr>
            <a:spLocks noChangeArrowheads="1"/>
          </p:cNvSpPr>
          <p:nvPr/>
        </p:nvSpPr>
        <p:spPr bwMode="auto">
          <a:xfrm>
            <a:off x="2878138" y="3198813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 typeface="Arial" pitchFamily="34" charset="0"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완전 백업 및 </a:t>
            </a:r>
            <a:r>
              <a:rPr lang="ko-KR" altLang="en-US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복구</a:t>
            </a:r>
            <a:endParaRPr lang="ko-KR" altLang="en-US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8790" name="Rectangle 5"/>
          <p:cNvSpPr>
            <a:spLocks noChangeArrowheads="1"/>
          </p:cNvSpPr>
          <p:nvPr/>
        </p:nvSpPr>
        <p:spPr bwMode="auto">
          <a:xfrm>
            <a:off x="771525" y="1463675"/>
            <a:ext cx="7407275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latinLnBrk="0" hangingPunct="0">
              <a:lnSpc>
                <a:spcPct val="125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defRPr/>
            </a:pP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8. </a:t>
            </a:r>
            <a:r>
              <a:rPr kumimoji="0" lang="ko-KR" altLang="en-US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백업 및 복구 예제 </a:t>
            </a: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1</a:t>
            </a:r>
          </a:p>
        </p:txBody>
      </p:sp>
      <p:sp>
        <p:nvSpPr>
          <p:cNvPr id="118791" name="Rectangle 120"/>
          <p:cNvSpPr>
            <a:spLocks noChangeArrowheads="1"/>
          </p:cNvSpPr>
          <p:nvPr/>
        </p:nvSpPr>
        <p:spPr bwMode="auto">
          <a:xfrm>
            <a:off x="2878138" y="3648075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 typeface="Arial" pitchFamily="34" charset="0"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구성파일 위치 변경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백업 및 복구</a:t>
            </a:r>
          </a:p>
        </p:txBody>
      </p:sp>
      <p:sp>
        <p:nvSpPr>
          <p:cNvPr id="1187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err="1" smtClean="0"/>
              <a:t>Controlfile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백업</a:t>
            </a:r>
          </a:p>
          <a:p>
            <a:pPr lvl="1"/>
            <a:r>
              <a:rPr lang="ko-KR" altLang="en-US" dirty="0" smtClean="0"/>
              <a:t>데이터베이스의 구조에 변화가 일어난 경우 </a:t>
            </a:r>
            <a:r>
              <a:rPr lang="en-US" altLang="ko-KR" dirty="0" err="1" smtClean="0"/>
              <a:t>controlfile</a:t>
            </a:r>
            <a:r>
              <a:rPr lang="ko-KR" altLang="en-US" dirty="0" smtClean="0"/>
              <a:t>을 백업해야 한다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Offline Full Backup</a:t>
            </a:r>
            <a:r>
              <a:rPr lang="ko-KR" altLang="en-US" dirty="0" smtClean="0"/>
              <a:t>을 하거나 </a:t>
            </a:r>
            <a:r>
              <a:rPr lang="en-US" altLang="ko-KR" dirty="0" smtClean="0"/>
              <a:t>trace</a:t>
            </a:r>
            <a:r>
              <a:rPr lang="ko-KR" altLang="en-US" dirty="0" smtClean="0"/>
              <a:t>를 통한 </a:t>
            </a:r>
            <a:r>
              <a:rPr lang="en-US" altLang="ko-KR" dirty="0" err="1" smtClean="0"/>
              <a:t>controlfile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생성 구문을 백업한다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MOUNT,OPEN </a:t>
            </a:r>
            <a:r>
              <a:rPr lang="ko-KR" altLang="en-US" dirty="0" smtClean="0"/>
              <a:t>모드에서 </a:t>
            </a:r>
            <a:r>
              <a:rPr lang="en-US" altLang="ko-KR" dirty="0" err="1" smtClean="0"/>
              <a:t>controlfile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생성 구문 백업 가능</a:t>
            </a:r>
          </a:p>
          <a:p>
            <a:pPr lvl="1"/>
            <a:r>
              <a:rPr lang="ko-KR" altLang="en-US" dirty="0" smtClean="0"/>
              <a:t>지정한 </a:t>
            </a:r>
            <a:r>
              <a:rPr lang="ko-KR" altLang="en-US" dirty="0" err="1" smtClean="0"/>
              <a:t>디렉토리에</a:t>
            </a:r>
            <a:r>
              <a:rPr lang="ko-KR" altLang="en-US" dirty="0" smtClean="0"/>
              <a:t> </a:t>
            </a:r>
            <a:r>
              <a:rPr lang="en-US" altLang="ko-KR" dirty="0" err="1" smtClean="0"/>
              <a:t>controlfile</a:t>
            </a:r>
            <a:r>
              <a:rPr lang="en-US" altLang="ko-KR" dirty="0" smtClean="0"/>
              <a:t> </a:t>
            </a:r>
            <a:r>
              <a:rPr lang="ko-KR" altLang="en-US" dirty="0" smtClean="0"/>
              <a:t>백업 생성</a:t>
            </a:r>
          </a:p>
          <a:p>
            <a:pPr lvl="2">
              <a:buFont typeface="Wingdings" pitchFamily="2" charset="2"/>
              <a:buNone/>
            </a:pPr>
            <a:r>
              <a:rPr lang="ko-KR" altLang="en-US" dirty="0" err="1" smtClean="0"/>
              <a:t>디렉토리</a:t>
            </a:r>
            <a:r>
              <a:rPr lang="ko-KR" altLang="en-US" dirty="0" smtClean="0"/>
              <a:t> 경로를 지정하지 않을 경우 </a:t>
            </a:r>
            <a:r>
              <a:rPr lang="en-US" altLang="en-US" dirty="0" smtClean="0"/>
              <a:t>DB_CREATE_FILE_DEST</a:t>
            </a:r>
            <a:r>
              <a:rPr lang="en-US" altLang="ko-KR" dirty="0" smtClean="0"/>
              <a:t> </a:t>
            </a:r>
            <a:r>
              <a:rPr lang="ko-KR" altLang="en-US" dirty="0" err="1" smtClean="0"/>
              <a:t>파라미터로</a:t>
            </a:r>
            <a:r>
              <a:rPr lang="ko-KR" altLang="en-US" dirty="0" smtClean="0"/>
              <a:t> 설정한 </a:t>
            </a:r>
            <a:r>
              <a:rPr lang="ko-KR" altLang="en-US" dirty="0" err="1" smtClean="0"/>
              <a:t>디렉토리에</a:t>
            </a:r>
            <a:r>
              <a:rPr lang="ko-KR" altLang="en-US" dirty="0" smtClean="0"/>
              <a:t> 백업 파일 생성</a:t>
            </a:r>
          </a:p>
          <a:p>
            <a:pPr lvl="2">
              <a:buFont typeface="Wingdings" pitchFamily="2" charset="2"/>
              <a:buNone/>
            </a:pPr>
            <a:endParaRPr lang="ko-KR" altLang="en-US" dirty="0" smtClean="0"/>
          </a:p>
          <a:p>
            <a:pPr lvl="2">
              <a:buFont typeface="Wingdings" pitchFamily="2" charset="2"/>
              <a:buNone/>
            </a:pP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>
              <a:buFont typeface="Arial Black" pitchFamily="34" charset="0"/>
              <a:buNone/>
            </a:pPr>
            <a:endParaRPr lang="ko-KR" altLang="en-US" dirty="0" smtClean="0"/>
          </a:p>
          <a:p>
            <a:pPr lvl="1">
              <a:buFont typeface="Arial Black" pitchFamily="34" charset="0"/>
              <a:buNone/>
            </a:pPr>
            <a:r>
              <a:rPr lang="ko-KR" altLang="en-US" dirty="0" smtClean="0"/>
              <a:t> 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92021" cy="528637"/>
          </a:xfrm>
        </p:spPr>
        <p:txBody>
          <a:bodyPr/>
          <a:lstStyle/>
          <a:p>
            <a:r>
              <a:rPr lang="en-US" altLang="ko-KR" sz="2400" err="1"/>
              <a:t>Controlfile</a:t>
            </a:r>
            <a:r>
              <a:rPr lang="en-US" altLang="ko-KR" sz="2400"/>
              <a:t> </a:t>
            </a:r>
            <a:r>
              <a:rPr lang="ko-KR" altLang="en-US" sz="2400"/>
              <a:t>백업 및 </a:t>
            </a:r>
            <a:r>
              <a:rPr lang="ko-KR" altLang="en-US" sz="2400" smtClean="0"/>
              <a:t>복구 </a:t>
            </a:r>
            <a:r>
              <a:rPr lang="en-US" altLang="ko-KR" sz="2400" smtClean="0"/>
              <a:t>- </a:t>
            </a:r>
            <a:r>
              <a:rPr lang="en-US" altLang="ko-KR" sz="2000" err="1" smtClean="0"/>
              <a:t>Controlfile</a:t>
            </a:r>
            <a:r>
              <a:rPr lang="en-US" altLang="ko-KR" sz="2000" smtClean="0"/>
              <a:t> </a:t>
            </a:r>
            <a:r>
              <a:rPr lang="ko-KR" altLang="en-US" sz="2000" smtClean="0"/>
              <a:t>백업 </a:t>
            </a:r>
            <a:r>
              <a:rPr lang="en-US" altLang="ko-KR" sz="2000" smtClean="0"/>
              <a:t>( offline backup )</a:t>
            </a:r>
          </a:p>
        </p:txBody>
      </p:sp>
      <p:sp>
        <p:nvSpPr>
          <p:cNvPr id="1198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Controlfile </a:t>
            </a:r>
            <a:r>
              <a:rPr lang="ko-KR" altLang="en-US" smtClean="0"/>
              <a:t>확인 </a:t>
            </a:r>
            <a:r>
              <a:rPr lang="en-US" altLang="ko-KR" smtClean="0"/>
              <a:t>( V$CONTROLFILE )</a:t>
            </a:r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r>
              <a:rPr lang="en-US" altLang="ko-KR" smtClean="0"/>
              <a:t>Tibero </a:t>
            </a:r>
            <a:r>
              <a:rPr lang="ko-KR" altLang="en-US" smtClean="0"/>
              <a:t>종료 후 </a:t>
            </a:r>
            <a:r>
              <a:rPr lang="en-US" altLang="ko-KR" smtClean="0"/>
              <a:t>backup </a:t>
            </a:r>
            <a:r>
              <a:rPr lang="ko-KR" altLang="en-US" smtClean="0"/>
              <a:t>대상 위치로 </a:t>
            </a:r>
            <a:r>
              <a:rPr lang="en-US" altLang="ko-KR" smtClean="0"/>
              <a:t>copy</a:t>
            </a:r>
          </a:p>
          <a:p>
            <a:endParaRPr lang="ko-KR" altLang="en-US" smtClean="0"/>
          </a:p>
          <a:p>
            <a:pPr lvl="1">
              <a:buFont typeface="Arial Black" pitchFamily="34" charset="0"/>
              <a:buNone/>
            </a:pPr>
            <a:endParaRPr lang="ko-KR" altLang="en-US" smtClean="0"/>
          </a:p>
          <a:p>
            <a:pPr lvl="1">
              <a:buFont typeface="Arial Black" pitchFamily="34" charset="0"/>
              <a:buNone/>
            </a:pPr>
            <a:r>
              <a:rPr lang="ko-KR" altLang="en-US" smtClean="0"/>
              <a:t>  </a:t>
            </a:r>
          </a:p>
        </p:txBody>
      </p:sp>
      <p:sp>
        <p:nvSpPr>
          <p:cNvPr id="119812" name="Text Box 4"/>
          <p:cNvSpPr txBox="1">
            <a:spLocks noChangeArrowheads="1"/>
          </p:cNvSpPr>
          <p:nvPr/>
        </p:nvSpPr>
        <p:spPr bwMode="auto">
          <a:xfrm>
            <a:off x="487363" y="1233488"/>
            <a:ext cx="7899400" cy="18097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name from v$controlfile;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NAME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--------------------------------------------------------------------------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/home/tibero5/tibero5/database/c1.ctl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 row selected.</a:t>
            </a:r>
          </a:p>
        </p:txBody>
      </p:sp>
      <p:sp>
        <p:nvSpPr>
          <p:cNvPr id="119813" name="Text Box 4"/>
          <p:cNvSpPr txBox="1">
            <a:spLocks noChangeArrowheads="1"/>
          </p:cNvSpPr>
          <p:nvPr/>
        </p:nvSpPr>
        <p:spPr bwMode="auto">
          <a:xfrm>
            <a:off x="442913" y="3806825"/>
            <a:ext cx="7899400" cy="13112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tbdown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Tibero instance terminated (NORMAL mode).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cp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/home/tibero5/tibero5/database/c1.ctl /home/tiber5/tbdata/bak/c1.ctl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20013" cy="528637"/>
          </a:xfrm>
        </p:spPr>
        <p:txBody>
          <a:bodyPr/>
          <a:lstStyle/>
          <a:p>
            <a:r>
              <a:rPr lang="en-US" altLang="ko-KR" sz="2400" err="1"/>
              <a:t>Controlfile</a:t>
            </a:r>
            <a:r>
              <a:rPr lang="en-US" altLang="ko-KR" sz="2400"/>
              <a:t> </a:t>
            </a:r>
            <a:r>
              <a:rPr lang="ko-KR" altLang="en-US" sz="2400"/>
              <a:t>백업 및 </a:t>
            </a:r>
            <a:r>
              <a:rPr lang="ko-KR" altLang="en-US" sz="2400" smtClean="0"/>
              <a:t>복구 </a:t>
            </a:r>
            <a:r>
              <a:rPr lang="en-US" altLang="ko-KR" sz="2400"/>
              <a:t>- </a:t>
            </a:r>
            <a:r>
              <a:rPr lang="en-US" altLang="ko-KR" sz="2000"/>
              <a:t>CONTROLFILE</a:t>
            </a:r>
            <a:r>
              <a:rPr lang="ko-KR" altLang="en-US" sz="2000" smtClean="0"/>
              <a:t>의 이중화</a:t>
            </a:r>
          </a:p>
        </p:txBody>
      </p:sp>
      <p:sp>
        <p:nvSpPr>
          <p:cNvPr id="1208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Controlfile</a:t>
            </a:r>
            <a:r>
              <a:rPr lang="ko-KR" altLang="en-US" smtClean="0"/>
              <a:t>의 이중화</a:t>
            </a:r>
          </a:p>
          <a:p>
            <a:pPr lvl="1"/>
            <a:r>
              <a:rPr lang="en-US" altLang="ko-KR" smtClean="0"/>
              <a:t>Tibero</a:t>
            </a:r>
            <a:r>
              <a:rPr lang="ko-KR" altLang="en-US" smtClean="0"/>
              <a:t>를 종료한 후 </a:t>
            </a:r>
            <a:r>
              <a:rPr lang="en-US" altLang="ko-KR" smtClean="0"/>
              <a:t>controlfile</a:t>
            </a:r>
            <a:r>
              <a:rPr lang="ko-KR" altLang="en-US" smtClean="0"/>
              <a:t>을 </a:t>
            </a:r>
            <a:r>
              <a:rPr lang="en-US" altLang="ko-KR" smtClean="0"/>
              <a:t>copy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$TB_SID.tip </a:t>
            </a:r>
            <a:r>
              <a:rPr lang="ko-KR" altLang="en-US" smtClean="0"/>
              <a:t>파일의 </a:t>
            </a:r>
            <a:r>
              <a:rPr lang="en-US" altLang="ko-KR" smtClean="0"/>
              <a:t>CONTROL_FILES </a:t>
            </a:r>
            <a:r>
              <a:rPr lang="ko-KR" altLang="en-US" smtClean="0"/>
              <a:t>항목에 추가</a:t>
            </a:r>
          </a:p>
        </p:txBody>
      </p:sp>
      <p:sp>
        <p:nvSpPr>
          <p:cNvPr id="120836" name="Text Box 4"/>
          <p:cNvSpPr txBox="1">
            <a:spLocks noChangeArrowheads="1"/>
          </p:cNvSpPr>
          <p:nvPr/>
        </p:nvSpPr>
        <p:spPr bwMode="auto">
          <a:xfrm>
            <a:off x="487363" y="1479550"/>
            <a:ext cx="7899400" cy="31393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$cp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tibero/tibero5/database/c1.ctl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tibero/tibero5/database/c1.ctl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0837" name="Text Box 4"/>
          <p:cNvSpPr txBox="1">
            <a:spLocks noChangeArrowheads="1"/>
          </p:cNvSpPr>
          <p:nvPr/>
        </p:nvSpPr>
        <p:spPr bwMode="auto">
          <a:xfrm>
            <a:off x="466725" y="2336800"/>
            <a:ext cx="7899400" cy="31393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CONTROL_FILES="/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tibero/tibero5/database/c1.ctl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","/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tibero/tibero5/database/c2.ctl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"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20013" cy="528637"/>
          </a:xfrm>
        </p:spPr>
        <p:txBody>
          <a:bodyPr/>
          <a:lstStyle/>
          <a:p>
            <a:r>
              <a:rPr lang="en-US" altLang="ko-KR" sz="2400" dirty="0" err="1"/>
              <a:t>Controlfile</a:t>
            </a:r>
            <a:r>
              <a:rPr lang="en-US" altLang="ko-KR" sz="2400" dirty="0"/>
              <a:t> </a:t>
            </a:r>
            <a:r>
              <a:rPr lang="ko-KR" altLang="en-US" sz="2400" dirty="0"/>
              <a:t>백업 및 </a:t>
            </a:r>
            <a:r>
              <a:rPr lang="ko-KR" altLang="en-US" sz="2400" dirty="0" smtClean="0"/>
              <a:t>복구 </a:t>
            </a:r>
            <a:r>
              <a:rPr lang="en-US" altLang="ko-KR" sz="2400" dirty="0"/>
              <a:t>- </a:t>
            </a:r>
            <a:r>
              <a:rPr lang="en-US" altLang="ko-KR" sz="2000" dirty="0" err="1"/>
              <a:t>Controlfile</a:t>
            </a:r>
            <a:r>
              <a:rPr lang="en-US" altLang="ko-KR" sz="2000" dirty="0"/>
              <a:t> </a:t>
            </a:r>
            <a:r>
              <a:rPr lang="ko-KR" altLang="en-US" sz="2000" dirty="0" smtClean="0"/>
              <a:t>백업 </a:t>
            </a:r>
            <a:r>
              <a:rPr lang="en-US" altLang="ko-KR" sz="2000" dirty="0" smtClean="0"/>
              <a:t>(Using trace)</a:t>
            </a:r>
            <a:endParaRPr lang="ko-KR" altLang="en-US" sz="2000" dirty="0" smtClean="0"/>
          </a:p>
        </p:txBody>
      </p:sp>
      <p:sp>
        <p:nvSpPr>
          <p:cNvPr id="1218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ALTER DATABASE BACKUP CONTROLFILE</a:t>
            </a:r>
          </a:p>
          <a:p>
            <a:endParaRPr lang="en-US" altLang="ko-KR" b="0" smtClean="0"/>
          </a:p>
          <a:p>
            <a:endParaRPr lang="en-US" altLang="ko-KR" b="0" smtClean="0"/>
          </a:p>
          <a:p>
            <a:endParaRPr lang="en-US" altLang="ko-KR" b="0" smtClean="0"/>
          </a:p>
          <a:p>
            <a:endParaRPr lang="en-US" altLang="ko-KR" b="0" smtClean="0"/>
          </a:p>
          <a:p>
            <a:endParaRPr lang="en-US" altLang="ko-KR" b="0" smtClean="0"/>
          </a:p>
          <a:p>
            <a:pPr lvl="1"/>
            <a:endParaRPr lang="ko-KR" altLang="en-US" smtClean="0"/>
          </a:p>
          <a:p>
            <a:pPr lvl="1">
              <a:buFont typeface="Arial Black" pitchFamily="34" charset="0"/>
              <a:buNone/>
            </a:pPr>
            <a:endParaRPr lang="ko-KR" altLang="en-US" smtClean="0"/>
          </a:p>
          <a:p>
            <a:pPr lvl="1">
              <a:buFont typeface="Arial Black" pitchFamily="34" charset="0"/>
              <a:buNone/>
            </a:pPr>
            <a:r>
              <a:rPr lang="ko-KR" altLang="en-US" smtClean="0"/>
              <a:t>  </a:t>
            </a:r>
          </a:p>
        </p:txBody>
      </p:sp>
      <p:sp>
        <p:nvSpPr>
          <p:cNvPr id="121860" name="Text Box 4"/>
          <p:cNvSpPr txBox="1">
            <a:spLocks noChangeArrowheads="1"/>
          </p:cNvSpPr>
          <p:nvPr/>
        </p:nvSpPr>
        <p:spPr bwMode="auto">
          <a:xfrm>
            <a:off x="519113" y="1306513"/>
            <a:ext cx="7883525" cy="5413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ALTER DATABASE BACKUP CONTROLFILE TO TRACE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AS [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백업할 파일 경로 및 이름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]  REUSE NORESETLOGS;</a:t>
            </a:r>
          </a:p>
        </p:txBody>
      </p:sp>
      <p:sp>
        <p:nvSpPr>
          <p:cNvPr id="121861" name="Text Box 4"/>
          <p:cNvSpPr txBox="1">
            <a:spLocks noChangeArrowheads="1"/>
          </p:cNvSpPr>
          <p:nvPr/>
        </p:nvSpPr>
        <p:spPr bwMode="auto">
          <a:xfrm>
            <a:off x="523875" y="1949450"/>
            <a:ext cx="7899400" cy="8128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ALTER DATABASE BACKUP CONTROLFILE TO TRACE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'/home/tiber5/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/backup/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create_controlfile.sql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' REUSE NORESETLOGS;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Database altered.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92022" cy="528637"/>
          </a:xfrm>
        </p:spPr>
        <p:txBody>
          <a:bodyPr/>
          <a:lstStyle/>
          <a:p>
            <a:r>
              <a:rPr lang="en-US" altLang="ko-KR" sz="2400" dirty="0" err="1"/>
              <a:t>Controlfile</a:t>
            </a:r>
            <a:r>
              <a:rPr lang="en-US" altLang="ko-KR" sz="2400" dirty="0"/>
              <a:t> </a:t>
            </a:r>
            <a:r>
              <a:rPr lang="ko-KR" altLang="en-US" sz="2400" dirty="0"/>
              <a:t>백업 및 </a:t>
            </a:r>
            <a:r>
              <a:rPr lang="ko-KR" altLang="en-US" sz="2400" dirty="0" smtClean="0"/>
              <a:t>복구 </a:t>
            </a:r>
            <a:r>
              <a:rPr lang="en-US" altLang="ko-KR" sz="2400" dirty="0"/>
              <a:t>- </a:t>
            </a:r>
            <a:r>
              <a:rPr lang="en-US" altLang="ko-KR" sz="2000" dirty="0" err="1"/>
              <a:t>Controlfile</a:t>
            </a:r>
            <a:r>
              <a:rPr lang="en-US" altLang="ko-KR" sz="2000" dirty="0"/>
              <a:t> </a:t>
            </a:r>
            <a:r>
              <a:rPr lang="ko-KR" altLang="en-US" sz="2000" dirty="0" smtClean="0"/>
              <a:t>백업 </a:t>
            </a:r>
            <a:r>
              <a:rPr lang="en-US" altLang="ko-KR" sz="2000" dirty="0" smtClean="0"/>
              <a:t>(Using trace) (</a:t>
            </a:r>
            <a:r>
              <a:rPr lang="ko-KR" altLang="en-US" sz="2000" dirty="0" smtClean="0"/>
              <a:t>계속</a:t>
            </a:r>
            <a:r>
              <a:rPr lang="en-US" altLang="ko-KR" sz="2000" dirty="0" smtClean="0"/>
              <a:t>)</a:t>
            </a:r>
            <a:endParaRPr lang="ko-KR" altLang="en-US" sz="2000" dirty="0" smtClean="0"/>
          </a:p>
        </p:txBody>
      </p:sp>
      <p:sp>
        <p:nvSpPr>
          <p:cNvPr id="1228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307975"/>
          </a:xfrm>
        </p:spPr>
        <p:txBody>
          <a:bodyPr/>
          <a:lstStyle/>
          <a:p>
            <a:r>
              <a:rPr lang="ko-KR" altLang="en-US" smtClean="0"/>
              <a:t>백업된 컨트롤 파일의 생성문 확인</a:t>
            </a:r>
          </a:p>
        </p:txBody>
      </p:sp>
      <p:sp>
        <p:nvSpPr>
          <p:cNvPr id="122884" name="Text Box 4"/>
          <p:cNvSpPr txBox="1">
            <a:spLocks noChangeArrowheads="1"/>
          </p:cNvSpPr>
          <p:nvPr/>
        </p:nvSpPr>
        <p:spPr bwMode="auto">
          <a:xfrm>
            <a:off x="442913" y="1174750"/>
            <a:ext cx="3949700" cy="46037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CREATE CONTROLFILE REUSE DATABASE "tibero"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LOGFILE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GROUP 0 (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'/home/tiber5/tbdata/log01.log</a:t>
            </a: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',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'/home/tiber5/tbdata/log02.log</a:t>
            </a: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'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  ) SIZE 10M,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GROUP 1 (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'/home/tiber5/tbdata/log11.log</a:t>
            </a: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',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'/home/tiber5/tbdata/log12.log</a:t>
            </a: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'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  ) SIZE 10M,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GROUP 2 (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'/home/tiber5/tbdata/log21.log</a:t>
            </a: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',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'/home/tiber5/tbdata/log22.log</a:t>
            </a: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'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  ) SIZE 10M,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GROUP 3 (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'/home/tiber5/tbdata/redo31.log</a:t>
            </a: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',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'/home/tiber5/tbdata/redo32.log</a:t>
            </a: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'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  ) SIZE 512K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NORESETLOGS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DATAFILE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'/home/tiber5/tbdata/system001.dtf',</a:t>
            </a: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'/home/tiber5/tbdata/undo001.dtf',</a:t>
            </a: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'/home/tiber5/tbdata/usr001.dtf',</a:t>
            </a: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'/home/tiber5/tbdata/my_file001.dtf',</a:t>
            </a: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'/home/tiber5/tbdata/my_file002.dtf'</a:t>
            </a: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NOARCHIVELOG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MAXLOGFILES 100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MAXLOGMEMBERS 8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MAXDATAFILES 256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CHARACTER SET MSWIN949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NATIONAL CHARACTER SET UTF16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;</a:t>
            </a:r>
          </a:p>
        </p:txBody>
      </p:sp>
      <p:sp>
        <p:nvSpPr>
          <p:cNvPr id="122885" name="Text Box 4"/>
          <p:cNvSpPr txBox="1">
            <a:spLocks noChangeArrowheads="1"/>
          </p:cNvSpPr>
          <p:nvPr/>
        </p:nvSpPr>
        <p:spPr bwMode="auto">
          <a:xfrm>
            <a:off x="4572000" y="1185863"/>
            <a:ext cx="3949700" cy="17716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--ALTER DATABASE MOUNT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---- Recovery is required in MOUNT mode.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--ALTER DATABASE RECOVER AUTOMATIC;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--ALTER DATABASE OPEN ;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---- Adding Tempfiles is required in OPEN mode.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-- ALTER TABLESPACE TEMP ADD TEMPFILE </a:t>
            </a:r>
            <a:r>
              <a:rPr lang="en-US" altLang="ko-KR" sz="800" smtClean="0">
                <a:latin typeface="맑은 고딕" pitchFamily="50" charset="-127"/>
                <a:ea typeface="맑은 고딕" pitchFamily="50" charset="-127"/>
              </a:rPr>
              <a:t>'/home/tiber5/tbdata/temp001.dtf'</a:t>
            </a:r>
            <a:endParaRPr lang="en-US" altLang="ko-KR" sz="8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--    SIZE 512M REUSE AUTOEXTEND ON NEXT 8M MAXSIZE 3G;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err="1"/>
              <a:t>Controlfile</a:t>
            </a:r>
            <a:r>
              <a:rPr lang="en-US" altLang="ko-KR" sz="2400"/>
              <a:t> </a:t>
            </a:r>
            <a:r>
              <a:rPr lang="ko-KR" altLang="en-US" sz="2400"/>
              <a:t>백업 및 </a:t>
            </a:r>
            <a:r>
              <a:rPr lang="ko-KR" altLang="en-US" sz="2400" smtClean="0"/>
              <a:t>복구 </a:t>
            </a:r>
            <a:r>
              <a:rPr lang="en-US" altLang="ko-KR" sz="2400"/>
              <a:t>- </a:t>
            </a:r>
            <a:r>
              <a:rPr lang="en-US" altLang="ko-KR" sz="2000" err="1"/>
              <a:t>Controlfile</a:t>
            </a:r>
            <a:r>
              <a:rPr lang="en-US" altLang="ko-KR" sz="2000"/>
              <a:t> </a:t>
            </a:r>
            <a:r>
              <a:rPr lang="ko-KR" altLang="en-US" sz="2000" smtClean="0"/>
              <a:t>복구 </a:t>
            </a:r>
            <a:r>
              <a:rPr lang="en-US" altLang="ko-KR" sz="2000" smtClean="0"/>
              <a:t>(</a:t>
            </a:r>
            <a:r>
              <a:rPr lang="ko-KR" altLang="en-US" sz="2000" smtClean="0"/>
              <a:t>이중화</a:t>
            </a:r>
            <a:r>
              <a:rPr lang="en-US" altLang="ko-KR" sz="2000" smtClean="0"/>
              <a:t>)</a:t>
            </a:r>
          </a:p>
        </p:txBody>
      </p:sp>
      <p:sp>
        <p:nvSpPr>
          <p:cNvPr id="1249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altLang="ko-KR" smtClean="0"/>
              <a:t> </a:t>
            </a:r>
            <a:r>
              <a:rPr lang="ko-KR" altLang="en-US" smtClean="0"/>
              <a:t> 이중화한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중 일부의 손상</a:t>
            </a:r>
          </a:p>
          <a:p>
            <a:pPr lvl="1">
              <a:defRPr/>
            </a:pPr>
            <a:r>
              <a:rPr lang="ko-KR" altLang="en-US" smtClean="0"/>
              <a:t>이중화한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중 일부가 손상되어도</a:t>
            </a:r>
            <a:r>
              <a:rPr lang="en-US" altLang="ko-KR" smtClean="0"/>
              <a:t>, </a:t>
            </a:r>
            <a:r>
              <a:rPr lang="ko-KR" altLang="en-US" smtClean="0"/>
              <a:t>하나의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을 통해 서비스 가능함</a:t>
            </a:r>
            <a:r>
              <a:rPr lang="en-US" altLang="ko-KR" smtClean="0"/>
              <a:t>. </a:t>
            </a:r>
            <a:endParaRPr lang="en-US" altLang="ko-KR"/>
          </a:p>
          <a:p>
            <a:pPr lvl="1">
              <a:defRPr/>
            </a:pPr>
            <a:r>
              <a:rPr lang="ko-KR" altLang="en-US" smtClean="0"/>
              <a:t>일부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 </a:t>
            </a:r>
            <a:r>
              <a:rPr lang="ko-KR" altLang="en-US" err="1" smtClean="0"/>
              <a:t>손상시</a:t>
            </a:r>
            <a:endParaRPr lang="en-US" altLang="ko-KR" smtClean="0"/>
          </a:p>
          <a:p>
            <a:pPr marL="357187" lvl="1" indent="0">
              <a:buFont typeface="Arial Black" pitchFamily="34" charset="0"/>
              <a:buNone/>
              <a:defRPr/>
            </a:pPr>
            <a:r>
              <a:rPr lang="en-US" altLang="ko-KR"/>
              <a:t>	</a:t>
            </a:r>
            <a:r>
              <a:rPr lang="ko-KR" altLang="en-US" sz="1200" smtClean="0"/>
              <a:t>하나의 </a:t>
            </a:r>
            <a:r>
              <a:rPr lang="en-US" altLang="ko-KR" sz="1200" err="1" smtClean="0"/>
              <a:t>controlfile</a:t>
            </a:r>
            <a:r>
              <a:rPr lang="en-US" altLang="ko-KR" sz="1200" smtClean="0"/>
              <a:t> </a:t>
            </a:r>
            <a:r>
              <a:rPr lang="ko-KR" altLang="en-US" sz="1200" smtClean="0"/>
              <a:t>파일을 손상시킴</a:t>
            </a:r>
            <a:r>
              <a:rPr lang="en-US" altLang="ko-KR" sz="1200" smtClean="0"/>
              <a:t>(</a:t>
            </a:r>
            <a:r>
              <a:rPr lang="ko-KR" altLang="en-US" sz="1200" smtClean="0"/>
              <a:t>이름을 변경</a:t>
            </a:r>
            <a:r>
              <a:rPr lang="en-US" altLang="ko-KR" sz="1200" smtClean="0"/>
              <a:t>).</a:t>
            </a:r>
          </a:p>
          <a:p>
            <a:pPr marL="357187" lvl="1" indent="0">
              <a:buFont typeface="Arial Black" pitchFamily="34" charset="0"/>
              <a:buNone/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2">
              <a:buFont typeface="Wingdings" pitchFamily="2" charset="2"/>
              <a:buNone/>
              <a:defRPr/>
            </a:pPr>
            <a:endParaRPr lang="ko-KR" altLang="en-US" smtClean="0"/>
          </a:p>
          <a:p>
            <a:pPr lvl="1">
              <a:defRPr/>
            </a:pPr>
            <a:r>
              <a:rPr lang="ko-KR" altLang="en-US" smtClean="0"/>
              <a:t>하나의 </a:t>
            </a:r>
            <a:r>
              <a:rPr lang="en-US" altLang="ko-KR" err="1" smtClean="0"/>
              <a:t>controlfile</a:t>
            </a:r>
            <a:r>
              <a:rPr lang="ko-KR" altLang="en-US" smtClean="0"/>
              <a:t>을 통해 정상 동작하지만</a:t>
            </a:r>
            <a:r>
              <a:rPr lang="en-US" altLang="ko-KR" smtClean="0"/>
              <a:t>, </a:t>
            </a:r>
            <a:r>
              <a:rPr lang="ko-KR" altLang="en-US" smtClean="0"/>
              <a:t>다음과 같이 </a:t>
            </a:r>
            <a:r>
              <a:rPr lang="en-US" altLang="ko-KR" smtClean="0"/>
              <a:t>tip </a:t>
            </a:r>
            <a:r>
              <a:rPr lang="ko-KR" altLang="en-US" smtClean="0"/>
              <a:t>파일설정과 실제파일을 일치시키도록 함</a:t>
            </a:r>
            <a:r>
              <a:rPr lang="en-US" altLang="ko-KR" smtClean="0"/>
              <a:t>.</a:t>
            </a:r>
            <a:r>
              <a:rPr lang="ko-KR" altLang="en-US" smtClean="0"/>
              <a:t> </a:t>
            </a:r>
          </a:p>
          <a:p>
            <a:pPr lvl="2">
              <a:buFont typeface="Wingdings" pitchFamily="2" charset="2"/>
              <a:buNone/>
              <a:defRPr/>
            </a:pPr>
            <a:r>
              <a:rPr lang="en-US" altLang="ko-KR" smtClean="0"/>
              <a:t>$</a:t>
            </a:r>
            <a:r>
              <a:rPr lang="en-US" altLang="ko-KR" err="1" smtClean="0"/>
              <a:t>TB_SID.tip</a:t>
            </a:r>
            <a:r>
              <a:rPr lang="en-US" altLang="ko-KR" smtClean="0"/>
              <a:t> </a:t>
            </a:r>
            <a:r>
              <a:rPr lang="ko-KR" altLang="en-US" smtClean="0"/>
              <a:t>파일의 </a:t>
            </a:r>
            <a:r>
              <a:rPr lang="en-US" altLang="ko-KR" smtClean="0"/>
              <a:t>CONTROL_FILES </a:t>
            </a:r>
            <a:r>
              <a:rPr lang="ko-KR" altLang="en-US" smtClean="0"/>
              <a:t>항목에서 손상된 </a:t>
            </a:r>
            <a:r>
              <a:rPr lang="en-US" altLang="ko-KR" err="1" smtClean="0"/>
              <a:t>controlfile</a:t>
            </a:r>
            <a:r>
              <a:rPr lang="ko-KR" altLang="en-US" smtClean="0"/>
              <a:t>의 목록을 삭제</a:t>
            </a:r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r>
              <a:rPr lang="ko-KR" altLang="en-US" smtClean="0"/>
              <a:t>손상되지 않은 </a:t>
            </a:r>
            <a:r>
              <a:rPr lang="en-US" altLang="ko-KR" err="1" smtClean="0"/>
              <a:t>controlfile</a:t>
            </a:r>
            <a:r>
              <a:rPr lang="ko-KR" altLang="en-US" smtClean="0"/>
              <a:t>에서 </a:t>
            </a:r>
            <a:r>
              <a:rPr lang="en-US" altLang="ko-KR" smtClean="0"/>
              <a:t>copy</a:t>
            </a:r>
          </a:p>
          <a:p>
            <a:pPr lvl="2">
              <a:buFont typeface="Wingdings" pitchFamily="2" charset="2"/>
              <a:buNone/>
              <a:defRPr/>
            </a:pPr>
            <a:r>
              <a:rPr lang="ko-KR" altLang="en-US" smtClean="0"/>
              <a:t>다중화 구성한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중에 손상되지 않은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파일이 있다면</a:t>
            </a:r>
            <a:r>
              <a:rPr lang="en-US" altLang="ko-KR" smtClean="0"/>
              <a:t>, </a:t>
            </a:r>
            <a:r>
              <a:rPr lang="ko-KR" altLang="en-US" smtClean="0"/>
              <a:t>이 파일을 </a:t>
            </a:r>
            <a:r>
              <a:rPr lang="en-US" altLang="ko-KR" smtClean="0"/>
              <a:t>OS </a:t>
            </a:r>
            <a:r>
              <a:rPr lang="ko-KR" altLang="en-US" smtClean="0"/>
              <a:t>명령으로 복사해서 복구</a:t>
            </a:r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</p:txBody>
      </p:sp>
      <p:sp>
        <p:nvSpPr>
          <p:cNvPr id="123908" name="Text Box 4"/>
          <p:cNvSpPr txBox="1">
            <a:spLocks noChangeArrowheads="1"/>
          </p:cNvSpPr>
          <p:nvPr/>
        </p:nvSpPr>
        <p:spPr bwMode="auto">
          <a:xfrm>
            <a:off x="538163" y="2016125"/>
            <a:ext cx="8277225" cy="5635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c1.ctl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c2.ctl.CRACK</a:t>
            </a:r>
          </a:p>
        </p:txBody>
      </p:sp>
      <p:sp>
        <p:nvSpPr>
          <p:cNvPr id="123909" name="Text Box 4"/>
          <p:cNvSpPr txBox="1">
            <a:spLocks noChangeArrowheads="1"/>
          </p:cNvSpPr>
          <p:nvPr/>
        </p:nvSpPr>
        <p:spPr bwMode="auto">
          <a:xfrm>
            <a:off x="571500" y="3436938"/>
            <a:ext cx="8277225" cy="5635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#CONTROL_FILES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="/home/tiber5/tbdata/c1.ctl","/home/tiber5/tbdata/c2.ctl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"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CONTROL_FILES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="/home/tiber5/tbdata/c1.ctl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"</a:t>
            </a:r>
          </a:p>
        </p:txBody>
      </p:sp>
      <p:sp>
        <p:nvSpPr>
          <p:cNvPr id="123910" name="Text Box 4"/>
          <p:cNvSpPr txBox="1">
            <a:spLocks noChangeArrowheads="1"/>
          </p:cNvSpPr>
          <p:nvPr/>
        </p:nvSpPr>
        <p:spPr bwMode="auto">
          <a:xfrm>
            <a:off x="603250" y="4656138"/>
            <a:ext cx="8277225" cy="31393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$cp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/home/tiber5/tbdata/c1.ctl /home/tiber5/tbdata/c2.ctl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dirty="0" err="1"/>
              <a:t>Controlfile</a:t>
            </a:r>
            <a:r>
              <a:rPr lang="en-US" altLang="ko-KR" sz="2400" dirty="0"/>
              <a:t> </a:t>
            </a:r>
            <a:r>
              <a:rPr lang="ko-KR" altLang="en-US" sz="2400" dirty="0"/>
              <a:t>백업 및 </a:t>
            </a:r>
            <a:r>
              <a:rPr lang="ko-KR" altLang="en-US" sz="2400" dirty="0" smtClean="0"/>
              <a:t>복구 </a:t>
            </a:r>
            <a:r>
              <a:rPr lang="en-US" altLang="ko-KR" sz="2400" dirty="0"/>
              <a:t>- </a:t>
            </a:r>
            <a:r>
              <a:rPr lang="en-US" altLang="ko-KR" sz="2000" dirty="0" err="1"/>
              <a:t>Controlfile</a:t>
            </a:r>
            <a:r>
              <a:rPr lang="en-US" altLang="ko-KR" sz="2000" dirty="0"/>
              <a:t> </a:t>
            </a:r>
            <a:r>
              <a:rPr lang="ko-KR" altLang="en-US" sz="2000" dirty="0" smtClean="0"/>
              <a:t>복구 </a:t>
            </a:r>
            <a:r>
              <a:rPr lang="en-US" altLang="ko-KR" sz="2000" dirty="0" smtClean="0"/>
              <a:t>(using trace)</a:t>
            </a:r>
            <a:endParaRPr lang="ko-KR" altLang="en-US" sz="2000" dirty="0" smtClean="0"/>
          </a:p>
        </p:txBody>
      </p:sp>
      <p:sp>
        <p:nvSpPr>
          <p:cNvPr id="1249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재생성을 통한 복구 과정 요약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1) NOMOUNT </a:t>
            </a:r>
            <a:r>
              <a:rPr lang="ko-KR" altLang="en-US" smtClean="0"/>
              <a:t>모드로 기동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2) </a:t>
            </a:r>
            <a:r>
              <a:rPr lang="en-US" altLang="ko-KR" err="1" smtClean="0"/>
              <a:t>tbsql</a:t>
            </a:r>
            <a:r>
              <a:rPr lang="en-US" altLang="ko-KR" smtClean="0"/>
              <a:t> </a:t>
            </a:r>
            <a:r>
              <a:rPr lang="ko-KR" altLang="en-US" smtClean="0"/>
              <a:t>접속 후 </a:t>
            </a:r>
            <a:r>
              <a:rPr lang="en-US" altLang="ko-KR" smtClean="0"/>
              <a:t>Control </a:t>
            </a:r>
            <a:r>
              <a:rPr lang="ko-KR" altLang="en-US" smtClean="0"/>
              <a:t>파일 백업 받은 </a:t>
            </a:r>
            <a:r>
              <a:rPr lang="en-US" altLang="ko-KR" smtClean="0"/>
              <a:t>SQL </a:t>
            </a:r>
            <a:r>
              <a:rPr lang="ko-KR" altLang="en-US" smtClean="0"/>
              <a:t>스크립트 실행</a:t>
            </a: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3) MOUNT </a:t>
            </a:r>
            <a:r>
              <a:rPr lang="ko-KR" altLang="en-US" smtClean="0"/>
              <a:t>모드로 </a:t>
            </a:r>
            <a:r>
              <a:rPr lang="ko-KR" altLang="en-US" err="1" smtClean="0"/>
              <a:t>재기동</a:t>
            </a: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4) Media </a:t>
            </a:r>
            <a:r>
              <a:rPr lang="ko-KR" altLang="en-US" smtClean="0"/>
              <a:t>복구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5) NORMAL </a:t>
            </a:r>
            <a:r>
              <a:rPr lang="ko-KR" altLang="en-US" smtClean="0"/>
              <a:t>모드로 </a:t>
            </a:r>
            <a:r>
              <a:rPr lang="ko-KR" altLang="en-US" err="1" smtClean="0"/>
              <a:t>재기동</a:t>
            </a: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6) temp </a:t>
            </a:r>
            <a:r>
              <a:rPr lang="en-US" altLang="ko-KR" err="1" smtClean="0"/>
              <a:t>datafile</a:t>
            </a:r>
            <a:r>
              <a:rPr lang="en-US" altLang="ko-KR" smtClean="0"/>
              <a:t> </a:t>
            </a:r>
            <a:r>
              <a:rPr lang="ko-KR" altLang="en-US" smtClean="0"/>
              <a:t>추가</a:t>
            </a: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7) temp </a:t>
            </a:r>
            <a:r>
              <a:rPr lang="en-US" altLang="ko-KR" err="1" smtClean="0"/>
              <a:t>datafile</a:t>
            </a:r>
            <a:r>
              <a:rPr lang="en-US" altLang="ko-KR" smtClean="0"/>
              <a:t> </a:t>
            </a:r>
            <a:r>
              <a:rPr lang="ko-KR" altLang="en-US" smtClean="0"/>
              <a:t>확인</a:t>
            </a: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1">
              <a:buFont typeface="Arial Black" pitchFamily="34" charset="0"/>
              <a:buNone/>
            </a:pPr>
            <a:endParaRPr lang="ko-KR" altLang="en-US" smtClean="0"/>
          </a:p>
        </p:txBody>
      </p:sp>
      <p:sp>
        <p:nvSpPr>
          <p:cNvPr id="124932" name="Text Box 4"/>
          <p:cNvSpPr txBox="1">
            <a:spLocks noChangeArrowheads="1"/>
          </p:cNvSpPr>
          <p:nvPr/>
        </p:nvSpPr>
        <p:spPr bwMode="auto">
          <a:xfrm>
            <a:off x="609600" y="1404938"/>
            <a:ext cx="8277225" cy="2286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tIns="0" bIns="0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tbboot nomount</a:t>
            </a:r>
          </a:p>
        </p:txBody>
      </p:sp>
      <p:sp>
        <p:nvSpPr>
          <p:cNvPr id="124933" name="Text Box 5"/>
          <p:cNvSpPr txBox="1">
            <a:spLocks noChangeArrowheads="1"/>
          </p:cNvSpPr>
          <p:nvPr/>
        </p:nvSpPr>
        <p:spPr bwMode="auto">
          <a:xfrm>
            <a:off x="609600" y="1949450"/>
            <a:ext cx="8277225" cy="2254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tIns="0" bIns="0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@/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backup/create_controlfile.sql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4934" name="Text Box 6"/>
          <p:cNvSpPr txBox="1">
            <a:spLocks noChangeArrowheads="1"/>
          </p:cNvSpPr>
          <p:nvPr/>
        </p:nvSpPr>
        <p:spPr bwMode="auto">
          <a:xfrm>
            <a:off x="609600" y="2466975"/>
            <a:ext cx="8277225" cy="47148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tIns="0" bIns="0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lnSpc>
                <a:spcPts val="9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tbboot mount</a:t>
            </a:r>
          </a:p>
        </p:txBody>
      </p:sp>
      <p:sp>
        <p:nvSpPr>
          <p:cNvPr id="124935" name="Text Box 7"/>
          <p:cNvSpPr txBox="1">
            <a:spLocks noChangeArrowheads="1"/>
          </p:cNvSpPr>
          <p:nvPr/>
        </p:nvSpPr>
        <p:spPr bwMode="auto">
          <a:xfrm>
            <a:off x="609600" y="3217863"/>
            <a:ext cx="8277225" cy="22701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tIns="0" bIns="0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RECOVER AUTOMATIC DATABASE;</a:t>
            </a:r>
          </a:p>
        </p:txBody>
      </p:sp>
      <p:sp>
        <p:nvSpPr>
          <p:cNvPr id="124936" name="Text Box 8"/>
          <p:cNvSpPr txBox="1">
            <a:spLocks noChangeArrowheads="1"/>
          </p:cNvSpPr>
          <p:nvPr/>
        </p:nvSpPr>
        <p:spPr bwMode="auto">
          <a:xfrm>
            <a:off x="609600" y="3751263"/>
            <a:ext cx="8277225" cy="4651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tIns="0" bIns="0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lnSpc>
                <a:spcPts val="9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tbboot –t RESETLOGS</a:t>
            </a:r>
          </a:p>
        </p:txBody>
      </p:sp>
      <p:sp>
        <p:nvSpPr>
          <p:cNvPr id="124937" name="Text Box 8"/>
          <p:cNvSpPr txBox="1">
            <a:spLocks noChangeArrowheads="1"/>
          </p:cNvSpPr>
          <p:nvPr/>
        </p:nvSpPr>
        <p:spPr bwMode="auto">
          <a:xfrm>
            <a:off x="620713" y="4516438"/>
            <a:ext cx="8277225" cy="6048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tIns="0" bIns="0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file_id, tablespace_name from dba_temp_files;</a:t>
            </a:r>
          </a:p>
          <a:p>
            <a:pPr algn="just" latinLnBrk="0">
              <a:lnSpc>
                <a:spcPts val="9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FILE_ID	TABLESPACE_NAME</a:t>
            </a:r>
          </a:p>
          <a:p>
            <a:pPr algn="just" latinLnBrk="0">
              <a:lnSpc>
                <a:spcPts val="7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--------	---------------------</a:t>
            </a:r>
          </a:p>
          <a:p>
            <a:pPr algn="just" latinLnBrk="0">
              <a:lnSpc>
                <a:spcPts val="7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     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4938" name="Text Box 8"/>
          <p:cNvSpPr txBox="1">
            <a:spLocks noChangeArrowheads="1"/>
          </p:cNvSpPr>
          <p:nvPr/>
        </p:nvSpPr>
        <p:spPr bwMode="auto">
          <a:xfrm>
            <a:off x="620713" y="5756275"/>
            <a:ext cx="8277225" cy="6905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select file_id, tablespace_name from dba_temp_files;</a:t>
            </a:r>
          </a:p>
          <a:p>
            <a:pPr algn="just" latinLnBrk="0">
              <a:lnSpc>
                <a:spcPts val="9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FILE_ID	TABLESPACE_NAME</a:t>
            </a:r>
          </a:p>
          <a:p>
            <a:pPr algn="just" latinLnBrk="0">
              <a:lnSpc>
                <a:spcPts val="7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--------	---------------------</a:t>
            </a:r>
          </a:p>
          <a:p>
            <a:pPr algn="just" latinLnBrk="0">
              <a:lnSpc>
                <a:spcPts val="7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       0	TEMP</a:t>
            </a:r>
          </a:p>
        </p:txBody>
      </p:sp>
      <p:sp>
        <p:nvSpPr>
          <p:cNvPr id="124939" name="Text Box 8"/>
          <p:cNvSpPr txBox="1">
            <a:spLocks noChangeArrowheads="1"/>
          </p:cNvSpPr>
          <p:nvPr/>
        </p:nvSpPr>
        <p:spPr bwMode="auto">
          <a:xfrm>
            <a:off x="619125" y="5168900"/>
            <a:ext cx="8277225" cy="2698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tIns="0" bIns="0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tablespace temp add tempfile ‘/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disk1/temp01.dtf’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size 10m reuse;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호환</a:t>
            </a:r>
            <a:r>
              <a:rPr lang="en-US" altLang="ko-KR" dirty="0" smtClean="0"/>
              <a:t>/</a:t>
            </a:r>
            <a:r>
              <a:rPr lang="ko-KR" altLang="en-US" dirty="0" smtClean="0"/>
              <a:t>연계 용이성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14"/>
          <p:cNvSpPr txBox="1">
            <a:spLocks noChangeArrowheads="1"/>
          </p:cNvSpPr>
          <p:nvPr/>
        </p:nvSpPr>
        <p:spPr bwMode="auto">
          <a:xfrm>
            <a:off x="251457" y="833152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>
                <a:latin typeface="+mn-ea"/>
              </a:rPr>
              <a:t>Tibero</a:t>
            </a:r>
            <a:r>
              <a:rPr lang="ko-KR" altLang="en-US" sz="1200" kern="0" dirty="0" smtClean="0">
                <a:latin typeface="+mn-ea"/>
              </a:rPr>
              <a:t>는 공간 데이터 모델을 처리하고 </a:t>
            </a:r>
            <a:r>
              <a:rPr lang="en-US" altLang="ko-KR" sz="1200" kern="0" dirty="0" smtClean="0">
                <a:latin typeface="+mn-ea"/>
              </a:rPr>
              <a:t>SQL</a:t>
            </a:r>
            <a:r>
              <a:rPr lang="ko-KR" altLang="en-US" sz="1200" kern="0" dirty="0" smtClean="0">
                <a:latin typeface="+mn-ea"/>
              </a:rPr>
              <a:t>을 통해 활용할 수 있는 기능을 제공</a:t>
            </a:r>
            <a:r>
              <a:rPr lang="en-US" altLang="ko-KR" sz="1200" kern="0" dirty="0" smtClean="0">
                <a:latin typeface="+mn-ea"/>
              </a:rPr>
              <a:t>. RDBMS</a:t>
            </a:r>
            <a:r>
              <a:rPr lang="ko-KR" altLang="en-US" sz="1200" kern="0" dirty="0" smtClean="0">
                <a:latin typeface="+mn-ea"/>
              </a:rPr>
              <a:t>의 </a:t>
            </a:r>
            <a:r>
              <a:rPr lang="en-US" altLang="ko-KR" sz="1200" kern="0" dirty="0" smtClean="0">
                <a:latin typeface="+mn-ea"/>
              </a:rPr>
              <a:t>Spatial Data </a:t>
            </a:r>
            <a:r>
              <a:rPr lang="ko-KR" altLang="en-US" sz="1200" kern="0" dirty="0" smtClean="0">
                <a:latin typeface="+mn-ea"/>
              </a:rPr>
              <a:t>관리를 위한 국제 </a:t>
            </a:r>
            <a:endParaRPr lang="en-US" altLang="ko-KR" sz="1200" kern="0" dirty="0" smtClean="0">
              <a:latin typeface="+mn-ea"/>
            </a:endParaRPr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>
                <a:latin typeface="+mn-ea"/>
              </a:rPr>
              <a:t>표준인 </a:t>
            </a:r>
            <a:r>
              <a:rPr lang="en-US" altLang="ko-KR" sz="1200" kern="0" dirty="0" smtClean="0">
                <a:latin typeface="+mn-ea"/>
              </a:rPr>
              <a:t>SQL/MM(SQL Multimedia and Application Packages) Spatial </a:t>
            </a:r>
            <a:r>
              <a:rPr lang="ko-KR" altLang="en-US" sz="1200" kern="0" dirty="0" smtClean="0">
                <a:latin typeface="+mn-ea"/>
              </a:rPr>
              <a:t>표준에 따른 여러 가지 공간 질의와</a:t>
            </a:r>
            <a:r>
              <a:rPr lang="en-US" altLang="ko-KR" sz="1200" kern="0" dirty="0" smtClean="0">
                <a:latin typeface="+mn-ea"/>
              </a:rPr>
              <a:t> </a:t>
            </a:r>
            <a:r>
              <a:rPr lang="ko-KR" altLang="en-US" sz="1200" kern="0" dirty="0" smtClean="0">
                <a:latin typeface="+mn-ea"/>
              </a:rPr>
              <a:t>성능 향상을 위한 </a:t>
            </a:r>
            <a:endParaRPr lang="en-US" altLang="ko-KR" sz="1200" kern="0" dirty="0" smtClean="0">
              <a:latin typeface="+mn-ea"/>
            </a:endParaRPr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>
                <a:latin typeface="+mn-ea"/>
              </a:rPr>
              <a:t>공간 인덱싱을 지원</a:t>
            </a:r>
            <a:r>
              <a:rPr lang="en-US" altLang="ko-KR" sz="1200" kern="0" dirty="0" smtClean="0">
                <a:latin typeface="+mn-ea"/>
              </a:rPr>
              <a:t>.</a:t>
            </a: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335606" y="3498410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Spatial</a:t>
            </a: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444902" y="3720132"/>
            <a:ext cx="3505811" cy="890576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점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선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다각형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호 등과 같은 지리적 데이터 요소 및 이러한 요소를 결합하여 보다 복잡한 요소 구축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공간 관계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연계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중첩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및 연산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: 2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개 객체 간 교차점 또는 거리 측정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특정 객체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: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위 질의에서 특정 공원 상을 지나는 모든 도로 찾기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간의 특정 공간 관계를 테스트하기 위한 공간 질의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종종 대규모의 메모리 요구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공간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질의 성능 향상을 위해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RTREE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방식의 공간 인덱스 제공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Spatial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SQL-MM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표준에 따른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7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가지 타입의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Geometry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객체와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Empty Type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지원함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335574" y="1791308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공간 데이터 국제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표준 지원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444870" y="2005622"/>
            <a:ext cx="3505462" cy="574114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OpenGIS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표준 준수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OGC(Open GIS Consortium)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에서 제시하는 공간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데이터 처리 및 질의어 규격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SQL-MM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과 호환됨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SQL-MM(SQL Multimedia and Application Packages)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표준 지원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RDBMS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의 공간 데이터 관리를 위한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ISO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표준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0" name="Picture 46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830774" y="1899878"/>
            <a:ext cx="5307013" cy="15938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11" name="Group 9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7735023"/>
              </p:ext>
            </p:extLst>
          </p:nvPr>
        </p:nvGraphicFramePr>
        <p:xfrm>
          <a:off x="3918624" y="3508376"/>
          <a:ext cx="5105400" cy="2263442"/>
        </p:xfrm>
        <a:graphic>
          <a:graphicData uri="http://schemas.openxmlformats.org/drawingml/2006/table">
            <a:tbl>
              <a:tblPr/>
              <a:tblGrid>
                <a:gridCol w="1332963"/>
                <a:gridCol w="3772437"/>
              </a:tblGrid>
              <a:tr h="24798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공간 객체 타입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23221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Point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차원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1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개의 점으로 구성된 객체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2218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LineString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 이상의 점으로 구성된 객체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2218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Polygon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개의 외부 링과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 이상의 내부 링으로 구성된 객체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2218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MultiPoint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차원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1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 이상의 점으로 구성된 객체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2218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MultiLineString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 이상의 라인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스트링으로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구성된 객체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2218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MultiPolygon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 이상의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폴리곤으로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구성된 객체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2218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GeometryCollection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 이상의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Geometry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객체로 구성된 객체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9927">
                <a:tc>
                  <a:txBody>
                    <a:bodyPr/>
                    <a:lstStyle/>
                    <a:p>
                      <a:pPr marL="88900" marR="0" lvl="0" indent="-8890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Empty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비어있는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Geometry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객체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사용자가 입력할 수 없으며 결과값으로 나타남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81495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92021" cy="528637"/>
          </a:xfrm>
        </p:spPr>
        <p:txBody>
          <a:bodyPr/>
          <a:lstStyle/>
          <a:p>
            <a:r>
              <a:rPr lang="en-US" altLang="ko-KR" sz="2400" dirty="0" err="1"/>
              <a:t>Controlfile</a:t>
            </a:r>
            <a:r>
              <a:rPr lang="en-US" altLang="ko-KR" sz="2400" dirty="0"/>
              <a:t> </a:t>
            </a:r>
            <a:r>
              <a:rPr lang="ko-KR" altLang="en-US" sz="2400" dirty="0"/>
              <a:t>백업 및 복구 </a:t>
            </a:r>
            <a:r>
              <a:rPr lang="en-US" altLang="ko-KR" sz="2400" dirty="0" smtClean="0"/>
              <a:t>- </a:t>
            </a:r>
            <a:r>
              <a:rPr lang="en-US" altLang="ko-KR" sz="2000" dirty="0" err="1"/>
              <a:t>Controlfile</a:t>
            </a:r>
            <a:r>
              <a:rPr lang="en-US" altLang="ko-KR" sz="2000" dirty="0"/>
              <a:t> </a:t>
            </a:r>
            <a:r>
              <a:rPr lang="ko-KR" altLang="en-US" sz="2000" dirty="0" smtClean="0"/>
              <a:t>복구 </a:t>
            </a:r>
            <a:r>
              <a:rPr lang="en-US" altLang="ko-KR" sz="2000" dirty="0" smtClean="0"/>
              <a:t>(using trace) (</a:t>
            </a:r>
            <a:r>
              <a:rPr lang="ko-KR" altLang="en-US" sz="2000" dirty="0" smtClean="0"/>
              <a:t>계속</a:t>
            </a:r>
            <a:r>
              <a:rPr lang="en-US" altLang="ko-KR" sz="2000" dirty="0" smtClean="0"/>
              <a:t>)</a:t>
            </a:r>
            <a:endParaRPr lang="ko-KR" altLang="en-US" sz="2000" dirty="0" smtClean="0"/>
          </a:p>
        </p:txBody>
      </p:sp>
      <p:sp>
        <p:nvSpPr>
          <p:cNvPr id="1259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재생성을 통한 복구 과정 상세 </a:t>
            </a:r>
          </a:p>
          <a:p>
            <a:pPr marL="700087" lvl="1" indent="-342900">
              <a:buFont typeface="+mj-lt"/>
              <a:buAutoNum type="arabicParenR"/>
            </a:pPr>
            <a:r>
              <a:rPr lang="en-US" altLang="ko-KR" smtClean="0"/>
              <a:t>NOMOUNT </a:t>
            </a:r>
            <a:r>
              <a:rPr lang="ko-KR" altLang="en-US" smtClean="0"/>
              <a:t>모드로 기동</a:t>
            </a:r>
          </a:p>
          <a:p>
            <a:pPr lvl="2">
              <a:buFont typeface="Wingdings" pitchFamily="2" charset="2"/>
              <a:buNone/>
            </a:pPr>
            <a:r>
              <a:rPr lang="en-US" altLang="ko-KR" sz="1400" smtClean="0"/>
              <a:t>  : </a:t>
            </a:r>
            <a:r>
              <a:rPr lang="en-US" altLang="ko-KR" sz="1400" err="1" smtClean="0"/>
              <a:t>controlfile</a:t>
            </a:r>
            <a:r>
              <a:rPr lang="en-US" altLang="ko-KR" sz="1400" smtClean="0"/>
              <a:t> </a:t>
            </a:r>
            <a:r>
              <a:rPr lang="ko-KR" altLang="en-US" sz="1400" smtClean="0"/>
              <a:t>생성작업은 </a:t>
            </a:r>
            <a:r>
              <a:rPr lang="en-US" altLang="ko-KR" sz="1400" err="1" smtClean="0"/>
              <a:t>nomount</a:t>
            </a:r>
            <a:r>
              <a:rPr lang="en-US" altLang="ko-KR" sz="1400" smtClean="0"/>
              <a:t> </a:t>
            </a:r>
            <a:r>
              <a:rPr lang="ko-KR" altLang="en-US" sz="1400" smtClean="0"/>
              <a:t>모드에서 진행합니다</a:t>
            </a:r>
            <a:r>
              <a:rPr lang="en-US" altLang="ko-KR" sz="1400" smtClean="0"/>
              <a:t>.</a:t>
            </a:r>
          </a:p>
        </p:txBody>
      </p:sp>
      <p:sp>
        <p:nvSpPr>
          <p:cNvPr id="125956" name="Text Box 4"/>
          <p:cNvSpPr txBox="1">
            <a:spLocks noChangeArrowheads="1"/>
          </p:cNvSpPr>
          <p:nvPr/>
        </p:nvSpPr>
        <p:spPr bwMode="auto">
          <a:xfrm>
            <a:off x="609600" y="1804851"/>
            <a:ext cx="8277225" cy="2308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nomount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NOMOUNT mode.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err="1"/>
              <a:t>Controlfile</a:t>
            </a:r>
            <a:r>
              <a:rPr lang="en-US" altLang="ko-KR" sz="2400"/>
              <a:t> </a:t>
            </a:r>
            <a:r>
              <a:rPr lang="ko-KR" altLang="en-US" sz="2400"/>
              <a:t>백업 및 </a:t>
            </a:r>
            <a:r>
              <a:rPr lang="ko-KR" altLang="en-US" sz="2400" smtClean="0"/>
              <a:t>복구 </a:t>
            </a:r>
            <a:r>
              <a:rPr lang="en-US" altLang="ko-KR" sz="2400"/>
              <a:t>- </a:t>
            </a:r>
            <a:r>
              <a:rPr lang="en-US" altLang="ko-KR" sz="2000" err="1"/>
              <a:t>Controlfile</a:t>
            </a:r>
            <a:r>
              <a:rPr lang="en-US" altLang="ko-KR" sz="2000"/>
              <a:t> </a:t>
            </a:r>
            <a:r>
              <a:rPr lang="ko-KR" altLang="en-US" sz="2000" smtClean="0"/>
              <a:t>복구 </a:t>
            </a:r>
            <a:r>
              <a:rPr lang="en-US" altLang="ko-KR" sz="2000" smtClean="0"/>
              <a:t>(using trace) (</a:t>
            </a:r>
            <a:r>
              <a:rPr lang="ko-KR" altLang="en-US" sz="2000" smtClean="0"/>
              <a:t>계속</a:t>
            </a:r>
            <a:r>
              <a:rPr lang="en-US" altLang="ko-KR" sz="2000" smtClean="0"/>
              <a:t>)</a:t>
            </a:r>
          </a:p>
        </p:txBody>
      </p:sp>
      <p:sp>
        <p:nvSpPr>
          <p:cNvPr id="1269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재생성을 통한 복구 과정 상세</a:t>
            </a:r>
          </a:p>
          <a:p>
            <a:pPr marL="700087" lvl="1" indent="-342900">
              <a:buFont typeface="+mj-lt"/>
              <a:buAutoNum type="arabicParenR" startAt="2"/>
            </a:pPr>
            <a:r>
              <a:rPr lang="en-US" altLang="ko-KR" err="1" smtClean="0"/>
              <a:t>tbsql</a:t>
            </a:r>
            <a:r>
              <a:rPr lang="en-US" altLang="ko-KR" smtClean="0"/>
              <a:t> </a:t>
            </a:r>
            <a:r>
              <a:rPr lang="ko-KR" altLang="en-US" smtClean="0"/>
              <a:t>접속 후 </a:t>
            </a:r>
            <a:r>
              <a:rPr lang="en-US" altLang="ko-KR" smtClean="0"/>
              <a:t>Control </a:t>
            </a:r>
            <a:r>
              <a:rPr lang="ko-KR" altLang="en-US" smtClean="0"/>
              <a:t>파일 백업 받은 </a:t>
            </a:r>
            <a:r>
              <a:rPr lang="en-US" altLang="ko-KR" smtClean="0"/>
              <a:t>SQL </a:t>
            </a:r>
            <a:r>
              <a:rPr lang="ko-KR" altLang="en-US" smtClean="0"/>
              <a:t>스크립트 실행</a:t>
            </a:r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</p:txBody>
      </p:sp>
      <p:sp>
        <p:nvSpPr>
          <p:cNvPr id="126980" name="Text Box 4"/>
          <p:cNvSpPr txBox="1">
            <a:spLocks noChangeArrowheads="1"/>
          </p:cNvSpPr>
          <p:nvPr/>
        </p:nvSpPr>
        <p:spPr bwMode="auto">
          <a:xfrm>
            <a:off x="609600" y="1484313"/>
            <a:ext cx="8277225" cy="30559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tbsql sys/tibero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tbSQL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Copyright (c) 2008, 2009, 2011 Tibero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Connected to Tibero.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@cre_controlfile.sql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Control File created.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 finished.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20013" cy="528637"/>
          </a:xfrm>
        </p:spPr>
        <p:txBody>
          <a:bodyPr/>
          <a:lstStyle/>
          <a:p>
            <a:r>
              <a:rPr lang="en-US" altLang="ko-KR" sz="2400" err="1"/>
              <a:t>Controlfile</a:t>
            </a:r>
            <a:r>
              <a:rPr lang="en-US" altLang="ko-KR" sz="2400"/>
              <a:t> </a:t>
            </a:r>
            <a:r>
              <a:rPr lang="ko-KR" altLang="en-US" sz="2400"/>
              <a:t>백업 및 </a:t>
            </a:r>
            <a:r>
              <a:rPr lang="ko-KR" altLang="en-US" sz="2400" smtClean="0"/>
              <a:t>복구 </a:t>
            </a:r>
            <a:r>
              <a:rPr lang="en-US" altLang="ko-KR" sz="2400"/>
              <a:t>- </a:t>
            </a:r>
            <a:r>
              <a:rPr lang="en-US" altLang="ko-KR" sz="2000" err="1"/>
              <a:t>Controlfile</a:t>
            </a:r>
            <a:r>
              <a:rPr lang="en-US" altLang="ko-KR" sz="2000"/>
              <a:t> </a:t>
            </a:r>
            <a:r>
              <a:rPr lang="ko-KR" altLang="en-US" sz="2000" smtClean="0"/>
              <a:t>복구 </a:t>
            </a:r>
            <a:r>
              <a:rPr lang="en-US" altLang="ko-KR" sz="2000" smtClean="0"/>
              <a:t>(using trace) (</a:t>
            </a:r>
            <a:r>
              <a:rPr lang="ko-KR" altLang="en-US" sz="2000" smtClean="0"/>
              <a:t>계속</a:t>
            </a:r>
            <a:r>
              <a:rPr lang="en-US" altLang="ko-KR" sz="2000" smtClean="0"/>
              <a:t>)</a:t>
            </a:r>
          </a:p>
        </p:txBody>
      </p:sp>
      <p:sp>
        <p:nvSpPr>
          <p:cNvPr id="1280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재생성을 통한 복구 과정 상세</a:t>
            </a:r>
          </a:p>
          <a:p>
            <a:pPr marL="700087" lvl="1" indent="-342900">
              <a:buFont typeface="+mj-lt"/>
              <a:buAutoNum type="arabicParenR" startAt="3"/>
            </a:pPr>
            <a:r>
              <a:rPr lang="en-US" altLang="en-US" smtClean="0"/>
              <a:t>MOUNT </a:t>
            </a:r>
            <a:r>
              <a:rPr lang="en-US" altLang="en-US" err="1" smtClean="0"/>
              <a:t>모드로</a:t>
            </a:r>
            <a:r>
              <a:rPr lang="en-US" altLang="en-US" smtClean="0"/>
              <a:t> </a:t>
            </a:r>
            <a:r>
              <a:rPr lang="en-US" altLang="en-US" err="1" smtClean="0"/>
              <a:t>재기동</a:t>
            </a: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</p:txBody>
      </p:sp>
      <p:sp>
        <p:nvSpPr>
          <p:cNvPr id="128004" name="Text Box 4"/>
          <p:cNvSpPr txBox="1">
            <a:spLocks noChangeArrowheads="1"/>
          </p:cNvSpPr>
          <p:nvPr/>
        </p:nvSpPr>
        <p:spPr bwMode="auto">
          <a:xfrm>
            <a:off x="609600" y="1484313"/>
            <a:ext cx="8277225" cy="353218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tbdown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terminated (NORMAL mode).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mount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MOUNT mode.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56017" cy="528637"/>
          </a:xfrm>
        </p:spPr>
        <p:txBody>
          <a:bodyPr/>
          <a:lstStyle/>
          <a:p>
            <a:r>
              <a:rPr lang="en-US" altLang="ko-KR" sz="2400" err="1"/>
              <a:t>Controlfile</a:t>
            </a:r>
            <a:r>
              <a:rPr lang="en-US" altLang="ko-KR" sz="2400"/>
              <a:t> </a:t>
            </a:r>
            <a:r>
              <a:rPr lang="ko-KR" altLang="en-US" sz="2400"/>
              <a:t>백업 및 </a:t>
            </a:r>
            <a:r>
              <a:rPr lang="ko-KR" altLang="en-US" sz="2400" smtClean="0"/>
              <a:t>복구 </a:t>
            </a:r>
            <a:r>
              <a:rPr lang="en-US" altLang="ko-KR" sz="2400"/>
              <a:t>- </a:t>
            </a:r>
            <a:r>
              <a:rPr lang="en-US" altLang="ko-KR" sz="2000" err="1"/>
              <a:t>Controlfile</a:t>
            </a:r>
            <a:r>
              <a:rPr lang="en-US" altLang="ko-KR" sz="2000"/>
              <a:t> </a:t>
            </a:r>
            <a:r>
              <a:rPr lang="ko-KR" altLang="en-US" sz="2000" smtClean="0"/>
              <a:t>복구 </a:t>
            </a:r>
            <a:r>
              <a:rPr lang="en-US" altLang="ko-KR" sz="2000" smtClean="0"/>
              <a:t>(using trace) (</a:t>
            </a:r>
            <a:r>
              <a:rPr lang="ko-KR" altLang="en-US" sz="2000" smtClean="0"/>
              <a:t>계속</a:t>
            </a:r>
            <a:r>
              <a:rPr lang="en-US" altLang="ko-KR" sz="2000" smtClean="0"/>
              <a:t>)</a:t>
            </a:r>
          </a:p>
        </p:txBody>
      </p:sp>
      <p:sp>
        <p:nvSpPr>
          <p:cNvPr id="1290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재생성을 통한 복구 과정 상세</a:t>
            </a:r>
          </a:p>
          <a:p>
            <a:pPr marL="700087" lvl="1" indent="-342900">
              <a:buFont typeface="+mj-lt"/>
              <a:buAutoNum type="arabicParenR" startAt="4"/>
            </a:pPr>
            <a:r>
              <a:rPr lang="en-US" altLang="ko-KR" smtClean="0"/>
              <a:t>Media Recovery</a:t>
            </a: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</p:txBody>
      </p:sp>
      <p:sp>
        <p:nvSpPr>
          <p:cNvPr id="129028" name="Text Box 4"/>
          <p:cNvSpPr txBox="1">
            <a:spLocks noChangeArrowheads="1"/>
          </p:cNvSpPr>
          <p:nvPr/>
        </p:nvSpPr>
        <p:spPr bwMode="auto">
          <a:xfrm>
            <a:off x="609600" y="1484313"/>
            <a:ext cx="8277225" cy="28067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sys/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Connected to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recover automatic database;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err="1"/>
              <a:t>Controlfile</a:t>
            </a:r>
            <a:r>
              <a:rPr lang="en-US" altLang="ko-KR" sz="2400"/>
              <a:t> </a:t>
            </a:r>
            <a:r>
              <a:rPr lang="ko-KR" altLang="en-US" sz="2400"/>
              <a:t>백업 및 </a:t>
            </a:r>
            <a:r>
              <a:rPr lang="ko-KR" altLang="en-US" sz="2400" smtClean="0"/>
              <a:t>복구 </a:t>
            </a:r>
            <a:r>
              <a:rPr lang="en-US" altLang="ko-KR" sz="2400"/>
              <a:t>- </a:t>
            </a:r>
            <a:r>
              <a:rPr lang="en-US" altLang="ko-KR" sz="2000" err="1"/>
              <a:t>Controlfile</a:t>
            </a:r>
            <a:r>
              <a:rPr lang="en-US" altLang="ko-KR" sz="2000"/>
              <a:t> </a:t>
            </a:r>
            <a:r>
              <a:rPr lang="ko-KR" altLang="en-US" sz="2000" smtClean="0"/>
              <a:t>복구 </a:t>
            </a:r>
            <a:r>
              <a:rPr lang="en-US" altLang="ko-KR" sz="2000" smtClean="0"/>
              <a:t>(using trace) (</a:t>
            </a:r>
            <a:r>
              <a:rPr lang="ko-KR" altLang="en-US" sz="2000" smtClean="0"/>
              <a:t>계속</a:t>
            </a:r>
            <a:r>
              <a:rPr lang="en-US" altLang="ko-KR" sz="2000" smtClean="0"/>
              <a:t>)</a:t>
            </a:r>
          </a:p>
        </p:txBody>
      </p:sp>
      <p:sp>
        <p:nvSpPr>
          <p:cNvPr id="1310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altLang="ko-KR" smtClean="0"/>
              <a:t> </a:t>
            </a:r>
            <a:r>
              <a:rPr lang="en-US" altLang="ko-KR" err="1" smtClean="0"/>
              <a:t>controlfile</a:t>
            </a:r>
            <a:r>
              <a:rPr lang="en-US" altLang="ko-KR" smtClean="0"/>
              <a:t> </a:t>
            </a:r>
            <a:r>
              <a:rPr lang="ko-KR" altLang="en-US" smtClean="0"/>
              <a:t>재생성을 통한 복구 과정 상세</a:t>
            </a:r>
          </a:p>
          <a:p>
            <a:pPr marL="700087" lvl="1" indent="-342900">
              <a:buFont typeface="+mj-lt"/>
              <a:buAutoNum type="arabicParenR" startAt="5"/>
              <a:defRPr/>
            </a:pPr>
            <a:r>
              <a:rPr lang="en-US" altLang="ko-KR" err="1" smtClean="0"/>
              <a:t>Nomal</a:t>
            </a:r>
            <a:r>
              <a:rPr lang="en-US" altLang="ko-KR" smtClean="0"/>
              <a:t> mode </a:t>
            </a:r>
            <a:r>
              <a:rPr lang="ko-KR" altLang="en-US" smtClean="0"/>
              <a:t>로 </a:t>
            </a:r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err="1" smtClean="0"/>
              <a:t>재기동</a:t>
            </a: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marL="357187" lvl="1" indent="0">
              <a:buFont typeface="Arial Black" pitchFamily="34" charset="0"/>
              <a:buNone/>
              <a:defRPr/>
            </a:pPr>
            <a:endParaRPr lang="en-US" altLang="ko-KR" smtClean="0"/>
          </a:p>
          <a:p>
            <a:pPr marL="700087" lvl="1" indent="-342900">
              <a:buFont typeface="+mj-lt"/>
              <a:buAutoNum type="arabicParenR" startAt="6"/>
              <a:defRPr/>
            </a:pPr>
            <a:r>
              <a:rPr lang="en-US" altLang="ko-KR" smtClean="0"/>
              <a:t>temp </a:t>
            </a:r>
            <a:r>
              <a:rPr lang="en-US" altLang="ko-KR" err="1" smtClean="0"/>
              <a:t>datafile</a:t>
            </a:r>
            <a:r>
              <a:rPr lang="en-US" altLang="ko-KR" smtClean="0"/>
              <a:t> </a:t>
            </a:r>
            <a:r>
              <a:rPr lang="ko-KR" altLang="en-US" smtClean="0"/>
              <a:t>추가</a:t>
            </a: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 smtClean="0"/>
          </a:p>
          <a:p>
            <a:pPr marL="700087" lvl="1" indent="-342900">
              <a:buFont typeface="+mj-lt"/>
              <a:buAutoNum type="arabicParenR" startAt="7"/>
              <a:defRPr/>
            </a:pPr>
            <a:r>
              <a:rPr lang="en-US" altLang="ko-KR" smtClean="0"/>
              <a:t>temp </a:t>
            </a:r>
            <a:r>
              <a:rPr lang="en-US" altLang="ko-KR" err="1" smtClean="0"/>
              <a:t>datafile</a:t>
            </a:r>
            <a:r>
              <a:rPr lang="en-US" altLang="ko-KR" smtClean="0"/>
              <a:t> </a:t>
            </a:r>
            <a:r>
              <a:rPr lang="ko-KR" altLang="en-US" smtClean="0"/>
              <a:t>확인</a:t>
            </a:r>
          </a:p>
          <a:p>
            <a:pPr lvl="2">
              <a:buFont typeface="Wingdings" pitchFamily="2" charset="2"/>
              <a:buNone/>
              <a:defRPr/>
            </a:pPr>
            <a:endParaRPr lang="en-US" altLang="ko-KR" sz="1400" smtClean="0"/>
          </a:p>
        </p:txBody>
      </p:sp>
      <p:sp>
        <p:nvSpPr>
          <p:cNvPr id="130052" name="Text Box 4"/>
          <p:cNvSpPr txBox="1">
            <a:spLocks noChangeArrowheads="1"/>
          </p:cNvSpPr>
          <p:nvPr/>
        </p:nvSpPr>
        <p:spPr bwMode="auto">
          <a:xfrm>
            <a:off x="609600" y="1484313"/>
            <a:ext cx="8277225" cy="2308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tbdown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terminated (NORMAL mode).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up (NORMAL mode).</a:t>
            </a:r>
          </a:p>
        </p:txBody>
      </p:sp>
      <p:sp>
        <p:nvSpPr>
          <p:cNvPr id="130053" name="Text Box 8"/>
          <p:cNvSpPr txBox="1">
            <a:spLocks noChangeArrowheads="1"/>
          </p:cNvSpPr>
          <p:nvPr/>
        </p:nvSpPr>
        <p:spPr bwMode="auto">
          <a:xfrm>
            <a:off x="620713" y="4141788"/>
            <a:ext cx="8277225" cy="8826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tIns="0" bIns="0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file_id, tablespace_name from dba_temp_files;</a:t>
            </a:r>
          </a:p>
          <a:p>
            <a:pPr algn="just" latinLnBrk="0">
              <a:lnSpc>
                <a:spcPts val="9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FILE_ID	TABLESPACE_NAME</a:t>
            </a:r>
          </a:p>
          <a:p>
            <a:pPr algn="just" latinLnBrk="0">
              <a:lnSpc>
                <a:spcPts val="7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--------	---------------------</a:t>
            </a:r>
          </a:p>
          <a:p>
            <a:pPr algn="just" latinLnBrk="0">
              <a:lnSpc>
                <a:spcPts val="7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     </a:t>
            </a:r>
          </a:p>
          <a:p>
            <a:pPr algn="just" latinLnBrk="0">
              <a:lnSpc>
                <a:spcPts val="7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7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0 selected.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0054" name="Text Box 8"/>
          <p:cNvSpPr txBox="1">
            <a:spLocks noChangeArrowheads="1"/>
          </p:cNvSpPr>
          <p:nvPr/>
        </p:nvSpPr>
        <p:spPr bwMode="auto">
          <a:xfrm>
            <a:off x="620713" y="5726113"/>
            <a:ext cx="8277225" cy="6921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select file_id, tablespace_name from dba_temp_files;</a:t>
            </a:r>
          </a:p>
          <a:p>
            <a:pPr algn="just" latinLnBrk="0">
              <a:lnSpc>
                <a:spcPts val="9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FILE_ID	TABLESPACE_NAME</a:t>
            </a:r>
          </a:p>
          <a:p>
            <a:pPr algn="just" latinLnBrk="0">
              <a:lnSpc>
                <a:spcPts val="7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--------	---------------------</a:t>
            </a:r>
          </a:p>
          <a:p>
            <a:pPr algn="just" latinLnBrk="0">
              <a:lnSpc>
                <a:spcPts val="7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       0	TEMP</a:t>
            </a:r>
          </a:p>
        </p:txBody>
      </p:sp>
      <p:sp>
        <p:nvSpPr>
          <p:cNvPr id="130055" name="Text Box 8"/>
          <p:cNvSpPr txBox="1">
            <a:spLocks noChangeArrowheads="1"/>
          </p:cNvSpPr>
          <p:nvPr/>
        </p:nvSpPr>
        <p:spPr bwMode="auto">
          <a:xfrm>
            <a:off x="619125" y="5102225"/>
            <a:ext cx="8277225" cy="26828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tIns="0" bIns="0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tablespace temp add tempfile ‘/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disk1/temp01.dtf’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size 10m reuse;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완전 백업 및 </a:t>
            </a:r>
            <a:r>
              <a:rPr lang="ko-KR" altLang="en-US" smtClean="0"/>
              <a:t>복구 </a:t>
            </a:r>
            <a:r>
              <a:rPr lang="en-US" altLang="ko-KR" smtClean="0"/>
              <a:t>- </a:t>
            </a:r>
            <a:r>
              <a:rPr lang="ko-KR" altLang="en-US" smtClean="0"/>
              <a:t>완전 </a:t>
            </a:r>
            <a:r>
              <a:rPr lang="ko-KR" altLang="en-US"/>
              <a:t>백업</a:t>
            </a:r>
            <a:endParaRPr lang="ko-KR" altLang="en-US" smtClean="0"/>
          </a:p>
        </p:txBody>
      </p:sp>
      <p:sp>
        <p:nvSpPr>
          <p:cNvPr id="1310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Tibero </a:t>
            </a:r>
            <a:r>
              <a:rPr lang="ko-KR" altLang="en-US" smtClean="0"/>
              <a:t>정상 종료 후 완전 백업</a:t>
            </a:r>
          </a:p>
          <a:p>
            <a:pPr lvl="1"/>
            <a:r>
              <a:rPr lang="en-US" altLang="ko-KR" smtClean="0"/>
              <a:t> Controlfile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$TB_SID.tip </a:t>
            </a:r>
            <a:r>
              <a:rPr lang="ko-KR" altLang="en-US" smtClean="0"/>
              <a:t>파일의 </a:t>
            </a:r>
            <a:r>
              <a:rPr lang="en-US" altLang="en-US" smtClean="0"/>
              <a:t>CONTROL_FILES</a:t>
            </a:r>
            <a:r>
              <a:rPr lang="en-US" altLang="ko-KR" smtClean="0"/>
              <a:t> </a:t>
            </a:r>
            <a:r>
              <a:rPr lang="ko-KR" altLang="en-US" smtClean="0"/>
              <a:t>파라미터에서 정의되었거나 </a:t>
            </a:r>
            <a:r>
              <a:rPr lang="en-US" altLang="ko-KR" smtClean="0"/>
              <a:t>v$confolfile</a:t>
            </a:r>
            <a:r>
              <a:rPr lang="ko-KR" altLang="en-US" smtClean="0"/>
              <a:t>에서 </a:t>
            </a:r>
            <a:r>
              <a:rPr lang="en-US" altLang="ko-KR" smtClean="0"/>
              <a:t>controlfile </a:t>
            </a:r>
            <a:r>
              <a:rPr lang="ko-KR" altLang="en-US" smtClean="0"/>
              <a:t>목록 확인</a:t>
            </a:r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1"/>
            <a:r>
              <a:rPr lang="en-US" altLang="ko-KR" smtClean="0"/>
              <a:t> Datafile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MOUNT </a:t>
            </a:r>
            <a:r>
              <a:rPr lang="ko-KR" altLang="en-US" smtClean="0"/>
              <a:t>또는 </a:t>
            </a:r>
            <a:r>
              <a:rPr lang="en-US" altLang="ko-KR" smtClean="0"/>
              <a:t>OPEN </a:t>
            </a:r>
            <a:r>
              <a:rPr lang="ko-KR" altLang="en-US" smtClean="0"/>
              <a:t>모드에서 </a:t>
            </a:r>
            <a:r>
              <a:rPr lang="en-US" altLang="ko-KR" smtClean="0"/>
              <a:t>v$datafile </a:t>
            </a:r>
            <a:r>
              <a:rPr lang="ko-KR" altLang="en-US" smtClean="0"/>
              <a:t>뷰를 통해 검색한 데이터 파일 백업</a:t>
            </a:r>
          </a:p>
          <a:p>
            <a:pPr lvl="2">
              <a:buFont typeface="Wingdings" pitchFamily="2" charset="2"/>
              <a:buNone/>
            </a:pPr>
            <a:endParaRPr lang="ko-KR" altLang="en-US" sz="1400" smtClean="0"/>
          </a:p>
          <a:p>
            <a:pPr lvl="2">
              <a:buFont typeface="Wingdings" pitchFamily="2" charset="2"/>
              <a:buNone/>
            </a:pPr>
            <a:endParaRPr lang="ko-KR" altLang="en-US" sz="1400" smtClean="0"/>
          </a:p>
          <a:p>
            <a:pPr lvl="1"/>
            <a:r>
              <a:rPr lang="en-US" altLang="ko-KR" smtClean="0"/>
              <a:t> Logfile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MOUNT </a:t>
            </a:r>
            <a:r>
              <a:rPr lang="ko-KR" altLang="en-US" smtClean="0"/>
              <a:t>또는 </a:t>
            </a:r>
            <a:r>
              <a:rPr lang="en-US" altLang="ko-KR" smtClean="0"/>
              <a:t>OPEN </a:t>
            </a:r>
            <a:r>
              <a:rPr lang="ko-KR" altLang="en-US" smtClean="0"/>
              <a:t>모드에서 </a:t>
            </a:r>
            <a:r>
              <a:rPr lang="en-US" altLang="ko-KR" smtClean="0"/>
              <a:t>v$logfile </a:t>
            </a:r>
            <a:r>
              <a:rPr lang="ko-KR" altLang="en-US" smtClean="0"/>
              <a:t>뷰를 통해서 검색한 로그 파일을 각 그룹별로 하나의 멤버 파일만 백업</a:t>
            </a:r>
          </a:p>
          <a:p>
            <a:pPr lvl="2">
              <a:buFont typeface="Wingdings" pitchFamily="2" charset="2"/>
              <a:buNone/>
            </a:pPr>
            <a:endParaRPr lang="ko-KR" altLang="en-US" sz="1400" smtClean="0"/>
          </a:p>
          <a:p>
            <a:pPr lvl="2">
              <a:buFont typeface="Wingdings" pitchFamily="2" charset="2"/>
              <a:buNone/>
            </a:pPr>
            <a:endParaRPr lang="ko-KR" altLang="en-US" sz="1400" smtClean="0"/>
          </a:p>
          <a:p>
            <a:pPr lvl="1"/>
            <a:r>
              <a:rPr lang="ko-KR" altLang="en-US" smtClean="0"/>
              <a:t> 파라미터 파일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$TB_SID.tip </a:t>
            </a:r>
            <a:r>
              <a:rPr lang="ko-KR" altLang="en-US" smtClean="0"/>
              <a:t>파일 백업</a:t>
            </a:r>
          </a:p>
          <a:p>
            <a:pPr lvl="1"/>
            <a:endParaRPr lang="ko-KR" altLang="en-US" smtClean="0"/>
          </a:p>
          <a:p>
            <a:endParaRPr lang="ko-KR" altLang="en-US" sz="1500" smtClean="0"/>
          </a:p>
          <a:p>
            <a:pPr lvl="1">
              <a:buFont typeface="Arial Black" pitchFamily="34" charset="0"/>
              <a:buNone/>
            </a:pPr>
            <a:endParaRPr lang="ko-KR" altLang="en-US" smtClean="0"/>
          </a:p>
          <a:p>
            <a:pPr lvl="1">
              <a:buFont typeface="Arial Black" pitchFamily="34" charset="0"/>
              <a:buNone/>
            </a:pPr>
            <a:r>
              <a:rPr lang="ko-KR" altLang="en-US" smtClean="0"/>
              <a:t>  </a:t>
            </a:r>
          </a:p>
        </p:txBody>
      </p:sp>
      <p:sp>
        <p:nvSpPr>
          <p:cNvPr id="131076" name="Text Box 4"/>
          <p:cNvSpPr txBox="1">
            <a:spLocks noChangeArrowheads="1"/>
          </p:cNvSpPr>
          <p:nvPr/>
        </p:nvSpPr>
        <p:spPr bwMode="auto">
          <a:xfrm>
            <a:off x="630238" y="2698750"/>
            <a:ext cx="8277225" cy="2921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NAME FROM V$DATAFILE;</a:t>
            </a:r>
          </a:p>
        </p:txBody>
      </p:sp>
      <p:sp>
        <p:nvSpPr>
          <p:cNvPr id="131077" name="Text Box 5"/>
          <p:cNvSpPr txBox="1">
            <a:spLocks noChangeArrowheads="1"/>
          </p:cNvSpPr>
          <p:nvPr/>
        </p:nvSpPr>
        <p:spPr bwMode="auto">
          <a:xfrm>
            <a:off x="654050" y="3765550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GROUP#, MEMBER FROM V$LOGFILE;</a:t>
            </a:r>
          </a:p>
        </p:txBody>
      </p:sp>
      <p:sp>
        <p:nvSpPr>
          <p:cNvPr id="131078" name="Text Box 4"/>
          <p:cNvSpPr txBox="1">
            <a:spLocks noChangeArrowheads="1"/>
          </p:cNvSpPr>
          <p:nvPr/>
        </p:nvSpPr>
        <p:spPr bwMode="auto">
          <a:xfrm>
            <a:off x="627063" y="1697038"/>
            <a:ext cx="8277225" cy="2921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NAME FROM V$CONTROLFILE;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Text Box 4"/>
          <p:cNvSpPr txBox="1">
            <a:spLocks noChangeArrowheads="1"/>
          </p:cNvSpPr>
          <p:nvPr/>
        </p:nvSpPr>
        <p:spPr bwMode="auto">
          <a:xfrm>
            <a:off x="600075" y="2792413"/>
            <a:ext cx="8240713" cy="36750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rm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usr001.dtf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********************************************************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Critical Warning : Raise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svmode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failed. The reason is 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  TBR-1024 :  Database needs media recovery: open failed(/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/tibero5/database/usr001.dtf).   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  Current server mode is MOUNT.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********************************************************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MOUNT mode.</a:t>
            </a:r>
          </a:p>
        </p:txBody>
      </p:sp>
      <p:sp>
        <p:nvSpPr>
          <p:cNvPr id="1320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완전 백업 및 복구 </a:t>
            </a:r>
            <a:r>
              <a:rPr lang="en-US" altLang="ko-KR"/>
              <a:t>- </a:t>
            </a:r>
            <a:r>
              <a:rPr lang="ko-KR" altLang="en-US" smtClean="0"/>
              <a:t>복구 예제</a:t>
            </a:r>
          </a:p>
        </p:txBody>
      </p:sp>
      <p:sp>
        <p:nvSpPr>
          <p:cNvPr id="13210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1957388"/>
          </a:xfrm>
        </p:spPr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종료 후 복구</a:t>
            </a:r>
            <a:endParaRPr lang="ko-KR" altLang="en-US" sz="1500" smtClean="0"/>
          </a:p>
          <a:p>
            <a:pPr lvl="1"/>
            <a:r>
              <a:rPr lang="en-US" altLang="ko-KR" smtClean="0"/>
              <a:t> Tibero </a:t>
            </a:r>
            <a:r>
              <a:rPr lang="ko-KR" altLang="en-US" smtClean="0"/>
              <a:t>종료 후 동</a:t>
            </a:r>
            <a:r>
              <a:rPr lang="ko-KR" altLang="en-US" sz="1300" smtClean="0"/>
              <a:t>일시점에 백업 받은 </a:t>
            </a:r>
            <a:r>
              <a:rPr lang="en-US" altLang="ko-KR" sz="1300" smtClean="0"/>
              <a:t>Controlfile, Datafile, logfile </a:t>
            </a:r>
            <a:r>
              <a:rPr lang="ko-KR" altLang="en-US" sz="1300" smtClean="0"/>
              <a:t>을 </a:t>
            </a:r>
            <a:r>
              <a:rPr lang="en-US" altLang="ko-KR" sz="1300" smtClean="0"/>
              <a:t>OS </a:t>
            </a:r>
            <a:r>
              <a:rPr lang="ko-KR" altLang="en-US" sz="1300" smtClean="0"/>
              <a:t>명령으로 복사해서 복구</a:t>
            </a:r>
          </a:p>
          <a:p>
            <a:pPr lvl="1"/>
            <a:endParaRPr lang="ko-KR" altLang="en-US" sz="1300" smtClean="0"/>
          </a:p>
          <a:p>
            <a:pPr lvl="1">
              <a:buFont typeface="Arial Black" pitchFamily="34" charset="0"/>
              <a:buNone/>
            </a:pPr>
            <a:endParaRPr lang="ko-KR" altLang="en-US" sz="1300" smtClean="0"/>
          </a:p>
          <a:p>
            <a:pPr lvl="1"/>
            <a:endParaRPr lang="ko-KR" altLang="en-US" sz="1300" smtClean="0"/>
          </a:p>
          <a:p>
            <a:r>
              <a:rPr lang="ko-KR" altLang="en-US" smtClean="0"/>
              <a:t>복구 예제</a:t>
            </a:r>
          </a:p>
          <a:p>
            <a:pPr lvl="1"/>
            <a:r>
              <a:rPr lang="ko-KR" altLang="en-US" smtClean="0"/>
              <a:t>데이터파일 중 일부를 삭제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</p:txBody>
      </p:sp>
      <p:sp>
        <p:nvSpPr>
          <p:cNvPr id="132101" name="Text Box 4"/>
          <p:cNvSpPr txBox="1">
            <a:spLocks noChangeArrowheads="1"/>
          </p:cNvSpPr>
          <p:nvPr/>
        </p:nvSpPr>
        <p:spPr bwMode="auto">
          <a:xfrm>
            <a:off x="627063" y="1519238"/>
            <a:ext cx="8277225" cy="31393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cp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tibero/tibero5/database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/*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tibero/tibero5/backup/x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완전 백업 및 복구 </a:t>
            </a:r>
            <a:r>
              <a:rPr lang="en-US" altLang="ko-KR"/>
              <a:t>- </a:t>
            </a:r>
            <a:r>
              <a:rPr lang="ko-KR" altLang="en-US" smtClean="0"/>
              <a:t>복구 예제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</a:p>
        </p:txBody>
      </p:sp>
      <p:sp>
        <p:nvSpPr>
          <p:cNvPr id="1331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복구 예제</a:t>
            </a:r>
          </a:p>
          <a:p>
            <a:pPr lvl="1"/>
            <a:r>
              <a:rPr lang="en-US" altLang="ko-KR" smtClean="0"/>
              <a:t>Tibero</a:t>
            </a:r>
            <a:r>
              <a:rPr lang="ko-KR" altLang="en-US" smtClean="0"/>
              <a:t>를 종료 한 후 </a:t>
            </a:r>
            <a:r>
              <a:rPr lang="en-US" altLang="ko-KR" smtClean="0"/>
              <a:t>backup </a:t>
            </a:r>
            <a:r>
              <a:rPr lang="ko-KR" altLang="en-US" smtClean="0"/>
              <a:t>받은 </a:t>
            </a:r>
            <a:r>
              <a:rPr lang="en-US" altLang="ko-KR" smtClean="0"/>
              <a:t>datafile</a:t>
            </a:r>
            <a:r>
              <a:rPr lang="ko-KR" altLang="en-US" smtClean="0"/>
              <a:t>을 원래의 위치로 </a:t>
            </a:r>
            <a:r>
              <a:rPr lang="en-US" altLang="ko-KR" smtClean="0"/>
              <a:t>copy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</p:txBody>
      </p:sp>
      <p:sp>
        <p:nvSpPr>
          <p:cNvPr id="133124" name="Text Box 4"/>
          <p:cNvSpPr txBox="1">
            <a:spLocks noChangeArrowheads="1"/>
          </p:cNvSpPr>
          <p:nvPr/>
        </p:nvSpPr>
        <p:spPr bwMode="auto">
          <a:xfrm>
            <a:off x="528638" y="1585913"/>
            <a:ext cx="8240712" cy="18097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Tibero instance terminated (NORMAL mode).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cp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tibero/tibero5/backup/usr001.dtf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tibero/tibero5/database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완전 백업 및 복구 </a:t>
            </a:r>
            <a:r>
              <a:rPr lang="en-US" altLang="ko-KR"/>
              <a:t>- </a:t>
            </a:r>
            <a:r>
              <a:rPr lang="ko-KR" altLang="en-US" smtClean="0"/>
              <a:t>복구 예제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341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기동</a:t>
            </a:r>
          </a:p>
        </p:txBody>
      </p:sp>
      <p:sp>
        <p:nvSpPr>
          <p:cNvPr id="134148" name="Text Box 4"/>
          <p:cNvSpPr txBox="1">
            <a:spLocks noChangeArrowheads="1"/>
          </p:cNvSpPr>
          <p:nvPr/>
        </p:nvSpPr>
        <p:spPr bwMode="auto">
          <a:xfrm>
            <a:off x="433388" y="1289050"/>
            <a:ext cx="8240712" cy="2308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NORMAL mode.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구성파일 위치 변경 </a:t>
            </a:r>
            <a:r>
              <a:rPr lang="en-US" altLang="ko-KR" smtClean="0"/>
              <a:t>- </a:t>
            </a:r>
            <a:r>
              <a:rPr lang="en-US" altLang="ko-KR" err="1" smtClean="0"/>
              <a:t>controlfile</a:t>
            </a:r>
            <a:endParaRPr lang="ko-KR" altLang="en-US" smtClean="0"/>
          </a:p>
        </p:txBody>
      </p:sp>
      <p:sp>
        <p:nvSpPr>
          <p:cNvPr id="1351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Tibero </a:t>
            </a:r>
            <a:r>
              <a:rPr lang="ko-KR" altLang="en-US" smtClean="0"/>
              <a:t>구성파일 위치 변경 </a:t>
            </a:r>
            <a:r>
              <a:rPr lang="en-US" altLang="ko-KR" smtClean="0"/>
              <a:t>- controlfile</a:t>
            </a:r>
          </a:p>
          <a:p>
            <a:pPr lvl="1"/>
            <a:r>
              <a:rPr lang="en-US" altLang="ko-KR" smtClean="0"/>
              <a:t> Controlfile </a:t>
            </a:r>
            <a:r>
              <a:rPr lang="ko-KR" altLang="en-US" smtClean="0"/>
              <a:t>위치 변경</a:t>
            </a:r>
          </a:p>
          <a:p>
            <a:pPr lvl="2">
              <a:buFont typeface="Wingdings" pitchFamily="2" charset="2"/>
              <a:buNone/>
            </a:pPr>
            <a:r>
              <a:rPr lang="en-US" altLang="ko-KR" sz="1100" smtClean="0"/>
              <a:t>Tbiero </a:t>
            </a:r>
            <a:r>
              <a:rPr lang="ko-KR" altLang="en-US" sz="1100" smtClean="0"/>
              <a:t>종료</a:t>
            </a:r>
          </a:p>
          <a:p>
            <a:pPr lvl="2">
              <a:buFont typeface="Wingdings" pitchFamily="2" charset="2"/>
              <a:buNone/>
            </a:pPr>
            <a:endParaRPr lang="ko-KR" altLang="en-US" sz="1100" smtClean="0"/>
          </a:p>
          <a:p>
            <a:pPr lvl="2">
              <a:buFont typeface="Wingdings" pitchFamily="2" charset="2"/>
              <a:buNone/>
            </a:pPr>
            <a:endParaRPr lang="en-US" altLang="ko-KR" sz="1100" smtClean="0"/>
          </a:p>
          <a:p>
            <a:pPr lvl="2">
              <a:buFont typeface="Wingdings" pitchFamily="2" charset="2"/>
              <a:buNone/>
            </a:pPr>
            <a:endParaRPr lang="en-US" altLang="ko-KR" sz="1100" smtClean="0"/>
          </a:p>
          <a:p>
            <a:pPr lvl="2">
              <a:buFont typeface="Wingdings" pitchFamily="2" charset="2"/>
              <a:buNone/>
            </a:pPr>
            <a:endParaRPr lang="en-US" altLang="ko-KR" sz="1100" smtClean="0"/>
          </a:p>
          <a:p>
            <a:pPr lvl="2">
              <a:buFont typeface="Wingdings" pitchFamily="2" charset="2"/>
              <a:buNone/>
            </a:pPr>
            <a:endParaRPr lang="en-US" altLang="ko-KR" sz="1100" smtClean="0"/>
          </a:p>
          <a:p>
            <a:pPr lvl="2">
              <a:buFont typeface="Wingdings" pitchFamily="2" charset="2"/>
              <a:buNone/>
            </a:pPr>
            <a:r>
              <a:rPr lang="en-US" altLang="ko-KR" sz="1100" smtClean="0"/>
              <a:t>$TB_SID.tip </a:t>
            </a:r>
            <a:r>
              <a:rPr lang="ko-KR" altLang="en-US" sz="1100" smtClean="0"/>
              <a:t>파일에서 </a:t>
            </a:r>
            <a:r>
              <a:rPr lang="en-US" altLang="ko-KR" smtClean="0"/>
              <a:t>CONTROL_FILES</a:t>
            </a:r>
            <a:r>
              <a:rPr lang="ko-KR" altLang="en-US" smtClean="0"/>
              <a:t>의 파일 경로 또는 이름변경</a:t>
            </a:r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2">
              <a:buFont typeface="Wingdings" pitchFamily="2" charset="2"/>
              <a:buNone/>
            </a:pPr>
            <a:r>
              <a:rPr lang="ko-KR" altLang="en-US" sz="1100" smtClean="0"/>
              <a:t>변경하고자 하는 파일에 대해 </a:t>
            </a:r>
            <a:r>
              <a:rPr lang="en-US" altLang="ko-KR" sz="1100" smtClean="0"/>
              <a:t>OS </a:t>
            </a:r>
            <a:r>
              <a:rPr lang="ko-KR" altLang="en-US" sz="1100" smtClean="0"/>
              <a:t>명령으로 </a:t>
            </a:r>
            <a:r>
              <a:rPr lang="ko-KR" altLang="en-US" smtClean="0"/>
              <a:t>파일 경로 또는 이름변경</a:t>
            </a:r>
          </a:p>
          <a:p>
            <a:pPr lvl="1"/>
            <a:endParaRPr lang="ko-KR" altLang="en-US" smtClean="0"/>
          </a:p>
        </p:txBody>
      </p:sp>
      <p:sp>
        <p:nvSpPr>
          <p:cNvPr id="135172" name="Text Box 4"/>
          <p:cNvSpPr txBox="1">
            <a:spLocks noChangeArrowheads="1"/>
          </p:cNvSpPr>
          <p:nvPr/>
        </p:nvSpPr>
        <p:spPr bwMode="auto">
          <a:xfrm>
            <a:off x="650875" y="1720850"/>
            <a:ext cx="8277225" cy="106203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Tibero instance terminated (NORMAL mode).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</a:t>
            </a:r>
          </a:p>
        </p:txBody>
      </p:sp>
      <p:sp>
        <p:nvSpPr>
          <p:cNvPr id="135173" name="Text Box 4"/>
          <p:cNvSpPr txBox="1">
            <a:spLocks noChangeArrowheads="1"/>
          </p:cNvSpPr>
          <p:nvPr/>
        </p:nvSpPr>
        <p:spPr bwMode="auto">
          <a:xfrm>
            <a:off x="646113" y="3094038"/>
            <a:ext cx="8277225" cy="5635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#CONTROL_FILES="/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tibero/tibero5/database/c1.ctl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"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CONTROL_FILES="/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tibero/tibero5/database/control01.ctl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"</a:t>
            </a:r>
          </a:p>
        </p:txBody>
      </p:sp>
      <p:sp>
        <p:nvSpPr>
          <p:cNvPr id="135174" name="Text Box 4"/>
          <p:cNvSpPr txBox="1">
            <a:spLocks noChangeArrowheads="1"/>
          </p:cNvSpPr>
          <p:nvPr/>
        </p:nvSpPr>
        <p:spPr bwMode="auto">
          <a:xfrm>
            <a:off x="677863" y="4064000"/>
            <a:ext cx="8277225" cy="2308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mv c1.ctl control01.ctl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NORMAL mode.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보안</a:t>
            </a:r>
            <a:r>
              <a:rPr lang="en-US" altLang="ko-KR" dirty="0" smtClean="0"/>
              <a:t>/</a:t>
            </a:r>
            <a:r>
              <a:rPr lang="ko-KR" altLang="en-US" dirty="0" smtClean="0"/>
              <a:t>개발</a:t>
            </a:r>
            <a:r>
              <a:rPr lang="en-US" altLang="ko-KR" dirty="0"/>
              <a:t>,</a:t>
            </a:r>
            <a:r>
              <a:rPr lang="ko-KR" altLang="en-US" dirty="0"/>
              <a:t>관리편의성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Rectangle 14"/>
          <p:cNvSpPr txBox="1">
            <a:spLocks noChangeArrowheads="1"/>
          </p:cNvSpPr>
          <p:nvPr/>
        </p:nvSpPr>
        <p:spPr bwMode="auto">
          <a:xfrm>
            <a:off x="250378" y="828675"/>
            <a:ext cx="8750363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는 데이터 암호화 기능을 통해 내부적으로 </a:t>
            </a:r>
            <a:r>
              <a:rPr lang="en-US" altLang="ko-KR" sz="1200" kern="0" dirty="0" smtClean="0"/>
              <a:t>Block </a:t>
            </a:r>
            <a:r>
              <a:rPr lang="ko-KR" altLang="en-US" sz="1200" kern="0" dirty="0" smtClean="0"/>
              <a:t>레벨의 암호화를 거쳐 디스크에 저장하고</a:t>
            </a:r>
            <a:r>
              <a:rPr lang="en-US" altLang="ko-KR" sz="1200" kern="0" dirty="0" smtClean="0"/>
              <a:t>,</a:t>
            </a:r>
            <a:r>
              <a:rPr lang="ko-KR" altLang="en-US" sz="1200" kern="0" dirty="0" smtClean="0"/>
              <a:t> 검색할 때 어플리케이션 </a:t>
            </a:r>
            <a:endParaRPr lang="en-US" altLang="ko-KR" sz="1200" kern="0" dirty="0" smtClean="0"/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/>
              <a:t>수정 없이 </a:t>
            </a:r>
            <a:r>
              <a:rPr lang="ko-KR" altLang="en-US" sz="1200" kern="0" dirty="0" err="1" smtClean="0"/>
              <a:t>복호화하여</a:t>
            </a:r>
            <a:r>
              <a:rPr lang="ko-KR" altLang="en-US" sz="1200" kern="0" dirty="0" smtClean="0"/>
              <a:t>  </a:t>
            </a:r>
            <a:r>
              <a:rPr lang="en-US" altLang="ko-KR" sz="1200" kern="0" dirty="0" smtClean="0"/>
              <a:t>Display. </a:t>
            </a:r>
            <a:r>
              <a:rPr lang="ko-KR" altLang="en-US" sz="1200" kern="0" dirty="0" smtClean="0"/>
              <a:t>또한 서버와 클라이언트 간 송수신 메시지의 기밀성을 보장하기 위하여 통신 암호화 기능을 </a:t>
            </a:r>
            <a:endParaRPr lang="en-US" altLang="ko-KR" sz="1200" kern="0" dirty="0" smtClean="0"/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/>
              <a:t>제공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13" name="Rectangle 9"/>
          <p:cNvSpPr>
            <a:spLocks noChangeArrowheads="1"/>
          </p:cNvSpPr>
          <p:nvPr/>
        </p:nvSpPr>
        <p:spPr bwMode="auto">
          <a:xfrm>
            <a:off x="251520" y="159279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컬럼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및 테이블스페이스 암호화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Rectangle 10"/>
          <p:cNvSpPr>
            <a:spLocks noChangeArrowheads="1"/>
          </p:cNvSpPr>
          <p:nvPr/>
        </p:nvSpPr>
        <p:spPr bwMode="auto">
          <a:xfrm>
            <a:off x="360816" y="1814518"/>
            <a:ext cx="2895830" cy="67626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컬럼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암호화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: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어플리케이션 수정 없이 테이블의 특정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Column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암호화 처리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테이블스페이스 암호화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: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어플리케이션 수정 없이 </a:t>
            </a:r>
            <a:r>
              <a:rPr lang="en-US" altLang="ko-KR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전체를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암호화 처리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테이블스페이스 생성 시 암호화 여부와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알고리즘을 지정하여 암호화 기능 사용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데이터 백업 시 암호화된 데이터로 저장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" name="Rectangle 9"/>
          <p:cNvSpPr>
            <a:spLocks noChangeArrowheads="1"/>
          </p:cNvSpPr>
          <p:nvPr/>
        </p:nvSpPr>
        <p:spPr bwMode="auto">
          <a:xfrm>
            <a:off x="251520" y="3421672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지원 알고리즘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10"/>
          <p:cNvSpPr>
            <a:spLocks noChangeArrowheads="1"/>
          </p:cNvSpPr>
          <p:nvPr/>
        </p:nvSpPr>
        <p:spPr bwMode="auto">
          <a:xfrm>
            <a:off x="360816" y="3614754"/>
            <a:ext cx="3167304" cy="39051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컬럼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암호화 알고리즘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DES, 3DES168, AES128, AES192, AES256,</a:t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ARIA128, ARIA192, ARIA256, SEED</a:t>
            </a: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테이블스페이스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암호화 알고리즘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- 3DES168, AES128, AES192, AES256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Rectangle 9"/>
          <p:cNvSpPr>
            <a:spLocks noChangeArrowheads="1"/>
          </p:cNvSpPr>
          <p:nvPr/>
        </p:nvSpPr>
        <p:spPr bwMode="auto">
          <a:xfrm>
            <a:off x="251520" y="4778994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통신 암호화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Rectangle 10"/>
          <p:cNvSpPr>
            <a:spLocks noChangeArrowheads="1"/>
          </p:cNvSpPr>
          <p:nvPr/>
        </p:nvSpPr>
        <p:spPr bwMode="auto">
          <a:xfrm>
            <a:off x="360816" y="4941366"/>
            <a:ext cx="7967904" cy="67626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Application Server/DB Server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구간을 포함하여 네트워크 상의 송수신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패킷을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암호화하여 보호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SSL(Secure Sockets Layer) 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통신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프로토콜 채택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보안 인증서와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개인키를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통한 보안 통신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AutoShape 40"/>
          <p:cNvSpPr>
            <a:spLocks noChangeArrowheads="1"/>
          </p:cNvSpPr>
          <p:nvPr/>
        </p:nvSpPr>
        <p:spPr bwMode="gray">
          <a:xfrm>
            <a:off x="3293170" y="1652580"/>
            <a:ext cx="2847996" cy="3124200"/>
          </a:xfrm>
          <a:prstGeom prst="roundRect">
            <a:avLst>
              <a:gd name="adj" fmla="val 2417"/>
            </a:avLst>
          </a:prstGeom>
          <a:solidFill>
            <a:srgbClr val="EAEAEA"/>
          </a:solidFill>
          <a:ln w="12700" algn="ctr">
            <a:noFill/>
            <a:round/>
            <a:headEnd/>
            <a:tailEnd/>
          </a:ln>
          <a:effectLst>
            <a:outerShdw dist="25400" dir="16200000" algn="ctr" rotWithShape="0">
              <a:srgbClr val="638BA1"/>
            </a:outerShdw>
          </a:effectLst>
        </p:spPr>
        <p:txBody>
          <a:bodyPr lIns="90000" tIns="0" rIns="0" bIns="0"/>
          <a:lstStyle/>
          <a:p>
            <a:pPr marL="152400" indent="-152400" algn="ctr" latinLnBrk="0">
              <a:defRPr/>
            </a:pPr>
            <a:r>
              <a: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Column </a:t>
            </a:r>
            <a:r>
              <a:rPr lang="ko-KR" altLang="en-US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암호화</a:t>
            </a: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algn="ctr" latinLnBrk="0">
              <a:defRPr/>
            </a:pPr>
            <a:endParaRPr lang="en-US" altLang="ko-KR" sz="10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latinLnBrk="0">
              <a:defRPr/>
            </a:pP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① 암호화되지 않은 데이터 입력</a:t>
            </a:r>
            <a:endParaRPr lang="en-US" altLang="ko-KR" sz="10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latinLnBrk="0">
              <a:defRPr/>
            </a:pP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en-US" altLang="ko-KR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Master Key</a:t>
            </a: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en-US" altLang="ko-KR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Column Key</a:t>
            </a: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통한 </a:t>
            </a:r>
            <a:r>
              <a:rPr lang="ko-KR" altLang="en-US" sz="10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컬럼</a:t>
            </a: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데이터 암호화</a:t>
            </a:r>
            <a:endParaRPr lang="en-US" altLang="ko-KR" sz="10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latinLnBrk="0">
              <a:defRPr/>
            </a:pP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③ 암호화된 데이터 저장</a:t>
            </a:r>
            <a:endParaRPr lang="en-US" altLang="ko-KR" sz="10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52400" indent="-152400" latinLnBrk="0">
              <a:defRPr/>
            </a:pP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④ </a:t>
            </a:r>
            <a:r>
              <a:rPr lang="ko-KR" altLang="en-US" sz="10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복호화</a:t>
            </a: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시 </a:t>
            </a:r>
            <a:r>
              <a:rPr lang="en-US" altLang="ko-KR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Master Key</a:t>
            </a: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획득하여 </a:t>
            </a:r>
            <a:r>
              <a:rPr lang="en-US" altLang="ko-KR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Column Key</a:t>
            </a: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해독한 데이터 반환</a:t>
            </a:r>
            <a:endParaRPr lang="en-US" altLang="ko-KR" sz="10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AutoShape 5"/>
          <p:cNvSpPr>
            <a:spLocks noChangeArrowheads="1"/>
          </p:cNvSpPr>
          <p:nvPr/>
        </p:nvSpPr>
        <p:spPr bwMode="auto">
          <a:xfrm>
            <a:off x="4364740" y="2282977"/>
            <a:ext cx="1714512" cy="1458751"/>
          </a:xfrm>
          <a:prstGeom prst="can">
            <a:avLst>
              <a:gd name="adj" fmla="val 11880"/>
            </a:avLst>
          </a:prstGeom>
          <a:gradFill rotWithShape="1">
            <a:gsLst>
              <a:gs pos="0">
                <a:srgbClr val="5A8AAE">
                  <a:gamma/>
                  <a:tint val="82353"/>
                  <a:invGamma/>
                </a:srgbClr>
              </a:gs>
              <a:gs pos="100000">
                <a:srgbClr val="5A8AAE"/>
              </a:gs>
            </a:gsLst>
            <a:lin ang="5400000" scaled="1"/>
          </a:gradFill>
          <a:ln w="31750" algn="ctr">
            <a:noFill/>
            <a:round/>
            <a:headEnd/>
            <a:tailEnd/>
          </a:ln>
          <a:effectLst/>
        </p:spPr>
        <p:txBody>
          <a:bodyPr wrap="none" lIns="36000" tIns="36000" rIns="36000" bIns="36000" anchor="t"/>
          <a:lstStyle/>
          <a:p>
            <a:pPr>
              <a:lnSpc>
                <a:spcPct val="115000"/>
              </a:lnSpc>
              <a:defRPr/>
            </a:pPr>
            <a:endParaRPr lang="en-US" altLang="ko-KR" sz="1000" b="1" dirty="0" smtClean="0">
              <a:solidFill>
                <a:schemeClr val="bg1"/>
              </a:solidFill>
              <a:latin typeface="맑은 고딕" pitchFamily="50" charset="-127"/>
              <a:ea typeface="맑은 고딕" pitchFamily="50" charset="-127"/>
              <a:cs typeface="Times New Roman" pitchFamily="18" charset="0"/>
            </a:endParaRPr>
          </a:p>
        </p:txBody>
      </p:sp>
      <p:grpSp>
        <p:nvGrpSpPr>
          <p:cNvPr id="21" name="Group 294"/>
          <p:cNvGrpSpPr>
            <a:grpSpLocks/>
          </p:cNvGrpSpPr>
          <p:nvPr/>
        </p:nvGrpSpPr>
        <p:grpSpPr bwMode="auto">
          <a:xfrm>
            <a:off x="4579054" y="2628894"/>
            <a:ext cx="892175" cy="238125"/>
            <a:chOff x="4845" y="1772"/>
            <a:chExt cx="704" cy="223"/>
          </a:xfrm>
        </p:grpSpPr>
        <p:pic>
          <p:nvPicPr>
            <p:cNvPr id="22" name="Picture 295"/>
            <p:cNvPicPr>
              <a:picLocks noChangeAspect="1" noChangeArrowheads="1"/>
            </p:cNvPicPr>
            <p:nvPr/>
          </p:nvPicPr>
          <p:blipFill>
            <a:blip r:embed="rId4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/>
            <a:stretch>
              <a:fillRect/>
            </a:stretch>
          </p:blipFill>
          <p:spPr bwMode="auto">
            <a:xfrm>
              <a:off x="4845" y="1772"/>
              <a:ext cx="218" cy="1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3" name="Picture 296"/>
            <p:cNvPicPr>
              <a:picLocks noChangeAspect="1" noChangeArrowheads="1"/>
            </p:cNvPicPr>
            <p:nvPr/>
          </p:nvPicPr>
          <p:blipFill>
            <a:blip r:embed="rId5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/>
            <a:stretch>
              <a:fillRect/>
            </a:stretch>
          </p:blipFill>
          <p:spPr bwMode="auto">
            <a:xfrm>
              <a:off x="5096" y="1779"/>
              <a:ext cx="205" cy="2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" name="Picture 297"/>
            <p:cNvPicPr>
              <a:picLocks noChangeAspect="1" noChangeArrowheads="1"/>
            </p:cNvPicPr>
            <p:nvPr/>
          </p:nvPicPr>
          <p:blipFill>
            <a:blip r:embed="rId6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/>
            <a:stretch>
              <a:fillRect/>
            </a:stretch>
          </p:blipFill>
          <p:spPr bwMode="auto">
            <a:xfrm>
              <a:off x="5343" y="1779"/>
              <a:ext cx="206" cy="21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graphicFrame>
        <p:nvGraphicFramePr>
          <p:cNvPr id="25" name="표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5953479"/>
              </p:ext>
            </p:extLst>
          </p:nvPr>
        </p:nvGraphicFramePr>
        <p:xfrm>
          <a:off x="4520345" y="2909717"/>
          <a:ext cx="1403350" cy="647864"/>
        </p:xfrm>
        <a:graphic>
          <a:graphicData uri="http://schemas.openxmlformats.org/drawingml/2006/table">
            <a:tbl>
              <a:tblPr/>
              <a:tblGrid>
                <a:gridCol w="328612"/>
                <a:gridCol w="447675"/>
                <a:gridCol w="627063"/>
              </a:tblGrid>
              <a:tr h="16196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No</a:t>
                      </a:r>
                      <a:endParaRPr kumimoji="0" lang="ko-KR" altLang="en-US" sz="9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595959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성명</a:t>
                      </a: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595959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주민번호</a:t>
                      </a: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16196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endParaRPr kumimoji="0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홍길동</a:t>
                      </a: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$&amp;)!%^</a:t>
                      </a:r>
                      <a:endParaRPr kumimoji="0" lang="ko-KR" altLang="en-US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16196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endParaRPr kumimoji="0" lang="ko-KR" altLang="en-US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JOHN</a:t>
                      </a:r>
                      <a:endParaRPr kumimoji="0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)_(_^&amp;%</a:t>
                      </a:r>
                      <a:endParaRPr kumimoji="0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16196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endParaRPr kumimoji="0" lang="ko-KR" altLang="en-US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SCOTT</a:t>
                      </a:r>
                      <a:endParaRPr kumimoji="0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+)(__%$!</a:t>
                      </a:r>
                      <a:endParaRPr kumimoji="0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0" marR="0" marT="0" marB="0" anchor="ctr" horzOverflow="overflow">
                    <a:lnL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cxnSp>
        <p:nvCxnSpPr>
          <p:cNvPr id="26" name="Shape 138"/>
          <p:cNvCxnSpPr>
            <a:stCxn id="41" idx="1"/>
            <a:endCxn id="20" idx="1"/>
          </p:cNvCxnSpPr>
          <p:nvPr/>
        </p:nvCxnSpPr>
        <p:spPr bwMode="auto">
          <a:xfrm>
            <a:off x="4075230" y="2108194"/>
            <a:ext cx="1146766" cy="174783"/>
          </a:xfrm>
          <a:prstGeom prst="bentConnector2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triangle" w="med" len="med"/>
            <a:tailEnd type="triangle"/>
          </a:ln>
          <a:effectLst/>
        </p:spPr>
      </p:cxnSp>
      <p:sp>
        <p:nvSpPr>
          <p:cNvPr id="27" name="직사각형 92"/>
          <p:cNvSpPr>
            <a:spLocks noChangeArrowheads="1"/>
          </p:cNvSpPr>
          <p:nvPr/>
        </p:nvSpPr>
        <p:spPr bwMode="auto">
          <a:xfrm>
            <a:off x="4104388" y="1881180"/>
            <a:ext cx="207170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ko-KR" altLang="en-US" sz="1000" b="1" dirty="0" smtClean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ko-KR" altLang="en-US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‘홍길동’ </a:t>
            </a:r>
            <a:r>
              <a:rPr lang="en-US" altLang="ko-KR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‘701208-0000001’</a:t>
            </a:r>
            <a:endParaRPr lang="en-US" altLang="ko-KR" sz="1000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8" name="Shape 140"/>
          <p:cNvCxnSpPr>
            <a:endCxn id="38" idx="0"/>
          </p:cNvCxnSpPr>
          <p:nvPr/>
        </p:nvCxnSpPr>
        <p:spPr bwMode="auto">
          <a:xfrm>
            <a:off x="5395064" y="2744617"/>
            <a:ext cx="219841" cy="152400"/>
          </a:xfrm>
          <a:prstGeom prst="bentConnector2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29" name="직사각형 92"/>
          <p:cNvSpPr>
            <a:spLocks noChangeArrowheads="1"/>
          </p:cNvSpPr>
          <p:nvPr/>
        </p:nvSpPr>
        <p:spPr bwMode="auto">
          <a:xfrm>
            <a:off x="5579186" y="2628894"/>
            <a:ext cx="42862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latinLnBrk="1"/>
            <a:r>
              <a:rPr lang="ko-KR" altLang="en-US" sz="1000" b="1" dirty="0" smtClean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②</a:t>
            </a:r>
            <a:endParaRPr lang="en-US" altLang="ko-KR" sz="1000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직사각형 92"/>
          <p:cNvSpPr>
            <a:spLocks noChangeArrowheads="1"/>
          </p:cNvSpPr>
          <p:nvPr/>
        </p:nvSpPr>
        <p:spPr bwMode="auto">
          <a:xfrm>
            <a:off x="5876072" y="3354217"/>
            <a:ext cx="35719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latinLnBrk="1"/>
            <a:r>
              <a:rPr lang="ko-KR" altLang="en-US" sz="1000" b="1" dirty="0" smtClean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③</a:t>
            </a:r>
            <a:endParaRPr lang="en-US" altLang="ko-KR" sz="1000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1" name="그룹 143"/>
          <p:cNvGrpSpPr/>
          <p:nvPr/>
        </p:nvGrpSpPr>
        <p:grpSpPr>
          <a:xfrm>
            <a:off x="3280470" y="2425853"/>
            <a:ext cx="982226" cy="630075"/>
            <a:chOff x="487342" y="4738686"/>
            <a:chExt cx="982226" cy="714380"/>
          </a:xfrm>
        </p:grpSpPr>
        <p:sp>
          <p:nvSpPr>
            <p:cNvPr id="32" name="AutoShape 148"/>
            <p:cNvSpPr>
              <a:spLocks noChangeArrowheads="1"/>
            </p:cNvSpPr>
            <p:nvPr/>
          </p:nvSpPr>
          <p:spPr bwMode="auto">
            <a:xfrm>
              <a:off x="571480" y="4738686"/>
              <a:ext cx="785818" cy="714380"/>
            </a:xfrm>
            <a:prstGeom prst="foldedCorner">
              <a:avLst/>
            </a:prstGeom>
            <a:solidFill>
              <a:schemeClr val="bg1"/>
            </a:solidFill>
            <a:ln w="12700" algn="ctr">
              <a:solidFill>
                <a:schemeClr val="tx1"/>
              </a:solidFill>
              <a:round/>
              <a:headEnd/>
              <a:tailEnd/>
            </a:ln>
          </p:spPr>
          <p:txBody>
            <a:bodyPr lIns="36000" rIns="0"/>
            <a:lstStyle/>
            <a:p>
              <a:pPr marL="119063" indent="-119063" algn="r" fontAlgn="ctr">
                <a:lnSpc>
                  <a:spcPct val="110000"/>
                </a:lnSpc>
                <a:spcBef>
                  <a:spcPct val="10000"/>
                </a:spcBef>
                <a:spcAft>
                  <a:spcPct val="10000"/>
                </a:spcAft>
                <a:buClr>
                  <a:srgbClr val="808080"/>
                </a:buClr>
                <a:defRPr/>
              </a:pPr>
              <a:endParaRPr lang="en-US" altLang="ko-KR" sz="1000" b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3" name="직사각형 15"/>
            <p:cNvSpPr>
              <a:spLocks noChangeArrowheads="1"/>
            </p:cNvSpPr>
            <p:nvPr/>
          </p:nvSpPr>
          <p:spPr bwMode="auto">
            <a:xfrm>
              <a:off x="487342" y="4953001"/>
              <a:ext cx="982226" cy="2966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marL="119063" indent="-119063" algn="ctr" fontAlgn="ctr">
                <a:lnSpc>
                  <a:spcPct val="110000"/>
                </a:lnSpc>
                <a:spcBef>
                  <a:spcPct val="10000"/>
                </a:spcBef>
                <a:spcAft>
                  <a:spcPct val="10000"/>
                </a:spcAft>
                <a:buClr>
                  <a:srgbClr val="808080"/>
                </a:buClr>
              </a:pPr>
              <a:r>
                <a:rPr lang="en-US" altLang="ko-KR" sz="1000" b="1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Master Key</a:t>
              </a:r>
              <a:endParaRPr lang="en-US" altLang="ko-KR" sz="10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4" name="AutoShape 148"/>
            <p:cNvSpPr>
              <a:spLocks noChangeArrowheads="1"/>
            </p:cNvSpPr>
            <p:nvPr/>
          </p:nvSpPr>
          <p:spPr bwMode="auto">
            <a:xfrm>
              <a:off x="571480" y="4741861"/>
              <a:ext cx="785818" cy="252413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 algn="ctr">
              <a:solidFill>
                <a:schemeClr val="tx1"/>
              </a:solidFill>
              <a:round/>
              <a:headEnd/>
              <a:tailEnd/>
            </a:ln>
          </p:spPr>
          <p:txBody>
            <a:bodyPr lIns="0" rIns="0"/>
            <a:lstStyle/>
            <a:p>
              <a:pPr marL="119063" indent="-119063" algn="ctr" fontAlgn="ctr">
                <a:lnSpc>
                  <a:spcPct val="110000"/>
                </a:lnSpc>
                <a:spcBef>
                  <a:spcPct val="10000"/>
                </a:spcBef>
                <a:spcAft>
                  <a:spcPct val="10000"/>
                </a:spcAft>
                <a:buClr>
                  <a:srgbClr val="808080"/>
                </a:buClr>
                <a:defRPr/>
              </a:pPr>
              <a:r>
                <a:rPr lang="ko-KR" altLang="en-US" sz="1000" b="1" dirty="0" smtClean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rPr>
                <a:t>보안지갑</a:t>
              </a:r>
              <a:endParaRPr lang="en-US" altLang="ko-KR" sz="10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35" name="Picture 350"/>
            <p:cNvPicPr>
              <a:picLocks noChangeAspect="1" noChangeArrowheads="1"/>
            </p:cNvPicPr>
            <p:nvPr/>
          </p:nvPicPr>
          <p:blipFill>
            <a:blip r:embed="rId5" cstate="print">
              <a:clrChange>
                <a:clrFrom>
                  <a:srgbClr val="8080FF"/>
                </a:clrFrom>
                <a:clrTo>
                  <a:srgbClr val="8080FF">
                    <a:alpha val="0"/>
                  </a:srgbClr>
                </a:clrTo>
              </a:clrChange>
            </a:blip>
            <a:srcRect/>
            <a:stretch>
              <a:fillRect/>
            </a:stretch>
          </p:blipFill>
          <p:spPr bwMode="auto">
            <a:xfrm>
              <a:off x="857232" y="5197478"/>
              <a:ext cx="258763" cy="2301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36" name="직사각형 92"/>
          <p:cNvSpPr>
            <a:spLocks noChangeArrowheads="1"/>
          </p:cNvSpPr>
          <p:nvPr/>
        </p:nvSpPr>
        <p:spPr bwMode="auto">
          <a:xfrm>
            <a:off x="4507615" y="2068663"/>
            <a:ext cx="28575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latinLnBrk="1"/>
            <a:r>
              <a:rPr lang="ko-KR" altLang="en-US" sz="1000" b="1" dirty="0" smtClean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④</a:t>
            </a:r>
            <a:endParaRPr lang="en-US" altLang="ko-KR" sz="1000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37" name="직선 화살표 연결선 36"/>
          <p:cNvCxnSpPr/>
          <p:nvPr/>
        </p:nvCxnSpPr>
        <p:spPr bwMode="auto">
          <a:xfrm>
            <a:off x="4150426" y="2924331"/>
            <a:ext cx="216000" cy="1588"/>
          </a:xfrm>
          <a:prstGeom prst="straightConnector1">
            <a:avLst/>
          </a:prstGeom>
          <a:solidFill>
            <a:srgbClr val="EAEAEA"/>
          </a:solidFill>
          <a:ln w="1270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triangle" w="med" len="med"/>
            <a:tailEnd type="triangle"/>
          </a:ln>
          <a:effectLst/>
        </p:spPr>
      </p:cxnSp>
      <p:sp>
        <p:nvSpPr>
          <p:cNvPr id="38" name="직사각형 37"/>
          <p:cNvSpPr/>
          <p:nvPr/>
        </p:nvSpPr>
        <p:spPr bwMode="auto">
          <a:xfrm>
            <a:off x="5293434" y="2897017"/>
            <a:ext cx="642942" cy="660563"/>
          </a:xfrm>
          <a:prstGeom prst="rect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5000"/>
              </a:lnSpc>
              <a:spcBef>
                <a:spcPct val="20000"/>
              </a:spcBef>
              <a:spcAft>
                <a:spcPct val="20000"/>
              </a:spcAft>
              <a:buClr>
                <a:srgbClr val="638CAD"/>
              </a:buClr>
              <a:buSzTx/>
              <a:buFontTx/>
              <a:buChar char="•"/>
              <a:tabLst/>
            </a:pPr>
            <a:endParaRPr kumimoji="1" lang="ko-KR" altLang="en-US" sz="1000" b="0" i="0" u="none" strike="noStrike" cap="none" normalizeH="0" smtClean="0">
              <a:ln>
                <a:noFill/>
              </a:ln>
              <a:solidFill>
                <a:srgbClr val="4D4D4D"/>
              </a:solidFill>
              <a:effectLst/>
              <a:latin typeface="맑은 고딕" pitchFamily="50" charset="-127"/>
              <a:ea typeface="맑은 고딕" pitchFamily="50" charset="-127"/>
              <a:cs typeface="Times New Roman" pitchFamily="18" charset="0"/>
            </a:endParaRPr>
          </a:p>
        </p:txBody>
      </p:sp>
      <p:sp>
        <p:nvSpPr>
          <p:cNvPr id="39" name="직사각형 38"/>
          <p:cNvSpPr/>
          <p:nvPr/>
        </p:nvSpPr>
        <p:spPr bwMode="auto">
          <a:xfrm>
            <a:off x="4507616" y="2557456"/>
            <a:ext cx="1000132" cy="357190"/>
          </a:xfrm>
          <a:prstGeom prst="rect">
            <a:avLst/>
          </a:pr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5000"/>
              </a:lnSpc>
              <a:spcBef>
                <a:spcPct val="20000"/>
              </a:spcBef>
              <a:spcAft>
                <a:spcPct val="20000"/>
              </a:spcAft>
              <a:buClr>
                <a:srgbClr val="638CAD"/>
              </a:buClr>
              <a:buSzTx/>
              <a:buFontTx/>
              <a:buChar char="•"/>
              <a:tabLst/>
            </a:pPr>
            <a:endParaRPr kumimoji="1" lang="ko-KR" altLang="en-US" sz="1000" b="0" i="0" u="none" strike="noStrike" cap="none" normalizeH="0" smtClean="0">
              <a:ln>
                <a:noFill/>
              </a:ln>
              <a:solidFill>
                <a:srgbClr val="4D4D4D"/>
              </a:solidFill>
              <a:effectLst/>
              <a:latin typeface="맑은 고딕" pitchFamily="50" charset="-127"/>
              <a:ea typeface="맑은 고딕" pitchFamily="50" charset="-127"/>
              <a:cs typeface="Times New Roman" pitchFamily="18" charset="0"/>
            </a:endParaRPr>
          </a:p>
        </p:txBody>
      </p:sp>
      <p:sp>
        <p:nvSpPr>
          <p:cNvPr id="40" name="직사각형 15"/>
          <p:cNvSpPr>
            <a:spLocks noChangeArrowheads="1"/>
          </p:cNvSpPr>
          <p:nvPr/>
        </p:nvSpPr>
        <p:spPr bwMode="auto">
          <a:xfrm>
            <a:off x="4390140" y="2414580"/>
            <a:ext cx="1285884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marL="119063" indent="-119063" algn="ctr" fontAlgn="ctr">
              <a:lnSpc>
                <a:spcPct val="110000"/>
              </a:lnSpc>
              <a:spcBef>
                <a:spcPct val="10000"/>
              </a:spcBef>
              <a:spcAft>
                <a:spcPct val="10000"/>
              </a:spcAft>
              <a:buClr>
                <a:srgbClr val="808080"/>
              </a:buClr>
            </a:pPr>
            <a:r>
              <a:rPr lang="en-US" altLang="ko-KR" sz="1000" b="1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Column Key</a:t>
            </a:r>
            <a:endParaRPr lang="en-US" altLang="ko-KR" sz="1000" b="1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41" name="Picture 63" descr="act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 flipH="1">
            <a:off x="3532884" y="1893880"/>
            <a:ext cx="542346" cy="428628"/>
          </a:xfrm>
          <a:prstGeom prst="rect">
            <a:avLst/>
          </a:prstGeom>
          <a:noFill/>
        </p:spPr>
      </p:pic>
      <p:grpSp>
        <p:nvGrpSpPr>
          <p:cNvPr id="42" name="그룹 187"/>
          <p:cNvGrpSpPr/>
          <p:nvPr/>
        </p:nvGrpSpPr>
        <p:grpSpPr>
          <a:xfrm>
            <a:off x="6157062" y="1652580"/>
            <a:ext cx="2913086" cy="3124200"/>
            <a:chOff x="3352800" y="3276600"/>
            <a:chExt cx="2913086" cy="3124200"/>
          </a:xfrm>
        </p:grpSpPr>
        <p:sp>
          <p:nvSpPr>
            <p:cNvPr id="43" name="AutoShape 40"/>
            <p:cNvSpPr>
              <a:spLocks noChangeArrowheads="1"/>
            </p:cNvSpPr>
            <p:nvPr/>
          </p:nvSpPr>
          <p:spPr bwMode="gray">
            <a:xfrm>
              <a:off x="3365500" y="3276600"/>
              <a:ext cx="2847996" cy="3124200"/>
            </a:xfrm>
            <a:prstGeom prst="roundRect">
              <a:avLst>
                <a:gd name="adj" fmla="val 2417"/>
              </a:avLst>
            </a:prstGeom>
            <a:solidFill>
              <a:srgbClr val="EAEAEA"/>
            </a:solidFill>
            <a:ln w="12700" algn="ctr">
              <a:noFill/>
              <a:round/>
              <a:headEnd/>
              <a:tailEnd/>
            </a:ln>
            <a:effectLst>
              <a:outerShdw dist="25400" dir="16200000" algn="ctr" rotWithShape="0">
                <a:srgbClr val="638BA1"/>
              </a:outerShdw>
            </a:effectLst>
          </p:spPr>
          <p:txBody>
            <a:bodyPr lIns="90000" tIns="0" rIns="0" bIns="0"/>
            <a:lstStyle/>
            <a:p>
              <a:pPr marL="152400" indent="-152400" algn="ctr" latinLnBrk="0">
                <a:defRPr/>
              </a:pPr>
              <a:r>
                <a:rPr lang="en-US" altLang="ko-KR" sz="1000" b="1" dirty="0" err="1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Tablespace</a:t>
              </a:r>
              <a:r>
                <a:rPr lang="en-US" altLang="ko-KR" sz="1000" b="1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ko-KR" altLang="en-US" sz="1000" b="1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암호화</a:t>
              </a: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algn="ctr" latinLnBrk="0">
                <a:defRPr/>
              </a:pPr>
              <a:endParaRPr lang="en-US" altLang="ko-KR" sz="10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latinLnBrk="0">
                <a:defRPr/>
              </a:pPr>
              <a:r>
                <a:rPr lang="ko-KR" altLang="en-US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① 암호화되지 않은 데이터 입력</a:t>
              </a:r>
              <a:endParaRPr lang="en-US" altLang="ko-KR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latinLnBrk="0">
                <a:defRPr/>
              </a:pPr>
              <a:r>
                <a:rPr lang="ko-KR" altLang="en-US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② </a:t>
              </a:r>
              <a:r>
                <a:rPr lang="en-US" altLang="ko-KR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Master Key</a:t>
              </a:r>
              <a:r>
                <a:rPr lang="ko-KR" altLang="en-US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와 </a:t>
              </a:r>
              <a:r>
                <a:rPr lang="en-US" altLang="ko-KR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Column Key</a:t>
              </a:r>
              <a:r>
                <a:rPr lang="ko-KR" altLang="en-US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를 통한 테이블스페이스 암호화</a:t>
              </a:r>
              <a:endParaRPr lang="en-US" altLang="ko-KR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latinLnBrk="0">
                <a:defRPr/>
              </a:pPr>
              <a:r>
                <a:rPr lang="ko-KR" altLang="en-US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③ 암호화된 데이터 저장</a:t>
              </a:r>
              <a:endParaRPr lang="en-US" altLang="ko-KR" sz="10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marL="152400" indent="-152400" latinLnBrk="0">
                <a:defRPr/>
              </a:pPr>
              <a:r>
                <a:rPr lang="ko-KR" altLang="en-US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④ </a:t>
              </a:r>
              <a:r>
                <a:rPr lang="ko-KR" altLang="en-US" sz="1000" dirty="0" err="1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복호화</a:t>
              </a:r>
              <a:r>
                <a:rPr lang="ko-KR" altLang="en-US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 시 </a:t>
              </a:r>
              <a:r>
                <a:rPr lang="en-US" altLang="ko-KR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Master Key</a:t>
              </a:r>
              <a:r>
                <a:rPr lang="ko-KR" altLang="en-US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를 획득하여 </a:t>
              </a:r>
              <a:r>
                <a:rPr lang="en-US" altLang="ko-KR" sz="1000" dirty="0" err="1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Tablespace</a:t>
              </a:r>
              <a:r>
                <a:rPr lang="en-US" altLang="ko-KR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 Key</a:t>
              </a:r>
              <a:r>
                <a:rPr lang="ko-KR" altLang="en-US" sz="1000" dirty="0" smtClean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로 해독한 데이터 반환</a:t>
              </a:r>
              <a:endParaRPr lang="en-US" altLang="ko-KR" sz="10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4" name="AutoShape 5"/>
            <p:cNvSpPr>
              <a:spLocks noChangeArrowheads="1"/>
            </p:cNvSpPr>
            <p:nvPr/>
          </p:nvSpPr>
          <p:spPr bwMode="auto">
            <a:xfrm>
              <a:off x="4437070" y="3906997"/>
              <a:ext cx="1714512" cy="1458751"/>
            </a:xfrm>
            <a:prstGeom prst="can">
              <a:avLst>
                <a:gd name="adj" fmla="val 11880"/>
              </a:avLst>
            </a:prstGeom>
            <a:gradFill rotWithShape="1">
              <a:gsLst>
                <a:gs pos="0">
                  <a:srgbClr val="5A8AAE">
                    <a:gamma/>
                    <a:tint val="82353"/>
                    <a:invGamma/>
                  </a:srgbClr>
                </a:gs>
                <a:gs pos="100000">
                  <a:srgbClr val="5A8AAE"/>
                </a:gs>
              </a:gsLst>
              <a:lin ang="5400000" scaled="1"/>
            </a:gradFill>
            <a:ln w="31750" algn="ctr">
              <a:noFill/>
              <a:round/>
              <a:headEnd/>
              <a:tailEnd/>
            </a:ln>
            <a:effectLst/>
          </p:spPr>
          <p:txBody>
            <a:bodyPr wrap="none" lIns="36000" tIns="36000" rIns="36000" bIns="36000" anchor="t"/>
            <a:lstStyle/>
            <a:p>
              <a:pPr>
                <a:lnSpc>
                  <a:spcPct val="115000"/>
                </a:lnSpc>
                <a:defRPr/>
              </a:pPr>
              <a:endParaRPr lang="en-US" altLang="ko-KR" sz="1000" b="1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grpSp>
          <p:nvGrpSpPr>
            <p:cNvPr id="45" name="Group 294"/>
            <p:cNvGrpSpPr>
              <a:grpSpLocks/>
            </p:cNvGrpSpPr>
            <p:nvPr/>
          </p:nvGrpSpPr>
          <p:grpSpPr bwMode="auto">
            <a:xfrm>
              <a:off x="4651384" y="4252914"/>
              <a:ext cx="892175" cy="238125"/>
              <a:chOff x="4845" y="1772"/>
              <a:chExt cx="704" cy="223"/>
            </a:xfrm>
          </p:grpSpPr>
          <p:pic>
            <p:nvPicPr>
              <p:cNvPr id="66" name="Picture 295"/>
              <p:cNvPicPr>
                <a:picLocks noChangeAspect="1" noChangeArrowheads="1"/>
              </p:cNvPicPr>
              <p:nvPr/>
            </p:nvPicPr>
            <p:blipFill>
              <a:blip r:embed="rId4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rcRect/>
              <a:stretch>
                <a:fillRect/>
              </a:stretch>
            </p:blipFill>
            <p:spPr bwMode="auto">
              <a:xfrm>
                <a:off x="4845" y="1772"/>
                <a:ext cx="218" cy="19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7" name="Picture 296"/>
              <p:cNvPicPr>
                <a:picLocks noChangeAspect="1" noChangeArrowheads="1"/>
              </p:cNvPicPr>
              <p:nvPr/>
            </p:nvPicPr>
            <p:blipFill>
              <a:blip r:embed="rId5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rcRect/>
              <a:stretch>
                <a:fillRect/>
              </a:stretch>
            </p:blipFill>
            <p:spPr bwMode="auto">
              <a:xfrm>
                <a:off x="5096" y="1779"/>
                <a:ext cx="205" cy="21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8" name="Picture 297"/>
              <p:cNvPicPr>
                <a:picLocks noChangeAspect="1" noChangeArrowheads="1"/>
              </p:cNvPicPr>
              <p:nvPr/>
            </p:nvPicPr>
            <p:blipFill>
              <a:blip r:embed="rId6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</a:blip>
              <a:srcRect/>
              <a:stretch>
                <a:fillRect/>
              </a:stretch>
            </p:blipFill>
            <p:spPr bwMode="auto">
              <a:xfrm>
                <a:off x="5343" y="1779"/>
                <a:ext cx="206" cy="21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cxnSp>
          <p:nvCxnSpPr>
            <p:cNvPr id="46" name="Shape 159"/>
            <p:cNvCxnSpPr>
              <a:stCxn id="61" idx="1"/>
              <a:endCxn id="44" idx="1"/>
            </p:cNvCxnSpPr>
            <p:nvPr/>
          </p:nvCxnSpPr>
          <p:spPr bwMode="auto">
            <a:xfrm>
              <a:off x="4113218" y="3732214"/>
              <a:ext cx="1181108" cy="174783"/>
            </a:xfrm>
            <a:prstGeom prst="bentConnector2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triangle" w="med" len="med"/>
              <a:tailEnd type="triangle"/>
            </a:ln>
            <a:effectLst/>
          </p:spPr>
        </p:cxnSp>
        <p:sp>
          <p:nvSpPr>
            <p:cNvPr id="47" name="직사각형 92"/>
            <p:cNvSpPr>
              <a:spLocks noChangeArrowheads="1"/>
            </p:cNvSpPr>
            <p:nvPr/>
          </p:nvSpPr>
          <p:spPr bwMode="auto">
            <a:xfrm>
              <a:off x="4437070" y="3517900"/>
              <a:ext cx="42862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latinLnBrk="1"/>
              <a:r>
                <a:rPr lang="ko-KR" altLang="en-US" sz="1000" b="1" dirty="0" smtClean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rPr>
                <a:t>①</a:t>
              </a:r>
              <a:endParaRPr lang="en-US" altLang="ko-KR" sz="1000" b="1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48" name="Shape 161"/>
            <p:cNvCxnSpPr/>
            <p:nvPr/>
          </p:nvCxnSpPr>
          <p:spPr bwMode="auto">
            <a:xfrm>
              <a:off x="5543559" y="4343400"/>
              <a:ext cx="107957" cy="234390"/>
            </a:xfrm>
            <a:prstGeom prst="bentConnector2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49" name="직사각형 92"/>
            <p:cNvSpPr>
              <a:spLocks noChangeArrowheads="1"/>
            </p:cNvSpPr>
            <p:nvPr/>
          </p:nvSpPr>
          <p:spPr bwMode="auto">
            <a:xfrm>
              <a:off x="5651516" y="4252914"/>
              <a:ext cx="42862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latinLnBrk="1"/>
              <a:r>
                <a:rPr lang="ko-KR" altLang="en-US" sz="1000" b="1" dirty="0" smtClean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rPr>
                <a:t>②</a:t>
              </a:r>
              <a:endParaRPr lang="en-US" altLang="ko-KR" sz="1000" b="1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0" name="직사각형 92"/>
            <p:cNvSpPr>
              <a:spLocks noChangeArrowheads="1"/>
            </p:cNvSpPr>
            <p:nvPr/>
          </p:nvSpPr>
          <p:spPr bwMode="auto">
            <a:xfrm>
              <a:off x="5908696" y="4978237"/>
              <a:ext cx="35719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latinLnBrk="1"/>
              <a:r>
                <a:rPr lang="ko-KR" altLang="en-US" sz="1000" b="1" dirty="0" smtClean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rPr>
                <a:t>③</a:t>
              </a:r>
              <a:endParaRPr lang="en-US" altLang="ko-KR" sz="1000" b="1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51" name="그룹 164"/>
            <p:cNvGrpSpPr/>
            <p:nvPr/>
          </p:nvGrpSpPr>
          <p:grpSpPr>
            <a:xfrm>
              <a:off x="3352800" y="4049873"/>
              <a:ext cx="982226" cy="630075"/>
              <a:chOff x="487342" y="4738686"/>
              <a:chExt cx="982226" cy="714380"/>
            </a:xfrm>
          </p:grpSpPr>
          <p:sp>
            <p:nvSpPr>
              <p:cNvPr id="62" name="AutoShape 148"/>
              <p:cNvSpPr>
                <a:spLocks noChangeArrowheads="1"/>
              </p:cNvSpPr>
              <p:nvPr/>
            </p:nvSpPr>
            <p:spPr bwMode="auto">
              <a:xfrm>
                <a:off x="571480" y="4738686"/>
                <a:ext cx="785818" cy="714380"/>
              </a:xfrm>
              <a:prstGeom prst="foldedCorner">
                <a:avLst/>
              </a:prstGeom>
              <a:solidFill>
                <a:schemeClr val="bg1"/>
              </a:solidFill>
              <a:ln w="12700" algn="ctr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lIns="36000" rIns="0"/>
              <a:lstStyle/>
              <a:p>
                <a:pPr marL="119063" indent="-119063" algn="r" fontAlgn="ctr">
                  <a:lnSpc>
                    <a:spcPct val="110000"/>
                  </a:lnSpc>
                  <a:spcBef>
                    <a:spcPct val="10000"/>
                  </a:spcBef>
                  <a:spcAft>
                    <a:spcPct val="10000"/>
                  </a:spcAft>
                  <a:buClr>
                    <a:srgbClr val="808080"/>
                  </a:buClr>
                  <a:defRPr/>
                </a:pPr>
                <a:endParaRPr lang="en-US" altLang="ko-KR" sz="1000" b="1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63" name="직사각형 15"/>
              <p:cNvSpPr>
                <a:spLocks noChangeArrowheads="1"/>
              </p:cNvSpPr>
              <p:nvPr/>
            </p:nvSpPr>
            <p:spPr bwMode="auto">
              <a:xfrm>
                <a:off x="487342" y="4953001"/>
                <a:ext cx="982226" cy="2966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pPr marL="119063" indent="-119063" algn="ctr" fontAlgn="ctr">
                  <a:lnSpc>
                    <a:spcPct val="110000"/>
                  </a:lnSpc>
                  <a:spcBef>
                    <a:spcPct val="10000"/>
                  </a:spcBef>
                  <a:spcAft>
                    <a:spcPct val="10000"/>
                  </a:spcAft>
                  <a:buClr>
                    <a:srgbClr val="808080"/>
                  </a:buClr>
                </a:pPr>
                <a:r>
                  <a:rPr lang="en-US" altLang="ko-KR" sz="1000" b="1" dirty="0" smtClean="0">
                    <a:solidFill>
                      <a:srgbClr val="000000"/>
                    </a:solidFill>
                    <a:latin typeface="맑은 고딕" pitchFamily="50" charset="-127"/>
                    <a:ea typeface="맑은 고딕" pitchFamily="50" charset="-127"/>
                  </a:rPr>
                  <a:t>Master Key</a:t>
                </a:r>
                <a:endParaRPr lang="en-US" altLang="ko-KR" sz="1000" b="1" dirty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64" name="AutoShape 148"/>
              <p:cNvSpPr>
                <a:spLocks noChangeArrowheads="1"/>
              </p:cNvSpPr>
              <p:nvPr/>
            </p:nvSpPr>
            <p:spPr bwMode="auto">
              <a:xfrm>
                <a:off x="571480" y="4741861"/>
                <a:ext cx="785818" cy="252413"/>
              </a:xfrm>
              <a:prstGeom prst="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12700" algn="ctr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lIns="0" rIns="0"/>
              <a:lstStyle/>
              <a:p>
                <a:pPr marL="119063" indent="-119063" algn="ctr" fontAlgn="ctr">
                  <a:lnSpc>
                    <a:spcPct val="110000"/>
                  </a:lnSpc>
                  <a:spcBef>
                    <a:spcPct val="10000"/>
                  </a:spcBef>
                  <a:spcAft>
                    <a:spcPct val="10000"/>
                  </a:spcAft>
                  <a:buClr>
                    <a:srgbClr val="808080"/>
                  </a:buClr>
                  <a:defRPr/>
                </a:pPr>
                <a:r>
                  <a:rPr lang="ko-KR" altLang="en-US" sz="1000" b="1" dirty="0" smtClean="0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보안지갑</a:t>
                </a:r>
                <a:endParaRPr lang="en-US" altLang="ko-KR" sz="1000" b="1" dirty="0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</a:endParaRPr>
              </a:p>
            </p:txBody>
          </p:sp>
          <p:pic>
            <p:nvPicPr>
              <p:cNvPr id="65" name="Picture 350"/>
              <p:cNvPicPr>
                <a:picLocks noChangeAspect="1" noChangeArrowheads="1"/>
              </p:cNvPicPr>
              <p:nvPr/>
            </p:nvPicPr>
            <p:blipFill>
              <a:blip r:embed="rId5" cstate="print">
                <a:clrChange>
                  <a:clrFrom>
                    <a:srgbClr val="8080FF"/>
                  </a:clrFrom>
                  <a:clrTo>
                    <a:srgbClr val="8080FF">
                      <a:alpha val="0"/>
                    </a:srgbClr>
                  </a:clrTo>
                </a:clrChange>
              </a:blip>
              <a:srcRect/>
              <a:stretch>
                <a:fillRect/>
              </a:stretch>
            </p:blipFill>
            <p:spPr bwMode="auto">
              <a:xfrm>
                <a:off x="857232" y="5197478"/>
                <a:ext cx="258763" cy="2301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52" name="직사각형 92"/>
            <p:cNvSpPr>
              <a:spLocks noChangeArrowheads="1"/>
            </p:cNvSpPr>
            <p:nvPr/>
          </p:nvSpPr>
          <p:spPr bwMode="auto">
            <a:xfrm>
              <a:off x="4579945" y="3692683"/>
              <a:ext cx="28575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latinLnBrk="1"/>
              <a:r>
                <a:rPr lang="ko-KR" altLang="en-US" sz="1000" b="1" dirty="0" smtClean="0">
                  <a:solidFill>
                    <a:srgbClr val="C00000"/>
                  </a:solidFill>
                  <a:latin typeface="맑은 고딕" pitchFamily="50" charset="-127"/>
                  <a:ea typeface="맑은 고딕" pitchFamily="50" charset="-127"/>
                </a:rPr>
                <a:t>④</a:t>
              </a:r>
              <a:endParaRPr lang="en-US" altLang="ko-KR" sz="1000" b="1" dirty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53" name="직선 화살표 연결선 52"/>
            <p:cNvCxnSpPr/>
            <p:nvPr/>
          </p:nvCxnSpPr>
          <p:spPr bwMode="auto">
            <a:xfrm>
              <a:off x="4222756" y="4465640"/>
              <a:ext cx="216000" cy="1588"/>
            </a:xfrm>
            <a:prstGeom prst="straightConnector1">
              <a:avLst/>
            </a:prstGeom>
            <a:solidFill>
              <a:srgbClr val="EAEAEA"/>
            </a:solidFill>
            <a:ln w="1270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triangle" w="med" len="med"/>
              <a:tailEnd type="triangle"/>
            </a:ln>
            <a:effectLst/>
          </p:spPr>
        </p:cxnSp>
        <p:sp>
          <p:nvSpPr>
            <p:cNvPr id="54" name="직사각형 53"/>
            <p:cNvSpPr/>
            <p:nvPr/>
          </p:nvSpPr>
          <p:spPr bwMode="auto">
            <a:xfrm>
              <a:off x="4579946" y="4181476"/>
              <a:ext cx="1000132" cy="357190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  <a:buSzTx/>
                <a:buFontTx/>
                <a:buChar char="•"/>
                <a:tabLst/>
              </a:pPr>
              <a:endParaRPr kumimoji="1" lang="ko-KR" altLang="en-US" sz="1000" b="0" i="0" u="none" strike="noStrike" cap="none" normalizeH="0" smtClean="0">
                <a:ln>
                  <a:noFill/>
                </a:ln>
                <a:solidFill>
                  <a:srgbClr val="4D4D4D"/>
                </a:solidFill>
                <a:effectLst/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sp>
          <p:nvSpPr>
            <p:cNvPr id="55" name="직사각형 15"/>
            <p:cNvSpPr>
              <a:spLocks noChangeArrowheads="1"/>
            </p:cNvSpPr>
            <p:nvPr/>
          </p:nvSpPr>
          <p:spPr bwMode="auto">
            <a:xfrm>
              <a:off x="4470408" y="4038600"/>
              <a:ext cx="1285884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marL="119063" indent="-119063" algn="ctr" fontAlgn="ctr">
                <a:lnSpc>
                  <a:spcPct val="110000"/>
                </a:lnSpc>
                <a:spcBef>
                  <a:spcPct val="10000"/>
                </a:spcBef>
                <a:spcAft>
                  <a:spcPct val="10000"/>
                </a:spcAft>
                <a:buClr>
                  <a:srgbClr val="808080"/>
                </a:buClr>
              </a:pPr>
              <a:r>
                <a:rPr lang="en-US" altLang="ko-KR" sz="1000" b="1" dirty="0" err="1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Tablespace</a:t>
              </a:r>
              <a:r>
                <a:rPr lang="en-US" altLang="ko-KR" sz="1000" b="1" dirty="0" smtClean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</a:rPr>
                <a:t> Key</a:t>
              </a:r>
              <a:endParaRPr lang="en-US" altLang="ko-KR" sz="1000" b="1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 bwMode="auto">
            <a:xfrm>
              <a:off x="4598994" y="4578197"/>
              <a:ext cx="1385902" cy="628640"/>
            </a:xfrm>
            <a:prstGeom prst="roundRect">
              <a:avLst>
                <a:gd name="adj" fmla="val 0"/>
              </a:avLst>
            </a:prstGeom>
            <a:solidFill>
              <a:srgbClr val="EAEAEA"/>
            </a:solidFill>
            <a:ln w="9525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  <a:buSzTx/>
                <a:tabLst/>
              </a:pPr>
              <a:r>
                <a:rPr lang="en-US" altLang="ko-KR" sz="1000" b="1" dirty="0" err="1" smtClean="0">
                  <a:latin typeface="맑은 고딕" pitchFamily="50" charset="-127"/>
                  <a:ea typeface="맑은 고딕" pitchFamily="50" charset="-127"/>
                </a:rPr>
                <a:t>Tablespace</a:t>
              </a:r>
              <a:endParaRPr kumimoji="1" lang="ko-KR" altLang="en-US" sz="1000" b="1" i="0" u="none" strike="noStrike" cap="none" normalizeH="0" dirty="0" smtClean="0">
                <a:ln>
                  <a:noFill/>
                </a:ln>
                <a:solidFill>
                  <a:srgbClr val="4D4D4D"/>
                </a:solidFill>
                <a:effectLst/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sp>
          <p:nvSpPr>
            <p:cNvPr id="57" name="모서리가 둥근 직사각형 56"/>
            <p:cNvSpPr/>
            <p:nvPr/>
          </p:nvSpPr>
          <p:spPr bwMode="auto">
            <a:xfrm>
              <a:off x="4684722" y="4817911"/>
              <a:ext cx="81916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  <a:buSzTx/>
                <a:tabLst/>
              </a:pPr>
              <a:r>
                <a:rPr lang="en-US" altLang="ko-KR" sz="1000" b="1" dirty="0" smtClean="0">
                  <a:latin typeface="맑은 고딕" pitchFamily="50" charset="-127"/>
                  <a:ea typeface="맑은 고딕" pitchFamily="50" charset="-127"/>
                </a:rPr>
                <a:t>Table</a:t>
              </a:r>
              <a:endParaRPr kumimoji="1" lang="ko-KR" altLang="en-US" sz="1000" b="1" i="0" u="none" strike="noStrike" cap="none" normalizeH="0" dirty="0" smtClean="0">
                <a:ln>
                  <a:noFill/>
                </a:ln>
                <a:solidFill>
                  <a:srgbClr val="4D4D4D"/>
                </a:solidFill>
                <a:effectLst/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sp>
          <p:nvSpPr>
            <p:cNvPr id="58" name="모서리가 둥근 직사각형 57"/>
            <p:cNvSpPr/>
            <p:nvPr/>
          </p:nvSpPr>
          <p:spPr bwMode="auto">
            <a:xfrm>
              <a:off x="4882365" y="4898873"/>
              <a:ext cx="81916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  <a:buSzTx/>
                <a:tabLst/>
              </a:pPr>
              <a:r>
                <a:rPr lang="en-US" altLang="ko-KR" sz="1000" b="1" dirty="0" smtClean="0">
                  <a:latin typeface="맑은 고딕" pitchFamily="50" charset="-127"/>
                  <a:ea typeface="맑은 고딕" pitchFamily="50" charset="-127"/>
                </a:rPr>
                <a:t>Table</a:t>
              </a:r>
              <a:endParaRPr kumimoji="1" lang="ko-KR" altLang="en-US" sz="1000" b="1" i="0" u="none" strike="noStrike" cap="none" normalizeH="0" dirty="0" smtClean="0">
                <a:ln>
                  <a:noFill/>
                </a:ln>
                <a:solidFill>
                  <a:srgbClr val="4D4D4D"/>
                </a:solidFill>
                <a:effectLst/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 bwMode="auto">
            <a:xfrm>
              <a:off x="5080008" y="4979835"/>
              <a:ext cx="819160" cy="180000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  <a:buSzTx/>
                <a:tabLst/>
              </a:pPr>
              <a:r>
                <a:rPr lang="en-US" altLang="ko-KR" sz="1000" b="1" dirty="0" smtClean="0">
                  <a:latin typeface="맑은 고딕" pitchFamily="50" charset="-127"/>
                  <a:ea typeface="맑은 고딕" pitchFamily="50" charset="-127"/>
                </a:rPr>
                <a:t>Table</a:t>
              </a:r>
              <a:endParaRPr kumimoji="1" lang="ko-KR" altLang="en-US" sz="1000" b="1" i="0" u="none" strike="noStrike" cap="none" normalizeH="0" dirty="0" smtClean="0">
                <a:ln>
                  <a:noFill/>
                </a:ln>
                <a:solidFill>
                  <a:srgbClr val="4D4D4D"/>
                </a:solidFill>
                <a:effectLst/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sp>
          <p:nvSpPr>
            <p:cNvPr id="60" name="직사각형 59"/>
            <p:cNvSpPr/>
            <p:nvPr/>
          </p:nvSpPr>
          <p:spPr bwMode="auto">
            <a:xfrm>
              <a:off x="4613296" y="4578197"/>
              <a:ext cx="1357298" cy="628640"/>
            </a:xfrm>
            <a:prstGeom prst="rect">
              <a:avLst/>
            </a:prstGeom>
            <a:noFill/>
            <a:ln w="28575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5000"/>
                </a:lnSpc>
                <a:spcBef>
                  <a:spcPct val="20000"/>
                </a:spcBef>
                <a:spcAft>
                  <a:spcPct val="20000"/>
                </a:spcAft>
                <a:buClr>
                  <a:srgbClr val="638CAD"/>
                </a:buClr>
                <a:buSzTx/>
                <a:buFontTx/>
                <a:buChar char="•"/>
                <a:tabLst/>
              </a:pPr>
              <a:endParaRPr kumimoji="1" lang="ko-KR" altLang="en-US" sz="1000" b="0" i="0" u="none" strike="noStrike" cap="none" normalizeH="0" smtClean="0">
                <a:ln>
                  <a:noFill/>
                </a:ln>
                <a:solidFill>
                  <a:srgbClr val="4D4D4D"/>
                </a:solidFill>
                <a:effectLst/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pic>
          <p:nvPicPr>
            <p:cNvPr id="61" name="Picture 63" descr="act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 flipH="1">
              <a:off x="3570872" y="3517900"/>
              <a:ext cx="542346" cy="428628"/>
            </a:xfrm>
            <a:prstGeom prst="rect">
              <a:avLst/>
            </a:prstGeom>
            <a:noFill/>
          </p:spPr>
        </p:pic>
      </p:grpSp>
    </p:spTree>
    <p:extLst>
      <p:ext uri="{BB962C8B-B14F-4D97-AF65-F5344CB8AC3E}">
        <p14:creationId xmlns:p14="http://schemas.microsoft.com/office/powerpoint/2010/main" val="17705871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구성파일 위치 변경 </a:t>
            </a:r>
            <a:r>
              <a:rPr lang="en-US" altLang="ko-KR" smtClean="0">
                <a:latin typeface="Arial" pitchFamily="34" charset="0"/>
              </a:rPr>
              <a:t>–</a:t>
            </a:r>
            <a:r>
              <a:rPr lang="en-US" altLang="ko-KR" smtClean="0"/>
              <a:t> </a:t>
            </a:r>
            <a:r>
              <a:rPr lang="en-US" altLang="ko-KR" err="1" smtClean="0"/>
              <a:t>datafile</a:t>
            </a:r>
            <a:r>
              <a:rPr lang="en-US" altLang="ko-KR" smtClean="0"/>
              <a:t>, </a:t>
            </a:r>
            <a:r>
              <a:rPr lang="en-US" altLang="ko-KR" err="1" smtClean="0"/>
              <a:t>logfile</a:t>
            </a:r>
            <a:endParaRPr lang="ko-KR" altLang="en-US" smtClean="0"/>
          </a:p>
        </p:txBody>
      </p:sp>
      <p:sp>
        <p:nvSpPr>
          <p:cNvPr id="1361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Tibero </a:t>
            </a:r>
            <a:r>
              <a:rPr lang="ko-KR" altLang="en-US" smtClean="0"/>
              <a:t>구성파일 위치 변경 </a:t>
            </a:r>
            <a:r>
              <a:rPr lang="en-US" altLang="ko-KR" smtClean="0">
                <a:latin typeface="Arial" pitchFamily="34" charset="0"/>
              </a:rPr>
              <a:t>–</a:t>
            </a:r>
            <a:r>
              <a:rPr lang="en-US" altLang="ko-KR" smtClean="0"/>
              <a:t> datafile, logfile</a:t>
            </a:r>
          </a:p>
          <a:p>
            <a:pPr lvl="1"/>
            <a:r>
              <a:rPr lang="en-US" altLang="ko-KR" smtClean="0"/>
              <a:t> Datafile, Logfile rename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1) MOUNT </a:t>
            </a:r>
            <a:r>
              <a:rPr lang="ko-KR" altLang="en-US" smtClean="0"/>
              <a:t>모드로 기동</a:t>
            </a: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2) V$DATAFILE, V$LOGFILE </a:t>
            </a:r>
            <a:r>
              <a:rPr lang="ko-KR" altLang="en-US" smtClean="0"/>
              <a:t>에서 변경할 </a:t>
            </a:r>
            <a:r>
              <a:rPr lang="en-US" altLang="ko-KR" smtClean="0"/>
              <a:t>file </a:t>
            </a:r>
            <a:r>
              <a:rPr lang="ko-KR" altLang="en-US" smtClean="0"/>
              <a:t>정보 확인</a:t>
            </a:r>
          </a:p>
          <a:p>
            <a:pPr lvl="2">
              <a:buFont typeface="Wingdings" pitchFamily="2" charset="2"/>
              <a:buNone/>
            </a:pPr>
            <a:r>
              <a:rPr lang="en-US" altLang="ko-KR" sz="1100" smtClean="0"/>
              <a:t>3) </a:t>
            </a:r>
            <a:r>
              <a:rPr lang="ko-KR" altLang="en-US" sz="1100" smtClean="0"/>
              <a:t>변경하고자 하는 파일에 대해 </a:t>
            </a:r>
            <a:r>
              <a:rPr lang="en-US" altLang="ko-KR" sz="1100" smtClean="0"/>
              <a:t>OS </a:t>
            </a:r>
            <a:r>
              <a:rPr lang="ko-KR" altLang="en-US" sz="1100" smtClean="0"/>
              <a:t>명령으로 </a:t>
            </a:r>
            <a:r>
              <a:rPr lang="ko-KR" altLang="en-US" smtClean="0"/>
              <a:t>파일 경로 또는 이름변경</a:t>
            </a:r>
          </a:p>
        </p:txBody>
      </p:sp>
      <p:sp>
        <p:nvSpPr>
          <p:cNvPr id="136196" name="Text Box 4"/>
          <p:cNvSpPr txBox="1">
            <a:spLocks noChangeArrowheads="1"/>
          </p:cNvSpPr>
          <p:nvPr/>
        </p:nvSpPr>
        <p:spPr bwMode="auto">
          <a:xfrm>
            <a:off x="527050" y="2278063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ALTER DATABASE RENAME FILE [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기존 파일경로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이름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] TO [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변경할 파일경로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이름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];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구성파일 위치 변경 </a:t>
            </a:r>
            <a:r>
              <a:rPr lang="en-US" altLang="ko-KR" smtClean="0">
                <a:latin typeface="Arial" pitchFamily="34" charset="0"/>
              </a:rPr>
              <a:t>–</a:t>
            </a:r>
            <a:r>
              <a:rPr lang="en-US" altLang="ko-KR" smtClean="0"/>
              <a:t> </a:t>
            </a:r>
            <a:r>
              <a:rPr lang="en-US" altLang="ko-KR" err="1"/>
              <a:t>datafile</a:t>
            </a:r>
            <a:r>
              <a:rPr lang="en-US" altLang="ko-KR"/>
              <a:t>, </a:t>
            </a:r>
            <a:r>
              <a:rPr lang="en-US" altLang="ko-KR" err="1"/>
              <a:t>logfile</a:t>
            </a:r>
            <a:endParaRPr lang="ko-KR" altLang="en-US" smtClean="0"/>
          </a:p>
        </p:txBody>
      </p:sp>
      <p:sp>
        <p:nvSpPr>
          <p:cNvPr id="1372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Datafile</a:t>
            </a:r>
            <a:r>
              <a:rPr lang="ko-KR" altLang="en-US" smtClean="0"/>
              <a:t>의 위치 변경 </a:t>
            </a:r>
            <a:r>
              <a:rPr lang="en-US" altLang="ko-KR" smtClean="0"/>
              <a:t>/ </a:t>
            </a:r>
            <a:r>
              <a:rPr lang="ko-KR" altLang="en-US" smtClean="0"/>
              <a:t>파일명 변경</a:t>
            </a:r>
          </a:p>
          <a:p>
            <a:pPr lvl="1"/>
            <a:r>
              <a:rPr lang="en-US" altLang="ko-KR" smtClean="0"/>
              <a:t>Tibero</a:t>
            </a:r>
            <a:r>
              <a:rPr lang="ko-KR" altLang="en-US" smtClean="0"/>
              <a:t>를 종료한다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</p:txBody>
      </p:sp>
      <p:sp>
        <p:nvSpPr>
          <p:cNvPr id="137220" name="Text Box 4"/>
          <p:cNvSpPr txBox="1">
            <a:spLocks noChangeArrowheads="1"/>
          </p:cNvSpPr>
          <p:nvPr/>
        </p:nvSpPr>
        <p:spPr bwMode="auto">
          <a:xfrm>
            <a:off x="425450" y="1535113"/>
            <a:ext cx="8277225" cy="8128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Tibero instance terminated (NORMAL mode).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구성파일 위치 변경 </a:t>
            </a:r>
            <a:r>
              <a:rPr lang="en-US" altLang="ko-KR" smtClean="0">
                <a:latin typeface="Arial" pitchFamily="34" charset="0"/>
              </a:rPr>
              <a:t>–</a:t>
            </a:r>
            <a:r>
              <a:rPr lang="en-US" altLang="ko-KR" smtClean="0"/>
              <a:t> </a:t>
            </a:r>
            <a:r>
              <a:rPr lang="en-US" altLang="ko-KR" err="1"/>
              <a:t>datafile</a:t>
            </a:r>
            <a:r>
              <a:rPr lang="en-US" altLang="ko-KR"/>
              <a:t>, </a:t>
            </a:r>
            <a:r>
              <a:rPr lang="en-US" altLang="ko-KR" err="1"/>
              <a:t>logfile</a:t>
            </a:r>
            <a:endParaRPr lang="ko-KR" altLang="en-US" smtClean="0"/>
          </a:p>
        </p:txBody>
      </p:sp>
      <p:sp>
        <p:nvSpPr>
          <p:cNvPr id="1382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Datafile</a:t>
            </a:r>
            <a:r>
              <a:rPr lang="ko-KR" altLang="en-US" smtClean="0"/>
              <a:t>의 위치 변경 </a:t>
            </a:r>
            <a:r>
              <a:rPr lang="en-US" altLang="ko-KR" smtClean="0"/>
              <a:t>/ </a:t>
            </a:r>
            <a:r>
              <a:rPr lang="ko-KR" altLang="en-US" smtClean="0"/>
              <a:t>파일명 변경</a:t>
            </a:r>
          </a:p>
          <a:p>
            <a:pPr lvl="1"/>
            <a:r>
              <a:rPr lang="ko-KR" altLang="en-US" smtClean="0"/>
              <a:t>변경할 파일을 </a:t>
            </a:r>
            <a:r>
              <a:rPr lang="en-US" altLang="ko-KR" smtClean="0"/>
              <a:t>copy</a:t>
            </a:r>
            <a:r>
              <a:rPr lang="ko-KR" altLang="en-US" smtClean="0"/>
              <a:t>한 후 </a:t>
            </a:r>
            <a:r>
              <a:rPr lang="en-US" altLang="ko-KR" smtClean="0"/>
              <a:t>Tibero</a:t>
            </a:r>
            <a:r>
              <a:rPr lang="ko-KR" altLang="en-US" smtClean="0"/>
              <a:t>를 </a:t>
            </a:r>
            <a:r>
              <a:rPr lang="en-US" altLang="ko-KR" smtClean="0"/>
              <a:t>mount </a:t>
            </a:r>
            <a:r>
              <a:rPr lang="ko-KR" altLang="en-US" smtClean="0"/>
              <a:t>모드까지 기동한다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</p:txBody>
      </p:sp>
      <p:sp>
        <p:nvSpPr>
          <p:cNvPr id="138244" name="Text Box 4"/>
          <p:cNvSpPr txBox="1">
            <a:spLocks noChangeArrowheads="1"/>
          </p:cNvSpPr>
          <p:nvPr/>
        </p:nvSpPr>
        <p:spPr bwMode="auto">
          <a:xfrm>
            <a:off x="425450" y="1535113"/>
            <a:ext cx="8277225" cy="26352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cp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system001.dtf backup/system001.dtf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mount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MOUNT mode.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구성파일 위치 변경 </a:t>
            </a:r>
            <a:r>
              <a:rPr lang="en-US" altLang="ko-KR" smtClean="0">
                <a:latin typeface="Arial" pitchFamily="34" charset="0"/>
              </a:rPr>
              <a:t>–</a:t>
            </a:r>
            <a:r>
              <a:rPr lang="en-US" altLang="ko-KR" smtClean="0"/>
              <a:t> </a:t>
            </a:r>
            <a:r>
              <a:rPr lang="en-US" altLang="ko-KR" err="1"/>
              <a:t>datafile</a:t>
            </a:r>
            <a:r>
              <a:rPr lang="en-US" altLang="ko-KR"/>
              <a:t>, </a:t>
            </a:r>
            <a:r>
              <a:rPr lang="en-US" altLang="ko-KR" err="1"/>
              <a:t>logfile</a:t>
            </a:r>
            <a:endParaRPr lang="ko-KR" altLang="en-US" smtClean="0"/>
          </a:p>
        </p:txBody>
      </p:sp>
      <p:sp>
        <p:nvSpPr>
          <p:cNvPr id="139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668338"/>
          </a:xfrm>
        </p:spPr>
        <p:txBody>
          <a:bodyPr/>
          <a:lstStyle/>
          <a:p>
            <a:r>
              <a:rPr lang="en-US" altLang="ko-KR" smtClean="0"/>
              <a:t>Datafile</a:t>
            </a:r>
            <a:r>
              <a:rPr lang="ko-KR" altLang="en-US" smtClean="0"/>
              <a:t>의 위치 변경 </a:t>
            </a:r>
            <a:r>
              <a:rPr lang="en-US" altLang="ko-KR" smtClean="0"/>
              <a:t>/ </a:t>
            </a:r>
            <a:r>
              <a:rPr lang="ko-KR" altLang="en-US" smtClean="0"/>
              <a:t>파일명 변경</a:t>
            </a:r>
          </a:p>
          <a:p>
            <a:pPr lvl="1"/>
            <a:r>
              <a:rPr lang="en-US" altLang="ko-KR" smtClean="0">
                <a:latin typeface="Arial" pitchFamily="34" charset="0"/>
              </a:rPr>
              <a:t>‘</a:t>
            </a:r>
            <a:r>
              <a:rPr lang="en-US" altLang="ko-KR" smtClean="0"/>
              <a:t>ALTER DATABASE RENAME ..</a:t>
            </a:r>
            <a:r>
              <a:rPr lang="en-US" altLang="ko-KR" smtClean="0">
                <a:latin typeface="Arial" pitchFamily="34" charset="0"/>
              </a:rPr>
              <a:t>’</a:t>
            </a:r>
            <a:r>
              <a:rPr lang="ko-KR" altLang="en-US" smtClean="0"/>
              <a:t>을 통해 위치</a:t>
            </a:r>
            <a:r>
              <a:rPr lang="en-US" altLang="ko-KR" smtClean="0"/>
              <a:t>/</a:t>
            </a:r>
            <a:r>
              <a:rPr lang="ko-KR" altLang="en-US" smtClean="0"/>
              <a:t>파일명을 변경한다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</p:txBody>
      </p:sp>
      <p:sp>
        <p:nvSpPr>
          <p:cNvPr id="139268" name="Text Box 4"/>
          <p:cNvSpPr txBox="1">
            <a:spLocks noChangeArrowheads="1"/>
          </p:cNvSpPr>
          <p:nvPr/>
        </p:nvSpPr>
        <p:spPr bwMode="auto">
          <a:xfrm>
            <a:off x="425450" y="1535113"/>
            <a:ext cx="8277225" cy="12827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rename file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'/home/tiber5/tbdata/system001.dtf'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to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'/home/tiber5/tbdata/backup/system001.dtf';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구성파일 위치 변경 </a:t>
            </a:r>
            <a:r>
              <a:rPr lang="en-US" altLang="ko-KR" smtClean="0">
                <a:latin typeface="Arial" pitchFamily="34" charset="0"/>
              </a:rPr>
              <a:t>–</a:t>
            </a:r>
            <a:r>
              <a:rPr lang="en-US" altLang="ko-KR" smtClean="0"/>
              <a:t> </a:t>
            </a:r>
            <a:r>
              <a:rPr lang="en-US" altLang="ko-KR" err="1"/>
              <a:t>datafile</a:t>
            </a:r>
            <a:r>
              <a:rPr lang="en-US" altLang="ko-KR"/>
              <a:t>, </a:t>
            </a:r>
            <a:r>
              <a:rPr lang="en-US" altLang="ko-KR" err="1"/>
              <a:t>logfile</a:t>
            </a:r>
            <a:endParaRPr lang="ko-KR" altLang="en-US" smtClean="0"/>
          </a:p>
        </p:txBody>
      </p:sp>
      <p:sp>
        <p:nvSpPr>
          <p:cNvPr id="1402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Datafile</a:t>
            </a:r>
            <a:r>
              <a:rPr lang="ko-KR" altLang="en-US" smtClean="0"/>
              <a:t>의 위치 변경 </a:t>
            </a:r>
            <a:r>
              <a:rPr lang="en-US" altLang="ko-KR" smtClean="0"/>
              <a:t>/ </a:t>
            </a:r>
            <a:r>
              <a:rPr lang="ko-KR" altLang="en-US" smtClean="0"/>
              <a:t>파일명 변경</a:t>
            </a:r>
          </a:p>
          <a:p>
            <a:pPr lvl="1"/>
            <a:r>
              <a:rPr lang="en-US" altLang="ko-KR" smtClean="0"/>
              <a:t>Tibero</a:t>
            </a:r>
            <a:r>
              <a:rPr lang="ko-KR" altLang="en-US" smtClean="0"/>
              <a:t>를 종료 후 재기동한다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</p:txBody>
      </p:sp>
      <p:sp>
        <p:nvSpPr>
          <p:cNvPr id="140292" name="Text Box 4"/>
          <p:cNvSpPr txBox="1">
            <a:spLocks noChangeArrowheads="1"/>
          </p:cNvSpPr>
          <p:nvPr/>
        </p:nvSpPr>
        <p:spPr bwMode="auto">
          <a:xfrm>
            <a:off x="425450" y="1535113"/>
            <a:ext cx="8277225" cy="353218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tbdown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terminated (NORMAL mode).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[tibero5@tibero-mhb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]$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NORMAL mode.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141315" name="Rectangle 120"/>
          <p:cNvSpPr>
            <a:spLocks noChangeArrowheads="1"/>
          </p:cNvSpPr>
          <p:nvPr/>
        </p:nvSpPr>
        <p:spPr bwMode="auto">
          <a:xfrm>
            <a:off x="1259632" y="1880828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ARCHIVELOG </a:t>
            </a:r>
            <a:r>
              <a:rPr lang="en-US" altLang="ko-KR" sz="1800" b="1" smtClean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MODE </a:t>
            </a:r>
            <a:r>
              <a:rPr lang="ko-KR" altLang="en-US" sz="1800" b="1" smtClean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변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경</a:t>
            </a:r>
          </a:p>
        </p:txBody>
      </p:sp>
      <p:sp>
        <p:nvSpPr>
          <p:cNvPr id="142341" name="Rectangle 4"/>
          <p:cNvSpPr>
            <a:spLocks noChangeArrowheads="1"/>
          </p:cNvSpPr>
          <p:nvPr/>
        </p:nvSpPr>
        <p:spPr bwMode="auto">
          <a:xfrm>
            <a:off x="771525" y="764704"/>
            <a:ext cx="7407275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latinLnBrk="0" hangingPunct="0">
              <a:lnSpc>
                <a:spcPct val="125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defRPr/>
            </a:pP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9. </a:t>
            </a:r>
            <a:r>
              <a:rPr kumimoji="0" lang="ko-KR" altLang="en-US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백업 및 복구 예제 </a:t>
            </a: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2</a:t>
            </a:r>
          </a:p>
        </p:txBody>
      </p:sp>
      <p:sp>
        <p:nvSpPr>
          <p:cNvPr id="141317" name="Rectangle 120"/>
          <p:cNvSpPr>
            <a:spLocks noChangeArrowheads="1"/>
          </p:cNvSpPr>
          <p:nvPr/>
        </p:nvSpPr>
        <p:spPr bwMode="auto">
          <a:xfrm>
            <a:off x="1259632" y="2303103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Redo </a:t>
            </a:r>
            <a:r>
              <a:rPr lang="en-US" altLang="ko-KR" sz="1800" b="1" err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Logfile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 err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장애시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복구</a:t>
            </a:r>
          </a:p>
        </p:txBody>
      </p:sp>
      <p:sp>
        <p:nvSpPr>
          <p:cNvPr id="6" name="Rectangle 120"/>
          <p:cNvSpPr>
            <a:spLocks noChangeArrowheads="1"/>
          </p:cNvSpPr>
          <p:nvPr/>
        </p:nvSpPr>
        <p:spPr bwMode="auto">
          <a:xfrm>
            <a:off x="1261306" y="2717440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ARCHIVELOG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모드에서 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Online Backup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Rectangle 120"/>
          <p:cNvSpPr>
            <a:spLocks noChangeArrowheads="1"/>
          </p:cNvSpPr>
          <p:nvPr/>
        </p:nvSpPr>
        <p:spPr bwMode="auto">
          <a:xfrm>
            <a:off x="1261306" y="3139715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ONLINE backup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중 </a:t>
            </a:r>
            <a:r>
              <a:rPr lang="en-US" altLang="ko-KR" sz="1800" b="1" err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의 재기동시 복구</a:t>
            </a:r>
          </a:p>
        </p:txBody>
      </p:sp>
      <p:sp>
        <p:nvSpPr>
          <p:cNvPr id="8" name="Rectangle 120"/>
          <p:cNvSpPr>
            <a:spLocks noChangeArrowheads="1"/>
          </p:cNvSpPr>
          <p:nvPr/>
        </p:nvSpPr>
        <p:spPr bwMode="auto">
          <a:xfrm>
            <a:off x="1261306" y="3545532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백업 파일을 이용한 </a:t>
            </a:r>
            <a:r>
              <a:rPr lang="en-US" altLang="ko-KR" sz="1800" b="1" err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완전 복구</a:t>
            </a:r>
          </a:p>
        </p:txBody>
      </p:sp>
      <p:sp>
        <p:nvSpPr>
          <p:cNvPr id="9" name="Rectangle 120"/>
          <p:cNvSpPr>
            <a:spLocks noChangeArrowheads="1"/>
          </p:cNvSpPr>
          <p:nvPr/>
        </p:nvSpPr>
        <p:spPr bwMode="auto">
          <a:xfrm>
            <a:off x="1261306" y="3967807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백업 파일이 없는 </a:t>
            </a:r>
            <a:r>
              <a:rPr lang="en-US" altLang="ko-KR" sz="1800" b="1" err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완전 복구</a:t>
            </a:r>
          </a:p>
        </p:txBody>
      </p:sp>
      <p:sp>
        <p:nvSpPr>
          <p:cNvPr id="10" name="Rectangle 120"/>
          <p:cNvSpPr>
            <a:spLocks noChangeArrowheads="1"/>
          </p:cNvSpPr>
          <p:nvPr/>
        </p:nvSpPr>
        <p:spPr bwMode="auto">
          <a:xfrm>
            <a:off x="1262980" y="4382144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취소기반 불완전 복구</a:t>
            </a:r>
          </a:p>
        </p:txBody>
      </p:sp>
      <p:sp>
        <p:nvSpPr>
          <p:cNvPr id="11" name="Rectangle 120"/>
          <p:cNvSpPr>
            <a:spLocks noChangeArrowheads="1"/>
          </p:cNvSpPr>
          <p:nvPr/>
        </p:nvSpPr>
        <p:spPr bwMode="auto">
          <a:xfrm>
            <a:off x="1262980" y="4804419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시간기반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(Time-base)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불완전 복구</a:t>
            </a:r>
          </a:p>
        </p:txBody>
      </p:sp>
      <p:sp>
        <p:nvSpPr>
          <p:cNvPr id="12" name="Rectangle 120"/>
          <p:cNvSpPr>
            <a:spLocks noChangeArrowheads="1"/>
          </p:cNvSpPr>
          <p:nvPr/>
        </p:nvSpPr>
        <p:spPr bwMode="auto">
          <a:xfrm>
            <a:off x="1261306" y="5201716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변경기반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(Time-base)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불완전 복구</a:t>
            </a:r>
          </a:p>
        </p:txBody>
      </p:sp>
      <p:sp>
        <p:nvSpPr>
          <p:cNvPr id="17" name="Rectangle 120"/>
          <p:cNvSpPr>
            <a:spLocks noChangeArrowheads="1"/>
          </p:cNvSpPr>
          <p:nvPr/>
        </p:nvSpPr>
        <p:spPr bwMode="auto">
          <a:xfrm>
            <a:off x="1261306" y="5598082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불필요한 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non-system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테이블스페이스 </a:t>
            </a:r>
            <a:r>
              <a:rPr lang="ko-KR" altLang="en-US" sz="1800" b="1" err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장애시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drop</a:t>
            </a:r>
            <a:endParaRPr lang="ko-KR" altLang="en-US" sz="1800" b="1">
              <a:solidFill>
                <a:srgbClr val="292929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Rectangle 120"/>
          <p:cNvSpPr>
            <a:spLocks noChangeArrowheads="1"/>
          </p:cNvSpPr>
          <p:nvPr/>
        </p:nvSpPr>
        <p:spPr bwMode="auto">
          <a:xfrm>
            <a:off x="1259632" y="5995379"/>
            <a:ext cx="6729400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/>
              </a:buClr>
              <a:buFontTx/>
              <a:buChar char="•"/>
            </a:pP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복구 관리자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(RMGR) 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를 이용한 백업</a:t>
            </a:r>
            <a:r>
              <a:rPr lang="en-US" altLang="ko-KR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800" b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복구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smtClean="0"/>
              <a:t>ARCHIVELOG MODE</a:t>
            </a:r>
            <a:r>
              <a:rPr lang="ko-KR" altLang="en-US" sz="2400" smtClean="0"/>
              <a:t> 변경</a:t>
            </a:r>
          </a:p>
        </p:txBody>
      </p:sp>
      <p:sp>
        <p:nvSpPr>
          <p:cNvPr id="1423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Tibero</a:t>
            </a:r>
            <a:r>
              <a:rPr lang="ko-KR" altLang="en-US" smtClean="0"/>
              <a:t>를 종료</a:t>
            </a:r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</p:txBody>
      </p:sp>
      <p:sp>
        <p:nvSpPr>
          <p:cNvPr id="142340" name="Text Box 4"/>
          <p:cNvSpPr txBox="1">
            <a:spLocks noChangeArrowheads="1"/>
          </p:cNvSpPr>
          <p:nvPr/>
        </p:nvSpPr>
        <p:spPr bwMode="auto">
          <a:xfrm>
            <a:off x="425450" y="1135063"/>
            <a:ext cx="8277225" cy="8128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Tibero instance terminated (NORMAL mode).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smtClean="0"/>
              <a:t>ARCHIVELOG MODE</a:t>
            </a:r>
            <a:r>
              <a:rPr lang="ko-KR" altLang="en-US" sz="2400" smtClean="0"/>
              <a:t> 변경</a:t>
            </a:r>
          </a:p>
        </p:txBody>
      </p:sp>
      <p:sp>
        <p:nvSpPr>
          <p:cNvPr id="1433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$TB_SID.tip </a:t>
            </a:r>
            <a:r>
              <a:rPr lang="ko-KR" altLang="en-US" smtClean="0"/>
              <a:t>파일에 </a:t>
            </a:r>
            <a:r>
              <a:rPr lang="en-US" altLang="ko-KR" smtClean="0"/>
              <a:t>LOG_ARCHIVE_DEST </a:t>
            </a:r>
            <a:r>
              <a:rPr lang="ko-KR" altLang="en-US" smtClean="0"/>
              <a:t>설정</a:t>
            </a:r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pPr lvl="1"/>
            <a:r>
              <a:rPr lang="en-US" altLang="ko-KR" smtClean="0"/>
              <a:t>MOUNT </a:t>
            </a:r>
            <a:r>
              <a:rPr lang="ko-KR" altLang="en-US" smtClean="0"/>
              <a:t>모드까지 기동한 후 </a:t>
            </a:r>
            <a:r>
              <a:rPr lang="en-US" altLang="ko-KR" smtClean="0"/>
              <a:t>archivelog mode</a:t>
            </a:r>
            <a:r>
              <a:rPr lang="ko-KR" altLang="en-US" smtClean="0"/>
              <a:t>로 변경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en-US" altLang="ko-KR" smtClean="0"/>
              <a:t>Tibero </a:t>
            </a:r>
            <a:r>
              <a:rPr lang="ko-KR" altLang="en-US" smtClean="0"/>
              <a:t>재기동</a:t>
            </a:r>
          </a:p>
        </p:txBody>
      </p:sp>
      <p:sp>
        <p:nvSpPr>
          <p:cNvPr id="143364" name="Text Box 4"/>
          <p:cNvSpPr txBox="1">
            <a:spLocks noChangeArrowheads="1"/>
          </p:cNvSpPr>
          <p:nvPr/>
        </p:nvSpPr>
        <p:spPr bwMode="auto">
          <a:xfrm>
            <a:off x="425450" y="1135063"/>
            <a:ext cx="8277225" cy="13033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vi $TB_SID.tip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CONTROL_FILES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=/home/tiber5/tbdata/contorl01.ctl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/home/tiber5/tbdata/control02.ctl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DB_CREATE_FILE_DEST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=/home/tiber5/tbdata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LOG_ARCHIVE_DEST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=/home/tiber5/tbdata/archive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3365" name="Text Box 4"/>
          <p:cNvSpPr txBox="1">
            <a:spLocks noChangeArrowheads="1"/>
          </p:cNvSpPr>
          <p:nvPr/>
        </p:nvSpPr>
        <p:spPr bwMode="auto">
          <a:xfrm>
            <a:off x="434975" y="2730500"/>
            <a:ext cx="8277225" cy="35544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mount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MOUNT mode.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sys/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Connected to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alter database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archivelog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Database altered.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Redo Logfile </a:t>
            </a:r>
            <a:r>
              <a:rPr lang="ko-KR" altLang="en-US" smtClean="0"/>
              <a:t>장애시 복구</a:t>
            </a:r>
          </a:p>
        </p:txBody>
      </p:sp>
      <p:sp>
        <p:nvSpPr>
          <p:cNvPr id="1443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logfile </a:t>
            </a:r>
            <a:r>
              <a:rPr lang="ko-KR" altLang="en-US" smtClean="0"/>
              <a:t>장애 복구</a:t>
            </a:r>
          </a:p>
          <a:p>
            <a:pPr lvl="1"/>
            <a:r>
              <a:rPr lang="ko-KR" altLang="en-US" smtClean="0"/>
              <a:t> 조치 방법 </a:t>
            </a:r>
            <a:r>
              <a:rPr lang="en-US" altLang="ko-KR" smtClean="0"/>
              <a:t>1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장애가 발생한 </a:t>
            </a:r>
            <a:r>
              <a:rPr lang="en-US" altLang="ko-KR" smtClean="0"/>
              <a:t>logfile</a:t>
            </a:r>
            <a:r>
              <a:rPr lang="ko-KR" altLang="en-US" smtClean="0"/>
              <a:t>이 속한 </a:t>
            </a:r>
            <a:r>
              <a:rPr lang="en-US" altLang="ko-KR" smtClean="0"/>
              <a:t>group</a:t>
            </a:r>
            <a:r>
              <a:rPr lang="ko-KR" altLang="en-US" smtClean="0"/>
              <a:t>의 다른 멤버 </a:t>
            </a:r>
            <a:r>
              <a:rPr lang="en-US" altLang="ko-KR" smtClean="0"/>
              <a:t>logfile</a:t>
            </a:r>
            <a:r>
              <a:rPr lang="ko-KR" altLang="en-US" smtClean="0"/>
              <a:t>을 복사하여 복원</a:t>
            </a:r>
          </a:p>
          <a:p>
            <a:pPr lvl="1"/>
            <a:r>
              <a:rPr lang="ko-KR" altLang="en-US" smtClean="0"/>
              <a:t> 조치 방법 </a:t>
            </a:r>
            <a:r>
              <a:rPr lang="en-US" altLang="ko-KR" smtClean="0"/>
              <a:t>2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1) MOUNT </a:t>
            </a:r>
            <a:r>
              <a:rPr lang="ko-KR" altLang="en-US" smtClean="0"/>
              <a:t>모드로 기동</a:t>
            </a:r>
            <a:endParaRPr lang="ko-KR" altLang="en-US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2) </a:t>
            </a:r>
            <a:r>
              <a:rPr lang="ko-KR" altLang="en-US" smtClean="0"/>
              <a:t>문제가 발생한 로그파일 </a:t>
            </a:r>
            <a:r>
              <a:rPr lang="en-US" altLang="ko-KR" smtClean="0"/>
              <a:t>Group </a:t>
            </a:r>
            <a:r>
              <a:rPr lang="ko-KR" altLang="en-US" smtClean="0"/>
              <a:t>삭제 </a:t>
            </a:r>
            <a:r>
              <a:rPr lang="en-US" altLang="ko-KR" smtClean="0"/>
              <a:t>(V$LOGFILE </a:t>
            </a:r>
            <a:r>
              <a:rPr lang="ko-KR" altLang="en-US" smtClean="0"/>
              <a:t>참조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3) </a:t>
            </a:r>
            <a:r>
              <a:rPr lang="ko-KR" altLang="en-US" smtClean="0"/>
              <a:t>새로운 로그파일 </a:t>
            </a:r>
            <a:r>
              <a:rPr lang="en-US" altLang="ko-KR" smtClean="0"/>
              <a:t>Group </a:t>
            </a:r>
            <a:r>
              <a:rPr lang="ko-KR" altLang="en-US" smtClean="0"/>
              <a:t>추가</a:t>
            </a: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4) NORMAL </a:t>
            </a:r>
            <a:r>
              <a:rPr lang="ko-KR" altLang="en-US" smtClean="0"/>
              <a:t>모드로 재기동</a:t>
            </a:r>
          </a:p>
          <a:p>
            <a:pPr lvl="2">
              <a:buFont typeface="Wingdings" pitchFamily="2" charset="2"/>
              <a:buNone/>
            </a:pPr>
            <a:endParaRPr lang="ko-KR" altLang="en-US" sz="1300" smtClean="0"/>
          </a:p>
          <a:p>
            <a:pPr lvl="1"/>
            <a:r>
              <a:rPr lang="ko-KR" altLang="en-US" smtClean="0"/>
              <a:t> 주의사항</a:t>
            </a:r>
          </a:p>
          <a:p>
            <a:pPr lvl="2">
              <a:buFont typeface="Wingdings" pitchFamily="2" charset="2"/>
              <a:buNone/>
            </a:pPr>
            <a:r>
              <a:rPr lang="ko-KR" altLang="en-US" smtClean="0"/>
              <a:t>장애가 발생한 </a:t>
            </a:r>
            <a:r>
              <a:rPr lang="en-US" altLang="ko-KR" smtClean="0"/>
              <a:t>logfile</a:t>
            </a:r>
            <a:r>
              <a:rPr lang="ko-KR" altLang="en-US" smtClean="0"/>
              <a:t>의 </a:t>
            </a:r>
            <a:r>
              <a:rPr lang="en-US" altLang="ko-KR" smtClean="0"/>
              <a:t>STATUS</a:t>
            </a:r>
            <a:r>
              <a:rPr lang="ko-KR" altLang="en-US" smtClean="0"/>
              <a:t>가 </a:t>
            </a:r>
            <a:r>
              <a:rPr lang="en-US" altLang="ko-KR" smtClean="0"/>
              <a:t>CURRENT</a:t>
            </a:r>
            <a:r>
              <a:rPr lang="ko-KR" altLang="en-US" smtClean="0"/>
              <a:t>이면 로그그룹을 삭제할 수 없기 때문에 불완전 복구작업 필요</a:t>
            </a:r>
            <a:r>
              <a:rPr lang="en-US" altLang="ko-KR" smtClean="0"/>
              <a:t>.</a:t>
            </a:r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Redo </a:t>
            </a:r>
            <a:r>
              <a:rPr lang="en-US" altLang="ko-KR" err="1" smtClean="0"/>
              <a:t>Logfile</a:t>
            </a:r>
            <a:r>
              <a:rPr lang="en-US" altLang="ko-KR" smtClean="0"/>
              <a:t> </a:t>
            </a:r>
            <a:r>
              <a:rPr lang="ko-KR" altLang="en-US" err="1" smtClean="0"/>
              <a:t>장애시</a:t>
            </a:r>
            <a:r>
              <a:rPr lang="ko-KR" altLang="en-US" smtClean="0"/>
              <a:t> 복구 </a:t>
            </a:r>
          </a:p>
        </p:txBody>
      </p:sp>
      <p:sp>
        <p:nvSpPr>
          <p:cNvPr id="1454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logfile </a:t>
            </a:r>
            <a:r>
              <a:rPr lang="ko-KR" altLang="en-US" smtClean="0"/>
              <a:t>장애 복구 </a:t>
            </a:r>
            <a:r>
              <a:rPr lang="en-US" altLang="ko-KR" smtClean="0"/>
              <a:t>( current logfile</a:t>
            </a:r>
            <a:r>
              <a:rPr lang="ko-KR" altLang="en-US" smtClean="0"/>
              <a:t>이 아닌 경우 </a:t>
            </a:r>
            <a:r>
              <a:rPr lang="en-US" altLang="ko-KR" smtClean="0"/>
              <a:t>)</a:t>
            </a:r>
          </a:p>
          <a:p>
            <a:pPr lvl="1"/>
            <a:r>
              <a:rPr lang="en-US" altLang="ko-KR" smtClean="0"/>
              <a:t>Logfile </a:t>
            </a:r>
            <a:r>
              <a:rPr lang="ko-KR" altLang="en-US" smtClean="0"/>
              <a:t>삭제 후 </a:t>
            </a:r>
            <a:r>
              <a:rPr lang="en-US" altLang="ko-KR" smtClean="0"/>
              <a:t>tibero </a:t>
            </a:r>
            <a:r>
              <a:rPr lang="ko-KR" altLang="en-US" smtClean="0"/>
              <a:t>재기동</a:t>
            </a:r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</p:txBody>
      </p:sp>
      <p:sp>
        <p:nvSpPr>
          <p:cNvPr id="145412" name="Text Box 4"/>
          <p:cNvSpPr txBox="1">
            <a:spLocks noChangeArrowheads="1"/>
          </p:cNvSpPr>
          <p:nvPr/>
        </p:nvSpPr>
        <p:spPr bwMode="auto">
          <a:xfrm>
            <a:off x="425450" y="1193800"/>
            <a:ext cx="8277225" cy="405288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/home/tiber5/tibero5/instance/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********************************************************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Critical Warning : Raise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svmode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failed. The reason is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  TBR-1003 :  Cannot open file: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/redo11.redo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  Current server mode is MOUNT.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********************************************************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MOUNT mode.</a:t>
            </a:r>
          </a:p>
        </p:txBody>
      </p:sp>
      <p:sp>
        <p:nvSpPr>
          <p:cNvPr id="145413" name="직사각형 7"/>
          <p:cNvSpPr>
            <a:spLocks noChangeArrowheads="1"/>
          </p:cNvSpPr>
          <p:nvPr/>
        </p:nvSpPr>
        <p:spPr bwMode="auto">
          <a:xfrm>
            <a:off x="457200" y="1962150"/>
            <a:ext cx="6119813" cy="1385888"/>
          </a:xfrm>
          <a:prstGeom prst="rect">
            <a:avLst/>
          </a:prstGeom>
          <a:noFill/>
          <a:ln w="381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보안</a:t>
            </a:r>
            <a:r>
              <a:rPr lang="en-US" altLang="ko-KR" dirty="0" smtClean="0"/>
              <a:t>/</a:t>
            </a:r>
            <a:r>
              <a:rPr lang="ko-KR" altLang="en-US" dirty="0" smtClean="0"/>
              <a:t>개발</a:t>
            </a:r>
            <a:r>
              <a:rPr lang="en-US" altLang="ko-KR" dirty="0"/>
              <a:t>,</a:t>
            </a:r>
            <a:r>
              <a:rPr lang="ko-KR" altLang="en-US" dirty="0"/>
              <a:t>관리편의성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9" name="Rectangle 14"/>
          <p:cNvSpPr txBox="1">
            <a:spLocks noChangeArrowheads="1"/>
          </p:cNvSpPr>
          <p:nvPr/>
        </p:nvSpPr>
        <p:spPr bwMode="auto">
          <a:xfrm>
            <a:off x="244476" y="829283"/>
            <a:ext cx="8651875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는 데이터 암호화</a:t>
            </a:r>
            <a:r>
              <a:rPr lang="en-US" altLang="ko-KR" sz="1200" kern="0" dirty="0" smtClean="0"/>
              <a:t>, </a:t>
            </a:r>
            <a:r>
              <a:rPr lang="ko-KR" altLang="en-US" sz="1200" kern="0" dirty="0" err="1" smtClean="0"/>
              <a:t>복호화</a:t>
            </a:r>
            <a:r>
              <a:rPr lang="ko-KR" altLang="en-US" sz="1200" kern="0" dirty="0" smtClean="0"/>
              <a:t> 및 인증을 위한 암호화 패키지를 지원</a:t>
            </a:r>
            <a:r>
              <a:rPr lang="en-US" altLang="ko-KR" sz="1200" kern="0" dirty="0" smtClean="0"/>
              <a:t>. </a:t>
            </a:r>
            <a:r>
              <a:rPr lang="ko-KR" altLang="en-US" sz="1200" kern="0" dirty="0" smtClean="0"/>
              <a:t>또한</a:t>
            </a:r>
            <a:r>
              <a:rPr lang="en-US" altLang="ko-KR" sz="1200" kern="0" dirty="0" smtClean="0"/>
              <a:t>, </a:t>
            </a:r>
            <a:r>
              <a:rPr lang="ko-KR" altLang="en-US" sz="1200" kern="0" dirty="0" smtClean="0"/>
              <a:t>암호화 키 관리의</a:t>
            </a:r>
            <a:r>
              <a:rPr lang="en-US" altLang="ko-KR" sz="1200" kern="0" dirty="0" smtClean="0"/>
              <a:t> </a:t>
            </a:r>
            <a:r>
              <a:rPr lang="ko-KR" altLang="en-US" sz="1200" kern="0" dirty="0" err="1" smtClean="0"/>
              <a:t>보안성을</a:t>
            </a:r>
            <a:r>
              <a:rPr lang="ko-KR" altLang="en-US" sz="1200" kern="0" dirty="0" smtClean="0"/>
              <a:t> 위해 다양한 방법 제공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70" name="Rectangle 5"/>
          <p:cNvSpPr>
            <a:spLocks noChangeArrowheads="1"/>
          </p:cNvSpPr>
          <p:nvPr/>
        </p:nvSpPr>
        <p:spPr bwMode="auto">
          <a:xfrm>
            <a:off x="221803" y="1629383"/>
            <a:ext cx="8773200" cy="4471988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2" name="Rectangle 9"/>
          <p:cNvSpPr>
            <a:spLocks noChangeArrowheads="1"/>
          </p:cNvSpPr>
          <p:nvPr/>
        </p:nvSpPr>
        <p:spPr bwMode="auto">
          <a:xfrm>
            <a:off x="402690" y="1698249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암복호화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패키지를 통한 암호화 제공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3" name="Rectangle 10"/>
          <p:cNvSpPr>
            <a:spLocks noChangeArrowheads="1"/>
          </p:cNvSpPr>
          <p:nvPr/>
        </p:nvSpPr>
        <p:spPr bwMode="auto">
          <a:xfrm>
            <a:off x="554860" y="1892845"/>
            <a:ext cx="5867416" cy="676262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6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데이터의 암호화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err="1" smtClean="0">
                <a:latin typeface="맑은 고딕" pitchFamily="50" charset="-127"/>
                <a:ea typeface="맑은 고딕" pitchFamily="50" charset="-127"/>
              </a:rPr>
              <a:t>복호화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및 인증을 위한 암호화 패키지 지원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DBMS_OBFUSCATION_TOOLKIT</a:t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DBMS_CRYPTO</a:t>
            </a:r>
          </a:p>
          <a:p>
            <a:pPr marL="88900" indent="-88900" fontAlgn="ctr" latinLnBrk="0">
              <a:lnSpc>
                <a:spcPts val="16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latin typeface="맑은 고딕" pitchFamily="50" charset="-127"/>
                <a:ea typeface="맑은 고딕" pitchFamily="50" charset="-127"/>
              </a:rPr>
              <a:t>암복호화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패키지 지원 알고리즘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AES, 3DES, DES</a:t>
            </a:r>
          </a:p>
          <a:p>
            <a:pPr marL="88900" indent="-88900" fontAlgn="ctr" latinLnBrk="0">
              <a:lnSpc>
                <a:spcPts val="16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인증을 위한 알고리즘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SHA-1, MD5, MD4</a:t>
            </a:r>
          </a:p>
        </p:txBody>
      </p:sp>
      <p:sp>
        <p:nvSpPr>
          <p:cNvPr id="74" name="Rectangle 9"/>
          <p:cNvSpPr>
            <a:spLocks noChangeArrowheads="1"/>
          </p:cNvSpPr>
          <p:nvPr/>
        </p:nvSpPr>
        <p:spPr bwMode="auto">
          <a:xfrm>
            <a:off x="402690" y="3999140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암호화 키 관리를 위한 보안 지갑 설정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75" name="Group 9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612866"/>
              </p:ext>
            </p:extLst>
          </p:nvPr>
        </p:nvGraphicFramePr>
        <p:xfrm>
          <a:off x="386449" y="4235423"/>
          <a:ext cx="8487228" cy="1716761"/>
        </p:xfrm>
        <a:graphic>
          <a:graphicData uri="http://schemas.openxmlformats.org/drawingml/2006/table">
            <a:tbl>
              <a:tblPr/>
              <a:tblGrid>
                <a:gridCol w="2829076"/>
                <a:gridCol w="2829076"/>
                <a:gridCol w="2829076"/>
              </a:tblGrid>
              <a:tr h="2192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Database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저장</a:t>
                      </a:r>
                    </a:p>
                  </a:txBody>
                  <a:tcPr marL="90000" marR="90000" marT="7189" marB="718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OS </a:t>
                      </a:r>
                      <a:r>
                        <a:rPr kumimoji="0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파일에 저장</a:t>
                      </a:r>
                    </a:p>
                  </a:txBody>
                  <a:tcPr marL="90000" marR="90000" marT="7189" marB="718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사용자가 입력</a:t>
                      </a:r>
                    </a:p>
                  </a:txBody>
                  <a:tcPr marL="90000" marR="90000" marT="7189" marB="718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cap="flat">
                      <a:noFill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149750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특정 테이블의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키 저장</a:t>
                      </a:r>
                    </a:p>
                  </a:txBody>
                  <a:tcPr marL="72000" marR="72000" marT="72000" marB="7200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키를 파일에 저장하는 방법</a:t>
                      </a:r>
                    </a:p>
                  </a:txBody>
                  <a:tcPr marL="72000" marR="72000" marT="72000" marB="7200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7313" marR="0" lvl="0" indent="-87313" algn="l" defTabSz="914400" rtl="0" eaLnBrk="1" fontAlgn="base" latinLnBrk="1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tx1">
                            <a:lumMod val="75000"/>
                            <a:lumOff val="2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사용자가 키를 입력하거나 어플리케이션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내에 저장된 키를 전송하여 암호화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복호화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수행</a:t>
                      </a:r>
                    </a:p>
                  </a:txBody>
                  <a:tcPr marL="72000" marR="72000" marT="72000" marB="7200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76" name="그룹 75"/>
          <p:cNvGrpSpPr/>
          <p:nvPr/>
        </p:nvGrpSpPr>
        <p:grpSpPr>
          <a:xfrm>
            <a:off x="3768278" y="4862303"/>
            <a:ext cx="1883489" cy="1031019"/>
            <a:chOff x="3962400" y="5237200"/>
            <a:chExt cx="1944688" cy="1080000"/>
          </a:xfrm>
        </p:grpSpPr>
        <p:sp>
          <p:nvSpPr>
            <p:cNvPr id="77" name="모서리가 둥근 직사각형 76"/>
            <p:cNvSpPr/>
            <p:nvPr/>
          </p:nvSpPr>
          <p:spPr bwMode="auto">
            <a:xfrm>
              <a:off x="3962400" y="5237200"/>
              <a:ext cx="1944688" cy="1080000"/>
            </a:xfrm>
            <a:prstGeom prst="roundRect">
              <a:avLst>
                <a:gd name="adj" fmla="val 9341"/>
              </a:avLst>
            </a:prstGeom>
            <a:solidFill>
              <a:schemeClr val="bg1">
                <a:lumMod val="85000"/>
              </a:schemeClr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 algn="ctr" latinLnBrk="1">
                <a:defRPr/>
              </a:pPr>
              <a:endParaRPr lang="ko-KR" altLang="en-US" sz="1300" baseline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8" name="직사각형 36"/>
            <p:cNvSpPr>
              <a:spLocks noChangeArrowheads="1"/>
            </p:cNvSpPr>
            <p:nvPr/>
          </p:nvSpPr>
          <p:spPr bwMode="auto">
            <a:xfrm>
              <a:off x="3996871" y="5303520"/>
              <a:ext cx="720295" cy="2579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latinLnBrk="1"/>
              <a:r>
                <a:rPr lang="ko-KR" altLang="en-US" sz="1000" b="1" baseline="0">
                  <a:latin typeface="맑은 고딕" pitchFamily="50" charset="-127"/>
                  <a:ea typeface="맑은 고딕" pitchFamily="50" charset="-127"/>
                </a:rPr>
                <a:t>운영체제</a:t>
              </a:r>
            </a:p>
          </p:txBody>
        </p:sp>
        <p:grpSp>
          <p:nvGrpSpPr>
            <p:cNvPr id="79" name="그룹 55"/>
            <p:cNvGrpSpPr>
              <a:grpSpLocks/>
            </p:cNvGrpSpPr>
            <p:nvPr/>
          </p:nvGrpSpPr>
          <p:grpSpPr bwMode="auto">
            <a:xfrm>
              <a:off x="4120696" y="5540057"/>
              <a:ext cx="742950" cy="563563"/>
              <a:chOff x="3887924" y="5553236"/>
              <a:chExt cx="598567" cy="540060"/>
            </a:xfrm>
          </p:grpSpPr>
          <p:sp>
            <p:nvSpPr>
              <p:cNvPr id="84" name="직사각형 40"/>
              <p:cNvSpPr>
                <a:spLocks noChangeArrowheads="1"/>
              </p:cNvSpPr>
              <p:nvPr/>
            </p:nvSpPr>
            <p:spPr bwMode="auto">
              <a:xfrm>
                <a:off x="3887924" y="5553236"/>
                <a:ext cx="598567" cy="540060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tIns="0"/>
              <a:lstStyle/>
              <a:p>
                <a:pPr algn="ctr" latinLnBrk="1"/>
                <a:r>
                  <a:rPr lang="en-US" altLang="ko-KR" sz="900" b="1" baseline="0">
                    <a:latin typeface="맑은 고딕" pitchFamily="50" charset="-127"/>
                    <a:ea typeface="맑은 고딕" pitchFamily="50" charset="-127"/>
                  </a:rPr>
                  <a:t>File</a:t>
                </a:r>
                <a:endParaRPr lang="ko-KR" altLang="en-US" sz="900" b="1" baseline="0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cxnSp>
            <p:nvCxnSpPr>
              <p:cNvPr id="85" name="직선 연결선 41"/>
              <p:cNvCxnSpPr>
                <a:cxnSpLocks noChangeShapeType="1"/>
              </p:cNvCxnSpPr>
              <p:nvPr/>
            </p:nvCxnSpPr>
            <p:spPr bwMode="auto">
              <a:xfrm rot="10800000" flipH="1">
                <a:off x="3887924" y="5666933"/>
                <a:ext cx="598567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80" name="원통 34"/>
            <p:cNvSpPr>
              <a:spLocks noChangeArrowheads="1"/>
            </p:cNvSpPr>
            <p:nvPr/>
          </p:nvSpPr>
          <p:spPr bwMode="auto">
            <a:xfrm>
              <a:off x="4935084" y="5717857"/>
              <a:ext cx="856116" cy="509944"/>
            </a:xfrm>
            <a:prstGeom prst="can">
              <a:avLst>
                <a:gd name="adj" fmla="val 33796"/>
              </a:avLst>
            </a:prstGeom>
            <a:gradFill rotWithShape="1">
              <a:gsLst>
                <a:gs pos="0">
                  <a:srgbClr val="5A8AAE">
                    <a:gamma/>
                    <a:tint val="82353"/>
                    <a:invGamma/>
                  </a:srgbClr>
                </a:gs>
                <a:gs pos="100000">
                  <a:srgbClr val="5A8AAE"/>
                </a:gs>
              </a:gsLst>
              <a:lin ang="5400000" scaled="1"/>
            </a:gradFill>
            <a:ln w="31750" algn="ctr">
              <a:noFill/>
              <a:round/>
              <a:headEnd/>
              <a:tailEnd/>
            </a:ln>
            <a:effectLst/>
          </p:spPr>
          <p:txBody>
            <a:bodyPr wrap="none" lIns="36000" tIns="36000" rIns="36000" bIns="36000" anchor="t"/>
            <a:lstStyle/>
            <a:p>
              <a:pPr>
                <a:lnSpc>
                  <a:spcPct val="115000"/>
                </a:lnSpc>
                <a:defRPr/>
              </a:pPr>
              <a:endParaRPr lang="ko-KR" altLang="en-US" sz="10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pic>
          <p:nvPicPr>
            <p:cNvPr id="81" name="Picture 2" descr="http://t3.gstatic.com/images?q=tbn:ANd9GcT392iIWnzOa3tmeyg00-Fs41SMeX-nNV5ERVHu77gBOKRH58MRYw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785" t="15971" r="4305" b="20142"/>
            <a:stretch>
              <a:fillRect/>
            </a:stretch>
          </p:blipFill>
          <p:spPr bwMode="auto">
            <a:xfrm>
              <a:off x="4267199" y="5745071"/>
              <a:ext cx="463550" cy="2820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" name="직사각형 54"/>
            <p:cNvSpPr>
              <a:spLocks noChangeArrowheads="1"/>
            </p:cNvSpPr>
            <p:nvPr/>
          </p:nvSpPr>
          <p:spPr bwMode="auto">
            <a:xfrm>
              <a:off x="4991456" y="5689282"/>
              <a:ext cx="715329" cy="2417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ctr" latinLnBrk="1"/>
              <a:r>
                <a:rPr lang="en-US" altLang="ko-KR" sz="900" b="1" baseline="0" dirty="0">
                  <a:latin typeface="맑은 고딕" pitchFamily="50" charset="-127"/>
                  <a:ea typeface="맑은 고딕" pitchFamily="50" charset="-127"/>
                </a:rPr>
                <a:t>Database</a:t>
              </a:r>
              <a:endParaRPr lang="ko-KR" altLang="en-US" sz="900" b="1" baseline="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3" name="아래로 구부러진 화살표 82"/>
            <p:cNvSpPr/>
            <p:nvPr/>
          </p:nvSpPr>
          <p:spPr bwMode="auto">
            <a:xfrm rot="1135785">
              <a:off x="4616223" y="5352294"/>
              <a:ext cx="873162" cy="329350"/>
            </a:xfrm>
            <a:prstGeom prst="curvedDownArrow">
              <a:avLst>
                <a:gd name="adj1" fmla="val 12578"/>
                <a:gd name="adj2" fmla="val 88162"/>
                <a:gd name="adj3" fmla="val 47084"/>
              </a:avLst>
            </a:prstGeom>
            <a:solidFill>
              <a:srgbClr val="C00000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orthographicFront"/>
              <a:lightRig rig="balanced" dir="t"/>
            </a:scene3d>
            <a:sp3d prstMaterial="softEdge">
              <a:bevelT/>
            </a:sp3d>
          </p:spPr>
          <p:txBody>
            <a:bodyPr wrap="none" anchor="ctr"/>
            <a:lstStyle>
              <a:lvl1pPr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1pPr>
              <a:lvl2pPr marL="742950" indent="-28575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2pPr>
              <a:lvl3pPr marL="11430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3pPr>
              <a:lvl4pPr marL="16002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4pPr>
              <a:lvl5pPr marL="20574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9pPr>
            </a:lstStyle>
            <a:p>
              <a:pPr algn="ctr" eaLnBrk="1" latinLnBrk="1" hangingPunct="1">
                <a:defRPr/>
              </a:pPr>
              <a:endParaRPr lang="ko-KR" altLang="en-US" sz="1300" baseline="0" smtClean="0">
                <a:ea typeface="맑은 고딕" pitchFamily="50" charset="-127"/>
              </a:endParaRPr>
            </a:p>
          </p:txBody>
        </p:sp>
      </p:grpSp>
      <p:grpSp>
        <p:nvGrpSpPr>
          <p:cNvPr id="86" name="그룹 85"/>
          <p:cNvGrpSpPr/>
          <p:nvPr/>
        </p:nvGrpSpPr>
        <p:grpSpPr>
          <a:xfrm>
            <a:off x="796478" y="4862303"/>
            <a:ext cx="1918852" cy="1031019"/>
            <a:chOff x="990600" y="5237200"/>
            <a:chExt cx="1981200" cy="1080000"/>
          </a:xfrm>
        </p:grpSpPr>
        <p:sp>
          <p:nvSpPr>
            <p:cNvPr id="87" name="모서리가 둥근 직사각형 86"/>
            <p:cNvSpPr/>
            <p:nvPr/>
          </p:nvSpPr>
          <p:spPr bwMode="auto">
            <a:xfrm>
              <a:off x="1027112" y="5237200"/>
              <a:ext cx="1944688" cy="1080000"/>
            </a:xfrm>
            <a:prstGeom prst="roundRect">
              <a:avLst>
                <a:gd name="adj" fmla="val 10318"/>
              </a:avLst>
            </a:prstGeom>
            <a:solidFill>
              <a:schemeClr val="bg1">
                <a:lumMod val="85000"/>
              </a:schemeClr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 algn="ctr" latinLnBrk="1">
                <a:defRPr/>
              </a:pPr>
              <a:endParaRPr lang="ko-KR" altLang="en-US" sz="1300" baseline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8" name="직사각형 96"/>
            <p:cNvSpPr>
              <a:spLocks noChangeArrowheads="1"/>
            </p:cNvSpPr>
            <p:nvPr/>
          </p:nvSpPr>
          <p:spPr bwMode="auto">
            <a:xfrm>
              <a:off x="990600" y="5303520"/>
              <a:ext cx="720295" cy="2579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latinLnBrk="1"/>
              <a:r>
                <a:rPr lang="ko-KR" altLang="en-US" sz="1000" b="1" baseline="0">
                  <a:latin typeface="맑은 고딕" pitchFamily="50" charset="-127"/>
                  <a:ea typeface="맑은 고딕" pitchFamily="50" charset="-127"/>
                </a:rPr>
                <a:t>운영체제</a:t>
              </a:r>
            </a:p>
          </p:txBody>
        </p:sp>
        <p:sp>
          <p:nvSpPr>
            <p:cNvPr id="89" name="원통 34"/>
            <p:cNvSpPr>
              <a:spLocks noChangeArrowheads="1"/>
            </p:cNvSpPr>
            <p:nvPr/>
          </p:nvSpPr>
          <p:spPr bwMode="auto">
            <a:xfrm>
              <a:off x="1423987" y="5440045"/>
              <a:ext cx="1149350" cy="692150"/>
            </a:xfrm>
            <a:prstGeom prst="can">
              <a:avLst>
                <a:gd name="adj" fmla="val 25000"/>
              </a:avLst>
            </a:prstGeom>
            <a:gradFill rotWithShape="1">
              <a:gsLst>
                <a:gs pos="0">
                  <a:srgbClr val="5A8AAE">
                    <a:gamma/>
                    <a:tint val="82353"/>
                    <a:invGamma/>
                  </a:srgbClr>
                </a:gs>
                <a:gs pos="100000">
                  <a:srgbClr val="5A8AAE"/>
                </a:gs>
              </a:gsLst>
              <a:lin ang="5400000" scaled="1"/>
            </a:gradFill>
            <a:ln w="31750" algn="ctr">
              <a:noFill/>
              <a:round/>
              <a:headEnd/>
              <a:tailEnd/>
            </a:ln>
            <a:effectLst/>
          </p:spPr>
          <p:txBody>
            <a:bodyPr wrap="none" lIns="36000" tIns="36000" rIns="36000" bIns="36000" anchor="t"/>
            <a:lstStyle/>
            <a:p>
              <a:pPr>
                <a:lnSpc>
                  <a:spcPct val="115000"/>
                </a:lnSpc>
                <a:defRPr/>
              </a:pPr>
              <a:endParaRPr lang="ko-KR" altLang="en-US" sz="10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sp>
          <p:nvSpPr>
            <p:cNvPr id="90" name="직사각형 97"/>
            <p:cNvSpPr>
              <a:spLocks noChangeArrowheads="1"/>
            </p:cNvSpPr>
            <p:nvPr/>
          </p:nvSpPr>
          <p:spPr bwMode="auto">
            <a:xfrm>
              <a:off x="1552431" y="5437096"/>
              <a:ext cx="715329" cy="2417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ctr" latinLnBrk="1"/>
              <a:r>
                <a:rPr lang="en-US" altLang="ko-KR" sz="900" b="1" baseline="0" dirty="0">
                  <a:latin typeface="맑은 고딕" pitchFamily="50" charset="-127"/>
                  <a:ea typeface="맑은 고딕" pitchFamily="50" charset="-127"/>
                </a:rPr>
                <a:t>Database</a:t>
              </a:r>
              <a:endParaRPr lang="ko-KR" altLang="en-US" sz="900" b="1" baseline="0" dirty="0"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91" name="그룹 61"/>
            <p:cNvGrpSpPr>
              <a:grpSpLocks/>
            </p:cNvGrpSpPr>
            <p:nvPr/>
          </p:nvGrpSpPr>
          <p:grpSpPr bwMode="auto">
            <a:xfrm>
              <a:off x="1566862" y="5643473"/>
              <a:ext cx="792163" cy="406400"/>
              <a:chOff x="1547664" y="5553237"/>
              <a:chExt cx="792088" cy="493218"/>
            </a:xfrm>
          </p:grpSpPr>
          <p:sp>
            <p:nvSpPr>
              <p:cNvPr id="92" name="직사각형 60"/>
              <p:cNvSpPr>
                <a:spLocks noChangeArrowheads="1"/>
              </p:cNvSpPr>
              <p:nvPr/>
            </p:nvSpPr>
            <p:spPr bwMode="auto">
              <a:xfrm>
                <a:off x="1547664" y="5553237"/>
                <a:ext cx="792088" cy="493218"/>
              </a:xfrm>
              <a:prstGeom prst="rect">
                <a:avLst/>
              </a:prstGeom>
              <a:solidFill>
                <a:schemeClr val="bg1"/>
              </a:solidFill>
              <a:ln w="6350">
                <a:noFill/>
                <a:round/>
                <a:headEnd/>
                <a:tailEnd/>
              </a:ln>
            </p:spPr>
            <p:txBody>
              <a:bodyPr wrap="none" tIns="0" bIns="0"/>
              <a:lstStyle/>
              <a:p>
                <a:pPr algn="ctr" latinLnBrk="1"/>
                <a:r>
                  <a:rPr lang="en-US" altLang="ko-KR" sz="900" b="1" baseline="0">
                    <a:latin typeface="맑은 고딕" pitchFamily="50" charset="-127"/>
                    <a:ea typeface="맑은 고딕" pitchFamily="50" charset="-127"/>
                  </a:rPr>
                  <a:t>Table</a:t>
                </a:r>
                <a:endParaRPr lang="ko-KR" altLang="en-US" sz="900" b="1" baseline="0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pic>
            <p:nvPicPr>
              <p:cNvPr id="93" name="Picture 2" descr="http://t3.gstatic.com/images?q=tbn:ANd9GcT392iIWnzOa3tmeyg00-Fs41SMeX-nNV5ERVHu77gBOKRH58MRYw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785" t="15971" r="4305" b="20142"/>
              <a:stretch>
                <a:fillRect/>
              </a:stretch>
            </p:blipFill>
            <p:spPr bwMode="auto">
              <a:xfrm>
                <a:off x="1710439" y="5711770"/>
                <a:ext cx="484864" cy="317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94" name="Rectangle 9"/>
          <p:cNvSpPr>
            <a:spLocks noChangeArrowheads="1"/>
          </p:cNvSpPr>
          <p:nvPr/>
        </p:nvSpPr>
        <p:spPr bwMode="auto">
          <a:xfrm>
            <a:off x="402690" y="348933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로그파일 암호화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5" name="Rectangle 10"/>
          <p:cNvSpPr>
            <a:spLocks noChangeArrowheads="1"/>
          </p:cNvSpPr>
          <p:nvPr/>
        </p:nvSpPr>
        <p:spPr bwMode="auto">
          <a:xfrm>
            <a:off x="554860" y="3683932"/>
            <a:ext cx="5867416" cy="338131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DBMS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로그 파일 내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ID, Password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대상 암호화를 통해 </a:t>
            </a:r>
            <a:r>
              <a:rPr lang="ko-KR" altLang="en-US" sz="1100" dirty="0" err="1" smtClean="0">
                <a:latin typeface="맑은 고딕" pitchFamily="50" charset="-127"/>
                <a:ea typeface="맑은 고딕" pitchFamily="50" charset="-127"/>
              </a:rPr>
              <a:t>보안성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강화 기능 제공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96" name="그룹 95"/>
          <p:cNvGrpSpPr/>
          <p:nvPr/>
        </p:nvGrpSpPr>
        <p:grpSpPr>
          <a:xfrm>
            <a:off x="6469750" y="4981866"/>
            <a:ext cx="2328278" cy="926311"/>
            <a:chOff x="6663871" y="5333683"/>
            <a:chExt cx="2403929" cy="970318"/>
          </a:xfrm>
        </p:grpSpPr>
        <p:pic>
          <p:nvPicPr>
            <p:cNvPr id="97" name="Picture 2" descr="http://t3.gstatic.com/images?q=tbn:ANd9GcT392iIWnzOa3tmeyg00-Fs41SMeX-nNV5ERVHu77gBOKRH58MRYw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785" t="15971" r="4305" b="20142"/>
            <a:stretch>
              <a:fillRect/>
            </a:stretch>
          </p:blipFill>
          <p:spPr bwMode="auto">
            <a:xfrm>
              <a:off x="8229600" y="5389601"/>
              <a:ext cx="527050" cy="3214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8" name="모서리가 둥근 직사각형 97"/>
            <p:cNvSpPr/>
            <p:nvPr/>
          </p:nvSpPr>
          <p:spPr bwMode="auto">
            <a:xfrm>
              <a:off x="6676571" y="5333683"/>
              <a:ext cx="1404938" cy="970318"/>
            </a:xfrm>
            <a:prstGeom prst="roundRect">
              <a:avLst>
                <a:gd name="adj" fmla="val 7243"/>
              </a:avLst>
            </a:prstGeom>
            <a:solidFill>
              <a:schemeClr val="bg1">
                <a:lumMod val="85000"/>
              </a:schemeClr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 algn="ctr" latinLnBrk="1">
                <a:defRPr/>
              </a:pPr>
              <a:endParaRPr lang="ko-KR" altLang="en-US" sz="1300" baseline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9" name="직사각형 43"/>
            <p:cNvSpPr>
              <a:spLocks noChangeArrowheads="1"/>
            </p:cNvSpPr>
            <p:nvPr/>
          </p:nvSpPr>
          <p:spPr bwMode="auto">
            <a:xfrm>
              <a:off x="6663871" y="5333683"/>
              <a:ext cx="720294" cy="2579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latinLnBrk="1"/>
              <a:r>
                <a:rPr lang="ko-KR" altLang="en-US" sz="1000" b="1" baseline="0">
                  <a:latin typeface="맑은 고딕" pitchFamily="50" charset="-127"/>
                  <a:ea typeface="맑은 고딕" pitchFamily="50" charset="-127"/>
                </a:rPr>
                <a:t>운영체제</a:t>
              </a:r>
            </a:p>
          </p:txBody>
        </p:sp>
        <p:sp>
          <p:nvSpPr>
            <p:cNvPr id="100" name="원통 34"/>
            <p:cNvSpPr>
              <a:spLocks noChangeArrowheads="1"/>
            </p:cNvSpPr>
            <p:nvPr/>
          </p:nvSpPr>
          <p:spPr bwMode="auto">
            <a:xfrm>
              <a:off x="7086601" y="5668645"/>
              <a:ext cx="712332" cy="482956"/>
            </a:xfrm>
            <a:prstGeom prst="can">
              <a:avLst>
                <a:gd name="adj" fmla="val 38056"/>
              </a:avLst>
            </a:prstGeom>
            <a:gradFill rotWithShape="1">
              <a:gsLst>
                <a:gs pos="0">
                  <a:srgbClr val="5A8AAE">
                    <a:gamma/>
                    <a:tint val="82353"/>
                    <a:invGamma/>
                  </a:srgbClr>
                </a:gs>
                <a:gs pos="100000">
                  <a:srgbClr val="5A8AAE"/>
                </a:gs>
              </a:gsLst>
              <a:lin ang="5400000" scaled="1"/>
            </a:gradFill>
            <a:ln w="31750" algn="ctr">
              <a:noFill/>
              <a:round/>
              <a:headEnd/>
              <a:tailEnd/>
            </a:ln>
            <a:effectLst/>
          </p:spPr>
          <p:txBody>
            <a:bodyPr wrap="none" lIns="36000" tIns="36000" rIns="36000" bIns="36000" anchor="t"/>
            <a:lstStyle/>
            <a:p>
              <a:pPr>
                <a:lnSpc>
                  <a:spcPct val="115000"/>
                </a:lnSpc>
                <a:defRPr/>
              </a:pPr>
              <a:endParaRPr lang="ko-KR" altLang="en-US" sz="10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pic>
          <p:nvPicPr>
            <p:cNvPr id="101" name="Picture 38" descr="act"/>
            <p:cNvPicPr>
              <a:picLocks noChangeAspect="1" noChangeArrowheads="1"/>
            </p:cNvPicPr>
            <p:nvPr/>
          </p:nvPicPr>
          <p:blipFill>
            <a:blip r:embed="rId5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470900" y="5841683"/>
              <a:ext cx="596900" cy="3762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" name="아래로 구부러진 화살표 101"/>
            <p:cNvSpPr/>
            <p:nvPr/>
          </p:nvSpPr>
          <p:spPr bwMode="auto">
            <a:xfrm rot="1135785" flipH="1">
              <a:off x="7336479" y="5552650"/>
              <a:ext cx="1483484" cy="329350"/>
            </a:xfrm>
            <a:prstGeom prst="curvedDownArrow">
              <a:avLst>
                <a:gd name="adj1" fmla="val 12578"/>
                <a:gd name="adj2" fmla="val 88162"/>
                <a:gd name="adj3" fmla="val 47084"/>
              </a:avLst>
            </a:prstGeom>
            <a:solidFill>
              <a:srgbClr val="C00000"/>
            </a:solidFill>
            <a:ln w="1905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orthographicFront"/>
              <a:lightRig rig="balanced" dir="t"/>
            </a:scene3d>
            <a:sp3d prstMaterial="softEdge">
              <a:bevelT/>
            </a:sp3d>
          </p:spPr>
          <p:txBody>
            <a:bodyPr wrap="none" anchor="ctr"/>
            <a:lstStyle>
              <a:lvl1pPr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1pPr>
              <a:lvl2pPr marL="742950" indent="-28575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2pPr>
              <a:lvl3pPr marL="11430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3pPr>
              <a:lvl4pPr marL="16002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4pPr>
              <a:lvl5pPr marL="2057400" indent="-228600" eaLnBrk="0" hangingPunct="0"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aseline="-25000">
                  <a:solidFill>
                    <a:schemeClr val="tx1"/>
                  </a:solidFill>
                  <a:latin typeface="맑은 고딕" pitchFamily="50" charset="-127"/>
                  <a:ea typeface="MS PGothic" pitchFamily="34" charset="-128"/>
                </a:defRPr>
              </a:lvl9pPr>
            </a:lstStyle>
            <a:p>
              <a:pPr algn="ctr" eaLnBrk="1" latinLnBrk="1" hangingPunct="1">
                <a:defRPr/>
              </a:pPr>
              <a:endParaRPr lang="ko-KR" altLang="en-US" sz="1300" baseline="0" smtClean="0">
                <a:ea typeface="맑은 고딕" pitchFamily="50" charset="-127"/>
              </a:endParaRPr>
            </a:p>
          </p:txBody>
        </p:sp>
        <p:sp>
          <p:nvSpPr>
            <p:cNvPr id="103" name="직사각형 54"/>
            <p:cNvSpPr>
              <a:spLocks noChangeArrowheads="1"/>
            </p:cNvSpPr>
            <p:nvPr/>
          </p:nvSpPr>
          <p:spPr bwMode="auto">
            <a:xfrm>
              <a:off x="7075345" y="5661689"/>
              <a:ext cx="715329" cy="2417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ctr" latinLnBrk="1"/>
              <a:r>
                <a:rPr lang="en-US" altLang="ko-KR" sz="900" b="1" baseline="0" dirty="0">
                  <a:latin typeface="맑은 고딕" pitchFamily="50" charset="-127"/>
                  <a:ea typeface="맑은 고딕" pitchFamily="50" charset="-127"/>
                </a:rPr>
                <a:t>Database</a:t>
              </a:r>
              <a:endParaRPr lang="ko-KR" altLang="en-US" sz="900" b="1" baseline="0" dirty="0"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59183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Redo </a:t>
            </a:r>
            <a:r>
              <a:rPr lang="en-US" altLang="ko-KR" err="1" smtClean="0"/>
              <a:t>Logfile</a:t>
            </a:r>
            <a:r>
              <a:rPr lang="en-US" altLang="ko-KR" smtClean="0"/>
              <a:t> </a:t>
            </a:r>
            <a:r>
              <a:rPr lang="ko-KR" altLang="en-US" err="1" smtClean="0"/>
              <a:t>장애시</a:t>
            </a:r>
            <a:r>
              <a:rPr lang="ko-KR" altLang="en-US" smtClean="0"/>
              <a:t> 복구</a:t>
            </a:r>
            <a:endParaRPr lang="en-US" altLang="ko-KR" smtClean="0"/>
          </a:p>
        </p:txBody>
      </p:sp>
      <p:sp>
        <p:nvSpPr>
          <p:cNvPr id="1464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b="0" smtClean="0"/>
              <a:t> </a:t>
            </a:r>
            <a:r>
              <a:rPr lang="en-US" altLang="ko-KR" smtClean="0"/>
              <a:t>logfile </a:t>
            </a:r>
            <a:r>
              <a:rPr lang="ko-KR" altLang="en-US" smtClean="0"/>
              <a:t>장애 복구 </a:t>
            </a:r>
            <a:r>
              <a:rPr lang="en-US" altLang="ko-KR" smtClean="0"/>
              <a:t>( current logfile</a:t>
            </a:r>
            <a:r>
              <a:rPr lang="ko-KR" altLang="en-US" smtClean="0"/>
              <a:t>이 아닌 경우 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1"/>
            <a:r>
              <a:rPr lang="ko-KR" altLang="en-US" smtClean="0"/>
              <a:t>문제가 발생한 로그파일 </a:t>
            </a:r>
            <a:r>
              <a:rPr lang="en-US" altLang="ko-KR" smtClean="0"/>
              <a:t>Group </a:t>
            </a:r>
            <a:r>
              <a:rPr lang="ko-KR" altLang="en-US" smtClean="0"/>
              <a:t>삭제 </a:t>
            </a:r>
            <a:r>
              <a:rPr lang="en-US" altLang="ko-KR" smtClean="0"/>
              <a:t>(V$LOGFILE </a:t>
            </a:r>
            <a:r>
              <a:rPr lang="ko-KR" altLang="en-US" smtClean="0"/>
              <a:t>참조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</p:txBody>
      </p:sp>
      <p:sp>
        <p:nvSpPr>
          <p:cNvPr id="146436" name="Text Box 4"/>
          <p:cNvSpPr txBox="1">
            <a:spLocks noChangeArrowheads="1"/>
          </p:cNvSpPr>
          <p:nvPr/>
        </p:nvSpPr>
        <p:spPr bwMode="auto">
          <a:xfrm>
            <a:off x="425450" y="1493838"/>
            <a:ext cx="8277225" cy="35274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group#, member from v$logfile;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GROUP# MEMBER                    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 ----------------------------------------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0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/home/tiber5/tbdata/redo01.redo        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1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/home/tiber5/tbdata/redo11.redo        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2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/home/tiber5/tbdata/redo21.redo        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3 rows selected.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drop logfile group 1;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Redo </a:t>
            </a:r>
            <a:r>
              <a:rPr lang="en-US" altLang="ko-KR" err="1" smtClean="0"/>
              <a:t>Logfile</a:t>
            </a:r>
            <a:r>
              <a:rPr lang="en-US" altLang="ko-KR" smtClean="0"/>
              <a:t> </a:t>
            </a:r>
            <a:r>
              <a:rPr lang="ko-KR" altLang="en-US" err="1" smtClean="0"/>
              <a:t>장애시</a:t>
            </a:r>
            <a:r>
              <a:rPr lang="ko-KR" altLang="en-US" smtClean="0"/>
              <a:t> 복구</a:t>
            </a:r>
            <a:endParaRPr lang="en-US" altLang="ko-KR" smtClean="0"/>
          </a:p>
        </p:txBody>
      </p:sp>
      <p:sp>
        <p:nvSpPr>
          <p:cNvPr id="1474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logfile </a:t>
            </a:r>
            <a:r>
              <a:rPr lang="ko-KR" altLang="en-US" smtClean="0"/>
              <a:t>장애 복구 </a:t>
            </a:r>
            <a:r>
              <a:rPr lang="en-US" altLang="ko-KR" smtClean="0"/>
              <a:t>( current logfile</a:t>
            </a:r>
            <a:r>
              <a:rPr lang="ko-KR" altLang="en-US" smtClean="0"/>
              <a:t>이 아닌 경우 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1"/>
            <a:r>
              <a:rPr lang="ko-KR" altLang="en-US" smtClean="0"/>
              <a:t>새로운 </a:t>
            </a:r>
            <a:r>
              <a:rPr lang="en-US" altLang="ko-KR" smtClean="0"/>
              <a:t>logfile group </a:t>
            </a:r>
            <a:r>
              <a:rPr lang="ko-KR" altLang="en-US" smtClean="0"/>
              <a:t>추가</a:t>
            </a:r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</p:txBody>
      </p:sp>
      <p:sp>
        <p:nvSpPr>
          <p:cNvPr id="147460" name="Text Box 4"/>
          <p:cNvSpPr txBox="1">
            <a:spLocks noChangeArrowheads="1"/>
          </p:cNvSpPr>
          <p:nvPr/>
        </p:nvSpPr>
        <p:spPr bwMode="auto">
          <a:xfrm>
            <a:off x="425450" y="1493838"/>
            <a:ext cx="8277225" cy="13112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ADD LOGFILE GROUP 1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2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('/home/tiber5/tbdata/redo11.redo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') size 40M;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Redo </a:t>
            </a:r>
            <a:r>
              <a:rPr lang="en-US" altLang="ko-KR" err="1" smtClean="0"/>
              <a:t>Logfile</a:t>
            </a:r>
            <a:r>
              <a:rPr lang="en-US" altLang="ko-KR" smtClean="0"/>
              <a:t> </a:t>
            </a:r>
            <a:r>
              <a:rPr lang="ko-KR" altLang="en-US" err="1" smtClean="0"/>
              <a:t>장애시</a:t>
            </a:r>
            <a:r>
              <a:rPr lang="ko-KR" altLang="en-US" smtClean="0"/>
              <a:t> 복구</a:t>
            </a:r>
            <a:endParaRPr lang="en-US" altLang="ko-KR" smtClean="0"/>
          </a:p>
        </p:txBody>
      </p:sp>
      <p:sp>
        <p:nvSpPr>
          <p:cNvPr id="1484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logfile </a:t>
            </a:r>
            <a:r>
              <a:rPr lang="ko-KR" altLang="en-US" smtClean="0"/>
              <a:t>장애 복구 </a:t>
            </a:r>
            <a:r>
              <a:rPr lang="en-US" altLang="ko-KR" smtClean="0"/>
              <a:t>( current logfile</a:t>
            </a:r>
            <a:r>
              <a:rPr lang="ko-KR" altLang="en-US" smtClean="0"/>
              <a:t>이 아닌 경우 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1"/>
            <a:r>
              <a:rPr lang="en-US" altLang="ko-KR" smtClean="0"/>
              <a:t>Tibero</a:t>
            </a:r>
            <a:r>
              <a:rPr lang="ko-KR" altLang="en-US" smtClean="0"/>
              <a:t>를 재기동한다</a:t>
            </a:r>
            <a:r>
              <a:rPr lang="en-US" altLang="ko-KR" smtClean="0"/>
              <a:t>.</a:t>
            </a:r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</p:txBody>
      </p:sp>
      <p:sp>
        <p:nvSpPr>
          <p:cNvPr id="148484" name="Text Box 4"/>
          <p:cNvSpPr txBox="1">
            <a:spLocks noChangeArrowheads="1"/>
          </p:cNvSpPr>
          <p:nvPr/>
        </p:nvSpPr>
        <p:spPr bwMode="auto">
          <a:xfrm>
            <a:off x="425450" y="1493838"/>
            <a:ext cx="8277225" cy="38481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tbdown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terminated (NORMAL mode).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/home/tiber5/tibero5/instance/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NORMAL mode.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Redo </a:t>
            </a:r>
            <a:r>
              <a:rPr lang="en-US" altLang="ko-KR" err="1" smtClean="0"/>
              <a:t>Logfile</a:t>
            </a:r>
            <a:r>
              <a:rPr lang="en-US" altLang="ko-KR" smtClean="0"/>
              <a:t> </a:t>
            </a:r>
            <a:r>
              <a:rPr lang="ko-KR" altLang="en-US" err="1" smtClean="0"/>
              <a:t>장애시</a:t>
            </a:r>
            <a:r>
              <a:rPr lang="ko-KR" altLang="en-US" smtClean="0"/>
              <a:t> 복구</a:t>
            </a:r>
            <a:endParaRPr lang="en-US" altLang="ko-KR" smtClean="0"/>
          </a:p>
        </p:txBody>
      </p:sp>
      <p:sp>
        <p:nvSpPr>
          <p:cNvPr id="1495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logfile </a:t>
            </a:r>
            <a:r>
              <a:rPr lang="ko-KR" altLang="en-US" smtClean="0"/>
              <a:t>장애 복구 </a:t>
            </a:r>
            <a:r>
              <a:rPr lang="en-US" altLang="ko-KR" smtClean="0"/>
              <a:t>( current logfile</a:t>
            </a:r>
            <a:r>
              <a:rPr lang="ko-KR" altLang="en-US" smtClean="0"/>
              <a:t>인 경우 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1"/>
            <a:r>
              <a:rPr lang="en-US" altLang="ko-KR" smtClean="0">
                <a:latin typeface="Arial" pitchFamily="34" charset="0"/>
              </a:rPr>
              <a:t>‘</a:t>
            </a:r>
            <a:r>
              <a:rPr lang="en-US" altLang="ko-KR" smtClean="0"/>
              <a:t>CURRENT</a:t>
            </a:r>
            <a:r>
              <a:rPr lang="en-US" altLang="ko-KR" smtClean="0">
                <a:latin typeface="Arial" pitchFamily="34" charset="0"/>
              </a:rPr>
              <a:t>’</a:t>
            </a:r>
            <a:r>
              <a:rPr lang="en-US" altLang="ko-KR" smtClean="0"/>
              <a:t> logfile</a:t>
            </a:r>
            <a:r>
              <a:rPr lang="ko-KR" altLang="en-US" smtClean="0"/>
              <a:t>의 손상시에는 </a:t>
            </a:r>
            <a:r>
              <a:rPr lang="en-US" altLang="ko-KR" smtClean="0"/>
              <a:t>logfile</a:t>
            </a:r>
            <a:r>
              <a:rPr lang="ko-KR" altLang="en-US" smtClean="0"/>
              <a:t>의 재생성으로 복구할 수 없다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</p:txBody>
      </p:sp>
      <p:sp>
        <p:nvSpPr>
          <p:cNvPr id="149508" name="Text Box 4"/>
          <p:cNvSpPr txBox="1">
            <a:spLocks noChangeArrowheads="1"/>
          </p:cNvSpPr>
          <p:nvPr/>
        </p:nvSpPr>
        <p:spPr bwMode="auto">
          <a:xfrm>
            <a:off x="425450" y="1493838"/>
            <a:ext cx="8277225" cy="36242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group#, status from v$log;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GROUP#   STATUS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 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0 	    CURRENT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1 	    UNUSED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2         UNUSED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3 rows selected.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drop logfile group 0;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TBR-24023: Cannot drop log file: this log file is current log file.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Redo </a:t>
            </a:r>
            <a:r>
              <a:rPr lang="en-US" altLang="ko-KR" err="1" smtClean="0"/>
              <a:t>Logfile</a:t>
            </a:r>
            <a:r>
              <a:rPr lang="en-US" altLang="ko-KR" smtClean="0"/>
              <a:t> </a:t>
            </a:r>
            <a:r>
              <a:rPr lang="ko-KR" altLang="en-US" err="1" smtClean="0"/>
              <a:t>장애시</a:t>
            </a:r>
            <a:r>
              <a:rPr lang="ko-KR" altLang="en-US" smtClean="0"/>
              <a:t> 복구</a:t>
            </a:r>
            <a:endParaRPr lang="en-US" altLang="ko-KR" smtClean="0"/>
          </a:p>
        </p:txBody>
      </p:sp>
      <p:sp>
        <p:nvSpPr>
          <p:cNvPr id="1505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logfile </a:t>
            </a:r>
            <a:r>
              <a:rPr lang="ko-KR" altLang="en-US" smtClean="0"/>
              <a:t>장애 복구 </a:t>
            </a:r>
            <a:r>
              <a:rPr lang="en-US" altLang="ko-KR" smtClean="0"/>
              <a:t>( current logfile</a:t>
            </a:r>
            <a:r>
              <a:rPr lang="ko-KR" altLang="en-US" smtClean="0"/>
              <a:t>인 경우 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1"/>
            <a:r>
              <a:rPr lang="ko-KR" altLang="en-US" smtClean="0"/>
              <a:t>불완전복구를 통해서만 복구가 가능하다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</p:txBody>
      </p:sp>
      <p:sp>
        <p:nvSpPr>
          <p:cNvPr id="150532" name="Text Box 4"/>
          <p:cNvSpPr txBox="1">
            <a:spLocks noChangeArrowheads="1"/>
          </p:cNvSpPr>
          <p:nvPr/>
        </p:nvSpPr>
        <p:spPr bwMode="auto">
          <a:xfrm>
            <a:off x="425450" y="1493838"/>
            <a:ext cx="8277225" cy="13112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recover automatic database until cancel;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recover cancel;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Redo </a:t>
            </a:r>
            <a:r>
              <a:rPr lang="en-US" altLang="ko-KR" err="1" smtClean="0"/>
              <a:t>Logfile</a:t>
            </a:r>
            <a:r>
              <a:rPr lang="en-US" altLang="ko-KR" smtClean="0"/>
              <a:t> </a:t>
            </a:r>
            <a:r>
              <a:rPr lang="ko-KR" altLang="en-US" err="1" smtClean="0"/>
              <a:t>장애시</a:t>
            </a:r>
            <a:r>
              <a:rPr lang="ko-KR" altLang="en-US" smtClean="0"/>
              <a:t> 복구</a:t>
            </a:r>
            <a:endParaRPr lang="en-US" altLang="ko-KR" smtClean="0"/>
          </a:p>
        </p:txBody>
      </p:sp>
      <p:sp>
        <p:nvSpPr>
          <p:cNvPr id="1515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logfile </a:t>
            </a:r>
            <a:r>
              <a:rPr lang="ko-KR" altLang="en-US" smtClean="0"/>
              <a:t>장애 복구 </a:t>
            </a:r>
            <a:r>
              <a:rPr lang="en-US" altLang="ko-KR" smtClean="0"/>
              <a:t>( current logfile</a:t>
            </a:r>
            <a:r>
              <a:rPr lang="ko-KR" altLang="en-US" smtClean="0"/>
              <a:t>인 경우 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1"/>
            <a:r>
              <a:rPr lang="ko-KR" altLang="en-US" smtClean="0"/>
              <a:t>불완전복구가 되었으면 </a:t>
            </a:r>
            <a:r>
              <a:rPr lang="en-US" altLang="ko-KR" smtClean="0"/>
              <a:t>tibero</a:t>
            </a:r>
            <a:r>
              <a:rPr lang="ko-KR" altLang="en-US" smtClean="0"/>
              <a:t>를 재기동해야 하는데 반드시 </a:t>
            </a:r>
            <a:r>
              <a:rPr lang="en-US" altLang="ko-KR" smtClean="0"/>
              <a:t>resetlogs</a:t>
            </a:r>
            <a:r>
              <a:rPr lang="ko-KR" altLang="en-US" smtClean="0"/>
              <a:t>로 기동한다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Resetlogs</a:t>
            </a:r>
            <a:r>
              <a:rPr lang="ko-KR" altLang="en-US" smtClean="0"/>
              <a:t>에서는 </a:t>
            </a:r>
            <a:r>
              <a:rPr lang="en-US" altLang="ko-KR" smtClean="0"/>
              <a:t>Tibero</a:t>
            </a:r>
            <a:r>
              <a:rPr lang="ko-KR" altLang="en-US" smtClean="0"/>
              <a:t>를 사용할 수 없으므로 </a:t>
            </a:r>
            <a:r>
              <a:rPr lang="en-US" altLang="ko-KR" smtClean="0"/>
              <a:t>Tibero</a:t>
            </a:r>
            <a:r>
              <a:rPr lang="ko-KR" altLang="en-US" smtClean="0"/>
              <a:t>를 재기동해야 한다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Current logfile</a:t>
            </a:r>
            <a:r>
              <a:rPr lang="ko-KR" altLang="en-US" smtClean="0"/>
              <a:t>을 자동으로 생성된다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</p:txBody>
      </p:sp>
      <p:sp>
        <p:nvSpPr>
          <p:cNvPr id="151556" name="Text Box 4"/>
          <p:cNvSpPr txBox="1">
            <a:spLocks noChangeArrowheads="1"/>
          </p:cNvSpPr>
          <p:nvPr/>
        </p:nvSpPr>
        <p:spPr bwMode="auto">
          <a:xfrm>
            <a:off x="425450" y="2008188"/>
            <a:ext cx="8277225" cy="25352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resetlogs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/home/tiber5/tibero5/instance/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NORMAL mode.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ARCHIVELOG </a:t>
            </a:r>
            <a:r>
              <a:rPr lang="ko-KR" altLang="en-US"/>
              <a:t>모드에서 </a:t>
            </a:r>
            <a:r>
              <a:rPr lang="en-US" altLang="ko-KR"/>
              <a:t>Online Backup</a:t>
            </a:r>
            <a:endParaRPr lang="ko-KR" altLang="en-US" smtClean="0"/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ARCHIVELOG Mode</a:t>
            </a:r>
            <a:r>
              <a:rPr lang="ko-KR" altLang="en-US" smtClean="0"/>
              <a:t>에서 </a:t>
            </a:r>
            <a:r>
              <a:rPr lang="en-US" altLang="ko-KR" smtClean="0"/>
              <a:t>online backup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V$TABLESPACE</a:t>
            </a:r>
            <a:r>
              <a:rPr lang="ko-KR" altLang="en-US" smtClean="0"/>
              <a:t>에서 </a:t>
            </a:r>
            <a:r>
              <a:rPr lang="en-US" altLang="ko-KR" smtClean="0"/>
              <a:t>backup </a:t>
            </a:r>
            <a:r>
              <a:rPr lang="ko-KR" altLang="en-US" smtClean="0"/>
              <a:t>대상 테이블스페이스 확인</a:t>
            </a:r>
          </a:p>
        </p:txBody>
      </p:sp>
      <p:sp>
        <p:nvSpPr>
          <p:cNvPr id="152580" name="Text Box 4"/>
          <p:cNvSpPr txBox="1">
            <a:spLocks noChangeArrowheads="1"/>
          </p:cNvSpPr>
          <p:nvPr/>
        </p:nvSpPr>
        <p:spPr bwMode="auto">
          <a:xfrm>
            <a:off x="425450" y="1550988"/>
            <a:ext cx="8277225" cy="332581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name from v$tablespace;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NAME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--------------------------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SYSTEM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UNDO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TEMP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USR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TEST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5 rows selected.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/>
              <a:t>ARCHIVELOG </a:t>
            </a:r>
            <a:r>
              <a:rPr lang="ko-KR" altLang="en-US"/>
              <a:t>모드에서 </a:t>
            </a:r>
            <a:r>
              <a:rPr lang="en-US" altLang="ko-KR"/>
              <a:t>Online Backup</a:t>
            </a:r>
            <a:endParaRPr lang="en-US" altLang="ko-KR" smtClean="0"/>
          </a:p>
        </p:txBody>
      </p:sp>
      <p:sp>
        <p:nvSpPr>
          <p:cNvPr id="1536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ARCHIVELOG Mode</a:t>
            </a:r>
            <a:r>
              <a:rPr lang="ko-KR" altLang="en-US" smtClean="0"/>
              <a:t>에서 </a:t>
            </a:r>
            <a:r>
              <a:rPr lang="en-US" altLang="ko-KR" smtClean="0"/>
              <a:t>online backup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>
                <a:latin typeface="Arial" pitchFamily="34" charset="0"/>
              </a:rPr>
              <a:t>‘</a:t>
            </a:r>
            <a:r>
              <a:rPr lang="en-US" altLang="ko-KR" smtClean="0"/>
              <a:t>ALTER TABLESPACE [tablespace_name] BEGIN BACKUP;</a:t>
            </a:r>
            <a:r>
              <a:rPr lang="ko-KR" altLang="en-US" smtClean="0"/>
              <a:t>으로 </a:t>
            </a:r>
            <a:r>
              <a:rPr lang="en-US" altLang="ko-KR" smtClean="0"/>
              <a:t>backup </a:t>
            </a:r>
            <a:r>
              <a:rPr lang="ko-KR" altLang="en-US" smtClean="0"/>
              <a:t>모드로 변경</a:t>
            </a:r>
          </a:p>
          <a:p>
            <a:pPr lvl="1"/>
            <a:r>
              <a:rPr lang="en-US" altLang="ko-KR" smtClean="0"/>
              <a:t> backup </a:t>
            </a:r>
            <a:r>
              <a:rPr lang="ko-KR" altLang="en-US" smtClean="0"/>
              <a:t>대상 위치로 </a:t>
            </a:r>
            <a:r>
              <a:rPr lang="en-US" altLang="ko-KR" smtClean="0"/>
              <a:t>copy</a:t>
            </a:r>
          </a:p>
          <a:p>
            <a:pPr lvl="1"/>
            <a:r>
              <a:rPr lang="en-US" altLang="ko-KR" smtClean="0"/>
              <a:t> </a:t>
            </a:r>
            <a:r>
              <a:rPr lang="en-US" altLang="ko-KR" smtClean="0">
                <a:latin typeface="Arial" pitchFamily="34" charset="0"/>
              </a:rPr>
              <a:t>‘</a:t>
            </a:r>
            <a:r>
              <a:rPr lang="en-US" altLang="ko-KR" smtClean="0"/>
              <a:t>ALTER TABLESPACE [tablespace_name] END BACKUP</a:t>
            </a:r>
            <a:r>
              <a:rPr lang="en-US" altLang="ko-KR" smtClean="0">
                <a:latin typeface="Arial" pitchFamily="34" charset="0"/>
              </a:rPr>
              <a:t>’</a:t>
            </a:r>
            <a:r>
              <a:rPr lang="ko-KR" altLang="en-US" smtClean="0"/>
              <a:t>으로 </a:t>
            </a:r>
            <a:r>
              <a:rPr lang="en-US" altLang="ko-KR" smtClean="0"/>
              <a:t>backup </a:t>
            </a:r>
            <a:r>
              <a:rPr lang="ko-KR" altLang="en-US" smtClean="0"/>
              <a:t>모드 종료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>
              <a:buFont typeface="Arial Black" pitchFamily="34" charset="0"/>
              <a:buNone/>
            </a:pPr>
            <a:endParaRPr lang="ko-KR" altLang="en-US" smtClean="0"/>
          </a:p>
          <a:p>
            <a:pPr lvl="1"/>
            <a:r>
              <a:rPr lang="en-US" altLang="ko-KR" smtClean="0"/>
              <a:t>Backup </a:t>
            </a:r>
            <a:r>
              <a:rPr lang="ko-KR" altLang="en-US" smtClean="0"/>
              <a:t>대상 </a:t>
            </a:r>
            <a:r>
              <a:rPr lang="en-US" altLang="ko-KR" smtClean="0"/>
              <a:t>tablespace</a:t>
            </a:r>
            <a:r>
              <a:rPr lang="ko-KR" altLang="en-US" smtClean="0"/>
              <a:t>를 모두 위와 같은 방법으로 </a:t>
            </a:r>
            <a:r>
              <a:rPr lang="en-US" altLang="ko-KR" smtClean="0"/>
              <a:t>backup</a:t>
            </a:r>
          </a:p>
        </p:txBody>
      </p:sp>
      <p:sp>
        <p:nvSpPr>
          <p:cNvPr id="153604" name="Text Box 4"/>
          <p:cNvSpPr txBox="1">
            <a:spLocks noChangeArrowheads="1"/>
          </p:cNvSpPr>
          <p:nvPr/>
        </p:nvSpPr>
        <p:spPr bwMode="auto">
          <a:xfrm>
            <a:off x="425450" y="2008188"/>
            <a:ext cx="8277225" cy="205898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tablespace system begin backup;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Tablespace 'SYSTEM' altered.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!cp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home/tibero5/tbdata/system001.dtf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home/tibero5/tbdata/backup   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tablespace system end backup;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Tablespace 'SYSTEM' altered.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/>
              <a:t>ONLINE backup </a:t>
            </a:r>
            <a:r>
              <a:rPr lang="ko-KR" altLang="en-US" sz="2400"/>
              <a:t>중 </a:t>
            </a:r>
            <a:r>
              <a:rPr lang="en-US" altLang="ko-KR" sz="2400" err="1"/>
              <a:t>Tibero</a:t>
            </a:r>
            <a:r>
              <a:rPr lang="ko-KR" altLang="en-US" sz="2400"/>
              <a:t>의 재기동시 복구</a:t>
            </a:r>
          </a:p>
        </p:txBody>
      </p:sp>
      <p:sp>
        <p:nvSpPr>
          <p:cNvPr id="1546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ONLINE backup </a:t>
            </a:r>
            <a:r>
              <a:rPr lang="ko-KR" altLang="en-US" smtClean="0"/>
              <a:t>중 </a:t>
            </a:r>
            <a:r>
              <a:rPr lang="en-US" altLang="ko-KR" smtClean="0"/>
              <a:t>Tibero </a:t>
            </a:r>
            <a:r>
              <a:rPr lang="ko-KR" altLang="en-US" smtClean="0"/>
              <a:t>재기동</a:t>
            </a:r>
          </a:p>
          <a:p>
            <a:pPr lvl="1"/>
            <a:r>
              <a:rPr lang="en-US" altLang="ko-KR" smtClean="0"/>
              <a:t>Online backup </a:t>
            </a:r>
            <a:r>
              <a:rPr lang="ko-KR" altLang="en-US" smtClean="0"/>
              <a:t>중 비정상적인 종료 등으로 </a:t>
            </a:r>
            <a:r>
              <a:rPr lang="en-US" altLang="ko-KR" smtClean="0"/>
              <a:t>tibero</a:t>
            </a:r>
            <a:r>
              <a:rPr lang="ko-KR" altLang="en-US" smtClean="0"/>
              <a:t>의 재기동하게 되면 에러 발생</a:t>
            </a:r>
          </a:p>
        </p:txBody>
      </p:sp>
      <p:sp>
        <p:nvSpPr>
          <p:cNvPr id="154628" name="Text Box 4"/>
          <p:cNvSpPr txBox="1">
            <a:spLocks noChangeArrowheads="1"/>
          </p:cNvSpPr>
          <p:nvPr/>
        </p:nvSpPr>
        <p:spPr bwMode="auto">
          <a:xfrm>
            <a:off x="425450" y="1609725"/>
            <a:ext cx="8277225" cy="428148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/home/tiber5/tibero5/instance/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********************************************************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Critical Warning : Raise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svmode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failed. The reason is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  TBR-1024 :  Database needs media recovery: file restored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(/home/tiber5/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/system001.dtf).   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  Current server mode is MOUNT.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********************************************************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MOUNT mode.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/>
              <a:t>ONLINE backup </a:t>
            </a:r>
            <a:r>
              <a:rPr lang="ko-KR" altLang="en-US" sz="2400"/>
              <a:t>중 </a:t>
            </a:r>
            <a:r>
              <a:rPr lang="en-US" altLang="ko-KR" sz="2400" err="1"/>
              <a:t>Tibero</a:t>
            </a:r>
            <a:r>
              <a:rPr lang="ko-KR" altLang="en-US" sz="2400"/>
              <a:t>의 재기동시 복구</a:t>
            </a:r>
            <a:endParaRPr lang="en-US" altLang="ko-KR" sz="2400" smtClean="0"/>
          </a:p>
        </p:txBody>
      </p:sp>
      <p:sp>
        <p:nvSpPr>
          <p:cNvPr id="15565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ONLINE backup </a:t>
            </a:r>
            <a:r>
              <a:rPr lang="ko-KR" altLang="en-US" smtClean="0"/>
              <a:t>중 </a:t>
            </a:r>
            <a:r>
              <a:rPr lang="en-US" altLang="ko-KR" smtClean="0"/>
              <a:t>Tibero </a:t>
            </a:r>
            <a:r>
              <a:rPr lang="ko-KR" altLang="en-US" smtClean="0"/>
              <a:t>재기동</a:t>
            </a:r>
          </a:p>
          <a:p>
            <a:pPr lvl="1"/>
            <a:r>
              <a:rPr lang="en-US" altLang="ko-KR" smtClean="0"/>
              <a:t>Tibero</a:t>
            </a:r>
            <a:r>
              <a:rPr lang="ko-KR" altLang="en-US" smtClean="0"/>
              <a:t>를 </a:t>
            </a:r>
            <a:r>
              <a:rPr lang="en-US" altLang="ko-KR" smtClean="0"/>
              <a:t>MOUNT </a:t>
            </a:r>
            <a:r>
              <a:rPr lang="ko-KR" altLang="en-US" smtClean="0"/>
              <a:t>모드까지 </a:t>
            </a:r>
            <a:r>
              <a:rPr lang="en-US" altLang="ko-KR" smtClean="0"/>
              <a:t>boot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V$BACKUP view</a:t>
            </a:r>
            <a:r>
              <a:rPr lang="ko-KR" altLang="en-US" smtClean="0"/>
              <a:t>를 조회하여 </a:t>
            </a:r>
            <a:r>
              <a:rPr lang="en-US" altLang="ko-KR" smtClean="0"/>
              <a:t>STATUS</a:t>
            </a:r>
            <a:r>
              <a:rPr lang="ko-KR" altLang="en-US" smtClean="0"/>
              <a:t>가 </a:t>
            </a:r>
            <a:r>
              <a:rPr lang="en-US" altLang="ko-KR" smtClean="0">
                <a:latin typeface="Arial" pitchFamily="34" charset="0"/>
              </a:rPr>
              <a:t>‘</a:t>
            </a:r>
            <a:r>
              <a:rPr lang="en-US" altLang="ko-KR" smtClean="0"/>
              <a:t>ACTIVE</a:t>
            </a:r>
            <a:r>
              <a:rPr lang="en-US" altLang="ko-KR" smtClean="0">
                <a:latin typeface="Arial" pitchFamily="34" charset="0"/>
              </a:rPr>
              <a:t>’</a:t>
            </a:r>
            <a:r>
              <a:rPr lang="ko-KR" altLang="en-US" smtClean="0"/>
              <a:t>인 </a:t>
            </a:r>
            <a:r>
              <a:rPr lang="en-US" altLang="ko-KR" smtClean="0"/>
              <a:t>tablespace</a:t>
            </a:r>
            <a:r>
              <a:rPr lang="ko-KR" altLang="en-US" smtClean="0"/>
              <a:t>를 조회</a:t>
            </a:r>
          </a:p>
          <a:p>
            <a:pPr lvl="1"/>
            <a:endParaRPr lang="ko-KR" altLang="en-US" smtClean="0"/>
          </a:p>
          <a:p>
            <a:pPr lvl="1"/>
            <a:r>
              <a:rPr lang="en-US" altLang="ko-KR" smtClean="0">
                <a:latin typeface="Arial" pitchFamily="34" charset="0"/>
              </a:rPr>
              <a:t>“</a:t>
            </a:r>
            <a:r>
              <a:rPr lang="en-US" altLang="ko-KR" smtClean="0"/>
              <a:t>ALTER TABLESPACE [tablespace_name] END BACKUP; 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Tibero</a:t>
            </a:r>
            <a:r>
              <a:rPr lang="ko-KR" altLang="en-US" smtClean="0"/>
              <a:t>를 재기동한다</a:t>
            </a:r>
            <a:r>
              <a:rPr lang="en-US" altLang="ko-KR" smtClean="0"/>
              <a:t>.</a:t>
            </a:r>
          </a:p>
        </p:txBody>
      </p:sp>
      <p:sp>
        <p:nvSpPr>
          <p:cNvPr id="155652" name="Text Box 4"/>
          <p:cNvSpPr txBox="1">
            <a:spLocks noChangeArrowheads="1"/>
          </p:cNvSpPr>
          <p:nvPr/>
        </p:nvSpPr>
        <p:spPr bwMode="auto">
          <a:xfrm>
            <a:off x="620713" y="1487488"/>
            <a:ext cx="8277225" cy="2921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 mount</a:t>
            </a:r>
          </a:p>
        </p:txBody>
      </p:sp>
      <p:sp>
        <p:nvSpPr>
          <p:cNvPr id="155653" name="Text Box 5"/>
          <p:cNvSpPr txBox="1">
            <a:spLocks noChangeArrowheads="1"/>
          </p:cNvSpPr>
          <p:nvPr/>
        </p:nvSpPr>
        <p:spPr bwMode="auto">
          <a:xfrm>
            <a:off x="615950" y="2827338"/>
            <a:ext cx="8277225" cy="2921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alter tablespace ts_ndbs end backup;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보안</a:t>
            </a:r>
            <a:r>
              <a:rPr lang="en-US" altLang="ko-KR" dirty="0" smtClean="0"/>
              <a:t>/</a:t>
            </a:r>
            <a:r>
              <a:rPr lang="ko-KR" altLang="en-US" dirty="0" smtClean="0"/>
              <a:t>개발</a:t>
            </a:r>
            <a:r>
              <a:rPr lang="en-US" altLang="ko-KR" dirty="0"/>
              <a:t>,</a:t>
            </a:r>
            <a:r>
              <a:rPr lang="ko-KR" altLang="en-US" dirty="0"/>
              <a:t>관리편의성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6" name="Rectangle 14"/>
          <p:cNvSpPr txBox="1">
            <a:spLocks noChangeArrowheads="1"/>
          </p:cNvSpPr>
          <p:nvPr/>
        </p:nvSpPr>
        <p:spPr bwMode="auto">
          <a:xfrm>
            <a:off x="261045" y="825091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>
                <a:latin typeface="+mn-ea"/>
              </a:rPr>
              <a:t>Tibero</a:t>
            </a:r>
            <a:r>
              <a:rPr lang="ko-KR" altLang="en-US" sz="1200" kern="0" dirty="0" smtClean="0">
                <a:latin typeface="+mn-ea"/>
              </a:rPr>
              <a:t>는 </a:t>
            </a:r>
            <a:r>
              <a:rPr lang="en-US" altLang="ko-KR" sz="1200" kern="0" dirty="0" smtClean="0">
                <a:latin typeface="+mn-ea"/>
              </a:rPr>
              <a:t>GUI </a:t>
            </a:r>
            <a:r>
              <a:rPr lang="ko-KR" altLang="en-US" sz="1200" kern="0" dirty="0" smtClean="0">
                <a:latin typeface="+mn-ea"/>
              </a:rPr>
              <a:t>기반의 데이터베이스 개발</a:t>
            </a:r>
            <a:r>
              <a:rPr lang="en-US" altLang="ko-KR" sz="1200" kern="0" dirty="0" smtClean="0">
                <a:latin typeface="+mn-ea"/>
              </a:rPr>
              <a:t>, </a:t>
            </a:r>
            <a:r>
              <a:rPr lang="ko-KR" altLang="en-US" sz="1200" kern="0" dirty="0" smtClean="0">
                <a:latin typeface="+mn-ea"/>
              </a:rPr>
              <a:t>관리 유틸리티와 데이터를 백업</a:t>
            </a:r>
            <a:r>
              <a:rPr lang="en-US" altLang="ko-KR" sz="1200" kern="0" dirty="0" smtClean="0">
                <a:latin typeface="+mn-ea"/>
              </a:rPr>
              <a:t>/</a:t>
            </a:r>
            <a:r>
              <a:rPr lang="ko-KR" altLang="en-US" sz="1200" kern="0" dirty="0" smtClean="0">
                <a:latin typeface="+mn-ea"/>
              </a:rPr>
              <a:t>복구 및 적재할 수 있는 유틸리티를 제공</a:t>
            </a:r>
            <a:r>
              <a:rPr lang="en-US" altLang="ko-KR" sz="1200" kern="0" dirty="0" smtClean="0">
                <a:latin typeface="+mn-ea"/>
              </a:rPr>
              <a:t>. </a:t>
            </a:r>
            <a:r>
              <a:rPr lang="ko-KR" altLang="en-US" sz="1200" kern="0" dirty="0" smtClean="0">
                <a:latin typeface="+mn-ea"/>
              </a:rPr>
              <a:t>또한</a:t>
            </a:r>
            <a:r>
              <a:rPr lang="en-US" altLang="ko-KR" sz="1200" kern="0" dirty="0" smtClean="0">
                <a:latin typeface="+mn-ea"/>
              </a:rPr>
              <a:t>, </a:t>
            </a:r>
            <a:r>
              <a:rPr lang="ko-KR" altLang="en-US" sz="1200" kern="0" dirty="0" smtClean="0">
                <a:latin typeface="+mn-ea"/>
              </a:rPr>
              <a:t>타 </a:t>
            </a:r>
            <a:r>
              <a:rPr lang="en-US" altLang="ko-KR" sz="1200" kern="0" dirty="0" smtClean="0">
                <a:latin typeface="+mn-ea"/>
              </a:rPr>
              <a:t>DBMS</a:t>
            </a:r>
            <a:r>
              <a:rPr lang="ko-KR" altLang="en-US" sz="1200" kern="0" dirty="0" smtClean="0">
                <a:latin typeface="+mn-ea"/>
              </a:rPr>
              <a:t>의 오브젝트를 </a:t>
            </a:r>
            <a:r>
              <a:rPr lang="en-US" altLang="ko-KR" sz="1200" kern="0" dirty="0" err="1" smtClean="0">
                <a:latin typeface="+mn-ea"/>
              </a:rPr>
              <a:t>Tibero</a:t>
            </a:r>
            <a:r>
              <a:rPr lang="ko-KR" altLang="en-US" sz="1200" kern="0" dirty="0" smtClean="0">
                <a:latin typeface="+mn-ea"/>
              </a:rPr>
              <a:t>로 전환하기 위한 </a:t>
            </a:r>
            <a:r>
              <a:rPr lang="en-US" altLang="ko-KR" sz="1200" kern="0" dirty="0" smtClean="0">
                <a:latin typeface="+mn-ea"/>
              </a:rPr>
              <a:t>GUI </a:t>
            </a:r>
            <a:r>
              <a:rPr lang="ko-KR" altLang="en-US" sz="1200" kern="0" dirty="0" smtClean="0">
                <a:latin typeface="+mn-ea"/>
              </a:rPr>
              <a:t>환경의 자동 </a:t>
            </a:r>
            <a:r>
              <a:rPr lang="ko-KR" altLang="en-US" sz="1200" kern="0" dirty="0" err="1" smtClean="0">
                <a:latin typeface="+mn-ea"/>
              </a:rPr>
              <a:t>마이그레이션</a:t>
            </a:r>
            <a:r>
              <a:rPr lang="ko-KR" altLang="en-US" sz="1200" kern="0" dirty="0" smtClean="0">
                <a:latin typeface="+mn-ea"/>
              </a:rPr>
              <a:t> 툴을 제공</a:t>
            </a:r>
            <a:r>
              <a:rPr lang="en-US" altLang="ko-KR" sz="1200" kern="0" dirty="0" smtClean="0">
                <a:latin typeface="+mn-ea"/>
              </a:rPr>
              <a:t>.</a:t>
            </a:r>
          </a:p>
        </p:txBody>
      </p:sp>
      <p:sp>
        <p:nvSpPr>
          <p:cNvPr id="78" name="Rectangle 9"/>
          <p:cNvSpPr>
            <a:spLocks noChangeArrowheads="1"/>
          </p:cNvSpPr>
          <p:nvPr/>
        </p:nvSpPr>
        <p:spPr bwMode="auto">
          <a:xfrm>
            <a:off x="258949" y="163089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 제공하는 개발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관리 툴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9" name="Rectangle 9"/>
          <p:cNvSpPr>
            <a:spLocks noChangeArrowheads="1"/>
          </p:cNvSpPr>
          <p:nvPr/>
        </p:nvSpPr>
        <p:spPr bwMode="auto">
          <a:xfrm>
            <a:off x="5211579" y="163089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tbAdmin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0" name="Rectangle 10"/>
          <p:cNvSpPr>
            <a:spLocks noChangeArrowheads="1"/>
          </p:cNvSpPr>
          <p:nvPr/>
        </p:nvSpPr>
        <p:spPr bwMode="auto">
          <a:xfrm>
            <a:off x="5320907" y="1857298"/>
            <a:ext cx="3643581" cy="890576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문장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PSM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등의 입력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편집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실행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저장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실행계획 확인 및 트랜잭션 설정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종료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스키마 객체 관리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외부 유틸리티 및 프로그램 실행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DBA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 의한 데이터베이스 관리</a:t>
            </a:r>
            <a:b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세션 관리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SQL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모니터링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트랜잭션 모니터링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</a:p>
          <a:p>
            <a:pPr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Parameter 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관리 등</a:t>
            </a:r>
          </a:p>
        </p:txBody>
      </p:sp>
      <p:sp>
        <p:nvSpPr>
          <p:cNvPr id="81" name="Rectangle 9"/>
          <p:cNvSpPr>
            <a:spLocks noChangeArrowheads="1"/>
          </p:cNvSpPr>
          <p:nvPr/>
        </p:nvSpPr>
        <p:spPr bwMode="auto">
          <a:xfrm>
            <a:off x="5211579" y="3638118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tbMigrator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2" name="Rectangle 10"/>
          <p:cNvSpPr>
            <a:spLocks noChangeArrowheads="1"/>
          </p:cNvSpPr>
          <p:nvPr/>
        </p:nvSpPr>
        <p:spPr bwMode="auto">
          <a:xfrm>
            <a:off x="5320907" y="3864520"/>
            <a:ext cx="3643581" cy="890576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테이블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인덱스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뷰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동의어 등의 스키마 객체와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각종 제약조건 전환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사용자 특권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(Privilege),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역할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(Role)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전환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마이그레이션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타겟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데이터베이스에 대한 정보 제공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마이그레이션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진행상황 확인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마이그레이션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진행 결과 리포트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3" name="AutoShape 22"/>
          <p:cNvSpPr>
            <a:spLocks noChangeArrowheads="1"/>
          </p:cNvSpPr>
          <p:nvPr/>
        </p:nvSpPr>
        <p:spPr bwMode="auto">
          <a:xfrm>
            <a:off x="292307" y="2011896"/>
            <a:ext cx="2189991" cy="1474411"/>
          </a:xfrm>
          <a:prstGeom prst="roundRect">
            <a:avLst>
              <a:gd name="adj" fmla="val 8949"/>
            </a:avLst>
          </a:prstGeom>
          <a:solidFill>
            <a:schemeClr val="bg1"/>
          </a:solidFill>
          <a:ln w="25400">
            <a:noFill/>
            <a:round/>
            <a:headEnd/>
            <a:tailEnd/>
          </a:ln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  <p:txBody>
          <a:bodyPr lIns="90000" tIns="46800" rIns="216000" bIns="46800"/>
          <a:lstStyle/>
          <a:p>
            <a:pPr marL="87313" indent="-87313" algn="ctr" latinLnBrk="0">
              <a:spcBef>
                <a:spcPts val="0"/>
              </a:spcBef>
              <a:spcAft>
                <a:spcPts val="600"/>
              </a:spcAft>
              <a:buClr>
                <a:schemeClr val="bg2"/>
              </a:buClr>
            </a:pPr>
            <a:r>
              <a:rPr lang="en-US" altLang="ko-KR" sz="1000" b="1" u="sng" dirty="0" err="1" smtClean="0">
                <a:latin typeface="맑은 고딕" pitchFamily="50" charset="-127"/>
                <a:ea typeface="맑은 고딕" pitchFamily="50" charset="-127"/>
              </a:rPr>
              <a:t>tbAdmin</a:t>
            </a:r>
            <a:endParaRPr lang="en-US" altLang="ko-KR" sz="1000" b="1" u="sng" dirty="0" smtClean="0"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GUI 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환경의 데이터베이스</a:t>
            </a: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개발 및 관리 툴</a:t>
            </a:r>
            <a:endParaRPr lang="en-US" altLang="ko-KR" sz="1000" dirty="0" smtClean="0"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SQL/PSM Editor</a:t>
            </a: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스키마 브라우저</a:t>
            </a:r>
            <a:endParaRPr lang="en-US" altLang="ko-KR" sz="1000" dirty="0" smtClean="0"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DBA 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기능</a:t>
            </a:r>
            <a:endParaRPr lang="ko-KR" altLang="en-US" sz="10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4" name="AutoShape 22"/>
          <p:cNvSpPr>
            <a:spLocks noChangeArrowheads="1"/>
          </p:cNvSpPr>
          <p:nvPr/>
        </p:nvSpPr>
        <p:spPr bwMode="auto">
          <a:xfrm>
            <a:off x="2750516" y="2011896"/>
            <a:ext cx="2189991" cy="1474411"/>
          </a:xfrm>
          <a:prstGeom prst="roundRect">
            <a:avLst>
              <a:gd name="adj" fmla="val 8949"/>
            </a:avLst>
          </a:prstGeom>
          <a:solidFill>
            <a:schemeClr val="bg1"/>
          </a:solidFill>
          <a:ln w="25400">
            <a:noFill/>
            <a:round/>
            <a:headEnd/>
            <a:tailEnd/>
          </a:ln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 lIns="90000" tIns="46800" rIns="72000" bIns="46800"/>
          <a:lstStyle/>
          <a:p>
            <a:pPr marL="87313" indent="-87313" algn="ctr" latinLnBrk="0">
              <a:spcBef>
                <a:spcPts val="0"/>
              </a:spcBef>
              <a:spcAft>
                <a:spcPts val="600"/>
              </a:spcAft>
              <a:buClr>
                <a:schemeClr val="bg2"/>
              </a:buClr>
            </a:pPr>
            <a:r>
              <a:rPr lang="en-US" altLang="ko-KR" sz="1000" b="1" u="sng" dirty="0" err="1" smtClean="0">
                <a:latin typeface="맑은 고딕" pitchFamily="50" charset="-127"/>
                <a:ea typeface="맑은 고딕" pitchFamily="50" charset="-127"/>
              </a:rPr>
              <a:t>tbMigrator</a:t>
            </a:r>
            <a:endParaRPr lang="en-US" altLang="ko-KR" sz="1000" b="1" u="sng" dirty="0" smtClean="0"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타 </a:t>
            </a: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DBMS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의 데이터베이스 전체 또는 일부를 </a:t>
            </a:r>
            <a:r>
              <a:rPr lang="en-US" altLang="ko-KR" sz="10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로 자동 전환하는 툴</a:t>
            </a:r>
            <a:endParaRPr lang="en-US" altLang="ko-KR" sz="1000" dirty="0" smtClean="0"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en-US" altLang="ko-KR" sz="10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00" dirty="0" err="1" smtClean="0">
                <a:latin typeface="맑은 고딕" pitchFamily="50" charset="-127"/>
                <a:ea typeface="맑은 고딕" pitchFamily="50" charset="-127"/>
              </a:rPr>
              <a:t>오라클</a:t>
            </a: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, Sybase ASE, Informix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의 마이그레이션 지원</a:t>
            </a: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각 </a:t>
            </a:r>
            <a:r>
              <a:rPr lang="ko-KR" altLang="en-US" sz="1000" dirty="0" err="1" smtClean="0">
                <a:latin typeface="맑은 고딕" pitchFamily="50" charset="-127"/>
                <a:ea typeface="맑은 고딕" pitchFamily="50" charset="-127"/>
              </a:rPr>
              <a:t>솔루션별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 범위는 다름</a:t>
            </a: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10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5" name="AutoShape 22"/>
          <p:cNvSpPr>
            <a:spLocks noChangeArrowheads="1"/>
          </p:cNvSpPr>
          <p:nvPr/>
        </p:nvSpPr>
        <p:spPr bwMode="auto">
          <a:xfrm>
            <a:off x="292307" y="4016634"/>
            <a:ext cx="2189991" cy="1500462"/>
          </a:xfrm>
          <a:prstGeom prst="roundRect">
            <a:avLst>
              <a:gd name="adj" fmla="val 8949"/>
            </a:avLst>
          </a:prstGeom>
          <a:solidFill>
            <a:schemeClr val="bg1"/>
          </a:solidFill>
          <a:ln w="25400">
            <a:noFill/>
            <a:round/>
            <a:headEnd/>
            <a:tailEnd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lIns="90000" tIns="46800" rIns="216000" bIns="46800"/>
          <a:lstStyle/>
          <a:p>
            <a:pPr marL="87313" indent="-87313" algn="ctr" latinLnBrk="0">
              <a:spcBef>
                <a:spcPts val="0"/>
              </a:spcBef>
              <a:spcAft>
                <a:spcPts val="600"/>
              </a:spcAft>
              <a:buClr>
                <a:schemeClr val="bg2"/>
              </a:buClr>
            </a:pPr>
            <a:r>
              <a:rPr lang="en-US" altLang="ko-KR" sz="1000" b="1" u="sng" dirty="0" err="1" smtClean="0">
                <a:latin typeface="맑은 고딕" pitchFamily="50" charset="-127"/>
                <a:ea typeface="맑은 고딕" pitchFamily="50" charset="-127"/>
              </a:rPr>
              <a:t>tbLoader</a:t>
            </a:r>
            <a:endParaRPr lang="en-US" altLang="ko-KR" sz="1000" b="1" u="sng" dirty="0" smtClean="0"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대량데이터를 </a:t>
            </a:r>
            <a:r>
              <a:rPr lang="en-US" altLang="ko-KR" sz="10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 데이터베이스에 저장하기 위한 유틸리티</a:t>
            </a:r>
            <a:endParaRPr lang="en-US" altLang="ko-KR" sz="1000" dirty="0" smtClean="0"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일반 텍스트 파일을 통한 데이터 적재로 </a:t>
            </a: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DB Loading 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시간 단축</a:t>
            </a:r>
            <a:endParaRPr lang="ko-KR" altLang="en-US" sz="10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6" name="AutoShape 22"/>
          <p:cNvSpPr>
            <a:spLocks noChangeArrowheads="1"/>
          </p:cNvSpPr>
          <p:nvPr/>
        </p:nvSpPr>
        <p:spPr bwMode="auto">
          <a:xfrm>
            <a:off x="2750516" y="4016634"/>
            <a:ext cx="2189991" cy="1500462"/>
          </a:xfrm>
          <a:prstGeom prst="roundRect">
            <a:avLst>
              <a:gd name="adj" fmla="val 8949"/>
            </a:avLst>
          </a:prstGeom>
          <a:solidFill>
            <a:schemeClr val="bg1"/>
          </a:solidFill>
          <a:ln w="25400">
            <a:noFill/>
            <a:round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90000" tIns="46800" rIns="72000" bIns="46800"/>
          <a:lstStyle/>
          <a:p>
            <a:pPr marL="87313" indent="-87313" algn="ctr" latinLnBrk="0">
              <a:spcBef>
                <a:spcPts val="0"/>
              </a:spcBef>
              <a:spcAft>
                <a:spcPts val="600"/>
              </a:spcAft>
              <a:buClr>
                <a:schemeClr val="bg2"/>
              </a:buClr>
            </a:pPr>
            <a:r>
              <a:rPr lang="en-US" altLang="ko-KR" sz="1000" b="1" u="sng" dirty="0" err="1" smtClean="0">
                <a:latin typeface="맑은 고딕" pitchFamily="50" charset="-127"/>
                <a:ea typeface="맑은 고딕" pitchFamily="50" charset="-127"/>
              </a:rPr>
              <a:t>tbExport</a:t>
            </a:r>
            <a:r>
              <a:rPr lang="en-US" altLang="ko-KR" sz="1000" b="1" u="sng" dirty="0" smtClean="0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z="1000" b="1" u="sng" dirty="0" err="1" smtClean="0">
                <a:latin typeface="맑은 고딕" pitchFamily="50" charset="-127"/>
                <a:ea typeface="맑은 고딕" pitchFamily="50" charset="-127"/>
              </a:rPr>
              <a:t>tbImport</a:t>
            </a:r>
            <a:endParaRPr lang="en-US" altLang="ko-KR" sz="1000" b="1" u="sng" dirty="0" smtClean="0"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en-US" altLang="ko-KR" sz="1000" dirty="0" err="1" smtClean="0">
                <a:latin typeface="맑은 고딕" pitchFamily="50" charset="-127"/>
                <a:ea typeface="맑은 고딕" pitchFamily="50" charset="-127"/>
              </a:rPr>
              <a:t>tbExport</a:t>
            </a: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 : </a:t>
            </a:r>
            <a:r>
              <a:rPr lang="en-US" altLang="ko-KR" sz="10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에 저장된 스키마 객체를 추출해 파일로 저장</a:t>
            </a:r>
            <a:endParaRPr lang="en-US" altLang="ko-KR" sz="1000" dirty="0" smtClean="0"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en-US" altLang="ko-KR" sz="1000" dirty="0" err="1" smtClean="0">
                <a:latin typeface="맑은 고딕" pitchFamily="50" charset="-127"/>
                <a:ea typeface="맑은 고딕" pitchFamily="50" charset="-127"/>
              </a:rPr>
              <a:t>tbImport</a:t>
            </a: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 : 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외부에 저장된 스키마 객체를 </a:t>
            </a:r>
            <a:r>
              <a:rPr lang="en-US" altLang="ko-KR" sz="10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에 저장</a:t>
            </a:r>
            <a:endParaRPr lang="en-US" altLang="ko-KR" sz="1000" dirty="0" smtClean="0">
              <a:latin typeface="맑은 고딕" pitchFamily="50" charset="-127"/>
              <a:ea typeface="맑은 고딕" pitchFamily="50" charset="-127"/>
            </a:endParaRPr>
          </a:p>
          <a:p>
            <a:pPr marL="87313" indent="-87313" latinLnBrk="0">
              <a:spcBef>
                <a:spcPts val="0"/>
              </a:spcBef>
              <a:spcAft>
                <a:spcPts val="300"/>
              </a:spcAft>
              <a:buClr>
                <a:schemeClr val="bg2"/>
              </a:buClr>
              <a:buFontTx/>
              <a:buChar char="•"/>
            </a:pPr>
            <a:r>
              <a:rPr lang="en-US" altLang="ko-KR" sz="1000" dirty="0" smtClean="0">
                <a:latin typeface="맑은 고딕" pitchFamily="50" charset="-127"/>
                <a:ea typeface="맑은 고딕" pitchFamily="50" charset="-127"/>
              </a:rPr>
              <a:t>Character set </a:t>
            </a:r>
            <a:r>
              <a:rPr lang="ko-KR" altLang="en-US" sz="1000" dirty="0" smtClean="0">
                <a:latin typeface="맑은 고딕" pitchFamily="50" charset="-127"/>
                <a:ea typeface="맑은 고딕" pitchFamily="50" charset="-127"/>
              </a:rPr>
              <a:t>자동 변환</a:t>
            </a:r>
            <a:endParaRPr lang="ko-KR" altLang="en-US" sz="10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7" name="Freeform 49"/>
          <p:cNvSpPr>
            <a:spLocks/>
          </p:cNvSpPr>
          <p:nvPr/>
        </p:nvSpPr>
        <p:spPr bwMode="auto">
          <a:xfrm flipH="1">
            <a:off x="389087" y="3493276"/>
            <a:ext cx="1659084" cy="126923"/>
          </a:xfrm>
          <a:custGeom>
            <a:avLst/>
            <a:gdLst/>
            <a:ahLst/>
            <a:cxnLst>
              <a:cxn ang="0">
                <a:pos x="0" y="151"/>
              </a:cxn>
              <a:cxn ang="0">
                <a:pos x="132" y="0"/>
              </a:cxn>
              <a:cxn ang="0">
                <a:pos x="1013" y="0"/>
              </a:cxn>
            </a:cxnLst>
            <a:rect l="0" t="0" r="r" b="b"/>
            <a:pathLst>
              <a:path w="1013" h="151">
                <a:moveTo>
                  <a:pt x="0" y="151"/>
                </a:moveTo>
                <a:lnTo>
                  <a:pt x="132" y="0"/>
                </a:lnTo>
                <a:lnTo>
                  <a:pt x="1013" y="0"/>
                </a:lnTo>
              </a:path>
            </a:pathLst>
          </a:custGeom>
          <a:noFill/>
          <a:ln w="12700" cap="flat" cmpd="sng">
            <a:solidFill>
              <a:srgbClr val="6281AE"/>
            </a:solidFill>
            <a:prstDash val="solid"/>
            <a:round/>
            <a:headEnd type="oval" w="med" len="med"/>
            <a:tailEnd type="none" w="med" len="med"/>
          </a:ln>
          <a:effectLst/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8" name="Freeform 49"/>
          <p:cNvSpPr>
            <a:spLocks/>
          </p:cNvSpPr>
          <p:nvPr/>
        </p:nvSpPr>
        <p:spPr bwMode="auto">
          <a:xfrm>
            <a:off x="3101689" y="3493276"/>
            <a:ext cx="1659084" cy="126923"/>
          </a:xfrm>
          <a:custGeom>
            <a:avLst/>
            <a:gdLst/>
            <a:ahLst/>
            <a:cxnLst>
              <a:cxn ang="0">
                <a:pos x="0" y="151"/>
              </a:cxn>
              <a:cxn ang="0">
                <a:pos x="132" y="0"/>
              </a:cxn>
              <a:cxn ang="0">
                <a:pos x="1013" y="0"/>
              </a:cxn>
            </a:cxnLst>
            <a:rect l="0" t="0" r="r" b="b"/>
            <a:pathLst>
              <a:path w="1013" h="151">
                <a:moveTo>
                  <a:pt x="0" y="151"/>
                </a:moveTo>
                <a:lnTo>
                  <a:pt x="132" y="0"/>
                </a:lnTo>
                <a:lnTo>
                  <a:pt x="1013" y="0"/>
                </a:lnTo>
              </a:path>
            </a:pathLst>
          </a:custGeom>
          <a:noFill/>
          <a:ln w="12700" cap="flat" cmpd="sng">
            <a:solidFill>
              <a:srgbClr val="6281AE"/>
            </a:solidFill>
            <a:prstDash val="solid"/>
            <a:round/>
            <a:headEnd type="oval" w="med" len="med"/>
            <a:tailEnd type="none" w="med" len="med"/>
          </a:ln>
          <a:effectLst/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9" name="Freeform 49"/>
          <p:cNvSpPr>
            <a:spLocks/>
          </p:cNvSpPr>
          <p:nvPr/>
        </p:nvSpPr>
        <p:spPr bwMode="auto">
          <a:xfrm flipV="1">
            <a:off x="3101689" y="3884484"/>
            <a:ext cx="1659084" cy="126923"/>
          </a:xfrm>
          <a:custGeom>
            <a:avLst/>
            <a:gdLst/>
            <a:ahLst/>
            <a:cxnLst>
              <a:cxn ang="0">
                <a:pos x="0" y="151"/>
              </a:cxn>
              <a:cxn ang="0">
                <a:pos x="132" y="0"/>
              </a:cxn>
              <a:cxn ang="0">
                <a:pos x="1013" y="0"/>
              </a:cxn>
            </a:cxnLst>
            <a:rect l="0" t="0" r="r" b="b"/>
            <a:pathLst>
              <a:path w="1013" h="151">
                <a:moveTo>
                  <a:pt x="0" y="151"/>
                </a:moveTo>
                <a:lnTo>
                  <a:pt x="132" y="0"/>
                </a:lnTo>
                <a:lnTo>
                  <a:pt x="1013" y="0"/>
                </a:lnTo>
              </a:path>
            </a:pathLst>
          </a:custGeom>
          <a:noFill/>
          <a:ln w="12700" cap="flat" cmpd="sng">
            <a:solidFill>
              <a:srgbClr val="6281AE"/>
            </a:solidFill>
            <a:prstDash val="solid"/>
            <a:round/>
            <a:headEnd type="oval" w="med" len="med"/>
            <a:tailEnd type="none" w="med" len="med"/>
          </a:ln>
          <a:effectLst/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0" name="Freeform 49"/>
          <p:cNvSpPr>
            <a:spLocks/>
          </p:cNvSpPr>
          <p:nvPr/>
        </p:nvSpPr>
        <p:spPr bwMode="auto">
          <a:xfrm flipH="1" flipV="1">
            <a:off x="389087" y="3884484"/>
            <a:ext cx="1659084" cy="126923"/>
          </a:xfrm>
          <a:custGeom>
            <a:avLst/>
            <a:gdLst/>
            <a:ahLst/>
            <a:cxnLst>
              <a:cxn ang="0">
                <a:pos x="0" y="151"/>
              </a:cxn>
              <a:cxn ang="0">
                <a:pos x="132" y="0"/>
              </a:cxn>
              <a:cxn ang="0">
                <a:pos x="1013" y="0"/>
              </a:cxn>
            </a:cxnLst>
            <a:rect l="0" t="0" r="r" b="b"/>
            <a:pathLst>
              <a:path w="1013" h="151">
                <a:moveTo>
                  <a:pt x="0" y="151"/>
                </a:moveTo>
                <a:lnTo>
                  <a:pt x="132" y="0"/>
                </a:lnTo>
                <a:lnTo>
                  <a:pt x="1013" y="0"/>
                </a:lnTo>
              </a:path>
            </a:pathLst>
          </a:custGeom>
          <a:noFill/>
          <a:ln w="12700" cap="flat" cmpd="sng">
            <a:solidFill>
              <a:srgbClr val="6281AE"/>
            </a:solidFill>
            <a:prstDash val="solid"/>
            <a:round/>
            <a:headEnd type="oval" w="med" len="med"/>
            <a:tailEnd type="none" w="med" len="med"/>
          </a:ln>
          <a:effectLst/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91" name="Picture 4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2121107" y="3351636"/>
            <a:ext cx="927105" cy="8207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22186486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백업 파일을 이용한 </a:t>
            </a:r>
            <a:r>
              <a:rPr lang="en-US" altLang="ko-KR" err="1"/>
              <a:t>datafile</a:t>
            </a:r>
            <a:r>
              <a:rPr lang="en-US" altLang="ko-KR"/>
              <a:t> </a:t>
            </a:r>
            <a:r>
              <a:rPr lang="ko-KR" altLang="en-US"/>
              <a:t>완전 복구</a:t>
            </a:r>
          </a:p>
        </p:txBody>
      </p:sp>
      <p:sp>
        <p:nvSpPr>
          <p:cNvPr id="1566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백업 파일을 이용한 </a:t>
            </a:r>
            <a:r>
              <a:rPr lang="en-US" altLang="ko-KR" smtClean="0"/>
              <a:t>datafile </a:t>
            </a:r>
            <a:r>
              <a:rPr lang="ko-KR" altLang="en-US" smtClean="0"/>
              <a:t>완전 복구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create table as select</a:t>
            </a:r>
            <a:r>
              <a:rPr lang="ko-KR" altLang="en-US" smtClean="0"/>
              <a:t>를 이용해 </a:t>
            </a:r>
            <a:r>
              <a:rPr lang="en-US" altLang="ko-KR" smtClean="0"/>
              <a:t>table </a:t>
            </a:r>
            <a:r>
              <a:rPr lang="ko-KR" altLang="en-US" smtClean="0"/>
              <a:t>생성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</p:txBody>
      </p:sp>
      <p:sp>
        <p:nvSpPr>
          <p:cNvPr id="156676" name="Text Box 4"/>
          <p:cNvSpPr txBox="1">
            <a:spLocks noChangeArrowheads="1"/>
          </p:cNvSpPr>
          <p:nvPr/>
        </p:nvSpPr>
        <p:spPr bwMode="auto">
          <a:xfrm>
            <a:off x="425450" y="1608138"/>
            <a:ext cx="8277225" cy="30559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ls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NAME                                        OBJECT_TYPE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--------------------------------- ---------------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T1                                            TABLE 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 row selected.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create table t2 as select * from t1;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Table 'T2' created.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백업 파일을 이용한 </a:t>
            </a:r>
            <a:r>
              <a:rPr lang="en-US" altLang="ko-KR" err="1"/>
              <a:t>datafile</a:t>
            </a:r>
            <a:r>
              <a:rPr lang="en-US" altLang="ko-KR"/>
              <a:t> </a:t>
            </a:r>
            <a:r>
              <a:rPr lang="ko-KR" altLang="en-US"/>
              <a:t>완전 복구</a:t>
            </a:r>
            <a:endParaRPr lang="ko-KR" altLang="en-US" smtClean="0"/>
          </a:p>
        </p:txBody>
      </p:sp>
      <p:sp>
        <p:nvSpPr>
          <p:cNvPr id="1576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백업 파일을 이용한 </a:t>
            </a:r>
            <a:r>
              <a:rPr lang="en-US" altLang="ko-KR" smtClean="0"/>
              <a:t>datafile </a:t>
            </a:r>
            <a:r>
              <a:rPr lang="ko-KR" altLang="en-US" smtClean="0"/>
              <a:t>완전 복구</a:t>
            </a:r>
          </a:p>
          <a:p>
            <a:pPr lvl="1"/>
            <a:r>
              <a:rPr lang="en-US" altLang="ko-KR" smtClean="0"/>
              <a:t>Datafile</a:t>
            </a:r>
            <a:r>
              <a:rPr lang="ko-KR" altLang="en-US" smtClean="0"/>
              <a:t>을 삭제한 후 </a:t>
            </a:r>
            <a:r>
              <a:rPr lang="en-US" altLang="ko-KR" smtClean="0"/>
              <a:t>tibero </a:t>
            </a:r>
            <a:r>
              <a:rPr lang="ko-KR" altLang="en-US" smtClean="0"/>
              <a:t>재기동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</p:txBody>
      </p:sp>
      <p:sp>
        <p:nvSpPr>
          <p:cNvPr id="157700" name="Text Box 4"/>
          <p:cNvSpPr txBox="1">
            <a:spLocks noChangeArrowheads="1"/>
          </p:cNvSpPr>
          <p:nvPr/>
        </p:nvSpPr>
        <p:spPr bwMode="auto">
          <a:xfrm>
            <a:off x="425450" y="1536700"/>
            <a:ext cx="8277225" cy="47799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rm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usr001.dtf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tbdown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terminated (NORMAL mode).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[tibero5@tibero-mhb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]$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********************************************************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Critical Warning : Raise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svmode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failed. The reason is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  TBR-1024 :  Database needs media recovery: open failed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(/home/tiber5/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/usr001.dtf).   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  Current server mode is MOUNT.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********************************************************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MOUNT mode.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백업 파일을 이용한 </a:t>
            </a:r>
            <a:r>
              <a:rPr lang="en-US" altLang="ko-KR" err="1"/>
              <a:t>datafile</a:t>
            </a:r>
            <a:r>
              <a:rPr lang="en-US" altLang="ko-KR"/>
              <a:t> </a:t>
            </a:r>
            <a:r>
              <a:rPr lang="ko-KR" altLang="en-US"/>
              <a:t>완전 복구</a:t>
            </a:r>
            <a:endParaRPr lang="ko-KR" altLang="en-US" smtClean="0"/>
          </a:p>
        </p:txBody>
      </p:sp>
      <p:sp>
        <p:nvSpPr>
          <p:cNvPr id="1587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백업 파일을 이용한 </a:t>
            </a:r>
            <a:r>
              <a:rPr lang="en-US" altLang="ko-KR" smtClean="0"/>
              <a:t>datafile </a:t>
            </a:r>
            <a:r>
              <a:rPr lang="ko-KR" altLang="en-US" smtClean="0"/>
              <a:t>완전 복구</a:t>
            </a:r>
          </a:p>
          <a:p>
            <a:pPr lvl="1"/>
            <a:r>
              <a:rPr lang="en-US" altLang="ko-KR" smtClean="0"/>
              <a:t>V$RECOVER_FILE</a:t>
            </a:r>
            <a:r>
              <a:rPr lang="ko-KR" altLang="en-US" smtClean="0"/>
              <a:t>을 조회하여 상태를 확인한다</a:t>
            </a:r>
            <a:r>
              <a:rPr lang="en-US" altLang="ko-KR" smtClean="0"/>
              <a:t>.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</p:txBody>
      </p:sp>
      <p:sp>
        <p:nvSpPr>
          <p:cNvPr id="158724" name="Text Box 4"/>
          <p:cNvSpPr txBox="1">
            <a:spLocks noChangeArrowheads="1"/>
          </p:cNvSpPr>
          <p:nvPr/>
        </p:nvSpPr>
        <p:spPr bwMode="auto">
          <a:xfrm>
            <a:off x="425450" y="1679575"/>
            <a:ext cx="8277225" cy="2308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* from v$recover_file;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FILE# ERROR               CHANGE#      TIME            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 ------------- ----------- -----------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2    open failed          19                 2011/05/08      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 row selected.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백업 파일을 이용한 </a:t>
            </a:r>
            <a:r>
              <a:rPr lang="en-US" altLang="ko-KR" err="1"/>
              <a:t>datafile</a:t>
            </a:r>
            <a:r>
              <a:rPr lang="en-US" altLang="ko-KR"/>
              <a:t> </a:t>
            </a:r>
            <a:r>
              <a:rPr lang="ko-KR" altLang="en-US"/>
              <a:t>완전 복구</a:t>
            </a:r>
            <a:endParaRPr lang="ko-KR" altLang="en-US" smtClean="0"/>
          </a:p>
        </p:txBody>
      </p:sp>
      <p:sp>
        <p:nvSpPr>
          <p:cNvPr id="1597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백업 파일을 이용한 </a:t>
            </a:r>
            <a:r>
              <a:rPr lang="en-US" altLang="ko-KR" smtClean="0"/>
              <a:t>datafile </a:t>
            </a:r>
            <a:r>
              <a:rPr lang="ko-KR" altLang="en-US" smtClean="0"/>
              <a:t>완전 복구</a:t>
            </a:r>
          </a:p>
          <a:p>
            <a:pPr lvl="1"/>
            <a:r>
              <a:rPr lang="en-US" altLang="ko-KR" smtClean="0"/>
              <a:t>Tibero</a:t>
            </a:r>
            <a:r>
              <a:rPr lang="ko-KR" altLang="en-US" smtClean="0"/>
              <a:t>를 종료한 후 백업받은 </a:t>
            </a:r>
            <a:r>
              <a:rPr lang="en-US" altLang="ko-KR" smtClean="0"/>
              <a:t>datafile</a:t>
            </a:r>
            <a:r>
              <a:rPr lang="ko-KR" altLang="en-US" smtClean="0"/>
              <a:t>을 복원한다</a:t>
            </a:r>
            <a:r>
              <a:rPr lang="en-US" altLang="ko-KR" smtClean="0"/>
              <a:t>.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</p:txBody>
      </p:sp>
      <p:sp>
        <p:nvSpPr>
          <p:cNvPr id="159748" name="Text Box 4"/>
          <p:cNvSpPr txBox="1">
            <a:spLocks noChangeArrowheads="1"/>
          </p:cNvSpPr>
          <p:nvPr/>
        </p:nvSpPr>
        <p:spPr bwMode="auto">
          <a:xfrm>
            <a:off x="425450" y="1536700"/>
            <a:ext cx="8277225" cy="45243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[tibero5@tibero-mhb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]$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/home/tiber5/tibero5/bin/prof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********************************************************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Critical Warning : Raise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svmode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failed. The reason is 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  TBR-1024 :  Database needs media recovery: open failed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(/home/tiber5/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/usr001.dtf).   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   Current server mode is MOUNT.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********************************************************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MOUNT mode.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[tibero5@tibero-mhb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]$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tbdown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terminated (NORMAL mode).              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[tibero5@tibero-mhb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]$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cp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bak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/usr001.dtf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./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백업 파일을 이용한 </a:t>
            </a:r>
            <a:r>
              <a:rPr lang="en-US" altLang="ko-KR" err="1"/>
              <a:t>datafile</a:t>
            </a:r>
            <a:r>
              <a:rPr lang="en-US" altLang="ko-KR"/>
              <a:t> </a:t>
            </a:r>
            <a:r>
              <a:rPr lang="ko-KR" altLang="en-US"/>
              <a:t>완전 복구</a:t>
            </a:r>
            <a:endParaRPr lang="ko-KR" altLang="en-US" smtClean="0"/>
          </a:p>
        </p:txBody>
      </p:sp>
      <p:sp>
        <p:nvSpPr>
          <p:cNvPr id="1607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백업 파일을 이용한 </a:t>
            </a:r>
            <a:r>
              <a:rPr lang="en-US" altLang="ko-KR" smtClean="0"/>
              <a:t>datafile </a:t>
            </a:r>
            <a:r>
              <a:rPr lang="ko-KR" altLang="en-US" smtClean="0"/>
              <a:t>완전 복구</a:t>
            </a:r>
          </a:p>
          <a:p>
            <a:pPr lvl="1"/>
            <a:r>
              <a:rPr lang="en-US" altLang="ko-KR" smtClean="0"/>
              <a:t>MOUNT </a:t>
            </a:r>
            <a:r>
              <a:rPr lang="ko-KR" altLang="en-US" smtClean="0"/>
              <a:t>모드에서 </a:t>
            </a:r>
            <a:r>
              <a:rPr lang="en-US" altLang="ko-KR" smtClean="0"/>
              <a:t>V$RECOVER_FILE</a:t>
            </a:r>
            <a:r>
              <a:rPr lang="ko-KR" altLang="en-US" smtClean="0"/>
              <a:t>을 조회한다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>
                <a:latin typeface="Arial" pitchFamily="34" charset="0"/>
              </a:rPr>
              <a:t>‘</a:t>
            </a:r>
            <a:r>
              <a:rPr lang="en-US" altLang="ko-KR" smtClean="0"/>
              <a:t>ALTER DATABASE RECOVER ~</a:t>
            </a:r>
            <a:r>
              <a:rPr lang="en-US" altLang="ko-KR" smtClean="0">
                <a:latin typeface="Arial" pitchFamily="34" charset="0"/>
              </a:rPr>
              <a:t>’</a:t>
            </a:r>
            <a:r>
              <a:rPr lang="en-US" altLang="ko-KR" smtClean="0"/>
              <a:t> </a:t>
            </a:r>
            <a:r>
              <a:rPr lang="ko-KR" altLang="en-US" smtClean="0"/>
              <a:t>로 </a:t>
            </a:r>
            <a:r>
              <a:rPr lang="en-US" altLang="ko-KR" smtClean="0"/>
              <a:t>recovery</a:t>
            </a:r>
          </a:p>
          <a:p>
            <a:pPr lvl="1"/>
            <a:endParaRPr lang="en-US" altLang="ko-KR" sz="1600" smtClean="0"/>
          </a:p>
        </p:txBody>
      </p:sp>
      <p:sp>
        <p:nvSpPr>
          <p:cNvPr id="160772" name="Text Box 4"/>
          <p:cNvSpPr txBox="1">
            <a:spLocks noChangeArrowheads="1"/>
          </p:cNvSpPr>
          <p:nvPr/>
        </p:nvSpPr>
        <p:spPr bwMode="auto">
          <a:xfrm>
            <a:off x="425450" y="1665288"/>
            <a:ext cx="8277225" cy="28067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* from v$recover_file;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FILE#     ERROR    CHANGE#  TIME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 ------- -------- 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              File restored      19 2011/05/08        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 row selected.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recover automatic database;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백업 파일을 이용한 </a:t>
            </a:r>
            <a:r>
              <a:rPr lang="en-US" altLang="ko-KR" err="1"/>
              <a:t>datafile</a:t>
            </a:r>
            <a:r>
              <a:rPr lang="en-US" altLang="ko-KR"/>
              <a:t> </a:t>
            </a:r>
            <a:r>
              <a:rPr lang="ko-KR" altLang="en-US"/>
              <a:t>완전 복구</a:t>
            </a:r>
            <a:endParaRPr lang="ko-KR" altLang="en-US" smtClean="0"/>
          </a:p>
        </p:txBody>
      </p:sp>
      <p:sp>
        <p:nvSpPr>
          <p:cNvPr id="1617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백업 파일을 이용한 </a:t>
            </a:r>
            <a:r>
              <a:rPr lang="en-US" altLang="ko-KR" smtClean="0"/>
              <a:t>datafile </a:t>
            </a:r>
            <a:r>
              <a:rPr lang="ko-KR" altLang="en-US" smtClean="0"/>
              <a:t>완전 복구</a:t>
            </a:r>
          </a:p>
          <a:p>
            <a:pPr lvl="1"/>
            <a:r>
              <a:rPr lang="en-US" altLang="ko-KR" smtClean="0"/>
              <a:t>Recovery</a:t>
            </a:r>
            <a:r>
              <a:rPr lang="ko-KR" altLang="en-US" smtClean="0"/>
              <a:t>가 정상적으로 수행되었는 지 데이터를 확인한다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</p:txBody>
      </p:sp>
      <p:sp>
        <p:nvSpPr>
          <p:cNvPr id="161796" name="Text Box 4"/>
          <p:cNvSpPr txBox="1">
            <a:spLocks noChangeArrowheads="1"/>
          </p:cNvSpPr>
          <p:nvPr/>
        </p:nvSpPr>
        <p:spPr bwMode="auto">
          <a:xfrm>
            <a:off x="425450" y="1565275"/>
            <a:ext cx="8277225" cy="23495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ls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NAME                              OBJECT_TYPE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-------------------------- ---------------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T1                                  TABLE              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 row selected.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백업 파일이 없는 </a:t>
            </a:r>
            <a:r>
              <a:rPr lang="en-US" altLang="ko-KR" err="1"/>
              <a:t>datafile</a:t>
            </a:r>
            <a:r>
              <a:rPr lang="en-US" altLang="ko-KR"/>
              <a:t> </a:t>
            </a:r>
            <a:r>
              <a:rPr lang="ko-KR" altLang="en-US"/>
              <a:t>완전 복구</a:t>
            </a:r>
          </a:p>
        </p:txBody>
      </p:sp>
      <p:sp>
        <p:nvSpPr>
          <p:cNvPr id="1628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백업 파일이 없는 </a:t>
            </a:r>
            <a:r>
              <a:rPr lang="en-US" altLang="ko-KR" smtClean="0"/>
              <a:t>datafile </a:t>
            </a:r>
            <a:r>
              <a:rPr lang="ko-KR" altLang="en-US" smtClean="0"/>
              <a:t>완전 복구</a:t>
            </a:r>
          </a:p>
          <a:p>
            <a:pPr lvl="1"/>
            <a:r>
              <a:rPr lang="ko-KR" altLang="en-US" smtClean="0"/>
              <a:t> 조치 방법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1) MOUNT </a:t>
            </a:r>
            <a:r>
              <a:rPr lang="ko-KR" altLang="en-US" smtClean="0"/>
              <a:t>모드로 기동</a:t>
            </a:r>
          </a:p>
          <a:p>
            <a:pPr lvl="2">
              <a:buFont typeface="Wingdings" pitchFamily="2" charset="2"/>
              <a:buNone/>
            </a:pPr>
            <a:endParaRPr lang="ko-KR" altLang="en-US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2) </a:t>
            </a:r>
            <a:r>
              <a:rPr lang="ko-KR" altLang="en-US" smtClean="0"/>
              <a:t>복구가 필요한 파일 정보 조회</a:t>
            </a:r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3) datafile </a:t>
            </a:r>
            <a:r>
              <a:rPr lang="ko-KR" altLang="en-US" smtClean="0"/>
              <a:t>생성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4) Media </a:t>
            </a:r>
            <a:r>
              <a:rPr lang="ko-KR" altLang="en-US" smtClean="0"/>
              <a:t>복구</a:t>
            </a: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5) NORMAL </a:t>
            </a:r>
            <a:r>
              <a:rPr lang="ko-KR" altLang="en-US" smtClean="0"/>
              <a:t>모드로 재기동 </a:t>
            </a:r>
          </a:p>
        </p:txBody>
      </p:sp>
      <p:sp>
        <p:nvSpPr>
          <p:cNvPr id="162820" name="Text Box 4"/>
          <p:cNvSpPr txBox="1">
            <a:spLocks noChangeArrowheads="1"/>
          </p:cNvSpPr>
          <p:nvPr/>
        </p:nvSpPr>
        <p:spPr bwMode="auto">
          <a:xfrm>
            <a:off x="620713" y="2227263"/>
            <a:ext cx="8277225" cy="9144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SELECT * FROM V$RECOVER_FILE;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FILE# ERROR                  CHANGE#  TIME      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------ ------------------ -------- ----------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    2 FILE MISSING                  1  2011/04/01</a:t>
            </a:r>
          </a:p>
        </p:txBody>
      </p:sp>
      <p:sp>
        <p:nvSpPr>
          <p:cNvPr id="162821" name="Text Box 5"/>
          <p:cNvSpPr txBox="1">
            <a:spLocks noChangeArrowheads="1"/>
          </p:cNvSpPr>
          <p:nvPr/>
        </p:nvSpPr>
        <p:spPr bwMode="auto">
          <a:xfrm>
            <a:off x="620713" y="1720850"/>
            <a:ext cx="8277225" cy="276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 mount</a:t>
            </a:r>
          </a:p>
        </p:txBody>
      </p:sp>
      <p:sp>
        <p:nvSpPr>
          <p:cNvPr id="162822" name="Text Box 6"/>
          <p:cNvSpPr txBox="1">
            <a:spLocks noChangeArrowheads="1"/>
          </p:cNvSpPr>
          <p:nvPr/>
        </p:nvSpPr>
        <p:spPr bwMode="auto">
          <a:xfrm>
            <a:off x="620713" y="5976938"/>
            <a:ext cx="8277225" cy="4889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</a:t>
            </a:r>
          </a:p>
        </p:txBody>
      </p:sp>
      <p:sp>
        <p:nvSpPr>
          <p:cNvPr id="162823" name="Text Box 7"/>
          <p:cNvSpPr txBox="1">
            <a:spLocks noChangeArrowheads="1"/>
          </p:cNvSpPr>
          <p:nvPr/>
        </p:nvSpPr>
        <p:spPr bwMode="auto">
          <a:xfrm>
            <a:off x="620713" y="3703638"/>
            <a:ext cx="8277225" cy="276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</a:t>
            </a:r>
            <a:r>
              <a:rPr lang="it-IT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ALTER DATABASE CREATE DATAFILE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[FILE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명 또는 파일번호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]</a:t>
            </a:r>
            <a:r>
              <a:rPr lang="it-IT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;</a:t>
            </a:r>
            <a:endParaRPr lang="it-IT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2824" name="Text Box 8"/>
          <p:cNvSpPr txBox="1">
            <a:spLocks noChangeArrowheads="1"/>
          </p:cNvSpPr>
          <p:nvPr/>
        </p:nvSpPr>
        <p:spPr bwMode="auto">
          <a:xfrm>
            <a:off x="620713" y="4219575"/>
            <a:ext cx="8277225" cy="11271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vl="1"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SELECT * FROM V$RECOVER_FILE;</a:t>
            </a:r>
          </a:p>
          <a:p>
            <a:pPr lvl="1"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FILE# ERROR                   CHANGE#  TIME      </a:t>
            </a:r>
          </a:p>
          <a:p>
            <a:pPr lvl="1"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------ ------------------ -------- ----------</a:t>
            </a:r>
          </a:p>
          <a:p>
            <a:pPr lvl="1"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   2 WRONG FILE CREATE            1  2011/04/01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ALTER DATABASE RECOVER AUTOMATIC DATABASE;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취소기반 불완전 복구</a:t>
            </a:r>
          </a:p>
        </p:txBody>
      </p:sp>
      <p:sp>
        <p:nvSpPr>
          <p:cNvPr id="1638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취소기반</a:t>
            </a:r>
            <a:r>
              <a:rPr lang="en-US" altLang="ko-KR" smtClean="0"/>
              <a:t> </a:t>
            </a:r>
            <a:r>
              <a:rPr lang="ko-KR" altLang="en-US" smtClean="0"/>
              <a:t>불완전 복구 </a:t>
            </a:r>
            <a:r>
              <a:rPr lang="en-US" altLang="ko-KR" smtClean="0"/>
              <a:t>– SINGLE </a:t>
            </a:r>
            <a:r>
              <a:rPr lang="ko-KR" altLang="en-US" smtClean="0"/>
              <a:t>일때</a:t>
            </a:r>
          </a:p>
          <a:p>
            <a:pPr lvl="1"/>
            <a:r>
              <a:rPr lang="ko-KR" altLang="en-US" smtClean="0"/>
              <a:t> 조치 방법 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1) Table</a:t>
            </a:r>
            <a:r>
              <a:rPr lang="ko-KR" altLang="en-US" smtClean="0"/>
              <a:t>이 속한 </a:t>
            </a:r>
            <a:r>
              <a:rPr lang="en-US" altLang="ko-KR" smtClean="0"/>
              <a:t>Tablespace</a:t>
            </a:r>
            <a:r>
              <a:rPr lang="ko-KR" altLang="en-US" smtClean="0"/>
              <a:t>의 </a:t>
            </a:r>
            <a:r>
              <a:rPr lang="en-US" altLang="ko-KR" smtClean="0"/>
              <a:t>datafile</a:t>
            </a:r>
            <a:r>
              <a:rPr lang="ko-KR" altLang="en-US" smtClean="0"/>
              <a:t>의 </a:t>
            </a:r>
            <a:r>
              <a:rPr lang="en-US" altLang="ko-KR" smtClean="0"/>
              <a:t>backup </a:t>
            </a:r>
            <a:r>
              <a:rPr lang="ko-KR" altLang="en-US" smtClean="0"/>
              <a:t>파일을 </a:t>
            </a:r>
            <a:r>
              <a:rPr lang="en-US" altLang="ko-KR" smtClean="0"/>
              <a:t>OS </a:t>
            </a:r>
            <a:r>
              <a:rPr lang="ko-KR" altLang="en-US" smtClean="0"/>
              <a:t>명령으로 원본 </a:t>
            </a:r>
            <a:r>
              <a:rPr lang="en-US" altLang="ko-KR" smtClean="0"/>
              <a:t>datafile</a:t>
            </a:r>
            <a:r>
              <a:rPr lang="ko-KR" altLang="en-US" smtClean="0"/>
              <a:t>에 복원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2) MOUNT </a:t>
            </a:r>
            <a:r>
              <a:rPr lang="ko-KR" altLang="en-US" smtClean="0"/>
              <a:t>모드로 기동</a:t>
            </a:r>
          </a:p>
          <a:p>
            <a:pPr lvl="2">
              <a:buFont typeface="Wingdings" pitchFamily="2" charset="2"/>
              <a:buNone/>
            </a:pPr>
            <a:endParaRPr lang="ko-KR" altLang="en-US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3) </a:t>
            </a:r>
            <a:r>
              <a:rPr lang="ko-KR" altLang="en-US" smtClean="0"/>
              <a:t>백업할 시점지정 후 복원</a:t>
            </a:r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4) RESETLOGS </a:t>
            </a:r>
            <a:r>
              <a:rPr lang="ko-KR" altLang="en-US" smtClean="0"/>
              <a:t>로 재기동</a:t>
            </a:r>
          </a:p>
          <a:p>
            <a:pPr lvl="2">
              <a:buFont typeface="Wingdings" pitchFamily="2" charset="2"/>
              <a:buNone/>
            </a:pPr>
            <a:endParaRPr lang="ko-KR" altLang="en-US" sz="1300" smtClean="0"/>
          </a:p>
          <a:p>
            <a:pPr lvl="2">
              <a:buFont typeface="Wingdings" pitchFamily="2" charset="2"/>
              <a:buNone/>
            </a:pPr>
            <a:endParaRPr lang="ko-KR" altLang="en-US" sz="1300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ko-KR" altLang="en-US" smtClean="0"/>
              <a:t> 주의사항 </a:t>
            </a:r>
          </a:p>
          <a:p>
            <a:pPr lvl="2">
              <a:buFont typeface="Wingdings" pitchFamily="2" charset="2"/>
              <a:buNone/>
            </a:pPr>
            <a:r>
              <a:rPr lang="it-IT" altLang="ko-KR" smtClean="0"/>
              <a:t>RESETLOGS </a:t>
            </a:r>
            <a:r>
              <a:rPr lang="ko-KR" altLang="en-US" smtClean="0"/>
              <a:t>부팅 이후에는</a:t>
            </a:r>
            <a:r>
              <a:rPr lang="en-US" altLang="ko-KR" smtClean="0"/>
              <a:t>. RESETLOGS </a:t>
            </a:r>
            <a:r>
              <a:rPr lang="ko-KR" altLang="en-US" smtClean="0"/>
              <a:t>이전에 백업 받은 파일은 사용할 수 없음</a:t>
            </a:r>
          </a:p>
        </p:txBody>
      </p:sp>
      <p:sp>
        <p:nvSpPr>
          <p:cNvPr id="163844" name="Text Box 4"/>
          <p:cNvSpPr txBox="1">
            <a:spLocks noChangeArrowheads="1"/>
          </p:cNvSpPr>
          <p:nvPr/>
        </p:nvSpPr>
        <p:spPr bwMode="auto">
          <a:xfrm>
            <a:off x="609600" y="1708150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cp /backup/tibero/datafile01.tbf_backup /data/tibero/datafile01.tbf</a:t>
            </a:r>
          </a:p>
        </p:txBody>
      </p:sp>
      <p:sp>
        <p:nvSpPr>
          <p:cNvPr id="163845" name="Text Box 5"/>
          <p:cNvSpPr txBox="1">
            <a:spLocks noChangeArrowheads="1"/>
          </p:cNvSpPr>
          <p:nvPr/>
        </p:nvSpPr>
        <p:spPr bwMode="auto">
          <a:xfrm>
            <a:off x="609600" y="2251075"/>
            <a:ext cx="8277225" cy="2413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tIns="0" bIns="0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 mount</a:t>
            </a:r>
          </a:p>
        </p:txBody>
      </p:sp>
      <p:sp>
        <p:nvSpPr>
          <p:cNvPr id="163846" name="Text Box 6"/>
          <p:cNvSpPr txBox="1">
            <a:spLocks noChangeArrowheads="1"/>
          </p:cNvSpPr>
          <p:nvPr/>
        </p:nvSpPr>
        <p:spPr bwMode="auto">
          <a:xfrm>
            <a:off x="609600" y="2811463"/>
            <a:ext cx="8277225" cy="13112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ALTER DATABASE RECOVER DATABASE UNTIL CANCEL;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altered.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ALTER DATABASE RECOVER LOGFILE '/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data01/tibero5/ARCHIVE/arc-d-1215102788-s3-r0.arc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';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RECOVER CANCEL;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Altered.</a:t>
            </a:r>
          </a:p>
        </p:txBody>
      </p:sp>
      <p:sp>
        <p:nvSpPr>
          <p:cNvPr id="163847" name="Text Box 7"/>
          <p:cNvSpPr txBox="1">
            <a:spLocks noChangeArrowheads="1"/>
          </p:cNvSpPr>
          <p:nvPr/>
        </p:nvSpPr>
        <p:spPr bwMode="auto">
          <a:xfrm>
            <a:off x="609600" y="4683125"/>
            <a:ext cx="8277225" cy="5619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 resetlogs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취소기반 불완전 복구</a:t>
            </a:r>
            <a:endParaRPr lang="en-US" altLang="ko-KR" smtClean="0"/>
          </a:p>
        </p:txBody>
      </p:sp>
      <p:sp>
        <p:nvSpPr>
          <p:cNvPr id="16" name="직사각형 15"/>
          <p:cNvSpPr/>
          <p:nvPr/>
        </p:nvSpPr>
        <p:spPr bwMode="auto">
          <a:xfrm>
            <a:off x="899592" y="6125531"/>
            <a:ext cx="7236804" cy="27002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  RESETLOGS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로 재기동</a:t>
            </a: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261938" y="866775"/>
            <a:ext cx="8577262" cy="293973"/>
          </a:xfrm>
        </p:spPr>
        <p:txBody>
          <a:bodyPr/>
          <a:lstStyle/>
          <a:p>
            <a:pPr algn="l"/>
            <a:r>
              <a:rPr lang="ko-KR" altLang="en-US" smtClean="0"/>
              <a:t>취소기반 불완전 복구 </a:t>
            </a:r>
            <a:r>
              <a:rPr lang="en-US" altLang="ko-KR" smtClean="0"/>
              <a:t>– TAC </a:t>
            </a:r>
            <a:r>
              <a:rPr lang="ko-KR" altLang="en-US" smtClean="0"/>
              <a:t>일때</a:t>
            </a:r>
          </a:p>
        </p:txBody>
      </p:sp>
      <p:sp>
        <p:nvSpPr>
          <p:cNvPr id="21" name="아래쪽 화살표 설명선 20"/>
          <p:cNvSpPr/>
          <p:nvPr/>
        </p:nvSpPr>
        <p:spPr bwMode="auto">
          <a:xfrm>
            <a:off x="899592" y="5499231"/>
            <a:ext cx="7236804" cy="666073"/>
          </a:xfrm>
          <a:prstGeom prst="downArrowCallout">
            <a:avLst>
              <a:gd name="adj1" fmla="val 25000"/>
              <a:gd name="adj2" fmla="val 25000"/>
              <a:gd name="adj3" fmla="val 25000"/>
              <a:gd name="adj4" fmla="val 75000"/>
            </a:avLst>
          </a:prstGeom>
          <a:solidFill>
            <a:schemeClr val="bg1">
              <a:lumMod val="95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이처럼 복구를 진행하다가 복구를 중지하고 싶을 때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alter database recover cancel;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실행하면 됩니다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아래쪽 화살표 설명선 22"/>
          <p:cNvSpPr/>
          <p:nvPr/>
        </p:nvSpPr>
        <p:spPr bwMode="auto">
          <a:xfrm>
            <a:off x="899592" y="4689140"/>
            <a:ext cx="7236804" cy="827700"/>
          </a:xfrm>
          <a:prstGeom prst="downArrowCallout">
            <a:avLst>
              <a:gd name="adj1" fmla="val 25364"/>
              <a:gd name="adj2" fmla="val 18281"/>
              <a:gd name="adj3" fmla="val 17109"/>
              <a:gd name="adj4" fmla="val 82891"/>
            </a:avLst>
          </a:prstGeom>
          <a:solidFill>
            <a:schemeClr val="bg1">
              <a:lumMod val="95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  logfile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의 끝까지 복구한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thread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 대해 다음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logfile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등록해 줍니다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 </a:t>
            </a:r>
            <a:b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예를 들어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'/path/to/logfile-t0-s5'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를 끝까지 복구했다면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'/path/to/logfile-t0-s6'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등록해 줍니다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b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alter database recover logfile '/path/to/logfile-t0-s6';</a:t>
            </a:r>
            <a:endParaRPr lang="ko-KR" altLang="en-US" b="1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아래쪽 화살표 설명선 18"/>
          <p:cNvSpPr/>
          <p:nvPr/>
        </p:nvSpPr>
        <p:spPr bwMode="auto">
          <a:xfrm>
            <a:off x="899592" y="3897444"/>
            <a:ext cx="7236804" cy="827700"/>
          </a:xfrm>
          <a:prstGeom prst="downArrowCallout">
            <a:avLst>
              <a:gd name="adj1" fmla="val 25364"/>
              <a:gd name="adj2" fmla="val 18281"/>
              <a:gd name="adj3" fmla="val 17109"/>
              <a:gd name="adj4" fmla="val 82891"/>
            </a:avLst>
          </a:prstGeom>
          <a:solidFill>
            <a:schemeClr val="bg1">
              <a:lumMod val="95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이제 등록한 두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logfile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merge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해 가면서 복구를 진행하기 위해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alter database recover continue;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해 줍니다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그러면 두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logfile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merge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해 가면서 복구를 진행하다가 어느 한쪽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logfile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의 끝에 도달할 때까지 복구를 진행합니다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아래쪽 화살표 설명선 11"/>
          <p:cNvSpPr/>
          <p:nvPr/>
        </p:nvSpPr>
        <p:spPr bwMode="auto">
          <a:xfrm>
            <a:off x="899592" y="1232756"/>
            <a:ext cx="7236804" cy="2700300"/>
          </a:xfrm>
          <a:prstGeom prst="downArrowCallout">
            <a:avLst>
              <a:gd name="adj1" fmla="val 7015"/>
              <a:gd name="adj2" fmla="val 6503"/>
              <a:gd name="adj3" fmla="val 5242"/>
              <a:gd name="adj4" fmla="val 94758"/>
            </a:avLst>
          </a:prstGeom>
          <a:solidFill>
            <a:schemeClr val="bg1">
              <a:lumMod val="95000"/>
            </a:schemeClr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72000" tIns="0" rIns="72000" bIns="0" numCol="1" rtlCol="0" anchor="t" anchorCtr="0" compatLnSpc="1">
            <a:prstTxWarp prst="textNoShape">
              <a:avLst/>
            </a:prstTxWarp>
          </a:bodyPr>
          <a:lstStyle/>
          <a:p>
            <a:pPr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   single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logfile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하나씩 주면서 복구를 진행했습니다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b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그러나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TAC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thread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마다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logfile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하나씩 주고 이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logfile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들을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merge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하여 복구를 진행합니다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b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따라서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alter database recover logfile '/path/to/logfile';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의 동작이 달라집니다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직사각형 13"/>
          <p:cNvSpPr/>
          <p:nvPr/>
        </p:nvSpPr>
        <p:spPr bwMode="auto">
          <a:xfrm>
            <a:off x="1223628" y="2492896"/>
            <a:ext cx="6588732" cy="1145084"/>
          </a:xfrm>
          <a:prstGeom prst="rect">
            <a:avLst/>
          </a:prstGeom>
          <a:solidFill>
            <a:srgbClr val="FFFF99"/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b) TAC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alter database recover logfile '/path/to/logfile-t0-s5';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하면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thread 0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 대해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'/path/to/logfile-t0-s5'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를 사용하겠다고 등록만 합니다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b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모든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thread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 대해 위처럼 현재 복구해야 할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logfile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하나씩 등록해줘야 합니다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 </a:t>
            </a:r>
            <a:b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alter database recover logfile '/path/to/logfile-t1-s10';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하면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thread 1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 대해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'/path/to/logfile-t1-s10'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사용하겠다고 등록만 합니다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" name="아래쪽 화살표 설명선 12"/>
          <p:cNvSpPr/>
          <p:nvPr/>
        </p:nvSpPr>
        <p:spPr bwMode="auto">
          <a:xfrm>
            <a:off x="1223628" y="1952836"/>
            <a:ext cx="6588732" cy="612068"/>
          </a:xfrm>
          <a:prstGeom prst="downArrowCallout">
            <a:avLst>
              <a:gd name="adj1" fmla="val 25000"/>
              <a:gd name="adj2" fmla="val 25000"/>
              <a:gd name="adj3" fmla="val 15837"/>
              <a:gd name="adj4" fmla="val 77935"/>
            </a:avLst>
          </a:prstGeom>
          <a:solidFill>
            <a:srgbClr val="FFFF99"/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72000" tIns="0" rIns="72000" bIns="0" numCol="1" rtlCol="0" anchor="ctr" anchorCtr="0" compatLnSpc="1">
            <a:prstTxWarp prst="textNoShape">
              <a:avLst/>
            </a:prstTxWarp>
          </a:bodyPr>
          <a:lstStyle/>
          <a:p>
            <a:pPr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a) single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alter database recover logfile '/path/to/logfile-s5'; 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을 하면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'/path/to/logfile-s5'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redo log</a:t>
            </a:r>
            <a:r>
              <a:rPr lang="ko-KR" altLang="en-US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를 모두 적용하게 됩니다</a:t>
            </a:r>
            <a:r>
              <a:rPr lang="en-US" altLang="ko-KR" b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" name="타원 23"/>
          <p:cNvSpPr/>
          <p:nvPr/>
        </p:nvSpPr>
        <p:spPr bwMode="auto">
          <a:xfrm>
            <a:off x="755576" y="1196752"/>
            <a:ext cx="360040" cy="252028"/>
          </a:xfrm>
          <a:prstGeom prst="ellipse">
            <a:avLst/>
          </a:prstGeom>
          <a:solidFill>
            <a:schemeClr val="accent2"/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625475" marR="0" indent="-625475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tabLst>
                <a:tab pos="266700" algn="l"/>
              </a:tabLst>
            </a:pPr>
            <a:r>
              <a:rPr kumimoji="1" lang="en-US" altLang="ko-KR" sz="1400" b="1" i="0" u="none" strike="noStrike" cap="none" normalizeH="0" baseline="0" smtClean="0">
                <a:ln>
                  <a:noFill/>
                </a:ln>
                <a:solidFill>
                  <a:schemeClr val="bg1"/>
                </a:solidFill>
                <a:effectLst/>
                <a:latin typeface="맑은 고딕" pitchFamily="50" charset="-127"/>
                <a:ea typeface="맑은 고딕" pitchFamily="50" charset="-127"/>
              </a:rPr>
              <a:t>1</a:t>
            </a:r>
            <a:endParaRPr kumimoji="1" lang="ko-KR" altLang="en-US" sz="1400" b="1" i="0" u="none" strike="noStrike" cap="none" normalizeH="0" baseline="0" smtClean="0">
              <a:ln>
                <a:noFill/>
              </a:ln>
              <a:solidFill>
                <a:schemeClr val="bg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5" name="타원 24"/>
          <p:cNvSpPr/>
          <p:nvPr/>
        </p:nvSpPr>
        <p:spPr bwMode="auto">
          <a:xfrm>
            <a:off x="755576" y="3825044"/>
            <a:ext cx="360040" cy="252028"/>
          </a:xfrm>
          <a:prstGeom prst="ellipse">
            <a:avLst/>
          </a:prstGeom>
          <a:solidFill>
            <a:schemeClr val="accent2"/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625475" marR="0" indent="-625475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tabLst>
                <a:tab pos="266700" algn="l"/>
              </a:tabLst>
            </a:pPr>
            <a:r>
              <a:rPr lang="en-US" altLang="ko-KR" sz="1400" b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kumimoji="1" lang="ko-KR" altLang="en-US" sz="1400" b="1" i="0" u="none" strike="noStrike" cap="none" normalizeH="0" baseline="0" smtClean="0">
              <a:ln>
                <a:noFill/>
              </a:ln>
              <a:solidFill>
                <a:schemeClr val="bg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6" name="타원 25"/>
          <p:cNvSpPr/>
          <p:nvPr/>
        </p:nvSpPr>
        <p:spPr bwMode="auto">
          <a:xfrm>
            <a:off x="755576" y="4653136"/>
            <a:ext cx="360040" cy="252028"/>
          </a:xfrm>
          <a:prstGeom prst="ellipse">
            <a:avLst/>
          </a:prstGeom>
          <a:solidFill>
            <a:schemeClr val="accent2"/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625475" marR="0" indent="-625475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tabLst>
                <a:tab pos="266700" algn="l"/>
              </a:tabLst>
            </a:pPr>
            <a:r>
              <a:rPr lang="en-US" altLang="ko-KR" sz="1400" b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kumimoji="1" lang="ko-KR" altLang="en-US" sz="1400" b="1" i="0" u="none" strike="noStrike" cap="none" normalizeH="0" baseline="0" smtClean="0">
              <a:ln>
                <a:noFill/>
              </a:ln>
              <a:solidFill>
                <a:schemeClr val="bg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7" name="타원 26"/>
          <p:cNvSpPr/>
          <p:nvPr/>
        </p:nvSpPr>
        <p:spPr bwMode="auto">
          <a:xfrm>
            <a:off x="755576" y="5409220"/>
            <a:ext cx="360040" cy="252028"/>
          </a:xfrm>
          <a:prstGeom prst="ellipse">
            <a:avLst/>
          </a:prstGeom>
          <a:solidFill>
            <a:schemeClr val="accent2"/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625475" marR="0" indent="-625475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tabLst>
                <a:tab pos="266700" algn="l"/>
              </a:tabLst>
            </a:pPr>
            <a:r>
              <a:rPr lang="en-US" altLang="ko-KR" sz="1400" b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4</a:t>
            </a:r>
            <a:endParaRPr kumimoji="1" lang="ko-KR" altLang="en-US" sz="1400" b="1" i="0" u="none" strike="noStrike" cap="none" normalizeH="0" baseline="0" smtClean="0">
              <a:ln>
                <a:noFill/>
              </a:ln>
              <a:solidFill>
                <a:schemeClr val="bg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타원 16"/>
          <p:cNvSpPr/>
          <p:nvPr/>
        </p:nvSpPr>
        <p:spPr bwMode="auto">
          <a:xfrm>
            <a:off x="755576" y="6035520"/>
            <a:ext cx="360040" cy="252028"/>
          </a:xfrm>
          <a:prstGeom prst="ellipse">
            <a:avLst/>
          </a:prstGeom>
          <a:solidFill>
            <a:schemeClr val="accent2"/>
          </a:solidFill>
          <a:ln>
            <a:headEnd type="none" w="med" len="med"/>
            <a:tailEnd type="none" w="med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L="625475" marR="0" indent="-625475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tabLst>
                <a:tab pos="266700" algn="l"/>
              </a:tabLst>
            </a:pPr>
            <a:r>
              <a:rPr lang="en-US" altLang="ko-KR" sz="1400" b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5</a:t>
            </a:r>
            <a:endParaRPr kumimoji="1" lang="ko-KR" altLang="en-US" sz="1400" b="1" i="0" u="none" strike="noStrike" cap="none" normalizeH="0" baseline="0" smtClean="0">
              <a:ln>
                <a:noFill/>
              </a:ln>
              <a:solidFill>
                <a:schemeClr val="bg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254795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시간기반</a:t>
            </a:r>
            <a:r>
              <a:rPr lang="en-US" altLang="ko-KR"/>
              <a:t>(Time-base) </a:t>
            </a:r>
            <a:r>
              <a:rPr lang="ko-KR" altLang="en-US"/>
              <a:t>불완전 복구</a:t>
            </a:r>
            <a:endParaRPr lang="ko-KR" altLang="en-US" smtClean="0"/>
          </a:p>
        </p:txBody>
      </p:sp>
      <p:sp>
        <p:nvSpPr>
          <p:cNvPr id="16486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시간기반</a:t>
            </a:r>
            <a:r>
              <a:rPr lang="en-US" altLang="ko-KR" smtClean="0"/>
              <a:t>(Time-base) </a:t>
            </a:r>
            <a:r>
              <a:rPr lang="ko-KR" altLang="en-US" smtClean="0"/>
              <a:t>불완전 복구</a:t>
            </a:r>
          </a:p>
          <a:p>
            <a:pPr lvl="1"/>
            <a:r>
              <a:rPr lang="ko-KR" altLang="en-US" smtClean="0"/>
              <a:t> 조치 방법 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1) Table</a:t>
            </a:r>
            <a:r>
              <a:rPr lang="ko-KR" altLang="en-US" smtClean="0"/>
              <a:t>이 속한 </a:t>
            </a:r>
            <a:r>
              <a:rPr lang="en-US" altLang="ko-KR" smtClean="0"/>
              <a:t>Tablespace</a:t>
            </a:r>
            <a:r>
              <a:rPr lang="ko-KR" altLang="en-US" smtClean="0"/>
              <a:t>의 </a:t>
            </a:r>
            <a:r>
              <a:rPr lang="en-US" altLang="ko-KR" smtClean="0"/>
              <a:t>datafile</a:t>
            </a:r>
            <a:r>
              <a:rPr lang="ko-KR" altLang="en-US" smtClean="0"/>
              <a:t>의 </a:t>
            </a:r>
            <a:r>
              <a:rPr lang="en-US" altLang="ko-KR" smtClean="0"/>
              <a:t>backup </a:t>
            </a:r>
            <a:r>
              <a:rPr lang="ko-KR" altLang="en-US" smtClean="0"/>
              <a:t>파일을 </a:t>
            </a:r>
            <a:r>
              <a:rPr lang="en-US" altLang="ko-KR" smtClean="0"/>
              <a:t>OS </a:t>
            </a:r>
            <a:r>
              <a:rPr lang="ko-KR" altLang="en-US" smtClean="0"/>
              <a:t>명령으로 원본 </a:t>
            </a:r>
            <a:r>
              <a:rPr lang="en-US" altLang="ko-KR" smtClean="0"/>
              <a:t>datafile</a:t>
            </a:r>
            <a:r>
              <a:rPr lang="ko-KR" altLang="en-US" smtClean="0"/>
              <a:t>에 복원</a:t>
            </a:r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2) MOUNT </a:t>
            </a:r>
            <a:r>
              <a:rPr lang="ko-KR" altLang="en-US" smtClean="0"/>
              <a:t>모드로 기동</a:t>
            </a:r>
          </a:p>
          <a:p>
            <a:pPr lvl="2">
              <a:buFont typeface="Wingdings" pitchFamily="2" charset="2"/>
              <a:buNone/>
            </a:pPr>
            <a:endParaRPr lang="ko-KR" altLang="en-US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3) </a:t>
            </a:r>
            <a:r>
              <a:rPr lang="ko-KR" altLang="en-US" smtClean="0"/>
              <a:t>백업할 시점지정 후 복원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4) RESETLOGS </a:t>
            </a:r>
            <a:r>
              <a:rPr lang="ko-KR" altLang="en-US" smtClean="0"/>
              <a:t>로 재기동</a:t>
            </a:r>
          </a:p>
          <a:p>
            <a:pPr lvl="2">
              <a:buFont typeface="Wingdings" pitchFamily="2" charset="2"/>
              <a:buNone/>
            </a:pPr>
            <a:endParaRPr lang="ko-KR" altLang="en-US" sz="1300" smtClean="0"/>
          </a:p>
          <a:p>
            <a:pPr lvl="2">
              <a:buFont typeface="Wingdings" pitchFamily="2" charset="2"/>
              <a:buNone/>
            </a:pPr>
            <a:endParaRPr lang="ko-KR" altLang="en-US" sz="1300" smtClean="0"/>
          </a:p>
          <a:p>
            <a:pPr lvl="1"/>
            <a:endParaRPr lang="en-US" altLang="ko-KR" smtClean="0"/>
          </a:p>
          <a:p>
            <a:pPr lvl="1"/>
            <a:r>
              <a:rPr lang="ko-KR" altLang="en-US" smtClean="0"/>
              <a:t> 주의사항 </a:t>
            </a:r>
          </a:p>
          <a:p>
            <a:pPr lvl="2">
              <a:buFont typeface="Wingdings" pitchFamily="2" charset="2"/>
              <a:buNone/>
            </a:pPr>
            <a:r>
              <a:rPr lang="it-IT" altLang="ko-KR" smtClean="0"/>
              <a:t>RESETLOGS </a:t>
            </a:r>
            <a:r>
              <a:rPr lang="ko-KR" altLang="en-US" smtClean="0"/>
              <a:t>부팅 이후에는</a:t>
            </a:r>
            <a:r>
              <a:rPr lang="en-US" altLang="ko-KR" smtClean="0"/>
              <a:t>. RESETLOGS </a:t>
            </a:r>
            <a:r>
              <a:rPr lang="ko-KR" altLang="en-US" smtClean="0"/>
              <a:t>이전에 백업 받은 파일은 사용할 수 없음</a:t>
            </a:r>
          </a:p>
        </p:txBody>
      </p:sp>
      <p:sp>
        <p:nvSpPr>
          <p:cNvPr id="164868" name="Text Box 4"/>
          <p:cNvSpPr txBox="1">
            <a:spLocks noChangeArrowheads="1"/>
          </p:cNvSpPr>
          <p:nvPr/>
        </p:nvSpPr>
        <p:spPr bwMode="auto">
          <a:xfrm>
            <a:off x="609600" y="1697038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cp /backup/tibero/datafile01.tbf_backup /data/tibero/datafile01.tbf</a:t>
            </a:r>
          </a:p>
        </p:txBody>
      </p:sp>
      <p:sp>
        <p:nvSpPr>
          <p:cNvPr id="164869" name="Text Box 5"/>
          <p:cNvSpPr txBox="1">
            <a:spLocks noChangeArrowheads="1"/>
          </p:cNvSpPr>
          <p:nvPr/>
        </p:nvSpPr>
        <p:spPr bwMode="auto">
          <a:xfrm>
            <a:off x="609600" y="2447925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 mount</a:t>
            </a:r>
          </a:p>
        </p:txBody>
      </p:sp>
      <p:sp>
        <p:nvSpPr>
          <p:cNvPr id="164870" name="Text Box 6"/>
          <p:cNvSpPr txBox="1">
            <a:spLocks noChangeArrowheads="1"/>
          </p:cNvSpPr>
          <p:nvPr/>
        </p:nvSpPr>
        <p:spPr bwMode="auto">
          <a:xfrm>
            <a:off x="609600" y="2986088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ALTER DATABASE RECOVER AUTOMATIC DATABASE UNTIL TIME [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복구할 시점 시간지정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]</a:t>
            </a:r>
          </a:p>
        </p:txBody>
      </p:sp>
      <p:sp>
        <p:nvSpPr>
          <p:cNvPr id="164871" name="Text Box 7"/>
          <p:cNvSpPr txBox="1">
            <a:spLocks noChangeArrowheads="1"/>
          </p:cNvSpPr>
          <p:nvPr/>
        </p:nvSpPr>
        <p:spPr bwMode="auto">
          <a:xfrm>
            <a:off x="609600" y="3540125"/>
            <a:ext cx="8277225" cy="5826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 resetlogs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보안</a:t>
            </a:r>
            <a:r>
              <a:rPr lang="en-US" altLang="ko-KR" dirty="0" smtClean="0"/>
              <a:t>/</a:t>
            </a:r>
            <a:r>
              <a:rPr lang="ko-KR" altLang="en-US" dirty="0" smtClean="0"/>
              <a:t>개발</a:t>
            </a:r>
            <a:r>
              <a:rPr lang="en-US" altLang="ko-KR" dirty="0"/>
              <a:t>,</a:t>
            </a:r>
            <a:r>
              <a:rPr lang="ko-KR" altLang="en-US" dirty="0"/>
              <a:t>관리편의성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14"/>
          <p:cNvSpPr txBox="1">
            <a:spLocks noChangeArrowheads="1"/>
          </p:cNvSpPr>
          <p:nvPr/>
        </p:nvSpPr>
        <p:spPr bwMode="auto">
          <a:xfrm>
            <a:off x="251520" y="827187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ko-KR" altLang="en-US" sz="1200" kern="0" dirty="0" err="1" smtClean="0"/>
              <a:t>티베로는</a:t>
            </a:r>
            <a:r>
              <a:rPr lang="ko-KR" altLang="en-US" sz="1200" kern="0" dirty="0" smtClean="0"/>
              <a:t> 기본적으로 비용기반 최적화기</a:t>
            </a:r>
            <a:r>
              <a:rPr lang="en-US" altLang="ko-KR" sz="1200" kern="0" dirty="0" smtClean="0"/>
              <a:t>(CBO: Cost-Based Optimizer)</a:t>
            </a:r>
            <a:r>
              <a:rPr lang="ko-KR" altLang="en-US" sz="1200" kern="0" dirty="0" smtClean="0"/>
              <a:t>를 이용하여 </a:t>
            </a:r>
            <a:r>
              <a:rPr lang="en-US" altLang="ko-KR" sz="1200" kern="0" dirty="0" smtClean="0"/>
              <a:t>SQL</a:t>
            </a:r>
            <a:r>
              <a:rPr lang="ko-KR" altLang="en-US" sz="1200" kern="0" dirty="0" smtClean="0"/>
              <a:t>을 최적화</a:t>
            </a:r>
            <a:r>
              <a:rPr lang="en-US" altLang="ko-KR" sz="1200" kern="0" dirty="0" smtClean="0"/>
              <a:t>. </a:t>
            </a:r>
            <a:r>
              <a:rPr lang="ko-KR" altLang="en-US" sz="1200" kern="0" dirty="0" err="1" smtClean="0"/>
              <a:t>티베로</a:t>
            </a:r>
            <a:r>
              <a:rPr lang="ko-KR" altLang="en-US" sz="1200" kern="0" dirty="0" smtClean="0"/>
              <a:t> </a:t>
            </a:r>
            <a:r>
              <a:rPr lang="ko-KR" altLang="en-US" sz="1200" kern="0" dirty="0" err="1" smtClean="0"/>
              <a:t>옵티마이저는</a:t>
            </a:r>
            <a:r>
              <a:rPr lang="ko-KR" altLang="en-US" sz="1200" kern="0" dirty="0" smtClean="0"/>
              <a:t> </a:t>
            </a:r>
            <a:endParaRPr lang="en-US" altLang="ko-KR" sz="1200" kern="0" dirty="0" smtClean="0"/>
          </a:p>
          <a:p>
            <a:pPr marL="0" indent="0" algn="l" latinLnBrk="1">
              <a:buClrTx/>
              <a:buNone/>
            </a:pPr>
            <a:r>
              <a:rPr lang="ko-KR" altLang="en-US" sz="1200" kern="0" dirty="0" smtClean="0"/>
              <a:t>시스템과 오브젝트의 각종 통계정보를 이용하여 </a:t>
            </a:r>
            <a:r>
              <a:rPr lang="en-US" altLang="ko-KR" sz="1200" kern="0" dirty="0" smtClean="0"/>
              <a:t>Optimizer</a:t>
            </a:r>
            <a:r>
              <a:rPr lang="ko-KR" altLang="en-US" sz="1200" kern="0" dirty="0" smtClean="0"/>
              <a:t>의 경로 및 </a:t>
            </a:r>
            <a:r>
              <a:rPr lang="en-US" altLang="ko-KR" sz="1200" kern="0" dirty="0" smtClean="0"/>
              <a:t>Join </a:t>
            </a:r>
            <a:r>
              <a:rPr lang="ko-KR" altLang="en-US" sz="1200" kern="0" dirty="0" smtClean="0"/>
              <a:t>기법 등을 고려하여 최소의 비용</a:t>
            </a:r>
            <a:r>
              <a:rPr lang="en-US" altLang="ko-KR" sz="1200" kern="0" dirty="0" smtClean="0"/>
              <a:t>(Cost)</a:t>
            </a:r>
            <a:r>
              <a:rPr lang="ko-KR" altLang="en-US" sz="1200" kern="0" dirty="0" smtClean="0"/>
              <a:t>을 계산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222945" y="1630896"/>
            <a:ext cx="8773200" cy="4471988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4893370" y="4528694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힌트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(Hint)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5036214" y="4755096"/>
            <a:ext cx="4048156" cy="574114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문에 주석을 추가하여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Optimizer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의 특정 행동을 지시할 수 있다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8" name="Rectangle 283"/>
          <p:cNvSpPr>
            <a:spLocks noChangeArrowheads="1"/>
          </p:cNvSpPr>
          <p:nvPr/>
        </p:nvSpPr>
        <p:spPr bwMode="gray">
          <a:xfrm>
            <a:off x="5121970" y="5212296"/>
            <a:ext cx="3810000" cy="762000"/>
          </a:xfrm>
          <a:prstGeom prst="roundRect">
            <a:avLst>
              <a:gd name="adj" fmla="val 1259"/>
            </a:avLst>
          </a:prstGeom>
          <a:solidFill>
            <a:srgbClr val="F0F0F0"/>
          </a:solidFill>
          <a:ln w="9525" algn="ctr">
            <a:noFill/>
            <a:round/>
            <a:headEnd/>
            <a:tailEnd/>
          </a:ln>
          <a:effectLst/>
        </p:spPr>
        <p:txBody>
          <a:bodyPr lIns="43200" tIns="36000" rIns="43200" bIns="36000" anchor="ctr"/>
          <a:lstStyle/>
          <a:p>
            <a:pPr marL="85725" indent="-85725" eaLnBrk="0" latinLnBrk="0" hangingPunct="0">
              <a:spcBef>
                <a:spcPts val="300"/>
              </a:spcBef>
              <a:buClr>
                <a:schemeClr val="bg2"/>
              </a:buClr>
            </a:pPr>
            <a:r>
              <a:rPr kumimoji="0" lang="en-US" altLang="ko-KR" sz="1000" dirty="0" smtClean="0">
                <a:latin typeface="맑은 고딕" pitchFamily="50" charset="-127"/>
                <a:ea typeface="맑은 고딕" pitchFamily="50" charset="-127"/>
              </a:rPr>
              <a:t>[SELECT | INSERT | UPDATE | DELETE ] /*+ hint [hint] … */</a:t>
            </a:r>
          </a:p>
          <a:p>
            <a:pPr marL="85725" indent="-85725" eaLnBrk="0" latinLnBrk="0" hangingPunct="0">
              <a:spcBef>
                <a:spcPts val="300"/>
              </a:spcBef>
              <a:buClr>
                <a:schemeClr val="bg2"/>
              </a:buClr>
            </a:pPr>
            <a:r>
              <a:rPr kumimoji="0" lang="en-US" altLang="ko-KR" sz="1000" dirty="0" smtClean="0">
                <a:latin typeface="맑은 고딕" pitchFamily="50" charset="-127"/>
                <a:ea typeface="맑은 고딕" pitchFamily="50" charset="-127"/>
              </a:rPr>
              <a:t>or</a:t>
            </a:r>
          </a:p>
          <a:p>
            <a:pPr marL="85725" indent="-85725" eaLnBrk="0" latinLnBrk="0" hangingPunct="0">
              <a:spcBef>
                <a:spcPts val="300"/>
              </a:spcBef>
              <a:buClr>
                <a:schemeClr val="bg2"/>
              </a:buClr>
            </a:pPr>
            <a:r>
              <a:rPr kumimoji="0" lang="en-US" altLang="ko-KR" sz="1000" dirty="0" smtClean="0">
                <a:latin typeface="맑은 고딕" pitchFamily="50" charset="-127"/>
                <a:ea typeface="맑은 고딕" pitchFamily="50" charset="-127"/>
              </a:rPr>
              <a:t>[SELECT | INSERT | UPDATE | DELETE ] --+ hint [hint] … </a:t>
            </a: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416620" y="3916896"/>
            <a:ext cx="4191000" cy="220980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에 대한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Plan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중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Cost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가 가장 작은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Plan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선택 </a:t>
            </a:r>
          </a:p>
          <a:p>
            <a:pPr marL="88900" indent="-88900" fontAlgn="ctr" latinLnBrk="0">
              <a:spcBef>
                <a:spcPts val="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Cost</a:t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SQL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문을 수행할 때 사용되는 리소스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(I/O, CPU)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를 정량적으로 나타낸 값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대체적으로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에 의해 발생하는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I/O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회수에 비례</a:t>
            </a:r>
          </a:p>
          <a:p>
            <a:pPr marL="88900" indent="-88900" fontAlgn="ctr" latinLnBrk="0">
              <a:spcBef>
                <a:spcPts val="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Selectivity</a:t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op/fn expression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에 의해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row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가 선택되는 비율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Cost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계산에 가장 중요한 요소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Stat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에 의해 영향을 받음 </a:t>
            </a:r>
          </a:p>
          <a:p>
            <a:pPr marL="88900" indent="-88900" fontAlgn="ctr" latinLnBrk="0">
              <a:spcBef>
                <a:spcPts val="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Stat (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통계정보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)</a:t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시스템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Stat</a:t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객체에 대한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Stat</a:t>
            </a:r>
          </a:p>
        </p:txBody>
      </p:sp>
      <p:sp>
        <p:nvSpPr>
          <p:cNvPr id="10" name="AutoShape 40"/>
          <p:cNvSpPr>
            <a:spLocks noChangeArrowheads="1"/>
          </p:cNvSpPr>
          <p:nvPr/>
        </p:nvSpPr>
        <p:spPr bwMode="gray">
          <a:xfrm>
            <a:off x="340421" y="2011896"/>
            <a:ext cx="4375596" cy="1828800"/>
          </a:xfrm>
          <a:prstGeom prst="roundRect">
            <a:avLst>
              <a:gd name="adj" fmla="val 2417"/>
            </a:avLst>
          </a:prstGeom>
          <a:solidFill>
            <a:srgbClr val="EAEAEA"/>
          </a:solidFill>
          <a:ln w="12700" algn="ctr">
            <a:noFill/>
            <a:round/>
            <a:headEnd/>
            <a:tailEnd/>
          </a:ln>
          <a:effectLst>
            <a:outerShdw dist="25400" dir="16200000" algn="ctr" rotWithShape="0">
              <a:srgbClr val="638BA1"/>
            </a:outerShdw>
          </a:effectLst>
        </p:spPr>
        <p:txBody>
          <a:bodyPr lIns="90000" tIns="0" rIns="0" bIns="0"/>
          <a:lstStyle/>
          <a:p>
            <a:pPr marL="152400" indent="-152400" algn="ctr" latinLnBrk="0">
              <a:defRPr/>
            </a:pPr>
            <a:endParaRPr lang="en-US" altLang="ko-KR" sz="11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1" name="그룹 127"/>
          <p:cNvGrpSpPr/>
          <p:nvPr/>
        </p:nvGrpSpPr>
        <p:grpSpPr>
          <a:xfrm>
            <a:off x="438033" y="2004001"/>
            <a:ext cx="4258181" cy="1811767"/>
            <a:chOff x="631013" y="2519585"/>
            <a:chExt cx="4258181" cy="1732185"/>
          </a:xfrm>
        </p:grpSpPr>
        <p:sp>
          <p:nvSpPr>
            <p:cNvPr id="12" name="Rectangle 5"/>
            <p:cNvSpPr>
              <a:spLocks noChangeArrowheads="1"/>
            </p:cNvSpPr>
            <p:nvPr/>
          </p:nvSpPr>
          <p:spPr bwMode="blackWhite">
            <a:xfrm>
              <a:off x="1795734" y="2934237"/>
              <a:ext cx="1928289" cy="343711"/>
            </a:xfrm>
            <a:prstGeom prst="rect">
              <a:avLst/>
            </a:prstGeom>
            <a:solidFill>
              <a:srgbClr val="CCCCFF"/>
            </a:solidFill>
            <a:ln w="12700">
              <a:solidFill>
                <a:schemeClr val="bg2"/>
              </a:solidFill>
              <a:miter lim="800000"/>
              <a:headEnd/>
              <a:tailEnd/>
            </a:ln>
          </p:spPr>
          <p:txBody>
            <a:bodyPr wrap="none" lIns="92075" tIns="46038" rIns="92075" bIns="46038" anchor="ctr"/>
            <a:lstStyle/>
            <a:p>
              <a:pPr algn="ctr" defTabSz="822325">
                <a:defRPr/>
              </a:pPr>
              <a:r>
                <a:rPr lang="en-US" altLang="ko-KR" sz="1100" b="1" baseline="0" dirty="0">
                  <a:latin typeface="맑은 고딕" pitchFamily="50" charset="-127"/>
                  <a:ea typeface="맑은 고딕" pitchFamily="50" charset="-127"/>
                </a:rPr>
                <a:t>Optimizer</a:t>
              </a:r>
            </a:p>
          </p:txBody>
        </p:sp>
        <p:sp>
          <p:nvSpPr>
            <p:cNvPr id="13" name="Rectangle 6"/>
            <p:cNvSpPr>
              <a:spLocks noChangeArrowheads="1"/>
            </p:cNvSpPr>
            <p:nvPr/>
          </p:nvSpPr>
          <p:spPr bwMode="auto">
            <a:xfrm>
              <a:off x="3771900" y="2553237"/>
              <a:ext cx="1117294" cy="4125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2075" tIns="46038" rIns="92075" bIns="46038">
              <a:spAutoFit/>
            </a:bodyPr>
            <a:lstStyle/>
            <a:p>
              <a:pPr defTabSz="822325">
                <a:defRPr/>
              </a:pPr>
              <a:r>
                <a:rPr lang="en-US" altLang="ko-KR" sz="1100" b="1" baseline="0" dirty="0">
                  <a:latin typeface="맑은 고딕" pitchFamily="50" charset="-127"/>
                  <a:ea typeface="맑은 고딕" pitchFamily="50" charset="-127"/>
                </a:rPr>
                <a:t>System</a:t>
              </a:r>
            </a:p>
            <a:p>
              <a:pPr defTabSz="822325">
                <a:defRPr/>
              </a:pPr>
              <a:r>
                <a:rPr lang="en-US" altLang="ko-KR" sz="1100" b="1" baseline="0" dirty="0">
                  <a:latin typeface="맑은 고딕" pitchFamily="50" charset="-127"/>
                  <a:ea typeface="맑은 고딕" pitchFamily="50" charset="-127"/>
                </a:rPr>
                <a:t>Configuration</a:t>
              </a:r>
            </a:p>
          </p:txBody>
        </p:sp>
        <p:sp>
          <p:nvSpPr>
            <p:cNvPr id="14" name="Rectangle 8"/>
            <p:cNvSpPr>
              <a:spLocks noChangeArrowheads="1"/>
            </p:cNvSpPr>
            <p:nvPr/>
          </p:nvSpPr>
          <p:spPr bwMode="auto">
            <a:xfrm>
              <a:off x="2255377" y="2519585"/>
              <a:ext cx="995465" cy="250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2075" tIns="46038" rIns="92075" bIns="46038">
              <a:spAutoFit/>
            </a:bodyPr>
            <a:lstStyle/>
            <a:p>
              <a:pPr defTabSz="822325">
                <a:spcBef>
                  <a:spcPct val="20000"/>
                </a:spcBef>
                <a:defRPr/>
              </a:pPr>
              <a:r>
                <a:rPr lang="en-US" altLang="ko-KR" sz="1100" b="1" baseline="0" dirty="0">
                  <a:latin typeface="맑은 고딕" pitchFamily="50" charset="-127"/>
                  <a:ea typeface="맑은 고딕" pitchFamily="50" charset="-127"/>
                </a:rPr>
                <a:t>Logical Plan</a:t>
              </a:r>
            </a:p>
          </p:txBody>
        </p:sp>
        <p:sp>
          <p:nvSpPr>
            <p:cNvPr id="15" name="Rectangle 9"/>
            <p:cNvSpPr>
              <a:spLocks noChangeArrowheads="1"/>
            </p:cNvSpPr>
            <p:nvPr/>
          </p:nvSpPr>
          <p:spPr bwMode="blackWhite">
            <a:xfrm>
              <a:off x="1795734" y="3543837"/>
              <a:ext cx="1928288" cy="304800"/>
            </a:xfrm>
            <a:prstGeom prst="rect">
              <a:avLst/>
            </a:prstGeom>
            <a:solidFill>
              <a:srgbClr val="CC99FF"/>
            </a:solidFill>
            <a:ln w="12700">
              <a:solidFill>
                <a:schemeClr val="bg2"/>
              </a:solidFill>
              <a:miter lim="800000"/>
              <a:headEnd/>
              <a:tailEnd/>
            </a:ln>
          </p:spPr>
          <p:txBody>
            <a:bodyPr wrap="none" lIns="92075" tIns="46038" rIns="92075" bIns="46038" anchor="ctr"/>
            <a:lstStyle/>
            <a:p>
              <a:pPr algn="ctr" defTabSz="822325">
                <a:defRPr/>
              </a:pPr>
              <a:r>
                <a:rPr lang="en-US" altLang="ko-KR" sz="1100" b="1" baseline="0" dirty="0">
                  <a:latin typeface="맑은 고딕" pitchFamily="50" charset="-127"/>
                  <a:ea typeface="맑은 고딕" pitchFamily="50" charset="-127"/>
                </a:rPr>
                <a:t>Plan Generator</a:t>
              </a:r>
            </a:p>
          </p:txBody>
        </p:sp>
        <p:sp>
          <p:nvSpPr>
            <p:cNvPr id="16" name="Rectangle 10"/>
            <p:cNvSpPr>
              <a:spLocks noChangeArrowheads="1"/>
            </p:cNvSpPr>
            <p:nvPr/>
          </p:nvSpPr>
          <p:spPr bwMode="auto">
            <a:xfrm>
              <a:off x="2895600" y="3281585"/>
              <a:ext cx="1388201" cy="236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2075" tIns="46038" rIns="92075" bIns="46038">
              <a:spAutoFit/>
            </a:bodyPr>
            <a:lstStyle/>
            <a:p>
              <a:pPr defTabSz="822325">
                <a:defRPr/>
              </a:pPr>
              <a:r>
                <a:rPr lang="en-US" altLang="ko-KR" sz="1000" baseline="0" dirty="0">
                  <a:latin typeface="맑은 고딕" pitchFamily="50" charset="-127"/>
                  <a:ea typeface="맑은 고딕" pitchFamily="50" charset="-127"/>
                </a:rPr>
                <a:t>Optimal Access Path</a:t>
              </a:r>
            </a:p>
          </p:txBody>
        </p:sp>
        <p:sp>
          <p:nvSpPr>
            <p:cNvPr id="17" name="Rectangle 13"/>
            <p:cNvSpPr>
              <a:spLocks noChangeArrowheads="1"/>
            </p:cNvSpPr>
            <p:nvPr/>
          </p:nvSpPr>
          <p:spPr bwMode="auto">
            <a:xfrm>
              <a:off x="672754" y="2900585"/>
              <a:ext cx="684483" cy="250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2075" tIns="46038" rIns="92075" bIns="46038">
              <a:spAutoFit/>
            </a:bodyPr>
            <a:lstStyle/>
            <a:p>
              <a:pPr defTabSz="822325">
                <a:defRPr/>
              </a:pPr>
              <a:r>
                <a:rPr lang="en-US" altLang="ko-KR" sz="1100" baseline="0" dirty="0">
                  <a:latin typeface="맑은 고딕" pitchFamily="50" charset="-127"/>
                  <a:ea typeface="맑은 고딕" pitchFamily="50" charset="-127"/>
                </a:rPr>
                <a:t>Schema</a:t>
              </a:r>
            </a:p>
          </p:txBody>
        </p:sp>
        <p:sp>
          <p:nvSpPr>
            <p:cNvPr id="18" name="Rectangle 15"/>
            <p:cNvSpPr>
              <a:spLocks noChangeArrowheads="1"/>
            </p:cNvSpPr>
            <p:nvPr/>
          </p:nvSpPr>
          <p:spPr bwMode="auto">
            <a:xfrm>
              <a:off x="631013" y="3086637"/>
              <a:ext cx="740587" cy="250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2075" tIns="46038" rIns="92075" bIns="46038">
              <a:spAutoFit/>
            </a:bodyPr>
            <a:lstStyle/>
            <a:p>
              <a:pPr defTabSz="822325">
                <a:defRPr/>
              </a:pPr>
              <a:r>
                <a:rPr lang="en-US" altLang="ko-KR" sz="1100" baseline="0" dirty="0">
                  <a:latin typeface="맑은 고딕" pitchFamily="50" charset="-127"/>
                  <a:ea typeface="맑은 고딕" pitchFamily="50" charset="-127"/>
                </a:rPr>
                <a:t>Statistics</a:t>
              </a:r>
            </a:p>
          </p:txBody>
        </p:sp>
        <p:cxnSp>
          <p:nvCxnSpPr>
            <p:cNvPr id="19" name="꺾인 연결선 7"/>
            <p:cNvCxnSpPr>
              <a:cxnSpLocks noChangeShapeType="1"/>
              <a:stCxn id="13" idx="2"/>
              <a:endCxn id="12" idx="3"/>
            </p:cNvCxnSpPr>
            <p:nvPr/>
          </p:nvCxnSpPr>
          <p:spPr bwMode="auto">
            <a:xfrm rot="5400000">
              <a:off x="3957144" y="2732690"/>
              <a:ext cx="140281" cy="606524"/>
            </a:xfrm>
            <a:prstGeom prst="bentConnector2">
              <a:avLst/>
            </a:prstGeom>
            <a:noFill/>
            <a:ln w="19050" algn="ctr">
              <a:noFill/>
              <a:round/>
              <a:headEnd/>
              <a:tailEnd/>
            </a:ln>
          </p:spPr>
        </p:cxnSp>
        <p:cxnSp>
          <p:nvCxnSpPr>
            <p:cNvPr id="20" name="직선 화살표 연결선 19"/>
            <p:cNvCxnSpPr>
              <a:stCxn id="14" idx="2"/>
              <a:endCxn id="12" idx="0"/>
            </p:cNvCxnSpPr>
            <p:nvPr/>
          </p:nvCxnSpPr>
          <p:spPr bwMode="auto">
            <a:xfrm>
              <a:off x="2753110" y="2770318"/>
              <a:ext cx="6769" cy="163919"/>
            </a:xfrm>
            <a:prstGeom prst="straightConnector1">
              <a:avLst/>
            </a:prstGeom>
            <a:noFill/>
            <a:ln w="28575" cap="flat" cmpd="sng" algn="ctr">
              <a:solidFill>
                <a:srgbClr val="236D9C"/>
              </a:solidFill>
              <a:prstDash val="solid"/>
              <a:round/>
              <a:headEnd type="none" w="med" len="med"/>
              <a:tailEnd type="stealth"/>
            </a:ln>
            <a:effectLst/>
          </p:spPr>
        </p:cxnSp>
        <p:cxnSp>
          <p:nvCxnSpPr>
            <p:cNvPr id="21" name="직선 화살표 연결선 20"/>
            <p:cNvCxnSpPr>
              <a:stCxn id="12" idx="2"/>
              <a:endCxn id="15" idx="0"/>
            </p:cNvCxnSpPr>
            <p:nvPr/>
          </p:nvCxnSpPr>
          <p:spPr bwMode="auto">
            <a:xfrm rot="5400000">
              <a:off x="2626935" y="3410892"/>
              <a:ext cx="265889" cy="1"/>
            </a:xfrm>
            <a:prstGeom prst="straightConnector1">
              <a:avLst/>
            </a:prstGeom>
            <a:noFill/>
            <a:ln w="28575" cap="flat" cmpd="sng" algn="ctr">
              <a:solidFill>
                <a:srgbClr val="236D9C"/>
              </a:solidFill>
              <a:prstDash val="solid"/>
              <a:round/>
              <a:headEnd type="none" w="med" len="med"/>
              <a:tailEnd type="stealth"/>
            </a:ln>
            <a:effectLst/>
          </p:spPr>
        </p:cxnSp>
        <p:cxnSp>
          <p:nvCxnSpPr>
            <p:cNvPr id="22" name="직선 화살표 연결선 21"/>
            <p:cNvCxnSpPr>
              <a:stCxn id="15" idx="2"/>
              <a:endCxn id="26" idx="0"/>
            </p:cNvCxnSpPr>
            <p:nvPr/>
          </p:nvCxnSpPr>
          <p:spPr bwMode="auto">
            <a:xfrm>
              <a:off x="2759878" y="3848636"/>
              <a:ext cx="1" cy="152401"/>
            </a:xfrm>
            <a:prstGeom prst="straightConnector1">
              <a:avLst/>
            </a:prstGeom>
            <a:noFill/>
            <a:ln w="28575" cap="flat" cmpd="sng" algn="ctr">
              <a:solidFill>
                <a:srgbClr val="236D9C"/>
              </a:solidFill>
              <a:prstDash val="solid"/>
              <a:round/>
              <a:headEnd type="none" w="med" len="med"/>
              <a:tailEnd type="stealth"/>
            </a:ln>
            <a:effectLst/>
          </p:spPr>
        </p:cxnSp>
        <p:cxnSp>
          <p:nvCxnSpPr>
            <p:cNvPr id="23" name="Shape 117"/>
            <p:cNvCxnSpPr>
              <a:stCxn id="12" idx="3"/>
              <a:endCxn id="13" idx="2"/>
            </p:cNvCxnSpPr>
            <p:nvPr/>
          </p:nvCxnSpPr>
          <p:spPr bwMode="auto">
            <a:xfrm flipV="1">
              <a:off x="3724023" y="2965811"/>
              <a:ext cx="606524" cy="140281"/>
            </a:xfrm>
            <a:prstGeom prst="bentConnector2">
              <a:avLst/>
            </a:prstGeom>
            <a:noFill/>
            <a:ln w="28575" cap="flat" cmpd="sng" algn="ctr">
              <a:solidFill>
                <a:srgbClr val="236D9C"/>
              </a:solidFill>
              <a:prstDash val="solid"/>
              <a:round/>
              <a:headEnd type="none" w="med" len="med"/>
              <a:tailEnd type="stealth"/>
            </a:ln>
            <a:effectLst/>
          </p:spPr>
        </p:cxnSp>
        <p:cxnSp>
          <p:nvCxnSpPr>
            <p:cNvPr id="24" name="직선 화살표 연결선 23"/>
            <p:cNvCxnSpPr>
              <a:stCxn id="17" idx="3"/>
            </p:cNvCxnSpPr>
            <p:nvPr/>
          </p:nvCxnSpPr>
          <p:spPr bwMode="auto">
            <a:xfrm>
              <a:off x="1357237" y="3025951"/>
              <a:ext cx="438497" cy="3942"/>
            </a:xfrm>
            <a:prstGeom prst="straightConnector1">
              <a:avLst/>
            </a:prstGeom>
            <a:noFill/>
            <a:ln w="28575" cap="flat" cmpd="sng" algn="ctr">
              <a:solidFill>
                <a:srgbClr val="236D9C"/>
              </a:solidFill>
              <a:prstDash val="solid"/>
              <a:round/>
              <a:headEnd type="none" w="med" len="med"/>
              <a:tailEnd type="stealth"/>
            </a:ln>
            <a:effectLst/>
          </p:spPr>
        </p:cxnSp>
        <p:cxnSp>
          <p:nvCxnSpPr>
            <p:cNvPr id="25" name="직선 화살표 연결선 24"/>
            <p:cNvCxnSpPr>
              <a:stCxn id="18" idx="3"/>
            </p:cNvCxnSpPr>
            <p:nvPr/>
          </p:nvCxnSpPr>
          <p:spPr bwMode="auto">
            <a:xfrm>
              <a:off x="1371600" y="3212003"/>
              <a:ext cx="421200" cy="3942"/>
            </a:xfrm>
            <a:prstGeom prst="straightConnector1">
              <a:avLst/>
            </a:prstGeom>
            <a:noFill/>
            <a:ln w="28575" cap="flat" cmpd="sng" algn="ctr">
              <a:solidFill>
                <a:srgbClr val="236D9C"/>
              </a:solidFill>
              <a:prstDash val="solid"/>
              <a:round/>
              <a:headEnd type="none" w="med" len="med"/>
              <a:tailEnd type="stealth"/>
            </a:ln>
            <a:effectLst/>
          </p:spPr>
        </p:cxnSp>
        <p:sp>
          <p:nvSpPr>
            <p:cNvPr id="26" name="Rectangle 7"/>
            <p:cNvSpPr>
              <a:spLocks noChangeArrowheads="1"/>
            </p:cNvSpPr>
            <p:nvPr/>
          </p:nvSpPr>
          <p:spPr bwMode="auto">
            <a:xfrm>
              <a:off x="1752600" y="4001037"/>
              <a:ext cx="2014557" cy="250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 algn="ctr" defTabSz="822325">
                <a:defRPr/>
              </a:pPr>
              <a:r>
                <a:rPr lang="en-US" altLang="ko-KR" sz="1100" b="1" baseline="0" dirty="0">
                  <a:latin typeface="맑은 고딕" pitchFamily="50" charset="-127"/>
                  <a:ea typeface="맑은 고딕" pitchFamily="50" charset="-127"/>
                </a:rPr>
                <a:t>Query Execution Plan</a:t>
              </a:r>
            </a:p>
          </p:txBody>
        </p:sp>
      </p:grpSp>
      <p:sp>
        <p:nvSpPr>
          <p:cNvPr id="27" name="Rectangle 9"/>
          <p:cNvSpPr>
            <a:spLocks noChangeArrowheads="1"/>
          </p:cNvSpPr>
          <p:nvPr/>
        </p:nvSpPr>
        <p:spPr bwMode="auto">
          <a:xfrm>
            <a:off x="340420" y="170709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Query Optimization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구성</a:t>
            </a:r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4893370" y="170709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통계정보를 이용한 쿼리 최적화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0" name="Rectangle 10"/>
          <p:cNvSpPr>
            <a:spLocks noChangeArrowheads="1"/>
          </p:cNvSpPr>
          <p:nvPr/>
        </p:nvSpPr>
        <p:spPr bwMode="auto">
          <a:xfrm>
            <a:off x="5036214" y="1935696"/>
            <a:ext cx="4048156" cy="574114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System Statistics</a:t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1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가 설치된 장비 성능에 관한 정보를 수집하여 비용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계산 시 반영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Object Statistics</a:t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테이블 통계정보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Clustering factor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통계정보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Histogram Statistics</a:t>
            </a: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Bind parameter peeking</a:t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쿼리 수행 시 처음 사용된 </a:t>
            </a:r>
            <a:r>
              <a:rPr lang="ko-KR" altLang="en-US" sz="1100" dirty="0" err="1" smtClean="0">
                <a:latin typeface="맑은 고딕" pitchFamily="50" charset="-127"/>
                <a:ea typeface="맑은 고딕" pitchFamily="50" charset="-127"/>
              </a:rPr>
              <a:t>파라미터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값을 이용하여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실행계획 생성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CPU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비용 계산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비용을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CPU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I/O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로 분리하여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실행계획에 대한 수행 비용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산정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832203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변경기반</a:t>
            </a:r>
            <a:r>
              <a:rPr lang="en-US" altLang="ko-KR"/>
              <a:t>(Time-base) </a:t>
            </a:r>
            <a:r>
              <a:rPr lang="ko-KR" altLang="en-US"/>
              <a:t>불완전 복구</a:t>
            </a:r>
          </a:p>
        </p:txBody>
      </p:sp>
      <p:sp>
        <p:nvSpPr>
          <p:cNvPr id="1658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변경기반</a:t>
            </a:r>
            <a:r>
              <a:rPr lang="en-US" altLang="ko-KR" smtClean="0"/>
              <a:t>(Time-base) </a:t>
            </a:r>
            <a:r>
              <a:rPr lang="ko-KR" altLang="en-US" smtClean="0"/>
              <a:t>불완전 복구</a:t>
            </a:r>
          </a:p>
          <a:p>
            <a:pPr lvl="1"/>
            <a:r>
              <a:rPr lang="ko-KR" altLang="en-US" smtClean="0"/>
              <a:t> 조치 방법 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1) Table</a:t>
            </a:r>
            <a:r>
              <a:rPr lang="ko-KR" altLang="en-US" smtClean="0"/>
              <a:t>이 속한 </a:t>
            </a:r>
            <a:r>
              <a:rPr lang="en-US" altLang="ko-KR" err="1" smtClean="0"/>
              <a:t>Tablespace</a:t>
            </a:r>
            <a:r>
              <a:rPr lang="ko-KR" altLang="en-US" smtClean="0"/>
              <a:t>의 </a:t>
            </a:r>
            <a:r>
              <a:rPr lang="en-US" altLang="ko-KR" err="1" smtClean="0"/>
              <a:t>datafile</a:t>
            </a:r>
            <a:r>
              <a:rPr lang="ko-KR" altLang="en-US" smtClean="0"/>
              <a:t>의 </a:t>
            </a:r>
            <a:r>
              <a:rPr lang="en-US" altLang="ko-KR" smtClean="0"/>
              <a:t>backup </a:t>
            </a:r>
            <a:r>
              <a:rPr lang="ko-KR" altLang="en-US" smtClean="0"/>
              <a:t>파일을 </a:t>
            </a:r>
            <a:r>
              <a:rPr lang="en-US" altLang="ko-KR" smtClean="0"/>
              <a:t>OS </a:t>
            </a:r>
            <a:r>
              <a:rPr lang="ko-KR" altLang="en-US" smtClean="0"/>
              <a:t>명령으로 원본 </a:t>
            </a:r>
            <a:r>
              <a:rPr lang="en-US" altLang="ko-KR" err="1" smtClean="0"/>
              <a:t>datafile</a:t>
            </a:r>
            <a:r>
              <a:rPr lang="ko-KR" altLang="en-US" smtClean="0"/>
              <a:t>에 복원</a:t>
            </a:r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2) MOUNT </a:t>
            </a:r>
            <a:r>
              <a:rPr lang="ko-KR" altLang="en-US" smtClean="0"/>
              <a:t>모드로 기동</a:t>
            </a:r>
          </a:p>
          <a:p>
            <a:pPr lvl="2">
              <a:buFont typeface="Wingdings" pitchFamily="2" charset="2"/>
              <a:buNone/>
            </a:pPr>
            <a:endParaRPr lang="ko-KR" altLang="en-US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3) </a:t>
            </a:r>
            <a:r>
              <a:rPr lang="ko-KR" altLang="en-US" smtClean="0"/>
              <a:t>백업할 시점지정 후 복원</a:t>
            </a:r>
          </a:p>
          <a:p>
            <a:pPr lvl="2">
              <a:buFont typeface="Wingdings" pitchFamily="2" charset="2"/>
              <a:buNone/>
            </a:pPr>
            <a:endParaRPr lang="en-US" altLang="ko-KR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4) RESETLOGS </a:t>
            </a:r>
            <a:r>
              <a:rPr lang="ko-KR" altLang="en-US" smtClean="0"/>
              <a:t>로 </a:t>
            </a:r>
            <a:r>
              <a:rPr lang="ko-KR" altLang="en-US" err="1" smtClean="0"/>
              <a:t>재기동</a:t>
            </a: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z="1300" smtClean="0"/>
          </a:p>
          <a:p>
            <a:pPr lvl="2">
              <a:buFont typeface="Wingdings" pitchFamily="2" charset="2"/>
              <a:buNone/>
            </a:pPr>
            <a:endParaRPr lang="ko-KR" altLang="en-US" sz="1300" smtClean="0"/>
          </a:p>
          <a:p>
            <a:pPr lvl="1"/>
            <a:endParaRPr lang="en-US" altLang="ko-KR" smtClean="0"/>
          </a:p>
          <a:p>
            <a:pPr lvl="1"/>
            <a:r>
              <a:rPr lang="ko-KR" altLang="en-US" smtClean="0"/>
              <a:t> 주의사항 </a:t>
            </a:r>
          </a:p>
          <a:p>
            <a:pPr lvl="2">
              <a:buFont typeface="Wingdings" pitchFamily="2" charset="2"/>
              <a:buNone/>
            </a:pPr>
            <a:r>
              <a:rPr lang="it-IT" altLang="ko-KR" smtClean="0"/>
              <a:t>RESETLOGS </a:t>
            </a:r>
            <a:r>
              <a:rPr lang="ko-KR" altLang="en-US" smtClean="0"/>
              <a:t>부팅 이후에는</a:t>
            </a:r>
            <a:r>
              <a:rPr lang="en-US" altLang="ko-KR" smtClean="0"/>
              <a:t>. RESETLOGS </a:t>
            </a:r>
            <a:r>
              <a:rPr lang="ko-KR" altLang="en-US" smtClean="0"/>
              <a:t>이전에 백업 받은 파일은 사용할 수 없음</a:t>
            </a:r>
          </a:p>
          <a:p>
            <a:pPr lvl="1">
              <a:buFont typeface="Arial Black" pitchFamily="34" charset="0"/>
              <a:buNone/>
            </a:pPr>
            <a:endParaRPr lang="ko-KR" altLang="en-US" smtClean="0"/>
          </a:p>
          <a:p>
            <a:pPr lvl="1">
              <a:buFont typeface="Arial Black" pitchFamily="34" charset="0"/>
              <a:buNone/>
            </a:pPr>
            <a:r>
              <a:rPr lang="ko-KR" altLang="en-US" smtClean="0"/>
              <a:t>  </a:t>
            </a:r>
          </a:p>
        </p:txBody>
      </p:sp>
      <p:sp>
        <p:nvSpPr>
          <p:cNvPr id="165892" name="Text Box 4"/>
          <p:cNvSpPr txBox="1">
            <a:spLocks noChangeArrowheads="1"/>
          </p:cNvSpPr>
          <p:nvPr/>
        </p:nvSpPr>
        <p:spPr bwMode="auto">
          <a:xfrm>
            <a:off x="609600" y="1697038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cp /backup/tibero/datafile01.tbf_backup /data/tibero/datafile01.tbf</a:t>
            </a:r>
          </a:p>
        </p:txBody>
      </p:sp>
      <p:sp>
        <p:nvSpPr>
          <p:cNvPr id="165893" name="Text Box 5"/>
          <p:cNvSpPr txBox="1">
            <a:spLocks noChangeArrowheads="1"/>
          </p:cNvSpPr>
          <p:nvPr/>
        </p:nvSpPr>
        <p:spPr bwMode="auto">
          <a:xfrm>
            <a:off x="609600" y="2430463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 mount</a:t>
            </a:r>
          </a:p>
        </p:txBody>
      </p:sp>
      <p:sp>
        <p:nvSpPr>
          <p:cNvPr id="165894" name="Text Box 6"/>
          <p:cNvSpPr txBox="1">
            <a:spLocks noChangeArrowheads="1"/>
          </p:cNvSpPr>
          <p:nvPr/>
        </p:nvSpPr>
        <p:spPr bwMode="auto">
          <a:xfrm>
            <a:off x="609600" y="2968625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ALTER DATABASE RECOVER AUTOMATIC DATABASE UNTIL CHANGE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[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복구할 시점의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TSN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지정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]</a:t>
            </a:r>
          </a:p>
        </p:txBody>
      </p:sp>
      <p:sp>
        <p:nvSpPr>
          <p:cNvPr id="165895" name="Text Box 7"/>
          <p:cNvSpPr txBox="1">
            <a:spLocks noChangeArrowheads="1"/>
          </p:cNvSpPr>
          <p:nvPr/>
        </p:nvSpPr>
        <p:spPr bwMode="auto">
          <a:xfrm>
            <a:off x="609600" y="3522663"/>
            <a:ext cx="8277225" cy="5413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 resetlogs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>
          <a:xfrm>
            <a:off x="244474" y="141288"/>
            <a:ext cx="8756017" cy="528637"/>
          </a:xfrm>
        </p:spPr>
        <p:txBody>
          <a:bodyPr/>
          <a:lstStyle/>
          <a:p>
            <a:r>
              <a:rPr lang="ko-KR" altLang="en-US"/>
              <a:t>불필요한 </a:t>
            </a:r>
            <a:r>
              <a:rPr lang="en-US" altLang="ko-KR"/>
              <a:t>non-system </a:t>
            </a:r>
            <a:r>
              <a:rPr lang="ko-KR" altLang="en-US"/>
              <a:t>테이블스페이스 </a:t>
            </a:r>
            <a:r>
              <a:rPr lang="ko-KR" altLang="en-US" err="1"/>
              <a:t>장애시</a:t>
            </a:r>
            <a:r>
              <a:rPr lang="ko-KR" altLang="en-US"/>
              <a:t> </a:t>
            </a:r>
            <a:r>
              <a:rPr lang="en-US" altLang="ko-KR"/>
              <a:t>drop</a:t>
            </a:r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불필요한 </a:t>
            </a:r>
            <a:r>
              <a:rPr lang="en-US" altLang="ko-KR" smtClean="0"/>
              <a:t>non-system </a:t>
            </a:r>
            <a:r>
              <a:rPr lang="ko-KR" altLang="en-US" smtClean="0"/>
              <a:t>테이블스페이스 </a:t>
            </a:r>
            <a:r>
              <a:rPr lang="ko-KR" altLang="en-US" err="1" smtClean="0"/>
              <a:t>장애시</a:t>
            </a:r>
            <a:r>
              <a:rPr lang="ko-KR" altLang="en-US" smtClean="0"/>
              <a:t> </a:t>
            </a:r>
            <a:r>
              <a:rPr lang="en-US" altLang="ko-KR" smtClean="0"/>
              <a:t>drop</a:t>
            </a:r>
          </a:p>
          <a:p>
            <a:pPr lvl="1"/>
            <a:r>
              <a:rPr lang="ko-KR" altLang="en-US" smtClean="0"/>
              <a:t> 조치 방법</a:t>
            </a:r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1) MOUNT </a:t>
            </a:r>
            <a:r>
              <a:rPr lang="ko-KR" altLang="en-US" smtClean="0"/>
              <a:t>모드로 기동</a:t>
            </a:r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2) </a:t>
            </a:r>
            <a:r>
              <a:rPr lang="ko-KR" altLang="en-US" smtClean="0"/>
              <a:t>복구가 필요한 파일 정보 조회</a:t>
            </a:r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3) </a:t>
            </a:r>
            <a:r>
              <a:rPr lang="en-US" altLang="ko-KR" err="1" smtClean="0"/>
              <a:t>datafile</a:t>
            </a:r>
            <a:r>
              <a:rPr lang="en-US" altLang="ko-KR" smtClean="0"/>
              <a:t> </a:t>
            </a:r>
            <a:r>
              <a:rPr lang="ko-KR" altLang="en-US" smtClean="0"/>
              <a:t>생성</a:t>
            </a:r>
          </a:p>
          <a:p>
            <a:pPr lvl="2">
              <a:buFont typeface="Wingdings" pitchFamily="2" charset="2"/>
              <a:buNone/>
            </a:pPr>
            <a:endParaRPr lang="en-US" altLang="ko-KR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4) NORMAL </a:t>
            </a:r>
            <a:r>
              <a:rPr lang="ko-KR" altLang="en-US" smtClean="0"/>
              <a:t>모드로 </a:t>
            </a:r>
            <a:r>
              <a:rPr lang="ko-KR" altLang="en-US" err="1" smtClean="0"/>
              <a:t>재기동</a:t>
            </a: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2">
              <a:buFont typeface="Wingdings" pitchFamily="2" charset="2"/>
              <a:buNone/>
            </a:pPr>
            <a:endParaRPr lang="ko-KR" altLang="en-US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5) </a:t>
            </a:r>
            <a:r>
              <a:rPr lang="ko-KR" altLang="en-US" smtClean="0"/>
              <a:t>테이블스페이스 삭제</a:t>
            </a:r>
          </a:p>
          <a:p>
            <a:pPr lvl="2">
              <a:buFont typeface="Wingdings" pitchFamily="2" charset="2"/>
              <a:buNone/>
            </a:pPr>
            <a:endParaRPr lang="ko-KR" altLang="en-US" sz="1400" smtClean="0"/>
          </a:p>
          <a:p>
            <a:pPr lvl="2">
              <a:buFont typeface="Wingdings" pitchFamily="2" charset="2"/>
              <a:buNone/>
            </a:pPr>
            <a:r>
              <a:rPr lang="en-US" altLang="ko-KR" smtClean="0"/>
              <a:t>6) </a:t>
            </a:r>
            <a:r>
              <a:rPr lang="ko-KR" altLang="en-US" smtClean="0"/>
              <a:t>확인 </a:t>
            </a:r>
          </a:p>
        </p:txBody>
      </p:sp>
      <p:sp>
        <p:nvSpPr>
          <p:cNvPr id="166916" name="Text Box 4"/>
          <p:cNvSpPr txBox="1">
            <a:spLocks noChangeArrowheads="1"/>
          </p:cNvSpPr>
          <p:nvPr/>
        </p:nvSpPr>
        <p:spPr bwMode="auto">
          <a:xfrm>
            <a:off x="609600" y="2205038"/>
            <a:ext cx="8277225" cy="9144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SELECT * FROM V$RECOVER_FILE;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FILE# ERROR                  CHANGE#  TIME      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------ ------------------ -------- ----------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     2 FILE MISSING                  1  2011/04/01</a:t>
            </a:r>
          </a:p>
        </p:txBody>
      </p:sp>
      <p:sp>
        <p:nvSpPr>
          <p:cNvPr id="166917" name="Text Box 5"/>
          <p:cNvSpPr txBox="1">
            <a:spLocks noChangeArrowheads="1"/>
          </p:cNvSpPr>
          <p:nvPr/>
        </p:nvSpPr>
        <p:spPr bwMode="auto">
          <a:xfrm>
            <a:off x="609600" y="1666875"/>
            <a:ext cx="8277225" cy="276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 mount</a:t>
            </a:r>
          </a:p>
        </p:txBody>
      </p:sp>
      <p:sp>
        <p:nvSpPr>
          <p:cNvPr id="166918" name="Text Box 6"/>
          <p:cNvSpPr txBox="1">
            <a:spLocks noChangeArrowheads="1"/>
          </p:cNvSpPr>
          <p:nvPr/>
        </p:nvSpPr>
        <p:spPr bwMode="auto">
          <a:xfrm>
            <a:off x="609600" y="4168775"/>
            <a:ext cx="8277225" cy="4889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tbdown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tbboot</a:t>
            </a:r>
          </a:p>
        </p:txBody>
      </p:sp>
      <p:sp>
        <p:nvSpPr>
          <p:cNvPr id="166919" name="Text Box 7"/>
          <p:cNvSpPr txBox="1">
            <a:spLocks noChangeArrowheads="1"/>
          </p:cNvSpPr>
          <p:nvPr/>
        </p:nvSpPr>
        <p:spPr bwMode="auto">
          <a:xfrm>
            <a:off x="609600" y="3662363"/>
            <a:ext cx="8277225" cy="276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</a:t>
            </a:r>
            <a:r>
              <a:rPr lang="en-US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ALTER DATABASE DATAFILE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[FILE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명 또는 파일번호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]</a:t>
            </a:r>
            <a:r>
              <a:rPr lang="en-US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OFFLINE FOR DROP;</a:t>
            </a: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6920" name="Text Box 8"/>
          <p:cNvSpPr txBox="1">
            <a:spLocks noChangeArrowheads="1"/>
          </p:cNvSpPr>
          <p:nvPr/>
        </p:nvSpPr>
        <p:spPr bwMode="auto">
          <a:xfrm>
            <a:off x="609600" y="4903788"/>
            <a:ext cx="8277225" cy="276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SQL&gt; DROP TABLESPACE [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테이블스페이스명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] INCLUDING CONTENTS AND DATAFILES;</a:t>
            </a:r>
          </a:p>
        </p:txBody>
      </p:sp>
      <p:sp>
        <p:nvSpPr>
          <p:cNvPr id="166921" name="Text Box 9"/>
          <p:cNvSpPr txBox="1">
            <a:spLocks noChangeArrowheads="1"/>
          </p:cNvSpPr>
          <p:nvPr/>
        </p:nvSpPr>
        <p:spPr bwMode="auto">
          <a:xfrm>
            <a:off x="609600" y="5430838"/>
            <a:ext cx="8277225" cy="4889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TS#,NAME FROM V$TABLESPACE;</a:t>
            </a:r>
          </a:p>
          <a:p>
            <a:pPr algn="just" latinLnBrk="0"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FILE#, STATUS, ENABLED, NAME FROM V$DATAFILE;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 기능</a:t>
            </a:r>
            <a:endParaRPr lang="en-US" altLang="ko-KR" smtClean="0"/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645110"/>
              </p:ext>
            </p:extLst>
          </p:nvPr>
        </p:nvGraphicFramePr>
        <p:xfrm>
          <a:off x="359532" y="1268760"/>
          <a:ext cx="8424936" cy="514002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293302"/>
                <a:gridCol w="7131634"/>
              </a:tblGrid>
              <a:tr h="311565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/>
                </a:tc>
              </a:tr>
              <a:tr h="2369417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Online</a:t>
                      </a:r>
                      <a:r>
                        <a:rPr lang="en-US" altLang="ko-KR" sz="140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Full Backup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 latinLnBrk="1">
                        <a:lnSpc>
                          <a:spcPct val="100000"/>
                        </a:lnSpc>
                        <a:buFont typeface="Wingdings" pitchFamily="2" charset="2"/>
                        <a:buChar char="Ø"/>
                      </a:pPr>
                      <a:r>
                        <a:rPr lang="en-US" altLang="ko-KR" sz="13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데이터베이스에 속한 전체 데이터 파일을 온라인 백업한다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</a:p>
                    <a:p>
                      <a:pPr marL="171450" indent="-171450" latinLnBrk="1">
                        <a:lnSpc>
                          <a:spcPct val="100000"/>
                        </a:lnSpc>
                        <a:buFont typeface="Wingdings" pitchFamily="2" charset="2"/>
                        <a:buChar char="Ø"/>
                      </a:pP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온라인 백업을 위해서는 데이터베이스가 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ARCHIVELOG </a:t>
                      </a:r>
                      <a:r>
                        <a:rPr lang="ko-KR" altLang="en-US" sz="1300" baseline="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모드이여야</a:t>
                      </a: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한다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</a:p>
                    <a:p>
                      <a:pPr marL="171450" indent="-171450" latinLnBrk="1">
                        <a:lnSpc>
                          <a:spcPct val="100000"/>
                        </a:lnSpc>
                        <a:buFont typeface="Wingdings" pitchFamily="2" charset="2"/>
                        <a:buChar char="Ø"/>
                      </a:pP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처리 순서</a:t>
                      </a:r>
                      <a:endParaRPr lang="en-US" altLang="ko-KR" sz="13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lvl="1" indent="-228600" latinLnBrk="1">
                        <a:lnSpc>
                          <a:spcPct val="100000"/>
                        </a:lnSpc>
                        <a:buFont typeface="Wingdings" pitchFamily="2" charset="2"/>
                        <a:buAutoNum type="arabicParenR"/>
                      </a:pP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BEGIN BACKUP</a:t>
                      </a:r>
                    </a:p>
                    <a:p>
                      <a:pPr marL="809625" marR="0" lvl="1" indent="-352425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   - RMGR</a:t>
                      </a: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은 자동으로 데이터베이스의 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Begin Backup </a:t>
                      </a: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기능을 사용하여 모든 테이블스페이스를 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Hot Backup </a:t>
                      </a: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상태로 만들고 백업을 진행한다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이때 백업할 데이터파일을 </a:t>
                      </a:r>
                      <a:r>
                        <a:rPr lang="en-US" altLang="ko-KR" sz="1300" baseline="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v$datafile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을 조회하여 자동으로 결정해 준다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685800" lvl="1" indent="-228600" latinLnBrk="1">
                        <a:lnSpc>
                          <a:spcPct val="100000"/>
                        </a:lnSpc>
                        <a:buFont typeface="Wingdings" pitchFamily="2" charset="2"/>
                        <a:buAutoNum type="arabicParenR"/>
                      </a:pPr>
                      <a:endParaRPr lang="en-US" altLang="ko-KR" sz="13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457200" lvl="1" indent="0" latinLnBrk="1">
                        <a:lnSpc>
                          <a:spcPct val="100000"/>
                        </a:lnSpc>
                        <a:buFont typeface="Wingdings" pitchFamily="2" charset="2"/>
                        <a:buNone/>
                      </a:pP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2) END BACKUP</a:t>
                      </a:r>
                    </a:p>
                    <a:p>
                      <a:pPr marL="804863" lvl="1" indent="-90488" latinLnBrk="1">
                        <a:lnSpc>
                          <a:spcPct val="100000"/>
                        </a:lnSpc>
                        <a:buFont typeface="Wingdings" pitchFamily="2" charset="2"/>
                        <a:buNone/>
                      </a:pP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- </a:t>
                      </a: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백업을 완료하면 데이터베이스의 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End Backup </a:t>
                      </a: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기능을 사용하여 모든 테이블스페이스를 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Hot Backup </a:t>
                      </a:r>
                      <a:r>
                        <a:rPr lang="ko-KR" altLang="en-US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상태로부터 해제한다</a:t>
                      </a:r>
                      <a:r>
                        <a:rPr lang="en-US" altLang="ko-KR" sz="13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</a:p>
                    <a:p>
                      <a:pPr marL="804863" lvl="1" indent="-90488" latinLnBrk="1">
                        <a:lnSpc>
                          <a:spcPct val="100000"/>
                        </a:lnSpc>
                        <a:buFont typeface="Wingdings" pitchFamily="2" charset="2"/>
                        <a:buNone/>
                      </a:pPr>
                      <a:endParaRPr lang="en-US" altLang="ko-KR" sz="13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</a:tr>
              <a:tr h="132371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Incremental Full Backup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 latinLnBrk="1">
                        <a:lnSpc>
                          <a:spcPct val="100000"/>
                        </a:lnSpc>
                        <a:buFont typeface="Wingdings" pitchFamily="2" charset="2"/>
                        <a:buChar char="Ø"/>
                      </a:pPr>
                      <a:r>
                        <a:rPr lang="en-US" altLang="ko-KR" sz="1300" smtClean="0">
                          <a:latin typeface="맑은 고딕" pitchFamily="50" charset="-127"/>
                          <a:ea typeface="맑은 고딕" pitchFamily="50" charset="-127"/>
                        </a:rPr>
                        <a:t>RMGR </a:t>
                      </a:r>
                      <a:r>
                        <a:rPr lang="ko-KR" altLang="en-US" sz="1300" smtClean="0">
                          <a:latin typeface="맑은 고딕" pitchFamily="50" charset="-127"/>
                          <a:ea typeface="맑은 고딕" pitchFamily="50" charset="-127"/>
                        </a:rPr>
                        <a:t>을 통해 온라인 백업을 받았으면 이를 이용하여 </a:t>
                      </a:r>
                      <a:r>
                        <a:rPr lang="en-US" altLang="ko-KR" sz="1300" smtClean="0">
                          <a:latin typeface="맑은 고딕" pitchFamily="50" charset="-127"/>
                          <a:ea typeface="맑은 고딕" pitchFamily="50" charset="-127"/>
                        </a:rPr>
                        <a:t>Incremental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 Backup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을 할 수 있다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171450" indent="-171450" latinLnBrk="1">
                        <a:lnSpc>
                          <a:spcPct val="100000"/>
                        </a:lnSpc>
                        <a:buFont typeface="Wingdings" pitchFamily="2" charset="2"/>
                        <a:buChar char="Ø"/>
                      </a:pP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Incremental Backup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이란 백업을 받을 때 전체 파일을 받는 것이 아니라 이전 백업과의 차이만을 기록하는 방식으로 백업에 소모되는 디스크 공간을 획기적으로 줄일 수 있다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171450" indent="-171450" latinLnBrk="1">
                        <a:lnSpc>
                          <a:spcPct val="100000"/>
                        </a:lnSpc>
                        <a:buFont typeface="Wingdings" pitchFamily="2" charset="2"/>
                        <a:buChar char="Ø"/>
                      </a:pP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Incremental Backup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은 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RMGR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을 통해서만 제공되는 기능으로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이 기능을 사용 하려면 이전에 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RMGR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을 통해 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Online Full Backup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을 받았어야 한다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ko-KR" altLang="en-US" sz="13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</a:tr>
              <a:tr h="1035867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Automatic</a:t>
                      </a:r>
                      <a:r>
                        <a:rPr lang="en-US" altLang="ko-KR" sz="140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Recovery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171450" indent="-171450" latinLnBrk="1">
                        <a:lnSpc>
                          <a:spcPct val="100000"/>
                        </a:lnSpc>
                        <a:buFont typeface="Wingdings" pitchFamily="2" charset="2"/>
                        <a:buChar char="Ø"/>
                      </a:pPr>
                      <a:r>
                        <a:rPr lang="en-US" altLang="ko-KR" sz="1300" smtClean="0">
                          <a:latin typeface="맑은 고딕" pitchFamily="50" charset="-127"/>
                          <a:ea typeface="맑은 고딕" pitchFamily="50" charset="-127"/>
                        </a:rPr>
                        <a:t>RMGR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로 만들어진 </a:t>
                      </a:r>
                      <a:r>
                        <a:rPr lang="ko-KR" altLang="en-US" sz="1300" baseline="0" err="1" smtClean="0">
                          <a:latin typeface="맑은 고딕" pitchFamily="50" charset="-127"/>
                          <a:ea typeface="맑은 고딕" pitchFamily="50" charset="-127"/>
                        </a:rPr>
                        <a:t>백업본을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 이용하여 자동 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Recovery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를 진행하며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이를 위해서는 백업을 만들 당시에 생성된 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RMGR info file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이 필요하다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 Online Full Backup / Incremental Full Backup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정보를 분석하여 자동으로 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Merge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후 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Recovery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해준다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171450" indent="-171450" latinLnBrk="1">
                        <a:lnSpc>
                          <a:spcPct val="100000"/>
                        </a:lnSpc>
                        <a:buFont typeface="Wingdings" pitchFamily="2" charset="2"/>
                        <a:buChar char="Ø"/>
                      </a:pPr>
                      <a:endParaRPr lang="en-US" altLang="ko-KR" sz="1300" baseline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529262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 정보 파일</a:t>
            </a:r>
            <a:endParaRPr lang="en-US" altLang="ko-KR"/>
          </a:p>
          <a:p>
            <a:pPr lvl="1"/>
            <a:r>
              <a:rPr lang="en-US" altLang="ko-KR" smtClean="0"/>
              <a:t> RMGR</a:t>
            </a:r>
            <a:r>
              <a:rPr lang="ko-KR" altLang="en-US"/>
              <a:t> </a:t>
            </a:r>
            <a:r>
              <a:rPr lang="ko-KR" altLang="en-US" smtClean="0"/>
              <a:t>로 백업을 진행하면 </a:t>
            </a:r>
            <a:r>
              <a:rPr lang="en-US" altLang="ko-KR" smtClean="0"/>
              <a:t>RMGR Info </a:t>
            </a:r>
            <a:r>
              <a:rPr lang="ko-KR" altLang="en-US" smtClean="0"/>
              <a:t>라는 텍스트 파일이 생성된다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/>
              <a:t> </a:t>
            </a:r>
            <a:r>
              <a:rPr lang="en-US" altLang="ko-KR" smtClean="0"/>
              <a:t>RMGR Info </a:t>
            </a:r>
            <a:r>
              <a:rPr lang="ko-KR" altLang="en-US" smtClean="0"/>
              <a:t>파일에는 백업정보가 담겨져 있으며</a:t>
            </a:r>
            <a:r>
              <a:rPr lang="en-US" altLang="ko-KR" smtClean="0"/>
              <a:t>, Incremental Full Backup </a:t>
            </a:r>
            <a:r>
              <a:rPr lang="ko-KR" altLang="en-US" smtClean="0"/>
              <a:t>시에 사용이 된다</a:t>
            </a:r>
            <a:r>
              <a:rPr lang="en-US" altLang="ko-KR" smtClean="0"/>
              <a:t>. </a:t>
            </a:r>
          </a:p>
          <a:p>
            <a:pPr lvl="1"/>
            <a:r>
              <a:rPr lang="en-US" altLang="ko-KR"/>
              <a:t> </a:t>
            </a:r>
            <a:r>
              <a:rPr lang="en-US" altLang="ko-KR" smtClean="0"/>
              <a:t>RMGR Info </a:t>
            </a:r>
            <a:r>
              <a:rPr lang="ko-KR" altLang="en-US" smtClean="0"/>
              <a:t>파일을 분실하게 되면</a:t>
            </a:r>
            <a:r>
              <a:rPr lang="en-US" altLang="ko-KR" smtClean="0"/>
              <a:t>, </a:t>
            </a:r>
            <a:r>
              <a:rPr lang="ko-KR" altLang="en-US" err="1" smtClean="0"/>
              <a:t>백업본을</a:t>
            </a:r>
            <a:r>
              <a:rPr lang="ko-KR" altLang="en-US" smtClean="0"/>
              <a:t> 이용한 복구를 할 수 없으니 주의해야 한다</a:t>
            </a:r>
            <a:r>
              <a:rPr lang="en-US" altLang="ko-KR" smtClean="0"/>
              <a:t>.</a:t>
            </a:r>
            <a:endParaRPr lang="en-US" altLang="ko-KR"/>
          </a:p>
          <a:p>
            <a:pPr lvl="1"/>
            <a:endParaRPr lang="en-US" altLang="ko-KR" smtClean="0"/>
          </a:p>
          <a:p>
            <a:r>
              <a:rPr lang="en-US" altLang="ko-KR"/>
              <a:t> </a:t>
            </a:r>
            <a:r>
              <a:rPr lang="ko-KR" altLang="en-US" smtClean="0"/>
              <a:t>복구 관리자 옵션</a:t>
            </a:r>
            <a:endParaRPr lang="en-US" altLang="ko-KR" smtClean="0"/>
          </a:p>
          <a:p>
            <a:pPr lvl="1"/>
            <a:r>
              <a:rPr lang="en-US" altLang="ko-KR"/>
              <a:t> </a:t>
            </a:r>
            <a:r>
              <a:rPr lang="en-US" altLang="ko-KR" smtClean="0"/>
              <a:t>RMGR </a:t>
            </a:r>
            <a:r>
              <a:rPr lang="ko-KR" altLang="en-US" smtClean="0"/>
              <a:t>은 </a:t>
            </a:r>
            <a:r>
              <a:rPr lang="en-US" altLang="ko-KR" smtClean="0"/>
              <a:t>Shell Command </a:t>
            </a:r>
            <a:r>
              <a:rPr lang="ko-KR" altLang="en-US" smtClean="0"/>
              <a:t>로 실행되며</a:t>
            </a:r>
            <a:r>
              <a:rPr lang="en-US" altLang="ko-KR" smtClean="0"/>
              <a:t>, </a:t>
            </a:r>
            <a:r>
              <a:rPr lang="ko-KR" altLang="en-US" smtClean="0"/>
              <a:t>다음과 같은 옵션을 사용할 수 있다</a:t>
            </a:r>
            <a:r>
              <a:rPr lang="en-US" altLang="ko-KR" smtClean="0"/>
              <a:t>.</a:t>
            </a: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1653959"/>
              </p:ext>
            </p:extLst>
          </p:nvPr>
        </p:nvGraphicFramePr>
        <p:xfrm>
          <a:off x="323528" y="2960948"/>
          <a:ext cx="8424936" cy="2892594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692188"/>
                <a:gridCol w="6732748"/>
              </a:tblGrid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옵션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/>
                </a:tc>
              </a:tr>
              <a:tr h="350019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backup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4138" lvl="1" indent="0" latinLnBrk="1">
                        <a:lnSpc>
                          <a:spcPct val="100000"/>
                        </a:lnSpc>
                        <a:buFont typeface="Wingdings" pitchFamily="2" charset="2"/>
                        <a:buNone/>
                      </a:pP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RMGR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을 통해 백업을 진행한다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/>
                </a:tc>
              </a:tr>
              <a:tr h="350019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recovery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4138" lvl="1" indent="0" latinLnBrk="1">
                        <a:lnSpc>
                          <a:spcPct val="100000"/>
                        </a:lnSpc>
                        <a:buFont typeface="Wingdings" pitchFamily="2" charset="2"/>
                        <a:buNone/>
                      </a:pP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RMGR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로 받아놓은 </a:t>
                      </a:r>
                      <a:r>
                        <a:rPr lang="ko-KR" altLang="en-US" sz="1300" baseline="0" err="1" smtClean="0">
                          <a:latin typeface="맑은 고딕" pitchFamily="50" charset="-127"/>
                          <a:ea typeface="맑은 고딕" pitchFamily="50" charset="-127"/>
                        </a:rPr>
                        <a:t>백업본을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 이용하여 복구를 진행한다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/>
                </a:tc>
              </a:tr>
              <a:tr h="350019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-v,</a:t>
                      </a:r>
                      <a:r>
                        <a:rPr lang="en-US" altLang="ko-KR" sz="140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--verbose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4138" lvl="1" indent="0" latinLnBrk="1">
                        <a:lnSpc>
                          <a:spcPct val="100000"/>
                        </a:lnSpc>
                        <a:buFont typeface="Wingdings" pitchFamily="2" charset="2"/>
                        <a:buNone/>
                      </a:pP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RMGR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의 진행상황을 자세히 출력해준다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/>
                </a:tc>
              </a:tr>
              <a:tr h="350019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-h,</a:t>
                      </a:r>
                      <a:r>
                        <a:rPr lang="en-US" altLang="ko-KR" sz="1400" baseline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--help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4138" lvl="1" indent="0" latinLnBrk="1">
                        <a:lnSpc>
                          <a:spcPct val="100000"/>
                        </a:lnSpc>
                        <a:buFont typeface="Wingdings" pitchFamily="2" charset="2"/>
                        <a:buNone/>
                      </a:pP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RMGR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의 옵션 사용법을 출력해준다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/>
                </a:tc>
              </a:tr>
              <a:tr h="350019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  <a:r>
                        <a:rPr lang="en-US" altLang="ko-KR" sz="140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i</a:t>
                      </a:r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, --incremental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4138" lvl="1" indent="0" latinLnBrk="1">
                        <a:lnSpc>
                          <a:spcPct val="100000"/>
                        </a:lnSpc>
                        <a:buFont typeface="Wingdings" pitchFamily="2" charset="2"/>
                        <a:buNone/>
                      </a:pP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Incremental Full Backup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을 한다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/>
                </a:tc>
              </a:tr>
              <a:tr h="350019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-b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4138" lvl="1" indent="0" latinLnBrk="1">
                        <a:lnSpc>
                          <a:spcPct val="100000"/>
                        </a:lnSpc>
                        <a:buFont typeface="Wingdings" pitchFamily="2" charset="2"/>
                        <a:buNone/>
                      </a:pP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RMGR info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파일의 위치를 지정한다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  RMGR info 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파일은 이전에 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RMGR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을 통해 </a:t>
                      </a:r>
                      <a:r>
                        <a:rPr lang="ko-KR" altLang="en-US" sz="1300" baseline="0" err="1" smtClean="0">
                          <a:latin typeface="맑은 고딕" pitchFamily="50" charset="-127"/>
                          <a:ea typeface="맑은 고딕" pitchFamily="50" charset="-127"/>
                        </a:rPr>
                        <a:t>백업받은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 디렉터리에 생성된다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/>
                </a:tc>
              </a:tr>
              <a:tr h="350019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-o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4138" lvl="1" indent="0" latinLnBrk="1">
                        <a:lnSpc>
                          <a:spcPct val="100000"/>
                        </a:lnSpc>
                        <a:buFont typeface="Wingdings" pitchFamily="2" charset="2"/>
                        <a:buNone/>
                      </a:pPr>
                      <a:r>
                        <a:rPr lang="ko-KR" altLang="en-US" sz="1300" baseline="0" err="1" smtClean="0">
                          <a:latin typeface="맑은 고딕" pitchFamily="50" charset="-127"/>
                          <a:ea typeface="맑은 고딕" pitchFamily="50" charset="-127"/>
                        </a:rPr>
                        <a:t>백업받을</a:t>
                      </a:r>
                      <a:r>
                        <a:rPr lang="ko-KR" altLang="en-US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 디렉터리를 지정한다</a:t>
                      </a:r>
                      <a:r>
                        <a:rPr lang="en-US" altLang="ko-KR" sz="1300" baseline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69757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 예제 </a:t>
            </a:r>
            <a:r>
              <a:rPr lang="en-US" altLang="ko-KR" smtClean="0"/>
              <a:t>- </a:t>
            </a:r>
            <a:r>
              <a:rPr lang="en-US" altLang="ko-KR"/>
              <a:t>Online Full </a:t>
            </a:r>
            <a:r>
              <a:rPr lang="en-US" altLang="ko-KR" smtClean="0"/>
              <a:t>Backup</a:t>
            </a:r>
            <a:endParaRPr lang="en-US" altLang="ko-KR"/>
          </a:p>
        </p:txBody>
      </p:sp>
      <p:sp>
        <p:nvSpPr>
          <p:cNvPr id="3" name="직사각형 2"/>
          <p:cNvSpPr/>
          <p:nvPr/>
        </p:nvSpPr>
        <p:spPr>
          <a:xfrm>
            <a:off x="503548" y="1312307"/>
            <a:ext cx="8136904" cy="4708981"/>
          </a:xfrm>
          <a:prstGeom prst="rect">
            <a:avLst/>
          </a:prstGeom>
          <a:solidFill>
            <a:srgbClr val="FFFF99"/>
          </a:solidFill>
        </p:spPr>
        <p:txBody>
          <a:bodyPr wrap="square">
            <a:spAutoFit/>
          </a:bodyPr>
          <a:lstStyle/>
          <a:p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sz="1400" b="1" err="1">
                <a:latin typeface="맑은 고딕" pitchFamily="50" charset="-127"/>
                <a:ea typeface="맑은 고딕" pitchFamily="50" charset="-127"/>
              </a:rPr>
              <a:t>tbrmgr</a:t>
            </a: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 backup -o /home/winds/backup -v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============================================================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 Recovery Manager(RMGR)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starts		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				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Co. Copyright(C) 2010-2019, All rights reserved.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============================================================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=============================================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RMGR - ONLINE backup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=============================================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DB connected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DBNAME: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archive log check succeeded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begin backup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succeeded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RMGR info file created: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home/winds/backup/rmgr.inf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RMGR - ONLINE backup target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list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total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count: 3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home/winds/tibero5_trunk/database/tibero/system001.dtf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home/winds/tibero5_trunk/database/tibero/undo001.dtf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home/winds/tibero5_trunk/database/tibero/usr001.dtf</a:t>
            </a:r>
          </a:p>
          <a:p>
            <a:pPr indent="179388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ORG DF: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home/winds/tibero5_trunk/database/tibero/system001.dtf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BACKUP: /home/winds/backup/system001.dtf.000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CUR BACKUP: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home/winds/backup/system001.dtf.000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908585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관리자를 이용한 백업</a:t>
            </a:r>
            <a:r>
              <a:rPr lang="en-US" altLang="ko-KR" smtClean="0"/>
              <a:t>/</a:t>
            </a:r>
            <a:r>
              <a:rPr lang="ko-KR" altLang="en-US"/>
              <a:t>복구 예제 </a:t>
            </a:r>
            <a:r>
              <a:rPr lang="en-US" altLang="ko-KR"/>
              <a:t>- Online Full </a:t>
            </a:r>
            <a:r>
              <a:rPr lang="en-US" altLang="ko-KR" smtClean="0"/>
              <a:t>Backup(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en-US" altLang="ko-KR"/>
          </a:p>
        </p:txBody>
      </p:sp>
      <p:sp>
        <p:nvSpPr>
          <p:cNvPr id="3" name="직사각형 2"/>
          <p:cNvSpPr/>
          <p:nvPr/>
        </p:nvSpPr>
        <p:spPr>
          <a:xfrm>
            <a:off x="503548" y="1196752"/>
            <a:ext cx="8136904" cy="5262979"/>
          </a:xfrm>
          <a:prstGeom prst="rect">
            <a:avLst/>
          </a:prstGeom>
          <a:solidFill>
            <a:srgbClr val="FFFF99"/>
          </a:solidFill>
        </p:spPr>
        <p:txBody>
          <a:bodyPr wrap="square">
            <a:spAutoFit/>
          </a:bodyPr>
          <a:lstStyle/>
          <a:p>
            <a:pPr indent="357188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BACKUP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CNT: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1</a:t>
            </a:r>
          </a:p>
          <a:p>
            <a:pPr indent="273050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home/winds/tibero5_trunk/bin/tbrg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-v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-o /home/winds/backup/system001.dtf.000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home/winds/tibero5_trunk/database/tibero/system001.dtf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file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type: full backup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source file 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home/winds/tibero5_trunk/database/tibero/system001.dtf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output file : /home/winds/backup/system001.dtf.000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Analyze source file</a:t>
            </a:r>
          </a:p>
          <a:p>
            <a:pPr indent="179388"/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blksize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: 8192 bytes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 size : 5376 blocks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100.00% |=======================================&gt;| 5376/5376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0.12s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Synchronizing...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5376 blocks copied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ORG DF: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home/winds/tibero5_trunk/database/tibero/undo001.dtf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BACKUP: /home/winds/backup/undo001.dtf.000</a:t>
            </a:r>
          </a:p>
          <a:p>
            <a:pPr indent="357188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CUR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BACKUP: /home/winds/backup/undo001.dtf.000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CNT: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1</a:t>
            </a:r>
          </a:p>
          <a:p>
            <a:pPr indent="273050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home/winds/tibero5_trunk/bin/tbrg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-v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-o /home/winds/backup/undo001.dtf.000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home/winds/tibero5_trunk/database/tibero/undo001.dtf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file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type: full backup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source file 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home/winds/tibero5_trunk/database/tibero/undo001.dtf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output file 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home/winds/backup/undo001.dtf.000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169482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관리자를 이용한 백업</a:t>
            </a:r>
            <a:r>
              <a:rPr lang="en-US" altLang="ko-KR" smtClean="0"/>
              <a:t>/</a:t>
            </a:r>
            <a:r>
              <a:rPr lang="ko-KR" altLang="en-US"/>
              <a:t>복구 예제 </a:t>
            </a:r>
            <a:r>
              <a:rPr lang="en-US" altLang="ko-KR"/>
              <a:t>- Online Full </a:t>
            </a:r>
            <a:r>
              <a:rPr lang="en-US" altLang="ko-KR" smtClean="0"/>
              <a:t>Backup(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en-US" altLang="ko-KR"/>
          </a:p>
        </p:txBody>
      </p:sp>
      <p:sp>
        <p:nvSpPr>
          <p:cNvPr id="3" name="직사각형 2"/>
          <p:cNvSpPr/>
          <p:nvPr/>
        </p:nvSpPr>
        <p:spPr>
          <a:xfrm>
            <a:off x="503548" y="1232756"/>
            <a:ext cx="8136904" cy="5078313"/>
          </a:xfrm>
          <a:prstGeom prst="rect">
            <a:avLst/>
          </a:prstGeom>
          <a:solidFill>
            <a:srgbClr val="FFFF99"/>
          </a:solidFill>
        </p:spPr>
        <p:txBody>
          <a:bodyPr wrap="square">
            <a:spAutoFit/>
          </a:bodyPr>
          <a:lstStyle/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Analyze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source file</a:t>
            </a:r>
          </a:p>
          <a:p>
            <a:pPr indent="179388"/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blksize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: 8192 bytes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 size : 1280 blocks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100.00% |=======================================&gt;| 1280/1280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0.02s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Synchronizing...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1280 blocks copied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ORG DF: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home/winds/tibero5_trunk/database/tibero/usr001.dtf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BACKUP: /home/winds/backup/usr001.dtf.000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CUR BACKUP: /home/winds/backup/usr001.dtf.000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CNT: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1</a:t>
            </a:r>
          </a:p>
          <a:p>
            <a:pPr indent="357188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home/winds/tibero5_trunk/bin/tbrg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-v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-o /home/winds/backup/usr001.dtf.000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home/winds/tibero5_trunk/database/tibero/usr001.dtf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file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type: full backup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source file 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home/winds/tibero5_trunk/database/tibero/usr001.dtf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output file : /home/winds/backup/usr001.dtf.000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Analyze source file</a:t>
            </a:r>
          </a:p>
          <a:p>
            <a:pPr indent="179388"/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blksize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: 8192 bytes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 size : 256 blocks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100.00% |=======================================&gt;| 256/256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0.00s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Synchronizing...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256 blocks copied.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 succeeded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end backup succeeded.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1968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 예제 </a:t>
            </a:r>
            <a:r>
              <a:rPr lang="en-US" altLang="ko-KR" smtClean="0"/>
              <a:t>– Incremental Full Backup</a:t>
            </a:r>
            <a:endParaRPr lang="en-US" altLang="ko-KR"/>
          </a:p>
        </p:txBody>
      </p:sp>
      <p:sp>
        <p:nvSpPr>
          <p:cNvPr id="3" name="직사각형 2"/>
          <p:cNvSpPr/>
          <p:nvPr/>
        </p:nvSpPr>
        <p:spPr>
          <a:xfrm>
            <a:off x="503548" y="1312307"/>
            <a:ext cx="8136904" cy="4893647"/>
          </a:xfrm>
          <a:prstGeom prst="rect">
            <a:avLst/>
          </a:prstGeom>
          <a:solidFill>
            <a:srgbClr val="FFFF99"/>
          </a:solidFill>
        </p:spPr>
        <p:txBody>
          <a:bodyPr wrap="square">
            <a:spAutoFit/>
          </a:bodyPr>
          <a:lstStyle/>
          <a:p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sz="1400" b="1" err="1">
                <a:latin typeface="맑은 고딕" pitchFamily="50" charset="-127"/>
                <a:ea typeface="맑은 고딕" pitchFamily="50" charset="-127"/>
              </a:rPr>
              <a:t>tbrmgr</a:t>
            </a: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 backup -</a:t>
            </a:r>
            <a:r>
              <a:rPr lang="en-US" altLang="ko-KR" sz="1400" b="1" err="1">
                <a:latin typeface="맑은 고딕" pitchFamily="50" charset="-127"/>
                <a:ea typeface="맑은 고딕" pitchFamily="50" charset="-127"/>
              </a:rPr>
              <a:t>i</a:t>
            </a: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 -o /home/winds/backup2 -b /home/winds/backup/rmgr.inf -v</a:t>
            </a:r>
            <a:endParaRPr lang="en-US" altLang="ko-KR" sz="1400" b="1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============================================================</a:t>
            </a: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Recovery Manager(RMGR)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starts		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				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Co. Copyright(C) 2010-2019, All rights reserved.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============================================================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=============================================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RMGR - INCREMENTAL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backup</a:t>
            </a: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=============================================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DB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connected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DBNAME: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archive log check succeeded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begin backup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succeeded</a:t>
            </a:r>
          </a:p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rmgr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info file: /home/winds/backup/rmgr.inf</a:t>
            </a: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RMGR INFO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DATAFILE</a:t>
            </a: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pPr indent="179388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ORG DF: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home/winds/tibero5_trunk/database/tibero/system001.dtf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BACKUP: /home/winds/backup/system001.dtf.000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CUR BACKUP: /home/winds/backup/system001.dtf.000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CNT: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1</a:t>
            </a:r>
          </a:p>
          <a:p>
            <a:pPr indent="357188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ORG DF: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home/winds/tibero5_trunk/database/tibero/undo001.dtf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BACKUP: /home/winds/backup/undo001.dtf.000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CUR BACKUP: /home/winds/backup/undo001.dtf.000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CNT: 1</a:t>
            </a:r>
          </a:p>
        </p:txBody>
      </p:sp>
    </p:spTree>
    <p:extLst>
      <p:ext uri="{BB962C8B-B14F-4D97-AF65-F5344CB8AC3E}">
        <p14:creationId xmlns:p14="http://schemas.microsoft.com/office/powerpoint/2010/main" val="26455330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 예제 </a:t>
            </a:r>
            <a:r>
              <a:rPr lang="en-US" altLang="ko-KR" smtClean="0"/>
              <a:t>– Incremental Full Backup(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en-US" altLang="ko-KR"/>
          </a:p>
        </p:txBody>
      </p:sp>
      <p:sp>
        <p:nvSpPr>
          <p:cNvPr id="3" name="직사각형 2"/>
          <p:cNvSpPr/>
          <p:nvPr/>
        </p:nvSpPr>
        <p:spPr>
          <a:xfrm>
            <a:off x="503548" y="1312307"/>
            <a:ext cx="8136904" cy="4524315"/>
          </a:xfrm>
          <a:prstGeom prst="rect">
            <a:avLst/>
          </a:prstGeom>
          <a:solidFill>
            <a:srgbClr val="FFFF99"/>
          </a:solidFill>
        </p:spPr>
        <p:txBody>
          <a:bodyPr wrap="square">
            <a:spAutoFit/>
          </a:bodyPr>
          <a:lstStyle/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ORG DF: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home/winds/tibero5_trunk/database/tibero/usr001.dtf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BACKUP: /home/winds/backup/usr001.dtf.000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CUR BACKUP: /home/winds/backup/usr001.dtf.000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CNT: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1</a:t>
            </a:r>
          </a:p>
          <a:p>
            <a:pPr indent="357188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RMGR info file load finished: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home/winds/backup/rmgr.inf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RMGR - INCREMENTAL backup target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list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total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datafile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count: 3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home/winds/tibero5_trunk/database/tibero/system001.dtf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home/winds/tibero5_trunk/database/tibero/undo001.dtf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home/winds/tibero5_trunk/database/tibero/usr001.dtf</a:t>
            </a:r>
          </a:p>
          <a:p>
            <a:pPr indent="179388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ORG DF: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home/winds/tibero5_trunk/database/tibero/system001.dtf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BACKUP: /home/winds/backup/system001.dtf.000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CUR BACKUP: /home/winds/backup2/system001.dtf.002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CNT: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2</a:t>
            </a:r>
          </a:p>
          <a:p>
            <a:pPr indent="357188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home/winds/tibero5_trunk/bin/tbrg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-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i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-b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/home/winds/backup/system001.dtf.000 -o /home/winds/backup2/system001.dtf.002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home/winds/tibero5_trunk/database/tibero/system001.dtf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100.00% |=======================================&gt;| 5376/5376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0.02s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0 blocks copied.</a:t>
            </a:r>
          </a:p>
          <a:p>
            <a:pPr indent="179388"/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89951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 예제 </a:t>
            </a:r>
            <a:r>
              <a:rPr lang="en-US" altLang="ko-KR" smtClean="0"/>
              <a:t>– Incremental Full Backup(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en-US" altLang="ko-KR"/>
          </a:p>
        </p:txBody>
      </p:sp>
      <p:sp>
        <p:nvSpPr>
          <p:cNvPr id="3" name="직사각형 2"/>
          <p:cNvSpPr/>
          <p:nvPr/>
        </p:nvSpPr>
        <p:spPr>
          <a:xfrm>
            <a:off x="503548" y="1312307"/>
            <a:ext cx="8136904" cy="4708981"/>
          </a:xfrm>
          <a:prstGeom prst="rect">
            <a:avLst/>
          </a:prstGeom>
          <a:solidFill>
            <a:srgbClr val="FFFF99"/>
          </a:solidFill>
        </p:spPr>
        <p:txBody>
          <a:bodyPr wrap="square">
            <a:spAutoFit/>
          </a:bodyPr>
          <a:lstStyle/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ORG DF: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home/winds/tibero5_trunk/database/tibero/undo001.dtf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BACKUP: /home/winds/backup/undo001.dtf.000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CUR BACKUP: /home/winds/backup2/undo001.dtf.002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CNT: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2</a:t>
            </a:r>
          </a:p>
          <a:p>
            <a:pPr indent="357188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home/winds/tibero5_trunk/bin/tbrg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-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i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-b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/home/winds/backup/undo001.dtf.000 -o /home/winds/backup2/undo001.dtf.002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home/winds/tibero5_trunk/database/tibero/undo001.dtf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100.00% |=======================================&gt;| 1280/1280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0.01s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Synchronizing...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10 blocks copied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ORG DF: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home/winds/tibero5_trunk/database/tibero/usr001.dtf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BACKUP: /home/winds/backup/usr001.dtf.000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CUR BACKUP: /home/winds/backup2/usr001.dtf.002</a:t>
            </a:r>
          </a:p>
          <a:p>
            <a:pPr indent="3571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CNT: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2</a:t>
            </a:r>
          </a:p>
          <a:p>
            <a:pPr indent="357188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home/winds/tibero5_trunk/bin/tbrg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backup -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i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-b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/home/winds/backup/usr001.dtf.000 -o /home/winds/backup2/usr001.dtf.002 \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home/winds/tibero5_trunk/database/tibero/usr001.dtf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100.00% |=======================================&gt;| 256/256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0.00s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0 blocks copied.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full backup succeeded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end backup succeeded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773532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보안</a:t>
            </a:r>
            <a:r>
              <a:rPr lang="en-US" altLang="ko-KR" dirty="0" smtClean="0"/>
              <a:t>/</a:t>
            </a:r>
            <a:r>
              <a:rPr lang="ko-KR" altLang="en-US" dirty="0" smtClean="0"/>
              <a:t>개발</a:t>
            </a:r>
            <a:r>
              <a:rPr lang="en-US" altLang="ko-KR" dirty="0"/>
              <a:t>,</a:t>
            </a:r>
            <a:r>
              <a:rPr lang="ko-KR" altLang="en-US" dirty="0" smtClean="0"/>
              <a:t>관리편의성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14"/>
          <p:cNvSpPr txBox="1">
            <a:spLocks noChangeArrowheads="1"/>
          </p:cNvSpPr>
          <p:nvPr/>
        </p:nvSpPr>
        <p:spPr bwMode="auto">
          <a:xfrm>
            <a:off x="251520" y="827187"/>
            <a:ext cx="907415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/>
              <a:t>Tibero</a:t>
            </a:r>
            <a:r>
              <a:rPr lang="ko-KR" altLang="en-US" sz="1200" kern="0" dirty="0" smtClean="0"/>
              <a:t>는 </a:t>
            </a:r>
            <a:r>
              <a:rPr lang="en-US" altLang="ko-KR" sz="1200" kern="0" dirty="0" smtClean="0"/>
              <a:t>DBA</a:t>
            </a:r>
            <a:r>
              <a:rPr lang="ko-KR" altLang="en-US" sz="1200" kern="0" dirty="0" smtClean="0"/>
              <a:t>가 성능 문제를 진단하는 데 도움을 주기 위해 다양한 종류의 통계를 제공</a:t>
            </a:r>
            <a:r>
              <a:rPr lang="en-US" altLang="ko-KR" sz="1200" kern="0" dirty="0" smtClean="0"/>
              <a:t>. Automatic Performance Monitoring (APM)</a:t>
            </a:r>
            <a:r>
              <a:rPr lang="ko-KR" altLang="en-US" sz="1200" kern="0" dirty="0" smtClean="0"/>
              <a:t>은 이러한 통계정보를 주기적으로 자동 수집하고 자체적인 분석 리포트 출력 기능을 제공하여 시스템 부하 분석을 지원</a:t>
            </a:r>
            <a:r>
              <a:rPr lang="en-US" altLang="ko-KR" sz="1200" kern="0" dirty="0" smtClean="0"/>
              <a:t>.</a:t>
            </a:r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215516" y="1627287"/>
            <a:ext cx="8773200" cy="4471988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299665" y="1627287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스냅샷 저장 기능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408961" y="1792357"/>
            <a:ext cx="4739103" cy="60339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인스턴스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통계 정보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이벤트 발생현황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SQL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성능 통계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메모리 사용량 정보 등 </a:t>
            </a:r>
            <a:r>
              <a:rPr lang="en-US" altLang="ko-KR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의 각종 성능 통계 정보를 주기적으로 테이블에 저장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(60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분 단위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v$sysstat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v$system_event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v$sqlstats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en-US" altLang="ko-KR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v$sgastat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5220011" y="1614199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세션 상태 저장 기능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5362855" y="1828513"/>
            <a:ext cx="3667156" cy="574114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상태인 세션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ID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와 대기중 이벤트 정보를 주기적으로 메모리에 저장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v$active_session_history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정보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수집 주기 조정 가능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Rectangle 9"/>
          <p:cNvSpPr>
            <a:spLocks noChangeArrowheads="1"/>
          </p:cNvSpPr>
          <p:nvPr/>
        </p:nvSpPr>
        <p:spPr bwMode="auto">
          <a:xfrm>
            <a:off x="5220011" y="2757199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리포트 작성 기능 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(TEXT, HTML)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5371685" y="2971513"/>
            <a:ext cx="3667156" cy="574114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테이블과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뷰에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저장된 스냅샷 정보를 이용한 성능 분석 리포트 기능 제공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스냅샷 정보와 세션 상태 정보 등을 활용하여 리포트 작성 가능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Rectangle 9"/>
          <p:cNvSpPr>
            <a:spLocks noChangeArrowheads="1"/>
          </p:cNvSpPr>
          <p:nvPr/>
        </p:nvSpPr>
        <p:spPr bwMode="auto">
          <a:xfrm>
            <a:off x="332991" y="2640082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주요 성능 분석 항목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13" name="Group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5463128"/>
              </p:ext>
            </p:extLst>
          </p:nvPr>
        </p:nvGraphicFramePr>
        <p:xfrm>
          <a:off x="485391" y="2878207"/>
          <a:ext cx="4554661" cy="3253740"/>
        </p:xfrm>
        <a:graphic>
          <a:graphicData uri="http://schemas.openxmlformats.org/drawingml/2006/table">
            <a:tbl>
              <a:tblPr/>
              <a:tblGrid>
                <a:gridCol w="1602333"/>
                <a:gridCol w="2952328"/>
              </a:tblGrid>
              <a:tr h="89227">
                <a:tc>
                  <a:txBody>
                    <a:bodyPr/>
                    <a:lstStyle/>
                    <a:p>
                      <a:pPr marL="180975" marR="0" lvl="0" indent="-180975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>
                          <a:tab pos="268288" algn="l"/>
                        </a:tabLst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구분</a:t>
                      </a: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180975" marR="0" lvl="0" indent="-180975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>
                          <a:tab pos="268288" algn="l"/>
                        </a:tabLst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성능 항목</a:t>
                      </a: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356909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Report Summary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Cache Sizes</a:t>
                      </a: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Load Profiles</a:t>
                      </a: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Instance Efficiency Percentages(Target 100%)</a:t>
                      </a: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Shared Pool Statistics</a:t>
                      </a: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Top 5 Timed Wait Events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214145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Wait Events &amp; Active Stats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Wait Event Class</a:t>
                      </a: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Wait Events</a:t>
                      </a: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Instance Activity Stats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214145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SQL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SQL Ordered by Gets</a:t>
                      </a: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SQL Ordered by Executions</a:t>
                      </a: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SQL Ordered by Parse Calls</a:t>
                      </a: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142763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IO Stats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Tablespace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IO Statistics</a:t>
                      </a: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File IO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149902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SGA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ts val="0"/>
                        </a:spcAft>
                        <a:buClr>
                          <a:srgbClr val="808080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Buffer Pool Statistics</a:t>
                      </a: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ts val="0"/>
                        </a:spcAft>
                        <a:buClr>
                          <a:srgbClr val="808080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Library Cache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1382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PGA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ts val="0"/>
                        </a:spcAft>
                        <a:buClr>
                          <a:srgbClr val="808080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PGA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1382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Wlock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ts val="0"/>
                        </a:spcAft>
                        <a:buClr>
                          <a:srgbClr val="808080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Wlock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1382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Undo Statistics</a:t>
                      </a:r>
                    </a:p>
                  </a:txBody>
                  <a:tcPr marL="43200" marR="43200" marT="0" marB="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ts val="0"/>
                        </a:spcAft>
                        <a:buClr>
                          <a:srgbClr val="808080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Undo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1382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Spinlock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ts val="0"/>
                        </a:spcAft>
                        <a:buClr>
                          <a:srgbClr val="808080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Spinlock Statistics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71382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Init.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Parameters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10000"/>
                        </a:spcBef>
                        <a:spcAft>
                          <a:spcPts val="0"/>
                        </a:spcAft>
                        <a:buClr>
                          <a:srgbClr val="808080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Init.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Parameters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0" marB="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4" name="Rectangle 9"/>
          <p:cNvSpPr>
            <a:spLocks noChangeArrowheads="1"/>
          </p:cNvSpPr>
          <p:nvPr/>
        </p:nvSpPr>
        <p:spPr bwMode="auto">
          <a:xfrm>
            <a:off x="5220011" y="4966999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TASH(</a:t>
            </a: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Active Session History)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" name="Rectangle 10"/>
          <p:cNvSpPr>
            <a:spLocks noChangeArrowheads="1"/>
          </p:cNvSpPr>
          <p:nvPr/>
        </p:nvSpPr>
        <p:spPr bwMode="auto">
          <a:xfrm>
            <a:off x="5364830" y="5181313"/>
            <a:ext cx="3667156" cy="574114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비교적 짧은 주기로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상태의 세션 정보를 공유메모리 상에 저장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등의 형태로 세션정보를 이용하여 성능문제 진단 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9"/>
          <p:cNvSpPr>
            <a:spLocks noChangeArrowheads="1"/>
          </p:cNvSpPr>
          <p:nvPr/>
        </p:nvSpPr>
        <p:spPr bwMode="auto">
          <a:xfrm>
            <a:off x="5220011" y="3823999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서버 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Load Balancing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정보 수집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Rectangle 10"/>
          <p:cNvSpPr>
            <a:spLocks noChangeArrowheads="1"/>
          </p:cNvSpPr>
          <p:nvPr/>
        </p:nvSpPr>
        <p:spPr bwMode="auto">
          <a:xfrm>
            <a:off x="5368458" y="4038313"/>
            <a:ext cx="3667156" cy="574114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TAC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를 통한 로드밸런싱 상황에서 </a:t>
            </a:r>
            <a:r>
              <a:rPr lang="en-US" altLang="ko-KR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Metric </a:t>
            </a: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파라미터를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이용하여 서버의 부하상황을 일정한 주기로 측정하여 테이블에 저장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부하량</a:t>
            </a:r>
            <a:r>
              <a:rPr lang="ko-KR" altLang="en-US" sz="1100" dirty="0" smtClean="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 변화에 따라 수집 주기 자동 조절이 가능</a:t>
            </a:r>
            <a:endParaRPr lang="en-US" altLang="ko-KR" sz="1100" dirty="0" smtClean="0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524151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 예제 </a:t>
            </a:r>
            <a:r>
              <a:rPr lang="en-US" altLang="ko-KR" smtClean="0"/>
              <a:t>– Recovery with Online Full Backup</a:t>
            </a:r>
            <a:endParaRPr lang="en-US" altLang="ko-KR"/>
          </a:p>
        </p:txBody>
      </p:sp>
      <p:sp>
        <p:nvSpPr>
          <p:cNvPr id="3" name="직사각형 2"/>
          <p:cNvSpPr/>
          <p:nvPr/>
        </p:nvSpPr>
        <p:spPr>
          <a:xfrm>
            <a:off x="503548" y="1312307"/>
            <a:ext cx="8136904" cy="5109091"/>
          </a:xfrm>
          <a:prstGeom prst="rect">
            <a:avLst/>
          </a:prstGeom>
          <a:solidFill>
            <a:srgbClr val="FFFF99"/>
          </a:solidFill>
        </p:spPr>
        <p:txBody>
          <a:bodyPr wrap="square">
            <a:spAutoFit/>
          </a:bodyPr>
          <a:lstStyle/>
          <a:p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sz="1400" b="1" err="1">
                <a:latin typeface="맑은 고딕" pitchFamily="50" charset="-127"/>
                <a:ea typeface="맑은 고딕" pitchFamily="50" charset="-127"/>
              </a:rPr>
              <a:t>tbrmgr</a:t>
            </a: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 recovery -b /</a:t>
            </a:r>
            <a:r>
              <a:rPr lang="en-US" altLang="ko-KR" sz="1400" b="1" smtClean="0">
                <a:latin typeface="맑은 고딕" pitchFamily="50" charset="-127"/>
                <a:ea typeface="맑은 고딕" pitchFamily="50" charset="-127"/>
              </a:rPr>
              <a:t>home/winds/backup/rmgr.inf</a:t>
            </a: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============================================================</a:t>
            </a: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Recovery Manager(RMGR)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starts		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				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Co. Copyright(C) 2010-2019, All rights reserved.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============================================================</a:t>
            </a:r>
          </a:p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rmgr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info file: /home/winds/backup/rmgr.inf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=============================================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RMGR - recovery</a:t>
            </a: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=============================================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instance terminated (NORMAL mode).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listener port = 15048</a:t>
            </a: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tibero5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Trunk</a:t>
            </a:r>
          </a:p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TmaxSoft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Co. Copyright(C) 2001-2009. All rights reserved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instance started up (MOUNT mode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).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DB connected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automatic recovery succeeded</a:t>
            </a:r>
          </a:p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sess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: 18 user: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SYS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There are active session(s).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1. [W]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ait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until sessions are closed.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2. Shutdown [I]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mmediately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3. [Q]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uit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without shutting down.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Select action. (Default: 1): 2</a:t>
            </a:r>
          </a:p>
        </p:txBody>
      </p:sp>
    </p:spTree>
    <p:extLst>
      <p:ext uri="{BB962C8B-B14F-4D97-AF65-F5344CB8AC3E}">
        <p14:creationId xmlns:p14="http://schemas.microsoft.com/office/powerpoint/2010/main" val="41221455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 예제 </a:t>
            </a:r>
            <a:r>
              <a:rPr lang="en-US" altLang="ko-KR" smtClean="0"/>
              <a:t>– Recovery with Online Full Backup(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en-US" altLang="ko-KR"/>
          </a:p>
        </p:txBody>
      </p:sp>
      <p:sp>
        <p:nvSpPr>
          <p:cNvPr id="3" name="직사각형 2"/>
          <p:cNvSpPr/>
          <p:nvPr/>
        </p:nvSpPr>
        <p:spPr>
          <a:xfrm>
            <a:off x="503548" y="1312307"/>
            <a:ext cx="8136904" cy="1938992"/>
          </a:xfrm>
          <a:prstGeom prst="rect">
            <a:avLst/>
          </a:prstGeom>
          <a:solidFill>
            <a:srgbClr val="FFFF99"/>
          </a:solidFill>
        </p:spPr>
        <p:txBody>
          <a:bodyPr wrap="square">
            <a:spAutoFit/>
          </a:bodyPr>
          <a:lstStyle/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instance terminated (IMMEDIATE mode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).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listener port =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15048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tibero5 Trunk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TmaxSoft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Co. Copyright(C) 2001-2009. All rights reserved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instance started up (NORMAL mode).</a:t>
            </a:r>
          </a:p>
          <a:p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193722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 예제 </a:t>
            </a:r>
            <a:r>
              <a:rPr lang="en-US" altLang="ko-KR" smtClean="0"/>
              <a:t>– Recovery with Incremental Full Backup</a:t>
            </a:r>
            <a:endParaRPr lang="en-US" altLang="ko-KR"/>
          </a:p>
        </p:txBody>
      </p:sp>
      <p:sp>
        <p:nvSpPr>
          <p:cNvPr id="3" name="직사각형 2"/>
          <p:cNvSpPr/>
          <p:nvPr/>
        </p:nvSpPr>
        <p:spPr>
          <a:xfrm>
            <a:off x="503548" y="1312307"/>
            <a:ext cx="8136904" cy="4924425"/>
          </a:xfrm>
          <a:prstGeom prst="rect">
            <a:avLst/>
          </a:prstGeom>
          <a:solidFill>
            <a:srgbClr val="FFFF99"/>
          </a:solidFill>
        </p:spPr>
        <p:txBody>
          <a:bodyPr wrap="square">
            <a:spAutoFit/>
          </a:bodyPr>
          <a:lstStyle/>
          <a:p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sz="1400" b="1" err="1">
                <a:latin typeface="맑은 고딕" pitchFamily="50" charset="-127"/>
                <a:ea typeface="맑은 고딕" pitchFamily="50" charset="-127"/>
              </a:rPr>
              <a:t>tbrmgr</a:t>
            </a: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 recovery -b /</a:t>
            </a:r>
            <a:r>
              <a:rPr lang="en-US" altLang="ko-KR" sz="1400" b="1" smtClean="0">
                <a:latin typeface="맑은 고딕" pitchFamily="50" charset="-127"/>
                <a:ea typeface="맑은 고딕" pitchFamily="50" charset="-127"/>
              </a:rPr>
              <a:t>home/winds/backup/rmgr.inf</a:t>
            </a: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============================================================</a:t>
            </a: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Recovery Manager(RMGR)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starts		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				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Co. Copyright(C) 2010-2019, All rights reserved.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		              =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============================================================</a:t>
            </a:r>
          </a:p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rmgr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info file: /home/winds/backup/rmgr.inf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=============================================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RMGR - recovery</a:t>
            </a: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=============================================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instance terminated (NORMAL mode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).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base file : /home/winds/backup/system001.dtf.000 (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uid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=37839.8628)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output file 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home/winds/tibero5_trunk/database/tibero/system001.dtf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copy base file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100.00% |=======================================&gt;| 5376/5376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0.12s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merging /home/winds/backup2/system001.dtf.002 100.00%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1 files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Merged.base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file : /home/winds/backup/undo001.dtf.000 (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uid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=37839.8628)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output file 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home/winds/tibero5_trunk/database/tibero/undo001.dtf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copy base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file</a:t>
            </a:r>
          </a:p>
          <a:p>
            <a:pPr indent="179388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100.00% |=======================================&gt;| 1280/1280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blks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0.02s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merging /home/winds/backup2/undo001.dtf.002 100.00%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1 files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Merged.base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file : /home/winds/backup/usr001.dtf.000 (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uid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=37839.8628)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output file :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home/winds/tibero5_trunk/database/tibero/usr001.dtf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copy base file</a:t>
            </a: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196752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복구 관리자</a:t>
            </a:r>
            <a:r>
              <a:rPr lang="en-US" altLang="ko-KR" smtClean="0"/>
              <a:t>(RMGR) </a:t>
            </a:r>
            <a:r>
              <a:rPr lang="ko-KR" altLang="en-US" smtClean="0"/>
              <a:t>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</a:t>
            </a:r>
            <a:endParaRPr lang="en-US" altLang="ko-KR" smtClean="0"/>
          </a:p>
        </p:txBody>
      </p:sp>
      <p:sp>
        <p:nvSpPr>
          <p:cNvPr id="1669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복구 관리자를 이용한 백업</a:t>
            </a:r>
            <a:r>
              <a:rPr lang="en-US" altLang="ko-KR" smtClean="0"/>
              <a:t>/</a:t>
            </a:r>
            <a:r>
              <a:rPr lang="ko-KR" altLang="en-US" smtClean="0"/>
              <a:t>복구 예제 </a:t>
            </a:r>
            <a:r>
              <a:rPr lang="en-US" altLang="ko-KR" smtClean="0"/>
              <a:t>– Recovery with Incremental Full Backup(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en-US" altLang="ko-KR"/>
          </a:p>
        </p:txBody>
      </p:sp>
      <p:sp>
        <p:nvSpPr>
          <p:cNvPr id="3" name="직사각형 2"/>
          <p:cNvSpPr/>
          <p:nvPr/>
        </p:nvSpPr>
        <p:spPr>
          <a:xfrm>
            <a:off x="503548" y="1196752"/>
            <a:ext cx="8136904" cy="5262979"/>
          </a:xfrm>
          <a:prstGeom prst="rect">
            <a:avLst/>
          </a:prstGeom>
          <a:solidFill>
            <a:srgbClr val="FFFF99"/>
          </a:solidFill>
        </p:spPr>
        <p:txBody>
          <a:bodyPr wrap="square">
            <a:spAutoFit/>
          </a:bodyPr>
          <a:lstStyle/>
          <a:p>
            <a:pPr indent="179388"/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100.00% |=======================================&gt;| 1280/1280 </a:t>
            </a:r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blks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0.02s</a:t>
            </a: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merging /home/winds/backup2/undo001.dtf.002 100.00%</a:t>
            </a: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1 files </a:t>
            </a:r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Merged.base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file : /home/winds/backup/usr001.dtf.000 (</a:t>
            </a:r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uid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=37839.8628)</a:t>
            </a: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output file : /</a:t>
            </a:r>
            <a:r>
              <a:rPr lang="en-US" altLang="ko-KR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home/winds/tibero5_trunk/database/tibero/usr001.dtf</a:t>
            </a:r>
            <a:endParaRPr lang="en-US" altLang="ko-KR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copy base file</a:t>
            </a:r>
          </a:p>
          <a:p>
            <a:pPr indent="179388"/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100.00% |=======================================&gt;| 256/256 </a:t>
            </a:r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blks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0.01s</a:t>
            </a: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merging /home/winds/backup2/usr001.dtf.002 100.00%</a:t>
            </a: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1 files </a:t>
            </a:r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Merged.listener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port = </a:t>
            </a:r>
            <a:r>
              <a:rPr lang="en-US" altLang="ko-KR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15048</a:t>
            </a:r>
          </a:p>
          <a:p>
            <a:endParaRPr lang="en-US" altLang="ko-KR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tibero5 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Trunk</a:t>
            </a:r>
          </a:p>
          <a:p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TmaxSoft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, Co. Copyright(C) 2001-2009. All rights reserved.</a:t>
            </a:r>
          </a:p>
          <a:p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instance started up (MOUNT mode</a:t>
            </a:r>
            <a:r>
              <a:rPr lang="en-US" altLang="ko-KR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).</a:t>
            </a:r>
          </a:p>
          <a:p>
            <a:endParaRPr lang="en-US" altLang="ko-KR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DB connected</a:t>
            </a: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Database automatic recovery succeeded</a:t>
            </a:r>
          </a:p>
          <a:p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sess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: 18 user: </a:t>
            </a:r>
            <a:r>
              <a:rPr lang="en-US" altLang="ko-KR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SYS</a:t>
            </a:r>
          </a:p>
          <a:p>
            <a:endParaRPr lang="en-US" altLang="ko-KR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There are active session(s).</a:t>
            </a:r>
          </a:p>
          <a:p>
            <a:pPr indent="273050"/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1. [W]</a:t>
            </a:r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ait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until sessions are closed.</a:t>
            </a:r>
          </a:p>
          <a:p>
            <a:pPr indent="273050"/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2. Shutdown [I]</a:t>
            </a:r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mmediately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indent="273050"/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3. [Q]</a:t>
            </a:r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uit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without shutting down.</a:t>
            </a: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Select action. (Default: 1): </a:t>
            </a:r>
            <a:r>
              <a:rPr lang="en-US" altLang="ko-KR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2</a:t>
            </a:r>
          </a:p>
          <a:p>
            <a:endParaRPr lang="en-US" altLang="ko-KR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instance terminated (IMMEDIATE mode).</a:t>
            </a:r>
          </a:p>
          <a:p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listener port = 15048</a:t>
            </a:r>
          </a:p>
          <a:p>
            <a:r>
              <a:rPr lang="en-US" altLang="ko-KR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tibero5 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Trunk</a:t>
            </a:r>
          </a:p>
          <a:p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TmaxSoft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, Co. Copyright(C) 2001-2009. All rights reserved.</a:t>
            </a:r>
          </a:p>
          <a:p>
            <a:r>
              <a:rPr lang="en-US" altLang="ko-KR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instance started up (NORMAL mode</a:t>
            </a:r>
            <a:r>
              <a:rPr lang="en-US" altLang="ko-KR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).</a:t>
            </a:r>
          </a:p>
        </p:txBody>
      </p:sp>
    </p:spTree>
    <p:extLst>
      <p:ext uri="{BB962C8B-B14F-4D97-AF65-F5344CB8AC3E}">
        <p14:creationId xmlns:p14="http://schemas.microsoft.com/office/powerpoint/2010/main" val="13952798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168964" name="Rectangle 120"/>
          <p:cNvSpPr>
            <a:spLocks noChangeArrowheads="1"/>
          </p:cNvSpPr>
          <p:nvPr/>
        </p:nvSpPr>
        <p:spPr bwMode="auto">
          <a:xfrm>
            <a:off x="2878138" y="27622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이란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?</a:t>
            </a:r>
          </a:p>
        </p:txBody>
      </p:sp>
      <p:sp>
        <p:nvSpPr>
          <p:cNvPr id="168965" name="Rectangle 7"/>
          <p:cNvSpPr>
            <a:spLocks noChangeArrowheads="1"/>
          </p:cNvSpPr>
          <p:nvPr/>
        </p:nvSpPr>
        <p:spPr bwMode="auto">
          <a:xfrm>
            <a:off x="466725" y="1463675"/>
            <a:ext cx="8027988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10. </a:t>
            </a:r>
            <a:r>
              <a:rPr kumimoji="0" lang="en-US" altLang="ko-KR" sz="40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endParaRPr kumimoji="0" lang="en-US" altLang="ko-KR" sz="40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6" name="Rectangle 120"/>
          <p:cNvSpPr>
            <a:spLocks noChangeArrowheads="1"/>
          </p:cNvSpPr>
          <p:nvPr/>
        </p:nvSpPr>
        <p:spPr bwMode="auto">
          <a:xfrm>
            <a:off x="2878138" y="3163888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SID</a:t>
            </a:r>
          </a:p>
        </p:txBody>
      </p:sp>
      <p:sp>
        <p:nvSpPr>
          <p:cNvPr id="168967" name="Rectangle 120"/>
          <p:cNvSpPr>
            <a:spLocks noChangeArrowheads="1"/>
          </p:cNvSpPr>
          <p:nvPr/>
        </p:nvSpPr>
        <p:spPr bwMode="auto">
          <a:xfrm>
            <a:off x="2873375" y="355441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세부항목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9" name="Rectangle 120"/>
          <p:cNvSpPr>
            <a:spLocks noChangeArrowheads="1"/>
          </p:cNvSpPr>
          <p:nvPr/>
        </p:nvSpPr>
        <p:spPr bwMode="auto">
          <a:xfrm>
            <a:off x="2862263" y="3955963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복제 서버 설정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70" name="Rectangle 120"/>
          <p:cNvSpPr>
            <a:spLocks noChangeArrowheads="1"/>
          </p:cNvSpPr>
          <p:nvPr/>
        </p:nvSpPr>
        <p:spPr bwMode="auto">
          <a:xfrm>
            <a:off x="2857500" y="4363951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load balancing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의 사용</a:t>
            </a:r>
          </a:p>
        </p:txBody>
      </p:sp>
      <p:sp>
        <p:nvSpPr>
          <p:cNvPr id="168971" name="Rectangle 120"/>
          <p:cNvSpPr>
            <a:spLocks noChangeArrowheads="1"/>
          </p:cNvSpPr>
          <p:nvPr/>
        </p:nvSpPr>
        <p:spPr bwMode="auto">
          <a:xfrm>
            <a:off x="2852738" y="4760826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failover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의 사용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tbdsn.tbr </a:t>
            </a:r>
            <a:r>
              <a:rPr lang="ko-KR" altLang="en-US" smtClean="0"/>
              <a:t>이란</a:t>
            </a:r>
            <a:r>
              <a:rPr lang="en-US" altLang="ko-KR" smtClean="0"/>
              <a:t>?</a:t>
            </a:r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이란</a:t>
            </a: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?</a:t>
            </a: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티베로</a:t>
            </a:r>
            <a:r>
              <a:rPr lang="ko-KR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클라이언트가 서버에 접속하기 위해 필요한 정보를 가지고 있는 설정 파일이다.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기본적으로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SID (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해당 서버에 대하여 클라이언트에서 부여한 이름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), IP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주소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PORT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번호 등의 정보가 포함되어 있다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169989" name="Text Box 205"/>
          <p:cNvSpPr txBox="1">
            <a:spLocks noChangeArrowheads="1"/>
          </p:cNvSpPr>
          <p:nvPr/>
        </p:nvSpPr>
        <p:spPr bwMode="auto">
          <a:xfrm>
            <a:off x="706438" y="2082800"/>
            <a:ext cx="8143875" cy="153828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defRPr/>
            </a:pPr>
            <a:r>
              <a:rPr lang="en-US" altLang="ko-KR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=(</a:t>
            </a: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defRPr/>
            </a:pPr>
            <a:r>
              <a:rPr lang="en-US" altLang="ko-KR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  (INSTANCE=(HOST=</a:t>
            </a:r>
            <a:r>
              <a:rPr lang="en-US" altLang="ko-KR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localhost</a:t>
            </a:r>
            <a:r>
              <a:rPr lang="en-US" altLang="ko-KR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defRPr/>
            </a:pPr>
            <a:r>
              <a:rPr lang="en-US" altLang="ko-KR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            (PORT=8629)</a:t>
            </a: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defRPr/>
            </a:pPr>
            <a:r>
              <a:rPr lang="en-US" altLang="ko-KR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            (DB_NAME=</a:t>
            </a:r>
            <a:r>
              <a:rPr lang="en-US" altLang="ko-KR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defRPr/>
            </a:pPr>
            <a:r>
              <a:rPr lang="en-US" altLang="ko-KR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  )</a:t>
            </a: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defRPr/>
            </a:pPr>
            <a:r>
              <a:rPr lang="en-US" altLang="ko-KR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SID</a:t>
            </a:r>
            <a:endParaRPr lang="ko-KR" altLang="en-US" smtClean="0"/>
          </a:p>
        </p:txBody>
      </p:sp>
      <p:sp>
        <p:nvSpPr>
          <p:cNvPr id="171012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SID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마다 세부 항목들이 있고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각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SID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들은 아래와 같이 병렬 구조로 되어 있다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SID</a:t>
            </a: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클라이언트 쪽에서 식별하기 위한 해당 서버만의 고유 이름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9988" name="Text Box 205"/>
          <p:cNvSpPr txBox="1">
            <a:spLocks noChangeArrowheads="1"/>
          </p:cNvSpPr>
          <p:nvPr/>
        </p:nvSpPr>
        <p:spPr bwMode="auto">
          <a:xfrm>
            <a:off x="706438" y="1193800"/>
            <a:ext cx="8143875" cy="38036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SID_1=(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( INSTANCE=(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항목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1=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값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1)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	           (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항목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2=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값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2)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...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)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SID_2=(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( INSTANCE=(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항목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1=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값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1)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	           (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항목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2=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값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2)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...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)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Arial" pitchFamily="34" charset="0"/>
                <a:ea typeface="맑은 고딕" pitchFamily="50" charset="-127"/>
              </a:rPr>
              <a:t>…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ko-KR" altLang="en-US" smtClean="0"/>
              <a:t>세부항목</a:t>
            </a:r>
          </a:p>
        </p:txBody>
      </p:sp>
      <p:sp>
        <p:nvSpPr>
          <p:cNvPr id="172036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304800" indent="-304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ko-KR" altLang="en-US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세부 항목</a:t>
            </a: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AutoNum type="arabicPeriod"/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HOST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717550" lvl="2" indent="-93663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서버의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IP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주소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or hostname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marL="852488" lvl="2" indent="-228600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marL="852488" lvl="2" indent="-228600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AutoNum type="arabicPeriod"/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PORT</a:t>
            </a:r>
          </a:p>
          <a:p>
            <a:pPr marL="717550" lvl="2" indent="-93663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서버의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PORT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번호</a:t>
            </a:r>
          </a:p>
          <a:p>
            <a:pPr marL="852488" lvl="2" indent="-228600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marL="852488" lvl="2" indent="-228600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AutoNum type="arabicPeriod"/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DB_NAME</a:t>
            </a:r>
          </a:p>
          <a:p>
            <a:pPr marL="717550" lvl="2" indent="-93663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DATABASE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이름</a:t>
            </a:r>
          </a:p>
          <a:p>
            <a:pPr marL="852488" lvl="2" indent="-228600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marL="852488" lvl="2" indent="-228600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AutoNum type="arabicPeriod"/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TB_NLS_LANG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717550" lvl="2" indent="-93663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해당 서버에 </a:t>
            </a:r>
            <a:r>
              <a:rPr lang="ko-KR" altLang="en-US" err="1" smtClean="0">
                <a:latin typeface="맑은 고딕" pitchFamily="50" charset="-127"/>
                <a:ea typeface="맑은 고딕" pitchFamily="50" charset="-127"/>
              </a:rPr>
              <a:t>접속시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 사용 할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TB_NLS_LANG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를 지정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 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1012" name="Text Box 205"/>
          <p:cNvSpPr txBox="1">
            <a:spLocks noChangeArrowheads="1"/>
          </p:cNvSpPr>
          <p:nvPr/>
        </p:nvSpPr>
        <p:spPr bwMode="auto">
          <a:xfrm>
            <a:off x="884238" y="1760538"/>
            <a:ext cx="7545387" cy="2921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HOST=168.1.1.33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1013" name="Text Box 205"/>
          <p:cNvSpPr txBox="1">
            <a:spLocks noChangeArrowheads="1"/>
          </p:cNvSpPr>
          <p:nvPr/>
        </p:nvSpPr>
        <p:spPr bwMode="auto">
          <a:xfrm>
            <a:off x="890588" y="2755900"/>
            <a:ext cx="7545387" cy="2921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PORT=8629</a:t>
            </a:r>
          </a:p>
        </p:txBody>
      </p:sp>
      <p:sp>
        <p:nvSpPr>
          <p:cNvPr id="171014" name="Text Box 205"/>
          <p:cNvSpPr txBox="1">
            <a:spLocks noChangeArrowheads="1"/>
          </p:cNvSpPr>
          <p:nvPr/>
        </p:nvSpPr>
        <p:spPr bwMode="auto">
          <a:xfrm>
            <a:off x="885825" y="3762375"/>
            <a:ext cx="7545388" cy="2905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DB_NAME=tibero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1015" name="Text Box 205"/>
          <p:cNvSpPr txBox="1">
            <a:spLocks noChangeArrowheads="1"/>
          </p:cNvSpPr>
          <p:nvPr/>
        </p:nvSpPr>
        <p:spPr bwMode="auto">
          <a:xfrm>
            <a:off x="892175" y="4802188"/>
            <a:ext cx="7545388" cy="29051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en-US" smtClean="0">
                <a:latin typeface="맑은 고딕" pitchFamily="50" charset="-127"/>
                <a:ea typeface="맑은 고딕" pitchFamily="50" charset="-127"/>
              </a:rPr>
              <a:t>TB_NLS_LANG=EUCKR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ko-KR" altLang="en-US" smtClean="0"/>
              <a:t>세부항목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73060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6159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AutoNum type="arabicPeriod" startAt="6"/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USE_FAILOVER</a:t>
            </a:r>
          </a:p>
          <a:p>
            <a:pPr marL="717550" lvl="2" indent="-93663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Replication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서버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(TAC)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사용시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failover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의 사용여부를 선택</a:t>
            </a:r>
          </a:p>
          <a:p>
            <a:pPr marL="852488" lvl="2" indent="-228600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  <a:p>
            <a:pPr marL="852488" lvl="2" indent="-228600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2036" name="Text Box 205"/>
          <p:cNvSpPr txBox="1">
            <a:spLocks noChangeArrowheads="1"/>
          </p:cNvSpPr>
          <p:nvPr/>
        </p:nvSpPr>
        <p:spPr bwMode="auto">
          <a:xfrm>
            <a:off x="884238" y="1482725"/>
            <a:ext cx="7545387" cy="2921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USE_FAILOVER=Y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ko-KR" altLang="en-US" smtClean="0"/>
              <a:t>복제</a:t>
            </a:r>
            <a:r>
              <a:rPr lang="en-US" altLang="ko-KR" smtClean="0"/>
              <a:t> </a:t>
            </a:r>
            <a:r>
              <a:rPr lang="ko-KR" altLang="en-US" smtClean="0"/>
              <a:t>서버 설정</a:t>
            </a:r>
          </a:p>
        </p:txBody>
      </p:sp>
      <p:sp>
        <p:nvSpPr>
          <p:cNvPr id="174084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782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304800" indent="-304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에서의 복제 서버 설정</a:t>
            </a: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이중화 서버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(Replication server)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물리적으로 독립된 여러 개의 서버를 동일하게 복제한 것을 의미한다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동일하게 복제된 서버를 임의로 접속할 수 있고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하나의 서버가 정지했을 때에도 다른 서버 대신 접속하여 같은 작업을 수행할 수 있다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파일에서 이중화 서버를 구성하려면 다음과 같이 하나의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SID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이중화 서버를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INSTANCE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항목으로 설정하면 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173060" name="Text Box 205"/>
          <p:cNvSpPr txBox="1">
            <a:spLocks noChangeArrowheads="1"/>
          </p:cNvSpPr>
          <p:nvPr/>
        </p:nvSpPr>
        <p:spPr bwMode="auto">
          <a:xfrm>
            <a:off x="884238" y="2916238"/>
            <a:ext cx="7545387" cy="355441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tb=(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(INSTANCE=(HOST=168.1.1.33)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(PORT=8629)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(DB_NAME=tibero)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(INSTANCE=(HOST=192.168.1.25)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(PORT=8629)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(DB_NAME=tibero2)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(INSTANCE=(HOST=localhost)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(PORT=8629)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(DB_NAME=tibero)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  <a:r>
              <a:rPr lang="en-US" altLang="ko-KR" sz="2400" smtClean="0"/>
              <a:t>Contents</a:t>
            </a:r>
            <a:endParaRPr lang="ko-KR" altLang="en-US" sz="2400" smtClean="0"/>
          </a:p>
        </p:txBody>
      </p:sp>
      <p:sp>
        <p:nvSpPr>
          <p:cNvPr id="6" name="내용 개체 틀 5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altLang="ko-KR" smtClean="0"/>
              <a:t> </a:t>
            </a:r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3503351"/>
              </p:ext>
            </p:extLst>
          </p:nvPr>
        </p:nvGraphicFramePr>
        <p:xfrm>
          <a:off x="323528" y="800708"/>
          <a:ext cx="8496944" cy="56159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36404"/>
                <a:gridCol w="612068"/>
                <a:gridCol w="3708412"/>
                <a:gridCol w="540060"/>
              </a:tblGrid>
              <a:tr h="5040560"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defRPr/>
                      </a:pPr>
                      <a:r>
                        <a:rPr lang="en-US" altLang="ko-KR" sz="12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Chapter 1</a:t>
                      </a:r>
                      <a:r>
                        <a:rPr lang="ko-KR" altLang="en-US" sz="12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장</a:t>
                      </a:r>
                      <a:r>
                        <a:rPr lang="en-US" altLang="ko-KR" sz="12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en-US" altLang="ko-KR" sz="1200" b="1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2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2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소개 및 기능</a:t>
                      </a:r>
                      <a:endParaRPr lang="en-US" altLang="ko-KR" sz="1200" b="1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700087" lvl="1" indent="-342900" algn="l">
                        <a:lnSpc>
                          <a:spcPts val="1500"/>
                        </a:lnSpc>
                        <a:buFont typeface="+mj-lt"/>
                        <a:buAutoNum type="arabicPeriod"/>
                        <a:defRPr/>
                      </a:pPr>
                      <a:r>
                        <a:rPr lang="en-US" altLang="ko-KR" sz="1100" b="1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1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회사                                 </a:t>
                      </a:r>
                      <a:endParaRPr lang="en-US" altLang="ko-KR" sz="1100" b="1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700087" lvl="1" indent="-342900" algn="l">
                        <a:lnSpc>
                          <a:spcPts val="1500"/>
                        </a:lnSpc>
                        <a:buFont typeface="+mj-lt"/>
                        <a:buAutoNum type="arabicPeriod"/>
                        <a:defRPr/>
                      </a:pPr>
                      <a:r>
                        <a:rPr lang="en-US" altLang="ko-KR" sz="1100" b="1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1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altLang="ko-KR" sz="1100" b="1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Architecure</a:t>
                      </a:r>
                      <a:r>
                        <a:rPr lang="en-US" altLang="ko-KR" sz="11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                        </a:t>
                      </a:r>
                    </a:p>
                    <a:p>
                      <a:pPr marL="700087" lvl="1" indent="-342900" algn="l">
                        <a:lnSpc>
                          <a:spcPts val="1500"/>
                        </a:lnSpc>
                        <a:buFont typeface="+mj-lt"/>
                        <a:buAutoNum type="arabicPeriod"/>
                        <a:defRPr/>
                      </a:pPr>
                      <a:r>
                        <a:rPr lang="ko-KR" altLang="en-US" sz="11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주요 기능                                  </a:t>
                      </a:r>
                      <a:r>
                        <a:rPr lang="en-US" altLang="ko-KR" sz="11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</a:p>
                    <a:p>
                      <a:pPr marL="700087" lvl="1" indent="-342900" algn="l">
                        <a:lnSpc>
                          <a:spcPts val="1500"/>
                        </a:lnSpc>
                        <a:buFont typeface="+mj-lt"/>
                        <a:buAutoNum type="arabicPeriod"/>
                        <a:defRPr/>
                      </a:pPr>
                      <a:r>
                        <a:rPr lang="ko-KR" altLang="en-US" sz="11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타 </a:t>
                      </a:r>
                      <a:r>
                        <a:rPr lang="en-US" altLang="ko-KR" sz="11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DBMS </a:t>
                      </a:r>
                      <a:r>
                        <a:rPr lang="ko-KR" altLang="en-US" sz="11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비교</a:t>
                      </a:r>
                      <a:r>
                        <a:rPr lang="en-US" altLang="ko-KR" sz="11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                             </a:t>
                      </a:r>
                    </a:p>
                    <a:p>
                      <a:pPr marL="228600" marR="0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endParaRPr kumimoji="0"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algn="l">
                        <a:lnSpc>
                          <a:spcPct val="100000"/>
                        </a:lnSpc>
                        <a:defRPr/>
                      </a:pPr>
                      <a:r>
                        <a:rPr lang="en-US" altLang="ko-KR" sz="12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Chapter 2</a:t>
                      </a:r>
                      <a:r>
                        <a:rPr lang="ko-KR" altLang="en-US" sz="12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장</a:t>
                      </a:r>
                      <a:r>
                        <a:rPr lang="en-US" altLang="ko-KR" sz="12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en-US" altLang="ko-KR" sz="1200" b="1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2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200" b="1" dirty="0" smtClean="0">
                          <a:latin typeface="맑은 고딕" pitchFamily="50" charset="-127"/>
                          <a:ea typeface="맑은 고딕" pitchFamily="50" charset="-127"/>
                        </a:rPr>
                        <a:t>구조</a:t>
                      </a:r>
                      <a:endParaRPr lang="en-US" altLang="ko-KR" sz="1200" b="1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98500" marR="0" lvl="1" indent="-3365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lang="en-US" altLang="ko-KR" sz="110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10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전체 구조                          </a:t>
                      </a:r>
                    </a:p>
                    <a:p>
                      <a:pPr marL="698500" marR="0" lvl="1" indent="-3365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lang="en-US" altLang="ko-KR" sz="110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Process </a:t>
                      </a:r>
                      <a:r>
                        <a:rPr lang="ko-KR" altLang="en-US" sz="110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구조                      </a:t>
                      </a:r>
                    </a:p>
                    <a:p>
                      <a:pPr marL="698500" marR="0" lvl="1" indent="-3365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lang="en-US" altLang="ko-KR" sz="110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Memory </a:t>
                      </a:r>
                      <a:r>
                        <a:rPr lang="ko-KR" altLang="en-US" sz="110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구조                     </a:t>
                      </a:r>
                    </a:p>
                    <a:p>
                      <a:pPr marL="698500" marR="0" lvl="1" indent="-3365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lang="en-US" altLang="ko-KR" sz="110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Database</a:t>
                      </a:r>
                      <a:r>
                        <a:rPr lang="ko-KR" altLang="en-US" sz="1100" b="1" kern="12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구조                    </a:t>
                      </a:r>
                      <a:endParaRPr lang="en-US" altLang="ko-KR" sz="1100" b="1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98500" marR="0" lvl="1" indent="-3365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kern="120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lang="en-US" altLang="ko-KR" sz="110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Data </a:t>
                      </a:r>
                      <a:r>
                        <a:rPr lang="en-US" altLang="ko-KR" sz="1100" b="1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Sturcture</a:t>
                      </a:r>
                      <a:r>
                        <a:rPr lang="en-US" altLang="ko-KR" sz="1100" b="1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  </a:t>
                      </a:r>
                      <a:r>
                        <a:rPr lang="en-US" altLang="ko-KR" sz="1100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              </a:t>
                      </a:r>
                      <a:endParaRPr lang="ko-KR" altLang="en-US" sz="1100" kern="120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kumimoji="0"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3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en-US" altLang="ko-KR" sz="12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설치 및 기동과 종료</a:t>
                      </a:r>
                      <a:endParaRPr kumimoji="0" lang="ko-KR" altLang="en-US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설치 가능 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O/S                    </a:t>
                      </a:r>
                      <a:endParaRPr lang="ko-KR" altLang="en-US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설치 요구 사항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설치             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기동             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종료             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제거     </a:t>
                      </a:r>
                      <a:r>
                        <a:rPr lang="ko-KR" altLang="en-US" sz="11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                         </a:t>
                      </a:r>
                      <a:endParaRPr lang="en-US" altLang="ko-KR" sz="1100" b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endParaRPr lang="ko-KR" altLang="en-US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45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46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55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57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63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75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76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83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89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93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100</a:t>
                      </a:r>
                      <a:endParaRPr lang="en-US" altLang="ko-KR" sz="9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4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데이터베이스 유지관리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테이블스페이스 관리                     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Datafile</a:t>
                      </a:r>
                      <a:r>
                        <a:rPr lang="en-US" altLang="ko-KR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관리                               </a:t>
                      </a:r>
                      <a:endParaRPr lang="ko-KR" altLang="en-US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리두로그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파일 관리    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제어파일 관리           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Data Dictionary                 </a:t>
                      </a:r>
                      <a:r>
                        <a:rPr lang="en-US" altLang="ko-KR" sz="11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endParaRPr lang="ko-KR" altLang="en-US" sz="1100" b="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5</a:t>
                      </a:r>
                      <a:r>
                        <a:rPr kumimoji="0" lang="ko-KR" altLang="en-US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오브젝트</a:t>
                      </a: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0"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Obejct</a:t>
                      </a: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관리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오브젝트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(Object)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개요 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테이블 관리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Index-Organized</a:t>
                      </a:r>
                      <a:r>
                        <a:rPr lang="en-US" altLang="ko-KR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Tables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인덱스 관리                                 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파티션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(Partition)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테이블 관리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파티션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(Partition)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인덱스 관리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(View)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관리                               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시퀀스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(Sequence)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관리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시노님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(Synonym)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관리                    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 startAt="5"/>
                        <a:tabLst/>
                        <a:defRPr/>
                      </a:pP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6</a:t>
                      </a:r>
                      <a:r>
                        <a:rPr kumimoji="0" lang="ko-KR" altLang="en-US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관리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관리              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권한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(Privilege)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관리     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롤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(Role)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관리          </a:t>
                      </a:r>
                      <a:r>
                        <a:rPr lang="ko-KR" altLang="en-US" sz="1100" b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                    </a:t>
                      </a:r>
                      <a:endParaRPr lang="en-US" altLang="ko-KR" sz="1100" b="0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7</a:t>
                      </a:r>
                      <a:r>
                        <a:rPr kumimoji="0" lang="ko-KR" altLang="en-US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Package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관리</a:t>
                      </a:r>
                      <a:endParaRPr kumimoji="0" lang="ko-KR" altLang="en-US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패키지 개요              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 정의 패키지                      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시스템 패키지                              </a:t>
                      </a:r>
                      <a:endParaRPr lang="ko-KR" altLang="en-US" sz="105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45720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lang="ko-KR" altLang="en-US" sz="900" b="1" dirty="0" smtClean="0">
                        <a:solidFill>
                          <a:srgbClr val="292929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 startAt="5"/>
                        <a:tabLst/>
                        <a:defRPr/>
                      </a:pPr>
                      <a:endParaRPr lang="ko-KR" altLang="en-US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102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110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114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117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121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123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124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136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140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150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161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167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169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171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174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181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188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193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194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195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9688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 </a:t>
            </a:r>
            <a:r>
              <a:rPr lang="en-US" altLang="ko-KR" dirty="0" smtClean="0"/>
              <a:t>(</a:t>
            </a:r>
            <a:r>
              <a:rPr lang="ko-KR" altLang="en-US" dirty="0" smtClean="0"/>
              <a:t>보안</a:t>
            </a:r>
            <a:r>
              <a:rPr lang="en-US" altLang="ko-KR" dirty="0" smtClean="0"/>
              <a:t>/</a:t>
            </a:r>
            <a:r>
              <a:rPr lang="ko-KR" altLang="en-US" dirty="0" smtClean="0"/>
              <a:t>개발</a:t>
            </a:r>
            <a:r>
              <a:rPr lang="en-US" altLang="ko-KR" dirty="0"/>
              <a:t>,</a:t>
            </a:r>
            <a:r>
              <a:rPr lang="ko-KR" altLang="en-US" dirty="0" smtClean="0"/>
              <a:t>관리편의성</a:t>
            </a:r>
            <a:r>
              <a:rPr lang="en-US" altLang="ko-KR" dirty="0" smtClean="0"/>
              <a:t>)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Rectangle 14"/>
          <p:cNvSpPr txBox="1">
            <a:spLocks noChangeArrowheads="1"/>
          </p:cNvSpPr>
          <p:nvPr/>
        </p:nvSpPr>
        <p:spPr bwMode="auto">
          <a:xfrm>
            <a:off x="251520" y="829283"/>
            <a:ext cx="8640960" cy="2270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algn="l" latinLnBrk="1">
              <a:buClrTx/>
              <a:buNone/>
            </a:pPr>
            <a:r>
              <a:rPr lang="en-US" altLang="ko-KR" sz="1200" kern="0" dirty="0" err="1" smtClean="0">
                <a:latin typeface="+mn-ea"/>
              </a:rPr>
              <a:t>Tibero</a:t>
            </a:r>
            <a:r>
              <a:rPr lang="ko-KR" altLang="en-US" sz="1200" kern="0" dirty="0" smtClean="0">
                <a:latin typeface="+mn-ea"/>
              </a:rPr>
              <a:t>를 효율적으로 관리</a:t>
            </a:r>
            <a:r>
              <a:rPr lang="en-US" altLang="ko-KR" sz="1200" kern="0" dirty="0" smtClean="0">
                <a:latin typeface="+mn-ea"/>
              </a:rPr>
              <a:t>/</a:t>
            </a:r>
            <a:r>
              <a:rPr lang="ko-KR" altLang="en-US" sz="1200" kern="0" dirty="0" smtClean="0">
                <a:latin typeface="+mn-ea"/>
              </a:rPr>
              <a:t>운용하기 위하여 자체적으로 </a:t>
            </a:r>
            <a:r>
              <a:rPr lang="ko-KR" altLang="en-US" sz="1200" kern="0" dirty="0" err="1" smtClean="0">
                <a:latin typeface="+mn-ea"/>
              </a:rPr>
              <a:t>트레이스</a:t>
            </a:r>
            <a:r>
              <a:rPr lang="ko-KR" altLang="en-US" sz="1200" kern="0" dirty="0" smtClean="0">
                <a:latin typeface="+mn-ea"/>
              </a:rPr>
              <a:t> 로그 파일과 </a:t>
            </a:r>
            <a:r>
              <a:rPr lang="en-US" altLang="ko-KR" sz="1200" kern="0" dirty="0" smtClean="0">
                <a:latin typeface="+mn-ea"/>
              </a:rPr>
              <a:t>DBMS </a:t>
            </a:r>
            <a:r>
              <a:rPr lang="ko-KR" altLang="en-US" sz="1200" kern="0" dirty="0" smtClean="0">
                <a:latin typeface="+mn-ea"/>
              </a:rPr>
              <a:t>로그 파일을 생성</a:t>
            </a:r>
            <a:r>
              <a:rPr lang="en-US" altLang="ko-KR" sz="1200" kern="0" dirty="0" smtClean="0">
                <a:latin typeface="+mn-ea"/>
              </a:rPr>
              <a:t>. </a:t>
            </a:r>
          </a:p>
        </p:txBody>
      </p:sp>
      <p:graphicFrame>
        <p:nvGraphicFramePr>
          <p:cNvPr id="19" name="Group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9168546"/>
              </p:ext>
            </p:extLst>
          </p:nvPr>
        </p:nvGraphicFramePr>
        <p:xfrm>
          <a:off x="4744642" y="1916646"/>
          <a:ext cx="4267200" cy="1692456"/>
        </p:xfrm>
        <a:graphic>
          <a:graphicData uri="http://schemas.openxmlformats.org/drawingml/2006/table">
            <a:tbl>
              <a:tblPr/>
              <a:tblGrid>
                <a:gridCol w="1600200"/>
                <a:gridCol w="2667000"/>
              </a:tblGrid>
              <a:tr h="0">
                <a:tc>
                  <a:txBody>
                    <a:bodyPr/>
                    <a:lstStyle/>
                    <a:p>
                      <a:pPr marL="180975" marR="0" lvl="0" indent="-1809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>
                          <a:tab pos="268288" algn="l"/>
                        </a:tabLst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초기화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파라미터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180975" marR="0" lvl="0" indent="-1809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>
                          <a:tab pos="268288" algn="l"/>
                        </a:tabLst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설명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DBMS_LOG_FILE_SIZE</a:t>
                      </a:r>
                    </a:p>
                  </a:txBody>
                  <a:tcPr marL="58516" marR="80251" marT="50157" marB="50157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DBMS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 파일 하나의 최대 크기를 </a:t>
                      </a:r>
                      <a:r>
                        <a:rPr lang="ko-KR" altLang="en-US" sz="10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8516" marR="80251" marT="50157" marB="50157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DBMS_LOG_TOTAL_SIZE_LIMIT</a:t>
                      </a:r>
                    </a:p>
                  </a:txBody>
                  <a:tcPr marL="58516" marR="80251" marT="50157" marB="50157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DBMS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로그 파일이 저장된 디렉터리의 최대 크기를 </a:t>
                      </a:r>
                      <a:r>
                        <a:rPr lang="ko-KR" altLang="en-US" sz="10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8516" marR="80251" marT="50157" marB="50157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TRACE_LOG_FILE_SIZE</a:t>
                      </a:r>
                    </a:p>
                  </a:txBody>
                  <a:tcPr marL="58516" marR="80251" marT="50157" marB="50157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트레이스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로그 파일 하나의 최대 크기를 </a:t>
                      </a:r>
                      <a:r>
                        <a:rPr lang="ko-KR" altLang="en-US" sz="10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8516" marR="80251" marT="50157" marB="50157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l"/>
                      <a:r>
                        <a:rPr 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TRACE_LOG_TOTAL_SIZE_LIMIT</a:t>
                      </a:r>
                    </a:p>
                  </a:txBody>
                  <a:tcPr marL="58516" marR="80251" marT="50157" marB="50157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000" dirty="0" err="1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트레이스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로그 파일이 저장된 디렉터리의 최대 크기를 </a:t>
                      </a:r>
                      <a:r>
                        <a:rPr lang="ko-KR" altLang="en-US" sz="100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설정</a:t>
                      </a:r>
                      <a:endParaRPr lang="en-US" altLang="ko-KR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58516" marR="80251" marT="50157" marB="50157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0" name="Group 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9428672"/>
              </p:ext>
            </p:extLst>
          </p:nvPr>
        </p:nvGraphicFramePr>
        <p:xfrm>
          <a:off x="325042" y="3187680"/>
          <a:ext cx="4267200" cy="1701900"/>
        </p:xfrm>
        <a:graphic>
          <a:graphicData uri="http://schemas.openxmlformats.org/drawingml/2006/table">
            <a:tbl>
              <a:tblPr/>
              <a:tblGrid>
                <a:gridCol w="1295400"/>
                <a:gridCol w="2971800"/>
              </a:tblGrid>
              <a:tr h="0">
                <a:tc>
                  <a:txBody>
                    <a:bodyPr/>
                    <a:lstStyle/>
                    <a:p>
                      <a:pPr marL="180975" marR="0" lvl="0" indent="-1809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>
                          <a:tab pos="268288" algn="l"/>
                        </a:tabLst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파일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180975" marR="0" lvl="0" indent="-1809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>
                          <a:tab pos="268288" algn="l"/>
                        </a:tabLst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설명</a:t>
                      </a: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트레이스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로그 파일</a:t>
                      </a:r>
                    </a:p>
                  </a:txBody>
                  <a:tcPr marL="43200" marR="43200" marT="36000" marB="3600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디버깅을 위한 파일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서버가 하는 모든 일이 자세하게 기록되는 파일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서버 성능이 저하되는 원인을 찾거나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티베로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자체 버그를 해결하는 데 사용될 수 있음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marL="8890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DBMS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로그 파일</a:t>
                      </a:r>
                    </a:p>
                  </a:txBody>
                  <a:tcPr marL="43200" marR="43200" marT="36000" marB="36000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트레이스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 로그 파일에 기록되는 정보보다 좀 더 중요한 정보가 기록되는 파일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  <a:p>
                      <a:pPr marL="139700" marR="0" lvl="0" indent="-13970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buClr>
                          <a:schemeClr val="bg2"/>
                        </a:buClr>
                        <a:buSzTx/>
                        <a:buFontTx/>
                        <a:buChar char="•"/>
                        <a:tabLst/>
                      </a:pP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서버 기동 및 종류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, DDL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34" charset="-127"/>
                          <a:ea typeface="맑은 고딕" pitchFamily="34" charset="-127"/>
                        </a:rPr>
                        <a:t>문장의 수행 등이 기록되는 파일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34" charset="-127"/>
                        <a:ea typeface="맑은 고딕" pitchFamily="34" charset="-127"/>
                      </a:endParaRPr>
                    </a:p>
                  </a:txBody>
                  <a:tcPr marL="43200" marR="43200" marT="36000" marB="36000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21" name="Rectangle 9"/>
          <p:cNvSpPr>
            <a:spLocks noChangeArrowheads="1"/>
          </p:cNvSpPr>
          <p:nvPr/>
        </p:nvSpPr>
        <p:spPr bwMode="auto">
          <a:xfrm>
            <a:off x="215516" y="161184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티베로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관리 로그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" name="Rectangle 10"/>
          <p:cNvSpPr>
            <a:spLocks noChangeArrowheads="1"/>
          </p:cNvSpPr>
          <p:nvPr/>
        </p:nvSpPr>
        <p:spPr bwMode="auto">
          <a:xfrm>
            <a:off x="324812" y="1833568"/>
            <a:ext cx="4419830" cy="603390"/>
          </a:xfrm>
          <a:prstGeom prst="rect">
            <a:avLst/>
          </a:prstGeom>
          <a:noFill/>
          <a:ln w="3175" algn="ctr">
            <a:noFill/>
            <a:miter lim="800000"/>
            <a:headEnd/>
            <a:tailEnd/>
          </a:ln>
        </p:spPr>
        <p:txBody>
          <a:bodyPr lIns="72000" rIns="72000"/>
          <a:lstStyle/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err="1" smtClean="0">
                <a:latin typeface="맑은 고딕" pitchFamily="50" charset="-127"/>
                <a:ea typeface="맑은 고딕" pitchFamily="50" charset="-127"/>
              </a:rPr>
              <a:t>트레이스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로그 파일과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DBMS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로그 파일은 데이터베이스를 사용할수록 계속 누적되어 저장됨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전체 디렉터리의 최대 크기를 지정할 수 있으며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, </a:t>
            </a:r>
            <a:r>
              <a:rPr lang="ko-KR" altLang="en-US" sz="1100" dirty="0" err="1" smtClean="0">
                <a:latin typeface="맑은 고딕" pitchFamily="50" charset="-127"/>
                <a:ea typeface="맑은 고딕" pitchFamily="50" charset="-127"/>
              </a:rPr>
              <a:t>티베로는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 그 지정된 크기를 넘어가지 않도록 오래된 파일을 삭제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  <a:p>
            <a:pPr marL="88900" indent="-88900" fontAlgn="ctr" latinLnBrk="0">
              <a:lnSpc>
                <a:spcPts val="1500"/>
              </a:lnSpc>
              <a:spcBef>
                <a:spcPts val="300"/>
              </a:spcBef>
              <a:spcAft>
                <a:spcPts val="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•"/>
            </a:pP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DBMS 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로그 내 저장되는 </a:t>
            </a:r>
            <a:r>
              <a:rPr lang="en-US" altLang="ko-KR" sz="1100" dirty="0" smtClean="0">
                <a:latin typeface="맑은 고딕" pitchFamily="50" charset="-127"/>
                <a:ea typeface="맑은 고딕" pitchFamily="50" charset="-127"/>
              </a:rPr>
              <a:t>ID, Password</a:t>
            </a:r>
            <a:r>
              <a:rPr lang="ko-KR" altLang="en-US" sz="1100" dirty="0" smtClean="0">
                <a:latin typeface="맑은 고딕" pitchFamily="50" charset="-127"/>
                <a:ea typeface="맑은 고딕" pitchFamily="50" charset="-127"/>
              </a:rPr>
              <a:t>는 암호화하여 저장할 수 있기 때문에 보안성 강화</a:t>
            </a:r>
            <a:endParaRPr lang="en-US" altLang="ko-KR" sz="1100" dirty="0" smtClean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" name="Rectangle 9"/>
          <p:cNvSpPr>
            <a:spLocks noChangeArrowheads="1"/>
          </p:cNvSpPr>
          <p:nvPr/>
        </p:nvSpPr>
        <p:spPr bwMode="auto">
          <a:xfrm>
            <a:off x="4711316" y="1611846"/>
            <a:ext cx="3221565" cy="226402"/>
          </a:xfrm>
          <a:prstGeom prst="rect">
            <a:avLst/>
          </a:prstGeom>
          <a:noFill/>
          <a:ln w="3175" algn="ctr">
            <a:noFill/>
            <a:miter lim="800000"/>
            <a:headEnd/>
            <a:tailEnd type="none" w="med" len="sm"/>
          </a:ln>
        </p:spPr>
        <p:txBody>
          <a:bodyPr wrap="none" lIns="0" tIns="0" rIns="0" bIns="0" anchor="ctr"/>
          <a:lstStyle/>
          <a:p>
            <a:pPr marL="177800" indent="-177800">
              <a:buBlip>
                <a:blip r:embed="rId3"/>
              </a:buBlip>
            </a:pP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로그파일 초기화 </a:t>
            </a:r>
            <a:r>
              <a:rPr lang="ko-KR" altLang="en-US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파라미터</a:t>
            </a:r>
            <a:endParaRPr lang="ko-KR" altLang="en-US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071161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Loadbalancing</a:t>
            </a:r>
            <a:r>
              <a:rPr lang="ko-KR" altLang="en-US" smtClean="0"/>
              <a:t>의 사용</a:t>
            </a:r>
          </a:p>
        </p:txBody>
      </p:sp>
      <p:sp>
        <p:nvSpPr>
          <p:cNvPr id="17510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304800" indent="-304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Load balancing</a:t>
            </a:r>
            <a:r>
              <a:rPr lang="ko-KR" altLang="en-US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사용</a:t>
            </a: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ko-KR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티베로에서는</a:t>
            </a:r>
            <a:r>
              <a:rPr lang="ko-KR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복제 서버들 중 특정 서버에의 집중적인 접속을 막기 위해 load balancing 기능을 지원한다.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접속을 분산시킴으로써 과부하를 막고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더욱 나은 접속 환경을 제공하게 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위 예제에서 보듯이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SID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내의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LOAD_BALANCE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값을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Y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설정하면 로드 </a:t>
            </a:r>
            <a:r>
              <a:rPr lang="ko-KR" altLang="en-US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밸런싱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기능을 사용할 수 있다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반면에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LOAD_BALANCE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값이 없거나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Y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외의 다른 값을 입력하면 로드 </a:t>
            </a:r>
            <a:r>
              <a:rPr lang="ko-KR" altLang="en-US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밸런싱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기능은 동작하지 않는다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4084" name="Text Box 205"/>
          <p:cNvSpPr txBox="1">
            <a:spLocks noChangeArrowheads="1"/>
          </p:cNvSpPr>
          <p:nvPr/>
        </p:nvSpPr>
        <p:spPr bwMode="auto">
          <a:xfrm>
            <a:off x="884238" y="1760538"/>
            <a:ext cx="7545387" cy="378301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tb=(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(INSTANCE=(HOST=168.1.1.33)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(PORT=8629)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(DB_NAME=tibero)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(INSTANCE=(HOST=192.168.1.25)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(PORT=8629)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(DB_NAME=tibero2)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(INSTANCE=(HOST=localhost)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(PORT=8629)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(DB_NAME=tibero)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(LOAD_BALANCE=Y)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…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Failover</a:t>
            </a:r>
            <a:r>
              <a:rPr lang="ko-KR" altLang="en-US" smtClean="0"/>
              <a:t>의 사용</a:t>
            </a:r>
          </a:p>
        </p:txBody>
      </p:sp>
      <p:sp>
        <p:nvSpPr>
          <p:cNvPr id="176132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304800" indent="-304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Fail over</a:t>
            </a:r>
            <a:r>
              <a:rPr lang="ko-KR" altLang="en-US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사용</a:t>
            </a: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TAC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또는 이중화된 서버로 설정된 상태에서 장애로 인해 중단되면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CLI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모듈은 다른 </a:t>
            </a:r>
            <a:r>
              <a:rPr lang="ko-KR" altLang="en-US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인스턴스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또는 이중화된 서버로 접속하여 해당 세션을 자동으로 복구한다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3888" lvl="1" indent="-2667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위 예제에서 보듯이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SID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내의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USE_FAILOVER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값을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Y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설정하면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Failover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기능을 사용할 수 있다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단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문장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(Statement)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레벨까지의 복구는 지원하지 않는다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  <p:sp>
        <p:nvSpPr>
          <p:cNvPr id="175108" name="Text Box 205"/>
          <p:cNvSpPr txBox="1">
            <a:spLocks noChangeArrowheads="1"/>
          </p:cNvSpPr>
          <p:nvPr/>
        </p:nvSpPr>
        <p:spPr bwMode="auto">
          <a:xfrm>
            <a:off x="884238" y="1765300"/>
            <a:ext cx="7545387" cy="37830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tb=(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(INSTANCE=(HOST=168.1.1.33)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(PORT=8629)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(DB_NAME=tibero)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(INSTANCE=(HOST=192.168.1.25)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(PORT=8629)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(DB_NAME=tibero2)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(INSTANCE=(HOST=localhost)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(PORT=8629)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      (DB_NAME=tibero)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(USE_FAILOVER=Y)</a:t>
            </a:r>
          </a:p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 …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177155" name="Rectangle 120"/>
          <p:cNvSpPr>
            <a:spLocks noChangeArrowheads="1"/>
          </p:cNvSpPr>
          <p:nvPr/>
        </p:nvSpPr>
        <p:spPr bwMode="auto">
          <a:xfrm>
            <a:off x="744538" y="2055813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소개</a:t>
            </a:r>
          </a:p>
        </p:txBody>
      </p:sp>
      <p:sp>
        <p:nvSpPr>
          <p:cNvPr id="177156" name="Rectangle 120"/>
          <p:cNvSpPr>
            <a:spLocks noChangeArrowheads="1"/>
          </p:cNvSpPr>
          <p:nvPr/>
        </p:nvSpPr>
        <p:spPr bwMode="auto">
          <a:xfrm>
            <a:off x="744538" y="24828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환경 설정 및 변경</a:t>
            </a:r>
          </a:p>
        </p:txBody>
      </p:sp>
      <p:sp>
        <p:nvSpPr>
          <p:cNvPr id="177157" name="Rectangle 5"/>
          <p:cNvSpPr>
            <a:spLocks noChangeArrowheads="1"/>
          </p:cNvSpPr>
          <p:nvPr/>
        </p:nvSpPr>
        <p:spPr bwMode="auto">
          <a:xfrm>
            <a:off x="771525" y="790575"/>
            <a:ext cx="7407275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11. </a:t>
            </a:r>
            <a:r>
              <a:rPr kumimoji="0" lang="en-US" altLang="ko-KR" sz="40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Tool</a:t>
            </a:r>
            <a:endParaRPr kumimoji="0" lang="ko-KR" altLang="en-US" sz="40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7158" name="Rectangle 120"/>
          <p:cNvSpPr>
            <a:spLocks noChangeArrowheads="1"/>
          </p:cNvSpPr>
          <p:nvPr/>
        </p:nvSpPr>
        <p:spPr bwMode="auto">
          <a:xfrm>
            <a:off x="744538" y="2913063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시작 및 종료</a:t>
            </a:r>
          </a:p>
        </p:txBody>
      </p:sp>
      <p:sp>
        <p:nvSpPr>
          <p:cNvPr id="177159" name="Rectangle 120"/>
          <p:cNvSpPr>
            <a:spLocks noChangeArrowheads="1"/>
          </p:cNvSpPr>
          <p:nvPr/>
        </p:nvSpPr>
        <p:spPr bwMode="auto">
          <a:xfrm>
            <a:off x="744538" y="33464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기본 기능</a:t>
            </a:r>
          </a:p>
        </p:txBody>
      </p:sp>
      <p:sp>
        <p:nvSpPr>
          <p:cNvPr id="177160" name="Rectangle 120"/>
          <p:cNvSpPr>
            <a:spLocks noChangeArrowheads="1"/>
          </p:cNvSpPr>
          <p:nvPr/>
        </p:nvSpPr>
        <p:spPr bwMode="auto">
          <a:xfrm>
            <a:off x="744538" y="377190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시스템 변수</a:t>
            </a:r>
          </a:p>
        </p:txBody>
      </p:sp>
      <p:sp>
        <p:nvSpPr>
          <p:cNvPr id="177161" name="Rectangle 120"/>
          <p:cNvSpPr>
            <a:spLocks noChangeArrowheads="1"/>
          </p:cNvSpPr>
          <p:nvPr/>
        </p:nvSpPr>
        <p:spPr bwMode="auto">
          <a:xfrm>
            <a:off x="744538" y="4198938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컬럼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포맷</a:t>
            </a:r>
          </a:p>
        </p:txBody>
      </p:sp>
      <p:sp>
        <p:nvSpPr>
          <p:cNvPr id="177162" name="Rectangle 120"/>
          <p:cNvSpPr>
            <a:spLocks noChangeArrowheads="1"/>
          </p:cNvSpPr>
          <p:nvPr/>
        </p:nvSpPr>
        <p:spPr bwMode="auto">
          <a:xfrm>
            <a:off x="4787900" y="293846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tbAdmin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소개</a:t>
            </a:r>
          </a:p>
        </p:txBody>
      </p:sp>
      <p:sp>
        <p:nvSpPr>
          <p:cNvPr id="177163" name="Rectangle 120"/>
          <p:cNvSpPr>
            <a:spLocks noChangeArrowheads="1"/>
          </p:cNvSpPr>
          <p:nvPr/>
        </p:nvSpPr>
        <p:spPr bwMode="auto">
          <a:xfrm>
            <a:off x="4787900" y="3365500"/>
            <a:ext cx="3598863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tbAdmin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설치 및 실행 방법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7164" name="Rectangle 120"/>
          <p:cNvSpPr>
            <a:spLocks noChangeArrowheads="1"/>
          </p:cNvSpPr>
          <p:nvPr/>
        </p:nvSpPr>
        <p:spPr bwMode="auto">
          <a:xfrm>
            <a:off x="4787900" y="379571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tbAdmin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기능 설명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7165" name="Rectangle 120"/>
          <p:cNvSpPr>
            <a:spLocks noChangeArrowheads="1"/>
          </p:cNvSpPr>
          <p:nvPr/>
        </p:nvSpPr>
        <p:spPr bwMode="auto">
          <a:xfrm>
            <a:off x="4803775" y="4222750"/>
            <a:ext cx="3598863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tbExport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소개</a:t>
            </a:r>
          </a:p>
        </p:txBody>
      </p:sp>
      <p:sp>
        <p:nvSpPr>
          <p:cNvPr id="177166" name="Rectangle 120"/>
          <p:cNvSpPr>
            <a:spLocks noChangeArrowheads="1"/>
          </p:cNvSpPr>
          <p:nvPr/>
        </p:nvSpPr>
        <p:spPr bwMode="auto">
          <a:xfrm>
            <a:off x="4803775" y="465931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tbExport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설치 및 실행</a:t>
            </a:r>
          </a:p>
        </p:txBody>
      </p:sp>
      <p:sp>
        <p:nvSpPr>
          <p:cNvPr id="177167" name="Rectangle 120"/>
          <p:cNvSpPr>
            <a:spLocks noChangeArrowheads="1"/>
          </p:cNvSpPr>
          <p:nvPr/>
        </p:nvSpPr>
        <p:spPr bwMode="auto">
          <a:xfrm>
            <a:off x="4802188" y="5089525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Export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모드</a:t>
            </a:r>
          </a:p>
        </p:txBody>
      </p:sp>
      <p:sp>
        <p:nvSpPr>
          <p:cNvPr id="177168" name="Rectangle 120"/>
          <p:cNvSpPr>
            <a:spLocks noChangeArrowheads="1"/>
          </p:cNvSpPr>
          <p:nvPr/>
        </p:nvSpPr>
        <p:spPr bwMode="auto">
          <a:xfrm>
            <a:off x="4819650" y="5521325"/>
            <a:ext cx="3598863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tbImport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소개</a:t>
            </a:r>
          </a:p>
        </p:txBody>
      </p:sp>
      <p:sp>
        <p:nvSpPr>
          <p:cNvPr id="177169" name="Rectangle 120"/>
          <p:cNvSpPr>
            <a:spLocks noChangeArrowheads="1"/>
          </p:cNvSpPr>
          <p:nvPr/>
        </p:nvSpPr>
        <p:spPr bwMode="auto">
          <a:xfrm>
            <a:off x="4819650" y="5957888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tbImport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설치 및 실행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슬라이드 번호 개체 틀 2"/>
          <p:cNvSpPr>
            <a:spLocks noGrp="1"/>
          </p:cNvSpPr>
          <p:nvPr>
            <p:ph type="sldNum" sz="quarter" idx="4294967295"/>
          </p:nvPr>
        </p:nvSpPr>
        <p:spPr>
          <a:xfrm>
            <a:off x="4822825" y="4235450"/>
            <a:ext cx="1119188" cy="196850"/>
          </a:xfrm>
          <a:prstGeom prst="rect">
            <a:avLst/>
          </a:prstGeom>
        </p:spPr>
        <p:txBody>
          <a:bodyPr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Char char="▪"/>
              <a:defRPr/>
            </a:pPr>
            <a:fld id="{2C0AE528-1C95-40BF-857D-B15FD1728C81}" type="slidenum">
              <a:rPr lang="en-US" altLang="ko-KR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 pitchFamily="18" charset="-127"/>
                <a:buChar char="▪"/>
                <a:defRPr/>
              </a:pPr>
              <a:t>302</a:t>
            </a:fld>
            <a:endParaRPr lang="en-US" altLang="ko-KR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715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178180" name="Rectangle 120"/>
          <p:cNvSpPr>
            <a:spLocks noChangeArrowheads="1"/>
          </p:cNvSpPr>
          <p:nvPr/>
        </p:nvSpPr>
        <p:spPr bwMode="auto">
          <a:xfrm>
            <a:off x="792163" y="1414463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tbLoader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개요</a:t>
            </a:r>
          </a:p>
        </p:txBody>
      </p:sp>
      <p:sp>
        <p:nvSpPr>
          <p:cNvPr id="178181" name="Rectangle 120"/>
          <p:cNvSpPr>
            <a:spLocks noChangeArrowheads="1"/>
          </p:cNvSpPr>
          <p:nvPr/>
        </p:nvSpPr>
        <p:spPr bwMode="auto">
          <a:xfrm>
            <a:off x="792163" y="1851025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tbLoader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입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출력 파일</a:t>
            </a:r>
          </a:p>
        </p:txBody>
      </p:sp>
      <p:sp>
        <p:nvSpPr>
          <p:cNvPr id="178182" name="Rectangle 120"/>
          <p:cNvSpPr>
            <a:spLocks noChangeArrowheads="1"/>
          </p:cNvSpPr>
          <p:nvPr/>
        </p:nvSpPr>
        <p:spPr bwMode="auto">
          <a:xfrm>
            <a:off x="790575" y="2281238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tbLoader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로드방법</a:t>
            </a:r>
          </a:p>
        </p:txBody>
      </p:sp>
      <p:sp>
        <p:nvSpPr>
          <p:cNvPr id="178183" name="Rectangle 120"/>
          <p:cNvSpPr>
            <a:spLocks noChangeArrowheads="1"/>
          </p:cNvSpPr>
          <p:nvPr/>
        </p:nvSpPr>
        <p:spPr bwMode="auto">
          <a:xfrm>
            <a:off x="785813" y="2709863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tbLoader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제약조건</a:t>
            </a:r>
          </a:p>
        </p:txBody>
      </p:sp>
      <p:sp>
        <p:nvSpPr>
          <p:cNvPr id="178184" name="Rectangle 120"/>
          <p:cNvSpPr>
            <a:spLocks noChangeArrowheads="1"/>
          </p:cNvSpPr>
          <p:nvPr/>
        </p:nvSpPr>
        <p:spPr bwMode="auto">
          <a:xfrm>
            <a:off x="795338" y="3127375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tbLoader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공백정책</a:t>
            </a:r>
          </a:p>
        </p:txBody>
      </p:sp>
      <p:sp>
        <p:nvSpPr>
          <p:cNvPr id="178185" name="Rectangle 120"/>
          <p:cNvSpPr>
            <a:spLocks noChangeArrowheads="1"/>
          </p:cNvSpPr>
          <p:nvPr/>
        </p:nvSpPr>
        <p:spPr bwMode="auto">
          <a:xfrm>
            <a:off x="811213" y="3563938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tbLoader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실행</a:t>
            </a:r>
          </a:p>
        </p:txBody>
      </p:sp>
      <p:sp>
        <p:nvSpPr>
          <p:cNvPr id="178186" name="Rectangle 120"/>
          <p:cNvSpPr>
            <a:spLocks noChangeArrowheads="1"/>
          </p:cNvSpPr>
          <p:nvPr/>
        </p:nvSpPr>
        <p:spPr bwMode="auto">
          <a:xfrm>
            <a:off x="820738" y="39687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tbLoader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예제</a:t>
            </a:r>
          </a:p>
        </p:txBody>
      </p:sp>
      <p:sp>
        <p:nvSpPr>
          <p:cNvPr id="178187" name="Rectangle 120"/>
          <p:cNvSpPr>
            <a:spLocks noChangeArrowheads="1"/>
          </p:cNvSpPr>
          <p:nvPr/>
        </p:nvSpPr>
        <p:spPr bwMode="auto">
          <a:xfrm>
            <a:off x="4899025" y="293846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tbMigrator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개요</a:t>
            </a:r>
          </a:p>
        </p:txBody>
      </p:sp>
      <p:sp>
        <p:nvSpPr>
          <p:cNvPr id="178188" name="Rectangle 120"/>
          <p:cNvSpPr>
            <a:spLocks noChangeArrowheads="1"/>
          </p:cNvSpPr>
          <p:nvPr/>
        </p:nvSpPr>
        <p:spPr bwMode="auto">
          <a:xfrm>
            <a:off x="4899025" y="3375025"/>
            <a:ext cx="3598863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tbMigrator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설치 및 실행</a:t>
            </a:r>
          </a:p>
        </p:txBody>
      </p:sp>
      <p:sp>
        <p:nvSpPr>
          <p:cNvPr id="178189" name="Rectangle 120"/>
          <p:cNvSpPr>
            <a:spLocks noChangeArrowheads="1"/>
          </p:cNvSpPr>
          <p:nvPr/>
        </p:nvSpPr>
        <p:spPr bwMode="auto">
          <a:xfrm>
            <a:off x="4897438" y="3805238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tbMigrator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수행순서</a:t>
            </a:r>
          </a:p>
        </p:txBody>
      </p:sp>
      <p:sp>
        <p:nvSpPr>
          <p:cNvPr id="178190" name="Rectangle 120"/>
          <p:cNvSpPr>
            <a:spLocks noChangeArrowheads="1"/>
          </p:cNvSpPr>
          <p:nvPr/>
        </p:nvSpPr>
        <p:spPr bwMode="auto">
          <a:xfrm>
            <a:off x="4892675" y="423386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tbMigrator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옵션</a:t>
            </a:r>
          </a:p>
        </p:txBody>
      </p:sp>
      <p:sp>
        <p:nvSpPr>
          <p:cNvPr id="178191" name="Rectangle 120"/>
          <p:cNvSpPr>
            <a:spLocks noChangeArrowheads="1"/>
          </p:cNvSpPr>
          <p:nvPr/>
        </p:nvSpPr>
        <p:spPr bwMode="auto">
          <a:xfrm>
            <a:off x="4886325" y="4651375"/>
            <a:ext cx="3598863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tbMigrator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출력 로그확인</a:t>
            </a:r>
          </a:p>
        </p:txBody>
      </p:sp>
      <p:sp>
        <p:nvSpPr>
          <p:cNvPr id="178192" name="Rectangle 120"/>
          <p:cNvSpPr>
            <a:spLocks noChangeArrowheads="1"/>
          </p:cNvSpPr>
          <p:nvPr/>
        </p:nvSpPr>
        <p:spPr bwMode="auto">
          <a:xfrm>
            <a:off x="4886325" y="5087938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6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tbMigrator</a:t>
            </a:r>
            <a:r>
              <a:rPr lang="en-US" altLang="ko-KR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예제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67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소개</a:t>
            </a:r>
          </a:p>
        </p:txBody>
      </p:sp>
      <p:sp>
        <p:nvSpPr>
          <p:cNvPr id="178179" name="Rectangle 67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tbSQL </a:t>
            </a:r>
            <a:r>
              <a:rPr lang="ko-KR" altLang="en-US" smtClean="0"/>
              <a:t>소개</a:t>
            </a:r>
          </a:p>
          <a:p>
            <a:pPr lvl="1"/>
            <a:r>
              <a:rPr lang="en-US" altLang="ko-KR" smtClean="0"/>
              <a:t> tbSQL </a:t>
            </a:r>
            <a:r>
              <a:rPr lang="ko-KR" altLang="en-US" smtClean="0"/>
              <a:t>기능</a:t>
            </a:r>
          </a:p>
          <a:p>
            <a:pPr lvl="2"/>
            <a:r>
              <a:rPr lang="ko-KR" altLang="en-US" smtClean="0"/>
              <a:t> 일반적인 </a:t>
            </a:r>
            <a:r>
              <a:rPr lang="en-US" altLang="ko-KR" smtClean="0"/>
              <a:t>SQL </a:t>
            </a:r>
            <a:r>
              <a:rPr lang="ko-KR" altLang="en-US" smtClean="0"/>
              <a:t>문장 및 </a:t>
            </a:r>
            <a:r>
              <a:rPr lang="en-US" altLang="ko-KR" smtClean="0"/>
              <a:t>tbPSM </a:t>
            </a:r>
            <a:r>
              <a:rPr lang="ko-KR" altLang="en-US" smtClean="0"/>
              <a:t>프로그램을 입력</a:t>
            </a:r>
            <a:r>
              <a:rPr lang="en-US" altLang="ko-KR" smtClean="0"/>
              <a:t>, </a:t>
            </a:r>
            <a:r>
              <a:rPr lang="ko-KR" altLang="en-US" smtClean="0"/>
              <a:t>편집</a:t>
            </a:r>
            <a:r>
              <a:rPr lang="en-US" altLang="ko-KR" smtClean="0"/>
              <a:t>, </a:t>
            </a:r>
            <a:r>
              <a:rPr lang="ko-KR" altLang="en-US" smtClean="0"/>
              <a:t>저장</a:t>
            </a:r>
            <a:r>
              <a:rPr lang="en-US" altLang="ko-KR" smtClean="0"/>
              <a:t>, </a:t>
            </a:r>
            <a:r>
              <a:rPr lang="ko-KR" altLang="en-US" smtClean="0"/>
              <a:t>실행</a:t>
            </a:r>
          </a:p>
          <a:p>
            <a:pPr lvl="2"/>
            <a:r>
              <a:rPr lang="ko-KR" altLang="en-US" smtClean="0"/>
              <a:t> 트랜잭션 설정 및 종료</a:t>
            </a:r>
          </a:p>
          <a:p>
            <a:pPr lvl="2"/>
            <a:r>
              <a:rPr lang="ko-KR" altLang="en-US" smtClean="0"/>
              <a:t> 스크립트를 통한 일괄 실행</a:t>
            </a:r>
          </a:p>
          <a:p>
            <a:pPr lvl="2"/>
            <a:r>
              <a:rPr lang="en-US" altLang="ko-KR" smtClean="0"/>
              <a:t> DBA</a:t>
            </a:r>
            <a:r>
              <a:rPr lang="ko-KR" altLang="en-US" smtClean="0"/>
              <a:t>에 의한 데이터베이스 관리</a:t>
            </a:r>
          </a:p>
          <a:p>
            <a:pPr lvl="2"/>
            <a:r>
              <a:rPr lang="ko-KR" altLang="en-US" smtClean="0"/>
              <a:t> 데이터베이스의 기동 및 종료</a:t>
            </a:r>
          </a:p>
          <a:p>
            <a:pPr lvl="2"/>
            <a:r>
              <a:rPr lang="ko-KR" altLang="en-US" smtClean="0"/>
              <a:t> 외부 유틸리티 및 프로그램의 실행</a:t>
            </a:r>
          </a:p>
          <a:p>
            <a:pPr lvl="2"/>
            <a:r>
              <a:rPr lang="en-US" altLang="ko-KR" smtClean="0"/>
              <a:t> tbSQL </a:t>
            </a:r>
            <a:r>
              <a:rPr lang="ko-KR" altLang="en-US" smtClean="0"/>
              <a:t>환경 설정</a:t>
            </a:r>
          </a:p>
          <a:p>
            <a:pPr lvl="1"/>
            <a:r>
              <a:rPr lang="en-US" altLang="ko-KR" smtClean="0"/>
              <a:t> tbSQL </a:t>
            </a:r>
            <a:r>
              <a:rPr lang="ko-KR" altLang="en-US" smtClean="0"/>
              <a:t>인터페이스</a:t>
            </a:r>
          </a:p>
        </p:txBody>
      </p:sp>
      <p:sp>
        <p:nvSpPr>
          <p:cNvPr id="178180" name="Text Box 669"/>
          <p:cNvSpPr txBox="1">
            <a:spLocks noChangeArrowheads="1"/>
          </p:cNvSpPr>
          <p:nvPr/>
        </p:nvSpPr>
        <p:spPr bwMode="auto">
          <a:xfrm>
            <a:off x="611188" y="3454400"/>
            <a:ext cx="8277225" cy="20415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tbsql </a:t>
            </a:r>
          </a:p>
          <a:p>
            <a:pPr eaLnBrk="1" hangingPunct="1"/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tbSQL </a:t>
            </a: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Copyright (c) 2008, 2009, 2011 Tibero Corporation. All rights reserved. </a:t>
            </a:r>
            <a:endParaRPr lang="ko-KR" altLang="en-US" sz="140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SQL&gt;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환경 설정 및 변경</a:t>
            </a:r>
          </a:p>
        </p:txBody>
      </p:sp>
      <p:sp>
        <p:nvSpPr>
          <p:cNvPr id="179203" name="Rectangle 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tbSQL </a:t>
            </a:r>
            <a:r>
              <a:rPr lang="ko-KR" altLang="en-US" smtClean="0"/>
              <a:t>환경 설정 및 변경</a:t>
            </a:r>
          </a:p>
          <a:p>
            <a:pPr lvl="1"/>
            <a:r>
              <a:rPr lang="en-US" altLang="ko-KR" smtClean="0"/>
              <a:t> tbSQL </a:t>
            </a:r>
            <a:r>
              <a:rPr lang="ko-KR" altLang="en-US" smtClean="0"/>
              <a:t>설정 확인</a:t>
            </a:r>
          </a:p>
          <a:p>
            <a:pPr lvl="2"/>
            <a:r>
              <a:rPr lang="ko-KR" altLang="en-US" smtClean="0"/>
              <a:t>사용법 </a:t>
            </a:r>
            <a:r>
              <a:rPr lang="en-US" altLang="ko-KR" smtClean="0"/>
              <a:t>: SHOW [ALL | </a:t>
            </a:r>
            <a:r>
              <a:rPr lang="ko-KR" altLang="en-US" smtClean="0"/>
              <a:t>명령어 변수</a:t>
            </a:r>
            <a:r>
              <a:rPr lang="en-US" altLang="ko-KR" smtClean="0"/>
              <a:t>]</a:t>
            </a:r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tbSQL </a:t>
            </a:r>
            <a:r>
              <a:rPr lang="ko-KR" altLang="en-US" smtClean="0"/>
              <a:t>환경설정 </a:t>
            </a:r>
            <a:r>
              <a:rPr lang="en-US" altLang="ko-KR" smtClean="0"/>
              <a:t>: SET[</a:t>
            </a:r>
            <a:r>
              <a:rPr lang="ko-KR" altLang="en-US" smtClean="0"/>
              <a:t>명령어 변수</a:t>
            </a:r>
            <a:r>
              <a:rPr lang="en-US" altLang="ko-KR" smtClean="0"/>
              <a:t>][</a:t>
            </a:r>
            <a:r>
              <a:rPr lang="ko-KR" altLang="en-US" smtClean="0"/>
              <a:t>변수 설정 값</a:t>
            </a:r>
            <a:r>
              <a:rPr lang="en-US" altLang="ko-KR" smtClean="0"/>
              <a:t>]</a:t>
            </a:r>
            <a:endParaRPr lang="ko-KR" altLang="en-US" smtClean="0"/>
          </a:p>
        </p:txBody>
      </p:sp>
      <p:sp>
        <p:nvSpPr>
          <p:cNvPr id="179204" name="Text Box 4"/>
          <p:cNvSpPr txBox="1">
            <a:spLocks noChangeArrowheads="1"/>
          </p:cNvSpPr>
          <p:nvPr/>
        </p:nvSpPr>
        <p:spPr bwMode="auto">
          <a:xfrm>
            <a:off x="892175" y="1706563"/>
            <a:ext cx="7996238" cy="409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SQL&gt; SHOW ALL</a:t>
            </a:r>
          </a:p>
          <a:p>
            <a:pPr eaLnBrk="1" hangingPunct="1"/>
            <a:endParaRPr lang="en-US" altLang="ko-KR" sz="1300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PARAMETER VALUE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---------------- ---------------------------------------------------------------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AUTOCOMMIT OFF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AUTOTRACE OFF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BLOCKTERMINATOR ON and LETTER is "."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COMMENT ON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DDLSTATS OFF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   DEFINE ON and LETTER is "&amp;"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     ECHO OFF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  EDITFILE ".</a:t>
            </a:r>
            <a:r>
              <a:rPr lang="en-US" altLang="ko-KR" sz="1300" dirty="0" err="1">
                <a:latin typeface="맑은 고딕" pitchFamily="50" charset="-127"/>
                <a:ea typeface="맑은 고딕" pitchFamily="50" charset="-127"/>
              </a:rPr>
              <a:t>tbedit.sql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"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   ESCAPE OFF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FEEDBACK ON and MINIMUM_RECORDS is 0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   FILEEXT "</a:t>
            </a:r>
            <a:r>
              <a:rPr lang="en-US" altLang="ko-KR" sz="1300" dirty="0" err="1"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"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 FILEPATH ""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HEADING ON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 HISTORY ON and SAVE_LINES is 50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 LINESIZE 80</a:t>
            </a:r>
          </a:p>
          <a:p>
            <a:pPr eaLnBrk="1" hangingPunct="1"/>
            <a:r>
              <a:rPr lang="en-US" altLang="ko-KR" sz="1300" dirty="0">
                <a:latin typeface="맑은 고딕" pitchFamily="50" charset="-127"/>
                <a:ea typeface="맑은 고딕" pitchFamily="50" charset="-127"/>
              </a:rPr>
              <a:t>                    LONG 80</a:t>
            </a:r>
          </a:p>
        </p:txBody>
      </p:sp>
      <p:sp>
        <p:nvSpPr>
          <p:cNvPr id="179205" name="Text Box 5"/>
          <p:cNvSpPr txBox="1">
            <a:spLocks noChangeArrowheads="1"/>
          </p:cNvSpPr>
          <p:nvPr/>
        </p:nvSpPr>
        <p:spPr bwMode="auto">
          <a:xfrm>
            <a:off x="903288" y="6211888"/>
            <a:ext cx="79851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AUTOCOMMIT ON</a:t>
            </a:r>
          </a:p>
        </p:txBody>
      </p:sp>
      <p:sp>
        <p:nvSpPr>
          <p:cNvPr id="179206" name="Text Box 4"/>
          <p:cNvSpPr txBox="1">
            <a:spLocks noChangeArrowheads="1"/>
          </p:cNvSpPr>
          <p:nvPr/>
        </p:nvSpPr>
        <p:spPr bwMode="auto">
          <a:xfrm>
            <a:off x="5351463" y="2557463"/>
            <a:ext cx="3525837" cy="26924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NUMWIDTH 10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    PAGESIZE 24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        PAUSE OFF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      PROFILE OFF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SERVEROUTPUT OFF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SQLPROMPT "SQL&gt; "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SQLTERMINATOR ON and LETTER is ";"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   TERMOUT ON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          TIME OFF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       TIMING OFF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    TRIMOUT ON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 TRIMSPOOL OFF</a:t>
            </a:r>
          </a:p>
          <a:p>
            <a:pPr eaLnBrk="1" hangingPunct="1"/>
            <a:r>
              <a:rPr lang="en-US" altLang="ko-KR" sz="1300">
                <a:latin typeface="맑은 고딕" pitchFamily="50" charset="-127"/>
                <a:ea typeface="맑은 고딕" pitchFamily="50" charset="-127"/>
              </a:rPr>
              <a:t>                  WRAP ON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시작 및 종료</a:t>
            </a:r>
          </a:p>
        </p:txBody>
      </p:sp>
      <p:sp>
        <p:nvSpPr>
          <p:cNvPr id="180227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tbSQL</a:t>
            </a:r>
            <a:r>
              <a:rPr lang="ko-KR" altLang="en-US" smtClean="0"/>
              <a:t>에 </a:t>
            </a:r>
            <a:r>
              <a:rPr lang="en-US" altLang="ko-KR" smtClean="0"/>
              <a:t>sys </a:t>
            </a:r>
            <a:r>
              <a:rPr lang="ko-KR" altLang="en-US" smtClean="0"/>
              <a:t>유저로 접속</a:t>
            </a:r>
          </a:p>
          <a:p>
            <a:pPr lvl="1"/>
            <a:r>
              <a:rPr lang="en-US" altLang="ko-KR" smtClean="0"/>
              <a:t> tbSQL </a:t>
            </a:r>
            <a:r>
              <a:rPr lang="ko-KR" altLang="en-US" smtClean="0"/>
              <a:t>시작</a:t>
            </a:r>
          </a:p>
          <a:p>
            <a:pPr lvl="2"/>
            <a:r>
              <a:rPr lang="en-US" altLang="ko-KR" smtClean="0"/>
              <a:t>tbsql </a:t>
            </a:r>
            <a:r>
              <a:rPr lang="ko-KR" altLang="en-US" smtClean="0"/>
              <a:t>실행 후 </a:t>
            </a:r>
            <a:r>
              <a:rPr lang="en-US" altLang="ko-KR" smtClean="0"/>
              <a:t>sys </a:t>
            </a:r>
            <a:r>
              <a:rPr lang="ko-KR" altLang="en-US" smtClean="0"/>
              <a:t>유저로 접속</a:t>
            </a:r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r>
              <a:rPr lang="en-US" altLang="ko-KR" smtClean="0"/>
              <a:t>tbsql</a:t>
            </a:r>
            <a:r>
              <a:rPr lang="ko-KR" altLang="en-US" smtClean="0"/>
              <a:t>을 실행 하면서 </a:t>
            </a:r>
            <a:r>
              <a:rPr lang="en-US" altLang="ko-KR" smtClean="0"/>
              <a:t>sys </a:t>
            </a:r>
            <a:r>
              <a:rPr lang="ko-KR" altLang="en-US" smtClean="0"/>
              <a:t>유저로 접속</a:t>
            </a:r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endParaRPr lang="en-US" altLang="ko-KR" smtClean="0"/>
          </a:p>
          <a:p>
            <a:endParaRPr lang="en-US" altLang="ko-KR" smtClean="0"/>
          </a:p>
          <a:p>
            <a:r>
              <a:rPr lang="en-US" altLang="ko-KR" smtClean="0"/>
              <a:t> tbSQL </a:t>
            </a:r>
            <a:r>
              <a:rPr lang="ko-KR" altLang="en-US" smtClean="0"/>
              <a:t>접속 종료하기</a:t>
            </a:r>
          </a:p>
        </p:txBody>
      </p:sp>
      <p:sp>
        <p:nvSpPr>
          <p:cNvPr id="180228" name="Text Box 4"/>
          <p:cNvSpPr txBox="1">
            <a:spLocks noChangeArrowheads="1"/>
          </p:cNvSpPr>
          <p:nvPr/>
        </p:nvSpPr>
        <p:spPr bwMode="auto">
          <a:xfrm>
            <a:off x="825500" y="1754188"/>
            <a:ext cx="8107363" cy="15700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en-US">
                <a:latin typeface="맑은 고딕" pitchFamily="50" charset="-127"/>
                <a:ea typeface="맑은 고딕" pitchFamily="50" charset="-127"/>
              </a:rPr>
              <a:t>tbsql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tbSQL </a:t>
            </a:r>
            <a:r>
              <a:rPr lang="en-US" altLang="en-US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Copyright (c) 2008, 2009, 2011 Tibero Corporation. All rights reserved.</a:t>
            </a:r>
          </a:p>
          <a:p>
            <a:pPr eaLnBrk="1" hangingPunct="1"/>
            <a:endParaRPr lang="en-US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SQL&gt; conn sys/tibero</a:t>
            </a: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Connected to Tibero.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0229" name="Text Box 5"/>
          <p:cNvSpPr txBox="1">
            <a:spLocks noChangeArrowheads="1"/>
          </p:cNvSpPr>
          <p:nvPr/>
        </p:nvSpPr>
        <p:spPr bwMode="auto">
          <a:xfrm>
            <a:off x="825500" y="3697288"/>
            <a:ext cx="8083550" cy="12001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en-US">
                <a:latin typeface="맑은 고딕" pitchFamily="50" charset="-127"/>
                <a:ea typeface="맑은 고딕" pitchFamily="50" charset="-127"/>
              </a:rPr>
              <a:t>tbsql sys/tibero</a:t>
            </a: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tbSQL </a:t>
            </a:r>
            <a:r>
              <a:rPr lang="en-US" altLang="en-US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Copyright (c) 2008, 2009, 2011 Tibero Corporation. All rights reserved.</a:t>
            </a:r>
          </a:p>
          <a:p>
            <a:pPr eaLnBrk="1" hangingPunct="1"/>
            <a:endParaRPr lang="en-US" altLang="en-US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Connected to Tibero.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0230" name="Text Box 8"/>
          <p:cNvSpPr txBox="1">
            <a:spLocks noChangeAspect="1" noChangeArrowheads="1"/>
          </p:cNvSpPr>
          <p:nvPr/>
        </p:nvSpPr>
        <p:spPr bwMode="auto">
          <a:xfrm>
            <a:off x="822325" y="5418138"/>
            <a:ext cx="8066088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EXIT</a:t>
            </a: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disconnected.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0231" name="Text Box 9"/>
          <p:cNvSpPr txBox="1">
            <a:spLocks noChangeAspect="1" noChangeArrowheads="1"/>
          </p:cNvSpPr>
          <p:nvPr/>
        </p:nvSpPr>
        <p:spPr bwMode="auto">
          <a:xfrm>
            <a:off x="822325" y="6018213"/>
            <a:ext cx="8066088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QUIT</a:t>
            </a:r>
          </a:p>
          <a:p>
            <a:pPr eaLnBrk="1" hangingPunct="1"/>
            <a:r>
              <a:rPr lang="en-US" altLang="en-US">
                <a:latin typeface="맑은 고딕" pitchFamily="50" charset="-127"/>
                <a:ea typeface="맑은 고딕" pitchFamily="50" charset="-127"/>
              </a:rPr>
              <a:t>disconnected.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기본 기능</a:t>
            </a:r>
          </a:p>
        </p:txBody>
      </p:sp>
      <p:sp>
        <p:nvSpPr>
          <p:cNvPr id="181251" name="Rectangle 8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Query </a:t>
            </a:r>
            <a:r>
              <a:rPr lang="ko-KR" altLang="en-US" smtClean="0"/>
              <a:t>수행 </a:t>
            </a:r>
          </a:p>
          <a:p>
            <a:pPr lvl="1"/>
            <a:r>
              <a:rPr lang="en-US" altLang="ko-KR" smtClean="0"/>
              <a:t> SQL </a:t>
            </a:r>
            <a:r>
              <a:rPr lang="ko-KR" altLang="en-US" smtClean="0"/>
              <a:t>문장 입력</a:t>
            </a:r>
          </a:p>
          <a:p>
            <a:pPr lvl="2"/>
            <a:r>
              <a:rPr lang="en-US" altLang="ko-KR" smtClean="0"/>
              <a:t>tbSQL </a:t>
            </a:r>
            <a:r>
              <a:rPr lang="ko-KR" altLang="en-US" smtClean="0"/>
              <a:t>프롬프트 상태에서 하나의 </a:t>
            </a:r>
            <a:r>
              <a:rPr lang="en-US" altLang="ko-KR" smtClean="0"/>
              <a:t>SQL </a:t>
            </a:r>
            <a:r>
              <a:rPr lang="ko-KR" altLang="en-US" smtClean="0"/>
              <a:t>문장을 여러 라인에 걸쳐서 입력 가능</a:t>
            </a:r>
          </a:p>
          <a:p>
            <a:pPr lvl="2"/>
            <a:r>
              <a:rPr lang="ko-KR" altLang="en-US" smtClean="0"/>
              <a:t>실행된 </a:t>
            </a:r>
            <a:r>
              <a:rPr lang="en-US" altLang="ko-KR" smtClean="0"/>
              <a:t>SQL</a:t>
            </a:r>
            <a:r>
              <a:rPr lang="ko-KR" altLang="en-US" smtClean="0"/>
              <a:t>문장은 </a:t>
            </a:r>
            <a:r>
              <a:rPr lang="en-US" altLang="ko-KR" smtClean="0"/>
              <a:t>SQL </a:t>
            </a:r>
            <a:r>
              <a:rPr lang="ko-KR" altLang="en-US" smtClean="0"/>
              <a:t>버퍼에 저장됨</a:t>
            </a:r>
          </a:p>
        </p:txBody>
      </p:sp>
      <p:sp>
        <p:nvSpPr>
          <p:cNvPr id="181252" name="Text Box 4"/>
          <p:cNvSpPr txBox="1">
            <a:spLocks noChangeArrowheads="1"/>
          </p:cNvSpPr>
          <p:nvPr/>
        </p:nvSpPr>
        <p:spPr bwMode="auto">
          <a:xfrm>
            <a:off x="892175" y="1990725"/>
            <a:ext cx="7996238" cy="157003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* FROM PRODUCT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WHERE PROD_ID = '1300'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PROD_ID PROD_NAME        PROD_GROUP  PROD_COST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------- ------------- ---------- ----------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1300    Tibero               DBMS             1500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1 row selected.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기본 기능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82275" name="Rectangle 8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tbPSM </a:t>
            </a:r>
            <a:r>
              <a:rPr lang="ko-KR" altLang="en-US" smtClean="0"/>
              <a:t>프로그램의 입력</a:t>
            </a:r>
          </a:p>
          <a:p>
            <a:pPr lvl="1"/>
            <a:r>
              <a:rPr lang="en-US" altLang="ko-KR" smtClean="0"/>
              <a:t> anonymous block (DECLARE, BEGIN)</a:t>
            </a:r>
            <a:r>
              <a:rPr lang="ko-KR" altLang="en-US" smtClean="0"/>
              <a:t>을 입력하거나 </a:t>
            </a:r>
            <a:r>
              <a:rPr lang="en-US" altLang="ko-KR" smtClean="0"/>
              <a:t>CREATE (OR REPLACE) PROCEDURE / FUNCTION / TRIGGER </a:t>
            </a:r>
            <a:r>
              <a:rPr lang="ko-KR" altLang="en-US" smtClean="0"/>
              <a:t>등 프로시저 </a:t>
            </a:r>
            <a:r>
              <a:rPr lang="en-US" altLang="ko-KR" smtClean="0"/>
              <a:t>/ </a:t>
            </a:r>
            <a:r>
              <a:rPr lang="ko-KR" altLang="en-US" smtClean="0"/>
              <a:t>함수 </a:t>
            </a:r>
            <a:r>
              <a:rPr lang="en-US" altLang="ko-KR" smtClean="0"/>
              <a:t>/ </a:t>
            </a:r>
            <a:r>
              <a:rPr lang="ko-KR" altLang="en-US" smtClean="0"/>
              <a:t>트리거를 생성하면 </a:t>
            </a:r>
            <a:r>
              <a:rPr lang="en-US" altLang="ko-KR" smtClean="0"/>
              <a:t>tbSQL</a:t>
            </a:r>
            <a:r>
              <a:rPr lang="ko-KR" altLang="en-US" smtClean="0"/>
              <a:t>에서 </a:t>
            </a:r>
            <a:r>
              <a:rPr lang="en-US" altLang="ko-KR" smtClean="0"/>
              <a:t>tbPSM </a:t>
            </a:r>
            <a:r>
              <a:rPr lang="ko-KR" altLang="en-US" smtClean="0"/>
              <a:t>프로그램 입력 모드로 변경</a:t>
            </a:r>
          </a:p>
          <a:p>
            <a:pPr lvl="1"/>
            <a:r>
              <a:rPr lang="ko-KR" altLang="en-US" smtClean="0"/>
              <a:t> 다수의 </a:t>
            </a:r>
            <a:r>
              <a:rPr lang="en-US" altLang="ko-KR" smtClean="0"/>
              <a:t>SQL</a:t>
            </a:r>
            <a:r>
              <a:rPr lang="ko-KR" altLang="en-US" smtClean="0"/>
              <a:t>문 또는 다수의 </a:t>
            </a:r>
            <a:r>
              <a:rPr lang="en-US" altLang="ko-KR" smtClean="0"/>
              <a:t>tbPSM</a:t>
            </a:r>
            <a:r>
              <a:rPr lang="ko-KR" altLang="en-US" smtClean="0"/>
              <a:t>으로 구성</a:t>
            </a:r>
          </a:p>
          <a:p>
            <a:pPr lvl="1"/>
            <a:r>
              <a:rPr lang="ko-KR" altLang="en-US" smtClean="0"/>
              <a:t> 한번 실행된 프로그램은 </a:t>
            </a:r>
            <a:r>
              <a:rPr lang="en-US" altLang="ko-KR" smtClean="0"/>
              <a:t>SQL</a:t>
            </a:r>
            <a:r>
              <a:rPr lang="ko-KR" altLang="en-US" smtClean="0"/>
              <a:t>버퍼에 저장됨</a:t>
            </a:r>
            <a:r>
              <a:rPr lang="en-US" altLang="ko-KR" smtClean="0"/>
              <a:t>.</a:t>
            </a:r>
          </a:p>
          <a:p>
            <a:pPr lvl="2"/>
            <a:r>
              <a:rPr lang="ko-KR" altLang="en-US" smtClean="0"/>
              <a:t>입력을 마치려면 블록종료자</a:t>
            </a:r>
            <a:r>
              <a:rPr lang="en-US" altLang="ko-KR" smtClean="0"/>
              <a:t>(BLOCKTERMINATOR)</a:t>
            </a:r>
            <a:r>
              <a:rPr lang="ko-KR" altLang="en-US" smtClean="0"/>
              <a:t>를 입력</a:t>
            </a:r>
          </a:p>
          <a:p>
            <a:pPr lvl="1"/>
            <a:endParaRPr lang="ko-KR" altLang="en-US" smtClean="0"/>
          </a:p>
          <a:p>
            <a:endParaRPr lang="ko-KR" altLang="en-US" smtClean="0"/>
          </a:p>
        </p:txBody>
      </p:sp>
      <p:sp>
        <p:nvSpPr>
          <p:cNvPr id="182276" name="Text Box 4"/>
          <p:cNvSpPr txBox="1">
            <a:spLocks noChangeArrowheads="1"/>
          </p:cNvSpPr>
          <p:nvPr/>
        </p:nvSpPr>
        <p:spPr bwMode="auto">
          <a:xfrm>
            <a:off x="857250" y="2757488"/>
            <a:ext cx="8031163" cy="35401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SQL&gt; CREATE OR REPLACE PROCEDURE P_1 (V_ENO IN NUMBER)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IS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V_ENAME VARCHAR(10);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V_SAL NUMBER(7);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BEGIN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SELECT EMP_NAME, SALARY INTO  V_ENAME,  V_SAL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FROM EMPLOYEE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WHERE EMP_NO=V_ENO;</a:t>
            </a:r>
          </a:p>
          <a:p>
            <a:pPr eaLnBrk="1" hangingPunct="1"/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DBMS_OUTPUT.PUT_LINE('=====================');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DBMS_OUTPUT.PUT_LINE('EMPLOYEE      SALARY');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DBMS_OUTPUT.PUT_LINE('=====================');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DBMS_OUTPUT.PUT_LINE(RPAD(V_ENAME,8,' ') || '        ' ||  V_SAL);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DBMS_OUTPUT.PUT_LINE('=====================');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END;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/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7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기본 기능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</a:p>
        </p:txBody>
      </p:sp>
      <p:sp>
        <p:nvSpPr>
          <p:cNvPr id="183299" name="Rectangle 7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tbSQL </a:t>
            </a:r>
            <a:r>
              <a:rPr lang="ko-KR" altLang="en-US" smtClean="0"/>
              <a:t>명령어</a:t>
            </a:r>
          </a:p>
          <a:p>
            <a:pPr lvl="1"/>
            <a:endParaRPr lang="ko-KR" altLang="en-US" smtClean="0"/>
          </a:p>
          <a:p>
            <a:endParaRPr lang="ko-KR" altLang="en-US" smtClean="0"/>
          </a:p>
        </p:txBody>
      </p:sp>
      <p:graphicFrame>
        <p:nvGraphicFramePr>
          <p:cNvPr id="331846" name="Group 70"/>
          <p:cNvGraphicFramePr>
            <a:graphicFrameLocks noGrp="1"/>
          </p:cNvGraphicFramePr>
          <p:nvPr>
            <p:ph sz="half" idx="4294967295"/>
          </p:nvPr>
        </p:nvGraphicFramePr>
        <p:xfrm>
          <a:off x="614363" y="1216025"/>
          <a:ext cx="8207375" cy="5245095"/>
        </p:xfrm>
        <a:graphic>
          <a:graphicData uri="http://schemas.openxmlformats.org/drawingml/2006/table">
            <a:tbl>
              <a:tblPr/>
              <a:tblGrid>
                <a:gridCol w="2211387"/>
                <a:gridCol w="5995988"/>
              </a:tblGrid>
              <a:tr h="34967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tbSQL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명령어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! (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느낌표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or HO[ST]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프롬프트로 커서가 이동</a:t>
                      </a:r>
                      <a:r>
                        <a:rPr kumimoji="1" lang="ko-KR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@ (at) or START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스크립트를 바로 실행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START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명령어와 같음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(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슬래시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or RUN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버퍼 내의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문장 또는 </a:t>
                      </a: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tbPSM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프로그램을 실행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CONN[ECT]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다른 유저로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티베로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데이터베이스에 연결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COLUMN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</a:t>
                      </a:r>
                      <a:r>
                        <a:rPr kumimoji="1" lang="ko-KR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출력속성을</a:t>
                      </a:r>
                      <a:r>
                        <a:rPr kumimoji="1" lang="ko-KR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지정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DESC[RIBE]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테이블의 </a:t>
                      </a:r>
                      <a:r>
                        <a:rPr kumimoji="1" lang="ko-KR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</a:t>
                      </a:r>
                      <a:r>
                        <a:rPr kumimoji="1" lang="ko-KR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정보를 출력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DISC[ONNECT]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세션에 대한 데이터베이스로부터 연결을 끊음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ED[IT]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버퍼에 기록되어 있는 내용을 외부 편집기로 편집이 가능하다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EXIT or QUIT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tbSQL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종료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HELP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도움말 기능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L[IST]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버퍼 내의 내용을 출력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SET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tbSQL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변수를 설정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SHO[W]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tbSQL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변수를 출력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[TB]DOWN</a:t>
                      </a:r>
                    </a:p>
                  </a:txBody>
                  <a:tcPr marL="90000" marR="90000" marT="46806" marB="46806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티베로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시스템을 종료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/>
              <a:t>타 </a:t>
            </a:r>
            <a:r>
              <a:rPr lang="en-US" altLang="ko-KR" dirty="0"/>
              <a:t>DBMS </a:t>
            </a:r>
            <a:r>
              <a:rPr lang="ko-KR" altLang="en-US" dirty="0"/>
              <a:t>비교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158"/>
          <p:cNvSpPr txBox="1">
            <a:spLocks noChangeArrowheads="1"/>
          </p:cNvSpPr>
          <p:nvPr/>
        </p:nvSpPr>
        <p:spPr bwMode="auto">
          <a:xfrm>
            <a:off x="2038350" y="1962150"/>
            <a:ext cx="6278563" cy="7556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none" lIns="0" tIns="45720" rIns="0" bIns="0" numCol="1" anchor="ctr" anchorCtr="0" compatLnSpc="1">
            <a:prstTxWarp prst="textNoShape">
              <a:avLst/>
            </a:prstTxWarp>
          </a:bodyPr>
          <a:lstStyle>
            <a:lvl1pPr algn="l" rtl="0" eaLnBrk="0" fontAlgn="base" latinLnBrk="1" hangingPunct="0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defRPr sz="28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  <a:cs typeface="+mj-cs"/>
              </a:defRPr>
            </a:lvl1pPr>
            <a:lvl2pPr algn="l" rtl="0" eaLnBrk="0" fontAlgn="base" latinLnBrk="1" hangingPunct="0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defRPr sz="28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defRPr>
            </a:lvl2pPr>
            <a:lvl3pPr algn="l" rtl="0" eaLnBrk="0" fontAlgn="base" latinLnBrk="1" hangingPunct="0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defRPr sz="28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defRPr>
            </a:lvl3pPr>
            <a:lvl4pPr algn="l" rtl="0" eaLnBrk="0" fontAlgn="base" latinLnBrk="1" hangingPunct="0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defRPr sz="28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defRPr>
            </a:lvl4pPr>
            <a:lvl5pPr algn="l" rtl="0" eaLnBrk="0" fontAlgn="base" latinLnBrk="1" hangingPunct="0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defRPr sz="28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457200" algn="l" rtl="0" eaLnBrk="0" fontAlgn="base" latinLnBrk="1" hangingPunct="0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defRPr sz="2800">
                <a:solidFill>
                  <a:schemeClr val="bg1"/>
                </a:solidFill>
                <a:latin typeface="-윤고딕140" pitchFamily="18" charset="-127"/>
                <a:ea typeface="-윤고딕140" pitchFamily="18" charset="-127"/>
              </a:defRPr>
            </a:lvl6pPr>
            <a:lvl7pPr marL="914400" algn="l" rtl="0" eaLnBrk="0" fontAlgn="base" latinLnBrk="1" hangingPunct="0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defRPr sz="2800">
                <a:solidFill>
                  <a:schemeClr val="bg1"/>
                </a:solidFill>
                <a:latin typeface="-윤고딕140" pitchFamily="18" charset="-127"/>
                <a:ea typeface="-윤고딕140" pitchFamily="18" charset="-127"/>
              </a:defRPr>
            </a:lvl7pPr>
            <a:lvl8pPr marL="1371600" algn="l" rtl="0" eaLnBrk="0" fontAlgn="base" latinLnBrk="1" hangingPunct="0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defRPr sz="2800">
                <a:solidFill>
                  <a:schemeClr val="bg1"/>
                </a:solidFill>
                <a:latin typeface="-윤고딕140" pitchFamily="18" charset="-127"/>
                <a:ea typeface="-윤고딕140" pitchFamily="18" charset="-127"/>
              </a:defRPr>
            </a:lvl8pPr>
            <a:lvl9pPr marL="1828800" algn="l" rtl="0" eaLnBrk="0" fontAlgn="base" latinLnBrk="1" hangingPunct="0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defRPr sz="2800">
                <a:solidFill>
                  <a:schemeClr val="bg1"/>
                </a:solidFill>
                <a:latin typeface="-윤고딕140" pitchFamily="18" charset="-127"/>
                <a:ea typeface="-윤고딕140" pitchFamily="18" charset="-127"/>
              </a:defRPr>
            </a:lvl9pPr>
          </a:lstStyle>
          <a:p>
            <a:pPr>
              <a:lnSpc>
                <a:spcPct val="100000"/>
              </a:lnSpc>
            </a:pPr>
            <a:r>
              <a:rPr kumimoji="0" lang="en-US" altLang="ko-KR" sz="2900" kern="0" dirty="0" err="1" smtClean="0">
                <a:solidFill>
                  <a:srgbClr val="121518"/>
                </a:solidFill>
                <a:latin typeface="+mn-ea"/>
                <a:ea typeface="+mn-ea"/>
              </a:rPr>
              <a:t>Tibero</a:t>
            </a:r>
            <a:r>
              <a:rPr kumimoji="0" lang="ko-KR" altLang="en-US" sz="2900" kern="0" dirty="0" smtClean="0">
                <a:solidFill>
                  <a:srgbClr val="121518"/>
                </a:solidFill>
                <a:latin typeface="+mn-ea"/>
                <a:ea typeface="+mn-ea"/>
              </a:rPr>
              <a:t>와 타</a:t>
            </a:r>
            <a:r>
              <a:rPr kumimoji="0" lang="en-US" altLang="ko-KR" sz="2900" kern="0" dirty="0" smtClean="0">
                <a:solidFill>
                  <a:srgbClr val="121518"/>
                </a:solidFill>
                <a:latin typeface="+mn-ea"/>
                <a:ea typeface="+mn-ea"/>
              </a:rPr>
              <a:t> DBMS </a:t>
            </a:r>
            <a:r>
              <a:rPr kumimoji="0" lang="ko-KR" altLang="en-US" sz="2900" kern="0" dirty="0" smtClean="0">
                <a:solidFill>
                  <a:srgbClr val="121518"/>
                </a:solidFill>
                <a:latin typeface="+mn-ea"/>
                <a:ea typeface="+mn-ea"/>
              </a:rPr>
              <a:t>비교</a:t>
            </a:r>
            <a:endParaRPr kumimoji="0" lang="en-US" altLang="ko-KR" sz="2900" kern="0" dirty="0" smtClean="0">
              <a:solidFill>
                <a:srgbClr val="121518"/>
              </a:solidFill>
              <a:latin typeface="+mn-ea"/>
              <a:ea typeface="+mn-ea"/>
            </a:endParaRPr>
          </a:p>
        </p:txBody>
      </p:sp>
      <p:sp>
        <p:nvSpPr>
          <p:cNvPr id="5" name="Rectangle 159"/>
          <p:cNvSpPr txBox="1">
            <a:spLocks noChangeArrowheads="1"/>
          </p:cNvSpPr>
          <p:nvPr/>
        </p:nvSpPr>
        <p:spPr bwMode="auto">
          <a:xfrm>
            <a:off x="2038350" y="2870200"/>
            <a:ext cx="6278563" cy="171092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265113" indent="-265113" algn="l" eaLnBrk="1" latinLnBrk="1" hangingPunct="1">
              <a:lnSpc>
                <a:spcPct val="150000"/>
              </a:lnSpc>
              <a:spcAft>
                <a:spcPct val="40000"/>
              </a:spcAft>
              <a:buClr>
                <a:srgbClr val="969696"/>
              </a:buClr>
              <a:buFontTx/>
              <a:buChar char="•"/>
            </a:pPr>
            <a:r>
              <a:rPr lang="en-US" altLang="ko-KR" sz="1800" kern="0" dirty="0" smtClean="0"/>
              <a:t>Architecture </a:t>
            </a:r>
            <a:r>
              <a:rPr lang="ko-KR" altLang="en-US" sz="1800" kern="0" dirty="0" smtClean="0"/>
              <a:t>비교</a:t>
            </a:r>
            <a:endParaRPr lang="en-US" altLang="ko-KR" sz="1800" kern="0" dirty="0" smtClean="0"/>
          </a:p>
          <a:p>
            <a:pPr marL="265113" indent="-265113" algn="l" eaLnBrk="1" latinLnBrk="1" hangingPunct="1">
              <a:lnSpc>
                <a:spcPct val="150000"/>
              </a:lnSpc>
              <a:spcAft>
                <a:spcPct val="40000"/>
              </a:spcAft>
              <a:buClr>
                <a:srgbClr val="969696"/>
              </a:buClr>
              <a:buFontTx/>
              <a:buChar char="•"/>
            </a:pPr>
            <a:r>
              <a:rPr lang="ko-KR" altLang="en-US" sz="1800" kern="0" dirty="0" smtClean="0"/>
              <a:t>기능비교</a:t>
            </a:r>
            <a:endParaRPr lang="en-US" altLang="ko-KR" sz="1800" kern="0" dirty="0" smtClean="0"/>
          </a:p>
          <a:p>
            <a:pPr marL="265113" indent="-265113" algn="l" eaLnBrk="1" latinLnBrk="1" hangingPunct="1">
              <a:lnSpc>
                <a:spcPct val="150000"/>
              </a:lnSpc>
              <a:spcAft>
                <a:spcPct val="40000"/>
              </a:spcAft>
              <a:buClr>
                <a:srgbClr val="969696"/>
              </a:buClr>
              <a:buFontTx/>
              <a:buChar char="•"/>
            </a:pPr>
            <a:r>
              <a:rPr lang="ko-KR" altLang="en-US" sz="1800" kern="0" dirty="0" smtClean="0"/>
              <a:t>함수비</a:t>
            </a:r>
            <a:r>
              <a:rPr lang="ko-KR" altLang="en-US" sz="1800" kern="0" dirty="0"/>
              <a:t>교</a:t>
            </a:r>
            <a:endParaRPr lang="ko-KR" altLang="en-US" sz="1800" kern="0" dirty="0" smtClean="0"/>
          </a:p>
        </p:txBody>
      </p:sp>
      <p:sp>
        <p:nvSpPr>
          <p:cNvPr id="6" name="AutoShape 27"/>
          <p:cNvSpPr>
            <a:spLocks noChangeArrowheads="1"/>
          </p:cNvSpPr>
          <p:nvPr/>
        </p:nvSpPr>
        <p:spPr bwMode="auto">
          <a:xfrm>
            <a:off x="1551590" y="2240868"/>
            <a:ext cx="320110" cy="256468"/>
          </a:xfrm>
          <a:prstGeom prst="hexagon">
            <a:avLst>
              <a:gd name="adj" fmla="val 31272"/>
              <a:gd name="vf" fmla="val 115470"/>
            </a:avLst>
          </a:prstGeom>
          <a:gradFill rotWithShape="1">
            <a:gsLst>
              <a:gs pos="0">
                <a:srgbClr val="E46D0A"/>
              </a:gs>
              <a:gs pos="100000">
                <a:srgbClr val="A30909"/>
              </a:gs>
            </a:gsLst>
            <a:lin ang="2700000" scaled="1"/>
          </a:gradFill>
          <a:ln w="9525" algn="ctr">
            <a:noFill/>
            <a:miter lim="800000"/>
            <a:headEnd/>
            <a:tailEnd/>
          </a:ln>
          <a:effectLst>
            <a:prstShdw prst="shdw17" dist="17961" dir="2700000">
              <a:srgbClr val="EAEAEA"/>
            </a:prstShdw>
          </a:effectLst>
        </p:spPr>
        <p:txBody>
          <a:bodyPr wrap="none" anchor="ctr"/>
          <a:lstStyle/>
          <a:p>
            <a:pPr algn="ctr"/>
            <a:endParaRPr lang="en-US" altLang="ko-KR" sz="2800" b="1" baseline="0" dirty="0">
              <a:latin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964140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1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기본 기능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84323" name="Rectangle 1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명령어 사용 예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! [command]  </a:t>
            </a:r>
          </a:p>
          <a:p>
            <a:pPr lvl="2"/>
            <a:r>
              <a:rPr lang="en-US" altLang="ko-KR" err="1" smtClean="0"/>
              <a:t>tbSQL</a:t>
            </a:r>
            <a:r>
              <a:rPr lang="en-US" altLang="ko-KR" smtClean="0"/>
              <a:t> </a:t>
            </a:r>
            <a:r>
              <a:rPr lang="ko-KR" altLang="en-US" smtClean="0"/>
              <a:t>내에서 운영체제 명령어를 실행한다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@ [command]</a:t>
            </a:r>
          </a:p>
          <a:p>
            <a:pPr lvl="2"/>
            <a:r>
              <a:rPr lang="ko-KR" altLang="en-US" smtClean="0"/>
              <a:t>스크립트 파일을 실행한다 </a:t>
            </a:r>
            <a:r>
              <a:rPr lang="en-US" altLang="ko-KR" smtClean="0"/>
              <a:t>.</a:t>
            </a:r>
          </a:p>
          <a:p>
            <a:endParaRPr lang="en-US" altLang="ko-KR" smtClean="0"/>
          </a:p>
          <a:p>
            <a:pPr lvl="1"/>
            <a:r>
              <a:rPr lang="en-US" altLang="ko-KR" smtClean="0"/>
              <a:t> /</a:t>
            </a:r>
          </a:p>
          <a:p>
            <a:pPr lvl="2"/>
            <a:r>
              <a:rPr lang="ko-KR" altLang="en-US" smtClean="0"/>
              <a:t>현재 </a:t>
            </a:r>
            <a:r>
              <a:rPr lang="en-US" altLang="ko-KR" smtClean="0"/>
              <a:t>SQL </a:t>
            </a:r>
            <a:r>
              <a:rPr lang="ko-KR" altLang="en-US" smtClean="0"/>
              <a:t>버퍼 내의 명령어를 실행한다</a:t>
            </a:r>
            <a:r>
              <a:rPr lang="en-US" altLang="ko-KR" smtClean="0"/>
              <a:t>.</a:t>
            </a:r>
          </a:p>
          <a:p>
            <a:endParaRPr lang="ko-KR" altLang="en-US" smtClean="0"/>
          </a:p>
          <a:p>
            <a:pPr lvl="1"/>
            <a:r>
              <a:rPr lang="en-US" altLang="ko-KR" smtClean="0"/>
              <a:t> COL[UMN] [</a:t>
            </a:r>
            <a:r>
              <a:rPr lang="en-US" altLang="ko-KR" err="1" smtClean="0"/>
              <a:t>column_name</a:t>
            </a:r>
            <a:r>
              <a:rPr lang="en-US" altLang="ko-KR" smtClean="0"/>
              <a:t> [option]] </a:t>
            </a:r>
          </a:p>
          <a:p>
            <a:pPr lvl="2"/>
            <a:r>
              <a:rPr lang="ko-KR" altLang="en-US" smtClean="0"/>
              <a:t>칼럼 출력속성을 지정할 수 있다</a:t>
            </a:r>
            <a:r>
              <a:rPr lang="en-US" altLang="ko-KR" smtClean="0"/>
              <a:t>.</a:t>
            </a:r>
            <a:endParaRPr lang="ko-KR" altLang="en-US" smtClean="0"/>
          </a:p>
        </p:txBody>
      </p:sp>
      <p:sp>
        <p:nvSpPr>
          <p:cNvPr id="184324" name="Text Box 5"/>
          <p:cNvSpPr txBox="1">
            <a:spLocks noChangeArrowheads="1"/>
          </p:cNvSpPr>
          <p:nvPr/>
        </p:nvSpPr>
        <p:spPr bwMode="auto">
          <a:xfrm>
            <a:off x="611188" y="1754188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! ls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! </a:t>
            </a:r>
          </a:p>
        </p:txBody>
      </p:sp>
      <p:sp>
        <p:nvSpPr>
          <p:cNvPr id="184325" name="Text Box 6"/>
          <p:cNvSpPr txBox="1">
            <a:spLocks noChangeArrowheads="1"/>
          </p:cNvSpPr>
          <p:nvPr/>
        </p:nvSpPr>
        <p:spPr bwMode="auto">
          <a:xfrm>
            <a:off x="611188" y="2763838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@ run.sql </a:t>
            </a:r>
          </a:p>
        </p:txBody>
      </p:sp>
      <p:sp>
        <p:nvSpPr>
          <p:cNvPr id="184326" name="Text Box 7"/>
          <p:cNvSpPr txBox="1">
            <a:spLocks noChangeArrowheads="1"/>
          </p:cNvSpPr>
          <p:nvPr/>
        </p:nvSpPr>
        <p:spPr bwMode="auto">
          <a:xfrm>
            <a:off x="611188" y="3592513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/</a:t>
            </a:r>
          </a:p>
        </p:txBody>
      </p:sp>
      <p:sp>
        <p:nvSpPr>
          <p:cNvPr id="184327" name="Text Box 10"/>
          <p:cNvSpPr txBox="1">
            <a:spLocks noChangeArrowheads="1"/>
          </p:cNvSpPr>
          <p:nvPr/>
        </p:nvSpPr>
        <p:spPr bwMode="auto">
          <a:xfrm>
            <a:off x="611188" y="4425950"/>
            <a:ext cx="8277225" cy="17446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COLUMN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COLUMN EMPNO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COLUMN EMPNO CLEAR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COLUMN EMPNO FORMAT 999999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COLUMN ENAME FORMAT A10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COLUMN SAL HEADING the salary of this month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COLUMN SAL OFF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COLUMN JOB WRAPPED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COLUMN JOB TRUNCATED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1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기본 기능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85347" name="Rectangle 1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 DESC[RIBE] [schema.]object </a:t>
            </a:r>
          </a:p>
          <a:p>
            <a:pPr lvl="2"/>
            <a:r>
              <a:rPr lang="ko-KR" altLang="en-US" smtClean="0"/>
              <a:t>지정된 오브젝트의 컬럼 정보를 출력한다 </a:t>
            </a:r>
          </a:p>
          <a:p>
            <a:endParaRPr lang="ko-KR" altLang="en-US" smtClean="0"/>
          </a:p>
          <a:p>
            <a:pPr lvl="1"/>
            <a:r>
              <a:rPr lang="en-US" altLang="ko-KR" smtClean="0"/>
              <a:t> DISC[ONNECT]  </a:t>
            </a:r>
          </a:p>
          <a:p>
            <a:pPr lvl="2"/>
            <a:r>
              <a:rPr lang="ko-KR" altLang="en-US" smtClean="0"/>
              <a:t>티베로 데이터베이스와의 연결을 해제한다</a:t>
            </a:r>
          </a:p>
          <a:p>
            <a:endParaRPr lang="ko-KR" altLang="en-US" smtClean="0"/>
          </a:p>
          <a:p>
            <a:pPr lvl="1"/>
            <a:r>
              <a:rPr lang="en-US" altLang="ko-KR" smtClean="0"/>
              <a:t> ED[IT] [file_name] </a:t>
            </a:r>
          </a:p>
          <a:p>
            <a:pPr lvl="2"/>
            <a:r>
              <a:rPr lang="ko-KR" altLang="en-US" smtClean="0"/>
              <a:t>외부 에디터를 이용하여 운영체제 파일을 편집한다</a:t>
            </a:r>
            <a:r>
              <a:rPr lang="en-US" altLang="ko-KR" smtClean="0"/>
              <a:t>. </a:t>
            </a:r>
          </a:p>
          <a:p>
            <a:pPr lvl="2"/>
            <a:endParaRPr lang="en-US" altLang="ko-KR" smtClean="0"/>
          </a:p>
          <a:p>
            <a:pPr lvl="2"/>
            <a:endParaRPr lang="en-US" altLang="ko-KR" smtClean="0"/>
          </a:p>
          <a:p>
            <a:pPr lvl="2"/>
            <a:endParaRPr lang="en-US" altLang="ko-KR" smtClean="0"/>
          </a:p>
          <a:p>
            <a:pPr lvl="1"/>
            <a:r>
              <a:rPr lang="en-US" altLang="ko-KR" smtClean="0"/>
              <a:t> HELP</a:t>
            </a:r>
          </a:p>
          <a:p>
            <a:pPr lvl="2"/>
            <a:r>
              <a:rPr lang="ko-KR" altLang="en-US" smtClean="0"/>
              <a:t>지정된 항목에 대한 도움말을 화면에 출력한다</a:t>
            </a:r>
            <a:r>
              <a:rPr lang="en-US" altLang="ko-KR" smtClean="0"/>
              <a:t>.</a:t>
            </a:r>
          </a:p>
          <a:p>
            <a:endParaRPr lang="en-US" altLang="ko-KR" smtClean="0"/>
          </a:p>
          <a:p>
            <a:pPr lvl="1"/>
            <a:r>
              <a:rPr lang="en-US" altLang="ko-KR" smtClean="0"/>
              <a:t> HOST</a:t>
            </a:r>
          </a:p>
          <a:p>
            <a:pPr lvl="2"/>
            <a:r>
              <a:rPr lang="en-US" altLang="ko-KR" smtClean="0"/>
              <a:t> ! (</a:t>
            </a:r>
            <a:r>
              <a:rPr lang="ko-KR" altLang="en-US" smtClean="0"/>
              <a:t>느낌표</a:t>
            </a:r>
            <a:r>
              <a:rPr lang="en-US" altLang="ko-KR" smtClean="0"/>
              <a:t>) </a:t>
            </a:r>
            <a:r>
              <a:rPr lang="ko-KR" altLang="en-US" smtClean="0"/>
              <a:t>명령어와 같다</a:t>
            </a:r>
          </a:p>
          <a:p>
            <a:endParaRPr lang="ko-KR" altLang="en-US" smtClean="0"/>
          </a:p>
          <a:p>
            <a:pPr lvl="1"/>
            <a:r>
              <a:rPr lang="en-US" altLang="ko-KR" smtClean="0"/>
              <a:t> LIST </a:t>
            </a:r>
          </a:p>
          <a:p>
            <a:pPr lvl="2"/>
            <a:r>
              <a:rPr lang="en-US" altLang="ko-KR" smtClean="0"/>
              <a:t>SQL </a:t>
            </a:r>
            <a:r>
              <a:rPr lang="ko-KR" altLang="en-US" smtClean="0"/>
              <a:t>버퍼 내의 전체 라인을 화면에 출력한다</a:t>
            </a:r>
            <a:r>
              <a:rPr lang="en-US" altLang="ko-KR" smtClean="0"/>
              <a:t>. </a:t>
            </a:r>
          </a:p>
          <a:p>
            <a:pPr lvl="2"/>
            <a:endParaRPr lang="ko-KR" altLang="en-US" smtClean="0"/>
          </a:p>
        </p:txBody>
      </p:sp>
      <p:sp>
        <p:nvSpPr>
          <p:cNvPr id="185348" name="Text Box 5"/>
          <p:cNvSpPr txBox="1">
            <a:spLocks noChangeArrowheads="1"/>
          </p:cNvSpPr>
          <p:nvPr/>
        </p:nvSpPr>
        <p:spPr bwMode="auto">
          <a:xfrm>
            <a:off x="611188" y="138112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DESCRIBE EMPLOYEE</a:t>
            </a:r>
          </a:p>
        </p:txBody>
      </p:sp>
      <p:sp>
        <p:nvSpPr>
          <p:cNvPr id="185349" name="Text Box 8"/>
          <p:cNvSpPr txBox="1">
            <a:spLocks noChangeArrowheads="1"/>
          </p:cNvSpPr>
          <p:nvPr/>
        </p:nvSpPr>
        <p:spPr bwMode="auto">
          <a:xfrm>
            <a:off x="611188" y="2211388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DISC[ONNECT]</a:t>
            </a:r>
          </a:p>
        </p:txBody>
      </p:sp>
      <p:sp>
        <p:nvSpPr>
          <p:cNvPr id="185350" name="Text Box 9"/>
          <p:cNvSpPr txBox="1">
            <a:spLocks noChangeArrowheads="1"/>
          </p:cNvSpPr>
          <p:nvPr/>
        </p:nvSpPr>
        <p:spPr bwMode="auto">
          <a:xfrm>
            <a:off x="614363" y="3060700"/>
            <a:ext cx="8277225" cy="64928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EDIT run.sql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EDIT run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ED </a:t>
            </a:r>
          </a:p>
        </p:txBody>
      </p:sp>
      <p:sp>
        <p:nvSpPr>
          <p:cNvPr id="185351" name="Text Box 10"/>
          <p:cNvSpPr txBox="1">
            <a:spLocks noChangeArrowheads="1"/>
          </p:cNvSpPr>
          <p:nvPr/>
        </p:nvSpPr>
        <p:spPr bwMode="auto">
          <a:xfrm>
            <a:off x="614363" y="4322763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HELP SET </a:t>
            </a:r>
          </a:p>
        </p:txBody>
      </p:sp>
      <p:sp>
        <p:nvSpPr>
          <p:cNvPr id="185352" name="Text Box 11"/>
          <p:cNvSpPr txBox="1">
            <a:spLocks noChangeArrowheads="1"/>
          </p:cNvSpPr>
          <p:nvPr/>
        </p:nvSpPr>
        <p:spPr bwMode="auto">
          <a:xfrm>
            <a:off x="611188" y="5168900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HO ls</a:t>
            </a:r>
          </a:p>
        </p:txBody>
      </p:sp>
      <p:sp>
        <p:nvSpPr>
          <p:cNvPr id="185353" name="Text Box 12"/>
          <p:cNvSpPr txBox="1">
            <a:spLocks noChangeArrowheads="1"/>
          </p:cNvSpPr>
          <p:nvPr/>
        </p:nvSpPr>
        <p:spPr bwMode="auto">
          <a:xfrm>
            <a:off x="611188" y="6027738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LIST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1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기본 기능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86371" name="Rectangle 17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 LS </a:t>
            </a:r>
          </a:p>
          <a:p>
            <a:pPr lvl="2"/>
            <a:r>
              <a:rPr lang="ko-KR" altLang="en-US" smtClean="0"/>
              <a:t>사용자가 소유한 데이터베이스 오브젝트 정보를 출력한다</a:t>
            </a:r>
            <a:endParaRPr lang="en-US" altLang="ko-KR" smtClean="0"/>
          </a:p>
          <a:p>
            <a:endParaRPr lang="en-US" altLang="ko-KR" smtClean="0"/>
          </a:p>
          <a:p>
            <a:pPr lvl="1"/>
            <a:r>
              <a:rPr lang="en-US" altLang="ko-KR" smtClean="0"/>
              <a:t> RUN </a:t>
            </a:r>
          </a:p>
          <a:p>
            <a:pPr lvl="2"/>
            <a:r>
              <a:rPr lang="en-US" altLang="ko-KR" smtClean="0"/>
              <a:t>/ (</a:t>
            </a:r>
            <a:r>
              <a:rPr lang="ko-KR" altLang="en-US" smtClean="0"/>
              <a:t>슬래시</a:t>
            </a:r>
            <a:r>
              <a:rPr lang="en-US" altLang="ko-KR" smtClean="0"/>
              <a:t>) </a:t>
            </a:r>
            <a:r>
              <a:rPr lang="ko-KR" altLang="en-US" smtClean="0"/>
              <a:t>명령어와 같다</a:t>
            </a:r>
            <a:r>
              <a:rPr lang="en-US" altLang="ko-KR" smtClean="0"/>
              <a:t>.</a:t>
            </a:r>
          </a:p>
          <a:p>
            <a:endParaRPr lang="ko-KR" altLang="en-US" smtClean="0"/>
          </a:p>
          <a:p>
            <a:pPr lvl="1"/>
            <a:r>
              <a:rPr lang="en-US" altLang="ko-KR" smtClean="0"/>
              <a:t> SET </a:t>
            </a:r>
          </a:p>
          <a:p>
            <a:pPr lvl="2"/>
            <a:r>
              <a:rPr lang="en-US" altLang="ko-KR" smtClean="0"/>
              <a:t> tbSQL </a:t>
            </a:r>
            <a:r>
              <a:rPr lang="ko-KR" altLang="en-US" smtClean="0"/>
              <a:t>시스템 변수 값을 설정한다</a:t>
            </a:r>
            <a:r>
              <a:rPr lang="en-US" altLang="ko-KR" smtClean="0"/>
              <a:t>. </a:t>
            </a:r>
          </a:p>
          <a:p>
            <a:endParaRPr lang="en-US" altLang="ko-KR" smtClean="0"/>
          </a:p>
          <a:p>
            <a:pPr lvl="1"/>
            <a:r>
              <a:rPr lang="en-US" altLang="ko-KR" smtClean="0"/>
              <a:t> SHOW</a:t>
            </a:r>
          </a:p>
          <a:p>
            <a:pPr lvl="2"/>
            <a:r>
              <a:rPr lang="en-US" altLang="ko-KR" smtClean="0"/>
              <a:t>tbSQL </a:t>
            </a:r>
            <a:r>
              <a:rPr lang="ko-KR" altLang="en-US" smtClean="0"/>
              <a:t>시스템 변수의 정보를 출력한다</a:t>
            </a:r>
          </a:p>
          <a:p>
            <a:endParaRPr lang="ko-KR" altLang="en-US" smtClean="0"/>
          </a:p>
          <a:p>
            <a:pPr lvl="1"/>
            <a:r>
              <a:rPr lang="en-US" altLang="ko-KR" smtClean="0"/>
              <a:t> SPOOL </a:t>
            </a:r>
          </a:p>
          <a:p>
            <a:pPr lvl="2"/>
            <a:r>
              <a:rPr lang="ko-KR" altLang="en-US" smtClean="0"/>
              <a:t>화면에 출력되는 모든 내용을 파일에 저장하거나 중지한다</a:t>
            </a:r>
            <a:r>
              <a:rPr lang="en-US" altLang="ko-KR" smtClean="0"/>
              <a:t>. 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START </a:t>
            </a:r>
          </a:p>
          <a:p>
            <a:pPr lvl="2"/>
            <a:r>
              <a:rPr lang="en-US" altLang="ko-KR" smtClean="0"/>
              <a:t>@ (at) </a:t>
            </a:r>
            <a:r>
              <a:rPr lang="ko-KR" altLang="en-US" smtClean="0"/>
              <a:t>명령어와 같다</a:t>
            </a:r>
            <a:r>
              <a:rPr lang="en-US" altLang="ko-KR" smtClean="0"/>
              <a:t>.</a:t>
            </a:r>
            <a:endParaRPr lang="ko-KR" altLang="en-US" smtClean="0"/>
          </a:p>
        </p:txBody>
      </p:sp>
      <p:sp>
        <p:nvSpPr>
          <p:cNvPr id="186372" name="Text Box 5"/>
          <p:cNvSpPr txBox="1">
            <a:spLocks noChangeArrowheads="1"/>
          </p:cNvSpPr>
          <p:nvPr/>
        </p:nvSpPr>
        <p:spPr bwMode="auto">
          <a:xfrm>
            <a:off x="611188" y="2217738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RUN</a:t>
            </a:r>
          </a:p>
        </p:txBody>
      </p:sp>
      <p:sp>
        <p:nvSpPr>
          <p:cNvPr id="186373" name="Text Box 6"/>
          <p:cNvSpPr txBox="1">
            <a:spLocks noChangeArrowheads="1"/>
          </p:cNvSpPr>
          <p:nvPr/>
        </p:nvSpPr>
        <p:spPr bwMode="auto">
          <a:xfrm>
            <a:off x="611188" y="3067050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AUTOCOMMIT ON </a:t>
            </a:r>
          </a:p>
        </p:txBody>
      </p:sp>
      <p:sp>
        <p:nvSpPr>
          <p:cNvPr id="186374" name="Text Box 7"/>
          <p:cNvSpPr txBox="1">
            <a:spLocks noChangeArrowheads="1"/>
          </p:cNvSpPr>
          <p:nvPr/>
        </p:nvSpPr>
        <p:spPr bwMode="auto">
          <a:xfrm>
            <a:off x="611188" y="3910013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SHOW AUTOCOMMIT </a:t>
            </a:r>
          </a:p>
        </p:txBody>
      </p:sp>
      <p:sp>
        <p:nvSpPr>
          <p:cNvPr id="186375" name="Text Box 13"/>
          <p:cNvSpPr txBox="1">
            <a:spLocks noChangeArrowheads="1"/>
          </p:cNvSpPr>
          <p:nvPr/>
        </p:nvSpPr>
        <p:spPr bwMode="auto">
          <a:xfrm>
            <a:off x="611188" y="4741863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SPOOL report.txt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SPO OFF</a:t>
            </a:r>
          </a:p>
        </p:txBody>
      </p:sp>
      <p:sp>
        <p:nvSpPr>
          <p:cNvPr id="186376" name="Text Box 14"/>
          <p:cNvSpPr txBox="1">
            <a:spLocks noChangeArrowheads="1"/>
          </p:cNvSpPr>
          <p:nvPr/>
        </p:nvSpPr>
        <p:spPr bwMode="auto">
          <a:xfrm>
            <a:off x="611188" y="5802313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START run.sql</a:t>
            </a:r>
          </a:p>
        </p:txBody>
      </p:sp>
      <p:sp>
        <p:nvSpPr>
          <p:cNvPr id="186377" name="Text Box 15"/>
          <p:cNvSpPr txBox="1">
            <a:spLocks noChangeArrowheads="1"/>
          </p:cNvSpPr>
          <p:nvPr/>
        </p:nvSpPr>
        <p:spPr bwMode="auto">
          <a:xfrm>
            <a:off x="614363" y="1366838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LS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12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시스템 변수</a:t>
            </a:r>
          </a:p>
        </p:txBody>
      </p:sp>
      <p:sp>
        <p:nvSpPr>
          <p:cNvPr id="187395" name="Rectangle 127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tbSQL </a:t>
            </a:r>
            <a:r>
              <a:rPr lang="ko-KR" altLang="en-US" smtClean="0"/>
              <a:t>시스템 변수</a:t>
            </a:r>
          </a:p>
          <a:p>
            <a:endParaRPr lang="ko-KR" altLang="en-US" smtClean="0"/>
          </a:p>
          <a:p>
            <a:pPr lvl="1"/>
            <a:endParaRPr lang="ko-KR" altLang="en-US" smtClean="0"/>
          </a:p>
          <a:p>
            <a:endParaRPr lang="ko-KR" altLang="en-US" smtClean="0"/>
          </a:p>
        </p:txBody>
      </p:sp>
      <p:graphicFrame>
        <p:nvGraphicFramePr>
          <p:cNvPr id="347261" name="Group 125"/>
          <p:cNvGraphicFramePr>
            <a:graphicFrameLocks noGrp="1"/>
          </p:cNvGraphicFramePr>
          <p:nvPr>
            <p:ph sz="half" idx="4294967295"/>
          </p:nvPr>
        </p:nvGraphicFramePr>
        <p:xfrm>
          <a:off x="638175" y="1260475"/>
          <a:ext cx="8210550" cy="5245095"/>
        </p:xfrm>
        <a:graphic>
          <a:graphicData uri="http://schemas.openxmlformats.org/drawingml/2006/table">
            <a:tbl>
              <a:tblPr/>
              <a:tblGrid>
                <a:gridCol w="1951038"/>
                <a:gridCol w="1555750"/>
                <a:gridCol w="4703762"/>
              </a:tblGrid>
              <a:tr h="34967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SET 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변수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기본값 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AUTOCOMMIT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자동 커밋 여부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AUTOTRACE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자동 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Trace 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 활성화 여부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BLOTERMINATOR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tbPSM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문장 입력의 나타내는 문자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COMMENT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DDLSTATS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DEFINE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EDITFILE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.tbedit.sql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ESCAPE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 (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슬래시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종료 문자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FEEDBACK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FILEEXT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디폴트 파일 확장자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FILEPATH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현재 디렉터리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디폴트 파일 경로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HISTORY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50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LINESIZE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80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한 줄에 출력할 문자 수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LONG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80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CLOB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데이터를 표시하기 위해 사용할 문자 수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10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시스템 변수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88419" name="Rectangle 10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tbSQL </a:t>
            </a:r>
            <a:r>
              <a:rPr lang="ko-KR" altLang="en-US" smtClean="0"/>
              <a:t>시스템 변수</a:t>
            </a:r>
          </a:p>
          <a:p>
            <a:endParaRPr lang="ko-KR" altLang="en-US" smtClean="0"/>
          </a:p>
          <a:p>
            <a:pPr lvl="1"/>
            <a:endParaRPr lang="ko-KR" altLang="en-US" smtClean="0"/>
          </a:p>
          <a:p>
            <a:endParaRPr lang="ko-KR" altLang="en-US" smtClean="0"/>
          </a:p>
        </p:txBody>
      </p:sp>
      <p:graphicFrame>
        <p:nvGraphicFramePr>
          <p:cNvPr id="380004" name="Group 100"/>
          <p:cNvGraphicFramePr>
            <a:graphicFrameLocks noGrp="1"/>
          </p:cNvGraphicFramePr>
          <p:nvPr>
            <p:ph sz="half" idx="4294967295"/>
          </p:nvPr>
        </p:nvGraphicFramePr>
        <p:xfrm>
          <a:off x="614363" y="1260475"/>
          <a:ext cx="8164512" cy="5176842"/>
        </p:xfrm>
        <a:graphic>
          <a:graphicData uri="http://schemas.openxmlformats.org/drawingml/2006/table">
            <a:tbl>
              <a:tblPr/>
              <a:tblGrid>
                <a:gridCol w="1690687"/>
                <a:gridCol w="892175"/>
                <a:gridCol w="5581650"/>
              </a:tblGrid>
              <a:tr h="32805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변수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기본값 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NOESCAPE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NUMWIDTH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NUMBER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타입을 출력할 길이를 설정한다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OUTPUTSIZE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1024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PAGESIZE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24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한 화면에 출력할 라인 수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PRINTSTMT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PROFILE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PROMPT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SQL&gt; 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상의 프롬프트 문자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SERVEROUTPUT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DBMS_OUT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 실행한 서버 메시지가 나타나게 할지 여부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TERMOUT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TIME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SQL&gt;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프롬프트에 현재 시간 표시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8410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TIMING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모든 명령어 실행 결과를 출력할 때마다 수행 시간을 출력할 것인지 여부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TIMEOUT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TRIMSPOOL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OFF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805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WRAP</a:t>
                      </a:r>
                    </a:p>
                  </a:txBody>
                  <a:tcPr marL="90000" marR="90000" marT="36002" marB="36002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ON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출력할 라인이 긴 경우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나머지를 다음 라인에 출력할 것인지 여부</a:t>
                      </a:r>
                    </a:p>
                  </a:txBody>
                  <a:tcPr marL="90000" marR="90000" marT="36002" marB="360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1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시스템 변수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89443" name="Rectangle 1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시스템 변수 사용 예</a:t>
            </a:r>
          </a:p>
          <a:p>
            <a:pPr lvl="1"/>
            <a:r>
              <a:rPr lang="en-US" altLang="ko-KR" dirty="0" smtClean="0"/>
              <a:t> AUTOCOMMIT </a:t>
            </a:r>
          </a:p>
          <a:p>
            <a:pPr lvl="2"/>
            <a:r>
              <a:rPr lang="ko-KR" altLang="en-US" dirty="0" smtClean="0"/>
              <a:t> 문장이 실행된 후 자동적으로 </a:t>
            </a:r>
            <a:r>
              <a:rPr lang="ko-KR" altLang="en-US" dirty="0" err="1" smtClean="0"/>
              <a:t>커밋을</a:t>
            </a:r>
            <a:r>
              <a:rPr lang="ko-KR" altLang="en-US" dirty="0" smtClean="0"/>
              <a:t> 수행하도록 설정한다</a:t>
            </a:r>
            <a:r>
              <a:rPr lang="en-US" altLang="ko-KR" dirty="0" smtClean="0"/>
              <a:t>.</a:t>
            </a:r>
          </a:p>
          <a:p>
            <a:endParaRPr lang="en-US" altLang="ko-KR" dirty="0" smtClean="0"/>
          </a:p>
          <a:p>
            <a:pPr lvl="1"/>
            <a:r>
              <a:rPr lang="en-US" altLang="ko-KR" dirty="0" smtClean="0"/>
              <a:t> AUTOTRACE </a:t>
            </a:r>
          </a:p>
          <a:p>
            <a:pPr lvl="2"/>
            <a:r>
              <a:rPr lang="ko-KR" altLang="en-US" dirty="0" smtClean="0"/>
              <a:t> 수행중인 쿼리의 플랜이나 통계정보를 보여준다</a:t>
            </a:r>
            <a:r>
              <a:rPr lang="en-US" altLang="ko-KR" dirty="0" smtClean="0"/>
              <a:t>. </a:t>
            </a:r>
          </a:p>
          <a:p>
            <a:pPr lvl="1"/>
            <a:endParaRPr lang="en-US" altLang="ko-KR" dirty="0" smtClean="0"/>
          </a:p>
          <a:p>
            <a:pPr lvl="1"/>
            <a:endParaRPr lang="en-US" altLang="ko-KR" dirty="0" smtClean="0"/>
          </a:p>
          <a:p>
            <a:pPr lvl="1"/>
            <a:r>
              <a:rPr lang="en-US" altLang="ko-KR" dirty="0" smtClean="0"/>
              <a:t> BLOCKTERMINATOR </a:t>
            </a:r>
          </a:p>
          <a:p>
            <a:pPr lvl="2"/>
            <a:r>
              <a:rPr lang="en-US" altLang="ko-KR" dirty="0" smtClean="0"/>
              <a:t> </a:t>
            </a:r>
            <a:r>
              <a:rPr lang="en-US" altLang="ko-KR" dirty="0" err="1" smtClean="0"/>
              <a:t>tbPSM</a:t>
            </a:r>
            <a:r>
              <a:rPr lang="en-US" altLang="ko-KR" dirty="0" smtClean="0"/>
              <a:t> </a:t>
            </a:r>
            <a:r>
              <a:rPr lang="ko-KR" altLang="en-US" dirty="0" smtClean="0"/>
              <a:t>프로그램 입력의 마지막을 나타내는 문자를 </a:t>
            </a:r>
            <a:r>
              <a:rPr lang="en-US" altLang="ko-KR" dirty="0" smtClean="0"/>
              <a:t>c</a:t>
            </a:r>
            <a:r>
              <a:rPr lang="ko-KR" altLang="en-US" dirty="0" smtClean="0"/>
              <a:t>로 설정한다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endParaRPr lang="ko-KR" altLang="en-US" dirty="0" smtClean="0"/>
          </a:p>
          <a:p>
            <a:pPr lvl="1"/>
            <a:r>
              <a:rPr lang="en-US" altLang="ko-KR" dirty="0" smtClean="0"/>
              <a:t> ESCAPE</a:t>
            </a:r>
          </a:p>
          <a:p>
            <a:pPr lvl="2"/>
            <a:r>
              <a:rPr lang="en-US" altLang="ko-KR" dirty="0" smtClean="0"/>
              <a:t> SQL, </a:t>
            </a:r>
            <a:r>
              <a:rPr lang="en-US" altLang="ko-KR" dirty="0" err="1" smtClean="0"/>
              <a:t>tbPSM</a:t>
            </a:r>
            <a:r>
              <a:rPr lang="en-US" altLang="ko-KR" dirty="0" smtClean="0"/>
              <a:t> </a:t>
            </a:r>
            <a:r>
              <a:rPr lang="ko-KR" altLang="en-US" dirty="0" smtClean="0"/>
              <a:t>문장에서 종료문자를 설정한다</a:t>
            </a:r>
            <a:r>
              <a:rPr lang="en-US" altLang="ko-KR" dirty="0" smtClean="0"/>
              <a:t>.</a:t>
            </a:r>
          </a:p>
          <a:p>
            <a:endParaRPr lang="en-US" altLang="ko-KR" dirty="0" smtClean="0"/>
          </a:p>
          <a:p>
            <a:pPr lvl="1"/>
            <a:r>
              <a:rPr lang="en-US" altLang="ko-KR" dirty="0" smtClean="0"/>
              <a:t> FILEPATH </a:t>
            </a:r>
          </a:p>
          <a:p>
            <a:pPr lvl="2"/>
            <a:r>
              <a:rPr lang="ko-KR" altLang="en-US" dirty="0" smtClean="0"/>
              <a:t> 파일 경로를 생략 했을 때 사용되는 파일 경로를 설정한다</a:t>
            </a:r>
            <a:endParaRPr lang="en-US" altLang="ko-KR" dirty="0" smtClean="0"/>
          </a:p>
          <a:p>
            <a:endParaRPr lang="en-US" altLang="ko-KR" dirty="0" smtClean="0"/>
          </a:p>
          <a:p>
            <a:pPr lvl="1"/>
            <a:r>
              <a:rPr lang="en-US" altLang="ko-KR" dirty="0" smtClean="0"/>
              <a:t> LINESIZE </a:t>
            </a:r>
          </a:p>
          <a:p>
            <a:pPr lvl="2"/>
            <a:r>
              <a:rPr lang="ko-KR" altLang="en-US" dirty="0" smtClean="0"/>
              <a:t> 화면 상의 한 라인의 길이를 설정한다</a:t>
            </a:r>
            <a:r>
              <a:rPr lang="en-US" altLang="ko-KR" dirty="0" smtClean="0"/>
              <a:t>.</a:t>
            </a:r>
          </a:p>
          <a:p>
            <a:pPr lvl="1"/>
            <a:endParaRPr lang="ko-KR" altLang="en-US" dirty="0" smtClean="0"/>
          </a:p>
        </p:txBody>
      </p:sp>
      <p:sp>
        <p:nvSpPr>
          <p:cNvPr id="189444" name="Text Box 4"/>
          <p:cNvSpPr txBox="1">
            <a:spLocks noChangeArrowheads="1"/>
          </p:cNvSpPr>
          <p:nvPr/>
        </p:nvSpPr>
        <p:spPr bwMode="auto">
          <a:xfrm>
            <a:off x="611188" y="171132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AUTO[COMMIT] {ON|OFF} </a:t>
            </a:r>
          </a:p>
        </p:txBody>
      </p:sp>
      <p:sp>
        <p:nvSpPr>
          <p:cNvPr id="189445" name="Text Box 5"/>
          <p:cNvSpPr txBox="1">
            <a:spLocks noChangeArrowheads="1"/>
          </p:cNvSpPr>
          <p:nvPr/>
        </p:nvSpPr>
        <p:spPr bwMode="auto">
          <a:xfrm>
            <a:off x="611188" y="2559050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SQL&gt; SET AUTOT[RACE] {OFF|ON|TRACE[ONLY]}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                          [EXP[LAIN]] [STAT[ISTICS]] </a:t>
            </a:r>
          </a:p>
        </p:txBody>
      </p:sp>
      <p:sp>
        <p:nvSpPr>
          <p:cNvPr id="189446" name="Text Box 6"/>
          <p:cNvSpPr txBox="1">
            <a:spLocks noChangeArrowheads="1"/>
          </p:cNvSpPr>
          <p:nvPr/>
        </p:nvSpPr>
        <p:spPr bwMode="auto">
          <a:xfrm>
            <a:off x="611188" y="361632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BLO[CKTERMINATOR] c </a:t>
            </a:r>
          </a:p>
        </p:txBody>
      </p:sp>
      <p:sp>
        <p:nvSpPr>
          <p:cNvPr id="189447" name="Text Box 12"/>
          <p:cNvSpPr txBox="1">
            <a:spLocks noChangeArrowheads="1"/>
          </p:cNvSpPr>
          <p:nvPr/>
        </p:nvSpPr>
        <p:spPr bwMode="auto">
          <a:xfrm>
            <a:off x="611188" y="4443413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ESC[APE] c </a:t>
            </a:r>
          </a:p>
        </p:txBody>
      </p:sp>
      <p:sp>
        <p:nvSpPr>
          <p:cNvPr id="189448" name="Text Box 13"/>
          <p:cNvSpPr txBox="1">
            <a:spLocks noChangeArrowheads="1"/>
          </p:cNvSpPr>
          <p:nvPr/>
        </p:nvSpPr>
        <p:spPr bwMode="auto">
          <a:xfrm>
            <a:off x="627063" y="528637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FILEP[ATH] file_path </a:t>
            </a:r>
          </a:p>
        </p:txBody>
      </p:sp>
      <p:sp>
        <p:nvSpPr>
          <p:cNvPr id="189449" name="Text Box 14"/>
          <p:cNvSpPr txBox="1">
            <a:spLocks noChangeArrowheads="1"/>
          </p:cNvSpPr>
          <p:nvPr/>
        </p:nvSpPr>
        <p:spPr bwMode="auto">
          <a:xfrm>
            <a:off x="630238" y="6140450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LINES[IZE] n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1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시스템 변수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90467" name="Rectangle 2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ko-KR" altLang="en-US" smtClean="0"/>
              <a:t> </a:t>
            </a:r>
            <a:r>
              <a:rPr lang="en-US" altLang="ko-KR" smtClean="0"/>
              <a:t>LONG </a:t>
            </a:r>
          </a:p>
          <a:p>
            <a:pPr lvl="2"/>
            <a:r>
              <a:rPr lang="en-US" altLang="ko-KR" smtClean="0"/>
              <a:t> CLOB</a:t>
            </a:r>
            <a:r>
              <a:rPr lang="ko-KR" altLang="en-US" smtClean="0"/>
              <a:t>이나 </a:t>
            </a:r>
            <a:r>
              <a:rPr lang="en-US" altLang="ko-KR" smtClean="0"/>
              <a:t>LONG </a:t>
            </a:r>
            <a:r>
              <a:rPr lang="ko-KR" altLang="en-US" smtClean="0"/>
              <a:t>타입의 데이터를 읽어와서 출력할 길이를 설정한다</a:t>
            </a:r>
            <a:r>
              <a:rPr lang="en-US" altLang="ko-KR" smtClean="0"/>
              <a:t>. </a:t>
            </a:r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FILEEXT </a:t>
            </a:r>
          </a:p>
          <a:p>
            <a:pPr lvl="2"/>
            <a:r>
              <a:rPr lang="ko-KR" altLang="en-US" smtClean="0"/>
              <a:t> 파일 확장자를 생략 했을 때 사용되는 파일 확장자를 설정한다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NUMWIDTH </a:t>
            </a:r>
          </a:p>
          <a:p>
            <a:pPr lvl="2"/>
            <a:r>
              <a:rPr lang="en-US" altLang="ko-KR" smtClean="0"/>
              <a:t> NUMBER </a:t>
            </a:r>
            <a:r>
              <a:rPr lang="ko-KR" altLang="en-US" smtClean="0"/>
              <a:t>타입을 출력할 길이를 설정한다</a:t>
            </a:r>
            <a:r>
              <a:rPr lang="en-US" altLang="ko-KR" smtClean="0"/>
              <a:t>. LINESIZE</a:t>
            </a:r>
            <a:r>
              <a:rPr lang="ko-KR" altLang="en-US" smtClean="0"/>
              <a:t>를 넘을 수 없다</a:t>
            </a:r>
            <a:r>
              <a:rPr lang="en-US" altLang="ko-KR" smtClean="0"/>
              <a:t>.</a:t>
            </a:r>
          </a:p>
          <a:p>
            <a:pPr lvl="1"/>
            <a:endParaRPr lang="ko-KR" altLang="en-US" sz="1800" smtClean="0"/>
          </a:p>
          <a:p>
            <a:pPr lvl="1"/>
            <a:r>
              <a:rPr lang="en-US" altLang="ko-KR" smtClean="0"/>
              <a:t> PAGESIZE </a:t>
            </a:r>
          </a:p>
          <a:p>
            <a:pPr lvl="2"/>
            <a:r>
              <a:rPr lang="en-US" altLang="ko-KR" smtClean="0"/>
              <a:t>tbSQL</a:t>
            </a:r>
            <a:r>
              <a:rPr lang="ko-KR" altLang="en-US" smtClean="0"/>
              <a:t>에서 출력하는 내용이 포함되는 각 페이지 내의 라인 개수를 설정한다</a:t>
            </a:r>
            <a:r>
              <a:rPr lang="en-US" altLang="ko-KR" smtClean="0"/>
              <a:t>.</a:t>
            </a:r>
          </a:p>
          <a:p>
            <a:pPr lvl="1">
              <a:buFont typeface="Arial Black" pitchFamily="34" charset="0"/>
              <a:buNone/>
            </a:pPr>
            <a:endParaRPr lang="ko-KR" altLang="en-US" sz="1800" smtClean="0"/>
          </a:p>
          <a:p>
            <a:pPr lvl="1"/>
            <a:r>
              <a:rPr lang="en-US" altLang="ko-KR" smtClean="0"/>
              <a:t> PROMPT </a:t>
            </a:r>
          </a:p>
          <a:p>
            <a:pPr lvl="2"/>
            <a:r>
              <a:rPr lang="ko-KR" altLang="en-US" smtClean="0"/>
              <a:t>화면상의 프롬프트</a:t>
            </a:r>
            <a:r>
              <a:rPr lang="en-US" altLang="ko-KR" smtClean="0"/>
              <a:t>(prompt) </a:t>
            </a:r>
            <a:r>
              <a:rPr lang="ko-KR" altLang="en-US" smtClean="0"/>
              <a:t>문자를 설정한다</a:t>
            </a:r>
            <a:r>
              <a:rPr lang="en-US" altLang="ko-KR" smtClean="0"/>
              <a:t>.</a:t>
            </a:r>
          </a:p>
          <a:p>
            <a:pPr lvl="1">
              <a:buFont typeface="Arial Black" pitchFamily="34" charset="0"/>
              <a:buNone/>
            </a:pPr>
            <a:endParaRPr lang="en-US" altLang="ko-KR" sz="1800" smtClean="0"/>
          </a:p>
          <a:p>
            <a:pPr lvl="1"/>
            <a:r>
              <a:rPr lang="en-US" altLang="ko-KR" smtClean="0"/>
              <a:t> TIME</a:t>
            </a:r>
          </a:p>
          <a:p>
            <a:pPr lvl="2"/>
            <a:r>
              <a:rPr lang="ko-KR" altLang="en-US" smtClean="0"/>
              <a:t>프롬프트</a:t>
            </a:r>
            <a:r>
              <a:rPr lang="en-US" altLang="ko-KR" smtClean="0"/>
              <a:t>(prompt) </a:t>
            </a:r>
            <a:r>
              <a:rPr lang="ko-KR" altLang="en-US" smtClean="0"/>
              <a:t>문자에 현재 시간을 같이 표기한다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</p:txBody>
      </p:sp>
      <p:sp>
        <p:nvSpPr>
          <p:cNvPr id="190468" name="Text Box 12"/>
          <p:cNvSpPr txBox="1">
            <a:spLocks noChangeArrowheads="1"/>
          </p:cNvSpPr>
          <p:nvPr/>
        </p:nvSpPr>
        <p:spPr bwMode="auto">
          <a:xfrm>
            <a:off x="611188" y="292417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NUM[WIDTH] n </a:t>
            </a:r>
          </a:p>
        </p:txBody>
      </p:sp>
      <p:sp>
        <p:nvSpPr>
          <p:cNvPr id="190469" name="Text Box 13"/>
          <p:cNvSpPr txBox="1">
            <a:spLocks noChangeArrowheads="1"/>
          </p:cNvSpPr>
          <p:nvPr/>
        </p:nvSpPr>
        <p:spPr bwMode="auto">
          <a:xfrm>
            <a:off x="611188" y="136207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LONG n </a:t>
            </a:r>
          </a:p>
        </p:txBody>
      </p:sp>
      <p:sp>
        <p:nvSpPr>
          <p:cNvPr id="190470" name="Text Box 14"/>
          <p:cNvSpPr txBox="1">
            <a:spLocks noChangeArrowheads="1"/>
          </p:cNvSpPr>
          <p:nvPr/>
        </p:nvSpPr>
        <p:spPr bwMode="auto">
          <a:xfrm>
            <a:off x="611188" y="2141538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FILEE[XT] file_extension </a:t>
            </a:r>
          </a:p>
        </p:txBody>
      </p:sp>
      <p:sp>
        <p:nvSpPr>
          <p:cNvPr id="190471" name="Text Box 16"/>
          <p:cNvSpPr txBox="1">
            <a:spLocks noChangeArrowheads="1"/>
          </p:cNvSpPr>
          <p:nvPr/>
        </p:nvSpPr>
        <p:spPr bwMode="auto">
          <a:xfrm>
            <a:off x="614363" y="4700588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PROM[pt] prompt_string </a:t>
            </a:r>
          </a:p>
        </p:txBody>
      </p:sp>
      <p:sp>
        <p:nvSpPr>
          <p:cNvPr id="190472" name="Text Box 17"/>
          <p:cNvSpPr txBox="1">
            <a:spLocks noChangeArrowheads="1"/>
          </p:cNvSpPr>
          <p:nvPr/>
        </p:nvSpPr>
        <p:spPr bwMode="auto">
          <a:xfrm>
            <a:off x="614363" y="383222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PAGES[IZE] n </a:t>
            </a:r>
          </a:p>
        </p:txBody>
      </p:sp>
      <p:sp>
        <p:nvSpPr>
          <p:cNvPr id="190473" name="Text Box 16"/>
          <p:cNvSpPr txBox="1">
            <a:spLocks noChangeArrowheads="1"/>
          </p:cNvSpPr>
          <p:nvPr/>
        </p:nvSpPr>
        <p:spPr bwMode="auto">
          <a:xfrm>
            <a:off x="544513" y="5556250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TIME {ON|OFF}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1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tbSQL </a:t>
            </a:r>
            <a:r>
              <a:rPr lang="ko-KR" altLang="en-US" smtClean="0"/>
              <a:t>시스템 변수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91491" name="Rectangle 2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 TIMMING </a:t>
            </a:r>
          </a:p>
          <a:p>
            <a:pPr lvl="2"/>
            <a:r>
              <a:rPr lang="en-US" altLang="ko-KR" smtClean="0"/>
              <a:t>SQL, tbPSM </a:t>
            </a:r>
            <a:r>
              <a:rPr lang="ko-KR" altLang="en-US" smtClean="0"/>
              <a:t>문장에 대한 결과를 출력시 수행 시간을 출력을 설정한다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WRAP </a:t>
            </a:r>
          </a:p>
          <a:p>
            <a:pPr lvl="2"/>
            <a:r>
              <a:rPr lang="ko-KR" altLang="en-US" smtClean="0"/>
              <a:t>출력된 라인이 </a:t>
            </a:r>
            <a:r>
              <a:rPr lang="en-US" altLang="ko-KR" smtClean="0"/>
              <a:t>LINESIZE </a:t>
            </a:r>
            <a:r>
              <a:rPr lang="ko-KR" altLang="en-US" smtClean="0"/>
              <a:t>변수로 설정된 값 보다 긴 경우</a:t>
            </a:r>
            <a:r>
              <a:rPr lang="en-US" altLang="ko-KR" smtClean="0"/>
              <a:t>, </a:t>
            </a:r>
            <a:r>
              <a:rPr lang="ko-KR" altLang="en-US" smtClean="0"/>
              <a:t>나머지를 다음 라인에 출력할 것인지 아니면 </a:t>
            </a:r>
            <a:r>
              <a:rPr lang="en-US" altLang="ko-KR" smtClean="0"/>
              <a:t>LINESIZE </a:t>
            </a:r>
            <a:r>
              <a:rPr lang="ko-KR" altLang="en-US" smtClean="0"/>
              <a:t>만큼만 출력할 것인지 설정한다</a:t>
            </a:r>
          </a:p>
        </p:txBody>
      </p:sp>
      <p:sp>
        <p:nvSpPr>
          <p:cNvPr id="191492" name="Text Box 15"/>
          <p:cNvSpPr txBox="1">
            <a:spLocks noChangeArrowheads="1"/>
          </p:cNvSpPr>
          <p:nvPr/>
        </p:nvSpPr>
        <p:spPr bwMode="auto">
          <a:xfrm>
            <a:off x="555625" y="1362075"/>
            <a:ext cx="8277225" cy="2841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TIMI[NG] {ON|OFF} </a:t>
            </a:r>
          </a:p>
        </p:txBody>
      </p:sp>
      <p:sp>
        <p:nvSpPr>
          <p:cNvPr id="191493" name="Text Box 18"/>
          <p:cNvSpPr txBox="1">
            <a:spLocks noChangeArrowheads="1"/>
          </p:cNvSpPr>
          <p:nvPr/>
        </p:nvSpPr>
        <p:spPr bwMode="auto">
          <a:xfrm>
            <a:off x="552450" y="2366963"/>
            <a:ext cx="8277225" cy="2841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SET WRA[P] {ON|OFF}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Rectangle 4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z="2400" smtClean="0"/>
              <a:t>tbSQL </a:t>
            </a:r>
            <a:r>
              <a:rPr lang="ko-KR" altLang="en-US" sz="2400" smtClean="0"/>
              <a:t>컬럼 포맷</a:t>
            </a:r>
            <a:endParaRPr lang="en-US" altLang="ko-KR" sz="2400" smtClean="0"/>
          </a:p>
        </p:txBody>
      </p:sp>
      <p:sp>
        <p:nvSpPr>
          <p:cNvPr id="192515" name="Rectangle 4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tbSQL </a:t>
            </a:r>
            <a:r>
              <a:rPr lang="ko-KR" altLang="en-US" smtClean="0"/>
              <a:t>컬럼 포멧</a:t>
            </a:r>
          </a:p>
          <a:p>
            <a:pPr lvl="1"/>
            <a:r>
              <a:rPr lang="en-US" altLang="ko-KR" smtClean="0"/>
              <a:t> tbSQL </a:t>
            </a:r>
            <a:r>
              <a:rPr lang="ko-KR" altLang="en-US" smtClean="0"/>
              <a:t>컬럼 포맷은 </a:t>
            </a:r>
            <a:r>
              <a:rPr lang="en-US" altLang="ko-KR" smtClean="0"/>
              <a:t>COLUMN </a:t>
            </a:r>
            <a:r>
              <a:rPr lang="ko-KR" altLang="en-US" smtClean="0"/>
              <a:t>명령어를 이용하여 설정하고</a:t>
            </a:r>
            <a:r>
              <a:rPr lang="en-US" altLang="ko-KR" smtClean="0"/>
              <a:t>, </a:t>
            </a:r>
            <a:r>
              <a:rPr lang="ko-KR" altLang="en-US" smtClean="0"/>
              <a:t>또한 </a:t>
            </a:r>
            <a:r>
              <a:rPr lang="en-US" altLang="ko-KR" smtClean="0"/>
              <a:t>COLUMN </a:t>
            </a:r>
            <a:r>
              <a:rPr lang="ko-KR" altLang="en-US" smtClean="0"/>
              <a:t>명령어를 이용하여 출력할 수 있다</a:t>
            </a:r>
            <a:r>
              <a:rPr lang="en-US" altLang="ko-KR" smtClean="0"/>
              <a:t>. </a:t>
            </a:r>
            <a:r>
              <a:rPr lang="ko-KR" altLang="en-US" smtClean="0"/>
              <a:t>아래에서 각 컬럼 포맷에 대하여 간략히 설명하고 </a:t>
            </a:r>
            <a:r>
              <a:rPr lang="en-US" altLang="ko-KR" smtClean="0"/>
              <a:t>COLUMN </a:t>
            </a:r>
            <a:r>
              <a:rPr lang="ko-KR" altLang="en-US" smtClean="0"/>
              <a:t>명령어와 함께 문법을 제시한다</a:t>
            </a:r>
            <a:r>
              <a:rPr lang="en-US" altLang="ko-KR" smtClean="0"/>
              <a:t>.</a:t>
            </a:r>
            <a:endParaRPr lang="ko-KR" altLang="en-US" smtClean="0"/>
          </a:p>
        </p:txBody>
      </p:sp>
      <p:graphicFrame>
        <p:nvGraphicFramePr>
          <p:cNvPr id="359465" name="Group 41"/>
          <p:cNvGraphicFramePr>
            <a:graphicFrameLocks noGrp="1"/>
          </p:cNvGraphicFramePr>
          <p:nvPr>
            <p:ph sz="half" idx="4294967295"/>
          </p:nvPr>
        </p:nvGraphicFramePr>
        <p:xfrm>
          <a:off x="614363" y="1973263"/>
          <a:ext cx="8245475" cy="2036761"/>
        </p:xfrm>
        <a:graphic>
          <a:graphicData uri="http://schemas.openxmlformats.org/drawingml/2006/table">
            <a:tbl>
              <a:tblPr/>
              <a:tblGrid>
                <a:gridCol w="2867025"/>
                <a:gridCol w="5378450"/>
              </a:tblGrid>
              <a:tr h="34972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tbSQL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명령어</a:t>
                      </a:r>
                    </a:p>
                  </a:txBody>
                  <a:tcPr marL="90000" marR="90000" marT="46813" marB="4681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90000" marR="90000" marT="46813" marB="4681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72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COLUMN CLEAR </a:t>
                      </a:r>
                    </a:p>
                  </a:txBody>
                  <a:tcPr marL="90000" marR="90000" marT="46813" marB="4681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칼럼 출력속성을 메모리에서 제거한다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</a:p>
                  </a:txBody>
                  <a:tcPr marL="90000" marR="90000" marT="46813" marB="4681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72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HEADING text </a:t>
                      </a:r>
                    </a:p>
                  </a:txBody>
                  <a:tcPr marL="90000" marR="90000" marT="46813" marB="4681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칼럼 제목을 지정한다 </a:t>
                      </a:r>
                    </a:p>
                  </a:txBody>
                  <a:tcPr marL="90000" marR="90000" marT="46813" marB="4681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72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COLUMN ON | OFF </a:t>
                      </a:r>
                    </a:p>
                  </a:txBody>
                  <a:tcPr marL="90000" marR="90000" marT="46813" marB="4681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칼럼 출력속성의 상태를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</a:p>
                  </a:txBody>
                  <a:tcPr marL="90000" marR="90000" marT="46813" marB="4681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637845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COLUMN An 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COLUMN 9…9 </a:t>
                      </a:r>
                    </a:p>
                  </a:txBody>
                  <a:tcPr marL="90000" marR="90000" marT="46813" marB="46813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칼럼 출력형태를 지정한다 </a:t>
                      </a:r>
                    </a:p>
                  </a:txBody>
                  <a:tcPr marL="90000" marR="90000" marT="46813" marB="4681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tbAdmin </a:t>
            </a:r>
            <a:r>
              <a:rPr lang="ko-KR" altLang="en-US" smtClean="0"/>
              <a:t>소개</a:t>
            </a:r>
          </a:p>
        </p:txBody>
      </p:sp>
      <p:sp>
        <p:nvSpPr>
          <p:cNvPr id="193539" name="Rectangle 7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tbAdmin </a:t>
            </a:r>
            <a:r>
              <a:rPr lang="ko-KR" altLang="en-US" smtClean="0"/>
              <a:t>소개 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Tibero</a:t>
            </a:r>
            <a:r>
              <a:rPr lang="ko-KR" altLang="en-US" smtClean="0"/>
              <a:t>를 이용하는 개발자와 관리자에게 필요한 필수적인 기능들을 제공</a:t>
            </a:r>
          </a:p>
          <a:p>
            <a:pPr lvl="1"/>
            <a:r>
              <a:rPr lang="en-US" altLang="ko-KR" smtClean="0"/>
              <a:t> SQL Editor, PSM Editor, Schema Browser </a:t>
            </a:r>
            <a:r>
              <a:rPr lang="ko-KR" altLang="en-US" smtClean="0"/>
              <a:t>다양한 기능 제공</a:t>
            </a:r>
          </a:p>
          <a:p>
            <a:pPr lvl="1"/>
            <a:r>
              <a:rPr lang="ko-KR" altLang="en-US" smtClean="0"/>
              <a:t> 데이터 베이스 관리자는 세션과 </a:t>
            </a:r>
            <a:r>
              <a:rPr lang="en-US" altLang="ko-KR" smtClean="0"/>
              <a:t>Lock</a:t>
            </a:r>
            <a:r>
              <a:rPr lang="ko-KR" altLang="en-US" smtClean="0"/>
              <a:t>에 대한 모니터링을 통하여 현재 상태와 문제점들을 쉽게 파악</a:t>
            </a:r>
          </a:p>
          <a:p>
            <a:pPr lvl="1"/>
            <a:endParaRPr lang="ko-KR" altLang="en-US" smtClean="0"/>
          </a:p>
        </p:txBody>
      </p:sp>
      <p:pic>
        <p:nvPicPr>
          <p:cNvPr id="193540" name="Picture 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68500" y="2260600"/>
            <a:ext cx="5389563" cy="4043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ounded Rectangle 57"/>
          <p:cNvSpPr>
            <a:spLocks noChangeArrowheads="1"/>
          </p:cNvSpPr>
          <p:nvPr/>
        </p:nvSpPr>
        <p:spPr bwMode="auto">
          <a:xfrm>
            <a:off x="769751" y="2108200"/>
            <a:ext cx="3581400" cy="1828800"/>
          </a:xfrm>
          <a:prstGeom prst="roundRect">
            <a:avLst>
              <a:gd name="adj" fmla="val 5898"/>
            </a:avLst>
          </a:prstGeom>
          <a:noFill/>
          <a:ln w="12700" algn="ctr">
            <a:solidFill>
              <a:srgbClr val="314F71"/>
            </a:solidFill>
            <a:round/>
            <a:headEnd/>
            <a:tailEnd/>
          </a:ln>
        </p:spPr>
        <p:txBody>
          <a:bodyPr wrap="none" lIns="72000" tIns="36000" rIns="0" bIns="0"/>
          <a:lstStyle/>
          <a:p>
            <a:r>
              <a:rPr lang="en-US" altLang="ko-KR" sz="800" b="1" baseline="0" dirty="0" err="1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800" b="1" baseline="0" dirty="0" smtClean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800" b="1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Instance</a:t>
            </a:r>
          </a:p>
        </p:txBody>
      </p:sp>
      <p:sp>
        <p:nvSpPr>
          <p:cNvPr id="5" name="Rounded Rectangle 53"/>
          <p:cNvSpPr>
            <a:spLocks noChangeArrowheads="1"/>
          </p:cNvSpPr>
          <p:nvPr/>
        </p:nvSpPr>
        <p:spPr bwMode="auto">
          <a:xfrm>
            <a:off x="817376" y="2371725"/>
            <a:ext cx="2209800" cy="679450"/>
          </a:xfrm>
          <a:prstGeom prst="roundRect">
            <a:avLst>
              <a:gd name="adj" fmla="val 10449"/>
            </a:avLst>
          </a:prstGeom>
          <a:solidFill>
            <a:srgbClr val="A1BBD3"/>
          </a:solidFill>
          <a:ln w="28575" algn="ctr">
            <a:noFill/>
            <a:round/>
            <a:headEnd/>
            <a:tailEnd/>
          </a:ln>
        </p:spPr>
        <p:txBody>
          <a:bodyPr wrap="none" lIns="0" tIns="18000" rIns="0" bIns="0"/>
          <a:lstStyle/>
          <a:p>
            <a:pPr algn="ctr"/>
            <a:r>
              <a:rPr lang="en-US" altLang="ko-KR" sz="800" b="1" baseline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Tibero Shared Memory(TSM)</a:t>
            </a:r>
          </a:p>
        </p:txBody>
      </p:sp>
      <p:sp>
        <p:nvSpPr>
          <p:cNvPr id="6" name="Rectangle 63"/>
          <p:cNvSpPr>
            <a:spLocks noGrp="1" noChangeArrowheads="1"/>
          </p:cNvSpPr>
          <p:nvPr>
            <p:ph idx="1"/>
          </p:nvPr>
        </p:nvSpPr>
        <p:spPr>
          <a:xfrm>
            <a:off x="187325" y="782638"/>
            <a:ext cx="8782050" cy="301625"/>
          </a:xfrm>
        </p:spPr>
        <p:txBody>
          <a:bodyPr/>
          <a:lstStyle/>
          <a:p>
            <a:pPr marL="0" indent="0">
              <a:buFont typeface="Wingdings" pitchFamily="2" charset="2"/>
              <a:buNone/>
              <a:defRPr/>
            </a:pPr>
            <a:r>
              <a:rPr lang="en-US" altLang="ko-KR" sz="1100" dirty="0" err="1" smtClean="0"/>
              <a:t>Tibero</a:t>
            </a:r>
            <a:r>
              <a:rPr lang="ko-KR" altLang="en-US" sz="1100" dirty="0" smtClean="0"/>
              <a:t>는 크게 </a:t>
            </a:r>
            <a:r>
              <a:rPr lang="en-US" altLang="ko-KR" sz="1100" dirty="0" smtClean="0"/>
              <a:t>Instance</a:t>
            </a:r>
            <a:r>
              <a:rPr lang="ko-KR" altLang="en-US" sz="1100" dirty="0" smtClean="0"/>
              <a:t>와 </a:t>
            </a:r>
            <a:r>
              <a:rPr lang="en-US" altLang="ko-KR" sz="1100" dirty="0" smtClean="0"/>
              <a:t>Database</a:t>
            </a:r>
            <a:r>
              <a:rPr lang="ko-KR" altLang="en-US" sz="1100" dirty="0" smtClean="0"/>
              <a:t>로 구성되어 있습니다</a:t>
            </a:r>
            <a:r>
              <a:rPr lang="en-US" altLang="ko-KR" sz="1100" dirty="0" smtClean="0"/>
              <a:t>. </a:t>
            </a:r>
            <a:r>
              <a:rPr lang="ko-KR" altLang="en-US" sz="1100" dirty="0" smtClean="0"/>
              <a:t>물리적인 </a:t>
            </a:r>
            <a:r>
              <a:rPr lang="en-US" altLang="ko-KR" sz="1100" dirty="0" smtClean="0"/>
              <a:t>Database</a:t>
            </a:r>
            <a:r>
              <a:rPr lang="ko-KR" altLang="en-US" sz="1100" dirty="0" smtClean="0"/>
              <a:t> 내 정보는 </a:t>
            </a:r>
            <a:r>
              <a:rPr lang="en-US" altLang="ko-KR" sz="1100" dirty="0" smtClean="0"/>
              <a:t>Instance</a:t>
            </a:r>
            <a:r>
              <a:rPr lang="ko-KR" altLang="en-US" sz="1100" dirty="0" smtClean="0"/>
              <a:t>를 통해 접근하여 처리될 수 있으며</a:t>
            </a:r>
            <a:r>
              <a:rPr lang="en-US" altLang="ko-KR" sz="1100" dirty="0" smtClean="0"/>
              <a:t>, </a:t>
            </a:r>
            <a:r>
              <a:rPr lang="ko-KR" altLang="en-US" sz="1100" dirty="0" smtClean="0"/>
              <a:t>하나의 </a:t>
            </a:r>
            <a:r>
              <a:rPr lang="en-US" altLang="ko-KR" sz="1100" dirty="0" smtClean="0"/>
              <a:t>Instance</a:t>
            </a:r>
            <a:r>
              <a:rPr lang="ko-KR" altLang="en-US" sz="1100" dirty="0" smtClean="0"/>
              <a:t>는 하나의 </a:t>
            </a:r>
            <a:r>
              <a:rPr lang="en-US" altLang="ko-KR" sz="1100" dirty="0" smtClean="0"/>
              <a:t>Database</a:t>
            </a:r>
            <a:r>
              <a:rPr lang="ko-KR" altLang="en-US" sz="1100" dirty="0" smtClean="0"/>
              <a:t>만 열 수 있습니다</a:t>
            </a:r>
            <a:r>
              <a:rPr lang="en-US" altLang="ko-KR" sz="1100" dirty="0" smtClean="0"/>
              <a:t>.</a:t>
            </a:r>
          </a:p>
          <a:p>
            <a:pPr lvl="1">
              <a:defRPr/>
            </a:pPr>
            <a:endParaRPr lang="en-US" altLang="ko-KR" sz="1050" dirty="0" smtClean="0"/>
          </a:p>
        </p:txBody>
      </p:sp>
      <p:sp>
        <p:nvSpPr>
          <p:cNvPr id="7" name="Rounded Rectangle 6"/>
          <p:cNvSpPr/>
          <p:nvPr/>
        </p:nvSpPr>
        <p:spPr bwMode="auto">
          <a:xfrm>
            <a:off x="236351" y="4792663"/>
            <a:ext cx="8610600" cy="1558925"/>
          </a:xfrm>
          <a:prstGeom prst="roundRect">
            <a:avLst>
              <a:gd name="adj" fmla="val 11744"/>
            </a:avLst>
          </a:prstGeom>
          <a:noFill/>
          <a:ln w="19050" cap="flat" cmpd="sng" algn="ctr">
            <a:solidFill>
              <a:schemeClr val="accent6">
                <a:lumMod val="60000"/>
                <a:lumOff val="40000"/>
              </a:schemeClr>
            </a:solidFill>
            <a:prstDash val="sysDot"/>
            <a:round/>
            <a:headEnd type="none" w="med" len="med"/>
            <a:tailEnd type="none" w="med" len="med"/>
          </a:ln>
          <a:effectLst/>
        </p:spPr>
        <p:txBody>
          <a:bodyPr lIns="72000" tIns="36000" rIns="0" bIns="36000" anchor="ctr">
            <a:spAutoFit/>
          </a:bodyPr>
          <a:lstStyle/>
          <a:p>
            <a:pPr>
              <a:lnSpc>
                <a:spcPct val="110000"/>
              </a:lnSpc>
              <a:defRPr/>
            </a:pPr>
            <a:r>
              <a:rPr lang="en-US" sz="12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000" baseline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는 기존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DBMS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의 단점을 보완하기 위해 독자적인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000" baseline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Thread Architecture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를 채택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구현하여 한정된 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Server Process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로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CPU 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및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Memory 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등의 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System Resource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를 효율적으로 사용하면서 뛰어난 성능과 안정성 및 </a:t>
            </a:r>
            <a:r>
              <a:rPr lang="ko-KR" altLang="en-US" sz="1000" baseline="0" dirty="0" err="1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확장성을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 보장하고 편리한 개발과 관리 기능을 제공합니다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.. </a:t>
            </a:r>
          </a:p>
          <a:p>
            <a:pPr marL="92075" indent="-92075">
              <a:lnSpc>
                <a:spcPct val="110000"/>
              </a:lnSpc>
              <a:buFont typeface="Arial" pitchFamily="34" charset="0"/>
              <a:buChar char="•"/>
              <a:defRPr/>
            </a:pP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Multi-Process, Multi-Thread 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기반 구조</a:t>
            </a:r>
            <a:endParaRPr lang="en-US" altLang="ko-KR" sz="1000" baseline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2075" indent="-92075">
              <a:lnSpc>
                <a:spcPct val="110000"/>
              </a:lnSpc>
              <a:buFont typeface="Arial" pitchFamily="34" charset="0"/>
              <a:buChar char="•"/>
              <a:defRPr/>
            </a:pP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Client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의 빠른 접속시간</a:t>
            </a:r>
            <a:endParaRPr lang="en-US" altLang="ko-KR" sz="1000" baseline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2075" indent="-92075">
              <a:lnSpc>
                <a:spcPct val="110000"/>
              </a:lnSpc>
              <a:buFont typeface="Arial" pitchFamily="34" charset="0"/>
              <a:buChar char="•"/>
              <a:defRPr/>
            </a:pP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Session 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증가에도 부하 최소화</a:t>
            </a:r>
            <a:endParaRPr lang="en-US" altLang="ko-KR" sz="1000" baseline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2075" indent="-92075">
              <a:lnSpc>
                <a:spcPct val="110000"/>
              </a:lnSpc>
              <a:buFont typeface="Arial" pitchFamily="34" charset="0"/>
              <a:buChar char="•"/>
              <a:defRPr/>
            </a:pP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Process 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생성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소멸 부하 최소화</a:t>
            </a:r>
            <a:endParaRPr lang="en-US" altLang="ko-KR" sz="1000" baseline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2075" indent="-92075">
              <a:lnSpc>
                <a:spcPct val="110000"/>
              </a:lnSpc>
              <a:buFont typeface="Arial" pitchFamily="34" charset="0"/>
              <a:buChar char="•"/>
              <a:defRPr/>
            </a:pP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System 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자원 최소 사용</a:t>
            </a:r>
            <a:endParaRPr lang="en-US" altLang="ko-KR" sz="1000" baseline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2075" indent="-92075">
              <a:lnSpc>
                <a:spcPct val="110000"/>
              </a:lnSpc>
              <a:buFont typeface="Arial" pitchFamily="34" charset="0"/>
              <a:buChar char="•"/>
              <a:defRPr/>
            </a:pP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안정적 </a:t>
            </a:r>
            <a:r>
              <a:rPr lang="en-US" altLang="ko-KR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System </a:t>
            </a:r>
            <a:r>
              <a:rPr lang="ko-KR" altLang="en-US" sz="1000" baseline="0" dirty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부하 관리</a:t>
            </a:r>
            <a:endParaRPr lang="en-US" sz="1200" baseline="0" dirty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8" name="Picture 6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60714" y="2009775"/>
            <a:ext cx="4186237" cy="2738438"/>
          </a:xfrm>
          <a:prstGeom prst="rect">
            <a:avLst/>
          </a:prstGeom>
          <a:noFill/>
          <a:ln w="28575" algn="ctr">
            <a:noFill/>
            <a:miter lim="800000"/>
            <a:headEnd/>
            <a:tailEnd/>
          </a:ln>
        </p:spPr>
      </p:pic>
      <p:sp>
        <p:nvSpPr>
          <p:cNvPr id="9" name="Rectangle 9"/>
          <p:cNvSpPr>
            <a:spLocks noChangeArrowheads="1"/>
          </p:cNvSpPr>
          <p:nvPr/>
        </p:nvSpPr>
        <p:spPr bwMode="auto">
          <a:xfrm>
            <a:off x="236351" y="2019300"/>
            <a:ext cx="4186238" cy="2740025"/>
          </a:xfrm>
          <a:prstGeom prst="rect">
            <a:avLst/>
          </a:prstGeom>
          <a:noFill/>
          <a:ln w="12700" algn="ctr">
            <a:solidFill>
              <a:srgbClr val="333399"/>
            </a:solidFill>
            <a:round/>
            <a:headEnd/>
            <a:tailEnd/>
          </a:ln>
        </p:spPr>
        <p:txBody>
          <a:bodyPr wrap="none" lIns="72000" tIns="36000" rIns="0" bIns="0" anchor="ctr"/>
          <a:lstStyle/>
          <a:p>
            <a:pPr algn="ctr"/>
            <a:endParaRPr lang="en-US" altLang="ko-KR" baseline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0" name="Group 20"/>
          <p:cNvGrpSpPr>
            <a:grpSpLocks/>
          </p:cNvGrpSpPr>
          <p:nvPr/>
        </p:nvGrpSpPr>
        <p:grpSpPr bwMode="auto">
          <a:xfrm>
            <a:off x="2003239" y="2573338"/>
            <a:ext cx="527050" cy="420687"/>
            <a:chOff x="7016790" y="5294386"/>
            <a:chExt cx="1066271" cy="714375"/>
          </a:xfrm>
        </p:grpSpPr>
        <p:pic>
          <p:nvPicPr>
            <p:cNvPr id="11" name="Picture 255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7016790" y="5294386"/>
              <a:ext cx="1066271" cy="714375"/>
            </a:xfrm>
            <a:prstGeom prst="rect">
              <a:avLst/>
            </a:prstGeom>
            <a:noFill/>
            <a:ln w="12700">
              <a:solidFill>
                <a:srgbClr val="84A4BE"/>
              </a:solidFill>
              <a:miter lim="800000"/>
              <a:headEnd/>
              <a:tailEnd/>
            </a:ln>
          </p:spPr>
        </p:pic>
        <p:sp>
          <p:nvSpPr>
            <p:cNvPr id="12" name="Rectangle 261"/>
            <p:cNvSpPr>
              <a:spLocks noChangeArrowheads="1"/>
            </p:cNvSpPr>
            <p:nvPr/>
          </p:nvSpPr>
          <p:spPr bwMode="auto">
            <a:xfrm>
              <a:off x="7202936" y="5299364"/>
              <a:ext cx="169880" cy="110765"/>
            </a:xfrm>
            <a:prstGeom prst="rect">
              <a:avLst/>
            </a:prstGeom>
            <a:solidFill>
              <a:srgbClr val="84A4BE"/>
            </a:solidFill>
            <a:ln w="12700">
              <a:solidFill>
                <a:srgbClr val="84A4BE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altLang="ko-KR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" name="Rectangle 261"/>
            <p:cNvSpPr>
              <a:spLocks noChangeArrowheads="1"/>
            </p:cNvSpPr>
            <p:nvPr/>
          </p:nvSpPr>
          <p:spPr bwMode="auto">
            <a:xfrm>
              <a:off x="7380954" y="5417234"/>
              <a:ext cx="169880" cy="110765"/>
            </a:xfrm>
            <a:prstGeom prst="rect">
              <a:avLst/>
            </a:prstGeom>
            <a:solidFill>
              <a:srgbClr val="84A4BE"/>
            </a:solidFill>
            <a:ln w="12700">
              <a:solidFill>
                <a:srgbClr val="84A4BE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altLang="ko-KR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" name="Rectangle 261"/>
            <p:cNvSpPr>
              <a:spLocks noChangeArrowheads="1"/>
            </p:cNvSpPr>
            <p:nvPr/>
          </p:nvSpPr>
          <p:spPr bwMode="auto">
            <a:xfrm>
              <a:off x="7554456" y="5535069"/>
              <a:ext cx="169880" cy="110765"/>
            </a:xfrm>
            <a:prstGeom prst="rect">
              <a:avLst/>
            </a:prstGeom>
            <a:solidFill>
              <a:srgbClr val="84A4BE"/>
            </a:solidFill>
            <a:ln w="12700">
              <a:solidFill>
                <a:srgbClr val="84A4BE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altLang="ko-KR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5" name="Rectangle 261"/>
            <p:cNvSpPr>
              <a:spLocks noChangeArrowheads="1"/>
            </p:cNvSpPr>
            <p:nvPr/>
          </p:nvSpPr>
          <p:spPr bwMode="auto">
            <a:xfrm>
              <a:off x="7731370" y="5535069"/>
              <a:ext cx="169880" cy="110765"/>
            </a:xfrm>
            <a:prstGeom prst="rect">
              <a:avLst/>
            </a:prstGeom>
            <a:solidFill>
              <a:srgbClr val="84A4BE"/>
            </a:solidFill>
            <a:ln w="12700">
              <a:solidFill>
                <a:srgbClr val="84A4BE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altLang="ko-KR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6" name="Rectangle 261"/>
            <p:cNvSpPr>
              <a:spLocks noChangeArrowheads="1"/>
            </p:cNvSpPr>
            <p:nvPr/>
          </p:nvSpPr>
          <p:spPr bwMode="auto">
            <a:xfrm>
              <a:off x="7733818" y="5770703"/>
              <a:ext cx="169880" cy="110765"/>
            </a:xfrm>
            <a:prstGeom prst="rect">
              <a:avLst/>
            </a:prstGeom>
            <a:solidFill>
              <a:srgbClr val="84A4BE"/>
            </a:solidFill>
            <a:ln w="12700">
              <a:solidFill>
                <a:srgbClr val="84A4BE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altLang="ko-KR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7" name="Rectangle 261"/>
            <p:cNvSpPr>
              <a:spLocks noChangeArrowheads="1"/>
            </p:cNvSpPr>
            <p:nvPr/>
          </p:nvSpPr>
          <p:spPr bwMode="auto">
            <a:xfrm>
              <a:off x="7384366" y="5894967"/>
              <a:ext cx="169880" cy="110765"/>
            </a:xfrm>
            <a:prstGeom prst="rect">
              <a:avLst/>
            </a:prstGeom>
            <a:solidFill>
              <a:srgbClr val="84A4BE"/>
            </a:solidFill>
            <a:ln w="12700">
              <a:solidFill>
                <a:srgbClr val="84A4BE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altLang="ko-KR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8" name="Rectangle 261"/>
            <p:cNvSpPr>
              <a:spLocks noChangeArrowheads="1"/>
            </p:cNvSpPr>
            <p:nvPr/>
          </p:nvSpPr>
          <p:spPr bwMode="auto">
            <a:xfrm>
              <a:off x="7024468" y="5652868"/>
              <a:ext cx="169880" cy="110765"/>
            </a:xfrm>
            <a:prstGeom prst="rect">
              <a:avLst/>
            </a:prstGeom>
            <a:solidFill>
              <a:srgbClr val="84A4BE"/>
            </a:solidFill>
            <a:ln w="12700">
              <a:solidFill>
                <a:srgbClr val="84A4BE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/>
              <a:endParaRPr lang="en-US" altLang="ko-KR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9" name="Rectangle 21"/>
          <p:cNvSpPr>
            <a:spLocks noChangeArrowheads="1"/>
          </p:cNvSpPr>
          <p:nvPr/>
        </p:nvSpPr>
        <p:spPr bwMode="auto">
          <a:xfrm>
            <a:off x="860239" y="2559050"/>
            <a:ext cx="1108075" cy="422275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A480E4"/>
            </a:solidFill>
            <a:round/>
            <a:headEnd/>
            <a:tailEnd/>
          </a:ln>
        </p:spPr>
        <p:txBody>
          <a:bodyPr wrap="none" lIns="0" tIns="36000" rIns="0" bIns="0"/>
          <a:lstStyle/>
          <a:p>
            <a:pPr algn="ctr"/>
            <a:r>
              <a:rPr lang="en-US" altLang="ko-KR" sz="600" b="1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Shared Cache</a:t>
            </a:r>
          </a:p>
        </p:txBody>
      </p:sp>
      <p:sp>
        <p:nvSpPr>
          <p:cNvPr id="20" name="AutoShape 216"/>
          <p:cNvSpPr>
            <a:spLocks noChangeArrowheads="1"/>
          </p:cNvSpPr>
          <p:nvPr/>
        </p:nvSpPr>
        <p:spPr bwMode="auto">
          <a:xfrm>
            <a:off x="277626" y="3694113"/>
            <a:ext cx="415925" cy="277812"/>
          </a:xfrm>
          <a:prstGeom prst="roundRect">
            <a:avLst>
              <a:gd name="adj" fmla="val 5454"/>
            </a:avLst>
          </a:prstGeom>
          <a:solidFill>
            <a:srgbClr val="DDDDDD"/>
          </a:solidFill>
          <a:ln w="28575" algn="ctr">
            <a:noFill/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600" b="1" baseline="0">
                <a:solidFill>
                  <a:srgbClr val="0F1923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Clients</a:t>
            </a:r>
          </a:p>
          <a:p>
            <a:pPr algn="ctr"/>
            <a:r>
              <a:rPr lang="en-US" altLang="ko-KR" sz="600" b="1" baseline="0">
                <a:solidFill>
                  <a:srgbClr val="0F1923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Session</a:t>
            </a:r>
          </a:p>
        </p:txBody>
      </p:sp>
      <p:sp>
        <p:nvSpPr>
          <p:cNvPr id="21" name="AutoShape 217"/>
          <p:cNvSpPr>
            <a:spLocks noChangeArrowheads="1"/>
          </p:cNvSpPr>
          <p:nvPr/>
        </p:nvSpPr>
        <p:spPr bwMode="auto">
          <a:xfrm>
            <a:off x="277626" y="2116138"/>
            <a:ext cx="415925" cy="1855787"/>
          </a:xfrm>
          <a:prstGeom prst="roundRect">
            <a:avLst>
              <a:gd name="adj" fmla="val 5454"/>
            </a:avLst>
          </a:prstGeom>
          <a:noFill/>
          <a:ln w="12700" algn="ctr">
            <a:solidFill>
              <a:srgbClr val="7A8EAE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endParaRPr lang="en-US" altLang="ko-KR" sz="800" baseline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22" name="Picture 218" descr="act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 flipH="1">
            <a:off x="334776" y="3232150"/>
            <a:ext cx="296863" cy="206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" name="Picture 219" descr="act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 flipH="1">
            <a:off x="334776" y="2752725"/>
            <a:ext cx="296863" cy="207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" name="Picture 220" descr="act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 flipH="1">
            <a:off x="334776" y="2287588"/>
            <a:ext cx="296863" cy="206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5" name="Group 48"/>
          <p:cNvGrpSpPr>
            <a:grpSpLocks/>
          </p:cNvGrpSpPr>
          <p:nvPr/>
        </p:nvGrpSpPr>
        <p:grpSpPr bwMode="auto">
          <a:xfrm>
            <a:off x="803089" y="3098800"/>
            <a:ext cx="1447800" cy="762000"/>
            <a:chOff x="6654725" y="5050302"/>
            <a:chExt cx="1303019" cy="762000"/>
          </a:xfrm>
        </p:grpSpPr>
        <p:sp>
          <p:nvSpPr>
            <p:cNvPr id="26" name="AutoShape 197"/>
            <p:cNvSpPr>
              <a:spLocks noChangeArrowheads="1"/>
            </p:cNvSpPr>
            <p:nvPr/>
          </p:nvSpPr>
          <p:spPr bwMode="auto">
            <a:xfrm>
              <a:off x="6654725" y="5050302"/>
              <a:ext cx="1303019" cy="762000"/>
            </a:xfrm>
            <a:prstGeom prst="roundRect">
              <a:avLst>
                <a:gd name="adj" fmla="val 5690"/>
              </a:avLst>
            </a:prstGeom>
            <a:solidFill>
              <a:srgbClr val="B2C0CE"/>
            </a:solidFill>
            <a:ln w="19050" algn="ctr">
              <a:noFill/>
              <a:round/>
              <a:headEnd/>
              <a:tailEnd/>
            </a:ln>
          </p:spPr>
          <p:txBody>
            <a:bodyPr wrap="none" lIns="0" rIns="0" anchor="b"/>
            <a:lstStyle/>
            <a:p>
              <a:pPr algn="ctr"/>
              <a:r>
                <a:rPr lang="en-US" altLang="ko-KR" sz="600" b="1" i="1" baseline="0">
                  <a:solidFill>
                    <a:srgbClr val="000000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Working Process(Foreground Process)</a:t>
              </a:r>
            </a:p>
          </p:txBody>
        </p:sp>
        <p:sp>
          <p:nvSpPr>
            <p:cNvPr id="27" name="Rectangle 198"/>
            <p:cNvSpPr>
              <a:spLocks noChangeArrowheads="1"/>
            </p:cNvSpPr>
            <p:nvPr/>
          </p:nvSpPr>
          <p:spPr bwMode="auto">
            <a:xfrm>
              <a:off x="6685623" y="5155397"/>
              <a:ext cx="1246797" cy="483928"/>
            </a:xfrm>
            <a:prstGeom prst="rect">
              <a:avLst/>
            </a:prstGeom>
            <a:solidFill>
              <a:schemeClr val="bg1"/>
            </a:solidFill>
            <a:ln w="3175" algn="ctr">
              <a:noFill/>
              <a:miter lim="800000"/>
              <a:headEnd/>
              <a:tailEnd/>
            </a:ln>
          </p:spPr>
          <p:txBody>
            <a:bodyPr lIns="43200" rIns="43200" anchor="ctr"/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8" name="Text Box 201"/>
            <p:cNvSpPr txBox="1">
              <a:spLocks noChangeArrowheads="1"/>
            </p:cNvSpPr>
            <p:nvPr/>
          </p:nvSpPr>
          <p:spPr bwMode="auto">
            <a:xfrm>
              <a:off x="6701421" y="5446967"/>
              <a:ext cx="403100" cy="17828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90000" tIns="46800" rIns="90000" bIns="46800" anchor="ctr" anchorCtr="1"/>
            <a:lstStyle/>
            <a:p>
              <a:pPr algn="ctr"/>
              <a:r>
                <a:rPr lang="en-US" altLang="ko-KR" sz="600" baseline="0" dirty="0">
                  <a:solidFill>
                    <a:srgbClr val="4D4D4D"/>
                  </a:solidFill>
                  <a:latin typeface="맑은 고딕" pitchFamily="50" charset="-127"/>
                  <a:ea typeface="맑은 고딕" pitchFamily="50" charset="-127"/>
                </a:rPr>
                <a:t>Control</a:t>
              </a:r>
            </a:p>
            <a:p>
              <a:pPr algn="ctr"/>
              <a:r>
                <a:rPr lang="en-US" altLang="ko-KR" sz="600" baseline="0" dirty="0">
                  <a:solidFill>
                    <a:srgbClr val="4D4D4D"/>
                  </a:solidFill>
                  <a:latin typeface="맑은 고딕" pitchFamily="50" charset="-127"/>
                  <a:ea typeface="맑은 고딕" pitchFamily="50" charset="-127"/>
                </a:rPr>
                <a:t>Thread</a:t>
              </a:r>
            </a:p>
          </p:txBody>
        </p:sp>
        <p:sp>
          <p:nvSpPr>
            <p:cNvPr id="29" name="Text Box 202"/>
            <p:cNvSpPr txBox="1">
              <a:spLocks noChangeArrowheads="1"/>
            </p:cNvSpPr>
            <p:nvPr/>
          </p:nvSpPr>
          <p:spPr bwMode="auto">
            <a:xfrm>
              <a:off x="7313218" y="5431956"/>
              <a:ext cx="442348" cy="1792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90000" tIns="46800" rIns="90000" bIns="46800" anchor="ctr" anchorCtr="1"/>
            <a:lstStyle/>
            <a:p>
              <a:pPr algn="ctr"/>
              <a:r>
                <a:rPr lang="en-US" altLang="ko-KR" sz="600" baseline="0" dirty="0">
                  <a:solidFill>
                    <a:srgbClr val="4D4D4D"/>
                  </a:solidFill>
                  <a:latin typeface="맑은 고딕" pitchFamily="50" charset="-127"/>
                  <a:ea typeface="맑은 고딕" pitchFamily="50" charset="-127"/>
                </a:rPr>
                <a:t>Working</a:t>
              </a:r>
            </a:p>
            <a:p>
              <a:pPr algn="ctr"/>
              <a:r>
                <a:rPr lang="en-US" altLang="ko-KR" sz="600" baseline="0" dirty="0">
                  <a:solidFill>
                    <a:srgbClr val="4D4D4D"/>
                  </a:solidFill>
                  <a:latin typeface="맑은 고딕" pitchFamily="50" charset="-127"/>
                  <a:ea typeface="맑은 고딕" pitchFamily="50" charset="-127"/>
                </a:rPr>
                <a:t>Thread</a:t>
              </a:r>
            </a:p>
          </p:txBody>
        </p:sp>
        <p:sp>
          <p:nvSpPr>
            <p:cNvPr id="30" name="Gear"/>
            <p:cNvSpPr>
              <a:spLocks noEditPoints="1" noChangeArrowheads="1"/>
            </p:cNvSpPr>
            <p:nvPr/>
          </p:nvSpPr>
          <p:spPr bwMode="auto">
            <a:xfrm>
              <a:off x="6794884" y="5227090"/>
              <a:ext cx="176091" cy="15470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24 w 21600"/>
                <a:gd name="T13" fmla="*/ 3951 h 21600"/>
                <a:gd name="T14" fmla="*/ 17827 w 21600"/>
                <a:gd name="T15" fmla="*/ 17649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E58637"/>
                </a:gs>
                <a:gs pos="100000">
                  <a:srgbClr val="EFB585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PerspectiveFront">
                <a:rot lat="20099973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E58637"/>
              </a:extrusionClr>
            </a:sp3d>
          </p:spPr>
          <p:txBody>
            <a:bodyPr>
              <a:flatTx/>
            </a:bodyPr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1" name="AutoShape 204"/>
            <p:cNvSpPr>
              <a:spLocks noEditPoints="1" noChangeArrowheads="1"/>
            </p:cNvSpPr>
            <p:nvPr/>
          </p:nvSpPr>
          <p:spPr bwMode="auto">
            <a:xfrm>
              <a:off x="7065385" y="5227090"/>
              <a:ext cx="170787" cy="15376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27 w 21600"/>
                <a:gd name="T13" fmla="*/ 3975 h 21600"/>
                <a:gd name="T14" fmla="*/ 17843 w 21600"/>
                <a:gd name="T15" fmla="*/ 17625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B2B8C6"/>
                </a:gs>
                <a:gs pos="100000">
                  <a:srgbClr val="DDDDDD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PerspectiveFront">
                <a:rot lat="20099973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B2B8C6"/>
              </a:extrusionClr>
            </a:sp3d>
          </p:spPr>
          <p:txBody>
            <a:bodyPr>
              <a:flatTx/>
            </a:bodyPr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2" name="AutoShape 205"/>
            <p:cNvSpPr>
              <a:spLocks noEditPoints="1" noChangeArrowheads="1"/>
            </p:cNvSpPr>
            <p:nvPr/>
          </p:nvSpPr>
          <p:spPr bwMode="auto">
            <a:xfrm>
              <a:off x="7248901" y="5227090"/>
              <a:ext cx="170787" cy="15376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27 w 21600"/>
                <a:gd name="T13" fmla="*/ 3975 h 21600"/>
                <a:gd name="T14" fmla="*/ 17843 w 21600"/>
                <a:gd name="T15" fmla="*/ 17625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2861A0"/>
                </a:gs>
                <a:gs pos="100000">
                  <a:srgbClr val="84A4BE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PerspectiveFront">
                <a:rot lat="20099973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2861A0"/>
              </a:extrusionClr>
            </a:sp3d>
          </p:spPr>
          <p:txBody>
            <a:bodyPr>
              <a:flatTx/>
            </a:bodyPr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3" name="AutoShape 206"/>
            <p:cNvSpPr>
              <a:spLocks noEditPoints="1" noChangeArrowheads="1"/>
            </p:cNvSpPr>
            <p:nvPr/>
          </p:nvSpPr>
          <p:spPr bwMode="auto">
            <a:xfrm>
              <a:off x="7434539" y="5227090"/>
              <a:ext cx="169726" cy="15376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320 w 21600"/>
                <a:gd name="T13" fmla="*/ 3975 h 21600"/>
                <a:gd name="T14" fmla="*/ 17820 w 21600"/>
                <a:gd name="T15" fmla="*/ 17625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2861A0"/>
                </a:gs>
                <a:gs pos="100000">
                  <a:srgbClr val="84A4BE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PerspectiveFront">
                <a:rot lat="20099973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2861A0"/>
              </a:extrusionClr>
            </a:sp3d>
          </p:spPr>
          <p:txBody>
            <a:bodyPr>
              <a:flatTx/>
            </a:bodyPr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34" name="AutoShape 207"/>
            <p:cNvSpPr>
              <a:spLocks noEditPoints="1" noChangeArrowheads="1"/>
            </p:cNvSpPr>
            <p:nvPr/>
          </p:nvSpPr>
          <p:spPr bwMode="auto">
            <a:xfrm>
              <a:off x="7620177" y="5227090"/>
              <a:ext cx="167604" cy="15376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375 w 21600"/>
                <a:gd name="T13" fmla="*/ 3975 h 21600"/>
                <a:gd name="T14" fmla="*/ 17909 w 21600"/>
                <a:gd name="T15" fmla="*/ 17625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B2B8C6"/>
                </a:gs>
                <a:gs pos="100000">
                  <a:srgbClr val="DDDDDD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PerspectiveFront">
                <a:rot lat="20099973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B2B8C6"/>
              </a:extrusionClr>
            </a:sp3d>
          </p:spPr>
          <p:txBody>
            <a:bodyPr>
              <a:flatTx/>
            </a:bodyPr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35" name="AutoShape 213"/>
            <p:cNvCxnSpPr>
              <a:cxnSpLocks noChangeShapeType="1"/>
              <a:stCxn id="30" idx="0"/>
              <a:endCxn id="33" idx="0"/>
            </p:cNvCxnSpPr>
            <p:nvPr/>
          </p:nvCxnSpPr>
          <p:spPr bwMode="auto">
            <a:xfrm rot="5400000" flipV="1">
              <a:off x="7200164" y="4909797"/>
              <a:ext cx="943" cy="636473"/>
            </a:xfrm>
            <a:prstGeom prst="curvedConnector3">
              <a:avLst>
                <a:gd name="adj1" fmla="val -8432556"/>
              </a:avLst>
            </a:prstGeom>
            <a:noFill/>
            <a:ln w="19050">
              <a:solidFill>
                <a:srgbClr val="646444"/>
              </a:solidFill>
              <a:prstDash val="dash"/>
              <a:round/>
              <a:headEnd/>
              <a:tailEnd type="triangle" w="med" len="lg"/>
            </a:ln>
          </p:spPr>
        </p:cxnSp>
      </p:grpSp>
      <p:sp>
        <p:nvSpPr>
          <p:cNvPr id="36" name="Rectangle 49"/>
          <p:cNvSpPr>
            <a:spLocks noChangeArrowheads="1"/>
          </p:cNvSpPr>
          <p:nvPr/>
        </p:nvSpPr>
        <p:spPr bwMode="auto">
          <a:xfrm>
            <a:off x="2565214" y="2565400"/>
            <a:ext cx="414337" cy="425450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A480E4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/>
            <a:r>
              <a:rPr lang="en-US" altLang="ko-KR" sz="600" b="1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Redo Log</a:t>
            </a:r>
          </a:p>
          <a:p>
            <a:pPr algn="ctr"/>
            <a:r>
              <a:rPr lang="en-US" altLang="ko-KR" sz="600" b="1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Buffers</a:t>
            </a:r>
          </a:p>
        </p:txBody>
      </p:sp>
      <p:sp>
        <p:nvSpPr>
          <p:cNvPr id="37" name="Rectangle 50"/>
          <p:cNvSpPr>
            <a:spLocks noChangeArrowheads="1"/>
          </p:cNvSpPr>
          <p:nvPr/>
        </p:nvSpPr>
        <p:spPr bwMode="auto">
          <a:xfrm>
            <a:off x="907864" y="2690813"/>
            <a:ext cx="352425" cy="228600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A480E4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/>
            <a:r>
              <a:rPr lang="en-US" altLang="ko-KR" sz="6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SQL </a:t>
            </a:r>
          </a:p>
          <a:p>
            <a:pPr algn="ctr"/>
            <a:r>
              <a:rPr lang="en-US" altLang="ko-KR" sz="6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Cache</a:t>
            </a:r>
          </a:p>
        </p:txBody>
      </p:sp>
      <p:sp>
        <p:nvSpPr>
          <p:cNvPr id="38" name="Rectangle 51"/>
          <p:cNvSpPr>
            <a:spLocks noChangeArrowheads="1"/>
          </p:cNvSpPr>
          <p:nvPr/>
        </p:nvSpPr>
        <p:spPr bwMode="auto">
          <a:xfrm>
            <a:off x="1303151" y="2697163"/>
            <a:ext cx="609600" cy="228600"/>
          </a:xfrm>
          <a:prstGeom prst="rect">
            <a:avLst/>
          </a:prstGeom>
          <a:solidFill>
            <a:schemeClr val="bg1"/>
          </a:solidFill>
          <a:ln w="9525" algn="ctr">
            <a:solidFill>
              <a:srgbClr val="A480E4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/>
            <a:r>
              <a:rPr lang="en-US" altLang="ko-KR" sz="6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Data Dictionary</a:t>
            </a:r>
          </a:p>
          <a:p>
            <a:pPr algn="ctr"/>
            <a:r>
              <a:rPr lang="en-US" altLang="ko-KR" sz="600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Cache</a:t>
            </a:r>
          </a:p>
        </p:txBody>
      </p:sp>
      <p:sp>
        <p:nvSpPr>
          <p:cNvPr id="39" name="AutoShape 208"/>
          <p:cNvSpPr>
            <a:spLocks noChangeArrowheads="1"/>
          </p:cNvSpPr>
          <p:nvPr/>
        </p:nvSpPr>
        <p:spPr bwMode="auto">
          <a:xfrm>
            <a:off x="3160526" y="2378075"/>
            <a:ext cx="733425" cy="263525"/>
          </a:xfrm>
          <a:prstGeom prst="roundRect">
            <a:avLst>
              <a:gd name="adj" fmla="val 10806"/>
            </a:avLst>
          </a:prstGeom>
          <a:solidFill>
            <a:srgbClr val="8CABBC"/>
          </a:solidFill>
          <a:ln w="9525" algn="ctr">
            <a:solidFill>
              <a:srgbClr val="314F71"/>
            </a:solidFill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600" b="1" baseline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Monitor Process</a:t>
            </a:r>
          </a:p>
        </p:txBody>
      </p:sp>
      <p:sp>
        <p:nvSpPr>
          <p:cNvPr id="40" name="AutoShape 208"/>
          <p:cNvSpPr>
            <a:spLocks noChangeArrowheads="1"/>
          </p:cNvSpPr>
          <p:nvPr/>
        </p:nvSpPr>
        <p:spPr bwMode="auto">
          <a:xfrm>
            <a:off x="3166876" y="2641600"/>
            <a:ext cx="650875" cy="152400"/>
          </a:xfrm>
          <a:prstGeom prst="roundRect">
            <a:avLst>
              <a:gd name="adj" fmla="val 10806"/>
            </a:avLst>
          </a:prstGeom>
          <a:noFill/>
          <a:ln w="9525" algn="ctr">
            <a:noFill/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600" b="1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Process Monitor</a:t>
            </a:r>
          </a:p>
        </p:txBody>
      </p:sp>
      <p:sp>
        <p:nvSpPr>
          <p:cNvPr id="41" name="Up-Down Arrow 56"/>
          <p:cNvSpPr>
            <a:spLocks noChangeArrowheads="1"/>
          </p:cNvSpPr>
          <p:nvPr/>
        </p:nvSpPr>
        <p:spPr bwMode="auto">
          <a:xfrm>
            <a:off x="3436751" y="2779713"/>
            <a:ext cx="152400" cy="304800"/>
          </a:xfrm>
          <a:prstGeom prst="upDownArrow">
            <a:avLst>
              <a:gd name="adj1" fmla="val 50000"/>
              <a:gd name="adj2" fmla="val 50000"/>
            </a:avLst>
          </a:prstGeom>
          <a:gradFill rotWithShape="1">
            <a:gsLst>
              <a:gs pos="0">
                <a:srgbClr val="8EAECC"/>
              </a:gs>
              <a:gs pos="100000">
                <a:srgbClr val="7199BD"/>
              </a:gs>
            </a:gsLst>
            <a:lin ang="5400000" scaled="1"/>
          </a:gradFill>
          <a:ln w="28575" algn="ctr">
            <a:noFill/>
            <a:round/>
            <a:headEnd/>
            <a:tailEnd/>
          </a:ln>
        </p:spPr>
        <p:txBody>
          <a:bodyPr wrap="none" lIns="72000" tIns="36000" rIns="0" bIns="0" anchor="ctr"/>
          <a:lstStyle/>
          <a:p>
            <a:pPr algn="ctr"/>
            <a:endParaRPr lang="en-US" altLang="ko-KR" baseline="0">
              <a:solidFill>
                <a:srgbClr val="0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2" name="AutoShape 200"/>
          <p:cNvSpPr>
            <a:spLocks noChangeArrowheads="1"/>
          </p:cNvSpPr>
          <p:nvPr/>
        </p:nvSpPr>
        <p:spPr bwMode="auto">
          <a:xfrm>
            <a:off x="2285814" y="3098800"/>
            <a:ext cx="1989137" cy="762000"/>
          </a:xfrm>
          <a:prstGeom prst="roundRect">
            <a:avLst>
              <a:gd name="adj" fmla="val 4019"/>
            </a:avLst>
          </a:prstGeom>
          <a:solidFill>
            <a:srgbClr val="B2C0CE"/>
          </a:solidFill>
          <a:ln w="19050" algn="ctr">
            <a:noFill/>
            <a:round/>
            <a:headEnd/>
            <a:tailEnd/>
          </a:ln>
        </p:spPr>
        <p:txBody>
          <a:bodyPr wrap="none" lIns="216000" anchor="b"/>
          <a:lstStyle/>
          <a:p>
            <a:pPr algn="r"/>
            <a:r>
              <a:rPr lang="en-US" altLang="ko-KR" sz="600" b="1" i="1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Background process</a:t>
            </a:r>
          </a:p>
        </p:txBody>
      </p:sp>
      <p:sp>
        <p:nvSpPr>
          <p:cNvPr id="43" name="Text Box 233"/>
          <p:cNvSpPr txBox="1">
            <a:spLocks noChangeArrowheads="1"/>
          </p:cNvSpPr>
          <p:nvPr/>
        </p:nvSpPr>
        <p:spPr bwMode="auto">
          <a:xfrm>
            <a:off x="2308039" y="3209925"/>
            <a:ext cx="519112" cy="485775"/>
          </a:xfrm>
          <a:prstGeom prst="rect">
            <a:avLst/>
          </a:prstGeom>
          <a:solidFill>
            <a:srgbClr val="E9EEF3"/>
          </a:solidFill>
          <a:ln w="19050" algn="ctr">
            <a:noFill/>
            <a:miter lim="800000"/>
            <a:headEnd/>
            <a:tailEnd/>
          </a:ln>
        </p:spPr>
        <p:txBody>
          <a:bodyPr lIns="36000" rIns="36000" anchor="ctr"/>
          <a:lstStyle/>
          <a:p>
            <a:pPr algn="ctr"/>
            <a:r>
              <a:rPr lang="en-US" altLang="ko-KR" sz="600" b="1" baseline="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</a:rPr>
              <a:t>Database </a:t>
            </a:r>
          </a:p>
          <a:p>
            <a:pPr algn="ctr"/>
            <a:r>
              <a:rPr lang="en-US" altLang="ko-KR" sz="600" b="1" baseline="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</a:rPr>
              <a:t>Buffer Writer</a:t>
            </a:r>
          </a:p>
        </p:txBody>
      </p:sp>
      <p:sp>
        <p:nvSpPr>
          <p:cNvPr id="44" name="Text Box 234"/>
          <p:cNvSpPr txBox="1">
            <a:spLocks noChangeArrowheads="1"/>
          </p:cNvSpPr>
          <p:nvPr/>
        </p:nvSpPr>
        <p:spPr bwMode="auto">
          <a:xfrm>
            <a:off x="2855726" y="3211513"/>
            <a:ext cx="519113" cy="485775"/>
          </a:xfrm>
          <a:prstGeom prst="rect">
            <a:avLst/>
          </a:prstGeom>
          <a:solidFill>
            <a:srgbClr val="E9EEF3"/>
          </a:solidFill>
          <a:ln w="19050" algn="ctr">
            <a:noFill/>
            <a:miter lim="800000"/>
            <a:headEnd/>
            <a:tailEnd/>
          </a:ln>
        </p:spPr>
        <p:txBody>
          <a:bodyPr lIns="36000" rIns="36000" anchor="ctr"/>
          <a:lstStyle/>
          <a:p>
            <a:pPr algn="ctr"/>
            <a:r>
              <a:rPr lang="en-US" altLang="ko-KR" sz="600" b="1" baseline="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</a:rPr>
              <a:t>Redo Log </a:t>
            </a:r>
          </a:p>
          <a:p>
            <a:pPr algn="ctr"/>
            <a:r>
              <a:rPr lang="en-US" altLang="ko-KR" sz="600" b="1" baseline="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</a:rPr>
              <a:t>Buffer Writer</a:t>
            </a:r>
          </a:p>
        </p:txBody>
      </p:sp>
      <p:sp>
        <p:nvSpPr>
          <p:cNvPr id="45" name="Text Box 209"/>
          <p:cNvSpPr txBox="1">
            <a:spLocks noChangeArrowheads="1"/>
          </p:cNvSpPr>
          <p:nvPr/>
        </p:nvSpPr>
        <p:spPr bwMode="auto">
          <a:xfrm>
            <a:off x="3401826" y="3214688"/>
            <a:ext cx="828675" cy="142875"/>
          </a:xfrm>
          <a:prstGeom prst="rect">
            <a:avLst/>
          </a:prstGeom>
          <a:solidFill>
            <a:srgbClr val="E9EEF3"/>
          </a:solidFill>
          <a:ln w="19050" algn="ctr">
            <a:noFill/>
            <a:miter lim="800000"/>
            <a:headEnd/>
            <a:tailEnd/>
          </a:ln>
        </p:spPr>
        <p:txBody>
          <a:bodyPr lIns="36000" rIns="36000" anchor="ctr"/>
          <a:lstStyle/>
          <a:p>
            <a:r>
              <a:rPr lang="en-US" altLang="ko-KR" sz="600" b="1" baseline="0" dirty="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Checkpoint   </a:t>
            </a:r>
          </a:p>
        </p:txBody>
      </p:sp>
      <p:pic>
        <p:nvPicPr>
          <p:cNvPr id="46" name="Picture 211" descr="MCj03235490000[1]"/>
          <p:cNvPicPr>
            <a:picLocks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060639" y="3224213"/>
            <a:ext cx="144462" cy="142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7" name="Text Box 209"/>
          <p:cNvSpPr txBox="1">
            <a:spLocks noChangeArrowheads="1"/>
          </p:cNvSpPr>
          <p:nvPr/>
        </p:nvSpPr>
        <p:spPr bwMode="auto">
          <a:xfrm>
            <a:off x="3401826" y="3384550"/>
            <a:ext cx="827088" cy="144463"/>
          </a:xfrm>
          <a:prstGeom prst="rect">
            <a:avLst/>
          </a:prstGeom>
          <a:solidFill>
            <a:srgbClr val="E9EEF3"/>
          </a:solidFill>
          <a:ln w="19050" algn="ctr">
            <a:noFill/>
            <a:miter lim="800000"/>
            <a:headEnd/>
            <a:tailEnd/>
          </a:ln>
        </p:spPr>
        <p:txBody>
          <a:bodyPr lIns="36000" rIns="36000" anchor="ctr"/>
          <a:lstStyle/>
          <a:p>
            <a:r>
              <a:rPr lang="en-US" altLang="ko-KR" sz="600" b="1" baseline="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Sequence Writer</a:t>
            </a:r>
          </a:p>
        </p:txBody>
      </p:sp>
      <p:sp>
        <p:nvSpPr>
          <p:cNvPr id="48" name="Oval 212"/>
          <p:cNvSpPr>
            <a:spLocks noChangeArrowheads="1"/>
          </p:cNvSpPr>
          <p:nvPr/>
        </p:nvSpPr>
        <p:spPr bwMode="auto">
          <a:xfrm>
            <a:off x="4052701" y="3381375"/>
            <a:ext cx="144463" cy="142875"/>
          </a:xfrm>
          <a:prstGeom prst="ellipse">
            <a:avLst/>
          </a:prstGeom>
          <a:solidFill>
            <a:srgbClr val="000080"/>
          </a:solidFill>
          <a:ln w="9525">
            <a:noFill/>
            <a:round/>
            <a:headEnd/>
            <a:tailEnd/>
          </a:ln>
        </p:spPr>
        <p:txBody>
          <a:bodyPr wrap="none" lIns="0" rIns="0" anchor="ctr"/>
          <a:lstStyle/>
          <a:p>
            <a:pPr algn="ctr"/>
            <a:r>
              <a:rPr lang="en-US" altLang="ko-KR" sz="600" b="1" baseline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rPr>
              <a:t>Seq</a:t>
            </a:r>
          </a:p>
        </p:txBody>
      </p:sp>
      <p:sp>
        <p:nvSpPr>
          <p:cNvPr id="49" name="Text Box 209"/>
          <p:cNvSpPr txBox="1">
            <a:spLocks noChangeArrowheads="1"/>
          </p:cNvSpPr>
          <p:nvPr/>
        </p:nvSpPr>
        <p:spPr bwMode="auto">
          <a:xfrm>
            <a:off x="3401826" y="3559175"/>
            <a:ext cx="828675" cy="144463"/>
          </a:xfrm>
          <a:prstGeom prst="rect">
            <a:avLst/>
          </a:prstGeom>
          <a:solidFill>
            <a:srgbClr val="E9EEF3"/>
          </a:solidFill>
          <a:ln w="19050" algn="ctr">
            <a:noFill/>
            <a:miter lim="800000"/>
            <a:headEnd/>
            <a:tailEnd/>
          </a:ln>
        </p:spPr>
        <p:txBody>
          <a:bodyPr lIns="36000" rIns="36000" anchor="ctr"/>
          <a:lstStyle/>
          <a:p>
            <a:r>
              <a:rPr lang="en-US" altLang="ko-KR" sz="600" b="1" baseline="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Log Archiver</a:t>
            </a:r>
          </a:p>
        </p:txBody>
      </p:sp>
      <p:sp>
        <p:nvSpPr>
          <p:cNvPr id="50" name="AutoShape 208"/>
          <p:cNvSpPr>
            <a:spLocks noChangeArrowheads="1"/>
          </p:cNvSpPr>
          <p:nvPr/>
        </p:nvSpPr>
        <p:spPr bwMode="auto">
          <a:xfrm>
            <a:off x="1919101" y="2717800"/>
            <a:ext cx="650875" cy="152400"/>
          </a:xfrm>
          <a:prstGeom prst="roundRect">
            <a:avLst>
              <a:gd name="adj" fmla="val 10806"/>
            </a:avLst>
          </a:prstGeom>
          <a:noFill/>
          <a:ln w="9525" algn="ctr">
            <a:noFill/>
            <a:round/>
            <a:headEnd/>
            <a:tailEnd/>
          </a:ln>
        </p:spPr>
        <p:txBody>
          <a:bodyPr wrap="none" anchor="ctr"/>
          <a:lstStyle/>
          <a:p>
            <a:pPr algn="ctr"/>
            <a:r>
              <a:rPr lang="en-US" altLang="ko-KR" sz="600" b="1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Database</a:t>
            </a:r>
          </a:p>
          <a:p>
            <a:pPr algn="ctr"/>
            <a:r>
              <a:rPr lang="en-US" altLang="ko-KR" sz="600" b="1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Buffer</a:t>
            </a:r>
          </a:p>
        </p:txBody>
      </p:sp>
      <p:cxnSp>
        <p:nvCxnSpPr>
          <p:cNvPr id="51" name="AutoShape 213"/>
          <p:cNvCxnSpPr>
            <a:cxnSpLocks noChangeShapeType="1"/>
          </p:cNvCxnSpPr>
          <p:nvPr/>
        </p:nvCxnSpPr>
        <p:spPr bwMode="auto">
          <a:xfrm>
            <a:off x="693551" y="3175000"/>
            <a:ext cx="304800" cy="152400"/>
          </a:xfrm>
          <a:prstGeom prst="curvedConnector3">
            <a:avLst>
              <a:gd name="adj1" fmla="val 50000"/>
            </a:avLst>
          </a:prstGeom>
          <a:noFill/>
          <a:ln w="19050">
            <a:solidFill>
              <a:srgbClr val="646444"/>
            </a:solidFill>
            <a:prstDash val="sysDash"/>
            <a:round/>
            <a:headEnd/>
            <a:tailEnd type="triangle" w="med" len="lg"/>
          </a:ln>
        </p:spPr>
      </p:cxnSp>
      <p:sp>
        <p:nvSpPr>
          <p:cNvPr id="52" name="Rounded Rectangle 89"/>
          <p:cNvSpPr>
            <a:spLocks noChangeArrowheads="1"/>
          </p:cNvSpPr>
          <p:nvPr/>
        </p:nvSpPr>
        <p:spPr bwMode="auto">
          <a:xfrm>
            <a:off x="769751" y="4100513"/>
            <a:ext cx="3048000" cy="588962"/>
          </a:xfrm>
          <a:prstGeom prst="roundRect">
            <a:avLst>
              <a:gd name="adj" fmla="val 5898"/>
            </a:avLst>
          </a:prstGeom>
          <a:noFill/>
          <a:ln w="12700" algn="ctr">
            <a:solidFill>
              <a:srgbClr val="314F71"/>
            </a:solidFill>
            <a:round/>
            <a:headEnd/>
            <a:tailEnd/>
          </a:ln>
        </p:spPr>
        <p:txBody>
          <a:bodyPr wrap="none" lIns="72000" tIns="36000" rIns="0" bIns="0"/>
          <a:lstStyle/>
          <a:p>
            <a:r>
              <a:rPr lang="en-US" altLang="ko-KR" sz="800" b="1" baseline="0">
                <a:solidFill>
                  <a:srgbClr val="000000"/>
                </a:solidFill>
                <a:latin typeface="맑은 고딕" pitchFamily="50" charset="-127"/>
                <a:ea typeface="맑은 고딕" pitchFamily="50" charset="-127"/>
              </a:rPr>
              <a:t>Database</a:t>
            </a:r>
          </a:p>
        </p:txBody>
      </p:sp>
      <p:grpSp>
        <p:nvGrpSpPr>
          <p:cNvPr id="53" name="Group 101"/>
          <p:cNvGrpSpPr>
            <a:grpSpLocks/>
          </p:cNvGrpSpPr>
          <p:nvPr/>
        </p:nvGrpSpPr>
        <p:grpSpPr bwMode="auto">
          <a:xfrm>
            <a:off x="845951" y="4311650"/>
            <a:ext cx="685800" cy="341313"/>
            <a:chOff x="6629400" y="5221288"/>
            <a:chExt cx="685800" cy="341312"/>
          </a:xfrm>
        </p:grpSpPr>
        <p:grpSp>
          <p:nvGrpSpPr>
            <p:cNvPr id="54" name="Group 100"/>
            <p:cNvGrpSpPr>
              <a:grpSpLocks/>
            </p:cNvGrpSpPr>
            <p:nvPr/>
          </p:nvGrpSpPr>
          <p:grpSpPr bwMode="auto">
            <a:xfrm>
              <a:off x="6629400" y="5221288"/>
              <a:ext cx="685800" cy="341312"/>
              <a:chOff x="6629400" y="5221288"/>
              <a:chExt cx="1620044" cy="722312"/>
            </a:xfrm>
          </p:grpSpPr>
          <p:pic>
            <p:nvPicPr>
              <p:cNvPr id="56" name="Picture 221" descr="DB copy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6629400" y="5221288"/>
                <a:ext cx="1620044" cy="5857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7" name="Picture 222" descr="DB copy"/>
              <p:cNvPicPr>
                <a:picLocks noChangeAspect="1" noChangeArrowheads="1"/>
              </p:cNvPicPr>
              <p:nvPr/>
            </p:nvPicPr>
            <p:blipFill>
              <a:blip r:embed="rId8" cstate="print"/>
              <a:srcRect t="59254"/>
              <a:stretch>
                <a:fillRect/>
              </a:stretch>
            </p:blipFill>
            <p:spPr bwMode="auto">
              <a:xfrm>
                <a:off x="6629400" y="5705475"/>
                <a:ext cx="1620044" cy="2381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58" name="Picture 223" descr="DB copy"/>
              <p:cNvPicPr>
                <a:picLocks noChangeAspect="1" noChangeArrowheads="1"/>
              </p:cNvPicPr>
              <p:nvPr/>
            </p:nvPicPr>
            <p:blipFill>
              <a:blip r:embed="rId9" cstate="print"/>
              <a:srcRect t="58612" b="32133"/>
              <a:stretch>
                <a:fillRect/>
              </a:stretch>
            </p:blipFill>
            <p:spPr bwMode="auto">
              <a:xfrm>
                <a:off x="6629400" y="5568950"/>
                <a:ext cx="1620044" cy="1682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55" name="Rectangle 224"/>
            <p:cNvSpPr>
              <a:spLocks noChangeArrowheads="1"/>
            </p:cNvSpPr>
            <p:nvPr/>
          </p:nvSpPr>
          <p:spPr bwMode="auto">
            <a:xfrm>
              <a:off x="6670430" y="5225534"/>
              <a:ext cx="607860" cy="18466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baseline="0">
                  <a:solidFill>
                    <a:srgbClr val="182738"/>
                  </a:solidFill>
                  <a:latin typeface="맑은 고딕" pitchFamily="50" charset="-127"/>
                  <a:ea typeface="맑은 고딕" pitchFamily="50" charset="-127"/>
                </a:rPr>
                <a:t>Control File</a:t>
              </a:r>
            </a:p>
          </p:txBody>
        </p:sp>
      </p:grpSp>
      <p:grpSp>
        <p:nvGrpSpPr>
          <p:cNvPr id="59" name="Group 103"/>
          <p:cNvGrpSpPr>
            <a:grpSpLocks/>
          </p:cNvGrpSpPr>
          <p:nvPr/>
        </p:nvGrpSpPr>
        <p:grpSpPr bwMode="auto">
          <a:xfrm>
            <a:off x="1455551" y="4119563"/>
            <a:ext cx="1219200" cy="533400"/>
            <a:chOff x="1752600" y="4038600"/>
            <a:chExt cx="1219200" cy="533400"/>
          </a:xfrm>
        </p:grpSpPr>
        <p:grpSp>
          <p:nvGrpSpPr>
            <p:cNvPr id="60" name="Group 102"/>
            <p:cNvGrpSpPr>
              <a:grpSpLocks/>
            </p:cNvGrpSpPr>
            <p:nvPr/>
          </p:nvGrpSpPr>
          <p:grpSpPr bwMode="auto">
            <a:xfrm>
              <a:off x="1752600" y="4038600"/>
              <a:ext cx="1219200" cy="533400"/>
              <a:chOff x="8494712" y="5216525"/>
              <a:chExt cx="1620044" cy="722312"/>
            </a:xfrm>
          </p:grpSpPr>
          <p:pic>
            <p:nvPicPr>
              <p:cNvPr id="63" name="Picture 221" descr="DB copy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 bwMode="auto">
              <a:xfrm>
                <a:off x="8494712" y="5216525"/>
                <a:ext cx="1620044" cy="5857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4" name="Picture 222" descr="DB copy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 t="59254"/>
              <a:stretch>
                <a:fillRect/>
              </a:stretch>
            </p:blipFill>
            <p:spPr bwMode="auto">
              <a:xfrm>
                <a:off x="8494712" y="5700712"/>
                <a:ext cx="1620044" cy="2381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65" name="Picture 223" descr="DB copy"/>
              <p:cNvPicPr>
                <a:picLocks noChangeAspect="1" noChangeArrowheads="1"/>
              </p:cNvPicPr>
              <p:nvPr/>
            </p:nvPicPr>
            <p:blipFill>
              <a:blip r:embed="rId11" cstate="print"/>
              <a:srcRect t="58612" b="32133"/>
              <a:stretch>
                <a:fillRect/>
              </a:stretch>
            </p:blipFill>
            <p:spPr bwMode="auto">
              <a:xfrm>
                <a:off x="8494712" y="5564187"/>
                <a:ext cx="1620044" cy="1682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61" name="Rectangle 224"/>
            <p:cNvSpPr>
              <a:spLocks noChangeArrowheads="1"/>
            </p:cNvSpPr>
            <p:nvPr/>
          </p:nvSpPr>
          <p:spPr bwMode="auto">
            <a:xfrm>
              <a:off x="2099604" y="4093698"/>
              <a:ext cx="505268" cy="18466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baseline="0">
                  <a:solidFill>
                    <a:srgbClr val="182738"/>
                  </a:solidFill>
                  <a:latin typeface="맑은 고딕" pitchFamily="50" charset="-127"/>
                  <a:ea typeface="맑은 고딕" pitchFamily="50" charset="-127"/>
                </a:rPr>
                <a:t>Data File</a:t>
              </a:r>
            </a:p>
          </p:txBody>
        </p:sp>
        <p:sp>
          <p:nvSpPr>
            <p:cNvPr id="62" name="Text Box 225"/>
            <p:cNvSpPr txBox="1">
              <a:spLocks noChangeArrowheads="1"/>
            </p:cNvSpPr>
            <p:nvPr/>
          </p:nvSpPr>
          <p:spPr bwMode="auto">
            <a:xfrm>
              <a:off x="1981200" y="4309404"/>
              <a:ext cx="720368" cy="1868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90000" tIns="46800" rIns="90000" bIns="46800" anchor="ctr" anchorCtr="1">
              <a:spAutoFit/>
            </a:bodyPr>
            <a:lstStyle/>
            <a:p>
              <a:pPr algn="ctr"/>
              <a:r>
                <a:rPr lang="ko-KR" altLang="en-US" sz="600" b="1" baseline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테이블스페이스</a:t>
              </a:r>
            </a:p>
          </p:txBody>
        </p:sp>
      </p:grpSp>
      <p:grpSp>
        <p:nvGrpSpPr>
          <p:cNvPr id="66" name="Group 112"/>
          <p:cNvGrpSpPr>
            <a:grpSpLocks/>
          </p:cNvGrpSpPr>
          <p:nvPr/>
        </p:nvGrpSpPr>
        <p:grpSpPr bwMode="auto">
          <a:xfrm>
            <a:off x="2598551" y="4119563"/>
            <a:ext cx="1219200" cy="533400"/>
            <a:chOff x="2971800" y="4038593"/>
            <a:chExt cx="1219200" cy="533399"/>
          </a:xfrm>
        </p:grpSpPr>
        <p:grpSp>
          <p:nvGrpSpPr>
            <p:cNvPr id="67" name="Group 102"/>
            <p:cNvGrpSpPr>
              <a:grpSpLocks/>
            </p:cNvGrpSpPr>
            <p:nvPr/>
          </p:nvGrpSpPr>
          <p:grpSpPr bwMode="auto">
            <a:xfrm>
              <a:off x="2971800" y="4038593"/>
              <a:ext cx="1219200" cy="533399"/>
              <a:chOff x="8494712" y="5216525"/>
              <a:chExt cx="1620044" cy="722312"/>
            </a:xfrm>
          </p:grpSpPr>
          <p:pic>
            <p:nvPicPr>
              <p:cNvPr id="71" name="Picture 221" descr="DB copy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 bwMode="auto">
              <a:xfrm>
                <a:off x="8494712" y="5216525"/>
                <a:ext cx="1620044" cy="5857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2" name="Picture 222" descr="DB copy"/>
              <p:cNvPicPr>
                <a:picLocks noChangeAspect="1" noChangeArrowheads="1"/>
              </p:cNvPicPr>
              <p:nvPr/>
            </p:nvPicPr>
            <p:blipFill>
              <a:blip r:embed="rId10" cstate="print"/>
              <a:srcRect t="59254"/>
              <a:stretch>
                <a:fillRect/>
              </a:stretch>
            </p:blipFill>
            <p:spPr bwMode="auto">
              <a:xfrm>
                <a:off x="8494712" y="5700712"/>
                <a:ext cx="1620044" cy="2381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3" name="Picture 223" descr="DB copy"/>
              <p:cNvPicPr>
                <a:picLocks noChangeAspect="1" noChangeArrowheads="1"/>
              </p:cNvPicPr>
              <p:nvPr/>
            </p:nvPicPr>
            <p:blipFill>
              <a:blip r:embed="rId11" cstate="print"/>
              <a:srcRect t="58612" b="32133"/>
              <a:stretch>
                <a:fillRect/>
              </a:stretch>
            </p:blipFill>
            <p:spPr bwMode="auto">
              <a:xfrm>
                <a:off x="8494712" y="5564187"/>
                <a:ext cx="1620044" cy="1682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68" name="Rectangle 224"/>
            <p:cNvSpPr>
              <a:spLocks noChangeArrowheads="1"/>
            </p:cNvSpPr>
            <p:nvPr/>
          </p:nvSpPr>
          <p:spPr bwMode="auto">
            <a:xfrm>
              <a:off x="3353974" y="4093698"/>
              <a:ext cx="471604" cy="18466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baseline="0">
                  <a:solidFill>
                    <a:srgbClr val="182738"/>
                  </a:solidFill>
                  <a:latin typeface="맑은 고딕" pitchFamily="50" charset="-127"/>
                  <a:ea typeface="맑은 고딕" pitchFamily="50" charset="-127"/>
                </a:rPr>
                <a:t>Log File</a:t>
              </a:r>
            </a:p>
          </p:txBody>
        </p:sp>
        <p:sp>
          <p:nvSpPr>
            <p:cNvPr id="69" name="Text Box 225"/>
            <p:cNvSpPr txBox="1">
              <a:spLocks noChangeArrowheads="1"/>
            </p:cNvSpPr>
            <p:nvPr/>
          </p:nvSpPr>
          <p:spPr bwMode="auto">
            <a:xfrm>
              <a:off x="3130060" y="4260166"/>
              <a:ext cx="468696" cy="27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90000" tIns="46800" rIns="90000" bIns="46800" anchor="ctr" anchorCtr="1">
              <a:spAutoFit/>
            </a:bodyPr>
            <a:lstStyle/>
            <a:p>
              <a:pPr algn="ctr"/>
              <a:r>
                <a:rPr lang="en-US" altLang="ko-KR" sz="600" b="1" baseline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Redo</a:t>
              </a:r>
            </a:p>
            <a:p>
              <a:pPr algn="ctr"/>
              <a:r>
                <a:rPr lang="en-US" altLang="ko-KR" sz="600" b="1" baseline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Log File</a:t>
              </a:r>
              <a:endParaRPr lang="ko-KR" altLang="en-US" sz="600" b="1" baseline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0" name="Text Box 225"/>
            <p:cNvSpPr txBox="1">
              <a:spLocks noChangeArrowheads="1"/>
            </p:cNvSpPr>
            <p:nvPr/>
          </p:nvSpPr>
          <p:spPr bwMode="auto">
            <a:xfrm>
              <a:off x="3505200" y="4267200"/>
              <a:ext cx="468696" cy="2791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90000" tIns="46800" rIns="90000" bIns="46800" anchor="ctr" anchorCtr="1">
              <a:spAutoFit/>
            </a:bodyPr>
            <a:lstStyle/>
            <a:p>
              <a:pPr algn="ctr"/>
              <a:r>
                <a:rPr lang="en-US" altLang="ko-KR" sz="600" b="1" baseline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Archive</a:t>
              </a:r>
            </a:p>
            <a:p>
              <a:pPr algn="ctr"/>
              <a:r>
                <a:rPr lang="en-US" altLang="ko-KR" sz="600" b="1" baseline="0">
                  <a:solidFill>
                    <a:srgbClr val="FFFFFF"/>
                  </a:solidFill>
                  <a:latin typeface="맑은 고딕" pitchFamily="50" charset="-127"/>
                  <a:ea typeface="맑은 고딕" pitchFamily="50" charset="-127"/>
                </a:rPr>
                <a:t>Log File</a:t>
              </a:r>
              <a:endParaRPr lang="ko-KR" altLang="en-US" sz="600" b="1" baseline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74" name="Group 113"/>
          <p:cNvGrpSpPr>
            <a:grpSpLocks/>
          </p:cNvGrpSpPr>
          <p:nvPr/>
        </p:nvGrpSpPr>
        <p:grpSpPr bwMode="auto">
          <a:xfrm>
            <a:off x="3817751" y="4076700"/>
            <a:ext cx="623888" cy="341313"/>
            <a:chOff x="6629400" y="5221288"/>
            <a:chExt cx="701432" cy="341312"/>
          </a:xfrm>
        </p:grpSpPr>
        <p:grpSp>
          <p:nvGrpSpPr>
            <p:cNvPr id="75" name="Group 100"/>
            <p:cNvGrpSpPr>
              <a:grpSpLocks/>
            </p:cNvGrpSpPr>
            <p:nvPr/>
          </p:nvGrpSpPr>
          <p:grpSpPr bwMode="auto">
            <a:xfrm>
              <a:off x="6629400" y="5221288"/>
              <a:ext cx="685800" cy="341312"/>
              <a:chOff x="6629400" y="5221288"/>
              <a:chExt cx="1620044" cy="722312"/>
            </a:xfrm>
          </p:grpSpPr>
          <p:pic>
            <p:nvPicPr>
              <p:cNvPr id="77" name="Picture 221" descr="DB copy"/>
              <p:cNvPicPr>
                <a:picLocks noChangeAspect="1" noChangeArrowheads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 bwMode="auto">
              <a:xfrm>
                <a:off x="6629400" y="5221288"/>
                <a:ext cx="1620044" cy="5857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8" name="Picture 222" descr="DB copy"/>
              <p:cNvPicPr>
                <a:picLocks noChangeAspect="1" noChangeArrowheads="1"/>
              </p:cNvPicPr>
              <p:nvPr/>
            </p:nvPicPr>
            <p:blipFill>
              <a:blip r:embed="rId13" cstate="print"/>
              <a:srcRect t="59254"/>
              <a:stretch>
                <a:fillRect/>
              </a:stretch>
            </p:blipFill>
            <p:spPr bwMode="auto">
              <a:xfrm>
                <a:off x="6629400" y="5705475"/>
                <a:ext cx="1620044" cy="2381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79" name="Picture 223" descr="DB copy"/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 t="58612" b="32133"/>
              <a:stretch>
                <a:fillRect/>
              </a:stretch>
            </p:blipFill>
            <p:spPr bwMode="auto">
              <a:xfrm>
                <a:off x="6629400" y="5568950"/>
                <a:ext cx="1620044" cy="1682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76" name="Rectangle 224"/>
            <p:cNvSpPr>
              <a:spLocks noChangeArrowheads="1"/>
            </p:cNvSpPr>
            <p:nvPr/>
          </p:nvSpPr>
          <p:spPr bwMode="auto">
            <a:xfrm>
              <a:off x="6670434" y="5225534"/>
              <a:ext cx="660398" cy="27699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baseline="0">
                  <a:solidFill>
                    <a:srgbClr val="182738"/>
                  </a:solidFill>
                  <a:latin typeface="맑은 고딕" pitchFamily="50" charset="-127"/>
                  <a:ea typeface="맑은 고딕" pitchFamily="50" charset="-127"/>
                </a:rPr>
                <a:t>Parameter </a:t>
              </a:r>
            </a:p>
            <a:p>
              <a:pPr algn="ctr"/>
              <a:r>
                <a:rPr lang="en-US" altLang="ko-KR" sz="600" b="1" baseline="0">
                  <a:solidFill>
                    <a:srgbClr val="182738"/>
                  </a:solidFill>
                  <a:latin typeface="맑은 고딕" pitchFamily="50" charset="-127"/>
                  <a:ea typeface="맑은 고딕" pitchFamily="50" charset="-127"/>
                </a:rPr>
                <a:t>File</a:t>
              </a:r>
            </a:p>
          </p:txBody>
        </p:sp>
      </p:grpSp>
      <p:grpSp>
        <p:nvGrpSpPr>
          <p:cNvPr id="80" name="Group 119"/>
          <p:cNvGrpSpPr>
            <a:grpSpLocks/>
          </p:cNvGrpSpPr>
          <p:nvPr/>
        </p:nvGrpSpPr>
        <p:grpSpPr bwMode="auto">
          <a:xfrm>
            <a:off x="3817751" y="4379913"/>
            <a:ext cx="609600" cy="341312"/>
            <a:chOff x="6629400" y="5221288"/>
            <a:chExt cx="685800" cy="341312"/>
          </a:xfrm>
        </p:grpSpPr>
        <p:grpSp>
          <p:nvGrpSpPr>
            <p:cNvPr id="81" name="Group 100"/>
            <p:cNvGrpSpPr>
              <a:grpSpLocks/>
            </p:cNvGrpSpPr>
            <p:nvPr/>
          </p:nvGrpSpPr>
          <p:grpSpPr bwMode="auto">
            <a:xfrm>
              <a:off x="6629400" y="5221288"/>
              <a:ext cx="685800" cy="341312"/>
              <a:chOff x="6629400" y="5221288"/>
              <a:chExt cx="1620044" cy="722312"/>
            </a:xfrm>
          </p:grpSpPr>
          <p:pic>
            <p:nvPicPr>
              <p:cNvPr id="83" name="Picture 221" descr="DB copy"/>
              <p:cNvPicPr>
                <a:picLocks noChangeAspect="1" noChangeArrowheads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 bwMode="auto">
              <a:xfrm>
                <a:off x="6629400" y="5221288"/>
                <a:ext cx="1620044" cy="5857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4" name="Picture 222" descr="DB copy"/>
              <p:cNvPicPr>
                <a:picLocks noChangeAspect="1" noChangeArrowheads="1"/>
              </p:cNvPicPr>
              <p:nvPr/>
            </p:nvPicPr>
            <p:blipFill>
              <a:blip r:embed="rId13" cstate="print"/>
              <a:srcRect t="59254"/>
              <a:stretch>
                <a:fillRect/>
              </a:stretch>
            </p:blipFill>
            <p:spPr bwMode="auto">
              <a:xfrm>
                <a:off x="6629400" y="5705475"/>
                <a:ext cx="1620044" cy="23812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85" name="Picture 223" descr="DB copy"/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 t="58612" b="32133"/>
              <a:stretch>
                <a:fillRect/>
              </a:stretch>
            </p:blipFill>
            <p:spPr bwMode="auto">
              <a:xfrm>
                <a:off x="6629400" y="5568950"/>
                <a:ext cx="1620044" cy="1682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sp>
          <p:nvSpPr>
            <p:cNvPr id="82" name="Rectangle 224"/>
            <p:cNvSpPr>
              <a:spLocks noChangeArrowheads="1"/>
            </p:cNvSpPr>
            <p:nvPr/>
          </p:nvSpPr>
          <p:spPr bwMode="auto">
            <a:xfrm>
              <a:off x="6670433" y="5225534"/>
              <a:ext cx="599083" cy="27699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600" b="1" baseline="0">
                  <a:solidFill>
                    <a:srgbClr val="182738"/>
                  </a:solidFill>
                  <a:latin typeface="맑은 고딕" pitchFamily="50" charset="-127"/>
                  <a:ea typeface="맑은 고딕" pitchFamily="50" charset="-127"/>
                </a:rPr>
                <a:t>Password</a:t>
              </a:r>
            </a:p>
            <a:p>
              <a:pPr algn="ctr"/>
              <a:r>
                <a:rPr lang="en-US" altLang="ko-KR" sz="600" b="1" baseline="0">
                  <a:solidFill>
                    <a:srgbClr val="182738"/>
                  </a:solidFill>
                  <a:latin typeface="맑은 고딕" pitchFamily="50" charset="-127"/>
                  <a:ea typeface="맑은 고딕" pitchFamily="50" charset="-127"/>
                </a:rPr>
                <a:t>File</a:t>
              </a:r>
            </a:p>
          </p:txBody>
        </p:sp>
      </p:grpSp>
      <p:cxnSp>
        <p:nvCxnSpPr>
          <p:cNvPr id="86" name="Straight Arrow Connector 126"/>
          <p:cNvCxnSpPr>
            <a:cxnSpLocks noChangeShapeType="1"/>
          </p:cNvCxnSpPr>
          <p:nvPr/>
        </p:nvCxnSpPr>
        <p:spPr bwMode="auto">
          <a:xfrm rot="5400000">
            <a:off x="2673164" y="4014788"/>
            <a:ext cx="153987" cy="1587"/>
          </a:xfrm>
          <a:prstGeom prst="straightConnector1">
            <a:avLst/>
          </a:prstGeom>
          <a:noFill/>
          <a:ln w="12700" algn="ctr">
            <a:solidFill>
              <a:srgbClr val="314F71"/>
            </a:solidFill>
            <a:round/>
            <a:headEnd/>
            <a:tailEnd type="arrow" w="med" len="med"/>
          </a:ln>
        </p:spPr>
      </p:cxnSp>
      <p:cxnSp>
        <p:nvCxnSpPr>
          <p:cNvPr id="87" name="Straight Arrow Connector 129"/>
          <p:cNvCxnSpPr>
            <a:cxnSpLocks noChangeShapeType="1"/>
          </p:cNvCxnSpPr>
          <p:nvPr/>
        </p:nvCxnSpPr>
        <p:spPr bwMode="auto">
          <a:xfrm rot="5400000" flipH="1" flipV="1">
            <a:off x="2904145" y="4007644"/>
            <a:ext cx="152400" cy="1588"/>
          </a:xfrm>
          <a:prstGeom prst="straightConnector1">
            <a:avLst/>
          </a:prstGeom>
          <a:noFill/>
          <a:ln w="12700" algn="ctr">
            <a:solidFill>
              <a:srgbClr val="314F71"/>
            </a:solidFill>
            <a:round/>
            <a:headEnd/>
            <a:tailEnd type="arrow" w="med" len="med"/>
          </a:ln>
        </p:spPr>
      </p:cxnSp>
      <p:cxnSp>
        <p:nvCxnSpPr>
          <p:cNvPr id="88" name="Curved Connector 167"/>
          <p:cNvCxnSpPr>
            <a:cxnSpLocks noChangeShapeType="1"/>
            <a:stCxn id="21" idx="3"/>
          </p:cNvCxnSpPr>
          <p:nvPr/>
        </p:nvCxnSpPr>
        <p:spPr bwMode="auto">
          <a:xfrm>
            <a:off x="693551" y="3044825"/>
            <a:ext cx="1066800" cy="288925"/>
          </a:xfrm>
          <a:prstGeom prst="curvedConnector3">
            <a:avLst>
              <a:gd name="adj1" fmla="val 105384"/>
            </a:avLst>
          </a:prstGeom>
          <a:noFill/>
          <a:ln w="19050" algn="ctr">
            <a:solidFill>
              <a:srgbClr val="646444"/>
            </a:solidFill>
            <a:prstDash val="sysDash"/>
            <a:round/>
            <a:headEnd type="stealth" w="med" len="med"/>
            <a:tailEnd/>
          </a:ln>
        </p:spPr>
      </p:cxnSp>
      <p:sp>
        <p:nvSpPr>
          <p:cNvPr id="89" name="Freeform 357"/>
          <p:cNvSpPr>
            <a:spLocks/>
          </p:cNvSpPr>
          <p:nvPr/>
        </p:nvSpPr>
        <p:spPr bwMode="auto">
          <a:xfrm>
            <a:off x="234764" y="1641475"/>
            <a:ext cx="2540000" cy="384175"/>
          </a:xfrm>
          <a:custGeom>
            <a:avLst/>
            <a:gdLst>
              <a:gd name="T0" fmla="*/ 2147483647 w 577"/>
              <a:gd name="T1" fmla="*/ 2147483647 h 80"/>
              <a:gd name="T2" fmla="*/ 2147483647 w 577"/>
              <a:gd name="T3" fmla="*/ 0 h 80"/>
              <a:gd name="T4" fmla="*/ 2147483647 w 577"/>
              <a:gd name="T5" fmla="*/ 0 h 80"/>
              <a:gd name="T6" fmla="*/ 0 w 577"/>
              <a:gd name="T7" fmla="*/ 2147483647 h 80"/>
              <a:gd name="T8" fmla="*/ 0 w 577"/>
              <a:gd name="T9" fmla="*/ 2147483647 h 80"/>
              <a:gd name="T10" fmla="*/ 2147483647 w 577"/>
              <a:gd name="T11" fmla="*/ 2147483647 h 80"/>
              <a:gd name="T12" fmla="*/ 2147483647 w 577"/>
              <a:gd name="T13" fmla="*/ 2147483647 h 80"/>
              <a:gd name="T14" fmla="*/ 2147483647 w 577"/>
              <a:gd name="T15" fmla="*/ 2147483647 h 80"/>
              <a:gd name="T16" fmla="*/ 2147483647 w 577"/>
              <a:gd name="T17" fmla="*/ 2147483647 h 8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577"/>
              <a:gd name="T28" fmla="*/ 0 h 80"/>
              <a:gd name="T29" fmla="*/ 577 w 577"/>
              <a:gd name="T30" fmla="*/ 80 h 8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577" h="80">
                <a:moveTo>
                  <a:pt x="526" y="5"/>
                </a:moveTo>
                <a:cubicBezTo>
                  <a:pt x="524" y="3"/>
                  <a:pt x="520" y="0"/>
                  <a:pt x="517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78"/>
                  <a:pt x="2" y="80"/>
                  <a:pt x="5" y="80"/>
                </a:cubicBezTo>
                <a:cubicBezTo>
                  <a:pt x="573" y="80"/>
                  <a:pt x="573" y="80"/>
                  <a:pt x="573" y="80"/>
                </a:cubicBezTo>
                <a:cubicBezTo>
                  <a:pt x="576" y="80"/>
                  <a:pt x="577" y="78"/>
                  <a:pt x="575" y="76"/>
                </a:cubicBezTo>
                <a:lnTo>
                  <a:pt x="526" y="5"/>
                </a:lnTo>
                <a:close/>
              </a:path>
            </a:pathLst>
          </a:custGeom>
          <a:gradFill rotWithShape="1">
            <a:gsLst>
              <a:gs pos="0">
                <a:srgbClr val="056089"/>
              </a:gs>
              <a:gs pos="100000">
                <a:srgbClr val="073D6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</p:spPr>
        <p:txBody>
          <a:bodyPr lIns="180000" tIns="36000" rIns="0" bIns="36000" anchor="ctr"/>
          <a:lstStyle/>
          <a:p>
            <a:r>
              <a:rPr lang="en-US" altLang="ko-KR" sz="1400" b="1" baseline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Tibero</a:t>
            </a:r>
            <a:endParaRPr lang="ko-KR" altLang="ko-KR" sz="1400" b="1" baseline="0">
              <a:solidFill>
                <a:srgbClr val="FFFFFF"/>
              </a:solidFill>
              <a:latin typeface="맑은 고딕" pitchFamily="50" charset="-127"/>
              <a:ea typeface="맑은 고딕" pitchFamily="50" charset="-127"/>
              <a:cs typeface="Times New Roman" pitchFamily="18" charset="0"/>
            </a:endParaRPr>
          </a:p>
        </p:txBody>
      </p:sp>
      <p:sp>
        <p:nvSpPr>
          <p:cNvPr id="90" name="Freeform 357"/>
          <p:cNvSpPr>
            <a:spLocks/>
          </p:cNvSpPr>
          <p:nvPr/>
        </p:nvSpPr>
        <p:spPr bwMode="auto">
          <a:xfrm>
            <a:off x="4663889" y="1641475"/>
            <a:ext cx="2540000" cy="384175"/>
          </a:xfrm>
          <a:custGeom>
            <a:avLst/>
            <a:gdLst>
              <a:gd name="T0" fmla="*/ 2147483647 w 577"/>
              <a:gd name="T1" fmla="*/ 2147483647 h 80"/>
              <a:gd name="T2" fmla="*/ 2147483647 w 577"/>
              <a:gd name="T3" fmla="*/ 0 h 80"/>
              <a:gd name="T4" fmla="*/ 2147483647 w 577"/>
              <a:gd name="T5" fmla="*/ 0 h 80"/>
              <a:gd name="T6" fmla="*/ 0 w 577"/>
              <a:gd name="T7" fmla="*/ 2147483647 h 80"/>
              <a:gd name="T8" fmla="*/ 0 w 577"/>
              <a:gd name="T9" fmla="*/ 2147483647 h 80"/>
              <a:gd name="T10" fmla="*/ 2147483647 w 577"/>
              <a:gd name="T11" fmla="*/ 2147483647 h 80"/>
              <a:gd name="T12" fmla="*/ 2147483647 w 577"/>
              <a:gd name="T13" fmla="*/ 2147483647 h 80"/>
              <a:gd name="T14" fmla="*/ 2147483647 w 577"/>
              <a:gd name="T15" fmla="*/ 2147483647 h 80"/>
              <a:gd name="T16" fmla="*/ 2147483647 w 577"/>
              <a:gd name="T17" fmla="*/ 2147483647 h 8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577"/>
              <a:gd name="T28" fmla="*/ 0 h 80"/>
              <a:gd name="T29" fmla="*/ 577 w 577"/>
              <a:gd name="T30" fmla="*/ 80 h 8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577" h="80">
                <a:moveTo>
                  <a:pt x="526" y="5"/>
                </a:moveTo>
                <a:cubicBezTo>
                  <a:pt x="524" y="3"/>
                  <a:pt x="520" y="0"/>
                  <a:pt x="517" y="0"/>
                </a:cubicBez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78"/>
                  <a:pt x="2" y="80"/>
                  <a:pt x="5" y="80"/>
                </a:cubicBezTo>
                <a:cubicBezTo>
                  <a:pt x="573" y="80"/>
                  <a:pt x="573" y="80"/>
                  <a:pt x="573" y="80"/>
                </a:cubicBezTo>
                <a:cubicBezTo>
                  <a:pt x="576" y="80"/>
                  <a:pt x="577" y="78"/>
                  <a:pt x="575" y="76"/>
                </a:cubicBezTo>
                <a:lnTo>
                  <a:pt x="526" y="5"/>
                </a:lnTo>
                <a:close/>
              </a:path>
            </a:pathLst>
          </a:custGeom>
          <a:gradFill rotWithShape="1">
            <a:gsLst>
              <a:gs pos="0">
                <a:srgbClr val="056089"/>
              </a:gs>
              <a:gs pos="100000">
                <a:srgbClr val="073D61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</p:spPr>
        <p:txBody>
          <a:bodyPr lIns="180000" tIns="36000" rIns="0" bIns="36000" anchor="ctr"/>
          <a:lstStyle/>
          <a:p>
            <a:r>
              <a:rPr lang="en-US" altLang="ko-KR" sz="1400" b="1" baseline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rPr>
              <a:t>Oracle</a:t>
            </a:r>
            <a:endParaRPr lang="ko-KR" altLang="ko-KR" sz="1400" b="1" baseline="0">
              <a:solidFill>
                <a:srgbClr val="FFFFFF"/>
              </a:solidFill>
              <a:latin typeface="맑은 고딕" pitchFamily="50" charset="-127"/>
              <a:ea typeface="맑은 고딕" pitchFamily="50" charset="-127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9479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tbAdmin </a:t>
            </a:r>
            <a:r>
              <a:rPr lang="ko-KR" altLang="en-US" smtClean="0"/>
              <a:t>설치 및 실행 방법</a:t>
            </a:r>
          </a:p>
        </p:txBody>
      </p:sp>
      <p:sp>
        <p:nvSpPr>
          <p:cNvPr id="194563" name="Rectangle 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설치 및 실행</a:t>
            </a:r>
          </a:p>
          <a:p>
            <a:pPr lvl="1"/>
            <a:r>
              <a:rPr lang="ko-KR" altLang="en-US" smtClean="0"/>
              <a:t> 별도의 라이센스 없이 해당 파일의 압축을 풀면</a:t>
            </a:r>
            <a:r>
              <a:rPr lang="en-US" altLang="ko-KR" smtClean="0"/>
              <a:t> </a:t>
            </a:r>
            <a:r>
              <a:rPr lang="ko-KR" altLang="en-US" smtClean="0"/>
              <a:t>바로 설치됨</a:t>
            </a:r>
            <a:endParaRPr lang="en-US" altLang="ko-KR" smtClean="0"/>
          </a:p>
          <a:p>
            <a:pPr lvl="1"/>
            <a:r>
              <a:rPr lang="ko-KR" altLang="en-US" smtClean="0"/>
              <a:t> 기존의 </a:t>
            </a:r>
            <a:r>
              <a:rPr lang="en-US" altLang="ko-KR" smtClean="0"/>
              <a:t>tbadmin</a:t>
            </a:r>
            <a:r>
              <a:rPr lang="ko-KR" altLang="en-US" smtClean="0"/>
              <a:t>폴더가 존재하는 경우에는 반드시 폴더 삭제 후에</a:t>
            </a:r>
            <a:r>
              <a:rPr lang="en-US" altLang="ko-KR" smtClean="0"/>
              <a:t>, </a:t>
            </a:r>
            <a:r>
              <a:rPr lang="ko-KR" altLang="en-US" smtClean="0"/>
              <a:t>압축을 해제해야 한다</a:t>
            </a:r>
            <a:r>
              <a:rPr lang="en-US" altLang="ko-KR" smtClean="0"/>
              <a:t>.</a:t>
            </a:r>
            <a:endParaRPr lang="ko-KR" altLang="en-US" smtClean="0"/>
          </a:p>
          <a:p>
            <a:pPr lvl="1"/>
            <a:r>
              <a:rPr lang="ko-KR" altLang="en-US" smtClean="0"/>
              <a:t> </a:t>
            </a:r>
            <a:r>
              <a:rPr lang="ko-KR" altLang="ko-KR" smtClean="0"/>
              <a:t>압축 파일 내에는 플랫폼별로 tbAdmin을 실행할 수 있는 바이너리 실행 파일이 있다. 바이너리 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en-US" altLang="ko-KR" smtClean="0"/>
              <a:t>  </a:t>
            </a:r>
            <a:r>
              <a:rPr lang="ko-KR" altLang="ko-KR" smtClean="0"/>
              <a:t>실행 파일은 플랫폼별 디렉터리의 하위 디렉터리인 tbAdmin에 존재한다.</a:t>
            </a:r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설치할 플랫폼에 맞는 디렉터리에서 </a:t>
            </a:r>
            <a:r>
              <a:rPr lang="en-US" altLang="ko-KR" smtClean="0"/>
              <a:t>tbAdmin </a:t>
            </a:r>
            <a:r>
              <a:rPr lang="ko-KR" altLang="en-US" smtClean="0"/>
              <a:t>이라는 바이너리 실행 파일을 실행한다</a:t>
            </a:r>
            <a:r>
              <a:rPr lang="en-US" altLang="ko-KR" smtClean="0"/>
              <a:t>.</a:t>
            </a:r>
            <a:endParaRPr lang="ko-KR" altLang="en-US" smtClean="0"/>
          </a:p>
        </p:txBody>
      </p:sp>
      <p:sp>
        <p:nvSpPr>
          <p:cNvPr id="194564" name="직사각형 1"/>
          <p:cNvSpPr>
            <a:spLocks noChangeArrowheads="1"/>
          </p:cNvSpPr>
          <p:nvPr/>
        </p:nvSpPr>
        <p:spPr bwMode="auto">
          <a:xfrm>
            <a:off x="862013" y="2366963"/>
            <a:ext cx="4572000" cy="3046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linux.gtk.x86</a:t>
            </a:r>
          </a:p>
          <a:p>
            <a:r>
              <a:rPr lang="ko-KR" altLang="en-US">
                <a:latin typeface="맑은 고딕" pitchFamily="50" charset="-127"/>
                <a:ea typeface="맑은 고딕" pitchFamily="50" charset="-127"/>
              </a:rPr>
              <a:t>설치할 플랫폼이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32bit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일 때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UNIX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계열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(LINUX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포함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에서 실행할 수 있는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tbAdmin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실행 파일이 있는 디렉터리이다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linux.gtk.x86_64</a:t>
            </a:r>
          </a:p>
          <a:p>
            <a:r>
              <a:rPr lang="ko-KR" altLang="en-US">
                <a:latin typeface="맑은 고딕" pitchFamily="50" charset="-127"/>
                <a:ea typeface="맑은 고딕" pitchFamily="50" charset="-127"/>
              </a:rPr>
              <a:t>설치할 플랫폼이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64bit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일 때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UNIX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계열에서 실행할 수 있는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tbAdmin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실행 파일이 있는 디렉터리이다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win32.win32.x86</a:t>
            </a:r>
          </a:p>
          <a:p>
            <a:r>
              <a:rPr lang="ko-KR" altLang="en-US">
                <a:latin typeface="맑은 고딕" pitchFamily="50" charset="-127"/>
                <a:ea typeface="맑은 고딕" pitchFamily="50" charset="-127"/>
              </a:rPr>
              <a:t>설치할 플랫폼이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32bit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일 때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Windows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계열에서 실행할 수 있는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tbAdmin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실행 파일이 있는 디렉터리이다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win32.win32.x86_64</a:t>
            </a:r>
          </a:p>
          <a:p>
            <a:r>
              <a:rPr lang="ko-KR" altLang="en-US">
                <a:latin typeface="맑은 고딕" pitchFamily="50" charset="-127"/>
                <a:ea typeface="맑은 고딕" pitchFamily="50" charset="-127"/>
              </a:rPr>
              <a:t>설치할 플랫폼이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64bit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일 때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Windows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계열에서 실행할 수 있는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tbAdmin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실행 파일이 있는 디렉터리이다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tbAdmin </a:t>
            </a:r>
            <a:r>
              <a:rPr lang="ko-KR" altLang="en-US" smtClean="0"/>
              <a:t>기능 설명</a:t>
            </a:r>
          </a:p>
        </p:txBody>
      </p:sp>
      <p:sp>
        <p:nvSpPr>
          <p:cNvPr id="195587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SQL Editor </a:t>
            </a:r>
            <a:endParaRPr lang="ko-KR" altLang="en-US" smtClean="0"/>
          </a:p>
          <a:p>
            <a:pPr lvl="1"/>
            <a:r>
              <a:rPr lang="ko-KR" altLang="en-US" smtClean="0"/>
              <a:t> 일반적인 </a:t>
            </a:r>
            <a:r>
              <a:rPr lang="en-US" altLang="ko-KR" smtClean="0"/>
              <a:t>SQL </a:t>
            </a:r>
            <a:r>
              <a:rPr lang="ko-KR" altLang="en-US" smtClean="0"/>
              <a:t>문장 및 입력</a:t>
            </a:r>
            <a:r>
              <a:rPr lang="en-US" altLang="ko-KR" smtClean="0"/>
              <a:t>, </a:t>
            </a:r>
            <a:r>
              <a:rPr lang="ko-KR" altLang="en-US" smtClean="0"/>
              <a:t>편집</a:t>
            </a:r>
            <a:r>
              <a:rPr lang="en-US" altLang="ko-KR" smtClean="0"/>
              <a:t>, </a:t>
            </a:r>
            <a:r>
              <a:rPr lang="ko-KR" altLang="en-US" smtClean="0"/>
              <a:t>실행</a:t>
            </a:r>
          </a:p>
          <a:p>
            <a:pPr lvl="1"/>
            <a:r>
              <a:rPr lang="en-US" altLang="ko-KR" smtClean="0"/>
              <a:t> DML SQL </a:t>
            </a:r>
            <a:r>
              <a:rPr lang="ko-KR" altLang="en-US" smtClean="0"/>
              <a:t>문장의 </a:t>
            </a:r>
            <a:r>
              <a:rPr lang="en-US" altLang="ko-KR" smtClean="0"/>
              <a:t>Execution Plan </a:t>
            </a:r>
            <a:r>
              <a:rPr lang="ko-KR" altLang="en-US" smtClean="0"/>
              <a:t>보기</a:t>
            </a:r>
          </a:p>
          <a:p>
            <a:pPr lvl="1"/>
            <a:r>
              <a:rPr lang="en-US" altLang="ko-KR" smtClean="0"/>
              <a:t> DBMS Output </a:t>
            </a:r>
            <a:r>
              <a:rPr lang="ko-KR" altLang="en-US" smtClean="0"/>
              <a:t>보기 기능</a:t>
            </a:r>
          </a:p>
          <a:p>
            <a:pPr lvl="1"/>
            <a:r>
              <a:rPr lang="ko-KR" altLang="en-US" smtClean="0"/>
              <a:t> 성능향상을 위한 </a:t>
            </a:r>
            <a:r>
              <a:rPr lang="en-US" altLang="ko-KR" smtClean="0"/>
              <a:t>Partial Data Fetch </a:t>
            </a:r>
            <a:r>
              <a:rPr lang="ko-KR" altLang="en-US" smtClean="0"/>
              <a:t>기능</a:t>
            </a:r>
          </a:p>
          <a:p>
            <a:pPr lvl="1"/>
            <a:r>
              <a:rPr lang="en-US" altLang="ko-KR" smtClean="0"/>
              <a:t> Cell Editor </a:t>
            </a:r>
            <a:r>
              <a:rPr lang="ko-KR" altLang="en-US" smtClean="0"/>
              <a:t>편집기능</a:t>
            </a:r>
          </a:p>
          <a:p>
            <a:pPr lvl="1"/>
            <a:r>
              <a:rPr lang="en-US" altLang="ko-KR" smtClean="0"/>
              <a:t> GUI</a:t>
            </a:r>
            <a:r>
              <a:rPr lang="ko-KR" altLang="en-US" smtClean="0"/>
              <a:t>를 통한 </a:t>
            </a:r>
            <a:r>
              <a:rPr lang="en-US" altLang="ko-KR" smtClean="0"/>
              <a:t>Commit/Rollback </a:t>
            </a:r>
          </a:p>
          <a:p>
            <a:pPr lvl="1"/>
            <a:r>
              <a:rPr lang="en-US" altLang="ko-KR" smtClean="0"/>
              <a:t> </a:t>
            </a:r>
            <a:r>
              <a:rPr lang="en-US" altLang="ko-KR" smtClean="0">
                <a:latin typeface="바탕체" pitchFamily="17" charset="-127"/>
                <a:ea typeface="바탕체" pitchFamily="17" charset="-127"/>
              </a:rPr>
              <a:t>Open File/Save As… </a:t>
            </a:r>
            <a:r>
              <a:rPr lang="ko-KR" altLang="en-US" smtClean="0">
                <a:latin typeface="바탕체" pitchFamily="17" charset="-127"/>
                <a:ea typeface="바탕체" pitchFamily="17" charset="-127"/>
              </a:rPr>
              <a:t>기능</a:t>
            </a:r>
          </a:p>
          <a:p>
            <a:pPr lvl="1"/>
            <a:r>
              <a:rPr lang="en-US" altLang="ko-KR" smtClean="0"/>
              <a:t> Describe Object(Table, View, Synonym) </a:t>
            </a:r>
            <a:r>
              <a:rPr lang="ko-KR" altLang="en-US" smtClean="0"/>
              <a:t>기능</a:t>
            </a:r>
          </a:p>
          <a:p>
            <a:pPr lvl="1"/>
            <a:r>
              <a:rPr lang="ko-KR" altLang="en-US" smtClean="0"/>
              <a:t> 단일 문장 수행 기능</a:t>
            </a:r>
          </a:p>
          <a:p>
            <a:pPr lvl="1"/>
            <a:r>
              <a:rPr lang="ko-KR" altLang="en-US" smtClean="0"/>
              <a:t> 엑셀파일 저장기능</a:t>
            </a:r>
            <a:r>
              <a:rPr lang="en-US" altLang="ko-KR" smtClean="0"/>
              <a:t>,  </a:t>
            </a:r>
            <a:r>
              <a:rPr lang="ko-KR" altLang="en-US" smtClean="0"/>
              <a:t>컬럼 필터링</a:t>
            </a:r>
            <a:r>
              <a:rPr lang="en-US" altLang="ko-KR" smtClean="0"/>
              <a:t>, </a:t>
            </a:r>
            <a:r>
              <a:rPr lang="ko-KR" altLang="en-US" smtClean="0"/>
              <a:t>정렬 기능</a:t>
            </a:r>
          </a:p>
          <a:p>
            <a:pPr lvl="1"/>
            <a:r>
              <a:rPr lang="en-US" altLang="ko-KR" smtClean="0"/>
              <a:t> SQL Keyword/SQL Function/SQL</a:t>
            </a:r>
          </a:p>
          <a:p>
            <a:pPr lvl="1">
              <a:buFont typeface="Arial Black" pitchFamily="34" charset="0"/>
              <a:buNone/>
            </a:pPr>
            <a:r>
              <a:rPr lang="en-US" altLang="ko-KR" smtClean="0"/>
              <a:t>  Template/Table name Completion </a:t>
            </a:r>
            <a:r>
              <a:rPr lang="ko-KR" altLang="en-US" smtClean="0"/>
              <a:t>기능</a:t>
            </a:r>
          </a:p>
        </p:txBody>
      </p:sp>
      <p:pic>
        <p:nvPicPr>
          <p:cNvPr id="195588" name="Picture 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59363" y="1206500"/>
            <a:ext cx="3587750" cy="3408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tbAdmin </a:t>
            </a:r>
            <a:r>
              <a:rPr lang="ko-KR" altLang="en-US" smtClean="0"/>
              <a:t>기능 설명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96611" name="Rectangle 8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PSM  Editor </a:t>
            </a:r>
            <a:endParaRPr lang="ko-KR" altLang="en-US" smtClean="0"/>
          </a:p>
          <a:p>
            <a:pPr lvl="1"/>
            <a:r>
              <a:rPr lang="en-US" altLang="ko-KR" smtClean="0"/>
              <a:t> PL/SQL </a:t>
            </a:r>
            <a:r>
              <a:rPr lang="ko-KR" altLang="en-US" smtClean="0"/>
              <a:t>문장 편집 및 컴파일 기능</a:t>
            </a:r>
          </a:p>
          <a:p>
            <a:pPr lvl="1"/>
            <a:r>
              <a:rPr lang="ko-KR" altLang="en-US" smtClean="0"/>
              <a:t> 컴파일 에러정보 출력</a:t>
            </a:r>
          </a:p>
          <a:p>
            <a:pPr lvl="1"/>
            <a:r>
              <a:rPr lang="en-US" altLang="ko-KR" smtClean="0"/>
              <a:t> PL/SQL Hierarchy </a:t>
            </a:r>
            <a:r>
              <a:rPr lang="ko-KR" altLang="en-US" smtClean="0"/>
              <a:t>정보 제공</a:t>
            </a:r>
          </a:p>
          <a:p>
            <a:pPr lvl="1"/>
            <a:r>
              <a:rPr lang="en-US" altLang="ko-KR" smtClean="0"/>
              <a:t> Open File/Save As… </a:t>
            </a:r>
            <a:r>
              <a:rPr lang="ko-KR" altLang="en-US" smtClean="0"/>
              <a:t>기능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r>
              <a:rPr lang="ko-KR" altLang="en-US" smtClean="0"/>
              <a:t> </a:t>
            </a:r>
            <a:r>
              <a:rPr lang="en-US" altLang="ko-KR" smtClean="0"/>
              <a:t>Schema Browser </a:t>
            </a:r>
          </a:p>
          <a:p>
            <a:pPr lvl="1"/>
            <a:r>
              <a:rPr lang="ko-KR" altLang="en-US" smtClean="0"/>
              <a:t> 접근 가능한 데이터 오브젝트의 </a:t>
            </a:r>
            <a:r>
              <a:rPr lang="en-US" altLang="ko-KR" smtClean="0"/>
              <a:t>Browsing</a:t>
            </a:r>
          </a:p>
          <a:p>
            <a:pPr lvl="1"/>
            <a:r>
              <a:rPr lang="ko-KR" altLang="en-US" smtClean="0"/>
              <a:t> 각 오브젝트에 대한 상세정보 제공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GUI</a:t>
            </a:r>
            <a:r>
              <a:rPr lang="ko-KR" altLang="en-US" smtClean="0"/>
              <a:t>를 통한 오브젝트의 생성</a:t>
            </a:r>
            <a:r>
              <a:rPr lang="en-US" altLang="ko-KR" smtClean="0"/>
              <a:t>, </a:t>
            </a:r>
            <a:r>
              <a:rPr lang="ko-KR" altLang="en-US" smtClean="0"/>
              <a:t>편집 및 삭제 기능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PL/SQL</a:t>
            </a:r>
            <a:r>
              <a:rPr lang="ko-KR" altLang="en-US" smtClean="0"/>
              <a:t>의 </a:t>
            </a:r>
            <a:r>
              <a:rPr lang="en-US" altLang="ko-KR" smtClean="0"/>
              <a:t>PSM Editor</a:t>
            </a:r>
            <a:r>
              <a:rPr lang="ko-KR" altLang="en-US" smtClean="0"/>
              <a:t>과의 연동 기능</a:t>
            </a:r>
          </a:p>
          <a:p>
            <a:endParaRPr lang="ko-KR" altLang="en-US" smtClean="0"/>
          </a:p>
        </p:txBody>
      </p:sp>
      <p:pic>
        <p:nvPicPr>
          <p:cNvPr id="196612" name="Picture 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3025" y="812800"/>
            <a:ext cx="3311525" cy="273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6613" name="Picture 10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3338" y="3721100"/>
            <a:ext cx="3332162" cy="2744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tbAdmin </a:t>
            </a:r>
            <a:r>
              <a:rPr lang="ko-KR" altLang="en-US" smtClean="0"/>
              <a:t>기능 설명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97635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Schema Tree Browser</a:t>
            </a:r>
          </a:p>
          <a:p>
            <a:pPr lvl="1"/>
            <a:r>
              <a:rPr lang="ko-KR" altLang="en-US" smtClean="0"/>
              <a:t> 트리 형태로 스키마 정보 표시</a:t>
            </a:r>
            <a:endParaRPr lang="en-US" altLang="ko-KR" smtClean="0"/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오브젝트 선택시 오브젝트에 대한 상세 정보 표시</a:t>
            </a:r>
            <a:endParaRPr lang="en-US" altLang="ko-KR" smtClean="0"/>
          </a:p>
          <a:p>
            <a:pPr lvl="1"/>
            <a:endParaRPr lang="en-US" altLang="ko-KR" smtClean="0"/>
          </a:p>
          <a:p>
            <a:r>
              <a:rPr lang="ko-KR" altLang="en-US" smtClean="0"/>
              <a:t> </a:t>
            </a:r>
            <a:r>
              <a:rPr lang="en-US" altLang="ko-KR" smtClean="0"/>
              <a:t>Session Manager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Tibero</a:t>
            </a:r>
            <a:r>
              <a:rPr lang="ko-KR" altLang="en-US" smtClean="0"/>
              <a:t>에 접속한 </a:t>
            </a:r>
            <a:r>
              <a:rPr lang="en-US" altLang="ko-KR" smtClean="0"/>
              <a:t>Client </a:t>
            </a:r>
            <a:r>
              <a:rPr lang="ko-KR" altLang="en-US" smtClean="0"/>
              <a:t>세션정보 표시</a:t>
            </a:r>
            <a:endParaRPr lang="en-US" altLang="ko-KR" smtClean="0"/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세션에 대한 </a:t>
            </a:r>
            <a:r>
              <a:rPr lang="en-US" altLang="ko-KR" smtClean="0"/>
              <a:t>SQL Trace </a:t>
            </a:r>
            <a:r>
              <a:rPr lang="ko-KR" altLang="en-US" smtClean="0"/>
              <a:t>설정</a:t>
            </a:r>
            <a:endParaRPr lang="en-US" altLang="ko-KR" smtClean="0"/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접속되어 있는 세션 강제 </a:t>
            </a:r>
            <a:r>
              <a:rPr lang="en-US" altLang="ko-KR" smtClean="0"/>
              <a:t>Kill </a:t>
            </a:r>
            <a:endParaRPr lang="ko-KR" altLang="en-US" smtClean="0"/>
          </a:p>
          <a:p>
            <a:pPr lvl="1"/>
            <a:endParaRPr lang="ko-KR" altLang="en-US" smtClean="0"/>
          </a:p>
        </p:txBody>
      </p:sp>
      <p:pic>
        <p:nvPicPr>
          <p:cNvPr id="197636" name="Picture 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6775" y="977900"/>
            <a:ext cx="2366963" cy="529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7637" name="Picture 9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475" y="3213100"/>
            <a:ext cx="3387725" cy="320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tbAdmin </a:t>
            </a:r>
            <a:r>
              <a:rPr lang="ko-KR" altLang="en-US" smtClean="0"/>
              <a:t>기능 설명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98659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Parameter Manager 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Tibero </a:t>
            </a:r>
            <a:r>
              <a:rPr lang="ko-KR" altLang="en-US" smtClean="0"/>
              <a:t>파라미터 상세정보제공</a:t>
            </a:r>
          </a:p>
          <a:p>
            <a:pPr lvl="1"/>
            <a:r>
              <a:rPr lang="en-US" altLang="ko-KR" smtClean="0"/>
              <a:t> System/Session </a:t>
            </a:r>
            <a:r>
              <a:rPr lang="ko-KR" altLang="en-US" smtClean="0"/>
              <a:t>범위의 파라미터 수정기능</a:t>
            </a:r>
          </a:p>
          <a:p>
            <a:endParaRPr lang="en-US" altLang="ko-KR" smtClean="0"/>
          </a:p>
          <a:p>
            <a:r>
              <a:rPr lang="en-US" altLang="ko-KR" smtClean="0"/>
              <a:t>Preferences </a:t>
            </a:r>
          </a:p>
          <a:p>
            <a:pPr lvl="1"/>
            <a:r>
              <a:rPr lang="ko-KR" altLang="en-US" smtClean="0"/>
              <a:t> 결과 데이터의 </a:t>
            </a:r>
            <a:r>
              <a:rPr lang="en-US" altLang="ko-KR" smtClean="0"/>
              <a:t>Partial Fetch  Count </a:t>
            </a:r>
            <a:r>
              <a:rPr lang="ko-KR" altLang="en-US" smtClean="0"/>
              <a:t>설정</a:t>
            </a:r>
          </a:p>
          <a:p>
            <a:pPr lvl="1"/>
            <a:r>
              <a:rPr lang="en-US" altLang="ko-KR" smtClean="0"/>
              <a:t> Syntax Highlighting </a:t>
            </a:r>
            <a:r>
              <a:rPr lang="ko-KR" altLang="en-US" smtClean="0"/>
              <a:t>정보 설정</a:t>
            </a:r>
          </a:p>
          <a:p>
            <a:pPr lvl="1"/>
            <a:r>
              <a:rPr lang="en-US" altLang="ko-KR" smtClean="0"/>
              <a:t> SQL Template </a:t>
            </a:r>
            <a:r>
              <a:rPr lang="ko-KR" altLang="en-US" smtClean="0"/>
              <a:t>추가</a:t>
            </a:r>
            <a:r>
              <a:rPr lang="en-US" altLang="ko-KR" smtClean="0"/>
              <a:t>, </a:t>
            </a:r>
            <a:r>
              <a:rPr lang="ko-KR" altLang="en-US" smtClean="0"/>
              <a:t>편집</a:t>
            </a:r>
            <a:r>
              <a:rPr lang="en-US" altLang="ko-KR" smtClean="0"/>
              <a:t>, </a:t>
            </a:r>
            <a:r>
              <a:rPr lang="ko-KR" altLang="en-US" smtClean="0"/>
              <a:t>삭제 기능</a:t>
            </a:r>
          </a:p>
          <a:p>
            <a:pPr lvl="1"/>
            <a:r>
              <a:rPr lang="ko-KR" altLang="en-US" smtClean="0"/>
              <a:t> 글자 </a:t>
            </a:r>
            <a:r>
              <a:rPr lang="en-US" altLang="ko-KR" smtClean="0"/>
              <a:t>Font </a:t>
            </a:r>
            <a:r>
              <a:rPr lang="ko-KR" altLang="en-US" smtClean="0"/>
              <a:t>및 </a:t>
            </a:r>
            <a:r>
              <a:rPr lang="en-US" altLang="ko-KR" smtClean="0"/>
              <a:t>Color </a:t>
            </a:r>
            <a:r>
              <a:rPr lang="ko-KR" altLang="en-US" smtClean="0"/>
              <a:t>설정</a:t>
            </a:r>
          </a:p>
          <a:p>
            <a:endParaRPr lang="ko-KR" altLang="en-US" smtClean="0"/>
          </a:p>
          <a:p>
            <a:pPr lvl="1"/>
            <a:endParaRPr lang="ko-KR" altLang="en-US" smtClean="0"/>
          </a:p>
          <a:p>
            <a:endParaRPr lang="ko-KR" altLang="en-US" smtClean="0"/>
          </a:p>
        </p:txBody>
      </p:sp>
      <p:pic>
        <p:nvPicPr>
          <p:cNvPr id="198660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500" y="850900"/>
            <a:ext cx="3930650" cy="3725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8661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250" y="3454400"/>
            <a:ext cx="3384550" cy="2947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tbAdmin </a:t>
            </a:r>
            <a:r>
              <a:rPr lang="ko-KR" altLang="en-US" smtClean="0"/>
              <a:t>기능 설명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99683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Export / Import </a:t>
            </a:r>
            <a:r>
              <a:rPr lang="ko-KR" altLang="en-US" smtClean="0"/>
              <a:t>기능 제공</a:t>
            </a:r>
            <a:endParaRPr lang="en-US" altLang="ko-KR" smtClean="0"/>
          </a:p>
          <a:p>
            <a:pPr lvl="1"/>
            <a:r>
              <a:rPr lang="ko-KR" altLang="en-US" smtClean="0"/>
              <a:t> 이진 </a:t>
            </a:r>
            <a:r>
              <a:rPr lang="en-US" altLang="ko-KR" smtClean="0"/>
              <a:t>.dat </a:t>
            </a:r>
            <a:r>
              <a:rPr lang="ko-KR" altLang="en-US" smtClean="0"/>
              <a:t>파일로 </a:t>
            </a:r>
            <a:r>
              <a:rPr lang="en-US" altLang="ko-KR" smtClean="0"/>
              <a:t>export / import </a:t>
            </a:r>
            <a:r>
              <a:rPr lang="ko-KR" altLang="en-US" smtClean="0"/>
              <a:t>기능 제공</a:t>
            </a:r>
            <a:endParaRPr lang="en-US" altLang="ko-KR" smtClean="0"/>
          </a:p>
          <a:p>
            <a:pPr lvl="1"/>
            <a:r>
              <a:rPr lang="en-US" altLang="ko-KR" smtClean="0"/>
              <a:t> Excel </a:t>
            </a:r>
            <a:r>
              <a:rPr lang="ko-KR" altLang="en-US" smtClean="0"/>
              <a:t>파일 형태의 </a:t>
            </a:r>
            <a:r>
              <a:rPr lang="en-US" altLang="ko-KR" smtClean="0"/>
              <a:t>export / import </a:t>
            </a:r>
            <a:r>
              <a:rPr lang="ko-KR" altLang="en-US" smtClean="0"/>
              <a:t>기능 제공</a:t>
            </a:r>
          </a:p>
          <a:p>
            <a:endParaRPr lang="ko-KR" altLang="en-US" smtClean="0"/>
          </a:p>
          <a:p>
            <a:pPr lvl="1"/>
            <a:endParaRPr lang="ko-KR" altLang="en-US" smtClean="0"/>
          </a:p>
          <a:p>
            <a:endParaRPr lang="ko-KR" altLang="en-US" smtClean="0"/>
          </a:p>
        </p:txBody>
      </p:sp>
      <p:pic>
        <p:nvPicPr>
          <p:cNvPr id="199684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900" y="1790700"/>
            <a:ext cx="3838575" cy="2763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685" name="Picture 4"/>
          <p:cNvPicPr>
            <a:picLocks noChangeAspect="1" noChangeArrowheads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59313" y="1803400"/>
            <a:ext cx="3830637" cy="276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tbAdmin </a:t>
            </a:r>
            <a:r>
              <a:rPr lang="ko-KR" altLang="en-US" smtClean="0"/>
              <a:t>기능 설명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00707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DB </a:t>
            </a:r>
            <a:r>
              <a:rPr lang="ko-KR" altLang="en-US" smtClean="0"/>
              <a:t>관리</a:t>
            </a:r>
            <a:r>
              <a:rPr lang="en-US" altLang="ko-KR" smtClean="0"/>
              <a:t> </a:t>
            </a:r>
            <a:r>
              <a:rPr lang="ko-KR" altLang="en-US" smtClean="0"/>
              <a:t>및 모니터링 기능 </a:t>
            </a:r>
            <a:endParaRPr lang="en-US" altLang="ko-KR" smtClean="0"/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Extents Viewer</a:t>
            </a:r>
          </a:p>
          <a:p>
            <a:pPr lvl="1"/>
            <a:r>
              <a:rPr lang="en-US" altLang="ko-KR" smtClean="0"/>
              <a:t> Database Information</a:t>
            </a:r>
          </a:p>
          <a:p>
            <a:pPr lvl="1"/>
            <a:r>
              <a:rPr lang="en-US" altLang="ko-KR" smtClean="0"/>
              <a:t> Tablespace Manager</a:t>
            </a:r>
          </a:p>
          <a:p>
            <a:pPr lvl="1"/>
            <a:r>
              <a:rPr lang="en-US" altLang="ko-KR" smtClean="0"/>
              <a:t> Instance Monitor</a:t>
            </a:r>
            <a:endParaRPr lang="ko-KR" altLang="en-US" smtClean="0"/>
          </a:p>
          <a:p>
            <a:endParaRPr lang="ko-KR" altLang="en-US" smtClean="0"/>
          </a:p>
          <a:p>
            <a:pPr lvl="1"/>
            <a:endParaRPr lang="ko-KR" altLang="en-US" smtClean="0"/>
          </a:p>
          <a:p>
            <a:endParaRPr lang="ko-KR" altLang="en-US" smtClean="0"/>
          </a:p>
        </p:txBody>
      </p:sp>
      <p:pic>
        <p:nvPicPr>
          <p:cNvPr id="200708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17800" y="1143000"/>
            <a:ext cx="6172200" cy="529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1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tbExport </a:t>
            </a:r>
            <a:r>
              <a:rPr lang="ko-KR" altLang="en-US" smtClean="0"/>
              <a:t>소개</a:t>
            </a:r>
          </a:p>
        </p:txBody>
      </p:sp>
      <p:sp>
        <p:nvSpPr>
          <p:cNvPr id="201731" name="Rectangle 20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2698750"/>
          </a:xfrm>
        </p:spPr>
        <p:txBody>
          <a:bodyPr/>
          <a:lstStyle/>
          <a:p>
            <a:r>
              <a:rPr lang="ko-KR" altLang="en-US" smtClean="0"/>
              <a:t> 개요</a:t>
            </a:r>
          </a:p>
          <a:p>
            <a:pPr lvl="1"/>
            <a:r>
              <a:rPr lang="ko-KR" altLang="en-US" smtClean="0"/>
              <a:t> 티베로 데이터베이스에 저장된 데이터베이스 오브젝트 전체 또는 일부를 추출해 </a:t>
            </a:r>
            <a:r>
              <a:rPr lang="en-US" altLang="ko-KR" smtClean="0"/>
              <a:t>tbExport</a:t>
            </a:r>
            <a:r>
              <a:rPr lang="ko-KR" altLang="en-US" smtClean="0"/>
              <a:t>에서 정의한 고유 형식을 갖는 파일에 저장</a:t>
            </a:r>
          </a:p>
          <a:p>
            <a:pPr lvl="1"/>
            <a:r>
              <a:rPr lang="en-US" altLang="ko-KR" smtClean="0"/>
              <a:t> Java</a:t>
            </a:r>
            <a:r>
              <a:rPr lang="ko-KR" altLang="en-US" smtClean="0"/>
              <a:t>로 구현됨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 특징</a:t>
            </a:r>
          </a:p>
          <a:p>
            <a:pPr lvl="1"/>
            <a:r>
              <a:rPr lang="ko-KR" altLang="en-US" smtClean="0"/>
              <a:t> 논리적인 백업 </a:t>
            </a:r>
            <a:r>
              <a:rPr lang="en-US" altLang="ko-KR" smtClean="0"/>
              <a:t>: </a:t>
            </a:r>
            <a:r>
              <a:rPr lang="ko-KR" altLang="en-US" smtClean="0"/>
              <a:t>데이터 존재 여부에 상관없이 </a:t>
            </a:r>
            <a:r>
              <a:rPr lang="en-US" altLang="ko-KR" smtClean="0"/>
              <a:t>Tibero</a:t>
            </a:r>
            <a:r>
              <a:rPr lang="ko-KR" altLang="en-US" smtClean="0"/>
              <a:t>의 내부 스키마 및 데이터를 </a:t>
            </a:r>
            <a:r>
              <a:rPr lang="en-US" altLang="ko-KR" smtClean="0"/>
              <a:t>SQL </a:t>
            </a:r>
            <a:r>
              <a:rPr lang="ko-KR" altLang="en-US" smtClean="0"/>
              <a:t>문장 형태로 추출</a:t>
            </a:r>
          </a:p>
          <a:p>
            <a:pPr lvl="1"/>
            <a:r>
              <a:rPr lang="en-US" altLang="ko-KR" smtClean="0"/>
              <a:t> Export </a:t>
            </a:r>
            <a:r>
              <a:rPr lang="ko-KR" altLang="en-US" smtClean="0"/>
              <a:t>작업을 통해 추출한 각 테이블의 데이터는 동일 시점의 데이터가 아니라 순차적인 </a:t>
            </a:r>
            <a:r>
              <a:rPr lang="en-US" altLang="ko-KR" smtClean="0"/>
              <a:t>Export </a:t>
            </a:r>
            <a:r>
              <a:rPr lang="ko-KR" altLang="en-US" smtClean="0"/>
              <a:t>작업 시점의 데이터</a:t>
            </a:r>
          </a:p>
        </p:txBody>
      </p:sp>
      <p:sp>
        <p:nvSpPr>
          <p:cNvPr id="201732" name="AutoShape 7"/>
          <p:cNvSpPr>
            <a:spLocks noChangeArrowheads="1"/>
          </p:cNvSpPr>
          <p:nvPr/>
        </p:nvSpPr>
        <p:spPr bwMode="auto">
          <a:xfrm>
            <a:off x="1176338" y="3565525"/>
            <a:ext cx="2232025" cy="2901950"/>
          </a:xfrm>
          <a:prstGeom prst="flowChartProcess">
            <a:avLst/>
          </a:prstGeom>
          <a:noFill/>
          <a:ln w="952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1733" name="Line 11"/>
          <p:cNvSpPr>
            <a:spLocks noChangeShapeType="1"/>
          </p:cNvSpPr>
          <p:nvPr/>
        </p:nvSpPr>
        <p:spPr bwMode="auto">
          <a:xfrm>
            <a:off x="925513" y="4832350"/>
            <a:ext cx="2736850" cy="0"/>
          </a:xfrm>
          <a:prstGeom prst="line">
            <a:avLst/>
          </a:prstGeom>
          <a:noFill/>
          <a:ln w="19050">
            <a:solidFill>
              <a:srgbClr val="969696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201734" name="AutoShape 12"/>
          <p:cNvSpPr>
            <a:spLocks noChangeArrowheads="1"/>
          </p:cNvSpPr>
          <p:nvPr/>
        </p:nvSpPr>
        <p:spPr bwMode="auto">
          <a:xfrm>
            <a:off x="5534025" y="3551238"/>
            <a:ext cx="2700338" cy="1258887"/>
          </a:xfrm>
          <a:prstGeom prst="flowChartProcess">
            <a:avLst/>
          </a:prstGeom>
          <a:noFill/>
          <a:ln w="952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1735" name="AutoShape 13"/>
          <p:cNvSpPr>
            <a:spLocks noChangeArrowheads="1"/>
          </p:cNvSpPr>
          <p:nvPr/>
        </p:nvSpPr>
        <p:spPr bwMode="auto">
          <a:xfrm>
            <a:off x="2005013" y="5840413"/>
            <a:ext cx="647700" cy="515937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.dat</a:t>
            </a:r>
          </a:p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201736" name="AutoShape 14"/>
          <p:cNvSpPr>
            <a:spLocks noChangeArrowheads="1"/>
          </p:cNvSpPr>
          <p:nvPr/>
        </p:nvSpPr>
        <p:spPr bwMode="auto">
          <a:xfrm rot="10800000">
            <a:off x="2149475" y="4448175"/>
            <a:ext cx="360363" cy="1382713"/>
          </a:xfrm>
          <a:prstGeom prst="upArrow">
            <a:avLst>
              <a:gd name="adj1" fmla="val 50000"/>
              <a:gd name="adj2" fmla="val 87292"/>
            </a:avLst>
          </a:prstGeom>
          <a:solidFill>
            <a:srgbClr val="CC99FF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1737" name="Oval 15"/>
          <p:cNvSpPr>
            <a:spLocks noChangeArrowheads="1"/>
          </p:cNvSpPr>
          <p:nvPr/>
        </p:nvSpPr>
        <p:spPr bwMode="auto">
          <a:xfrm>
            <a:off x="1757363" y="4976813"/>
            <a:ext cx="1162050" cy="396875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tbExport</a:t>
            </a:r>
          </a:p>
        </p:txBody>
      </p:sp>
      <p:sp>
        <p:nvSpPr>
          <p:cNvPr id="201738" name="AutoShape 16"/>
          <p:cNvSpPr>
            <a:spLocks noChangeArrowheads="1"/>
          </p:cNvSpPr>
          <p:nvPr/>
        </p:nvSpPr>
        <p:spPr bwMode="auto">
          <a:xfrm>
            <a:off x="7442200" y="3783013"/>
            <a:ext cx="647700" cy="900112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.dat</a:t>
            </a:r>
          </a:p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201739" name="AutoShape 17"/>
          <p:cNvSpPr>
            <a:spLocks noChangeArrowheads="1"/>
          </p:cNvSpPr>
          <p:nvPr/>
        </p:nvSpPr>
        <p:spPr bwMode="auto">
          <a:xfrm rot="5400000">
            <a:off x="5060157" y="2012156"/>
            <a:ext cx="230188" cy="4492625"/>
          </a:xfrm>
          <a:prstGeom prst="upArrow">
            <a:avLst>
              <a:gd name="adj1" fmla="val 50009"/>
              <a:gd name="adj2" fmla="val 220743"/>
            </a:avLst>
          </a:prstGeom>
          <a:solidFill>
            <a:srgbClr val="CC99FF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1740" name="Oval 18"/>
          <p:cNvSpPr>
            <a:spLocks noChangeArrowheads="1"/>
          </p:cNvSpPr>
          <p:nvPr/>
        </p:nvSpPr>
        <p:spPr bwMode="auto">
          <a:xfrm>
            <a:off x="5592763" y="4054475"/>
            <a:ext cx="1193800" cy="388938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tbExport</a:t>
            </a:r>
          </a:p>
        </p:txBody>
      </p:sp>
      <p:grpSp>
        <p:nvGrpSpPr>
          <p:cNvPr id="201741" name="Group 8"/>
          <p:cNvGrpSpPr>
            <a:grpSpLocks/>
          </p:cNvGrpSpPr>
          <p:nvPr/>
        </p:nvGrpSpPr>
        <p:grpSpPr bwMode="auto">
          <a:xfrm>
            <a:off x="1716088" y="3951288"/>
            <a:ext cx="1223962" cy="579437"/>
            <a:chOff x="1124" y="1819"/>
            <a:chExt cx="771" cy="365"/>
          </a:xfrm>
        </p:grpSpPr>
        <p:sp>
          <p:nvSpPr>
            <p:cNvPr id="201745" name="AutoShape 9"/>
            <p:cNvSpPr>
              <a:spLocks noChangeArrowheads="1"/>
            </p:cNvSpPr>
            <p:nvPr/>
          </p:nvSpPr>
          <p:spPr bwMode="auto">
            <a:xfrm>
              <a:off x="1124" y="1819"/>
              <a:ext cx="771" cy="365"/>
            </a:xfrm>
            <a:prstGeom prst="flowChartMagneticDisk">
              <a:avLst/>
            </a:prstGeom>
            <a:solidFill>
              <a:srgbClr val="CCFFCC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01746" name="Text Box 10"/>
            <p:cNvSpPr txBox="1">
              <a:spLocks noChangeArrowheads="1"/>
            </p:cNvSpPr>
            <p:nvPr/>
          </p:nvSpPr>
          <p:spPr bwMode="auto">
            <a:xfrm>
              <a:off x="1270" y="1968"/>
              <a:ext cx="460" cy="194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eaLnBrk="1" hangingPunct="1"/>
              <a:r>
                <a:rPr lang="en-US" altLang="ko-KR" sz="1400" b="1">
                  <a:latin typeface="맑은 고딕" pitchFamily="50" charset="-127"/>
                  <a:ea typeface="맑은 고딕" pitchFamily="50" charset="-127"/>
                </a:rPr>
                <a:t>Tibero</a:t>
              </a:r>
            </a:p>
          </p:txBody>
        </p:sp>
      </p:grpSp>
      <p:grpSp>
        <p:nvGrpSpPr>
          <p:cNvPr id="201742" name="Group 4"/>
          <p:cNvGrpSpPr>
            <a:grpSpLocks/>
          </p:cNvGrpSpPr>
          <p:nvPr/>
        </p:nvGrpSpPr>
        <p:grpSpPr bwMode="auto">
          <a:xfrm>
            <a:off x="3278188" y="3403600"/>
            <a:ext cx="2384425" cy="811213"/>
            <a:chOff x="2689" y="1593"/>
            <a:chExt cx="1429" cy="390"/>
          </a:xfrm>
        </p:grpSpPr>
        <p:sp>
          <p:nvSpPr>
            <p:cNvPr id="201743" name="Line 5"/>
            <p:cNvSpPr>
              <a:spLocks noChangeShapeType="1"/>
            </p:cNvSpPr>
            <p:nvPr/>
          </p:nvSpPr>
          <p:spPr bwMode="auto">
            <a:xfrm flipV="1">
              <a:off x="2689" y="1797"/>
              <a:ext cx="1429" cy="0"/>
            </a:xfrm>
            <a:prstGeom prst="line">
              <a:avLst/>
            </a:prstGeom>
            <a:noFill/>
            <a:ln w="50800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201744" name="AutoShape 6"/>
            <p:cNvSpPr>
              <a:spLocks noChangeArrowheads="1"/>
            </p:cNvSpPr>
            <p:nvPr/>
          </p:nvSpPr>
          <p:spPr bwMode="auto">
            <a:xfrm>
              <a:off x="2982" y="1593"/>
              <a:ext cx="886" cy="390"/>
            </a:xfrm>
            <a:prstGeom prst="irregularSeal1">
              <a:avLst/>
            </a:prstGeom>
            <a:solidFill>
              <a:srgbClr val="EAEAEA"/>
            </a:solidFill>
            <a:ln w="952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/>
              <a:r>
                <a:rPr lang="en-US" altLang="ko-KR">
                  <a:latin typeface="맑은 고딕" pitchFamily="50" charset="-127"/>
                  <a:ea typeface="맑은 고딕" pitchFamily="50" charset="-127"/>
                </a:rPr>
                <a:t>Network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tbExport </a:t>
            </a:r>
            <a:r>
              <a:rPr lang="ko-KR" altLang="en-US" smtClean="0"/>
              <a:t>설치 및 실행</a:t>
            </a:r>
          </a:p>
        </p:txBody>
      </p:sp>
      <p:sp>
        <p:nvSpPr>
          <p:cNvPr id="202755" name="Rectangle 8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설치</a:t>
            </a:r>
          </a:p>
          <a:p>
            <a:pPr lvl="1"/>
            <a:r>
              <a:rPr lang="en-US" altLang="ko-KR" smtClean="0"/>
              <a:t> Tibero </a:t>
            </a:r>
            <a:r>
              <a:rPr lang="ko-KR" altLang="en-US" smtClean="0"/>
              <a:t>서버 설치 시 </a:t>
            </a:r>
            <a:r>
              <a:rPr lang="en-US" altLang="ko-KR" smtClean="0"/>
              <a:t>Client </a:t>
            </a:r>
            <a:r>
              <a:rPr lang="ko-KR" altLang="en-US" smtClean="0"/>
              <a:t>모듈과 같이 자동 설치됨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 실행</a:t>
            </a:r>
          </a:p>
          <a:p>
            <a:pPr lvl="1"/>
            <a:r>
              <a:rPr lang="en-US" altLang="ko-KR" smtClean="0"/>
              <a:t> JRE 1.4.2 </a:t>
            </a:r>
            <a:r>
              <a:rPr lang="ko-KR" altLang="en-US" smtClean="0"/>
              <a:t>이상 필요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실행 시 필요한 라이브러리 </a:t>
            </a:r>
            <a:r>
              <a:rPr lang="en-US" altLang="ko-KR" smtClean="0"/>
              <a:t>(</a:t>
            </a:r>
            <a:r>
              <a:rPr lang="ko-KR" altLang="en-US" smtClean="0"/>
              <a:t>기본 위치 </a:t>
            </a:r>
            <a:r>
              <a:rPr lang="en-US" altLang="ko-KR" smtClean="0"/>
              <a:t>: $TB_HOME/client/lib/jar </a:t>
            </a:r>
            <a:r>
              <a:rPr lang="ko-KR" altLang="en-US" smtClean="0"/>
              <a:t>디렉토리</a:t>
            </a:r>
            <a:r>
              <a:rPr lang="en-US" altLang="ko-KR" smtClean="0"/>
              <a:t>)</a:t>
            </a:r>
          </a:p>
          <a:p>
            <a:pPr lvl="2"/>
            <a:r>
              <a:rPr lang="en-US" altLang="ko-KR" smtClean="0"/>
              <a:t>tbexpimp4.jar: tbExport/tbImport </a:t>
            </a:r>
            <a:r>
              <a:rPr lang="ko-KR" altLang="en-US" smtClean="0"/>
              <a:t>클래스 파일</a:t>
            </a:r>
          </a:p>
          <a:p>
            <a:pPr lvl="2"/>
            <a:r>
              <a:rPr lang="en-US" altLang="ko-KR" smtClean="0"/>
              <a:t>tbtoolcom.jar : </a:t>
            </a:r>
            <a:r>
              <a:rPr lang="ko-KR" altLang="en-US" smtClean="0"/>
              <a:t>티베로 유틸리티 공통 라이브러리</a:t>
            </a:r>
          </a:p>
          <a:p>
            <a:pPr lvl="2"/>
            <a:r>
              <a:rPr lang="en-US" altLang="ko-KR" smtClean="0"/>
              <a:t>tibero5-jdbc.jar : </a:t>
            </a:r>
            <a:r>
              <a:rPr lang="ko-KR" altLang="en-US" smtClean="0"/>
              <a:t>티베로 </a:t>
            </a:r>
            <a:r>
              <a:rPr lang="en-US" altLang="ko-KR" smtClean="0"/>
              <a:t>JDBC </a:t>
            </a:r>
            <a:r>
              <a:rPr lang="ko-KR" altLang="en-US" smtClean="0"/>
              <a:t>드라이버</a:t>
            </a:r>
          </a:p>
          <a:p>
            <a:pPr lvl="1"/>
            <a:r>
              <a:rPr lang="en-US" altLang="ko-KR" smtClean="0"/>
              <a:t> tbexport </a:t>
            </a:r>
            <a:r>
              <a:rPr lang="ko-KR" altLang="en-US" smtClean="0"/>
              <a:t>명령으로 실행</a:t>
            </a:r>
          </a:p>
        </p:txBody>
      </p:sp>
      <p:sp>
        <p:nvSpPr>
          <p:cNvPr id="202756" name="Text Box 4"/>
          <p:cNvSpPr txBox="1">
            <a:spLocks noChangeArrowheads="1"/>
          </p:cNvSpPr>
          <p:nvPr/>
        </p:nvSpPr>
        <p:spPr bwMode="auto">
          <a:xfrm>
            <a:off x="611188" y="3698875"/>
            <a:ext cx="8277225" cy="1927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tbexport username=tibero password=tmax sid=tibero file=exp_tester.dat log=exp_tester.log user=tibero 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the USER: tibero: Thu Apr 01 12:00:00 KST 2011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Export character set: MS949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exporting schema: 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“TIBERO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"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ALTER SESSION SET CURRENT_SCHEMA = “TIBERO"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exporting tables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[3] CUSTOMER                                           14 rows exported.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[0] DEPARTMENT                                       15 rows exported.</a:t>
            </a:r>
          </a:p>
          <a:p>
            <a:pPr eaLnBrk="1" hangingPunct="1"/>
            <a:r>
              <a:rPr lang="en-US" altLang="ko-KR">
                <a:latin typeface="Arial" pitchFamily="34" charset="0"/>
                <a:ea typeface="맑은 고딕" pitchFamily="50" charset="-127"/>
              </a:rPr>
              <a:t>……………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7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tbExport </a:t>
            </a:r>
            <a:r>
              <a:rPr lang="ko-KR" altLang="en-US" smtClean="0"/>
              <a:t>설치 및 실행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03779" name="Rectangle 7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파라미터</a:t>
            </a:r>
          </a:p>
          <a:p>
            <a:pPr lvl="1"/>
            <a:r>
              <a:rPr lang="en-US" altLang="ko-KR" smtClean="0"/>
              <a:t> tbexport</a:t>
            </a:r>
            <a:r>
              <a:rPr lang="ko-KR" altLang="en-US" smtClean="0"/>
              <a:t>를 실행하면 사용법과 파라미터 목록이 나타남</a:t>
            </a:r>
          </a:p>
        </p:txBody>
      </p:sp>
      <p:graphicFrame>
        <p:nvGraphicFramePr>
          <p:cNvPr id="410696" name="Group 72"/>
          <p:cNvGraphicFramePr>
            <a:graphicFrameLocks noGrp="1"/>
          </p:cNvGraphicFramePr>
          <p:nvPr>
            <p:ph sz="half" idx="4294967295"/>
          </p:nvPr>
        </p:nvGraphicFramePr>
        <p:xfrm>
          <a:off x="560388" y="1462088"/>
          <a:ext cx="8393112" cy="4707480"/>
        </p:xfrm>
        <a:graphic>
          <a:graphicData uri="http://schemas.openxmlformats.org/drawingml/2006/table">
            <a:tbl>
              <a:tblPr/>
              <a:tblGrid>
                <a:gridCol w="1296987"/>
                <a:gridCol w="1787525"/>
                <a:gridCol w="5308600"/>
              </a:tblGrid>
              <a:tr h="34957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5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CFGFILE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환경파일 이름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5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USERNAME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수행하는 사용자 계정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5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PASSWORD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수행하는 사용자 암호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5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Localhost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서버의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5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PORT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8629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서버의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Port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5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FILE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default.dat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수행시 생성되는 파일 이름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6055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OVERWRITE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수행시 생성되는 파일 이름과 동일한 이름의 파일이 이미 존재하는 경우 파일을 덮어 쓸지 여부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60557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LOG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tbExpImp_[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]_[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월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]_[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]_[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시분초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].log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수행시 생성되는 파일 이름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5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FULL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 데이터베이스를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받음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5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특정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대해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받음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복수지정 가능</a:t>
                      </a: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5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TABLE</a:t>
                      </a:r>
                    </a:p>
                  </a:txBody>
                  <a:tcPr marL="90000" marR="90000" marT="46793" marB="46793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특정 테이블에 대해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받음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복수지정 가능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3" marB="46793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63"/>
          <p:cNvSpPr>
            <a:spLocks noGrp="1" noChangeArrowheads="1"/>
          </p:cNvSpPr>
          <p:nvPr>
            <p:ph idx="1"/>
          </p:nvPr>
        </p:nvSpPr>
        <p:spPr>
          <a:xfrm>
            <a:off x="187325" y="782638"/>
            <a:ext cx="8782050" cy="301625"/>
          </a:xfrm>
        </p:spPr>
        <p:txBody>
          <a:bodyPr/>
          <a:lstStyle/>
          <a:p>
            <a:pPr marL="0" indent="0" algn="l">
              <a:buFont typeface="Wingdings" pitchFamily="2" charset="2"/>
              <a:buNone/>
              <a:defRPr/>
            </a:pPr>
            <a:r>
              <a:rPr lang="en-US" altLang="ko-KR" sz="1200" dirty="0" err="1" smtClean="0">
                <a:latin typeface="+mn-ea"/>
                <a:ea typeface="+mn-ea"/>
              </a:rPr>
              <a:t>Tibero</a:t>
            </a:r>
            <a:r>
              <a:rPr lang="ko-KR" altLang="en-US" sz="1200" dirty="0" smtClean="0">
                <a:latin typeface="+mn-ea"/>
                <a:ea typeface="+mn-ea"/>
              </a:rPr>
              <a:t>와 </a:t>
            </a:r>
            <a:r>
              <a:rPr lang="en-US" altLang="ko-KR" sz="1200" dirty="0" smtClean="0">
                <a:latin typeface="+mn-ea"/>
                <a:ea typeface="+mn-ea"/>
              </a:rPr>
              <a:t>Oracle</a:t>
            </a:r>
            <a:r>
              <a:rPr lang="ko-KR" altLang="en-US" sz="1200" dirty="0" smtClean="0">
                <a:latin typeface="+mn-ea"/>
                <a:ea typeface="+mn-ea"/>
              </a:rPr>
              <a:t>에서 사용하는 용어에 대하여 비교 설명</a:t>
            </a:r>
            <a:r>
              <a:rPr lang="en-US" altLang="ko-KR" sz="1200" dirty="0" smtClean="0">
                <a:latin typeface="+mn-ea"/>
                <a:ea typeface="+mn-ea"/>
              </a:rPr>
              <a:t>.</a:t>
            </a:r>
            <a:endParaRPr lang="en-US" altLang="ko-KR" sz="1200" dirty="0">
              <a:latin typeface="+mn-ea"/>
              <a:ea typeface="+mn-ea"/>
            </a:endParaRPr>
          </a:p>
        </p:txBody>
      </p:sp>
      <p:graphicFrame>
        <p:nvGraphicFramePr>
          <p:cNvPr id="5" name="Table 23"/>
          <p:cNvGraphicFramePr>
            <a:graphicFrameLocks noGrp="1"/>
          </p:cNvGraphicFramePr>
          <p:nvPr/>
        </p:nvGraphicFramePr>
        <p:xfrm>
          <a:off x="304800" y="1524000"/>
          <a:ext cx="4292600" cy="4800603"/>
        </p:xfrm>
        <a:graphic>
          <a:graphicData uri="http://schemas.openxmlformats.org/drawingml/2006/table">
            <a:tbl>
              <a:tblPr/>
              <a:tblGrid>
                <a:gridCol w="1003300"/>
                <a:gridCol w="1003300"/>
                <a:gridCol w="2286000"/>
              </a:tblGrid>
              <a:tr h="2413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바탕" pitchFamily="18" charset="-127"/>
                          <a:cs typeface="맑은 고딕" pitchFamily="50" charset="-127"/>
                        </a:rPr>
                        <a:t>Oracle 10g</a:t>
                      </a:r>
                      <a:endParaRPr kumimoji="0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바탕" pitchFamily="18" charset="-127"/>
                          <a:cs typeface="맑은 고딕" pitchFamily="50" charset="-127"/>
                        </a:rPr>
                        <a:t>Tibero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바탕" pitchFamily="18" charset="-127"/>
                          <a:cs typeface="맑은 고딕" pitchFamily="50" charset="-127"/>
                        </a:rPr>
                        <a:t>설 명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</a:tr>
              <a:tr h="338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Instance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Instance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TSM (=SGA)+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메모리 구조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8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Database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Database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 Files + Control Files + Redo Log Files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57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Control File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Control File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Database</a:t>
                      </a:r>
                      <a:r>
                        <a:rPr kumimoji="0" lang="ko-KR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자체에 대한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Meta Data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를 보관하고 있는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Binary File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81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 File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 File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를 저장하는 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File</a:t>
                      </a:r>
                      <a:endParaRPr kumimoji="0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57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Redo Log File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Redo Log File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장애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시 복구를 수행하기 위해 모든 변경내역을 기록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508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SGA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TSM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Instance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 대한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와 제어정보를 가지는 공유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Memory</a:t>
                      </a:r>
                      <a:r>
                        <a:rPr kumimoji="0" lang="ko-KR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영역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715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PGA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WPM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Tibero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WPM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은 비교하자면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Oracle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PGA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영역과 비교될 수 있으나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PGA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가 요청이 있을 때마다 생성되는 것과 달리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WPM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은 미리 생성해 놓고 기다리다 요청이 오면 바로 처리한다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57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Shared Pool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Shared Cache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사용자가 실행한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SQL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문의 구문 분석 정보가 저장되는 영역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Library Cache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SQL Cache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공유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SQL, PL/SQL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영역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63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 Dic. Cache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 Dic. Cache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참조된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Dictionary Data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를 저장하는 영역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778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Database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Buffer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Cache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Database 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Buffer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 File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에서 검색된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 Block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복사본을 저장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.(Data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의 읽고 쓰기의 성능향상을 목적으로 함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6" name="Table 14"/>
          <p:cNvGraphicFramePr>
            <a:graphicFrameLocks noGrp="1"/>
          </p:cNvGraphicFramePr>
          <p:nvPr/>
        </p:nvGraphicFramePr>
        <p:xfrm>
          <a:off x="4648200" y="1524000"/>
          <a:ext cx="4229100" cy="4840290"/>
        </p:xfrm>
        <a:graphic>
          <a:graphicData uri="http://schemas.openxmlformats.org/drawingml/2006/table">
            <a:tbl>
              <a:tblPr/>
              <a:tblGrid>
                <a:gridCol w="950913"/>
                <a:gridCol w="1035050"/>
                <a:gridCol w="2243137"/>
              </a:tblGrid>
              <a:tr h="2508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바탕" pitchFamily="18" charset="-127"/>
                          <a:cs typeface="맑은 고딕" pitchFamily="50" charset="-127"/>
                        </a:rPr>
                        <a:t>Oracle 10g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바탕" pitchFamily="18" charset="-127"/>
                          <a:cs typeface="맑은 고딕" pitchFamily="50" charset="-127"/>
                        </a:rPr>
                        <a:t>Tibero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바탕" pitchFamily="18" charset="-127"/>
                          <a:cs typeface="맑은 고딕" pitchFamily="50" charset="-127"/>
                        </a:rPr>
                        <a:t>설 명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</a:tr>
              <a:tr h="3349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Redo Log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Buffer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Redo Log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Buffer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Database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에서 일어난 모든 변경내역에 대한 부분을 기록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장애발생 시 복구 목적으로 사용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listener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tblistener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새로운 접속 요청을 받아서 이를 적절한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WTHR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로 넘겨주는 역할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Server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Process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Working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Process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사용자로부터 받은 요구사항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(SQL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문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을 처리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49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Background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Process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Background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Process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사용자의 요청을 직접 받아들이지는 않고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WTHR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나 다른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Background Process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가 요청할 때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혹은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바탕" pitchFamily="18" charset="-127"/>
                          <a:cs typeface="Times New Roman" pitchFamily="18" charset="0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정해진 주기에 따라 동작하며 주로 시간이 오래 걸리는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Disk</a:t>
                      </a:r>
                      <a:r>
                        <a:rPr kumimoji="0" lang="ko-KR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작업 담당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PMON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MTHR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주기적으로 각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Process</a:t>
                      </a:r>
                      <a:r>
                        <a:rPr kumimoji="0" lang="ko-KR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상태 점검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7016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-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CTHR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(Control Thread)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WTHR</a:t>
                      </a: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(Working Thread)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*Working process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내의</a:t>
                      </a:r>
                      <a:r>
                        <a:rPr kumimoji="0" lang="ko-KR" altLang="en-US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Thread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CTHR(Control Thread) </a:t>
                      </a:r>
                      <a:b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</a:b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각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Working Process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마다 하나씩 생성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WTHR(Working Thread) </a:t>
                      </a:r>
                      <a:b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</a:b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바탕" pitchFamily="18" charset="-127"/>
                          <a:cs typeface="맑은 고딕" pitchFamily="50" charset="-127"/>
                        </a:rPr>
                        <a:t>: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각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Working Process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마다 여러 개 생성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.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2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DBWR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DBWR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Database Writer (</a:t>
                      </a:r>
                      <a:r>
                        <a:rPr kumimoji="0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Background Process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LGWR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LBWR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Log Writer (</a:t>
                      </a:r>
                      <a:r>
                        <a:rPr kumimoji="0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Background Process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CKPT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CKPT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Check Point (</a:t>
                      </a:r>
                      <a:r>
                        <a:rPr kumimoji="0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Background Process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952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ARCH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LOGA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Log Archiver (</a:t>
                      </a:r>
                      <a:r>
                        <a:rPr kumimoji="0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Background Process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191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SMON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RECO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DNNN,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LCKn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SEQW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바탕" pitchFamily="18" charset="-127"/>
                          <a:cs typeface="맑은 고딕" pitchFamily="50" charset="-127"/>
                        </a:rPr>
                        <a:t>*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기타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Process (</a:t>
                      </a:r>
                      <a:r>
                        <a:rPr kumimoji="0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Background Process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)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SMON(System Monitor)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RECO(Receiver)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LCKn(Lock)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Dnnn(Dispatcher)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Char char="•"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맑은 고딕" pitchFamily="50" charset="-127"/>
                        </a:rPr>
                        <a:t>SEQW(Sequence writer)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Raavi" pitchFamily="2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.ora file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.tip file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Init Parameter file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7" name="Rectangle 59"/>
          <p:cNvSpPr>
            <a:spLocks noChangeArrowheads="1"/>
          </p:cNvSpPr>
          <p:nvPr/>
        </p:nvSpPr>
        <p:spPr bwMode="auto">
          <a:xfrm>
            <a:off x="1295400" y="1524000"/>
            <a:ext cx="990600" cy="48006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  <p:sp>
        <p:nvSpPr>
          <p:cNvPr id="8" name="Rectangle 59"/>
          <p:cNvSpPr>
            <a:spLocks noChangeArrowheads="1"/>
          </p:cNvSpPr>
          <p:nvPr/>
        </p:nvSpPr>
        <p:spPr bwMode="auto">
          <a:xfrm>
            <a:off x="5614988" y="1524000"/>
            <a:ext cx="990600" cy="485775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78771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4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tbExport </a:t>
            </a:r>
            <a:r>
              <a:rPr lang="ko-KR" altLang="en-US" smtClean="0"/>
              <a:t>설치 및 실행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04803" name="Rectangle 4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 smtClean="0"/>
          </a:p>
          <a:p>
            <a:endParaRPr lang="ko-KR" altLang="en-US" smtClean="0"/>
          </a:p>
        </p:txBody>
      </p:sp>
      <p:graphicFrame>
        <p:nvGraphicFramePr>
          <p:cNvPr id="412675" name="Group 3"/>
          <p:cNvGraphicFramePr>
            <a:graphicFrameLocks noGrp="1"/>
          </p:cNvGraphicFramePr>
          <p:nvPr>
            <p:ph sz="half" idx="4294967295"/>
          </p:nvPr>
        </p:nvGraphicFramePr>
        <p:xfrm>
          <a:off x="615950" y="984250"/>
          <a:ext cx="8283575" cy="4565653"/>
        </p:xfrm>
        <a:graphic>
          <a:graphicData uri="http://schemas.openxmlformats.org/drawingml/2006/table">
            <a:tbl>
              <a:tblPr/>
              <a:tblGrid>
                <a:gridCol w="1566863"/>
                <a:gridCol w="1004887"/>
                <a:gridCol w="5711825"/>
              </a:tblGrid>
              <a:tr h="34969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L="90000" marR="90000" marT="46808" marB="4680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INDEX</a:t>
                      </a:r>
                    </a:p>
                  </a:txBody>
                  <a:tcPr marL="90000" marR="90000" marT="46808" marB="4680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인덱스에 대한 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여부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GRANT</a:t>
                      </a:r>
                    </a:p>
                  </a:txBody>
                  <a:tcPr marL="90000" marR="90000" marT="46808" marB="4680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권한에 대한 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여부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CONSTRAINT</a:t>
                      </a:r>
                    </a:p>
                  </a:txBody>
                  <a:tcPr marL="90000" marR="90000" marT="46808" marB="4680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제약조건에 대한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여부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ROWS</a:t>
                      </a:r>
                    </a:p>
                  </a:txBody>
                  <a:tcPr marL="90000" marR="90000" marT="46808" marB="4680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데이터에 대한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여부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SCRIPTS</a:t>
                      </a:r>
                    </a:p>
                  </a:txBody>
                  <a:tcPr marL="90000" marR="90000" marT="46808" marB="4680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DDL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스크립트를 보여줄지 여부 설정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THREAD_CNT</a:t>
                      </a:r>
                    </a:p>
                  </a:txBody>
                  <a:tcPr marL="90000" marR="90000" marT="46808" marB="4680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데이터를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하기 위해 사용하는 쓰레드 개수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9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SERVER_VER</a:t>
                      </a:r>
                    </a:p>
                  </a:txBody>
                  <a:tcPr marL="90000" marR="90000" marT="46808" marB="4680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버전 지정</a:t>
                      </a:r>
                    </a:p>
                  </a:txBody>
                  <a:tcPr marL="90000" marR="90000" marT="46808" marB="4680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182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PARALLEL_DEGREE</a:t>
                      </a:r>
                    </a:p>
                  </a:txBody>
                  <a:tcPr marT="45728" marB="4572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 (NOT PARALLEL)</a:t>
                      </a:r>
                    </a:p>
                  </a:txBody>
                  <a:tcPr marT="45728" marB="4572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테이블의 데이터를 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</a:t>
                      </a: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하기 위해 수행하는 질의의 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parallel hint</a:t>
                      </a: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입력한다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T="45728" marB="4572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1824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PARALLEL_DEGREE</a:t>
                      </a:r>
                    </a:p>
                  </a:txBody>
                  <a:tcPr marT="45728" marB="4572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 (NOT PARALLEL)</a:t>
                      </a:r>
                    </a:p>
                  </a:txBody>
                  <a:tcPr marT="45728" marB="4572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테이블의 데이터를 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</a:t>
                      </a: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하기 위해 수행하는 질의의 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parallel hint</a:t>
                      </a: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입력한다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T="45728" marB="4572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73164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PACK_TYPE</a:t>
                      </a:r>
                    </a:p>
                  </a:txBody>
                  <a:tcPr marT="45728" marB="45728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TAR</a:t>
                      </a:r>
                    </a:p>
                  </a:txBody>
                  <a:tcPr marT="45728" marB="4572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패키징에 사용할 알고리즘을 지정한다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TAR: TAR </a:t>
                      </a: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형식으로 패키징한다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ZIP: ZIP </a:t>
                      </a: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형식으로 패키징한다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0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45728" marB="45728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Export </a:t>
            </a:r>
            <a:r>
              <a:rPr lang="ko-KR" altLang="en-US" smtClean="0"/>
              <a:t>모드</a:t>
            </a:r>
          </a:p>
        </p:txBody>
      </p:sp>
      <p:sp>
        <p:nvSpPr>
          <p:cNvPr id="205827" name="Rectangle 8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전체 데이터베이스 모드</a:t>
            </a:r>
          </a:p>
          <a:p>
            <a:pPr lvl="1"/>
            <a:r>
              <a:rPr lang="en-US" altLang="ko-KR" smtClean="0"/>
              <a:t> SYS </a:t>
            </a:r>
            <a:r>
              <a:rPr lang="ko-KR" altLang="en-US" smtClean="0"/>
              <a:t>사용자를 제외한 모든 사용자의 오브젝트 추출</a:t>
            </a:r>
          </a:p>
          <a:p>
            <a:pPr lvl="1"/>
            <a:r>
              <a:rPr lang="en-US" altLang="ko-KR" smtClean="0"/>
              <a:t> DBA </a:t>
            </a:r>
            <a:r>
              <a:rPr lang="ko-KR" altLang="en-US" smtClean="0"/>
              <a:t>권한을 가진 사용자만 사용 가능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r>
              <a:rPr lang="ko-KR" altLang="en-US" smtClean="0"/>
              <a:t> 사용자 모드</a:t>
            </a:r>
          </a:p>
          <a:p>
            <a:pPr lvl="1"/>
            <a:r>
              <a:rPr lang="en-US" altLang="ko-KR" smtClean="0"/>
              <a:t> Export </a:t>
            </a:r>
            <a:r>
              <a:rPr lang="ko-KR" altLang="en-US" smtClean="0"/>
              <a:t>대상 사용자를 지정하고 지정한 사용자가 소유한 모든 스키마 정보 추출</a:t>
            </a:r>
          </a:p>
          <a:p>
            <a:pPr lvl="1"/>
            <a:r>
              <a:rPr lang="en-US" altLang="ko-KR" smtClean="0"/>
              <a:t> DBA</a:t>
            </a:r>
            <a:r>
              <a:rPr lang="ko-KR" altLang="en-US" smtClean="0"/>
              <a:t>는 하나 이상의 사용자 지정 가능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r>
              <a:rPr lang="ko-KR" altLang="en-US" smtClean="0"/>
              <a:t> 테이블 모드</a:t>
            </a:r>
          </a:p>
          <a:p>
            <a:pPr lvl="1"/>
            <a:r>
              <a:rPr lang="ko-KR" altLang="en-US" smtClean="0"/>
              <a:t> 하나 이상의 지정한 테이블과 연관된 인덱스 등의 데이터베이스 오브젝트 함께 추출</a:t>
            </a:r>
          </a:p>
          <a:p>
            <a:pPr lvl="1"/>
            <a:r>
              <a:rPr lang="ko-KR" altLang="en-US" smtClean="0"/>
              <a:t> 테이블 지정 시 소유자도 명시해야 함</a:t>
            </a:r>
          </a:p>
        </p:txBody>
      </p:sp>
      <p:sp>
        <p:nvSpPr>
          <p:cNvPr id="205828" name="Text Box 4"/>
          <p:cNvSpPr txBox="1">
            <a:spLocks noChangeArrowheads="1"/>
          </p:cNvSpPr>
          <p:nvPr/>
        </p:nvSpPr>
        <p:spPr bwMode="auto">
          <a:xfrm>
            <a:off x="611188" y="1763713"/>
            <a:ext cx="8277225" cy="7397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tbexport USERNAME=sys PASSWORD=tibero IP=192.168.1.1 PORT=8629 FILE=exp_data.dat LOG=exp_data.log </a:t>
            </a:r>
          </a:p>
          <a:p>
            <a:pPr eaLnBrk="1" hangingPunct="1"/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FULL=y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SCRIPT=y</a:t>
            </a:r>
          </a:p>
        </p:txBody>
      </p:sp>
      <p:sp>
        <p:nvSpPr>
          <p:cNvPr id="205829" name="Text Box 5"/>
          <p:cNvSpPr txBox="1">
            <a:spLocks noChangeArrowheads="1"/>
          </p:cNvSpPr>
          <p:nvPr/>
        </p:nvSpPr>
        <p:spPr bwMode="auto">
          <a:xfrm>
            <a:off x="611188" y="5694363"/>
            <a:ext cx="8277225" cy="5238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tbexport USERNAME=sys PASSWORD=tibero IP=192.168.1.1 PORT=8629 FILE=imp_data.dat LOG=imp_data.log </a:t>
            </a: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TABLE=tester1.CUSTOMER, tester1.PRODUCT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SCRIPT=y</a:t>
            </a:r>
          </a:p>
        </p:txBody>
      </p:sp>
      <p:sp>
        <p:nvSpPr>
          <p:cNvPr id="205830" name="Text Box 6"/>
          <p:cNvSpPr txBox="1">
            <a:spLocks noChangeArrowheads="1"/>
          </p:cNvSpPr>
          <p:nvPr/>
        </p:nvSpPr>
        <p:spPr bwMode="auto">
          <a:xfrm>
            <a:off x="611188" y="3690938"/>
            <a:ext cx="8277225" cy="7397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tbexport USERNAME=sys PASSWORD=tibero IP=192.168.1.1 PORT=8629 FILE=exp_data.dat LOG=exp_data.log </a:t>
            </a:r>
          </a:p>
          <a:p>
            <a:pPr eaLnBrk="1" hangingPunct="1"/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USER=tester1,tester2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SCRIPT=y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2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tbImport </a:t>
            </a:r>
            <a:r>
              <a:rPr lang="ko-KR" altLang="en-US" smtClean="0"/>
              <a:t>소개</a:t>
            </a:r>
          </a:p>
        </p:txBody>
      </p:sp>
      <p:sp>
        <p:nvSpPr>
          <p:cNvPr id="206851" name="Rectangle 21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2312988"/>
          </a:xfrm>
        </p:spPr>
        <p:txBody>
          <a:bodyPr/>
          <a:lstStyle/>
          <a:p>
            <a:r>
              <a:rPr lang="ko-KR" altLang="en-US" smtClean="0"/>
              <a:t> 개요</a:t>
            </a:r>
          </a:p>
          <a:p>
            <a:pPr lvl="1"/>
            <a:r>
              <a:rPr lang="en-US" altLang="ko-KR" smtClean="0"/>
              <a:t> tbExport</a:t>
            </a:r>
            <a:r>
              <a:rPr lang="ko-KR" altLang="en-US" smtClean="0"/>
              <a:t>에 의하여 생성된 익스포트 파일로부터 데이터베이스 오브젝트를 티베로 데이터베이스에 저장하는 유틸리티</a:t>
            </a:r>
          </a:p>
          <a:p>
            <a:pPr lvl="1"/>
            <a:r>
              <a:rPr lang="ko-KR" altLang="en-US" smtClean="0"/>
              <a:t> 하나의 데이터베이스 오브젝트를 저장하면 그와 연관된 데이터베이스 오브젝트들이 자동으로 저장</a:t>
            </a:r>
          </a:p>
          <a:p>
            <a:pPr lvl="1"/>
            <a:r>
              <a:rPr lang="en-US" altLang="ko-KR" smtClean="0"/>
              <a:t> Java</a:t>
            </a:r>
            <a:r>
              <a:rPr lang="ko-KR" altLang="en-US" smtClean="0"/>
              <a:t>로 구현됨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 특징</a:t>
            </a:r>
          </a:p>
          <a:p>
            <a:pPr lvl="1"/>
            <a:r>
              <a:rPr lang="ko-KR" altLang="en-US" smtClean="0"/>
              <a:t> 테이블 재구성  </a:t>
            </a:r>
            <a:r>
              <a:rPr lang="en-US" altLang="ko-KR" smtClean="0"/>
              <a:t>Export/Import </a:t>
            </a:r>
            <a:r>
              <a:rPr lang="ko-KR" altLang="en-US" smtClean="0"/>
              <a:t>작업을 통해 수많은 </a:t>
            </a:r>
            <a:r>
              <a:rPr lang="en-US" altLang="ko-KR" smtClean="0"/>
              <a:t>DML </a:t>
            </a:r>
            <a:r>
              <a:rPr lang="ko-KR" altLang="en-US" smtClean="0"/>
              <a:t>작업으로 발생한 단편화 현상 제거 가능</a:t>
            </a:r>
          </a:p>
        </p:txBody>
      </p:sp>
      <p:grpSp>
        <p:nvGrpSpPr>
          <p:cNvPr id="206852" name="Group 5"/>
          <p:cNvGrpSpPr>
            <a:grpSpLocks/>
          </p:cNvGrpSpPr>
          <p:nvPr/>
        </p:nvGrpSpPr>
        <p:grpSpPr bwMode="auto">
          <a:xfrm>
            <a:off x="3829050" y="3262313"/>
            <a:ext cx="2159000" cy="777875"/>
            <a:chOff x="2689" y="1512"/>
            <a:chExt cx="1429" cy="490"/>
          </a:xfrm>
        </p:grpSpPr>
        <p:sp>
          <p:nvSpPr>
            <p:cNvPr id="206865" name="Line 6"/>
            <p:cNvSpPr>
              <a:spLocks noChangeShapeType="1"/>
            </p:cNvSpPr>
            <p:nvPr/>
          </p:nvSpPr>
          <p:spPr bwMode="auto">
            <a:xfrm flipV="1">
              <a:off x="2689" y="1797"/>
              <a:ext cx="1429" cy="0"/>
            </a:xfrm>
            <a:prstGeom prst="line">
              <a:avLst/>
            </a:prstGeom>
            <a:noFill/>
            <a:ln w="50800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206866" name="AutoShape 7"/>
            <p:cNvSpPr>
              <a:spLocks noChangeArrowheads="1"/>
            </p:cNvSpPr>
            <p:nvPr/>
          </p:nvSpPr>
          <p:spPr bwMode="auto">
            <a:xfrm>
              <a:off x="2961" y="1512"/>
              <a:ext cx="974" cy="490"/>
            </a:xfrm>
            <a:prstGeom prst="irregularSeal1">
              <a:avLst/>
            </a:prstGeom>
            <a:solidFill>
              <a:srgbClr val="EAEAEA"/>
            </a:solidFill>
            <a:ln w="952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/>
              <a:r>
                <a:rPr lang="en-US" altLang="ko-KR">
                  <a:latin typeface="맑은 고딕" pitchFamily="50" charset="-127"/>
                  <a:ea typeface="맑은 고딕" pitchFamily="50" charset="-127"/>
                </a:rPr>
                <a:t>Network</a:t>
              </a:r>
            </a:p>
          </p:txBody>
        </p:sp>
      </p:grpSp>
      <p:sp>
        <p:nvSpPr>
          <p:cNvPr id="206853" name="AutoShape 8"/>
          <p:cNvSpPr>
            <a:spLocks noChangeArrowheads="1"/>
          </p:cNvSpPr>
          <p:nvPr/>
        </p:nvSpPr>
        <p:spPr bwMode="auto">
          <a:xfrm>
            <a:off x="1630363" y="3313113"/>
            <a:ext cx="2232025" cy="3114675"/>
          </a:xfrm>
          <a:prstGeom prst="flowChartProcess">
            <a:avLst/>
          </a:prstGeom>
          <a:noFill/>
          <a:ln w="952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206854" name="Group 9"/>
          <p:cNvGrpSpPr>
            <a:grpSpLocks/>
          </p:cNvGrpSpPr>
          <p:nvPr/>
        </p:nvGrpSpPr>
        <p:grpSpPr bwMode="auto">
          <a:xfrm>
            <a:off x="2170113" y="3355975"/>
            <a:ext cx="1223962" cy="923925"/>
            <a:chOff x="1124" y="1805"/>
            <a:chExt cx="771" cy="393"/>
          </a:xfrm>
        </p:grpSpPr>
        <p:sp>
          <p:nvSpPr>
            <p:cNvPr id="206863" name="AutoShape 10"/>
            <p:cNvSpPr>
              <a:spLocks noChangeArrowheads="1"/>
            </p:cNvSpPr>
            <p:nvPr/>
          </p:nvSpPr>
          <p:spPr bwMode="auto">
            <a:xfrm>
              <a:off x="1124" y="1805"/>
              <a:ext cx="771" cy="393"/>
            </a:xfrm>
            <a:prstGeom prst="flowChartMagneticDisk">
              <a:avLst/>
            </a:prstGeom>
            <a:solidFill>
              <a:srgbClr val="CCFFCC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06864" name="Text Box 11"/>
            <p:cNvSpPr txBox="1">
              <a:spLocks noChangeArrowheads="1"/>
            </p:cNvSpPr>
            <p:nvPr/>
          </p:nvSpPr>
          <p:spPr bwMode="auto">
            <a:xfrm>
              <a:off x="1270" y="1968"/>
              <a:ext cx="460" cy="194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eaLnBrk="1" hangingPunct="1"/>
              <a:r>
                <a:rPr lang="en-US" altLang="ko-KR" sz="1400" b="1">
                  <a:latin typeface="맑은 고딕" pitchFamily="50" charset="-127"/>
                  <a:ea typeface="맑은 고딕" pitchFamily="50" charset="-127"/>
                </a:rPr>
                <a:t>Tibero</a:t>
              </a:r>
            </a:p>
          </p:txBody>
        </p:sp>
      </p:grpSp>
      <p:sp>
        <p:nvSpPr>
          <p:cNvPr id="206855" name="Line 12"/>
          <p:cNvSpPr>
            <a:spLocks noChangeShapeType="1"/>
          </p:cNvSpPr>
          <p:nvPr/>
        </p:nvSpPr>
        <p:spPr bwMode="auto">
          <a:xfrm>
            <a:off x="1379538" y="4651375"/>
            <a:ext cx="2736850" cy="0"/>
          </a:xfrm>
          <a:prstGeom prst="line">
            <a:avLst/>
          </a:prstGeom>
          <a:noFill/>
          <a:ln w="19050">
            <a:solidFill>
              <a:srgbClr val="969696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206856" name="AutoShape 13"/>
          <p:cNvSpPr>
            <a:spLocks noChangeArrowheads="1"/>
          </p:cNvSpPr>
          <p:nvPr/>
        </p:nvSpPr>
        <p:spPr bwMode="auto">
          <a:xfrm>
            <a:off x="5988050" y="3432175"/>
            <a:ext cx="2339975" cy="1231900"/>
          </a:xfrm>
          <a:prstGeom prst="flowChartProcess">
            <a:avLst/>
          </a:prstGeom>
          <a:noFill/>
          <a:ln w="952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857" name="AutoShape 14"/>
          <p:cNvSpPr>
            <a:spLocks noChangeArrowheads="1"/>
          </p:cNvSpPr>
          <p:nvPr/>
        </p:nvSpPr>
        <p:spPr bwMode="auto">
          <a:xfrm>
            <a:off x="2459038" y="5438775"/>
            <a:ext cx="647700" cy="900113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.dat</a:t>
            </a:r>
          </a:p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206858" name="AutoShape 15"/>
          <p:cNvSpPr>
            <a:spLocks noChangeArrowheads="1"/>
          </p:cNvSpPr>
          <p:nvPr/>
        </p:nvSpPr>
        <p:spPr bwMode="auto">
          <a:xfrm>
            <a:off x="2603500" y="4294188"/>
            <a:ext cx="360363" cy="1112837"/>
          </a:xfrm>
          <a:prstGeom prst="upArrow">
            <a:avLst>
              <a:gd name="adj1" fmla="val 50000"/>
              <a:gd name="adj2" fmla="val 87310"/>
            </a:avLst>
          </a:prstGeom>
          <a:solidFill>
            <a:srgbClr val="CC99FF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859" name="Oval 16"/>
          <p:cNvSpPr>
            <a:spLocks noChangeArrowheads="1"/>
          </p:cNvSpPr>
          <p:nvPr/>
        </p:nvSpPr>
        <p:spPr bwMode="auto">
          <a:xfrm>
            <a:off x="2197100" y="4740275"/>
            <a:ext cx="1206500" cy="388938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tbImport</a:t>
            </a:r>
          </a:p>
        </p:txBody>
      </p:sp>
      <p:sp>
        <p:nvSpPr>
          <p:cNvPr id="206860" name="AutoShape 17"/>
          <p:cNvSpPr>
            <a:spLocks noChangeArrowheads="1"/>
          </p:cNvSpPr>
          <p:nvPr/>
        </p:nvSpPr>
        <p:spPr bwMode="auto">
          <a:xfrm>
            <a:off x="7486650" y="3606800"/>
            <a:ext cx="647700" cy="900113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.dat</a:t>
            </a:r>
          </a:p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206861" name="AutoShape 18"/>
          <p:cNvSpPr>
            <a:spLocks noChangeArrowheads="1"/>
          </p:cNvSpPr>
          <p:nvPr/>
        </p:nvSpPr>
        <p:spPr bwMode="auto">
          <a:xfrm rot="-5400000">
            <a:off x="5303838" y="2084387"/>
            <a:ext cx="249238" cy="4037013"/>
          </a:xfrm>
          <a:prstGeom prst="upArrow">
            <a:avLst>
              <a:gd name="adj1" fmla="val 50667"/>
              <a:gd name="adj2" fmla="val 233363"/>
            </a:avLst>
          </a:prstGeom>
          <a:solidFill>
            <a:srgbClr val="CC99FF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6862" name="Oval 19"/>
          <p:cNvSpPr>
            <a:spLocks noChangeArrowheads="1"/>
          </p:cNvSpPr>
          <p:nvPr/>
        </p:nvSpPr>
        <p:spPr bwMode="auto">
          <a:xfrm>
            <a:off x="6064250" y="3908425"/>
            <a:ext cx="1295400" cy="388938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tbImport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tbImport </a:t>
            </a:r>
            <a:r>
              <a:rPr lang="ko-KR" altLang="en-US" smtClean="0"/>
              <a:t>설치 및 실행</a:t>
            </a:r>
          </a:p>
        </p:txBody>
      </p:sp>
      <p:sp>
        <p:nvSpPr>
          <p:cNvPr id="207875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설치</a:t>
            </a:r>
          </a:p>
          <a:p>
            <a:pPr lvl="1"/>
            <a:r>
              <a:rPr lang="en-US" altLang="ko-KR" smtClean="0"/>
              <a:t> Tibero </a:t>
            </a:r>
            <a:r>
              <a:rPr lang="ko-KR" altLang="en-US" smtClean="0"/>
              <a:t>서버 설치시 </a:t>
            </a:r>
            <a:r>
              <a:rPr lang="en-US" altLang="ko-KR" smtClean="0"/>
              <a:t>Client </a:t>
            </a:r>
            <a:r>
              <a:rPr lang="ko-KR" altLang="en-US" smtClean="0"/>
              <a:t>모듈과 같이 자동 설치됨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 실행</a:t>
            </a:r>
          </a:p>
          <a:p>
            <a:pPr lvl="1"/>
            <a:r>
              <a:rPr lang="en-US" altLang="ko-KR" smtClean="0"/>
              <a:t> JRE 1.4.2 </a:t>
            </a:r>
            <a:r>
              <a:rPr lang="ko-KR" altLang="en-US" smtClean="0"/>
              <a:t>이상 설치되어 있어야 실행 가능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실행시 필요한 라이브러리 </a:t>
            </a:r>
            <a:r>
              <a:rPr lang="en-US" altLang="ko-KR" smtClean="0"/>
              <a:t>(</a:t>
            </a:r>
            <a:r>
              <a:rPr lang="ko-KR" altLang="en-US" smtClean="0"/>
              <a:t>기본 위치 </a:t>
            </a:r>
            <a:r>
              <a:rPr lang="en-US" altLang="ko-KR" smtClean="0"/>
              <a:t>: $TB_HOME/client/lib/jar</a:t>
            </a:r>
            <a:r>
              <a:rPr lang="ko-KR" altLang="en-US" smtClean="0"/>
              <a:t>디렉토리</a:t>
            </a:r>
            <a:r>
              <a:rPr lang="en-US" altLang="ko-KR" smtClean="0"/>
              <a:t>)</a:t>
            </a:r>
          </a:p>
          <a:p>
            <a:pPr lvl="2"/>
            <a:r>
              <a:rPr lang="en-US" altLang="ko-KR" smtClean="0"/>
              <a:t>tbexpimp4.jar: tbExport/tbImport </a:t>
            </a:r>
            <a:r>
              <a:rPr lang="ko-KR" altLang="en-US" smtClean="0"/>
              <a:t>클래스 파일</a:t>
            </a:r>
          </a:p>
          <a:p>
            <a:pPr lvl="2"/>
            <a:r>
              <a:rPr lang="en-US" altLang="ko-KR" smtClean="0"/>
              <a:t>tbtoolcom.jar : </a:t>
            </a:r>
            <a:r>
              <a:rPr lang="ko-KR" altLang="en-US" smtClean="0"/>
              <a:t>티베로 유틸리티 공통 라이브러리</a:t>
            </a:r>
          </a:p>
          <a:p>
            <a:pPr lvl="2"/>
            <a:r>
              <a:rPr lang="en-US" altLang="ko-KR" smtClean="0"/>
              <a:t>tibero5-jdbc.jar : </a:t>
            </a:r>
            <a:r>
              <a:rPr lang="ko-KR" altLang="en-US" smtClean="0"/>
              <a:t>티베로 </a:t>
            </a:r>
            <a:r>
              <a:rPr lang="en-US" altLang="ko-KR" smtClean="0"/>
              <a:t>JDBC </a:t>
            </a:r>
            <a:r>
              <a:rPr lang="ko-KR" altLang="en-US" smtClean="0"/>
              <a:t>드라이버</a:t>
            </a:r>
          </a:p>
          <a:p>
            <a:pPr lvl="1"/>
            <a:r>
              <a:rPr lang="en-US" altLang="ko-KR" smtClean="0"/>
              <a:t> tbimport </a:t>
            </a:r>
            <a:r>
              <a:rPr lang="ko-KR" altLang="en-US" smtClean="0"/>
              <a:t>명령으로 실행</a:t>
            </a:r>
          </a:p>
        </p:txBody>
      </p:sp>
      <p:sp>
        <p:nvSpPr>
          <p:cNvPr id="207876" name="Text Box 4"/>
          <p:cNvSpPr txBox="1">
            <a:spLocks noChangeArrowheads="1"/>
          </p:cNvSpPr>
          <p:nvPr/>
        </p:nvSpPr>
        <p:spPr bwMode="auto">
          <a:xfrm>
            <a:off x="611188" y="3668713"/>
            <a:ext cx="8277225" cy="22923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tbimport username=tibero password=tmax file=exp_tester.dat log=exp_tester.log user=tester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the USER: tester: Mon Apr 01 12:00:00 KST 2011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Import character set: MS949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The version of this tbExport dump file is 4.0.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importing schema: 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“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TESTER"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ALTER SESSION SET CURRENT_SCHEMA = " TESTER"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importing tables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CREATE TABLE " TESTER"."CUSTOMER" (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“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CUST_ID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”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CHAR(5) NOT NULL,		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     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“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CUST_NAME</a:t>
            </a:r>
            <a:r>
              <a:rPr lang="en-US" altLang="ko-KR">
                <a:latin typeface="Arial" pitchFamily="34" charset="0"/>
                <a:ea typeface="맑은 고딕" pitchFamily="50" charset="-127"/>
              </a:rPr>
              <a:t>”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VARCHAR2(20) NOT NULL,</a:t>
            </a:r>
          </a:p>
          <a:p>
            <a:pPr eaLnBrk="1" hangingPunct="1"/>
            <a:r>
              <a:rPr lang="en-US" altLang="ko-KR">
                <a:latin typeface="Arial" pitchFamily="34" charset="0"/>
                <a:ea typeface="맑은 고딕" pitchFamily="50" charset="-127"/>
              </a:rPr>
              <a:t>……………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7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tbImport </a:t>
            </a:r>
            <a:r>
              <a:rPr lang="ko-KR" altLang="en-US" smtClean="0"/>
              <a:t>설치 및 실행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08899" name="Rectangle 7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파라미터</a:t>
            </a:r>
          </a:p>
          <a:p>
            <a:pPr lvl="1"/>
            <a:r>
              <a:rPr lang="en-US" altLang="ko-KR" smtClean="0"/>
              <a:t> tbimport</a:t>
            </a:r>
            <a:r>
              <a:rPr lang="ko-KR" altLang="en-US" smtClean="0"/>
              <a:t>를 실행하면 사용법과 파라미터 목록이 나타남</a:t>
            </a:r>
          </a:p>
        </p:txBody>
      </p:sp>
      <p:graphicFrame>
        <p:nvGraphicFramePr>
          <p:cNvPr id="422916" name="Group 4"/>
          <p:cNvGraphicFramePr>
            <a:graphicFrameLocks noGrp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1287540909"/>
              </p:ext>
            </p:extLst>
          </p:nvPr>
        </p:nvGraphicFramePr>
        <p:xfrm>
          <a:off x="590550" y="1454151"/>
          <a:ext cx="8337934" cy="4887415"/>
        </p:xfrm>
        <a:graphic>
          <a:graphicData uri="http://schemas.openxmlformats.org/drawingml/2006/table">
            <a:tbl>
              <a:tblPr/>
              <a:tblGrid>
                <a:gridCol w="1441702"/>
                <a:gridCol w="1734807"/>
                <a:gridCol w="5161425"/>
              </a:tblGrid>
              <a:tr h="29526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182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CFGFILE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환경파일 이름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82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USERNAME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수행하는 사용자 계정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82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PASSWORD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수행하는 사용자 암호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952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Localhost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서버의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952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PORT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8629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대상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서버의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Port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85452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FILE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default.dat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수행시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생성되는 파일 이름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바이너리 파일의 형태로 운영체제에서 생성되며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이름을 지정하지 않으면 디폴트 값에서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7606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NO_PACK_DIR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수행할 압축 해제한 덤프 파일이 저장되는 디렉터리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옵션이 지정되면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FILE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값은 무시된다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2828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LOG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tbExpImp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_[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년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]_[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월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]_[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]_[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시분초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].log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수행시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생성되는 파일 이름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9526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FULL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 데이터베이스 모드로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수행할 지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(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아래의 모든 중 하나를 선택해야 함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-Y: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 데이터베이스 모드로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-N: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 또는 테이블 모드로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4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tbImport </a:t>
            </a:r>
            <a:r>
              <a:rPr lang="ko-KR" altLang="en-US" smtClean="0"/>
              <a:t>설치 및 실행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09923" name="Rectangle 4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파라미터</a:t>
            </a:r>
          </a:p>
          <a:p>
            <a:pPr lvl="1"/>
            <a:r>
              <a:rPr lang="en-US" altLang="ko-KR" smtClean="0"/>
              <a:t> tbimport</a:t>
            </a:r>
            <a:r>
              <a:rPr lang="ko-KR" altLang="en-US" smtClean="0"/>
              <a:t>를 실행하면 사용법과 파라미터 목록이 나타남</a:t>
            </a:r>
          </a:p>
        </p:txBody>
      </p:sp>
      <p:graphicFrame>
        <p:nvGraphicFramePr>
          <p:cNvPr id="424964" name="Group 4"/>
          <p:cNvGraphicFramePr>
            <a:graphicFrameLocks noGrp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2756080221"/>
              </p:ext>
            </p:extLst>
          </p:nvPr>
        </p:nvGraphicFramePr>
        <p:xfrm>
          <a:off x="611188" y="1476375"/>
          <a:ext cx="8277225" cy="4984712"/>
        </p:xfrm>
        <a:graphic>
          <a:graphicData uri="http://schemas.openxmlformats.org/drawingml/2006/table">
            <a:tbl>
              <a:tblPr/>
              <a:tblGrid>
                <a:gridCol w="1579562"/>
                <a:gridCol w="1025525"/>
                <a:gridCol w="5672138"/>
              </a:tblGrid>
              <a:tr h="38097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 모드로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수행할 때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될 객체의 소유자를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.(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복수지정 가능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USER=</a:t>
                      </a: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userlist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형태로 사용한다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FROMUSER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From to User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모드에서 사용하며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Export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할 때 사용된 객체의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원래 소유자를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FROMUSER=</a:t>
                      </a: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userlist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형태로 사용한다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TOUSER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From to User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모드에서 사용하며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수행할 때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할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소유자를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TOUSER=</a:t>
                      </a: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userlist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형태로 사용한다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TABLE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모드로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수행할 때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할 대상 테이블의 이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름을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TABLE=</a:t>
                      </a: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tablelist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형태로 사용한다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INDEX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수행할 때 인덱스 정보의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여부를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Y: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인덱스를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N: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인덱스를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하지 않는다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4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tbImport </a:t>
            </a:r>
            <a:r>
              <a:rPr lang="ko-KR" altLang="en-US" smtClean="0"/>
              <a:t>설치 및 실행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09923" name="Rectangle 4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파라미터</a:t>
            </a:r>
          </a:p>
          <a:p>
            <a:pPr lvl="1"/>
            <a:r>
              <a:rPr lang="en-US" altLang="ko-KR" smtClean="0"/>
              <a:t> tbimport</a:t>
            </a:r>
            <a:r>
              <a:rPr lang="ko-KR" altLang="en-US" smtClean="0"/>
              <a:t>를 실행하면 사용법과 파라미터 목록이 나타남</a:t>
            </a:r>
          </a:p>
        </p:txBody>
      </p:sp>
      <p:graphicFrame>
        <p:nvGraphicFramePr>
          <p:cNvPr id="424964" name="Group 4"/>
          <p:cNvGraphicFramePr>
            <a:graphicFrameLocks noGrp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1868538923"/>
              </p:ext>
            </p:extLst>
          </p:nvPr>
        </p:nvGraphicFramePr>
        <p:xfrm>
          <a:off x="611188" y="1476373"/>
          <a:ext cx="8277225" cy="4724934"/>
        </p:xfrm>
        <a:graphic>
          <a:graphicData uri="http://schemas.openxmlformats.org/drawingml/2006/table">
            <a:tbl>
              <a:tblPr/>
              <a:tblGrid>
                <a:gridCol w="1579562"/>
                <a:gridCol w="1025525"/>
                <a:gridCol w="5672138"/>
              </a:tblGrid>
              <a:tr h="44000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961041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GRANT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수행할 때 권한의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여부를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Y: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권한을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N: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권한을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하지 않는다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961041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CONSTRAINT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수행할 때 제약조건의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여부를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Y: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제약조건을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N: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제약조건을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하지 않는다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29370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ROWS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수행할 때 테이블의 데이터를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할 지 여부를 지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Y: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테이블의 데이터를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N: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테이블의 데이터를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하지 않는다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069138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DPL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DPL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방법으로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할 지 여부를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Y: DPL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방법을 사용한다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N: DPL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방법을 사용하지 않는다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25627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4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tbImport </a:t>
            </a:r>
            <a:r>
              <a:rPr lang="ko-KR" altLang="en-US" smtClean="0"/>
              <a:t>설치 및 실행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09923" name="Rectangle 4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파라미터</a:t>
            </a:r>
          </a:p>
          <a:p>
            <a:pPr lvl="1"/>
            <a:r>
              <a:rPr lang="en-US" altLang="ko-KR" smtClean="0"/>
              <a:t> tbimport</a:t>
            </a:r>
            <a:r>
              <a:rPr lang="ko-KR" altLang="en-US" smtClean="0"/>
              <a:t>를 실행하면 사용법과 파라미터 목록이 나타남</a:t>
            </a:r>
          </a:p>
        </p:txBody>
      </p:sp>
      <p:graphicFrame>
        <p:nvGraphicFramePr>
          <p:cNvPr id="424964" name="Group 4"/>
          <p:cNvGraphicFramePr>
            <a:graphicFrameLocks noGrp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3550484712"/>
              </p:ext>
            </p:extLst>
          </p:nvPr>
        </p:nvGraphicFramePr>
        <p:xfrm>
          <a:off x="611188" y="1476375"/>
          <a:ext cx="8277225" cy="4721426"/>
        </p:xfrm>
        <a:graphic>
          <a:graphicData uri="http://schemas.openxmlformats.org/drawingml/2006/table">
            <a:tbl>
              <a:tblPr/>
              <a:tblGrid>
                <a:gridCol w="1579562"/>
                <a:gridCol w="869082"/>
                <a:gridCol w="5828581"/>
              </a:tblGrid>
              <a:tr h="38097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PIPELINING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PIPELINING(with DPL)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기능을 사용하여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할 지 여부를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Y: PIPELINING(with DPL)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기능을 사용한다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N: PIPELINING(with DPL)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기능을 사용하지 않는다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SCRIPT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수행할 때 스키마 객체를 생성하는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DDL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스크립트를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표시할 지 여부를 지정한다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Y: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스키마 객체를 생성하는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DDL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스크립트를 표시한다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N: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스키마 객체를 생성하는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DDL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스크립트를 표시하지 않는다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THREAD_CNT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데이터를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하기 위해 사용하는 </a:t>
                      </a: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스레드의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개수를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입력한다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SERVER_VER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대상이 되는 </a:t>
                      </a:r>
                      <a:r>
                        <a:rPr kumimoji="1" lang="en-US" altLang="ko-KR" sz="14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버전을 지정한다</a:t>
                      </a:r>
                      <a:r>
                        <a:rPr kumimoji="1" lang="en-US" altLang="ko-KR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IGNORE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수행할 때 이미 존재하는 스키마 객체로 인한 생성 에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러를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무시한다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Y: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 존재하는 스키마 객체로 인한 생성 에러를 무시한다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N: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 존재하는 스키마 객체로 인한 생성 에러를 무시하지 않는다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936099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4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tbImport </a:t>
            </a:r>
            <a:r>
              <a:rPr lang="ko-KR" altLang="en-US" smtClean="0"/>
              <a:t>설치 및 실행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09923" name="Rectangle 4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파라미터</a:t>
            </a:r>
          </a:p>
          <a:p>
            <a:pPr lvl="1"/>
            <a:r>
              <a:rPr lang="en-US" altLang="ko-KR" smtClean="0"/>
              <a:t> tbimport</a:t>
            </a:r>
            <a:r>
              <a:rPr lang="ko-KR" altLang="en-US" smtClean="0"/>
              <a:t>를 실행하면 사용법과 파라미터 목록이 나타남</a:t>
            </a:r>
          </a:p>
        </p:txBody>
      </p:sp>
      <p:graphicFrame>
        <p:nvGraphicFramePr>
          <p:cNvPr id="424964" name="Group 4"/>
          <p:cNvGraphicFramePr>
            <a:graphicFrameLocks noGrp="1"/>
          </p:cNvGraphicFramePr>
          <p:nvPr>
            <p:ph sz="half" idx="4294967295"/>
            <p:extLst>
              <p:ext uri="{D42A27DB-BD31-4B8C-83A1-F6EECF244321}">
                <p14:modId xmlns:p14="http://schemas.microsoft.com/office/powerpoint/2010/main" val="4214193424"/>
              </p:ext>
            </p:extLst>
          </p:nvPr>
        </p:nvGraphicFramePr>
        <p:xfrm>
          <a:off x="611188" y="1476375"/>
          <a:ext cx="8277225" cy="1624292"/>
        </p:xfrm>
        <a:graphic>
          <a:graphicData uri="http://schemas.openxmlformats.org/drawingml/2006/table">
            <a:tbl>
              <a:tblPr/>
              <a:tblGrid>
                <a:gridCol w="1579562"/>
                <a:gridCol w="1481150"/>
                <a:gridCol w="5216513"/>
              </a:tblGrid>
              <a:tr h="38097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IO_BUF_SIZE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16M(16777216)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실행할 때 파일의 입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출력에 사용되는 버퍼의 크기를 조절한다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BIND_BUF_SIZE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1M(1048576)</a:t>
                      </a: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Import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DPL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모드로 실행할 때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stream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사용하는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bind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buffer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크기를 조절한다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496021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tbImport </a:t>
            </a:r>
            <a:r>
              <a:rPr lang="ko-KR" altLang="en-US" smtClean="0"/>
              <a:t>설치 및 실행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10947" name="Rectangle 8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전체 데이터베이스 모드</a:t>
            </a:r>
          </a:p>
          <a:p>
            <a:pPr lvl="1"/>
            <a:r>
              <a:rPr lang="en-US" altLang="ko-KR" smtClean="0"/>
              <a:t> Export</a:t>
            </a:r>
            <a:r>
              <a:rPr lang="ko-KR" altLang="en-US" smtClean="0"/>
              <a:t>한 파일로부터 </a:t>
            </a:r>
            <a:r>
              <a:rPr lang="en-US" altLang="ko-KR" smtClean="0"/>
              <a:t>Tibero </a:t>
            </a:r>
            <a:r>
              <a:rPr lang="ko-KR" altLang="en-US" smtClean="0"/>
              <a:t>데이터베이스 전체를  </a:t>
            </a:r>
            <a:r>
              <a:rPr lang="en-US" altLang="ko-KR" smtClean="0"/>
              <a:t>Import</a:t>
            </a:r>
          </a:p>
          <a:p>
            <a:pPr lvl="1"/>
            <a:r>
              <a:rPr lang="en-US" altLang="ko-KR" smtClean="0"/>
              <a:t> DBA </a:t>
            </a:r>
            <a:r>
              <a:rPr lang="ko-KR" altLang="en-US" smtClean="0"/>
              <a:t>권한을 가진 사용자만 사용 가능</a:t>
            </a:r>
          </a:p>
          <a:p>
            <a:pPr lvl="1"/>
            <a:r>
              <a:rPr lang="en-US" altLang="ko-KR" smtClean="0"/>
              <a:t> SYS </a:t>
            </a:r>
            <a:r>
              <a:rPr lang="ko-KR" altLang="en-US" smtClean="0"/>
              <a:t>사용자를 제외한 모든 사용자의 오브젝트 </a:t>
            </a:r>
            <a:r>
              <a:rPr lang="en-US" altLang="ko-KR" smtClean="0"/>
              <a:t>Import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r>
              <a:rPr lang="en-US" altLang="ko-KR" smtClean="0"/>
              <a:t> </a:t>
            </a:r>
            <a:r>
              <a:rPr lang="ko-KR" altLang="en-US" smtClean="0"/>
              <a:t>사용자 모드</a:t>
            </a:r>
          </a:p>
          <a:p>
            <a:pPr lvl="1"/>
            <a:r>
              <a:rPr lang="en-US" altLang="ko-KR" smtClean="0"/>
              <a:t> Import </a:t>
            </a:r>
            <a:r>
              <a:rPr lang="ko-KR" altLang="en-US" smtClean="0"/>
              <a:t>대상 사용자를 지정하고 지정한 사용자가 소유한 모든 스키마 정보 추출</a:t>
            </a:r>
          </a:p>
          <a:p>
            <a:pPr lvl="1"/>
            <a:r>
              <a:rPr lang="en-US" altLang="ko-KR" smtClean="0"/>
              <a:t> DBA</a:t>
            </a:r>
            <a:r>
              <a:rPr lang="ko-KR" altLang="en-US" smtClean="0"/>
              <a:t>는 하나 이상의 사용자 지정 가능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r>
              <a:rPr lang="ko-KR" altLang="en-US" smtClean="0"/>
              <a:t> 테이블 모드</a:t>
            </a:r>
          </a:p>
          <a:p>
            <a:pPr lvl="1"/>
            <a:r>
              <a:rPr lang="ko-KR" altLang="en-US" smtClean="0"/>
              <a:t> 하나 이상의 지정한 테이블과 연관된 인덱스 등의 데이터베이스 오브젝트들을 함께 </a:t>
            </a:r>
            <a:r>
              <a:rPr lang="en-US" altLang="ko-KR" smtClean="0"/>
              <a:t>Import</a:t>
            </a:r>
          </a:p>
          <a:p>
            <a:pPr lvl="1"/>
            <a:r>
              <a:rPr lang="ko-KR" altLang="en-US" smtClean="0"/>
              <a:t> 테이블 지정 시 소유자도 명시해야 함</a:t>
            </a:r>
          </a:p>
        </p:txBody>
      </p:sp>
      <p:sp>
        <p:nvSpPr>
          <p:cNvPr id="210948" name="Text Box 4"/>
          <p:cNvSpPr txBox="1">
            <a:spLocks noChangeArrowheads="1"/>
          </p:cNvSpPr>
          <p:nvPr/>
        </p:nvSpPr>
        <p:spPr bwMode="auto">
          <a:xfrm>
            <a:off x="611188" y="2044700"/>
            <a:ext cx="8277225" cy="7397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tbimport USERNAME=sys PASSWORD=tibero IP=192.168.1.1 PORT=8629 FILE=imp_data.dat LOG=imp_data.log</a:t>
            </a:r>
          </a:p>
          <a:p>
            <a:pPr eaLnBrk="1" hangingPunct="1"/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FULL=y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SCRIPT=y</a:t>
            </a:r>
          </a:p>
        </p:txBody>
      </p:sp>
      <p:sp>
        <p:nvSpPr>
          <p:cNvPr id="210949" name="Text Box 5"/>
          <p:cNvSpPr txBox="1">
            <a:spLocks noChangeArrowheads="1"/>
          </p:cNvSpPr>
          <p:nvPr/>
        </p:nvSpPr>
        <p:spPr bwMode="auto">
          <a:xfrm>
            <a:off x="611188" y="3971925"/>
            <a:ext cx="8277225" cy="7397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tbimport USERNAME=sys PASSWORD=tibero IP=192.168.1.1 PORT=8629 FILE=imp_data.dat LOG=imp_data.log </a:t>
            </a:r>
          </a:p>
          <a:p>
            <a:pPr eaLnBrk="1" hangingPunct="1"/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USER=tester1,tester2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SCRIPT=y</a:t>
            </a:r>
          </a:p>
        </p:txBody>
      </p:sp>
      <p:sp>
        <p:nvSpPr>
          <p:cNvPr id="210950" name="Text Box 6"/>
          <p:cNvSpPr txBox="1">
            <a:spLocks noChangeArrowheads="1"/>
          </p:cNvSpPr>
          <p:nvPr/>
        </p:nvSpPr>
        <p:spPr bwMode="auto">
          <a:xfrm>
            <a:off x="611188" y="5824538"/>
            <a:ext cx="8277225" cy="5238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tbimport USERNAME=sys PASSWORD=tibero IP=192.168.1.1 PORT=8629 FILE=imp_data.dat LOG=imp_data.log </a:t>
            </a: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TABLE=tester1.CUSTOMER, tester1.PRODUCT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SCRIPT=y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en-US" altLang="ko-KR" sz="1200" dirty="0" err="1" smtClean="0">
                <a:latin typeface="+mn-ea"/>
                <a:ea typeface="+mn-ea"/>
              </a:rPr>
              <a:t>Tibero</a:t>
            </a:r>
            <a:r>
              <a:rPr lang="ko-KR" altLang="en-US" sz="1200" dirty="0" smtClean="0">
                <a:latin typeface="+mn-ea"/>
                <a:ea typeface="+mn-ea"/>
              </a:rPr>
              <a:t>는 타 솔루션과 비교하여 우수한 기능성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편의성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안정성 및 고성능을 발휘하는 디스크 기반의 대용량 데이터</a:t>
            </a:r>
            <a:endParaRPr lang="en-US" altLang="ko-KR" sz="1200" dirty="0" smtClean="0">
              <a:latin typeface="+mn-ea"/>
              <a:ea typeface="+mn-ea"/>
            </a:endParaRPr>
          </a:p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ko-KR" altLang="en-US" sz="1200" dirty="0" smtClean="0">
                <a:latin typeface="+mn-ea"/>
                <a:ea typeface="+mn-ea"/>
              </a:rPr>
              <a:t>처리를 위한 대표적인 </a:t>
            </a:r>
            <a:r>
              <a:rPr lang="en-US" altLang="ko-KR" sz="1200" dirty="0" smtClean="0">
                <a:latin typeface="+mn-ea"/>
                <a:ea typeface="+mn-ea"/>
              </a:rPr>
              <a:t>RDBMS. </a:t>
            </a:r>
          </a:p>
        </p:txBody>
      </p:sp>
      <p:grpSp>
        <p:nvGrpSpPr>
          <p:cNvPr id="5" name="Group 401"/>
          <p:cNvGrpSpPr>
            <a:grpSpLocks/>
          </p:cNvGrpSpPr>
          <p:nvPr/>
        </p:nvGrpSpPr>
        <p:grpSpPr bwMode="auto">
          <a:xfrm>
            <a:off x="323850" y="1539337"/>
            <a:ext cx="7769225" cy="174625"/>
            <a:chOff x="303" y="2661"/>
            <a:chExt cx="3671" cy="159"/>
          </a:xfrm>
        </p:grpSpPr>
        <p:sp>
          <p:nvSpPr>
            <p:cNvPr id="6" name="Rectangle 28"/>
            <p:cNvSpPr>
              <a:spLocks noChangeArrowheads="1"/>
            </p:cNvSpPr>
            <p:nvPr/>
          </p:nvSpPr>
          <p:spPr bwMode="auto">
            <a:xfrm>
              <a:off x="303" y="2664"/>
              <a:ext cx="30" cy="156"/>
            </a:xfrm>
            <a:prstGeom prst="rect">
              <a:avLst/>
            </a:prstGeom>
            <a:solidFill>
              <a:srgbClr val="5F5F5F"/>
            </a:solidFill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anchor="ctr"/>
            <a:lstStyle/>
            <a:p>
              <a:pPr latinLnBrk="0"/>
              <a:endParaRPr kumimoji="0" lang="en-US" altLang="ko-KR" sz="1800" b="1" baseline="0">
                <a:solidFill>
                  <a:srgbClr val="FF0000"/>
                </a:solidFill>
                <a:latin typeface="Blackoak Std"/>
                <a:ea typeface="맑은 고딕" pitchFamily="50" charset="-127"/>
              </a:endParaRPr>
            </a:p>
          </p:txBody>
        </p:sp>
        <p:sp>
          <p:nvSpPr>
            <p:cNvPr id="7" name="Rectangle 29"/>
            <p:cNvSpPr>
              <a:spLocks noChangeArrowheads="1"/>
            </p:cNvSpPr>
            <p:nvPr/>
          </p:nvSpPr>
          <p:spPr bwMode="auto">
            <a:xfrm>
              <a:off x="364" y="2661"/>
              <a:ext cx="3610" cy="159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lIns="0" rIns="0" bIns="0" anchor="b"/>
            <a:lstStyle/>
            <a:p>
              <a:r>
                <a:rPr kumimoji="0" lang="en-US" altLang="ko-KR" sz="1100" b="1" baseline="0">
                  <a:solidFill>
                    <a:srgbClr val="1C1C1C"/>
                  </a:solidFill>
                  <a:ea typeface="맑은 고딕" pitchFamily="50" charset="-127"/>
                </a:rPr>
                <a:t>DBMS </a:t>
              </a:r>
              <a:r>
                <a:rPr kumimoji="0" lang="ko-KR" altLang="en-US" sz="1100" b="1" baseline="0">
                  <a:solidFill>
                    <a:srgbClr val="1C1C1C"/>
                  </a:solidFill>
                  <a:ea typeface="맑은 고딕" pitchFamily="50" charset="-127"/>
                </a:rPr>
                <a:t>모델 비교</a:t>
              </a:r>
            </a:p>
          </p:txBody>
        </p:sp>
      </p:grpSp>
      <p:grpSp>
        <p:nvGrpSpPr>
          <p:cNvPr id="8" name="Group 400"/>
          <p:cNvGrpSpPr>
            <a:grpSpLocks/>
          </p:cNvGrpSpPr>
          <p:nvPr/>
        </p:nvGrpSpPr>
        <p:grpSpPr bwMode="auto">
          <a:xfrm>
            <a:off x="323850" y="3665000"/>
            <a:ext cx="7769225" cy="174625"/>
            <a:chOff x="303" y="4312"/>
            <a:chExt cx="3671" cy="159"/>
          </a:xfrm>
        </p:grpSpPr>
        <p:sp>
          <p:nvSpPr>
            <p:cNvPr id="9" name="Rectangle 193"/>
            <p:cNvSpPr>
              <a:spLocks noChangeArrowheads="1"/>
            </p:cNvSpPr>
            <p:nvPr/>
          </p:nvSpPr>
          <p:spPr bwMode="auto">
            <a:xfrm>
              <a:off x="303" y="4315"/>
              <a:ext cx="30" cy="156"/>
            </a:xfrm>
            <a:prstGeom prst="rect">
              <a:avLst/>
            </a:prstGeom>
            <a:solidFill>
              <a:srgbClr val="5F5F5F"/>
            </a:solidFill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anchor="ctr"/>
            <a:lstStyle/>
            <a:p>
              <a:pPr latinLnBrk="0"/>
              <a:endParaRPr kumimoji="0" lang="en-US" altLang="ko-KR" sz="1800" b="1" baseline="0">
                <a:solidFill>
                  <a:srgbClr val="FF0000"/>
                </a:solidFill>
                <a:latin typeface="Blackoak Std"/>
                <a:ea typeface="맑은 고딕" pitchFamily="50" charset="-127"/>
              </a:endParaRPr>
            </a:p>
          </p:txBody>
        </p:sp>
        <p:sp>
          <p:nvSpPr>
            <p:cNvPr id="10" name="Rectangle 194"/>
            <p:cNvSpPr>
              <a:spLocks noChangeArrowheads="1"/>
            </p:cNvSpPr>
            <p:nvPr/>
          </p:nvSpPr>
          <p:spPr bwMode="auto">
            <a:xfrm>
              <a:off x="364" y="4312"/>
              <a:ext cx="3610" cy="159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lIns="0" rIns="0" bIns="0" anchor="b"/>
            <a:lstStyle/>
            <a:p>
              <a:r>
                <a:rPr kumimoji="0" lang="en-US" altLang="en-US" sz="1100" b="1" baseline="0">
                  <a:solidFill>
                    <a:srgbClr val="1C1C1C"/>
                  </a:solidFill>
                  <a:ea typeface="맑은 고딕" pitchFamily="50" charset="-127"/>
                </a:rPr>
                <a:t>SQL 지원 범위 비교</a:t>
              </a:r>
              <a:endParaRPr kumimoji="0" lang="ko-KR" altLang="en-US" sz="1100" b="1" baseline="0">
                <a:solidFill>
                  <a:srgbClr val="1C1C1C"/>
                </a:solidFill>
                <a:ea typeface="맑은 고딕" pitchFamily="50" charset="-127"/>
              </a:endParaRPr>
            </a:p>
          </p:txBody>
        </p:sp>
      </p:grpSp>
      <p:graphicFrame>
        <p:nvGraphicFramePr>
          <p:cNvPr id="11" name="Group 4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5803387"/>
              </p:ext>
            </p:extLst>
          </p:nvPr>
        </p:nvGraphicFramePr>
        <p:xfrm>
          <a:off x="576263" y="1815562"/>
          <a:ext cx="8280000" cy="1616704"/>
        </p:xfrm>
        <a:graphic>
          <a:graphicData uri="http://schemas.openxmlformats.org/drawingml/2006/table">
            <a:tbl>
              <a:tblPr/>
              <a:tblGrid>
                <a:gridCol w="1275321"/>
                <a:gridCol w="1166008"/>
                <a:gridCol w="1166008"/>
                <a:gridCol w="1166008"/>
                <a:gridCol w="1166008"/>
                <a:gridCol w="2340647"/>
              </a:tblGrid>
              <a:tr h="220680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Oracle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DB2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Altibase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44846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종류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DRDBMS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DRDBMS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DRDBMS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MMDB + DRDBMS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Altibase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 추가적으로 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MMDBMS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용 메모리 공간 확보를 위한 오버헤드 및 객체의 이중관리 오버헤드 발생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448415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성능 구조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Disk DBMS 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관점의 최적화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Disk DBMS</a:t>
                      </a:r>
                      <a:b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관점의 최적화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Disk DBMS</a:t>
                      </a:r>
                      <a:endParaRPr kumimoji="1" lang="ko-KR" alt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MMDBMS 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관점 최적화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MMDBMS 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관점의 최적화는 소량 데이터의 처리에 적합하며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Disk DBMS 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관점의 최적화는 대량 데이터의 처리에 적합함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7241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Process  </a:t>
                      </a:r>
                      <a:r>
                        <a:rPr kumimoji="1" lang="ko-KR" altLang="en-US" sz="9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구조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Multi-Thread + Multi-Process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Multi-Process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Multi-Thread + Multi-Process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Multi-Thread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 사용자 요청에 대한 즉각적 서비스 진행</a:t>
                      </a:r>
                      <a:r>
                        <a:rPr kumimoji="1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성능과 안정성을 같이 확보할 수 있는 유연한 구성이 가능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Group 42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809422"/>
              </p:ext>
            </p:extLst>
          </p:nvPr>
        </p:nvGraphicFramePr>
        <p:xfrm>
          <a:off x="590550" y="3960275"/>
          <a:ext cx="8279999" cy="2449628"/>
        </p:xfrm>
        <a:graphic>
          <a:graphicData uri="http://schemas.openxmlformats.org/drawingml/2006/table">
            <a:tbl>
              <a:tblPr/>
              <a:tblGrid>
                <a:gridCol w="1474415"/>
                <a:gridCol w="1273359"/>
                <a:gridCol w="1541435"/>
                <a:gridCol w="1124964"/>
                <a:gridCol w="1124964"/>
                <a:gridCol w="1740862"/>
              </a:tblGrid>
              <a:tr h="213861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Oracle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DB2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Altibase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비고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DDDDD"/>
                    </a:solidFill>
                  </a:tcPr>
                </a:tc>
              </a:tr>
              <a:tr h="221953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l" rtl="0" fontAlgn="ctr"/>
                      <a:r>
                        <a:rPr lang="en-US" sz="1000" b="1" i="0" u="none" strike="noStrike" dirty="0">
                          <a:solidFill>
                            <a:srgbClr val="111111"/>
                          </a:solidFill>
                          <a:latin typeface="맑은 고딕"/>
                        </a:rPr>
                        <a:t>Hint </a:t>
                      </a:r>
                      <a:r>
                        <a:rPr lang="ko-KR" altLang="en-US" sz="1000" b="1" i="0" u="none" strike="noStrike" dirty="0">
                          <a:solidFill>
                            <a:srgbClr val="111111"/>
                          </a:solidFill>
                          <a:latin typeface="맑은 고딕"/>
                        </a:rPr>
                        <a:t>기능</a:t>
                      </a:r>
                    </a:p>
                  </a:txBody>
                  <a:tcPr marL="72000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 smtClean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21953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l" rtl="0" fontAlgn="ctr"/>
                      <a:r>
                        <a:rPr lang="en-US" sz="1000" b="1" i="0" u="none" strike="noStrike" dirty="0">
                          <a:solidFill>
                            <a:srgbClr val="111111"/>
                          </a:solidFill>
                          <a:latin typeface="맑은 고딕"/>
                        </a:rPr>
                        <a:t>In-line View </a:t>
                      </a:r>
                    </a:p>
                  </a:txBody>
                  <a:tcPr marL="72000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 smtClean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21953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l" rtl="0" fontAlgn="ctr"/>
                      <a:r>
                        <a:rPr lang="en-US" sz="1000" b="1" i="0" u="none" strike="noStrike">
                          <a:solidFill>
                            <a:srgbClr val="111111"/>
                          </a:solidFill>
                          <a:latin typeface="맑은 고딕"/>
                        </a:rPr>
                        <a:t>Join </a:t>
                      </a:r>
                    </a:p>
                  </a:txBody>
                  <a:tcPr marL="72000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 smtClean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21953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l" rtl="0" fontAlgn="ctr"/>
                      <a:r>
                        <a:rPr lang="en-US" sz="1000" b="1" i="0" u="none" strike="noStrike">
                          <a:solidFill>
                            <a:srgbClr val="111111"/>
                          </a:solidFill>
                          <a:latin typeface="맑은 고딕"/>
                        </a:rPr>
                        <a:t>Outer Join </a:t>
                      </a:r>
                    </a:p>
                  </a:txBody>
                  <a:tcPr marL="72000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 smtClean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21953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l" rtl="0" fontAlgn="ctr"/>
                      <a:r>
                        <a:rPr lang="ko-KR" altLang="en-US" sz="1000" b="1" i="0" u="none" strike="noStrike">
                          <a:solidFill>
                            <a:srgbClr val="111111"/>
                          </a:solidFill>
                          <a:latin typeface="맑은 고딕"/>
                        </a:rPr>
                        <a:t>계층적 질의</a:t>
                      </a:r>
                    </a:p>
                  </a:txBody>
                  <a:tcPr marL="72000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 smtClean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2079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l" rtl="0" fontAlgn="ctr"/>
                      <a:r>
                        <a:rPr lang="en-US" sz="1000" b="1" i="0" u="none" strike="noStrike">
                          <a:solidFill>
                            <a:srgbClr val="111111"/>
                          </a:solidFill>
                          <a:latin typeface="맑은 고딕"/>
                        </a:rPr>
                        <a:t>Array Processing </a:t>
                      </a:r>
                    </a:p>
                  </a:txBody>
                  <a:tcPr marL="72000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 smtClean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2079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l" rtl="0" fontAlgn="ctr"/>
                      <a:r>
                        <a:rPr lang="ko-KR" altLang="en-US" sz="1000" b="1" i="0" u="none" strike="noStrike">
                          <a:solidFill>
                            <a:srgbClr val="111111"/>
                          </a:solidFill>
                          <a:latin typeface="맑은 고딕"/>
                        </a:rPr>
                        <a:t>분석함수</a:t>
                      </a:r>
                    </a:p>
                  </a:txBody>
                  <a:tcPr marL="72000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 err="1" smtClean="0">
                          <a:solidFill>
                            <a:srgbClr val="FF0000"/>
                          </a:solidFill>
                          <a:latin typeface="맑은 고딕"/>
                        </a:rPr>
                        <a:t>미지원</a:t>
                      </a:r>
                      <a:endParaRPr lang="ko-KR" altLang="en-US" sz="1000" b="0" i="0" u="none" strike="noStrike" dirty="0">
                        <a:solidFill>
                          <a:srgbClr val="FF0000"/>
                        </a:solidFill>
                        <a:latin typeface="맑은 고딕"/>
                      </a:endParaRP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2079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l" rtl="0" fontAlgn="ctr"/>
                      <a:r>
                        <a:rPr lang="en-US" sz="1000" b="1" i="0" u="none" strike="noStrike">
                          <a:solidFill>
                            <a:srgbClr val="111111"/>
                          </a:solidFill>
                          <a:latin typeface="맑은 고딕"/>
                        </a:rPr>
                        <a:t>Cost Optimizer</a:t>
                      </a:r>
                    </a:p>
                  </a:txBody>
                  <a:tcPr marL="72000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 smtClean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latin typeface="맑은 고딕"/>
                      </a:endParaRP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21953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l" rtl="0" fontAlgn="ctr"/>
                      <a:r>
                        <a:rPr lang="en-US" sz="1000" b="1" i="0" u="none" strike="noStrike" dirty="0">
                          <a:solidFill>
                            <a:srgbClr val="111111"/>
                          </a:solidFill>
                          <a:latin typeface="맑은 고딕"/>
                        </a:rPr>
                        <a:t>Built-In Function</a:t>
                      </a:r>
                    </a:p>
                  </a:txBody>
                  <a:tcPr marL="72000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 smtClean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20797"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l" rtl="0" fontAlgn="ctr"/>
                      <a:r>
                        <a:rPr lang="en-US" sz="1000" b="1" i="0" u="none" strike="noStrike" dirty="0" smtClean="0">
                          <a:solidFill>
                            <a:srgbClr val="111111"/>
                          </a:solidFill>
                          <a:latin typeface="맑은 고딕"/>
                        </a:rPr>
                        <a:t>XML Query</a:t>
                      </a:r>
                      <a:endParaRPr lang="en-US" sz="1000" b="1" i="0" u="none" strike="noStrike" dirty="0">
                        <a:solidFill>
                          <a:srgbClr val="111111"/>
                        </a:solidFill>
                        <a:latin typeface="맑은 고딕"/>
                      </a:endParaRPr>
                    </a:p>
                  </a:txBody>
                  <a:tcPr marL="72000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algn="ctr" rtl="0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latin typeface="맑은 고딕"/>
                        </a:rPr>
                        <a:t>지원</a:t>
                      </a: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dirty="0" err="1" smtClean="0">
                          <a:solidFill>
                            <a:srgbClr val="FF0000"/>
                          </a:solidFill>
                          <a:latin typeface="맑은 고딕"/>
                        </a:rPr>
                        <a:t>미지원</a:t>
                      </a:r>
                      <a:endParaRPr lang="ko-KR" altLang="en-US" sz="1000" b="0" i="0" u="none" strike="noStrike" dirty="0" smtClean="0">
                        <a:solidFill>
                          <a:srgbClr val="FF0000"/>
                        </a:solidFill>
                        <a:latin typeface="맑은 고딕"/>
                      </a:endParaRPr>
                    </a:p>
                  </a:txBody>
                  <a:tcPr marL="9525" marR="9525" marT="9527" marB="0" anchor="ctr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defPPr>
                        <a:defRPr lang="ko-KR"/>
                      </a:defPPr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맑은 고딕"/>
                          <a:ea typeface="맑은 고딕"/>
                        </a:defRPr>
                      </a:lvl9pPr>
                    </a:lstStyle>
                    <a:p>
                      <a:pPr marL="92075" marR="0" lvl="0" indent="-92075" algn="ctr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sz="9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DDDDD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41723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tbImport </a:t>
            </a:r>
            <a:r>
              <a:rPr lang="ko-KR" altLang="en-US" smtClean="0"/>
              <a:t>설치 및 실행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11971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수행 순서</a:t>
            </a:r>
          </a:p>
          <a:p>
            <a:pPr marL="357187" lvl="1" indent="0">
              <a:buNone/>
            </a:pPr>
            <a:r>
              <a:rPr lang="en-US" altLang="ko-KR" b="1"/>
              <a:t>1. </a:t>
            </a:r>
            <a:r>
              <a:rPr lang="ko-KR" altLang="en-US" b="1"/>
              <a:t>테이블 정의</a:t>
            </a:r>
          </a:p>
          <a:p>
            <a:pPr marL="357187" lvl="1" indent="0">
              <a:buNone/>
            </a:pPr>
            <a:r>
              <a:rPr lang="en-US" altLang="ko-KR" b="1"/>
              <a:t>2. </a:t>
            </a:r>
            <a:r>
              <a:rPr lang="ko-KR" altLang="en-US" b="1"/>
              <a:t>테이블 데이터</a:t>
            </a:r>
          </a:p>
          <a:p>
            <a:pPr marL="357187" lvl="1" indent="0">
              <a:buNone/>
            </a:pPr>
            <a:r>
              <a:rPr lang="en-US" altLang="ko-KR" b="1"/>
              <a:t>3. </a:t>
            </a:r>
            <a:r>
              <a:rPr lang="ko-KR" altLang="en-US" b="1"/>
              <a:t>테이블 인덱스</a:t>
            </a:r>
          </a:p>
          <a:p>
            <a:pPr marL="357187" lvl="1" indent="0">
              <a:buNone/>
            </a:pPr>
            <a:r>
              <a:rPr lang="en-US" altLang="ko-KR" b="1"/>
              <a:t>4. </a:t>
            </a:r>
            <a:r>
              <a:rPr lang="ko-KR" altLang="en-US" b="1"/>
              <a:t>테이블 제약조건</a:t>
            </a:r>
            <a:r>
              <a:rPr lang="en-US" altLang="ko-KR" b="1"/>
              <a:t>, </a:t>
            </a:r>
            <a:r>
              <a:rPr lang="ko-KR" altLang="en-US" b="1" err="1"/>
              <a:t>뷰</a:t>
            </a:r>
            <a:r>
              <a:rPr lang="en-US" altLang="ko-KR" b="1"/>
              <a:t>, </a:t>
            </a:r>
            <a:r>
              <a:rPr lang="ko-KR" altLang="en-US" b="1"/>
              <a:t>프로시저 등</a:t>
            </a:r>
            <a:endParaRPr lang="ko-KR" altLang="en-US" b="1" smtClean="0"/>
          </a:p>
        </p:txBody>
      </p:sp>
      <p:sp>
        <p:nvSpPr>
          <p:cNvPr id="211972" name="Text Box 4"/>
          <p:cNvSpPr txBox="1">
            <a:spLocks noChangeArrowheads="1"/>
          </p:cNvSpPr>
          <p:nvPr/>
        </p:nvSpPr>
        <p:spPr bwMode="auto">
          <a:xfrm>
            <a:off x="611188" y="2573338"/>
            <a:ext cx="8277225" cy="353943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 err="1">
                <a:latin typeface="맑은 고딕" pitchFamily="50" charset="-127"/>
                <a:ea typeface="맑은 고딕" pitchFamily="50" charset="-127"/>
              </a:rPr>
              <a:t>tbImport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4.0 - Copyright (c) 2001-2011 </a:t>
            </a:r>
            <a:r>
              <a:rPr lang="en-US" altLang="ko-KR" sz="140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Unpacking the file...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the entire database: Fri Dec 01 16:19:44 KST 2008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Import character set: MS949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The version of this </a:t>
            </a:r>
            <a:r>
              <a:rPr lang="en-US" altLang="ko-KR" sz="1400" err="1">
                <a:latin typeface="맑은 고딕" pitchFamily="50" charset="-127"/>
                <a:ea typeface="맑은 고딕" pitchFamily="50" charset="-127"/>
              </a:rPr>
              <a:t>tbExport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dump file is 4.0.</a:t>
            </a:r>
          </a:p>
          <a:p>
            <a:pPr indent="265113"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importing schema: "TIBERO"</a:t>
            </a:r>
          </a:p>
          <a:p>
            <a:pPr indent="628650"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importing tables</a:t>
            </a:r>
          </a:p>
          <a:p>
            <a:pPr indent="1079500"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[M] importing table BONUS no rows imported.</a:t>
            </a:r>
          </a:p>
          <a:p>
            <a:pPr indent="1079500"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[0] importing table DEPT 4 rows imported.</a:t>
            </a:r>
          </a:p>
          <a:p>
            <a:pPr indent="1079500"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[0] importing table SALGRADE 5 rows imported.</a:t>
            </a:r>
          </a:p>
          <a:p>
            <a:pPr indent="1079500"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[1] importing table EMP 10 rows imported.</a:t>
            </a:r>
          </a:p>
          <a:p>
            <a:pPr indent="628650"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importing indexes</a:t>
            </a:r>
          </a:p>
          <a:p>
            <a:pPr indent="628650"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importing sequences</a:t>
            </a:r>
          </a:p>
          <a:p>
            <a:pPr indent="628650"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importing views</a:t>
            </a:r>
          </a:p>
          <a:p>
            <a:pPr indent="628650"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importing synonyms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Import completed successfully: Fri Dec 01 16:19:44 KST 2008</a:t>
            </a:r>
            <a:endParaRPr lang="ko-KR" altLang="en-US" sz="1400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2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개요</a:t>
            </a:r>
          </a:p>
        </p:txBody>
      </p:sp>
      <p:sp>
        <p:nvSpPr>
          <p:cNvPr id="212995" name="Rectangle 28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989013"/>
          </a:xfrm>
        </p:spPr>
        <p:txBody>
          <a:bodyPr/>
          <a:lstStyle/>
          <a:p>
            <a:r>
              <a:rPr lang="ko-KR" altLang="en-US" smtClean="0"/>
              <a:t> 개요</a:t>
            </a:r>
          </a:p>
          <a:p>
            <a:pPr lvl="1"/>
            <a:r>
              <a:rPr lang="ko-KR" altLang="en-US" smtClean="0"/>
              <a:t> 데이터베이스에 입력할 데이터의 칼럼 데이터만 일반 텍스트 파일로 만들어서 한꺼번에 적재하는 유틸리티</a:t>
            </a:r>
          </a:p>
          <a:p>
            <a:pPr lvl="1"/>
            <a:endParaRPr lang="en-US" altLang="ko-KR" smtClean="0"/>
          </a:p>
          <a:p>
            <a:endParaRPr lang="ko-KR" altLang="en-US" smtClean="0"/>
          </a:p>
        </p:txBody>
      </p:sp>
      <p:grpSp>
        <p:nvGrpSpPr>
          <p:cNvPr id="212996" name="Group 5"/>
          <p:cNvGrpSpPr>
            <a:grpSpLocks/>
          </p:cNvGrpSpPr>
          <p:nvPr/>
        </p:nvGrpSpPr>
        <p:grpSpPr bwMode="auto">
          <a:xfrm>
            <a:off x="3873500" y="2689225"/>
            <a:ext cx="2159000" cy="777875"/>
            <a:chOff x="2689" y="1593"/>
            <a:chExt cx="1429" cy="490"/>
          </a:xfrm>
        </p:grpSpPr>
        <p:sp>
          <p:nvSpPr>
            <p:cNvPr id="213016" name="Line 6"/>
            <p:cNvSpPr>
              <a:spLocks noChangeShapeType="1"/>
            </p:cNvSpPr>
            <p:nvPr/>
          </p:nvSpPr>
          <p:spPr bwMode="auto">
            <a:xfrm flipV="1">
              <a:off x="2689" y="1797"/>
              <a:ext cx="1429" cy="0"/>
            </a:xfrm>
            <a:prstGeom prst="line">
              <a:avLst/>
            </a:prstGeom>
            <a:noFill/>
            <a:ln w="50800">
              <a:solidFill>
                <a:srgbClr val="96969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213017" name="AutoShape 7"/>
            <p:cNvSpPr>
              <a:spLocks noChangeArrowheads="1"/>
            </p:cNvSpPr>
            <p:nvPr/>
          </p:nvSpPr>
          <p:spPr bwMode="auto">
            <a:xfrm>
              <a:off x="2981" y="1593"/>
              <a:ext cx="964" cy="490"/>
            </a:xfrm>
            <a:prstGeom prst="irregularSeal1">
              <a:avLst/>
            </a:prstGeom>
            <a:solidFill>
              <a:srgbClr val="EAEAEA"/>
            </a:solidFill>
            <a:ln w="9525" algn="ctr">
              <a:solidFill>
                <a:srgbClr val="969696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/>
              <a:r>
                <a:rPr lang="en-US" altLang="ko-KR">
                  <a:latin typeface="맑은 고딕" pitchFamily="50" charset="-127"/>
                  <a:ea typeface="맑은 고딕" pitchFamily="50" charset="-127"/>
                </a:rPr>
                <a:t>Network</a:t>
              </a:r>
            </a:p>
          </p:txBody>
        </p:sp>
      </p:grpSp>
      <p:sp>
        <p:nvSpPr>
          <p:cNvPr id="212997" name="AutoShape 8"/>
          <p:cNvSpPr>
            <a:spLocks noChangeArrowheads="1"/>
          </p:cNvSpPr>
          <p:nvPr/>
        </p:nvSpPr>
        <p:spPr bwMode="auto">
          <a:xfrm>
            <a:off x="739775" y="1868488"/>
            <a:ext cx="3130550" cy="4068762"/>
          </a:xfrm>
          <a:prstGeom prst="flowChartProcess">
            <a:avLst/>
          </a:prstGeom>
          <a:noFill/>
          <a:ln w="952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212998" name="Group 9"/>
          <p:cNvGrpSpPr>
            <a:grpSpLocks/>
          </p:cNvGrpSpPr>
          <p:nvPr/>
        </p:nvGrpSpPr>
        <p:grpSpPr bwMode="auto">
          <a:xfrm>
            <a:off x="1712913" y="2130425"/>
            <a:ext cx="1223962" cy="969963"/>
            <a:chOff x="1124" y="1805"/>
            <a:chExt cx="771" cy="393"/>
          </a:xfrm>
        </p:grpSpPr>
        <p:sp>
          <p:nvSpPr>
            <p:cNvPr id="213014" name="AutoShape 10"/>
            <p:cNvSpPr>
              <a:spLocks noChangeArrowheads="1"/>
            </p:cNvSpPr>
            <p:nvPr/>
          </p:nvSpPr>
          <p:spPr bwMode="auto">
            <a:xfrm>
              <a:off x="1124" y="1805"/>
              <a:ext cx="771" cy="393"/>
            </a:xfrm>
            <a:prstGeom prst="flowChartMagneticDisk">
              <a:avLst/>
            </a:prstGeom>
            <a:solidFill>
              <a:srgbClr val="CCFFCC"/>
            </a:solidFill>
            <a:ln w="9525">
              <a:solidFill>
                <a:srgbClr val="969696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13015" name="Text Box 11"/>
            <p:cNvSpPr txBox="1">
              <a:spLocks noChangeArrowheads="1"/>
            </p:cNvSpPr>
            <p:nvPr/>
          </p:nvSpPr>
          <p:spPr bwMode="auto">
            <a:xfrm>
              <a:off x="1270" y="1968"/>
              <a:ext cx="460" cy="194"/>
            </a:xfrm>
            <a:prstGeom prst="rect">
              <a:avLst/>
            </a:pr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eaLnBrk="1" hangingPunct="1"/>
              <a:r>
                <a:rPr lang="en-US" altLang="ko-KR" sz="1400" b="1">
                  <a:latin typeface="맑은 고딕" pitchFamily="50" charset="-127"/>
                  <a:ea typeface="맑은 고딕" pitchFamily="50" charset="-127"/>
                </a:rPr>
                <a:t>Tibero</a:t>
              </a:r>
            </a:p>
          </p:txBody>
        </p:sp>
      </p:grpSp>
      <p:sp>
        <p:nvSpPr>
          <p:cNvPr id="212999" name="AutoShape 12"/>
          <p:cNvSpPr>
            <a:spLocks noChangeArrowheads="1"/>
          </p:cNvSpPr>
          <p:nvPr/>
        </p:nvSpPr>
        <p:spPr bwMode="auto">
          <a:xfrm>
            <a:off x="6032500" y="1881188"/>
            <a:ext cx="2339975" cy="4041775"/>
          </a:xfrm>
          <a:prstGeom prst="flowChartProcess">
            <a:avLst/>
          </a:prstGeom>
          <a:noFill/>
          <a:ln w="9525" algn="ctr">
            <a:solidFill>
              <a:srgbClr val="96969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13000" name="AutoShape 13"/>
          <p:cNvSpPr>
            <a:spLocks noChangeArrowheads="1"/>
          </p:cNvSpPr>
          <p:nvPr/>
        </p:nvSpPr>
        <p:spPr bwMode="auto">
          <a:xfrm>
            <a:off x="2001838" y="4854575"/>
            <a:ext cx="647700" cy="900113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.dat</a:t>
            </a:r>
          </a:p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213001" name="AutoShape 14"/>
          <p:cNvSpPr>
            <a:spLocks noChangeArrowheads="1"/>
          </p:cNvSpPr>
          <p:nvPr/>
        </p:nvSpPr>
        <p:spPr bwMode="auto">
          <a:xfrm>
            <a:off x="2144713" y="3133725"/>
            <a:ext cx="360362" cy="1676400"/>
          </a:xfrm>
          <a:prstGeom prst="upArrow">
            <a:avLst>
              <a:gd name="adj1" fmla="val 57130"/>
              <a:gd name="adj2" fmla="val 78502"/>
            </a:avLst>
          </a:prstGeom>
          <a:solidFill>
            <a:srgbClr val="CC99FF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13002" name="Oval 15"/>
          <p:cNvSpPr>
            <a:spLocks noChangeArrowheads="1"/>
          </p:cNvSpPr>
          <p:nvPr/>
        </p:nvSpPr>
        <p:spPr bwMode="auto">
          <a:xfrm>
            <a:off x="1676400" y="4225925"/>
            <a:ext cx="1260475" cy="388938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tbLoader</a:t>
            </a:r>
          </a:p>
        </p:txBody>
      </p:sp>
      <p:sp>
        <p:nvSpPr>
          <p:cNvPr id="213003" name="AutoShape 16"/>
          <p:cNvSpPr>
            <a:spLocks noChangeArrowheads="1"/>
          </p:cNvSpPr>
          <p:nvPr/>
        </p:nvSpPr>
        <p:spPr bwMode="auto">
          <a:xfrm>
            <a:off x="7581900" y="2082800"/>
            <a:ext cx="647700" cy="900113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.dat</a:t>
            </a:r>
          </a:p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213004" name="AutoShape 17"/>
          <p:cNvSpPr>
            <a:spLocks noChangeArrowheads="1"/>
          </p:cNvSpPr>
          <p:nvPr/>
        </p:nvSpPr>
        <p:spPr bwMode="auto">
          <a:xfrm rot="-5400000">
            <a:off x="5118100" y="360363"/>
            <a:ext cx="242888" cy="4602162"/>
          </a:xfrm>
          <a:prstGeom prst="upArrow">
            <a:avLst>
              <a:gd name="adj1" fmla="val 50667"/>
              <a:gd name="adj2" fmla="val 188687"/>
            </a:avLst>
          </a:prstGeom>
          <a:solidFill>
            <a:srgbClr val="CC99FF"/>
          </a:solidFill>
          <a:ln w="9525" algn="ctr">
            <a:solidFill>
              <a:srgbClr val="969696"/>
            </a:solidFill>
            <a:miter lim="800000"/>
            <a:headEnd/>
            <a:tailEnd/>
          </a:ln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13005" name="Oval 18"/>
          <p:cNvSpPr>
            <a:spLocks noChangeArrowheads="1"/>
          </p:cNvSpPr>
          <p:nvPr/>
        </p:nvSpPr>
        <p:spPr bwMode="auto">
          <a:xfrm>
            <a:off x="6065838" y="2474913"/>
            <a:ext cx="1249362" cy="388937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tbLoader</a:t>
            </a:r>
          </a:p>
        </p:txBody>
      </p:sp>
      <p:sp>
        <p:nvSpPr>
          <p:cNvPr id="213006" name="AutoShape 19"/>
          <p:cNvSpPr>
            <a:spLocks noChangeArrowheads="1"/>
          </p:cNvSpPr>
          <p:nvPr/>
        </p:nvSpPr>
        <p:spPr bwMode="auto">
          <a:xfrm>
            <a:off x="3044825" y="3233738"/>
            <a:ext cx="647700" cy="900112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Bad</a:t>
            </a:r>
          </a:p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213007" name="AutoShape 20"/>
          <p:cNvSpPr>
            <a:spLocks noChangeArrowheads="1"/>
          </p:cNvSpPr>
          <p:nvPr/>
        </p:nvSpPr>
        <p:spPr bwMode="auto">
          <a:xfrm>
            <a:off x="957263" y="3233738"/>
            <a:ext cx="647700" cy="900112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Log</a:t>
            </a:r>
          </a:p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cxnSp>
        <p:nvCxnSpPr>
          <p:cNvPr id="213008" name="AutoShape 21"/>
          <p:cNvCxnSpPr>
            <a:cxnSpLocks noChangeShapeType="1"/>
            <a:stCxn id="213002" idx="2"/>
            <a:endCxn id="213007" idx="2"/>
          </p:cNvCxnSpPr>
          <p:nvPr/>
        </p:nvCxnSpPr>
        <p:spPr bwMode="auto">
          <a:xfrm rot="10800000">
            <a:off x="1281113" y="4133850"/>
            <a:ext cx="395287" cy="287338"/>
          </a:xfrm>
          <a:prstGeom prst="bentConnector2">
            <a:avLst/>
          </a:prstGeom>
          <a:noFill/>
          <a:ln w="38100">
            <a:solidFill>
              <a:srgbClr val="96969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3009" name="AutoShape 22"/>
          <p:cNvCxnSpPr>
            <a:cxnSpLocks noChangeShapeType="1"/>
            <a:stCxn id="213002" idx="6"/>
            <a:endCxn id="213006" idx="2"/>
          </p:cNvCxnSpPr>
          <p:nvPr/>
        </p:nvCxnSpPr>
        <p:spPr bwMode="auto">
          <a:xfrm flipV="1">
            <a:off x="2936875" y="4133850"/>
            <a:ext cx="431800" cy="287338"/>
          </a:xfrm>
          <a:prstGeom prst="bentConnector2">
            <a:avLst/>
          </a:prstGeom>
          <a:noFill/>
          <a:ln w="38100">
            <a:solidFill>
              <a:srgbClr val="96969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3010" name="AutoShape 23"/>
          <p:cNvSpPr>
            <a:spLocks noChangeArrowheads="1"/>
          </p:cNvSpPr>
          <p:nvPr/>
        </p:nvSpPr>
        <p:spPr bwMode="auto">
          <a:xfrm>
            <a:off x="6969125" y="3306763"/>
            <a:ext cx="647700" cy="900112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Log</a:t>
            </a:r>
          </a:p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sp>
        <p:nvSpPr>
          <p:cNvPr id="213011" name="AutoShape 24"/>
          <p:cNvSpPr>
            <a:spLocks noChangeArrowheads="1"/>
          </p:cNvSpPr>
          <p:nvPr/>
        </p:nvSpPr>
        <p:spPr bwMode="auto">
          <a:xfrm>
            <a:off x="6969125" y="4278313"/>
            <a:ext cx="647700" cy="900112"/>
          </a:xfrm>
          <a:prstGeom prst="foldedCorner">
            <a:avLst>
              <a:gd name="adj" fmla="val 12500"/>
            </a:avLst>
          </a:prstGeom>
          <a:solidFill>
            <a:srgbClr val="EAEAEA"/>
          </a:solidFill>
          <a:ln w="9525">
            <a:solidFill>
              <a:srgbClr val="969696"/>
            </a:solidFill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Bad</a:t>
            </a:r>
          </a:p>
          <a:p>
            <a:pPr algn="ctr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file</a:t>
            </a:r>
          </a:p>
        </p:txBody>
      </p:sp>
      <p:cxnSp>
        <p:nvCxnSpPr>
          <p:cNvPr id="213012" name="AutoShape 25"/>
          <p:cNvCxnSpPr>
            <a:cxnSpLocks noChangeShapeType="1"/>
            <a:stCxn id="213005" idx="4"/>
            <a:endCxn id="213010" idx="1"/>
          </p:cNvCxnSpPr>
          <p:nvPr/>
        </p:nvCxnSpPr>
        <p:spPr bwMode="auto">
          <a:xfrm rot="16200000" flipH="1">
            <a:off x="6383337" y="3171826"/>
            <a:ext cx="893763" cy="277812"/>
          </a:xfrm>
          <a:prstGeom prst="bentConnector2">
            <a:avLst/>
          </a:prstGeom>
          <a:noFill/>
          <a:ln w="38100">
            <a:solidFill>
              <a:srgbClr val="96969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3013" name="AutoShape 26"/>
          <p:cNvCxnSpPr>
            <a:cxnSpLocks noChangeShapeType="1"/>
            <a:stCxn id="213005" idx="4"/>
            <a:endCxn id="213011" idx="1"/>
          </p:cNvCxnSpPr>
          <p:nvPr/>
        </p:nvCxnSpPr>
        <p:spPr bwMode="auto">
          <a:xfrm rot="16200000" flipH="1">
            <a:off x="5897562" y="3657601"/>
            <a:ext cx="1865313" cy="277812"/>
          </a:xfrm>
          <a:prstGeom prst="bentConnector2">
            <a:avLst/>
          </a:prstGeom>
          <a:noFill/>
          <a:ln w="38100">
            <a:solidFill>
              <a:srgbClr val="969696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4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입출력 파일</a:t>
            </a:r>
          </a:p>
        </p:txBody>
      </p:sp>
      <p:sp>
        <p:nvSpPr>
          <p:cNvPr id="214019" name="Rectangle 47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컨트롤 파일</a:t>
            </a:r>
          </a:p>
          <a:p>
            <a:pPr lvl="1"/>
            <a:r>
              <a:rPr lang="en-US" altLang="ko-KR" smtClean="0"/>
              <a:t> tbLoader</a:t>
            </a:r>
            <a:r>
              <a:rPr lang="ko-KR" altLang="en-US" smtClean="0"/>
              <a:t>의 실행을 위한 파라메터를 지정한 파일</a:t>
            </a:r>
          </a:p>
          <a:p>
            <a:pPr lvl="2"/>
            <a:r>
              <a:rPr lang="ko-KR" altLang="en-US" smtClean="0"/>
              <a:t>읽어 들일 데이터의 위치</a:t>
            </a:r>
            <a:r>
              <a:rPr lang="en-US" altLang="ko-KR" smtClean="0"/>
              <a:t>, </a:t>
            </a:r>
            <a:r>
              <a:rPr lang="ko-KR" altLang="en-US" smtClean="0"/>
              <a:t>데이터 저장 위치</a:t>
            </a:r>
          </a:p>
          <a:p>
            <a:pPr lvl="2"/>
            <a:r>
              <a:rPr lang="ko-KR" altLang="en-US" smtClean="0"/>
              <a:t>데이터를 읽어 들이는 방법</a:t>
            </a:r>
          </a:p>
          <a:p>
            <a:pPr lvl="1"/>
            <a:r>
              <a:rPr lang="ko-KR" altLang="en-US" smtClean="0"/>
              <a:t> 파라미터</a:t>
            </a:r>
          </a:p>
        </p:txBody>
      </p:sp>
      <p:graphicFrame>
        <p:nvGraphicFramePr>
          <p:cNvPr id="433202" name="Group 50"/>
          <p:cNvGraphicFramePr>
            <a:graphicFrameLocks noGrp="1"/>
          </p:cNvGraphicFramePr>
          <p:nvPr>
            <p:ph sz="half" idx="4294967295"/>
          </p:nvPr>
        </p:nvGraphicFramePr>
        <p:xfrm>
          <a:off x="595313" y="2246313"/>
          <a:ext cx="8301037" cy="4067174"/>
        </p:xfrm>
        <a:graphic>
          <a:graphicData uri="http://schemas.openxmlformats.org/drawingml/2006/table">
            <a:tbl>
              <a:tblPr/>
              <a:tblGrid>
                <a:gridCol w="1666624"/>
                <a:gridCol w="1703671"/>
                <a:gridCol w="4930742"/>
              </a:tblGrid>
              <a:tr h="34837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L="90000" marR="90000" marT="46799" marB="4679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643525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USERID</a:t>
                      </a:r>
                    </a:p>
                  </a:txBody>
                  <a:tcPr marL="90000" marR="90000" marT="46799" marB="4679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사용자명과 패스워드 및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데이터베이스명을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지정</a:t>
                      </a: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en-US" altLang="ko-KR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userid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=</a:t>
                      </a:r>
                      <a:r>
                        <a:rPr kumimoji="1" lang="en-US" altLang="ko-KR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userid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en-US" altLang="ko-KR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passwd@databasename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형식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74265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CONTROL</a:t>
                      </a:r>
                    </a:p>
                  </a:txBody>
                  <a:tcPr marL="90000" marR="90000" marT="46799" marB="4679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정보를 포함하는 컨트롤 파일의 경로와 이름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83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DATA </a:t>
                      </a:r>
                    </a:p>
                  </a:txBody>
                  <a:tcPr marL="90000" marR="90000" marT="46799" marB="4679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실제 데이터를 포함하고 있는 텍스트파일의 경로와 이름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83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LOG </a:t>
                      </a:r>
                    </a:p>
                  </a:txBody>
                  <a:tcPr marL="90000" marR="90000" marT="46799" marB="4679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컨트롤 파일명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].log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로딩과정에서 발생하는 로그를 기록할 파일의 경로와 이름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83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BAD </a:t>
                      </a:r>
                    </a:p>
                  </a:txBody>
                  <a:tcPr marL="90000" marR="90000" marT="46799" marB="4679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로딩에 실패한 레코드를 기록할 파일에 대한 경로와 이름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83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TABLE_NAME </a:t>
                      </a:r>
                    </a:p>
                  </a:txBody>
                  <a:tcPr marL="90000" marR="90000" marT="46799" marB="4679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로드할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테이블의 이름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83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FIELD_TERMINATOR</a:t>
                      </a:r>
                    </a:p>
                  </a:txBody>
                  <a:tcPr marL="90000" marR="90000" marT="46799" marB="4679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'\t'(tab)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데이터파일로부터 데이터를 읽어 들일 때 필드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구분자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610731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ENCLOSED_BY </a:t>
                      </a:r>
                    </a:p>
                  </a:txBody>
                  <a:tcPr marL="90000" marR="90000" marT="46799" marB="4679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'"'(double quotation mark)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파일로부터 데이터를 읽어 들일 때 인용문자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837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ESCAPED_BY </a:t>
                      </a:r>
                    </a:p>
                  </a:txBody>
                  <a:tcPr marL="90000" marR="90000" marT="46799" marB="4679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chemeClr val="tx1">
                            <a:lumMod val="65000"/>
                            <a:lumOff val="35000"/>
                          </a:schemeClr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뒤따르는 문자의 의미를 확장시켜서 특수문자를 읽고 쓸 수 있도록</a:t>
                      </a:r>
                    </a:p>
                  </a:txBody>
                  <a:tcPr marL="90000" marR="90000" marT="46799" marB="4679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4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입출력 파일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15043" name="Rectangle 4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ko-KR" smtClean="0"/>
          </a:p>
          <a:p>
            <a:endParaRPr lang="ko-KR" altLang="en-US" smtClean="0"/>
          </a:p>
        </p:txBody>
      </p:sp>
      <p:graphicFrame>
        <p:nvGraphicFramePr>
          <p:cNvPr id="435203" name="Group 3"/>
          <p:cNvGraphicFramePr>
            <a:graphicFrameLocks noGrp="1"/>
          </p:cNvGraphicFramePr>
          <p:nvPr>
            <p:ph sz="half" idx="4294967295"/>
          </p:nvPr>
        </p:nvGraphicFramePr>
        <p:xfrm>
          <a:off x="492125" y="895350"/>
          <a:ext cx="8351838" cy="5084763"/>
        </p:xfrm>
        <a:graphic>
          <a:graphicData uri="http://schemas.openxmlformats.org/drawingml/2006/table">
            <a:tbl>
              <a:tblPr/>
              <a:tblGrid>
                <a:gridCol w="2357438"/>
                <a:gridCol w="1949450"/>
                <a:gridCol w="4044950"/>
              </a:tblGrid>
              <a:tr h="34752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T="45726" marB="4572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60358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LINE_TERMINATOR</a:t>
                      </a:r>
                    </a:p>
                  </a:txBody>
                  <a:tcPr marT="45726" marB="4572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‘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\n'(new line)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>
                          <a:tab pos="266700" algn="l"/>
                        </a:tabLst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데이터파일로부터 데이터를 읽어 들일 때 레코드  구분자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85965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LINE_START </a:t>
                      </a:r>
                    </a:p>
                  </a:txBody>
                  <a:tcPr marT="45726" marB="4572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>
                          <a:tab pos="266700" algn="l"/>
                        </a:tabLst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파일로부터 라인 단위로 읽으면서 지정한  접두어 이후에 뒤따르는 데이터에 대해서만 로드의 대상으로 취급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60358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SKIP </a:t>
                      </a:r>
                    </a:p>
                  </a:txBody>
                  <a:tcPr marT="45726" marB="4572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>
                          <a:tab pos="266700" algn="l"/>
                        </a:tabLst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파일의 처음부터 시작하여 지정한 수만큼의 라인을 로드의 대상에서 제외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60358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DIRECT </a:t>
                      </a:r>
                    </a:p>
                  </a:txBody>
                  <a:tcPr marT="45726" marB="4572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Conventional Load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또는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Direct Path Load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방법 중 데이터 로드 방법 선택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115721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LONGDATA_IN_DATAFILE</a:t>
                      </a:r>
                    </a:p>
                  </a:txBody>
                  <a:tcPr marT="45726" marB="4572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32KB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이하의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CLOB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데이터를 파라메터 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DATA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지정한 데이터파일내부에서 읽어 들일지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아니면 별도의 외부파일에서 데이터를 읽을 들일지를 선택 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752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CHARACTERSET </a:t>
                      </a:r>
                    </a:p>
                  </a:txBody>
                  <a:tcPr marT="45726" marB="4572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TB_NLS_LANG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값 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서버로 로드 할 문자 셋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60358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COLUMNS </a:t>
                      </a:r>
                    </a:p>
                  </a:txBody>
                  <a:tcPr marT="45726" marB="4572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>
                          <a:tab pos="266700" algn="l"/>
                        </a:tabLst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사용자가 데이터를 입력하고자 하는 테이블의 칼럼 리스트를 명시</a:t>
                      </a:r>
                    </a:p>
                  </a:txBody>
                  <a:tcPr marT="45726" marB="4572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입출력 파일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16067" name="Rectangle 7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데이터 파일</a:t>
            </a:r>
          </a:p>
          <a:p>
            <a:pPr lvl="1"/>
            <a:r>
              <a:rPr lang="ko-KR" altLang="en-US" smtClean="0"/>
              <a:t> 데이터베이스의 테이블에 저장할 데이터가 들어있는 텍스트 파일</a:t>
            </a:r>
          </a:p>
          <a:p>
            <a:pPr lvl="1"/>
            <a:r>
              <a:rPr lang="ko-KR" altLang="en-US" smtClean="0"/>
              <a:t> 고정된 레코드 형태</a:t>
            </a:r>
            <a:r>
              <a:rPr lang="en-US" altLang="ko-KR" smtClean="0"/>
              <a:t>(Fixed Record Format)</a:t>
            </a:r>
          </a:p>
          <a:p>
            <a:pPr lvl="2"/>
            <a:r>
              <a:rPr lang="ko-KR" altLang="en-US" smtClean="0"/>
              <a:t>컨트롤 파일의 파라메터값인 </a:t>
            </a:r>
            <a:r>
              <a:rPr lang="en-US" altLang="ko-KR" smtClean="0"/>
              <a:t>FIELD_TERMINATOR</a:t>
            </a:r>
            <a:r>
              <a:rPr lang="ko-KR" altLang="en-US" smtClean="0"/>
              <a:t>와 </a:t>
            </a:r>
            <a:r>
              <a:rPr lang="en-US" altLang="ko-KR" smtClean="0"/>
              <a:t>ENCLOSED_BY</a:t>
            </a:r>
            <a:r>
              <a:rPr lang="ko-KR" altLang="en-US" smtClean="0"/>
              <a:t>을 모두 지정하지 않을 경우 적용 </a:t>
            </a:r>
          </a:p>
          <a:p>
            <a:pPr lvl="2"/>
            <a:r>
              <a:rPr lang="ko-KR" altLang="en-US" smtClean="0"/>
              <a:t>필드 구분자 없음</a:t>
            </a:r>
            <a:r>
              <a:rPr lang="en-US" altLang="ko-KR" smtClean="0"/>
              <a:t>. </a:t>
            </a:r>
            <a:r>
              <a:rPr lang="ko-KR" altLang="en-US" smtClean="0"/>
              <a:t>칼럼의 위치는 바이트의 길이에 의해 결정</a:t>
            </a:r>
          </a:p>
          <a:p>
            <a:pPr lvl="2"/>
            <a:r>
              <a:rPr lang="ko-KR" altLang="en-US" smtClean="0"/>
              <a:t>분리된 레코드 형태</a:t>
            </a:r>
            <a:r>
              <a:rPr lang="en-US" altLang="ko-KR" smtClean="0"/>
              <a:t>(Separated Record Format)</a:t>
            </a:r>
            <a:r>
              <a:rPr lang="ko-KR" altLang="en-US" smtClean="0"/>
              <a:t>에 비해 유연성</a:t>
            </a:r>
            <a:r>
              <a:rPr lang="en-US" altLang="ko-KR" smtClean="0"/>
              <a:t>(flexibility)</a:t>
            </a:r>
            <a:r>
              <a:rPr lang="ko-KR" altLang="en-US" smtClean="0"/>
              <a:t>이 부족</a:t>
            </a:r>
            <a:r>
              <a:rPr lang="en-US" altLang="ko-KR" smtClean="0"/>
              <a:t>, </a:t>
            </a:r>
            <a:r>
              <a:rPr lang="ko-KR" altLang="en-US" smtClean="0"/>
              <a:t>성능은 우수</a:t>
            </a:r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2"/>
            <a:endParaRPr lang="ko-KR" altLang="en-US" smtClean="0"/>
          </a:p>
          <a:p>
            <a:pPr lvl="1"/>
            <a:r>
              <a:rPr lang="ko-KR" altLang="en-US" smtClean="0"/>
              <a:t> 분리된 레코드 형태</a:t>
            </a:r>
            <a:r>
              <a:rPr lang="en-US" altLang="ko-KR" smtClean="0"/>
              <a:t>(Separated Record Format)</a:t>
            </a:r>
          </a:p>
          <a:p>
            <a:pPr lvl="2"/>
            <a:r>
              <a:rPr lang="ko-KR" altLang="en-US" smtClean="0"/>
              <a:t>컨트롤 파일의 파라메터값인 </a:t>
            </a:r>
            <a:r>
              <a:rPr lang="en-US" altLang="ko-KR" smtClean="0"/>
              <a:t>FIELD_TERMINATOR</a:t>
            </a:r>
            <a:r>
              <a:rPr lang="ko-KR" altLang="en-US" smtClean="0"/>
              <a:t>나 </a:t>
            </a:r>
            <a:r>
              <a:rPr lang="en-US" altLang="ko-KR" smtClean="0"/>
              <a:t>ENCLOSED_BY</a:t>
            </a:r>
            <a:r>
              <a:rPr lang="ko-KR" altLang="en-US" smtClean="0"/>
              <a:t>을 지정한 경우에 적용</a:t>
            </a:r>
          </a:p>
          <a:p>
            <a:pPr lvl="2"/>
            <a:r>
              <a:rPr lang="ko-KR" altLang="en-US" smtClean="0"/>
              <a:t>필드 구분자 존재</a:t>
            </a:r>
          </a:p>
          <a:p>
            <a:pPr lvl="2"/>
            <a:r>
              <a:rPr lang="en-US" altLang="ko-KR" smtClean="0"/>
              <a:t>Separated Record Format</a:t>
            </a:r>
            <a:r>
              <a:rPr lang="ko-KR" altLang="en-US" smtClean="0"/>
              <a:t>에 비해 사용자가 원하는 형태로 형식을 지정할 수 있어서 유연성 우수</a:t>
            </a:r>
            <a:r>
              <a:rPr lang="en-US" altLang="ko-KR" smtClean="0"/>
              <a:t>, </a:t>
            </a:r>
            <a:r>
              <a:rPr lang="ko-KR" altLang="en-US" smtClean="0"/>
              <a:t>성능은 부족함</a:t>
            </a:r>
          </a:p>
          <a:p>
            <a:pPr lvl="1"/>
            <a:endParaRPr lang="ko-KR" altLang="en-US" smtClean="0"/>
          </a:p>
        </p:txBody>
      </p:sp>
      <p:sp>
        <p:nvSpPr>
          <p:cNvPr id="216068" name="Text Box 4"/>
          <p:cNvSpPr txBox="1">
            <a:spLocks noChangeArrowheads="1"/>
          </p:cNvSpPr>
          <p:nvPr/>
        </p:nvSpPr>
        <p:spPr bwMode="auto">
          <a:xfrm>
            <a:off x="611188" y="2503488"/>
            <a:ext cx="8277225" cy="1165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n001       100001       1002 2006/10/31 t0001   e001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n002       100015       1002 2006/10/31 f0002   e002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n003       100015       1002 2006/11/30 f0003   e003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n004       100008       1004 2006/10/01 p0001   e004  </a:t>
            </a:r>
          </a:p>
          <a:p>
            <a:pPr eaLnBrk="1" hangingPunct="1"/>
            <a:r>
              <a:rPr lang="en-US" altLang="ko-KR" sz="1400">
                <a:latin typeface="Arial" pitchFamily="34" charset="0"/>
                <a:ea typeface="맑은 고딕" pitchFamily="50" charset="-127"/>
              </a:rPr>
              <a:t>…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..</a:t>
            </a:r>
          </a:p>
        </p:txBody>
      </p:sp>
      <p:sp>
        <p:nvSpPr>
          <p:cNvPr id="216069" name="Text Box 5"/>
          <p:cNvSpPr txBox="1">
            <a:spLocks noChangeArrowheads="1"/>
          </p:cNvSpPr>
          <p:nvPr/>
        </p:nvSpPr>
        <p:spPr bwMode="auto">
          <a:xfrm>
            <a:off x="611188" y="4945063"/>
            <a:ext cx="8277225" cy="1165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"n001","100001","1002","2006/10/31","t0001","e001"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"n002","100015","1002","2006/10/31","f0002","e002"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"n003","100015","1002","2006/11/30","f0003","e003"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"n004","100008","1004","2006/10/01","p0001","e004"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.....</a:t>
            </a:r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입출력 파일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17091" name="Rectangle 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로그 파일</a:t>
            </a:r>
          </a:p>
          <a:p>
            <a:pPr lvl="1"/>
            <a:r>
              <a:rPr lang="en-US" altLang="ko-KR" dirty="0" smtClean="0"/>
              <a:t> </a:t>
            </a:r>
            <a:r>
              <a:rPr lang="en-US" altLang="ko-KR" dirty="0" err="1" smtClean="0"/>
              <a:t>tbLoader</a:t>
            </a:r>
            <a:r>
              <a:rPr lang="ko-KR" altLang="en-US" dirty="0" smtClean="0"/>
              <a:t>의 실행 과정을 기록</a:t>
            </a:r>
          </a:p>
          <a:p>
            <a:pPr lvl="2"/>
            <a:r>
              <a:rPr lang="ko-KR" altLang="en-US" dirty="0" smtClean="0"/>
              <a:t>입력할 칼럼의 기본적인 메타정보</a:t>
            </a:r>
          </a:p>
          <a:p>
            <a:pPr lvl="2"/>
            <a:r>
              <a:rPr lang="ko-KR" altLang="en-US" dirty="0" smtClean="0"/>
              <a:t>실제 입력에 성공한 레코드와 실패한 레코드에 대한 통계 정보</a:t>
            </a:r>
          </a:p>
          <a:p>
            <a:pPr lvl="2"/>
            <a:endParaRPr lang="ko-KR" altLang="en-US" dirty="0" smtClean="0"/>
          </a:p>
          <a:p>
            <a:r>
              <a:rPr lang="ko-KR" altLang="en-US" dirty="0" smtClean="0"/>
              <a:t> 오류 파일</a:t>
            </a:r>
          </a:p>
          <a:p>
            <a:pPr lvl="1"/>
            <a:r>
              <a:rPr lang="en-US" altLang="ko-KR" dirty="0" smtClean="0"/>
              <a:t> </a:t>
            </a:r>
            <a:r>
              <a:rPr lang="en-US" altLang="ko-KR" dirty="0" err="1" smtClean="0"/>
              <a:t>tbLoader</a:t>
            </a:r>
            <a:r>
              <a:rPr lang="ko-KR" altLang="en-US" dirty="0" smtClean="0"/>
              <a:t>의 실행 시 로드에 실패한 레코드의 데이터를 기록</a:t>
            </a:r>
          </a:p>
          <a:p>
            <a:pPr lvl="1"/>
            <a:endParaRPr lang="ko-KR" alt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/>
              <a:t>로드 방법</a:t>
            </a:r>
          </a:p>
        </p:txBody>
      </p:sp>
      <p:sp>
        <p:nvSpPr>
          <p:cNvPr id="218115" name="Rectangle 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Conventional Path Load </a:t>
            </a:r>
          </a:p>
          <a:p>
            <a:pPr lvl="1"/>
            <a:r>
              <a:rPr lang="ko-KR" altLang="en-US" smtClean="0"/>
              <a:t> 사용자가 지정한 데이터파일을 읽어가며</a:t>
            </a:r>
            <a:r>
              <a:rPr lang="en-US" altLang="ko-KR" smtClean="0"/>
              <a:t>, </a:t>
            </a:r>
            <a:r>
              <a:rPr lang="ko-KR" altLang="en-US" smtClean="0"/>
              <a:t>한 개의 레코드마다 직접 </a:t>
            </a:r>
            <a:r>
              <a:rPr lang="en-US" altLang="ko-KR" smtClean="0"/>
              <a:t>insert</a:t>
            </a:r>
            <a:r>
              <a:rPr lang="ko-KR" altLang="en-US" smtClean="0"/>
              <a:t>문을 통하여 데이터를 데이터베이스 서버에 로드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 </a:t>
            </a:r>
            <a:r>
              <a:rPr lang="en-US" altLang="ko-KR" smtClean="0"/>
              <a:t>Direct Path Load </a:t>
            </a:r>
          </a:p>
          <a:p>
            <a:pPr lvl="1"/>
            <a:r>
              <a:rPr lang="ko-KR" altLang="en-US" smtClean="0"/>
              <a:t> 특정 칼럼의 데이터 타입에 맞게 데이터를 칼럼 배열</a:t>
            </a:r>
            <a:r>
              <a:rPr lang="en-US" altLang="ko-KR" smtClean="0"/>
              <a:t>(column array)</a:t>
            </a:r>
            <a:r>
              <a:rPr lang="ko-KR" altLang="en-US" smtClean="0"/>
              <a:t>형태 구성</a:t>
            </a:r>
          </a:p>
          <a:p>
            <a:pPr lvl="1"/>
            <a:r>
              <a:rPr lang="ko-KR" altLang="en-US" smtClean="0"/>
              <a:t> 칼럼 배열</a:t>
            </a:r>
            <a:r>
              <a:rPr lang="en-US" altLang="ko-KR" smtClean="0"/>
              <a:t>(column array)</a:t>
            </a:r>
            <a:r>
              <a:rPr lang="ko-KR" altLang="en-US" smtClean="0"/>
              <a:t>형태의 데이터는 </a:t>
            </a:r>
            <a:r>
              <a:rPr lang="en-US" altLang="ko-KR" smtClean="0"/>
              <a:t>block formatter</a:t>
            </a:r>
            <a:r>
              <a:rPr lang="ko-KR" altLang="en-US" smtClean="0"/>
              <a:t>을 거쳐 티베로 데이터베이스 블럭 형태에 맞게 만들어 지고</a:t>
            </a:r>
            <a:r>
              <a:rPr lang="en-US" altLang="ko-KR" smtClean="0"/>
              <a:t>, </a:t>
            </a:r>
            <a:r>
              <a:rPr lang="ko-KR" altLang="en-US" smtClean="0"/>
              <a:t>이 블럭을 직접 티베로 데이터베이스에 기록</a:t>
            </a:r>
          </a:p>
          <a:p>
            <a:pPr lvl="2"/>
            <a:r>
              <a:rPr lang="ko-KR" altLang="en-US" smtClean="0"/>
              <a:t>체크제약조건</a:t>
            </a:r>
            <a:r>
              <a:rPr lang="en-US" altLang="ko-KR" smtClean="0"/>
              <a:t>(Check Constraint)</a:t>
            </a:r>
            <a:r>
              <a:rPr lang="ko-KR" altLang="en-US" smtClean="0"/>
              <a:t>과 참조제약조건</a:t>
            </a:r>
            <a:r>
              <a:rPr lang="en-US" altLang="ko-KR" smtClean="0"/>
              <a:t>(Referential Constraint)</a:t>
            </a:r>
            <a:r>
              <a:rPr lang="ko-KR" altLang="en-US" smtClean="0"/>
              <a:t>를 체크 안함 </a:t>
            </a:r>
          </a:p>
          <a:p>
            <a:pPr lvl="2"/>
            <a:r>
              <a:rPr lang="ko-KR" altLang="en-US" smtClean="0"/>
              <a:t>기본키제약조건</a:t>
            </a:r>
            <a:r>
              <a:rPr lang="en-US" altLang="ko-KR" smtClean="0"/>
              <a:t>(Primary Key Constraint), </a:t>
            </a:r>
            <a:r>
              <a:rPr lang="ko-KR" altLang="en-US" smtClean="0"/>
              <a:t>유일키제약조건</a:t>
            </a:r>
            <a:r>
              <a:rPr lang="en-US" altLang="ko-KR" smtClean="0"/>
              <a:t>(Unique Key Constraint), NOT NULL </a:t>
            </a:r>
            <a:r>
              <a:rPr lang="ko-KR" altLang="en-US" smtClean="0"/>
              <a:t>제약조건은 체크</a:t>
            </a:r>
          </a:p>
          <a:p>
            <a:pPr lvl="2"/>
            <a:r>
              <a:rPr lang="ko-KR" altLang="en-US" smtClean="0"/>
              <a:t>로딩 중에 입력 트리거</a:t>
            </a:r>
            <a:r>
              <a:rPr lang="en-US" altLang="ko-KR" smtClean="0"/>
              <a:t>(Insert trigger) </a:t>
            </a:r>
            <a:r>
              <a:rPr lang="ko-KR" altLang="en-US" smtClean="0"/>
              <a:t>동작 안함</a:t>
            </a:r>
            <a:r>
              <a:rPr lang="en-US" altLang="ko-KR" smtClean="0"/>
              <a:t>.</a:t>
            </a:r>
          </a:p>
          <a:p>
            <a:pPr lvl="1"/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제약조건</a:t>
            </a:r>
          </a:p>
        </p:txBody>
      </p:sp>
      <p:sp>
        <p:nvSpPr>
          <p:cNvPr id="219139" name="Rectangle 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동일한 구분자 사용 </a:t>
            </a:r>
          </a:p>
          <a:p>
            <a:pPr lvl="1"/>
            <a:r>
              <a:rPr lang="en-US" altLang="ko-KR" smtClean="0"/>
              <a:t> FIELD_TERMINATOR, ENCLOSED_BY, ESCAPED_BY, LINE_TERMINATOR </a:t>
            </a:r>
            <a:r>
              <a:rPr lang="ko-KR" altLang="en-US" smtClean="0"/>
              <a:t>파라미터에 대하여 어느 하나라도 같은 값으로 지정이 되면 에러발생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 </a:t>
            </a:r>
            <a:r>
              <a:rPr lang="en-US" altLang="ko-KR" smtClean="0"/>
              <a:t>ESCAPED_BY </a:t>
            </a:r>
            <a:r>
              <a:rPr lang="ko-KR" altLang="en-US" smtClean="0"/>
              <a:t>파라메터 값을 지정하지 않은 경우 </a:t>
            </a:r>
          </a:p>
          <a:p>
            <a:pPr lvl="1"/>
            <a:r>
              <a:rPr lang="ko-KR" altLang="en-US" smtClean="0"/>
              <a:t> 데이터 파일의 입력 필드 값이 </a:t>
            </a:r>
            <a:r>
              <a:rPr lang="en-US" altLang="ko-KR" smtClean="0"/>
              <a:t>ENCLOSED_BY, FIELD_TERMINATOR, LINE_TERMINATOR </a:t>
            </a:r>
            <a:r>
              <a:rPr lang="ko-KR" altLang="en-US" smtClean="0"/>
              <a:t>파라메터로 지정된 문자와 같을 경우 입력 필드를 제대로 해석하지 못함</a:t>
            </a:r>
            <a:r>
              <a:rPr lang="en-US" altLang="ko-KR" smtClean="0"/>
              <a:t>.</a:t>
            </a:r>
            <a:endParaRPr lang="ko-KR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공백</a:t>
            </a:r>
            <a:r>
              <a:rPr lang="en-US" altLang="ko-KR" smtClean="0"/>
              <a:t>(Whitespace) </a:t>
            </a:r>
            <a:r>
              <a:rPr lang="ko-KR" altLang="en-US" smtClean="0"/>
              <a:t>정책</a:t>
            </a:r>
          </a:p>
        </p:txBody>
      </p:sp>
      <p:sp>
        <p:nvSpPr>
          <p:cNvPr id="220163" name="Rectangle 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필드 값이 공백으로만 이루어졌을 때</a:t>
            </a:r>
          </a:p>
          <a:p>
            <a:pPr lvl="1"/>
            <a:r>
              <a:rPr lang="ko-KR" altLang="en-US" smtClean="0"/>
              <a:t> 티베로 데이터베이스가 제공하는 입력테이블의 칼럼이 가지고 있는 기본값으로 필드 값을 로딩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 필드 값에 부분적인 공백이 존재할 때</a:t>
            </a:r>
          </a:p>
          <a:p>
            <a:pPr lvl="1"/>
            <a:r>
              <a:rPr lang="ko-KR" altLang="en-US" smtClean="0"/>
              <a:t> 빈문자</a:t>
            </a:r>
            <a:r>
              <a:rPr lang="en-US" altLang="ko-KR" smtClean="0"/>
              <a:t>(' '), </a:t>
            </a:r>
            <a:r>
              <a:rPr lang="ko-KR" altLang="en-US" smtClean="0"/>
              <a:t>탭문자</a:t>
            </a:r>
            <a:r>
              <a:rPr lang="en-US" altLang="ko-KR" smtClean="0"/>
              <a:t>('\t') </a:t>
            </a:r>
            <a:r>
              <a:rPr lang="ko-KR" altLang="en-US" smtClean="0"/>
              <a:t>및 라인표시문자</a:t>
            </a:r>
            <a:r>
              <a:rPr lang="en-US" altLang="ko-KR" smtClean="0"/>
              <a:t>('\n')</a:t>
            </a:r>
            <a:r>
              <a:rPr lang="ko-KR" altLang="en-US" smtClean="0"/>
              <a:t>들이 </a:t>
            </a:r>
            <a:r>
              <a:rPr lang="en-US" altLang="ko-KR" smtClean="0"/>
              <a:t>FIELD_TERMINATOR</a:t>
            </a:r>
            <a:r>
              <a:rPr lang="ko-KR" altLang="en-US" smtClean="0"/>
              <a:t>나 </a:t>
            </a:r>
            <a:r>
              <a:rPr lang="en-US" altLang="ko-KR" smtClean="0"/>
              <a:t>LINE_TERMINATOR</a:t>
            </a:r>
            <a:r>
              <a:rPr lang="ko-KR" altLang="en-US" smtClean="0"/>
              <a:t>로 선언되어 있지 않은 경우 공백으로 취급</a:t>
            </a:r>
          </a:p>
          <a:p>
            <a:pPr lvl="1"/>
            <a:r>
              <a:rPr lang="ko-KR" altLang="en-US" smtClean="0"/>
              <a:t> 필드의 중간부분에 존재하는 공백</a:t>
            </a:r>
            <a:r>
              <a:rPr lang="en-US" altLang="ko-KR" smtClean="0"/>
              <a:t>(whitespace)</a:t>
            </a:r>
            <a:r>
              <a:rPr lang="ko-KR" altLang="en-US" smtClean="0"/>
              <a:t>는 데이터의 한 부분으로 취급</a:t>
            </a:r>
          </a:p>
          <a:p>
            <a:pPr lvl="2"/>
            <a:r>
              <a:rPr lang="ko-KR" altLang="en-US" smtClean="0"/>
              <a:t>고정된 레코드 형태</a:t>
            </a:r>
            <a:r>
              <a:rPr lang="en-US" altLang="ko-KR" smtClean="0"/>
              <a:t>(Fixed record format)</a:t>
            </a:r>
            <a:r>
              <a:rPr lang="ko-KR" altLang="en-US" smtClean="0"/>
              <a:t>인 경우  </a:t>
            </a:r>
            <a:r>
              <a:rPr lang="en-US" altLang="ko-KR" smtClean="0"/>
              <a:t>: </a:t>
            </a:r>
            <a:r>
              <a:rPr lang="ko-KR" altLang="en-US" smtClean="0"/>
              <a:t>필드 앞에 존재하는 공백들은 실제 데이터로 취급</a:t>
            </a:r>
            <a:r>
              <a:rPr lang="en-US" altLang="ko-KR" smtClean="0"/>
              <a:t>, </a:t>
            </a:r>
            <a:r>
              <a:rPr lang="ko-KR" altLang="en-US" smtClean="0"/>
              <a:t>뒤에 따르는 공백은 삭제</a:t>
            </a:r>
          </a:p>
          <a:p>
            <a:pPr lvl="2"/>
            <a:r>
              <a:rPr lang="ko-KR" altLang="en-US" smtClean="0"/>
              <a:t>분리된 레코드 형태</a:t>
            </a:r>
            <a:r>
              <a:rPr lang="en-US" altLang="ko-KR" smtClean="0"/>
              <a:t>(Separated record format)</a:t>
            </a:r>
            <a:r>
              <a:rPr lang="ko-KR" altLang="en-US" smtClean="0"/>
              <a:t>인 경우 </a:t>
            </a:r>
            <a:r>
              <a:rPr lang="en-US" altLang="ko-KR" smtClean="0"/>
              <a:t>: </a:t>
            </a:r>
            <a:r>
              <a:rPr lang="ko-KR" altLang="en-US" smtClean="0"/>
              <a:t>필드의 앞과 뒤에 존재하는 공백들을 모두 삭제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Rectangle 4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실행</a:t>
            </a:r>
          </a:p>
        </p:txBody>
      </p:sp>
      <p:sp>
        <p:nvSpPr>
          <p:cNvPr id="221187" name="Rectangle 4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실행</a:t>
            </a:r>
          </a:p>
          <a:p>
            <a:pPr lvl="1"/>
            <a:r>
              <a:rPr lang="en-US" altLang="ko-KR" smtClean="0"/>
              <a:t> tbloader </a:t>
            </a:r>
            <a:r>
              <a:rPr lang="ko-KR" altLang="en-US" smtClean="0"/>
              <a:t>명령으로 실행</a:t>
            </a:r>
          </a:p>
          <a:p>
            <a:pPr lvl="1"/>
            <a:endParaRPr lang="ko-KR" altLang="en-US" smtClean="0"/>
          </a:p>
          <a:p>
            <a:r>
              <a:rPr lang="ko-KR" altLang="en-US" smtClean="0"/>
              <a:t> 파라미터</a:t>
            </a:r>
          </a:p>
          <a:p>
            <a:pPr lvl="1"/>
            <a:r>
              <a:rPr lang="en-US" altLang="ko-KR" smtClean="0"/>
              <a:t> tbloader</a:t>
            </a:r>
            <a:r>
              <a:rPr lang="ko-KR" altLang="en-US" smtClean="0"/>
              <a:t>를 실행하면 사용법과 파라미터 목록이 나타남</a:t>
            </a:r>
          </a:p>
          <a:p>
            <a:pPr lvl="1"/>
            <a:endParaRPr lang="ko-KR" altLang="en-US" smtClean="0"/>
          </a:p>
        </p:txBody>
      </p:sp>
      <p:graphicFrame>
        <p:nvGraphicFramePr>
          <p:cNvPr id="447491" name="Group 3"/>
          <p:cNvGraphicFramePr>
            <a:graphicFrameLocks noGrp="1"/>
          </p:cNvGraphicFramePr>
          <p:nvPr>
            <p:ph sz="half" idx="4294967295"/>
          </p:nvPr>
        </p:nvGraphicFramePr>
        <p:xfrm>
          <a:off x="608013" y="2414588"/>
          <a:ext cx="8304212" cy="3659190"/>
        </p:xfrm>
        <a:graphic>
          <a:graphicData uri="http://schemas.openxmlformats.org/drawingml/2006/table">
            <a:tbl>
              <a:tblPr/>
              <a:tblGrid>
                <a:gridCol w="1398587"/>
                <a:gridCol w="812800"/>
                <a:gridCol w="6092825"/>
              </a:tblGrid>
              <a:tr h="349674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7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USERID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티베로 데이터베이스 사용자명과 암호 및 데이터베이스명을 지정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CONTROL 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파라메터 정보를 포함하는 컨트롤 파일의 경로와 이름을 지정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LOG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로딩과정에서 발생하는 로그를 기록할 파일의 경로와 이름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지정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BAD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로딩에 실패한 레코드를 기록할 파일에 대한 경로와 이름을 지정</a:t>
                      </a:r>
                      <a:endParaRPr kumimoji="0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DATA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실제 데이터를 포함하고 있는 텍스트파일의 경로와 이름을 지정</a:t>
                      </a:r>
                      <a:endParaRPr kumimoji="0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60573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SKIP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파일의 처음부터 시작하여 지정한 수만큼의 라인을 로드의 대상에서 제외한다</a:t>
                      </a:r>
                      <a:endParaRPr kumimoji="0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60573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DIRECT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사용자가 데이터를 로드 시</a:t>
                      </a:r>
                      <a:r>
                        <a:rPr kumimoji="0" lang="ko-KR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Conventional Load </a:t>
                      </a:r>
                      <a:r>
                        <a:rPr kumimoji="0" 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또는 </a:t>
                      </a:r>
                      <a:r>
                        <a:rPr kumimoji="0" lang="ko-KR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Direct Path Load </a:t>
                      </a:r>
                      <a:r>
                        <a:rPr kumimoji="0" 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방법 중 하나를 선택</a:t>
                      </a:r>
                      <a:endParaRPr kumimoji="0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7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DPL_LOG</a:t>
                      </a:r>
                    </a:p>
                  </a:txBody>
                  <a:tcPr marL="90000" marR="90000" marT="46806" marB="46806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595959"/>
                        </a:buClr>
                        <a:buSzTx/>
                        <a:buFont typeface="Arial" pitchFamily="34" charset="0"/>
                        <a:buChar char="•"/>
                        <a:tabLst/>
                      </a:pP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DPL</a:t>
                      </a: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동작시 </a:t>
                      </a:r>
                      <a:r>
                        <a:rPr kumimoji="0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Redo</a:t>
                      </a:r>
                      <a:r>
                        <a:rPr kumimoji="0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 기록 여부 </a:t>
                      </a:r>
                    </a:p>
                  </a:txBody>
                  <a:tcPr marL="90000" marR="90000" marT="46806" marB="46806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en-US" altLang="ko-KR" sz="1200" dirty="0" err="1" smtClean="0">
                <a:latin typeface="+mn-ea"/>
                <a:ea typeface="+mn-ea"/>
              </a:rPr>
              <a:t>Tibero</a:t>
            </a:r>
            <a:r>
              <a:rPr lang="ko-KR" altLang="en-US" sz="1200" dirty="0" smtClean="0">
                <a:latin typeface="+mn-ea"/>
                <a:ea typeface="+mn-ea"/>
              </a:rPr>
              <a:t>는 타 솔루션과 비교하여 우수한 기능성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편의성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안정성 및 고성능을 발휘하는 디스크 기반의 대용량 데이터</a:t>
            </a:r>
            <a:endParaRPr lang="en-US" altLang="ko-KR" sz="1200" dirty="0" smtClean="0">
              <a:latin typeface="+mn-ea"/>
              <a:ea typeface="+mn-ea"/>
            </a:endParaRPr>
          </a:p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ko-KR" altLang="en-US" sz="1200" dirty="0" smtClean="0">
                <a:latin typeface="+mn-ea"/>
                <a:ea typeface="+mn-ea"/>
              </a:rPr>
              <a:t>처리를 위한 대표적인 </a:t>
            </a:r>
            <a:r>
              <a:rPr lang="en-US" altLang="ko-KR" sz="1200" dirty="0" smtClean="0">
                <a:latin typeface="+mn-ea"/>
                <a:ea typeface="+mn-ea"/>
              </a:rPr>
              <a:t>RDBMS. </a:t>
            </a:r>
          </a:p>
        </p:txBody>
      </p:sp>
      <p:grpSp>
        <p:nvGrpSpPr>
          <p:cNvPr id="17" name="Group 158"/>
          <p:cNvGrpSpPr>
            <a:grpSpLocks/>
          </p:cNvGrpSpPr>
          <p:nvPr/>
        </p:nvGrpSpPr>
        <p:grpSpPr bwMode="auto">
          <a:xfrm>
            <a:off x="323850" y="1557338"/>
            <a:ext cx="7769225" cy="174625"/>
            <a:chOff x="398" y="1596"/>
            <a:chExt cx="3671" cy="160"/>
          </a:xfrm>
        </p:grpSpPr>
        <p:sp>
          <p:nvSpPr>
            <p:cNvPr id="18" name="Rectangle 9"/>
            <p:cNvSpPr>
              <a:spLocks noChangeArrowheads="1"/>
            </p:cNvSpPr>
            <p:nvPr/>
          </p:nvSpPr>
          <p:spPr bwMode="auto">
            <a:xfrm>
              <a:off x="398" y="1599"/>
              <a:ext cx="30" cy="157"/>
            </a:xfrm>
            <a:prstGeom prst="rect">
              <a:avLst/>
            </a:prstGeom>
            <a:solidFill>
              <a:srgbClr val="5F5F5F"/>
            </a:solidFill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anchor="ctr"/>
            <a:lstStyle/>
            <a:p>
              <a:pPr latinLnBrk="0"/>
              <a:endParaRPr kumimoji="0" lang="en-US" altLang="ko-KR" sz="1800" b="1" baseline="0">
                <a:solidFill>
                  <a:srgbClr val="FF0000"/>
                </a:solidFill>
                <a:latin typeface="Blackoak Std"/>
                <a:ea typeface="맑은 고딕" pitchFamily="50" charset="-127"/>
              </a:endParaRPr>
            </a:p>
          </p:txBody>
        </p:sp>
        <p:sp>
          <p:nvSpPr>
            <p:cNvPr id="19" name="Rectangle 10"/>
            <p:cNvSpPr>
              <a:spLocks noChangeArrowheads="1"/>
            </p:cNvSpPr>
            <p:nvPr/>
          </p:nvSpPr>
          <p:spPr bwMode="auto">
            <a:xfrm>
              <a:off x="459" y="1596"/>
              <a:ext cx="3610" cy="160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lIns="0" rIns="0" bIns="0" anchor="b"/>
            <a:lstStyle/>
            <a:p>
              <a:r>
                <a:rPr kumimoji="0" lang="en-US" altLang="en-US" sz="1100" b="1" baseline="0">
                  <a:solidFill>
                    <a:srgbClr val="1C1C1C"/>
                  </a:solidFill>
                  <a:ea typeface="맑은 고딕" pitchFamily="50" charset="-127"/>
                </a:rPr>
                <a:t>지원 API 비교</a:t>
              </a:r>
              <a:endParaRPr kumimoji="0" lang="ko-KR" altLang="en-US" sz="1100" b="1" baseline="0">
                <a:solidFill>
                  <a:srgbClr val="1C1C1C"/>
                </a:solidFill>
                <a:ea typeface="맑은 고딕" pitchFamily="50" charset="-127"/>
              </a:endParaRPr>
            </a:p>
          </p:txBody>
        </p:sp>
      </p:grpSp>
      <p:grpSp>
        <p:nvGrpSpPr>
          <p:cNvPr id="20" name="Group 157"/>
          <p:cNvGrpSpPr>
            <a:grpSpLocks/>
          </p:cNvGrpSpPr>
          <p:nvPr/>
        </p:nvGrpSpPr>
        <p:grpSpPr bwMode="auto">
          <a:xfrm>
            <a:off x="323850" y="4189413"/>
            <a:ext cx="7769225" cy="176212"/>
            <a:chOff x="398" y="3964"/>
            <a:chExt cx="3671" cy="160"/>
          </a:xfrm>
        </p:grpSpPr>
        <p:sp>
          <p:nvSpPr>
            <p:cNvPr id="21" name="Rectangle 146"/>
            <p:cNvSpPr>
              <a:spLocks noChangeArrowheads="1"/>
            </p:cNvSpPr>
            <p:nvPr/>
          </p:nvSpPr>
          <p:spPr bwMode="auto">
            <a:xfrm>
              <a:off x="398" y="3966"/>
              <a:ext cx="30" cy="158"/>
            </a:xfrm>
            <a:prstGeom prst="rect">
              <a:avLst/>
            </a:prstGeom>
            <a:solidFill>
              <a:srgbClr val="5F5F5F"/>
            </a:solidFill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anchor="ctr"/>
            <a:lstStyle/>
            <a:p>
              <a:pPr latinLnBrk="0"/>
              <a:endParaRPr kumimoji="0" lang="en-US" altLang="ko-KR" sz="1800" b="1" baseline="0">
                <a:solidFill>
                  <a:srgbClr val="FF0000"/>
                </a:solidFill>
                <a:latin typeface="Blackoak Std"/>
                <a:ea typeface="맑은 고딕" pitchFamily="50" charset="-127"/>
              </a:endParaRPr>
            </a:p>
          </p:txBody>
        </p:sp>
        <p:sp>
          <p:nvSpPr>
            <p:cNvPr id="22" name="Rectangle 147"/>
            <p:cNvSpPr>
              <a:spLocks noChangeArrowheads="1"/>
            </p:cNvSpPr>
            <p:nvPr/>
          </p:nvSpPr>
          <p:spPr bwMode="auto">
            <a:xfrm>
              <a:off x="459" y="3964"/>
              <a:ext cx="3610" cy="160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lIns="0" rIns="0" bIns="0" anchor="b"/>
            <a:lstStyle/>
            <a:p>
              <a:r>
                <a:rPr kumimoji="0" lang="en-US" altLang="en-US" sz="1100" b="1" baseline="0">
                  <a:solidFill>
                    <a:srgbClr val="1C1C1C"/>
                  </a:solidFill>
                  <a:ea typeface="맑은 고딕" pitchFamily="50" charset="-127"/>
                </a:rPr>
                <a:t>지원 </a:t>
              </a:r>
              <a:r>
                <a:rPr kumimoji="0" lang="en-US" altLang="ko-KR" sz="1100" b="1" baseline="0">
                  <a:solidFill>
                    <a:srgbClr val="1C1C1C"/>
                  </a:solidFill>
                  <a:ea typeface="맑은 고딕" pitchFamily="50" charset="-127"/>
                </a:rPr>
                <a:t>Tool</a:t>
              </a:r>
              <a:r>
                <a:rPr kumimoji="0" lang="en-US" altLang="en-US" sz="1100" b="1" baseline="0">
                  <a:solidFill>
                    <a:srgbClr val="1C1C1C"/>
                  </a:solidFill>
                  <a:ea typeface="맑은 고딕" pitchFamily="50" charset="-127"/>
                </a:rPr>
                <a:t> 비교</a:t>
              </a:r>
              <a:endParaRPr kumimoji="0" lang="ko-KR" altLang="en-US" sz="1100" b="1" baseline="0">
                <a:solidFill>
                  <a:srgbClr val="1C1C1C"/>
                </a:solidFill>
                <a:ea typeface="맑은 고딕" pitchFamily="50" charset="-127"/>
              </a:endParaRPr>
            </a:p>
          </p:txBody>
        </p:sp>
      </p:grpSp>
      <p:graphicFrame>
        <p:nvGraphicFramePr>
          <p:cNvPr id="23" name="Group 241"/>
          <p:cNvGraphicFramePr>
            <a:graphicFrameLocks/>
          </p:cNvGraphicFramePr>
          <p:nvPr/>
        </p:nvGraphicFramePr>
        <p:xfrm>
          <a:off x="576263" y="1808163"/>
          <a:ext cx="8280002" cy="2274660"/>
        </p:xfrm>
        <a:graphic>
          <a:graphicData uri="http://schemas.openxmlformats.org/drawingml/2006/table">
            <a:tbl>
              <a:tblPr/>
              <a:tblGrid>
                <a:gridCol w="1591168"/>
                <a:gridCol w="1160563"/>
                <a:gridCol w="1160563"/>
                <a:gridCol w="1160563"/>
                <a:gridCol w="1160563"/>
                <a:gridCol w="2046582"/>
              </a:tblGrid>
              <a:tr h="21462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기능</a:t>
                      </a:r>
                    </a:p>
                  </a:txBody>
                  <a:tcPr marL="72000" marR="72000" marT="36009" marB="36009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Oracle </a:t>
                      </a: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DB2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Altibase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비고</a:t>
                      </a: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20397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표준 </a:t>
                      </a: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SQL </a:t>
                      </a:r>
                    </a:p>
                  </a:txBody>
                  <a:tcPr marL="72000" marR="9525" marT="9527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 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31381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변형 </a:t>
                      </a: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SQL</a:t>
                      </a:r>
                    </a:p>
                  </a:txBody>
                  <a:tcPr marL="72000" marR="9525" marT="9527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r>
                        <a:rPr kumimoji="0" 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 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DB2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오라클과의 호환성이 떨어짐</a:t>
                      </a:r>
                      <a:endParaRPr kumimoji="1" 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20397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JDBC Driver </a:t>
                      </a:r>
                    </a:p>
                  </a:txBody>
                  <a:tcPr marL="72000" marR="9525" marT="9527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20397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ODBC Driver </a:t>
                      </a:r>
                    </a:p>
                  </a:txBody>
                  <a:tcPr marL="72000" marR="9525" marT="9527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20397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PHP Driver</a:t>
                      </a:r>
                    </a:p>
                  </a:txBody>
                  <a:tcPr marL="72000" marR="9525" marT="9527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20397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Embedded SQL</a:t>
                      </a:r>
                    </a:p>
                  </a:txBody>
                  <a:tcPr marL="72000" marR="9525" marT="9527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(</a:t>
                      </a:r>
                      <a:r>
                        <a:rPr kumimoji="0" lang="en-US" altLang="ko-KR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tbESQL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)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(PROC)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(prep)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(ESQL)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20397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CLI Interface</a:t>
                      </a:r>
                    </a:p>
                  </a:txBody>
                  <a:tcPr marL="72000" marR="9525" marT="9527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 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 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 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en-US" altLang="ko-KR" sz="10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20397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XA API</a:t>
                      </a:r>
                    </a:p>
                  </a:txBody>
                  <a:tcPr marL="72000" marR="9525" marT="9527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  <a:tr h="20397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Threaded Application </a:t>
                      </a:r>
                    </a:p>
                  </a:txBody>
                  <a:tcPr marL="72000" marR="9525" marT="9527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7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9" marB="3600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4" name="Group 14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0080192"/>
              </p:ext>
            </p:extLst>
          </p:nvPr>
        </p:nvGraphicFramePr>
        <p:xfrm>
          <a:off x="576263" y="4435475"/>
          <a:ext cx="8280000" cy="1907604"/>
        </p:xfrm>
        <a:graphic>
          <a:graphicData uri="http://schemas.openxmlformats.org/drawingml/2006/table">
            <a:tbl>
              <a:tblPr/>
              <a:tblGrid>
                <a:gridCol w="1589174"/>
                <a:gridCol w="1152028"/>
                <a:gridCol w="1201623"/>
                <a:gridCol w="1126522"/>
                <a:gridCol w="1164072"/>
                <a:gridCol w="2046581"/>
              </a:tblGrid>
              <a:tr h="22731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기능</a:t>
                      </a:r>
                    </a:p>
                  </a:txBody>
                  <a:tcPr marL="72000" marR="72000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Oracle </a:t>
                      </a: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DB2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Altibase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비고</a:t>
                      </a: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34161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4283C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GUI Admin Tool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tbAdmin 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OEM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Data Studio or Control Center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AdminCenter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Altibase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의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AdminCenter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jvm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의 특정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Version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에서만 동작함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74413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4283C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Interactive SQL </a:t>
                      </a:r>
                      <a:r>
                        <a:rPr kumimoji="0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4283C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수행기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tbSQL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SQLPlus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CLP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isql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74413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4283C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Data Loader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tbLoader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SQL*Loader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Load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iLoader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01673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4283C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Data </a:t>
                      </a: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4283C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추출 및 적재 </a:t>
                      </a: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4283C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Tool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tbExport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/</a:t>
                      </a:r>
                      <a:r>
                        <a:rPr kumimoji="0" lang="en-US" altLang="ko-KR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tbImport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Export/Import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Export/Import or db2move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iLoader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, move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Altibase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테이블 단위의 백업을 위한 스크립트 추출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/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적재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 </a:t>
                      </a: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1615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4283C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Migration Tool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tbMigrator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Oracle Migration </a:t>
                      </a:r>
                      <a:r>
                        <a:rPr kumimoji="0" lang="en-US" altLang="ko-KR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WorkBench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IBM migration Toolkit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AExport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Altibase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AExport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Altibase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간의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Data Migration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만을 지원함</a:t>
                      </a: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00741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4283C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C Pre-compiler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tbpc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Pro*c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prep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sesc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endParaRPr kumimoji="1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421242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Rectangle 4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실행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graphicFrame>
        <p:nvGraphicFramePr>
          <p:cNvPr id="447491" name="Group 3"/>
          <p:cNvGraphicFramePr>
            <a:graphicFrameLocks noGrp="1"/>
          </p:cNvGraphicFramePr>
          <p:nvPr>
            <p:ph sz="half" idx="4294967295"/>
          </p:nvPr>
        </p:nvGraphicFramePr>
        <p:xfrm>
          <a:off x="404813" y="1231900"/>
          <a:ext cx="8304212" cy="1398588"/>
        </p:xfrm>
        <a:graphic>
          <a:graphicData uri="http://schemas.openxmlformats.org/drawingml/2006/table">
            <a:tbl>
              <a:tblPr/>
              <a:tblGrid>
                <a:gridCol w="1398587"/>
                <a:gridCol w="812800"/>
                <a:gridCol w="6092825"/>
              </a:tblGrid>
              <a:tr h="34964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Parameter</a:t>
                      </a:r>
                    </a:p>
                  </a:txBody>
                  <a:tcPr marL="90000" marR="90000" marT="46802" marB="46802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MESSAGE</a:t>
                      </a:r>
                    </a:p>
                  </a:txBody>
                  <a:tcPr marL="90000" marR="90000" marT="46802" marB="46802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0" lang="ko-KR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tbLoader</a:t>
                      </a:r>
                      <a:r>
                        <a:rPr kumimoji="0" 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 현재 처리하고 있는 논리적인 레코드의 개수를 화면에 출력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ERRORS </a:t>
                      </a:r>
                    </a:p>
                  </a:txBody>
                  <a:tcPr marL="90000" marR="90000" marT="46802" marB="46802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50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데이터를 업로드시 허용할 에러의 최대 개수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4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MULTITHREAD </a:t>
                      </a:r>
                    </a:p>
                  </a:txBody>
                  <a:tcPr marL="90000" marR="90000" marT="46802" marB="46802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Direct Path Load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두개의 쓰레드 사용</a:t>
                      </a:r>
                    </a:p>
                  </a:txBody>
                  <a:tcPr marL="90000" marR="90000" marT="46802" marB="46802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예제</a:t>
            </a:r>
          </a:p>
        </p:txBody>
      </p:sp>
      <p:sp>
        <p:nvSpPr>
          <p:cNvPr id="223235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고정된 레코드 형태 </a:t>
            </a:r>
          </a:p>
          <a:p>
            <a:pPr lvl="1"/>
            <a:r>
              <a:rPr lang="ko-KR" altLang="en-US" smtClean="0"/>
              <a:t> 테이블 생성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</p:txBody>
      </p:sp>
      <p:sp>
        <p:nvSpPr>
          <p:cNvPr id="223236" name="Text Box 4"/>
          <p:cNvSpPr txBox="1">
            <a:spLocks noChangeArrowheads="1"/>
          </p:cNvSpPr>
          <p:nvPr/>
        </p:nvSpPr>
        <p:spPr bwMode="auto">
          <a:xfrm>
            <a:off x="611188" y="1568450"/>
            <a:ext cx="8277225" cy="18034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CREATE TABLE ORDERED (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ORD_ID           CHAR(4)     CONSTRAINT ORD_ID_PK PRIMARY KEY 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PROD_ID         NUMBER(6) 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ORD_AMOUNT NUMBER(4) 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ORD_DATE      DATE 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CUST_ID         CHAR(5) 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EMP_ID           CHAR(4)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);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예제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24259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ko-KR" altLang="en-US" smtClean="0"/>
              <a:t> 컨트롤 파일 생성 </a:t>
            </a:r>
            <a:r>
              <a:rPr lang="en-US" altLang="ko-KR" smtClean="0"/>
              <a:t>(ordered_fix.ctl)</a:t>
            </a:r>
          </a:p>
          <a:p>
            <a:pPr lvl="1"/>
            <a:endParaRPr lang="ko-KR" altLang="en-US" smtClean="0"/>
          </a:p>
        </p:txBody>
      </p:sp>
      <p:sp>
        <p:nvSpPr>
          <p:cNvPr id="224260" name="Text Box 4"/>
          <p:cNvSpPr txBox="1">
            <a:spLocks noChangeArrowheads="1"/>
          </p:cNvSpPr>
          <p:nvPr/>
        </p:nvSpPr>
        <p:spPr bwMode="auto">
          <a:xfrm>
            <a:off x="611188" y="1168400"/>
            <a:ext cx="8277225" cy="22463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LOAD DATA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INFILE './ordered_fix.dat'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APPEND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INTO TABLE ORDERED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(ORD_ID     position(01:04),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      PROD_ID    position(12:17),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      ORD_AMOUNT position(25:28),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      ORD_DATE   position(30:39),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      CUST_ID    position(41:45),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      EMP_ID     position(49:52))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예제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25283" name="Rectangle 7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 data </a:t>
            </a:r>
            <a:r>
              <a:rPr lang="ko-KR" altLang="en-US" smtClean="0"/>
              <a:t>파일 생성 </a:t>
            </a:r>
            <a:r>
              <a:rPr lang="en-US" altLang="ko-KR" smtClean="0"/>
              <a:t>(ordered_fix.dat)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tbloader </a:t>
            </a:r>
            <a:r>
              <a:rPr lang="ko-KR" altLang="en-US" smtClean="0"/>
              <a:t>실행</a:t>
            </a:r>
          </a:p>
          <a:p>
            <a:pPr lvl="1"/>
            <a:endParaRPr lang="ko-KR" altLang="en-US" smtClean="0"/>
          </a:p>
        </p:txBody>
      </p:sp>
      <p:sp>
        <p:nvSpPr>
          <p:cNvPr id="225284" name="Text Box 4"/>
          <p:cNvSpPr txBox="1">
            <a:spLocks noChangeArrowheads="1"/>
          </p:cNvSpPr>
          <p:nvPr/>
        </p:nvSpPr>
        <p:spPr bwMode="auto">
          <a:xfrm>
            <a:off x="611188" y="1120775"/>
            <a:ext cx="8277225" cy="37179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n001       100001       1002 2006/10/31 t0001   e001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n002       100015       1002 2006/10/31 f0002   e002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n003       100015       1002 2006/11/30 f0003   e003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n004       100008       1004 2006/10/01 p0001   e004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n005       100012       1004 2006/10/01 p0001   e004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n006       100012       1002 2006/10/31 t0003   e006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n007       100011       1001 2006/10/31 t0004   e002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n008       100002       1001 2006/09/30 f0002   e003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n009       100009       1001 2006/09/30 p0003   e007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n010       100001       1002 2006/09/09 f0004   e009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n011       100001       1004 2006/08/30 f0001   e008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n012       100015       1004 2006/08/30 f0001   e008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n013       100013       1002 2007/02/01 p0003   e007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n014       100012       1002 2007/03/01 p0004   e002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n015       100005       1008 2007/01/11 p0001   e005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n016       100009       1004 2006/11/01 t0002   e006  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n017       100013       1004 2006/11/01 t0002   e007 </a:t>
            </a:r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5285" name="Text Box 5"/>
          <p:cNvSpPr txBox="1">
            <a:spLocks noChangeArrowheads="1"/>
          </p:cNvSpPr>
          <p:nvPr/>
        </p:nvSpPr>
        <p:spPr bwMode="auto">
          <a:xfrm>
            <a:off x="611188" y="5133975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pt-BR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tbloader userid=esa/esa@tibero control=ordered_fix.ctl</a:t>
            </a:r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 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예제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26307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분리된 레코드 형태 </a:t>
            </a:r>
          </a:p>
          <a:p>
            <a:pPr lvl="1"/>
            <a:r>
              <a:rPr lang="ko-KR" altLang="en-US" smtClean="0"/>
              <a:t> 테이블 생성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>
              <a:buFont typeface="Arial Black" pitchFamily="34" charset="0"/>
              <a:buNone/>
            </a:pPr>
            <a:endParaRPr lang="ko-KR" altLang="en-US" smtClean="0"/>
          </a:p>
        </p:txBody>
      </p:sp>
      <p:sp>
        <p:nvSpPr>
          <p:cNvPr id="226308" name="Text Box 4"/>
          <p:cNvSpPr txBox="1">
            <a:spLocks noChangeArrowheads="1"/>
          </p:cNvSpPr>
          <p:nvPr/>
        </p:nvSpPr>
        <p:spPr bwMode="auto">
          <a:xfrm>
            <a:off x="611188" y="1501775"/>
            <a:ext cx="8277225" cy="9318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CREATE TABLE CLUB ( ID NUMBER(6) NOT NULL,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NAME VARCHAR2(10),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MASTERID NUMBER(4));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예제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27331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분리된 레코드 형태 </a:t>
            </a:r>
          </a:p>
          <a:p>
            <a:pPr lvl="1"/>
            <a:r>
              <a:rPr lang="ko-KR" altLang="en-US" smtClean="0"/>
              <a:t> 컨트롤 파일 생성 </a:t>
            </a:r>
            <a:r>
              <a:rPr lang="en-US" altLang="ko-KR" smtClean="0"/>
              <a:t>(club_sep.ctl)</a:t>
            </a:r>
            <a:endParaRPr lang="ko-KR" altLang="en-US" smtClean="0"/>
          </a:p>
        </p:txBody>
      </p:sp>
      <p:sp>
        <p:nvSpPr>
          <p:cNvPr id="227332" name="Text Box 4"/>
          <p:cNvSpPr txBox="1">
            <a:spLocks noChangeArrowheads="1"/>
          </p:cNvSpPr>
          <p:nvPr/>
        </p:nvSpPr>
        <p:spPr bwMode="auto">
          <a:xfrm>
            <a:off x="611188" y="1508125"/>
            <a:ext cx="8277225" cy="26781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LOAD DATA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INFILE './club_sep.dat'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APPEND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INTO TABLE club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FIELDS TERMINATED BY ', '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OPTIONALLY ENCLOSED BY '"'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LINES TERMINATED BY '|\n'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IGNORE 1 LINES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(id, name, masterid)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예제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28355" name="Rectangle 7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 data </a:t>
            </a:r>
            <a:r>
              <a:rPr lang="ko-KR" altLang="en-US" smtClean="0"/>
              <a:t>파일 생성 </a:t>
            </a:r>
            <a:r>
              <a:rPr lang="en-US" altLang="ko-KR" smtClean="0"/>
              <a:t>(club_sep.dat)</a:t>
            </a:r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tbloader </a:t>
            </a:r>
            <a:r>
              <a:rPr lang="ko-KR" altLang="en-US" smtClean="0"/>
              <a:t>실행</a:t>
            </a:r>
          </a:p>
          <a:p>
            <a:pPr lvl="1"/>
            <a:endParaRPr lang="ko-KR" altLang="en-US" smtClean="0"/>
          </a:p>
        </p:txBody>
      </p:sp>
      <p:sp>
        <p:nvSpPr>
          <p:cNvPr id="228356" name="Text Box 4"/>
          <p:cNvSpPr txBox="1">
            <a:spLocks noChangeArrowheads="1"/>
          </p:cNvSpPr>
          <p:nvPr/>
        </p:nvSpPr>
        <p:spPr bwMode="auto">
          <a:xfrm>
            <a:off x="611188" y="1135063"/>
            <a:ext cx="8277225" cy="267811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id name masterid|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111111,FC-SNIFER,2345|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dkkkkkkkkkk|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111112,"DOCTOR CLUBE ZZANG",2222|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111113,"ARTLOVE",3333|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111114,FINANCE,1235|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111115,"DANCE MANIA",2456|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111116,"MUHANZILZU",2378|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111117,"INT'L",5555</a:t>
            </a:r>
          </a:p>
        </p:txBody>
      </p:sp>
      <p:sp>
        <p:nvSpPr>
          <p:cNvPr id="228357" name="Text Box 5"/>
          <p:cNvSpPr txBox="1">
            <a:spLocks noChangeArrowheads="1"/>
          </p:cNvSpPr>
          <p:nvPr/>
        </p:nvSpPr>
        <p:spPr bwMode="auto">
          <a:xfrm>
            <a:off x="611188" y="5129213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pt-BR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tbloader userid=tibero/tmax@tibero control=./club_sep.ctl</a:t>
            </a:r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 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예제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29379" name="Rectangle 7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BLOB</a:t>
            </a:r>
            <a:r>
              <a:rPr lang="ko-KR" altLang="en-US" smtClean="0"/>
              <a:t>과 </a:t>
            </a:r>
            <a:r>
              <a:rPr lang="en-US" altLang="ko-KR" smtClean="0"/>
              <a:t>CLOB</a:t>
            </a:r>
            <a:r>
              <a:rPr lang="ko-KR" altLang="en-US" smtClean="0"/>
              <a:t>과 같은 대용량 데이터가 존재하는 경우 </a:t>
            </a:r>
          </a:p>
          <a:p>
            <a:pPr lvl="1"/>
            <a:r>
              <a:rPr lang="ko-KR" altLang="en-US" smtClean="0"/>
              <a:t> 테이블 생성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r>
              <a:rPr lang="en-US" altLang="ko-KR" smtClean="0"/>
              <a:t> CLOB </a:t>
            </a:r>
            <a:r>
              <a:rPr lang="ko-KR" altLang="en-US" smtClean="0"/>
              <a:t>테스트용 파일 생성 </a:t>
            </a:r>
            <a:r>
              <a:rPr lang="en-US" altLang="ko-KR" smtClean="0"/>
              <a:t>(test_clob.txt)</a:t>
            </a:r>
          </a:p>
          <a:p>
            <a:pPr lvl="2"/>
            <a:r>
              <a:rPr lang="en-US" altLang="ko-KR" smtClean="0"/>
              <a:t>test_clob_01.txt ~ test_clob_10.txt </a:t>
            </a:r>
            <a:r>
              <a:rPr lang="ko-KR" altLang="en-US" smtClean="0"/>
              <a:t>까지 텍스트 파일 생성</a:t>
            </a:r>
          </a:p>
          <a:p>
            <a:pPr lvl="1"/>
            <a:r>
              <a:rPr lang="ko-KR" altLang="en-US" smtClean="0"/>
              <a:t> 컨트롤 파일 생성 </a:t>
            </a:r>
            <a:r>
              <a:rPr lang="en-US" altLang="ko-KR" smtClean="0"/>
              <a:t>(test_clob.ctl)</a:t>
            </a:r>
          </a:p>
          <a:p>
            <a:pPr lvl="1"/>
            <a:endParaRPr lang="ko-KR" altLang="en-US" smtClean="0"/>
          </a:p>
        </p:txBody>
      </p:sp>
      <p:sp>
        <p:nvSpPr>
          <p:cNvPr id="229380" name="Text Box 4"/>
          <p:cNvSpPr txBox="1">
            <a:spLocks noChangeArrowheads="1"/>
          </p:cNvSpPr>
          <p:nvPr/>
        </p:nvSpPr>
        <p:spPr bwMode="auto">
          <a:xfrm>
            <a:off x="611188" y="1524000"/>
            <a:ext cx="8277225" cy="95250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CREATE TABLE T1 (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C1 VARCHAR(10) CONSTRAINT T1_PK PRIMARY KEY,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   C2 CLOB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);</a:t>
            </a:r>
          </a:p>
        </p:txBody>
      </p:sp>
      <p:sp>
        <p:nvSpPr>
          <p:cNvPr id="229381" name="Text Box 5"/>
          <p:cNvSpPr txBox="1">
            <a:spLocks noChangeArrowheads="1"/>
          </p:cNvSpPr>
          <p:nvPr/>
        </p:nvSpPr>
        <p:spPr bwMode="auto">
          <a:xfrm>
            <a:off x="611188" y="3322638"/>
            <a:ext cx="8277225" cy="30797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DATA  = test_clob.dat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LOG   = test_clob.log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BAD   = test_clob.bad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TABLE_NAME = TEST_CLOB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FIELD_TERMINATOR=','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ENCLOSED_BY='"'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ESCAPED_BY ='\\'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LINE_TERMINATOR='\n'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LINE_START=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SKIP=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DIRECT=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LONGDATA_IN_DATAFILE=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CHARACTERSET=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COLUMNS= (C1, C2)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tbLoader </a:t>
            </a:r>
            <a:r>
              <a:rPr lang="ko-KR" altLang="en-US" smtClean="0"/>
              <a:t>예제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30403" name="Rectangle 7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 data </a:t>
            </a:r>
            <a:r>
              <a:rPr lang="ko-KR" altLang="en-US" smtClean="0"/>
              <a:t>파일 생성 </a:t>
            </a:r>
            <a:r>
              <a:rPr lang="en-US" altLang="ko-KR" smtClean="0"/>
              <a:t>(test_clob.dat)</a:t>
            </a:r>
          </a:p>
          <a:p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tbloader </a:t>
            </a:r>
            <a:r>
              <a:rPr lang="ko-KR" altLang="en-US" smtClean="0"/>
              <a:t>실행</a:t>
            </a:r>
          </a:p>
          <a:p>
            <a:endParaRPr lang="ko-KR" altLang="en-US" smtClean="0"/>
          </a:p>
        </p:txBody>
      </p:sp>
      <p:sp>
        <p:nvSpPr>
          <p:cNvPr id="230404" name="Text Box 4"/>
          <p:cNvSpPr txBox="1">
            <a:spLocks noChangeArrowheads="1"/>
          </p:cNvSpPr>
          <p:nvPr/>
        </p:nvSpPr>
        <p:spPr bwMode="auto">
          <a:xfrm>
            <a:off x="611188" y="1101725"/>
            <a:ext cx="8277225" cy="22288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'n001',./test_clob_01.txt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'n002',./test_clob_02.txt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'n003',./test_clob_03.txt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'n004',./test_clob_04.txt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'n005',./test_clob_05.txt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'n006',./test_clob_06.txt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'n007',./test_clob_07.txt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'n008',./test_clob_08.txt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'n009',./test_clob_09.txt</a:t>
            </a:r>
          </a:p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'n010',./test_clob_10.txt</a:t>
            </a:r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30405" name="Text Box 5"/>
          <p:cNvSpPr txBox="1">
            <a:spLocks noChangeArrowheads="1"/>
          </p:cNvSpPr>
          <p:nvPr/>
        </p:nvSpPr>
        <p:spPr bwMode="auto">
          <a:xfrm>
            <a:off x="611188" y="3841750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pt-BR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tbloader userid=esa/esa@tibero control=ordered_sep.ctl</a:t>
            </a:r>
            <a:r>
              <a:rPr lang="pt-BR" altLang="ko-KR" sz="1400">
                <a:latin typeface="맑은 고딕" pitchFamily="50" charset="-127"/>
                <a:ea typeface="맑은 고딕" pitchFamily="50" charset="-127"/>
              </a:rPr>
              <a:t> 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tbMigrator </a:t>
            </a:r>
            <a:r>
              <a:rPr lang="ko-KR" altLang="en-US" smtClean="0"/>
              <a:t>개요</a:t>
            </a:r>
          </a:p>
        </p:txBody>
      </p:sp>
      <p:sp>
        <p:nvSpPr>
          <p:cNvPr id="231427" name="Rectangle 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err="1" smtClean="0"/>
              <a:t>tbMigrator</a:t>
            </a:r>
            <a:r>
              <a:rPr lang="en-US" altLang="ko-KR" dirty="0" smtClean="0"/>
              <a:t> </a:t>
            </a:r>
            <a:r>
              <a:rPr lang="ko-KR" altLang="en-US" dirty="0" smtClean="0"/>
              <a:t>개요</a:t>
            </a:r>
          </a:p>
          <a:p>
            <a:pPr lvl="1"/>
            <a:r>
              <a:rPr lang="ko-KR" altLang="en-US" dirty="0" smtClean="0"/>
              <a:t> 다른 데이터베이스에 저장된 테이블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인덱스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뷰</a:t>
            </a:r>
            <a:r>
              <a:rPr lang="ko-KR" altLang="en-US" dirty="0" smtClean="0"/>
              <a:t> 등의 데이터베이스 오브젝트와 내장 </a:t>
            </a:r>
            <a:r>
              <a:rPr lang="en-US" altLang="ko-KR" dirty="0" smtClean="0"/>
              <a:t>SQL(embedded SQL), PSM </a:t>
            </a:r>
            <a:r>
              <a:rPr lang="ko-KR" altLang="en-US" dirty="0" smtClean="0"/>
              <a:t>프로그램 등을 </a:t>
            </a:r>
            <a:r>
              <a:rPr lang="ko-KR" altLang="en-US" dirty="0" err="1" smtClean="0"/>
              <a:t>티베로</a:t>
            </a:r>
            <a:r>
              <a:rPr lang="ko-KR" altLang="en-US" dirty="0" smtClean="0"/>
              <a:t> 데이터베이스로 옮겨 이전의 데이터베이스에서와 같은 기능을 수행하도록 한다</a:t>
            </a:r>
            <a:r>
              <a:rPr lang="en-US" altLang="ko-KR" dirty="0" smtClean="0"/>
              <a:t>.</a:t>
            </a:r>
          </a:p>
          <a:p>
            <a:endParaRPr lang="en-US" altLang="ko-KR" dirty="0" smtClean="0"/>
          </a:p>
          <a:p>
            <a:r>
              <a:rPr lang="en-US" altLang="ko-KR" dirty="0" smtClean="0"/>
              <a:t> </a:t>
            </a:r>
            <a:r>
              <a:rPr lang="en-US" altLang="ko-KR" dirty="0" err="1" smtClean="0"/>
              <a:t>tbMigrator</a:t>
            </a:r>
            <a:r>
              <a:rPr lang="ko-KR" altLang="en-US" dirty="0" smtClean="0"/>
              <a:t>에서 제공하는 기능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 </a:t>
            </a:r>
            <a:r>
              <a:rPr lang="ko-KR" altLang="en-US" dirty="0" smtClean="0"/>
              <a:t>데이터 및 애플리케이션 프로그램을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로 </a:t>
            </a:r>
            <a:r>
              <a:rPr lang="ko-KR" altLang="en-US" dirty="0" err="1" smtClean="0"/>
              <a:t>마이그레이션</a:t>
            </a:r>
            <a:r>
              <a:rPr lang="ko-KR" altLang="en-US" dirty="0" smtClean="0"/>
              <a:t> 한다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pPr lvl="1"/>
            <a:r>
              <a:rPr lang="ko-KR" altLang="en-US" dirty="0" smtClean="0"/>
              <a:t> 테이블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인덱스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뷰</a:t>
            </a:r>
            <a:r>
              <a:rPr lang="en-US" altLang="ko-KR" dirty="0" smtClean="0"/>
              <a:t>, </a:t>
            </a:r>
            <a:r>
              <a:rPr lang="ko-KR" altLang="en-US" dirty="0" smtClean="0"/>
              <a:t>동의어 등의 스키마 객체와 테이블에 정의된 각종 제약조건을 </a:t>
            </a:r>
            <a:r>
              <a:rPr lang="ko-KR" altLang="en-US" dirty="0" err="1" smtClean="0"/>
              <a:t>마이그레이션</a:t>
            </a:r>
            <a:r>
              <a:rPr lang="ko-KR" altLang="en-US" dirty="0" smtClean="0"/>
              <a:t> 한다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pPr lvl="1"/>
            <a:r>
              <a:rPr lang="ko-KR" altLang="en-US" dirty="0" smtClean="0"/>
              <a:t> 사용자 특권</a:t>
            </a:r>
            <a:r>
              <a:rPr lang="en-US" altLang="ko-KR" dirty="0" smtClean="0"/>
              <a:t>(privilege) </a:t>
            </a:r>
            <a:r>
              <a:rPr lang="ko-KR" altLang="en-US" dirty="0" smtClean="0"/>
              <a:t>및 역할</a:t>
            </a:r>
            <a:r>
              <a:rPr lang="en-US" altLang="ko-KR" dirty="0" smtClean="0"/>
              <a:t>(role)</a:t>
            </a:r>
            <a:r>
              <a:rPr lang="ko-KR" altLang="en-US" dirty="0" smtClean="0"/>
              <a:t>을 </a:t>
            </a:r>
            <a:r>
              <a:rPr lang="ko-KR" altLang="en-US" dirty="0" err="1" smtClean="0"/>
              <a:t>마이그레이션</a:t>
            </a:r>
            <a:r>
              <a:rPr lang="ko-KR" altLang="en-US" dirty="0" smtClean="0"/>
              <a:t> 한다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pPr lvl="1"/>
            <a:r>
              <a:rPr lang="ko-KR" altLang="en-US" dirty="0" smtClean="0"/>
              <a:t> </a:t>
            </a:r>
            <a:r>
              <a:rPr lang="ko-KR" altLang="en-US" dirty="0" err="1" smtClean="0"/>
              <a:t>마이그레이션</a:t>
            </a:r>
            <a:r>
              <a:rPr lang="ko-KR" altLang="en-US" dirty="0" smtClean="0"/>
              <a:t> 타깃 데이터베이스에 대한 정보를 제공한다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endParaRPr lang="ko-KR" altLang="en-US" dirty="0" smtClean="0"/>
          </a:p>
          <a:p>
            <a:endParaRPr lang="ko-KR" alt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en-US" altLang="ko-KR" sz="1200" dirty="0" err="1" smtClean="0">
                <a:latin typeface="+mn-ea"/>
                <a:ea typeface="+mn-ea"/>
              </a:rPr>
              <a:t>Tibero</a:t>
            </a:r>
            <a:r>
              <a:rPr lang="ko-KR" altLang="en-US" sz="1200" dirty="0" smtClean="0">
                <a:latin typeface="+mn-ea"/>
                <a:ea typeface="+mn-ea"/>
              </a:rPr>
              <a:t>는 타 솔루션과 비교하여 우수한 기능성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편의성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안정성 및 고성능을 발휘하는 디스크 기반의 대용량 데이터</a:t>
            </a:r>
            <a:endParaRPr lang="en-US" altLang="ko-KR" sz="1200" dirty="0" smtClean="0">
              <a:latin typeface="+mn-ea"/>
              <a:ea typeface="+mn-ea"/>
            </a:endParaRPr>
          </a:p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ko-KR" altLang="en-US" sz="1200" dirty="0" smtClean="0">
                <a:latin typeface="+mn-ea"/>
                <a:ea typeface="+mn-ea"/>
              </a:rPr>
              <a:t>처리를 위한 대표적인 </a:t>
            </a:r>
            <a:r>
              <a:rPr lang="en-US" altLang="ko-KR" sz="1200" dirty="0" smtClean="0">
                <a:latin typeface="+mn-ea"/>
                <a:ea typeface="+mn-ea"/>
              </a:rPr>
              <a:t>RDBMS. </a:t>
            </a:r>
          </a:p>
        </p:txBody>
      </p:sp>
      <p:grpSp>
        <p:nvGrpSpPr>
          <p:cNvPr id="13" name="Group 190"/>
          <p:cNvGrpSpPr>
            <a:grpSpLocks/>
          </p:cNvGrpSpPr>
          <p:nvPr/>
        </p:nvGrpSpPr>
        <p:grpSpPr bwMode="auto">
          <a:xfrm>
            <a:off x="323850" y="1538288"/>
            <a:ext cx="7769225" cy="176212"/>
            <a:chOff x="303" y="1596"/>
            <a:chExt cx="3671" cy="160"/>
          </a:xfrm>
        </p:grpSpPr>
        <p:sp>
          <p:nvSpPr>
            <p:cNvPr id="14" name="Rectangle 9"/>
            <p:cNvSpPr>
              <a:spLocks noChangeArrowheads="1"/>
            </p:cNvSpPr>
            <p:nvPr/>
          </p:nvSpPr>
          <p:spPr bwMode="auto">
            <a:xfrm>
              <a:off x="303" y="1599"/>
              <a:ext cx="30" cy="157"/>
            </a:xfrm>
            <a:prstGeom prst="rect">
              <a:avLst/>
            </a:prstGeom>
            <a:solidFill>
              <a:srgbClr val="5F5F5F"/>
            </a:solidFill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anchor="ctr"/>
            <a:lstStyle/>
            <a:p>
              <a:pPr latinLnBrk="0"/>
              <a:endParaRPr kumimoji="0" lang="en-US" altLang="ko-KR" sz="1800" b="1" baseline="0">
                <a:solidFill>
                  <a:srgbClr val="FF0000"/>
                </a:solidFill>
                <a:latin typeface="Blackoak Std"/>
                <a:ea typeface="맑은 고딕" pitchFamily="50" charset="-127"/>
              </a:endParaRPr>
            </a:p>
          </p:txBody>
        </p:sp>
        <p:sp>
          <p:nvSpPr>
            <p:cNvPr id="15" name="Rectangle 10"/>
            <p:cNvSpPr>
              <a:spLocks noChangeArrowheads="1"/>
            </p:cNvSpPr>
            <p:nvPr/>
          </p:nvSpPr>
          <p:spPr bwMode="auto">
            <a:xfrm>
              <a:off x="364" y="1596"/>
              <a:ext cx="3610" cy="160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lIns="0" rIns="0" bIns="0" anchor="b"/>
            <a:lstStyle/>
            <a:p>
              <a:r>
                <a:rPr kumimoji="0" lang="en-US" altLang="ko-KR" sz="1100" b="1" baseline="0">
                  <a:solidFill>
                    <a:srgbClr val="1C1C1C"/>
                  </a:solidFill>
                  <a:ea typeface="맑은 고딕" pitchFamily="50" charset="-127"/>
                </a:rPr>
                <a:t>Object </a:t>
              </a:r>
              <a:r>
                <a:rPr kumimoji="0" lang="ko-KR" altLang="en-US" sz="1100" b="1" baseline="0">
                  <a:solidFill>
                    <a:srgbClr val="1C1C1C"/>
                  </a:solidFill>
                  <a:ea typeface="맑은 고딕" pitchFamily="50" charset="-127"/>
                </a:rPr>
                <a:t>지원 기능 비교</a:t>
              </a:r>
            </a:p>
          </p:txBody>
        </p:sp>
      </p:grpSp>
      <p:graphicFrame>
        <p:nvGraphicFramePr>
          <p:cNvPr id="25" name="Group 156"/>
          <p:cNvGraphicFramePr>
            <a:graphicFrameLocks/>
          </p:cNvGraphicFramePr>
          <p:nvPr/>
        </p:nvGraphicFramePr>
        <p:xfrm>
          <a:off x="576263" y="1844675"/>
          <a:ext cx="8280001" cy="4644509"/>
        </p:xfrm>
        <a:graphic>
          <a:graphicData uri="http://schemas.openxmlformats.org/drawingml/2006/table">
            <a:tbl>
              <a:tblPr/>
              <a:tblGrid>
                <a:gridCol w="1713567"/>
                <a:gridCol w="999189"/>
                <a:gridCol w="999189"/>
                <a:gridCol w="999189"/>
                <a:gridCol w="999189"/>
                <a:gridCol w="2569678"/>
              </a:tblGrid>
              <a:tr h="2856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기능</a:t>
                      </a:r>
                    </a:p>
                  </a:txBody>
                  <a:tcPr marL="72000" marR="72000" marT="35999" marB="35999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</a:txBody>
                  <a:tcPr marL="72000" marR="72000" marT="35999" marB="3599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Oracle </a:t>
                      </a:r>
                    </a:p>
                  </a:txBody>
                  <a:tcPr marL="72000" marR="72000" marT="35999" marB="3599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DB2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5999" marB="3599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Altibase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5999" marB="3599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비고</a:t>
                      </a:r>
                    </a:p>
                  </a:txBody>
                  <a:tcPr marL="72000" marR="72000" marT="35999" marB="35999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Table 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Composite Index 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Global Index</a:t>
                      </a:r>
                      <a:endParaRPr kumimoji="0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View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Materialized View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Sequence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7298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Database Link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부분 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Altibase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이기종 </a:t>
                      </a: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DB Oracle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만 지원</a:t>
                      </a: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, DB Link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</a:t>
                      </a: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Read-Only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만 가능</a:t>
                      </a: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.</a:t>
                      </a: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Synonym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권한관리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Role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Procedure 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Tibero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</a:t>
                      </a: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Oracle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과의 호환성 뛰어남</a:t>
                      </a: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Stored Function 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Tibero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</a:t>
                      </a: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Oracle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과의 호환성 뛰어남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Package 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Altibase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패키지 개념이 없기 때문에</a:t>
                      </a: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Stored Function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을 이용해 개발해야 함</a:t>
                      </a:r>
                      <a:r>
                        <a:rPr kumimoji="0" lang="en-US" altLang="ko-KR" sz="9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.</a:t>
                      </a:r>
                      <a:endParaRPr kumimoji="0" lang="ko-KR" altLang="en-US" sz="9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10886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Trigger </a:t>
                      </a:r>
                    </a:p>
                  </a:txBody>
                  <a:tcPr marL="36000" marR="9525" marT="9525" marB="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11879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tbMigrator </a:t>
            </a:r>
            <a:r>
              <a:rPr lang="ko-KR" altLang="en-US" smtClean="0"/>
              <a:t>설치 및 실행</a:t>
            </a:r>
          </a:p>
        </p:txBody>
      </p:sp>
      <p:sp>
        <p:nvSpPr>
          <p:cNvPr id="232451" name="Rectangle 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설치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$TB_HOME/client/bin </a:t>
            </a:r>
            <a:r>
              <a:rPr lang="ko-KR" altLang="en-US" smtClean="0"/>
              <a:t>디렉터리에서 </a:t>
            </a:r>
            <a:r>
              <a:rPr lang="en-US" altLang="ko-KR" smtClean="0"/>
              <a:t>tbmigrator.zip </a:t>
            </a:r>
            <a:r>
              <a:rPr lang="ko-KR" altLang="en-US" smtClean="0"/>
              <a:t>바이너리 압축 파일을 해제하면 다음과 같은 디렉터리 구조가 나타난다</a:t>
            </a:r>
            <a:r>
              <a:rPr lang="en-US" altLang="ko-KR" smtClean="0"/>
              <a:t>.</a:t>
            </a:r>
          </a:p>
          <a:p>
            <a:pPr lvl="2"/>
            <a:r>
              <a:rPr lang="en-US" altLang="ko-KR" smtClean="0"/>
              <a:t>linux.gtk.x86 : </a:t>
            </a:r>
            <a:r>
              <a:rPr lang="ko-KR" altLang="en-US" smtClean="0"/>
              <a:t>설치할 플랫폼이 </a:t>
            </a:r>
            <a:r>
              <a:rPr lang="en-US" altLang="ko-KR" smtClean="0"/>
              <a:t>32bit</a:t>
            </a:r>
            <a:r>
              <a:rPr lang="ko-KR" altLang="en-US" smtClean="0"/>
              <a:t>인 경우 </a:t>
            </a:r>
            <a:r>
              <a:rPr lang="en-US" altLang="ko-KR" smtClean="0"/>
              <a:t>UNIX </a:t>
            </a:r>
            <a:r>
              <a:rPr lang="ko-KR" altLang="en-US" smtClean="0"/>
              <a:t>계열</a:t>
            </a:r>
            <a:r>
              <a:rPr lang="en-US" altLang="ko-KR" smtClean="0"/>
              <a:t>(LINUX </a:t>
            </a:r>
            <a:r>
              <a:rPr lang="ko-KR" altLang="en-US" smtClean="0"/>
              <a:t>포함</a:t>
            </a:r>
            <a:r>
              <a:rPr lang="en-US" altLang="ko-KR" smtClean="0"/>
              <a:t>)</a:t>
            </a:r>
            <a:r>
              <a:rPr lang="ko-KR" altLang="en-US" smtClean="0"/>
              <a:t>에서 실행이 가능한 </a:t>
            </a:r>
            <a:r>
              <a:rPr lang="en-US" altLang="ko-KR" smtClean="0"/>
              <a:t>tbMigrator </a:t>
            </a:r>
            <a:r>
              <a:rPr lang="ko-KR" altLang="en-US" smtClean="0"/>
              <a:t>유틸리티가 있는 디렉터리이다</a:t>
            </a:r>
            <a:r>
              <a:rPr lang="en-US" altLang="ko-KR" smtClean="0"/>
              <a:t>.</a:t>
            </a:r>
          </a:p>
          <a:p>
            <a:pPr lvl="2"/>
            <a:r>
              <a:rPr lang="en-US" altLang="ko-KR" smtClean="0"/>
              <a:t>linux.gtk.x86_64 : </a:t>
            </a:r>
            <a:r>
              <a:rPr lang="ko-KR" altLang="en-US" smtClean="0"/>
              <a:t>설치할 플랫폼이 </a:t>
            </a:r>
            <a:r>
              <a:rPr lang="en-US" altLang="ko-KR" smtClean="0"/>
              <a:t>64bit</a:t>
            </a:r>
            <a:r>
              <a:rPr lang="ko-KR" altLang="en-US" smtClean="0"/>
              <a:t>인 경우 </a:t>
            </a:r>
            <a:r>
              <a:rPr lang="en-US" altLang="ko-KR" smtClean="0"/>
              <a:t>UNIX </a:t>
            </a:r>
            <a:r>
              <a:rPr lang="ko-KR" altLang="en-US" smtClean="0"/>
              <a:t>계열에서 실행이 가능한 </a:t>
            </a:r>
            <a:r>
              <a:rPr lang="en-US" altLang="ko-KR" smtClean="0"/>
              <a:t>tbMigrator </a:t>
            </a:r>
            <a:r>
              <a:rPr lang="ko-KR" altLang="en-US" smtClean="0"/>
              <a:t>유틸리티가 있는 디렉터리이다</a:t>
            </a:r>
            <a:r>
              <a:rPr lang="en-US" altLang="ko-KR" smtClean="0"/>
              <a:t>.</a:t>
            </a:r>
          </a:p>
          <a:p>
            <a:pPr lvl="2"/>
            <a:r>
              <a:rPr lang="en-US" altLang="ko-KR" smtClean="0"/>
              <a:t>win32.win32.x86 : Windows </a:t>
            </a:r>
            <a:r>
              <a:rPr lang="ko-KR" altLang="en-US" smtClean="0"/>
              <a:t>계열에서 실행이 가능한 </a:t>
            </a:r>
            <a:r>
              <a:rPr lang="en-US" altLang="ko-KR" smtClean="0"/>
              <a:t>tbMigrator </a:t>
            </a:r>
            <a:r>
              <a:rPr lang="ko-KR" altLang="en-US" smtClean="0"/>
              <a:t>유틸리티가 있는 디렉터리이다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사용자의 플랫폼에 해당하는 디렉터리의 </a:t>
            </a:r>
            <a:r>
              <a:rPr lang="en-US" altLang="ko-KR" smtClean="0"/>
              <a:t>/tbmigrator/plugins/tbmigrator_X.X.X/libs </a:t>
            </a:r>
            <a:r>
              <a:rPr lang="ko-KR" altLang="en-US" smtClean="0"/>
              <a:t>디렉터리에 마이그 레이션 타깃 데이터베이스의 </a:t>
            </a:r>
            <a:r>
              <a:rPr lang="en-US" altLang="ko-KR" smtClean="0"/>
              <a:t>JDBC </a:t>
            </a:r>
            <a:r>
              <a:rPr lang="ko-KR" altLang="en-US" smtClean="0"/>
              <a:t>파일을 복사한다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 $TB_HOME/client/bin </a:t>
            </a:r>
            <a:r>
              <a:rPr lang="ko-KR" altLang="en-US" smtClean="0"/>
              <a:t>디렉터리의 하위에서 사용자의 플랫폼에 해당되는 디렉터리에 있는 실행 파일 인 </a:t>
            </a:r>
            <a:r>
              <a:rPr lang="en-US" altLang="ko-KR" smtClean="0"/>
              <a:t>tbmigrator</a:t>
            </a:r>
            <a:r>
              <a:rPr lang="ko-KR" altLang="en-US" smtClean="0"/>
              <a:t>를 실행한다</a:t>
            </a:r>
            <a:r>
              <a:rPr lang="en-US" altLang="ko-KR" smtClean="0"/>
              <a:t>.</a:t>
            </a:r>
          </a:p>
          <a:p>
            <a:r>
              <a:rPr lang="en-US" altLang="ko-KR" smtClean="0"/>
              <a:t> tbMigrator </a:t>
            </a:r>
            <a:r>
              <a:rPr lang="ko-KR" altLang="en-US" smtClean="0"/>
              <a:t>설치에 필요한 클래스 라이브러리</a:t>
            </a:r>
          </a:p>
          <a:p>
            <a:pPr lvl="1"/>
            <a:r>
              <a:rPr lang="en-US" altLang="ko-KR" smtClean="0"/>
              <a:t> tbMigrator </a:t>
            </a:r>
            <a:r>
              <a:rPr lang="ko-KR" altLang="en-US" smtClean="0"/>
              <a:t>클래스 파일</a:t>
            </a:r>
            <a:r>
              <a:rPr lang="en-US" altLang="ko-KR" smtClean="0"/>
              <a:t>: tbmigrator.jar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Tibero </a:t>
            </a:r>
            <a:r>
              <a:rPr lang="ko-KR" altLang="en-US" smtClean="0"/>
              <a:t>유틸리티 공통 라이브러리</a:t>
            </a:r>
            <a:r>
              <a:rPr lang="en-US" altLang="ko-KR" smtClean="0"/>
              <a:t>: tbtoolcom.jar</a:t>
            </a:r>
          </a:p>
          <a:p>
            <a:pPr lvl="1"/>
            <a:r>
              <a:rPr lang="ko-KR" altLang="en-US" smtClean="0"/>
              <a:t> </a:t>
            </a:r>
            <a:r>
              <a:rPr lang="en-US" altLang="ko-KR" smtClean="0"/>
              <a:t>Tibero JDBC </a:t>
            </a:r>
            <a:r>
              <a:rPr lang="ko-KR" altLang="en-US" smtClean="0"/>
              <a:t>드라이버</a:t>
            </a:r>
            <a:r>
              <a:rPr lang="en-US" altLang="ko-KR" smtClean="0"/>
              <a:t>: tibero5-jdbc.jar</a:t>
            </a:r>
          </a:p>
          <a:p>
            <a:pPr lvl="1"/>
            <a:r>
              <a:rPr lang="ko-KR" altLang="en-US" smtClean="0"/>
              <a:t> 마이그레이션 대상 데이터베이스의 </a:t>
            </a:r>
            <a:r>
              <a:rPr lang="en-US" altLang="ko-KR" smtClean="0"/>
              <a:t>JDBC</a:t>
            </a:r>
            <a:endParaRPr lang="ko-KR" altLang="en-US" smtClean="0"/>
          </a:p>
          <a:p>
            <a:r>
              <a:rPr lang="ko-KR" altLang="en-US" smtClean="0"/>
              <a:t> 실행</a:t>
            </a:r>
          </a:p>
          <a:p>
            <a:pPr lvl="1"/>
            <a:r>
              <a:rPr lang="ko-KR" altLang="en-US" smtClean="0"/>
              <a:t> 실행하려는 해당 </a:t>
            </a:r>
            <a:r>
              <a:rPr lang="en-US" altLang="ko-KR" smtClean="0"/>
              <a:t>OS</a:t>
            </a:r>
            <a:r>
              <a:rPr lang="ko-KR" altLang="en-US" smtClean="0"/>
              <a:t>에 맞는 디렉토리로 이동 후 </a:t>
            </a:r>
            <a:r>
              <a:rPr lang="en-US" altLang="ko-KR" smtClean="0"/>
              <a:t>tbMigrator</a:t>
            </a:r>
            <a:r>
              <a:rPr lang="ko-KR" altLang="en-US" smtClean="0"/>
              <a:t> 실행파일을 실행</a:t>
            </a:r>
            <a:endParaRPr lang="en-US" altLang="ko-KR" smtClean="0"/>
          </a:p>
          <a:p>
            <a:pPr lvl="1"/>
            <a:r>
              <a:rPr lang="en-US" altLang="ko-KR" smtClean="0"/>
              <a:t> tbMigrator</a:t>
            </a:r>
            <a:r>
              <a:rPr lang="ko-KR" altLang="en-US" smtClean="0"/>
              <a:t>는 </a:t>
            </a:r>
            <a:r>
              <a:rPr lang="en-US" altLang="ko-KR" smtClean="0"/>
              <a:t>Java </a:t>
            </a:r>
            <a:r>
              <a:rPr lang="ko-KR" altLang="en-US" smtClean="0"/>
              <a:t>언어로 구현되어 있으며</a:t>
            </a:r>
            <a:r>
              <a:rPr lang="en-US" altLang="ko-KR" smtClean="0"/>
              <a:t>, JVM(Java Virtual Machine)</a:t>
            </a:r>
            <a:r>
              <a:rPr lang="ko-KR" altLang="en-US" smtClean="0"/>
              <a:t>이 설치되어 있는 어떤 플랫폼에서도 바로 운용 가능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tbMigrator </a:t>
            </a:r>
            <a:r>
              <a:rPr lang="ko-KR" altLang="en-US" smtClean="0"/>
              <a:t>수행 순서</a:t>
            </a:r>
          </a:p>
        </p:txBody>
      </p:sp>
      <p:sp>
        <p:nvSpPr>
          <p:cNvPr id="6" name="모서리가 둥근 직사각형 5"/>
          <p:cNvSpPr/>
          <p:nvPr/>
        </p:nvSpPr>
        <p:spPr bwMode="auto">
          <a:xfrm>
            <a:off x="5300663" y="1073150"/>
            <a:ext cx="2516187" cy="433388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Normal Index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모서리가 둥근 직사각형 6"/>
          <p:cNvSpPr/>
          <p:nvPr/>
        </p:nvSpPr>
        <p:spPr bwMode="auto">
          <a:xfrm>
            <a:off x="5300663" y="1725613"/>
            <a:ext cx="2516187" cy="433387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Constraint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모서리가 둥근 직사각형 7"/>
          <p:cNvSpPr/>
          <p:nvPr/>
        </p:nvSpPr>
        <p:spPr bwMode="auto">
          <a:xfrm>
            <a:off x="5300663" y="2378075"/>
            <a:ext cx="2516187" cy="433388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Synonym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모서리가 둥근 직사각형 8"/>
          <p:cNvSpPr/>
          <p:nvPr/>
        </p:nvSpPr>
        <p:spPr bwMode="auto">
          <a:xfrm>
            <a:off x="5300663" y="3032125"/>
            <a:ext cx="2516187" cy="4318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View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모서리가 둥근 직사각형 9"/>
          <p:cNvSpPr/>
          <p:nvPr/>
        </p:nvSpPr>
        <p:spPr bwMode="auto">
          <a:xfrm>
            <a:off x="5300663" y="3684588"/>
            <a:ext cx="2516187" cy="433387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Bitmapped, Function Index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" name="모서리가 둥근 직사각형 10"/>
          <p:cNvSpPr/>
          <p:nvPr/>
        </p:nvSpPr>
        <p:spPr bwMode="auto">
          <a:xfrm>
            <a:off x="5300663" y="4337050"/>
            <a:ext cx="2516187" cy="433388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Referential Constraint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" name="모서리가 둥근 직사각형 11"/>
          <p:cNvSpPr/>
          <p:nvPr/>
        </p:nvSpPr>
        <p:spPr bwMode="auto">
          <a:xfrm>
            <a:off x="5300663" y="4989513"/>
            <a:ext cx="2516187" cy="433387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PSM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" name="모서리가 둥근 직사각형 12"/>
          <p:cNvSpPr/>
          <p:nvPr/>
        </p:nvSpPr>
        <p:spPr bwMode="auto">
          <a:xfrm>
            <a:off x="5300663" y="5643563"/>
            <a:ext cx="2516187" cy="433387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Object Privilege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모서리가 둥근 직사각형 13"/>
          <p:cNvSpPr/>
          <p:nvPr/>
        </p:nvSpPr>
        <p:spPr bwMode="auto">
          <a:xfrm>
            <a:off x="1343025" y="1073150"/>
            <a:ext cx="2516188" cy="433388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 err="1">
                <a:latin typeface="맑은 고딕" pitchFamily="50" charset="-127"/>
                <a:ea typeface="맑은 고딕" pitchFamily="50" charset="-127"/>
              </a:rPr>
              <a:t>Tablespace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" name="모서리가 둥근 직사각형 14"/>
          <p:cNvSpPr/>
          <p:nvPr/>
        </p:nvSpPr>
        <p:spPr bwMode="auto">
          <a:xfrm>
            <a:off x="1343025" y="1725613"/>
            <a:ext cx="2516188" cy="433387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wrap="none"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Role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모서리가 둥근 직사각형 15"/>
          <p:cNvSpPr/>
          <p:nvPr/>
        </p:nvSpPr>
        <p:spPr bwMode="auto">
          <a:xfrm>
            <a:off x="1343025" y="2378075"/>
            <a:ext cx="2516188" cy="433388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User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모서리가 둥근 직사각형 16"/>
          <p:cNvSpPr/>
          <p:nvPr/>
        </p:nvSpPr>
        <p:spPr bwMode="auto">
          <a:xfrm>
            <a:off x="1343025" y="3032125"/>
            <a:ext cx="2516188" cy="431800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System Privilege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8" name="모서리가 둥근 직사각형 17"/>
          <p:cNvSpPr/>
          <p:nvPr/>
        </p:nvSpPr>
        <p:spPr bwMode="auto">
          <a:xfrm>
            <a:off x="1343025" y="3684588"/>
            <a:ext cx="2516188" cy="433387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Public Synonym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9" name="모서리가 둥근 직사각형 18"/>
          <p:cNvSpPr/>
          <p:nvPr/>
        </p:nvSpPr>
        <p:spPr bwMode="auto">
          <a:xfrm>
            <a:off x="1343025" y="4337050"/>
            <a:ext cx="2516188" cy="433388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Sequence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모서리가 둥근 직사각형 19"/>
          <p:cNvSpPr/>
          <p:nvPr/>
        </p:nvSpPr>
        <p:spPr bwMode="auto">
          <a:xfrm>
            <a:off x="1343025" y="4989513"/>
            <a:ext cx="2516188" cy="433387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Table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1" name="모서리가 둥근 직사각형 20"/>
          <p:cNvSpPr/>
          <p:nvPr/>
        </p:nvSpPr>
        <p:spPr bwMode="auto">
          <a:xfrm>
            <a:off x="1343025" y="5643563"/>
            <a:ext cx="2516188" cy="433387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 anchor="ctr"/>
          <a:lstStyle/>
          <a:p>
            <a:pPr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None/>
              <a:tabLst>
                <a:tab pos="266700" algn="l"/>
              </a:tabLst>
              <a:defRPr/>
            </a:pPr>
            <a:r>
              <a:rPr lang="en-US" altLang="ko-KR" sz="1400" b="1">
                <a:latin typeface="맑은 고딕" pitchFamily="50" charset="-127"/>
                <a:ea typeface="맑은 고딕" pitchFamily="50" charset="-127"/>
              </a:rPr>
              <a:t>Table Data</a:t>
            </a:r>
            <a:endParaRPr lang="ko-KR" altLang="en-US" sz="1400" b="1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3" name="직선 화살표 연결선 22"/>
          <p:cNvCxnSpPr>
            <a:stCxn id="14" idx="2"/>
            <a:endCxn id="15" idx="0"/>
          </p:cNvCxnSpPr>
          <p:nvPr/>
        </p:nvCxnSpPr>
        <p:spPr bwMode="auto">
          <a:xfrm flipH="1">
            <a:off x="2600325" y="1506538"/>
            <a:ext cx="0" cy="219075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" name="직선 화살표 연결선 24"/>
          <p:cNvCxnSpPr>
            <a:stCxn id="15" idx="2"/>
            <a:endCxn id="16" idx="0"/>
          </p:cNvCxnSpPr>
          <p:nvPr/>
        </p:nvCxnSpPr>
        <p:spPr bwMode="auto">
          <a:xfrm>
            <a:off x="2600325" y="2159000"/>
            <a:ext cx="0" cy="219075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8" name="직선 화살표 연결선 27"/>
          <p:cNvCxnSpPr>
            <a:stCxn id="16" idx="2"/>
            <a:endCxn id="17" idx="0"/>
          </p:cNvCxnSpPr>
          <p:nvPr/>
        </p:nvCxnSpPr>
        <p:spPr bwMode="auto">
          <a:xfrm flipH="1">
            <a:off x="2600325" y="2811463"/>
            <a:ext cx="0" cy="220662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" name="직선 화살표 연결선 30"/>
          <p:cNvCxnSpPr>
            <a:stCxn id="17" idx="2"/>
            <a:endCxn id="18" idx="0"/>
          </p:cNvCxnSpPr>
          <p:nvPr/>
        </p:nvCxnSpPr>
        <p:spPr bwMode="auto">
          <a:xfrm>
            <a:off x="2600325" y="3463925"/>
            <a:ext cx="0" cy="220663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직선 화살표 연결선 33"/>
          <p:cNvCxnSpPr>
            <a:stCxn id="18" idx="2"/>
            <a:endCxn id="19" idx="0"/>
          </p:cNvCxnSpPr>
          <p:nvPr/>
        </p:nvCxnSpPr>
        <p:spPr bwMode="auto">
          <a:xfrm flipH="1">
            <a:off x="2600325" y="4117975"/>
            <a:ext cx="0" cy="219075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" name="직선 화살표 연결선 34"/>
          <p:cNvCxnSpPr>
            <a:stCxn id="19" idx="2"/>
            <a:endCxn id="20" idx="0"/>
          </p:cNvCxnSpPr>
          <p:nvPr/>
        </p:nvCxnSpPr>
        <p:spPr bwMode="auto">
          <a:xfrm>
            <a:off x="2600325" y="4770438"/>
            <a:ext cx="0" cy="219075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직선 화살표 연결선 35"/>
          <p:cNvCxnSpPr>
            <a:stCxn id="20" idx="2"/>
            <a:endCxn id="21" idx="0"/>
          </p:cNvCxnSpPr>
          <p:nvPr/>
        </p:nvCxnSpPr>
        <p:spPr bwMode="auto">
          <a:xfrm flipH="1">
            <a:off x="2600325" y="5422900"/>
            <a:ext cx="0" cy="220663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직선 화살표 연결선 36"/>
          <p:cNvCxnSpPr>
            <a:stCxn id="21" idx="2"/>
            <a:endCxn id="6" idx="1"/>
          </p:cNvCxnSpPr>
          <p:nvPr/>
        </p:nvCxnSpPr>
        <p:spPr bwMode="auto">
          <a:xfrm rot="5400000" flipH="1" flipV="1">
            <a:off x="1556544" y="2332831"/>
            <a:ext cx="4787900" cy="2700338"/>
          </a:xfrm>
          <a:prstGeom prst="bentConnector4">
            <a:avLst>
              <a:gd name="adj1" fmla="val -4776"/>
              <a:gd name="adj2" fmla="val 73310"/>
            </a:avLst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0" name="직선 화살표 연결선 49"/>
          <p:cNvCxnSpPr>
            <a:stCxn id="6" idx="2"/>
            <a:endCxn id="7" idx="0"/>
          </p:cNvCxnSpPr>
          <p:nvPr/>
        </p:nvCxnSpPr>
        <p:spPr bwMode="auto">
          <a:xfrm flipH="1">
            <a:off x="6557963" y="1506538"/>
            <a:ext cx="0" cy="219075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1" name="직선 화살표 연결선 50"/>
          <p:cNvCxnSpPr>
            <a:stCxn id="7" idx="2"/>
            <a:endCxn id="8" idx="0"/>
          </p:cNvCxnSpPr>
          <p:nvPr/>
        </p:nvCxnSpPr>
        <p:spPr bwMode="auto">
          <a:xfrm>
            <a:off x="6557963" y="2159000"/>
            <a:ext cx="0" cy="219075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2" name="직선 화살표 연결선 51"/>
          <p:cNvCxnSpPr>
            <a:stCxn id="8" idx="2"/>
            <a:endCxn id="9" idx="0"/>
          </p:cNvCxnSpPr>
          <p:nvPr/>
        </p:nvCxnSpPr>
        <p:spPr bwMode="auto">
          <a:xfrm flipH="1">
            <a:off x="6557963" y="2811463"/>
            <a:ext cx="0" cy="220662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3" name="직선 화살표 연결선 52"/>
          <p:cNvCxnSpPr>
            <a:stCxn id="9" idx="2"/>
            <a:endCxn id="10" idx="0"/>
          </p:cNvCxnSpPr>
          <p:nvPr/>
        </p:nvCxnSpPr>
        <p:spPr bwMode="auto">
          <a:xfrm>
            <a:off x="6557963" y="3463925"/>
            <a:ext cx="0" cy="220663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4" name="직선 화살표 연결선 53"/>
          <p:cNvCxnSpPr>
            <a:stCxn id="10" idx="2"/>
            <a:endCxn id="11" idx="0"/>
          </p:cNvCxnSpPr>
          <p:nvPr/>
        </p:nvCxnSpPr>
        <p:spPr bwMode="auto">
          <a:xfrm flipH="1">
            <a:off x="6557963" y="4117975"/>
            <a:ext cx="0" cy="219075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5" name="직선 화살표 연결선 54"/>
          <p:cNvCxnSpPr>
            <a:stCxn id="11" idx="2"/>
            <a:endCxn id="12" idx="0"/>
          </p:cNvCxnSpPr>
          <p:nvPr/>
        </p:nvCxnSpPr>
        <p:spPr bwMode="auto">
          <a:xfrm>
            <a:off x="6557963" y="4770438"/>
            <a:ext cx="0" cy="219075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6" name="직선 화살표 연결선 55"/>
          <p:cNvCxnSpPr>
            <a:stCxn id="12" idx="2"/>
            <a:endCxn id="13" idx="0"/>
          </p:cNvCxnSpPr>
          <p:nvPr/>
        </p:nvCxnSpPr>
        <p:spPr bwMode="auto">
          <a:xfrm flipH="1">
            <a:off x="6557963" y="5422900"/>
            <a:ext cx="0" cy="220663"/>
          </a:xfrm>
          <a:prstGeom prst="straightConnector1">
            <a:avLst/>
          </a:prstGeom>
          <a:ln>
            <a:solidFill>
              <a:schemeClr val="tx1"/>
            </a:solidFill>
            <a:headEnd type="none" w="med" len="med"/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tbMigrator </a:t>
            </a:r>
            <a:r>
              <a:rPr lang="ko-KR" altLang="en-US" smtClean="0"/>
              <a:t>옵션</a:t>
            </a:r>
          </a:p>
        </p:txBody>
      </p:sp>
      <p:sp>
        <p:nvSpPr>
          <p:cNvPr id="234499" name="Rectangle 5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err="1" smtClean="0"/>
              <a:t>tbMigrator</a:t>
            </a:r>
            <a:r>
              <a:rPr lang="en-US" altLang="ko-KR" dirty="0" smtClean="0"/>
              <a:t> </a:t>
            </a:r>
            <a:r>
              <a:rPr lang="ko-KR" altLang="en-US" dirty="0" smtClean="0"/>
              <a:t>옵션</a:t>
            </a:r>
          </a:p>
          <a:p>
            <a:pPr lvl="1"/>
            <a:r>
              <a:rPr lang="ko-KR" altLang="en-US" dirty="0" smtClean="0"/>
              <a:t> </a:t>
            </a:r>
            <a:r>
              <a:rPr lang="en-US" altLang="ko-KR" dirty="0" smtClean="0"/>
              <a:t>Execute DDL : </a:t>
            </a:r>
            <a:r>
              <a:rPr lang="ko-KR" altLang="en-US" dirty="0" smtClean="0"/>
              <a:t>타 </a:t>
            </a:r>
            <a:r>
              <a:rPr lang="en-US" altLang="ko-KR" dirty="0" smtClean="0"/>
              <a:t>DBMS</a:t>
            </a:r>
            <a:r>
              <a:rPr lang="ko-KR" altLang="en-US" dirty="0" smtClean="0"/>
              <a:t>에서 추출한 </a:t>
            </a:r>
            <a:r>
              <a:rPr lang="en-US" altLang="ko-KR" dirty="0" smtClean="0"/>
              <a:t>DDL</a:t>
            </a:r>
            <a:r>
              <a:rPr lang="ko-KR" altLang="en-US" dirty="0" smtClean="0"/>
              <a:t>문을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에서 실행함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 Migrate Table Rows : Table </a:t>
            </a:r>
            <a:r>
              <a:rPr lang="ko-KR" altLang="en-US" dirty="0" smtClean="0"/>
              <a:t>데이터 </a:t>
            </a:r>
            <a:r>
              <a:rPr lang="ko-KR" altLang="en-US" dirty="0" err="1" smtClean="0"/>
              <a:t>마이그레이션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 Script File : DDL </a:t>
            </a:r>
            <a:r>
              <a:rPr lang="ko-KR" altLang="en-US" dirty="0" smtClean="0"/>
              <a:t>문장을 스크립트 파일 형식으로 출력할지를 선택한다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원하는 항목에 체크하여 스크립트 파일을 전체</a:t>
            </a:r>
            <a:r>
              <a:rPr lang="en-US" altLang="ko-KR" dirty="0" smtClean="0"/>
              <a:t>, </a:t>
            </a:r>
            <a:r>
              <a:rPr lang="ko-KR" altLang="en-US" dirty="0" smtClean="0"/>
              <a:t>테이블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인덱스</a:t>
            </a:r>
            <a:r>
              <a:rPr lang="en-US" altLang="ko-KR" dirty="0" smtClean="0"/>
              <a:t>, </a:t>
            </a:r>
            <a:r>
              <a:rPr lang="ko-KR" altLang="en-US" dirty="0" smtClean="0"/>
              <a:t>제약조건</a:t>
            </a:r>
            <a:r>
              <a:rPr lang="en-US" altLang="ko-KR" dirty="0" smtClean="0"/>
              <a:t>, PSM</a:t>
            </a:r>
            <a:r>
              <a:rPr lang="ko-KR" altLang="en-US" dirty="0" smtClean="0"/>
              <a:t>으로 세분화하여 추출한다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 Migrate Option</a:t>
            </a:r>
          </a:p>
          <a:p>
            <a:pPr lvl="2"/>
            <a:r>
              <a:rPr lang="en-US" altLang="ko-KR" dirty="0" smtClean="0"/>
              <a:t>Multi Thread Count : </a:t>
            </a:r>
            <a:r>
              <a:rPr lang="ko-KR" altLang="en-US" dirty="0" smtClean="0"/>
              <a:t>여러 테이블의 데이터를 동시에 </a:t>
            </a:r>
            <a:r>
              <a:rPr lang="ko-KR" altLang="en-US" dirty="0" err="1" smtClean="0"/>
              <a:t>마이그레이션</a:t>
            </a:r>
            <a:r>
              <a:rPr lang="ko-KR" altLang="en-US" dirty="0" smtClean="0"/>
              <a:t> 하기 위해 사용할 </a:t>
            </a:r>
            <a:r>
              <a:rPr lang="ko-KR" altLang="en-US" dirty="0" err="1" smtClean="0"/>
              <a:t>스레드의</a:t>
            </a:r>
            <a:r>
              <a:rPr lang="ko-KR" altLang="en-US" dirty="0" smtClean="0"/>
              <a:t> 개수를 정한다</a:t>
            </a:r>
            <a:r>
              <a:rPr lang="en-US" altLang="ko-KR" dirty="0" smtClean="0"/>
              <a:t>.</a:t>
            </a:r>
            <a:r>
              <a:rPr lang="ko-KR" altLang="en-US" dirty="0" smtClean="0"/>
              <a:t> </a:t>
            </a:r>
          </a:p>
          <a:p>
            <a:pPr lvl="2"/>
            <a:r>
              <a:rPr lang="en-US" altLang="ko-KR" dirty="0" smtClean="0"/>
              <a:t>Table Rows : </a:t>
            </a:r>
            <a:r>
              <a:rPr lang="ko-KR" altLang="en-US" dirty="0" smtClean="0"/>
              <a:t>테이블마다 </a:t>
            </a:r>
            <a:r>
              <a:rPr lang="ko-KR" altLang="en-US" dirty="0" err="1" smtClean="0"/>
              <a:t>마이그레이션을</a:t>
            </a:r>
            <a:r>
              <a:rPr lang="ko-KR" altLang="en-US" dirty="0" smtClean="0"/>
              <a:t> 할 레코드의 개수를 정한다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Table Name Condition : [ADD TABLE] </a:t>
            </a:r>
            <a:r>
              <a:rPr lang="ko-KR" altLang="en-US" dirty="0" smtClean="0"/>
              <a:t>버튼을 클릭하여 </a:t>
            </a:r>
            <a:r>
              <a:rPr lang="en-US" altLang="ko-KR" dirty="0" smtClean="0"/>
              <a:t>Where Condition</a:t>
            </a:r>
            <a:r>
              <a:rPr lang="ko-KR" altLang="en-US" dirty="0" smtClean="0"/>
              <a:t>을 입력하면 해당 조건에 해당되는 데이터만 </a:t>
            </a:r>
            <a:r>
              <a:rPr lang="ko-KR" altLang="en-US" dirty="0" err="1" smtClean="0"/>
              <a:t>마이그레이션</a:t>
            </a:r>
            <a:r>
              <a:rPr lang="ko-KR" altLang="en-US" dirty="0" smtClean="0"/>
              <a:t> 한다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pPr lvl="2"/>
            <a:r>
              <a:rPr lang="en-US" altLang="ko-KR" dirty="0" smtClean="0"/>
              <a:t>Insert Table Data by One Row :  </a:t>
            </a:r>
            <a:r>
              <a:rPr lang="ko-KR" altLang="en-US" dirty="0" smtClean="0"/>
              <a:t> 테이블의 데이터를 한 개의 레코드씩 </a:t>
            </a:r>
            <a:r>
              <a:rPr lang="ko-KR" altLang="en-US" dirty="0" err="1" smtClean="0"/>
              <a:t>마이그레이션</a:t>
            </a:r>
            <a:r>
              <a:rPr lang="ko-KR" altLang="en-US" dirty="0" smtClean="0"/>
              <a:t> 한다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이 옵션을 선택하지 않을 경우</a:t>
            </a:r>
            <a:r>
              <a:rPr lang="en-US" altLang="ko-KR" dirty="0" smtClean="0"/>
              <a:t>, </a:t>
            </a:r>
            <a:r>
              <a:rPr lang="ko-KR" altLang="en-US" dirty="0" smtClean="0"/>
              <a:t>테이블의 데이터를 배치 형태로 </a:t>
            </a:r>
            <a:r>
              <a:rPr lang="ko-KR" altLang="en-US" dirty="0" err="1" smtClean="0"/>
              <a:t>마이그레이션</a:t>
            </a:r>
            <a:r>
              <a:rPr lang="ko-KR" altLang="en-US" dirty="0" smtClean="0"/>
              <a:t> 한다</a:t>
            </a:r>
            <a:r>
              <a:rPr lang="en-US" altLang="ko-KR" dirty="0" smtClean="0"/>
              <a:t>.</a:t>
            </a:r>
            <a:r>
              <a:rPr lang="ko-KR" altLang="en-US" dirty="0" smtClean="0"/>
              <a:t> </a:t>
            </a:r>
            <a:endParaRPr lang="en-US" altLang="ko-KR" dirty="0" smtClean="0"/>
          </a:p>
          <a:p>
            <a:pPr lvl="2"/>
            <a:r>
              <a:rPr lang="en-US" altLang="ko-KR" dirty="0" smtClean="0"/>
              <a:t>Direct Path Load Option : </a:t>
            </a:r>
          </a:p>
          <a:p>
            <a:pPr lvl="2">
              <a:buFont typeface="-윤고딕120"/>
              <a:buNone/>
            </a:pPr>
            <a:r>
              <a:rPr lang="en-US" altLang="ko-KR" dirty="0" smtClean="0"/>
              <a:t>		Use Direct Path Load - </a:t>
            </a:r>
            <a:r>
              <a:rPr lang="ko-KR" altLang="en-US" dirty="0" smtClean="0"/>
              <a:t>버퍼캐시를 통하지 않고 데이터 파일에 직접 기록</a:t>
            </a:r>
            <a:endParaRPr lang="en-US" altLang="ko-KR" dirty="0" smtClean="0"/>
          </a:p>
          <a:p>
            <a:pPr lvl="2">
              <a:buFont typeface="-윤고딕120"/>
              <a:buNone/>
            </a:pPr>
            <a:r>
              <a:rPr lang="en-US" altLang="ko-KR" dirty="0" smtClean="0"/>
              <a:t>		Enable Logging - </a:t>
            </a:r>
            <a:r>
              <a:rPr lang="ko-KR" altLang="en-US" dirty="0" smtClean="0"/>
              <a:t>테이블의 데이터를 </a:t>
            </a:r>
            <a:r>
              <a:rPr lang="en-US" altLang="ko-KR" dirty="0" smtClean="0"/>
              <a:t>Direct Path Load </a:t>
            </a:r>
            <a:r>
              <a:rPr lang="ko-KR" altLang="en-US" dirty="0" smtClean="0"/>
              <a:t>방식으로 </a:t>
            </a:r>
            <a:r>
              <a:rPr lang="ko-KR" altLang="en-US" dirty="0" err="1" smtClean="0"/>
              <a:t>마이그레이션을</a:t>
            </a:r>
            <a:r>
              <a:rPr lang="ko-KR" altLang="en-US" dirty="0" smtClean="0"/>
              <a:t> 할 때</a:t>
            </a:r>
            <a:r>
              <a:rPr lang="en-US" altLang="ko-KR" dirty="0" smtClean="0"/>
              <a:t>,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 		        </a:t>
            </a:r>
            <a:r>
              <a:rPr lang="ko-KR" altLang="en-US" dirty="0" smtClean="0"/>
              <a:t>서버에 로그를 남길지를 선택한다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 Data Type</a:t>
            </a:r>
          </a:p>
          <a:p>
            <a:pPr lvl="2"/>
            <a:r>
              <a:rPr lang="en-US" altLang="ko-KR" dirty="0" smtClean="0"/>
              <a:t>Read as Byte : </a:t>
            </a:r>
            <a:r>
              <a:rPr lang="ko-KR" altLang="en-US" dirty="0" err="1" smtClean="0"/>
              <a:t>마이그레이션할때</a:t>
            </a:r>
            <a:r>
              <a:rPr lang="ko-KR" altLang="en-US" dirty="0" smtClean="0"/>
              <a:t> </a:t>
            </a:r>
            <a:r>
              <a:rPr lang="en-US" altLang="ko-KR" dirty="0" smtClean="0"/>
              <a:t>byte </a:t>
            </a:r>
            <a:r>
              <a:rPr lang="ko-KR" altLang="en-US" dirty="0" smtClean="0"/>
              <a:t>단위로 읽어서 처리</a:t>
            </a:r>
            <a:endParaRPr lang="en-US" altLang="ko-KR" dirty="0" smtClean="0"/>
          </a:p>
          <a:p>
            <a:pPr lvl="2"/>
            <a:r>
              <a:rPr lang="en-US" altLang="ko-KR" dirty="0" smtClean="0"/>
              <a:t>LONG to CLOB : </a:t>
            </a:r>
            <a:r>
              <a:rPr lang="ko-KR" altLang="en-US" dirty="0" err="1" smtClean="0"/>
              <a:t>오라클의</a:t>
            </a:r>
            <a:r>
              <a:rPr lang="ko-KR" altLang="en-US" dirty="0" smtClean="0"/>
              <a:t> </a:t>
            </a:r>
            <a:r>
              <a:rPr lang="en-US" altLang="ko-KR" dirty="0" smtClean="0"/>
              <a:t>LONG </a:t>
            </a:r>
            <a:r>
              <a:rPr lang="ko-KR" altLang="en-US" dirty="0" smtClean="0"/>
              <a:t>타입을 테베로의 </a:t>
            </a:r>
            <a:r>
              <a:rPr lang="en-US" altLang="ko-KR" dirty="0" smtClean="0"/>
              <a:t>CLOB </a:t>
            </a:r>
            <a:r>
              <a:rPr lang="ko-KR" altLang="en-US" dirty="0" smtClean="0"/>
              <a:t>타입으로 </a:t>
            </a:r>
            <a:r>
              <a:rPr lang="ko-KR" altLang="en-US" dirty="0" err="1" smtClean="0"/>
              <a:t>마이그레이션</a:t>
            </a:r>
            <a:r>
              <a:rPr lang="ko-KR" altLang="en-US" dirty="0" smtClean="0"/>
              <a:t> </a:t>
            </a:r>
            <a:endParaRPr lang="en-US" altLang="ko-KR" dirty="0" smtClean="0"/>
          </a:p>
          <a:p>
            <a:pPr lvl="2"/>
            <a:r>
              <a:rPr lang="en-US" altLang="ko-KR" dirty="0" smtClean="0"/>
              <a:t>LONGRAW to BLOB : </a:t>
            </a:r>
            <a:r>
              <a:rPr lang="ko-KR" altLang="en-US" dirty="0" err="1" smtClean="0"/>
              <a:t>오라클의</a:t>
            </a:r>
            <a:r>
              <a:rPr lang="ko-KR" altLang="en-US" dirty="0" smtClean="0"/>
              <a:t> </a:t>
            </a:r>
            <a:r>
              <a:rPr lang="en-US" altLang="ko-KR" dirty="0" smtClean="0"/>
              <a:t>LONG RAW </a:t>
            </a:r>
            <a:r>
              <a:rPr lang="ko-KR" altLang="en-US" dirty="0" smtClean="0"/>
              <a:t>타입을 테베로의 </a:t>
            </a:r>
            <a:r>
              <a:rPr lang="en-US" altLang="ko-KR" dirty="0" smtClean="0"/>
              <a:t>BLOB </a:t>
            </a:r>
            <a:r>
              <a:rPr lang="ko-KR" altLang="en-US" dirty="0" smtClean="0"/>
              <a:t>타입으로 </a:t>
            </a:r>
            <a:r>
              <a:rPr lang="ko-KR" altLang="en-US" dirty="0" err="1" smtClean="0"/>
              <a:t>마이그레이션</a:t>
            </a:r>
            <a:r>
              <a:rPr lang="ko-KR" altLang="en-US" dirty="0" smtClean="0"/>
              <a:t> </a:t>
            </a:r>
            <a:endParaRPr lang="en-US" altLang="ko-KR" dirty="0" smtClean="0"/>
          </a:p>
          <a:p>
            <a:pPr lvl="2"/>
            <a:endParaRPr lang="en-US" altLang="ko-KR" dirty="0" smtClean="0"/>
          </a:p>
          <a:p>
            <a:endParaRPr lang="ko-KR" altLang="en-US" dirty="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tbMigrator </a:t>
            </a:r>
            <a:r>
              <a:rPr lang="ko-KR" altLang="en-US" smtClean="0"/>
              <a:t>출력 로그 </a:t>
            </a:r>
          </a:p>
        </p:txBody>
      </p:sp>
      <p:sp>
        <p:nvSpPr>
          <p:cNvPr id="235523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DDL </a:t>
            </a:r>
            <a:r>
              <a:rPr lang="ko-KR" altLang="en-US" smtClean="0"/>
              <a:t>스크립트</a:t>
            </a:r>
          </a:p>
          <a:p>
            <a:pPr lvl="1"/>
            <a:r>
              <a:rPr lang="ko-KR" altLang="en-US" smtClean="0"/>
              <a:t> 마이그레이션 옵션 중에서 </a:t>
            </a:r>
            <a:r>
              <a:rPr lang="en-US" altLang="ko-KR" smtClean="0"/>
              <a:t>Create ALL DDL Script File </a:t>
            </a:r>
            <a:r>
              <a:rPr lang="ko-KR" altLang="en-US" smtClean="0"/>
              <a:t>옵션을 선택했을 경우에 생성되는 로그이다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로깅하는 내용 </a:t>
            </a:r>
            <a:r>
              <a:rPr lang="en-US" altLang="ko-KR" smtClean="0"/>
              <a:t>: </a:t>
            </a:r>
            <a:r>
              <a:rPr lang="ko-KR" altLang="en-US" smtClean="0"/>
              <a:t>마이그레이션의 진행 중에 수행하는 모든 </a:t>
            </a:r>
            <a:r>
              <a:rPr lang="en-US" altLang="ko-KR" smtClean="0"/>
              <a:t>DDL </a:t>
            </a:r>
            <a:r>
              <a:rPr lang="ko-KR" altLang="en-US" smtClean="0"/>
              <a:t>문장을 로깅한다</a:t>
            </a:r>
            <a:r>
              <a:rPr lang="en-US" altLang="ko-KR" smtClean="0"/>
              <a:t>.</a:t>
            </a:r>
            <a:r>
              <a:rPr lang="ko-KR" altLang="en-US" smtClean="0"/>
              <a:t> </a:t>
            </a:r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파일 형식 </a:t>
            </a:r>
            <a:r>
              <a:rPr lang="en-US" altLang="ko-KR" smtClean="0"/>
              <a:t>: </a:t>
            </a:r>
            <a:r>
              <a:rPr lang="ko-KR" altLang="en-US" smtClean="0"/>
              <a:t>스크립트 파일은 </a:t>
            </a:r>
            <a:r>
              <a:rPr lang="en-US" altLang="ko-KR" smtClean="0"/>
              <a:t>.sql</a:t>
            </a:r>
            <a:r>
              <a:rPr lang="ko-KR" altLang="en-US" smtClean="0"/>
              <a:t>의 형태이다</a:t>
            </a:r>
            <a:r>
              <a:rPr lang="en-US" altLang="ko-KR" smtClean="0"/>
              <a:t>. mig_script_ yy_MM_dd_HHmmss.sql</a:t>
            </a:r>
          </a:p>
          <a:p>
            <a:endParaRPr lang="en-US" altLang="ko-KR" smtClean="0"/>
          </a:p>
        </p:txBody>
      </p:sp>
      <p:sp>
        <p:nvSpPr>
          <p:cNvPr id="235524" name="Text Box 4"/>
          <p:cNvSpPr txBox="1">
            <a:spLocks noChangeArrowheads="1"/>
          </p:cNvSpPr>
          <p:nvPr/>
        </p:nvSpPr>
        <p:spPr bwMode="auto">
          <a:xfrm>
            <a:off x="614363" y="2005013"/>
            <a:ext cx="8277225" cy="44227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tibero DEFAULT TABLESPACE IONCMS_DATA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GRANT CREATE VIEW TO CONNECT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CREATE TABLE ICS40GJ.APPROVAL_INFO_TBLC (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APPRID NUMBER NOT NULL,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ISWHENCMPLSTAY CHAR(1) DEFAULT 'F' NOT NULL,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APPRNM VARCHAR2(200) DEFAULT 'None' NOT NULL )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TABLESPACE IONCMS_DATA PCTFREE 5 INITRANS 2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/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CREATE INDEX ICS40GJ.AFIELD_CONTENT_IDX ON ICS40GJ.AFIELD_CONTENT_TBLC (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AFIELDID ASC,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ARTID ASC,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MODSERNO ASC )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PCTFREE 5 INITRANS 5programlisting NOLOGGING TABLESPACE IONCMS_IDX ..........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Rectangle 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tbMigrator </a:t>
            </a:r>
            <a:r>
              <a:rPr lang="ko-KR" altLang="en-US" smtClean="0"/>
              <a:t>출력 로그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r>
              <a:rPr lang="ko-KR" altLang="en-US" smtClean="0"/>
              <a:t> </a:t>
            </a:r>
          </a:p>
        </p:txBody>
      </p:sp>
      <p:sp>
        <p:nvSpPr>
          <p:cNvPr id="236547" name="Rectangle 6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진행상황 로그</a:t>
            </a:r>
          </a:p>
          <a:p>
            <a:pPr lvl="1"/>
            <a:r>
              <a:rPr lang="ko-KR" altLang="en-US" smtClean="0"/>
              <a:t> 마이그레이션 옵션과 상관없이 생성되는 로그이다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기록하는 내용</a:t>
            </a:r>
          </a:p>
          <a:p>
            <a:pPr lvl="2"/>
            <a:r>
              <a:rPr lang="ko-KR" altLang="en-US" smtClean="0"/>
              <a:t>시작 </a:t>
            </a:r>
            <a:r>
              <a:rPr lang="en-US" altLang="ko-KR" smtClean="0"/>
              <a:t>/ </a:t>
            </a:r>
            <a:r>
              <a:rPr lang="ko-KR" altLang="en-US" smtClean="0"/>
              <a:t>종료 시간정보</a:t>
            </a:r>
          </a:p>
          <a:p>
            <a:pPr lvl="2"/>
            <a:r>
              <a:rPr lang="ko-KR" altLang="en-US" smtClean="0"/>
              <a:t>오브젝트 생성 정보</a:t>
            </a:r>
            <a:r>
              <a:rPr lang="en-US" altLang="ko-KR" smtClean="0"/>
              <a:t>(</a:t>
            </a:r>
            <a:r>
              <a:rPr lang="ko-KR" altLang="en-US" smtClean="0"/>
              <a:t>오브젝트 생성이 실패하게 되면 ‘*’ 표시와 함께 에러 메시지를 표시한다</a:t>
            </a:r>
            <a:r>
              <a:rPr lang="en-US" altLang="ko-KR" smtClean="0"/>
              <a:t>.)</a:t>
            </a:r>
          </a:p>
          <a:p>
            <a:pPr lvl="2"/>
            <a:r>
              <a:rPr lang="ko-KR" altLang="en-US" smtClean="0"/>
              <a:t>테이블 데이터 마이그레이션 정보</a:t>
            </a:r>
          </a:p>
          <a:p>
            <a:pPr lvl="1"/>
            <a:r>
              <a:rPr lang="ko-KR" altLang="en-US" smtClean="0"/>
              <a:t> 마이그레이션 전후의 테이블 로우의 개수를 비교하여 해당 테이블의 마이그레이션 성공 여부를 표시한다</a:t>
            </a:r>
            <a:r>
              <a:rPr lang="en-US" altLang="ko-KR" smtClean="0"/>
              <a:t>.</a:t>
            </a:r>
          </a:p>
          <a:p>
            <a:pPr lvl="1"/>
            <a:r>
              <a:rPr lang="ko-KR" altLang="en-US" smtClean="0"/>
              <a:t> 로그 파일의 형식 </a:t>
            </a:r>
            <a:r>
              <a:rPr lang="en-US" altLang="ko-KR" smtClean="0"/>
              <a:t>migration_yy_MM_dd_HHmmss.log</a:t>
            </a:r>
            <a:endParaRPr lang="ko-KR" altLang="en-US" smtClean="0"/>
          </a:p>
        </p:txBody>
      </p:sp>
      <p:sp>
        <p:nvSpPr>
          <p:cNvPr id="236548" name="Text Box 4"/>
          <p:cNvSpPr txBox="1">
            <a:spLocks noChangeArrowheads="1"/>
          </p:cNvSpPr>
          <p:nvPr/>
        </p:nvSpPr>
        <p:spPr bwMode="auto">
          <a:xfrm>
            <a:off x="614363" y="3297238"/>
            <a:ext cx="8277225" cy="29686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tbMigrator - Copyright (c) 2001-2011 Tibero Corporation. All rights reserved.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About to migrate: Wed May 06 15:09:49 KST 2011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----- Migrate TABLESPACE 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"USERS" is created successfully.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[TABLESPACE(S) GENERATED]It took 423[ms]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----- Migrate ROLE -----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SELECT_CATALOG_ROLE is created successfully.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EXECUTE_CATALOG_ROLE is created successfully.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 i="1">
                <a:latin typeface="맑은 고딕" pitchFamily="50" charset="-127"/>
                <a:ea typeface="맑은 고딕" pitchFamily="50" charset="-127"/>
              </a:rPr>
              <a:t>.....(</a:t>
            </a:r>
            <a:r>
              <a:rPr lang="ko-KR" altLang="en-US" sz="1400" i="1">
                <a:latin typeface="맑은 고딕" pitchFamily="50" charset="-127"/>
                <a:ea typeface="맑은 고딕" pitchFamily="50" charset="-127"/>
              </a:rPr>
              <a:t>중략</a:t>
            </a:r>
            <a:r>
              <a:rPr lang="en-US" altLang="ko-KR" sz="1400" i="1">
                <a:latin typeface="맑은 고딕" pitchFamily="50" charset="-127"/>
                <a:ea typeface="맑은 고딕" pitchFamily="50" charset="-127"/>
              </a:rPr>
              <a:t>).....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Migration completed successfully: Wed May 06 15:10:06 KST 2011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1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타 </a:t>
            </a:r>
            <a:r>
              <a:rPr lang="en-US" altLang="ko-KR" smtClean="0"/>
              <a:t>DBMS</a:t>
            </a:r>
            <a:r>
              <a:rPr lang="ko-KR" altLang="en-US" smtClean="0"/>
              <a:t>와 </a:t>
            </a:r>
            <a:r>
              <a:rPr lang="en-US" altLang="ko-KR" smtClean="0"/>
              <a:t>Tibero DBMS</a:t>
            </a:r>
            <a:r>
              <a:rPr lang="ko-KR" altLang="en-US" smtClean="0"/>
              <a:t>에 접속</a:t>
            </a:r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ko-KR" altLang="en-US" smtClean="0"/>
          </a:p>
          <a:p>
            <a:endParaRPr lang="en-US" altLang="ko-KR" smtClean="0"/>
          </a:p>
          <a:p>
            <a:r>
              <a:rPr lang="ko-KR" altLang="en-US" smtClean="0"/>
              <a:t> </a:t>
            </a:r>
            <a:r>
              <a:rPr lang="en-US" altLang="ko-KR" smtClean="0"/>
              <a:t>Migration </a:t>
            </a:r>
            <a:r>
              <a:rPr lang="ko-KR" altLang="en-US" smtClean="0"/>
              <a:t>옵션 설정</a:t>
            </a:r>
          </a:p>
        </p:txBody>
      </p:sp>
      <p:sp>
        <p:nvSpPr>
          <p:cNvPr id="237571" name="Rectangle 1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tbMigrator </a:t>
            </a:r>
            <a:r>
              <a:rPr lang="ko-KR" altLang="en-US" smtClean="0"/>
              <a:t>실습 예제</a:t>
            </a:r>
          </a:p>
        </p:txBody>
      </p:sp>
      <p:grpSp>
        <p:nvGrpSpPr>
          <p:cNvPr id="237572" name="Group 4"/>
          <p:cNvGrpSpPr>
            <a:grpSpLocks/>
          </p:cNvGrpSpPr>
          <p:nvPr/>
        </p:nvGrpSpPr>
        <p:grpSpPr bwMode="auto">
          <a:xfrm>
            <a:off x="614363" y="1238250"/>
            <a:ext cx="1479550" cy="1957388"/>
            <a:chOff x="387" y="780"/>
            <a:chExt cx="932" cy="1233"/>
          </a:xfrm>
        </p:grpSpPr>
        <p:pic>
          <p:nvPicPr>
            <p:cNvPr id="237579" name="Picture 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7" y="780"/>
              <a:ext cx="932" cy="1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7580" name="Rectangle 6"/>
            <p:cNvSpPr>
              <a:spLocks noChangeArrowheads="1"/>
            </p:cNvSpPr>
            <p:nvPr/>
          </p:nvSpPr>
          <p:spPr bwMode="auto">
            <a:xfrm>
              <a:off x="435" y="1791"/>
              <a:ext cx="413" cy="17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237573" name="그룹 18"/>
          <p:cNvGrpSpPr>
            <a:grpSpLocks/>
          </p:cNvGrpSpPr>
          <p:nvPr/>
        </p:nvGrpSpPr>
        <p:grpSpPr bwMode="auto">
          <a:xfrm>
            <a:off x="2800350" y="1211263"/>
            <a:ext cx="1543050" cy="2014537"/>
            <a:chOff x="2800350" y="1211861"/>
            <a:chExt cx="1352549" cy="2013795"/>
          </a:xfrm>
        </p:grpSpPr>
        <p:pic>
          <p:nvPicPr>
            <p:cNvPr id="237577" name="Picture 1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00350" y="1211861"/>
              <a:ext cx="1352549" cy="2013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7578" name="Rectangle 9"/>
            <p:cNvSpPr>
              <a:spLocks noChangeArrowheads="1"/>
            </p:cNvSpPr>
            <p:nvPr/>
          </p:nvSpPr>
          <p:spPr bwMode="auto">
            <a:xfrm>
              <a:off x="2840038" y="2895600"/>
              <a:ext cx="655638" cy="269875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237574" name="그룹 16"/>
          <p:cNvGrpSpPr>
            <a:grpSpLocks/>
          </p:cNvGrpSpPr>
          <p:nvPr/>
        </p:nvGrpSpPr>
        <p:grpSpPr bwMode="auto">
          <a:xfrm>
            <a:off x="2808288" y="3441700"/>
            <a:ext cx="2360612" cy="2990850"/>
            <a:chOff x="4891089" y="1879600"/>
            <a:chExt cx="3027652" cy="4400550"/>
          </a:xfrm>
        </p:grpSpPr>
        <p:pic>
          <p:nvPicPr>
            <p:cNvPr id="237575" name="Picture 15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91089" y="1879600"/>
              <a:ext cx="3027652" cy="4400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7576" name="Rectangle 9"/>
            <p:cNvSpPr>
              <a:spLocks noChangeArrowheads="1"/>
            </p:cNvSpPr>
            <p:nvPr/>
          </p:nvSpPr>
          <p:spPr bwMode="auto">
            <a:xfrm>
              <a:off x="4948238" y="5905500"/>
              <a:ext cx="957262" cy="2794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1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tbMigrator </a:t>
            </a:r>
            <a:r>
              <a:rPr lang="ko-KR" altLang="en-US" smtClean="0"/>
              <a:t>실습 예제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38595" name="Rectangle 1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대상 스키마 선택 후 </a:t>
            </a:r>
            <a:r>
              <a:rPr lang="en-US" altLang="ko-KR" smtClean="0"/>
              <a:t>Migration </a:t>
            </a:r>
            <a:r>
              <a:rPr lang="ko-KR" altLang="en-US" smtClean="0"/>
              <a:t>실행</a:t>
            </a:r>
          </a:p>
        </p:txBody>
      </p:sp>
      <p:grpSp>
        <p:nvGrpSpPr>
          <p:cNvPr id="238596" name="Group 7"/>
          <p:cNvGrpSpPr>
            <a:grpSpLocks/>
          </p:cNvGrpSpPr>
          <p:nvPr/>
        </p:nvGrpSpPr>
        <p:grpSpPr bwMode="auto">
          <a:xfrm>
            <a:off x="4832350" y="1258888"/>
            <a:ext cx="4181475" cy="3983037"/>
            <a:chOff x="3044" y="793"/>
            <a:chExt cx="2634" cy="2509"/>
          </a:xfrm>
        </p:grpSpPr>
        <p:pic>
          <p:nvPicPr>
            <p:cNvPr id="238604" name="Picture 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4" y="793"/>
              <a:ext cx="2634" cy="25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8605" name="Rectangle 9"/>
            <p:cNvSpPr>
              <a:spLocks noChangeArrowheads="1"/>
            </p:cNvSpPr>
            <p:nvPr/>
          </p:nvSpPr>
          <p:spPr bwMode="auto">
            <a:xfrm>
              <a:off x="3076" y="2992"/>
              <a:ext cx="2574" cy="292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8606" name="Rectangle 10"/>
            <p:cNvSpPr>
              <a:spLocks noChangeArrowheads="1"/>
            </p:cNvSpPr>
            <p:nvPr/>
          </p:nvSpPr>
          <p:spPr bwMode="auto">
            <a:xfrm>
              <a:off x="3528" y="1164"/>
              <a:ext cx="1656" cy="1319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238597" name="그룹 14"/>
          <p:cNvGrpSpPr>
            <a:grpSpLocks/>
          </p:cNvGrpSpPr>
          <p:nvPr/>
        </p:nvGrpSpPr>
        <p:grpSpPr bwMode="auto">
          <a:xfrm>
            <a:off x="614363" y="1257300"/>
            <a:ext cx="4186237" cy="3981450"/>
            <a:chOff x="614363" y="1257300"/>
            <a:chExt cx="4186237" cy="3981450"/>
          </a:xfrm>
        </p:grpSpPr>
        <p:grpSp>
          <p:nvGrpSpPr>
            <p:cNvPr id="238598" name="Group 4"/>
            <p:cNvGrpSpPr>
              <a:grpSpLocks/>
            </p:cNvGrpSpPr>
            <p:nvPr/>
          </p:nvGrpSpPr>
          <p:grpSpPr bwMode="auto">
            <a:xfrm>
              <a:off x="614363" y="1257300"/>
              <a:ext cx="4186237" cy="3981450"/>
              <a:chOff x="387" y="792"/>
              <a:chExt cx="2637" cy="2508"/>
            </a:xfrm>
          </p:grpSpPr>
          <p:pic>
            <p:nvPicPr>
              <p:cNvPr id="238602" name="Picture 5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7" y="792"/>
                <a:ext cx="2637" cy="25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8603" name="Rectangle 6"/>
              <p:cNvSpPr>
                <a:spLocks noChangeArrowheads="1"/>
              </p:cNvSpPr>
              <p:nvPr/>
            </p:nvSpPr>
            <p:spPr bwMode="auto">
              <a:xfrm>
                <a:off x="1160" y="2345"/>
                <a:ext cx="340" cy="113"/>
              </a:xfrm>
              <a:prstGeom prst="rect">
                <a:avLst/>
              </a:prstGeom>
              <a:noFill/>
              <a:ln w="25400" algn="ctr">
                <a:solidFill>
                  <a:srgbClr val="FF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grpSp>
          <p:nvGrpSpPr>
            <p:cNvPr id="238599" name="그룹 11"/>
            <p:cNvGrpSpPr>
              <a:grpSpLocks/>
            </p:cNvGrpSpPr>
            <p:nvPr/>
          </p:nvGrpSpPr>
          <p:grpSpPr bwMode="auto">
            <a:xfrm>
              <a:off x="1830389" y="1879600"/>
              <a:ext cx="1763711" cy="2063750"/>
              <a:chOff x="4891089" y="1879600"/>
              <a:chExt cx="3027652" cy="4400550"/>
            </a:xfrm>
          </p:grpSpPr>
          <p:pic>
            <p:nvPicPr>
              <p:cNvPr id="238600" name="Picture 15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91089" y="1879600"/>
                <a:ext cx="3027652" cy="44005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8601" name="Rectangle 9"/>
              <p:cNvSpPr>
                <a:spLocks noChangeArrowheads="1"/>
              </p:cNvSpPr>
              <p:nvPr/>
            </p:nvSpPr>
            <p:spPr bwMode="auto">
              <a:xfrm>
                <a:off x="4948238" y="5905500"/>
                <a:ext cx="957262" cy="279400"/>
              </a:xfrm>
              <a:prstGeom prst="rect">
                <a:avLst/>
              </a:prstGeom>
              <a:noFill/>
              <a:ln w="25400" algn="ctr">
                <a:solidFill>
                  <a:srgbClr val="FF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tbMigrator </a:t>
            </a:r>
            <a:r>
              <a:rPr lang="ko-KR" altLang="en-US" smtClean="0"/>
              <a:t>실습 예제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39619" name="Rectangle 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</a:t>
            </a:r>
            <a:r>
              <a:rPr lang="en-US" altLang="ko-KR" smtClean="0"/>
              <a:t>Migration </a:t>
            </a:r>
            <a:r>
              <a:rPr lang="ko-KR" altLang="en-US" smtClean="0"/>
              <a:t>완료</a:t>
            </a:r>
          </a:p>
        </p:txBody>
      </p:sp>
      <p:grpSp>
        <p:nvGrpSpPr>
          <p:cNvPr id="239620" name="Group 4"/>
          <p:cNvGrpSpPr>
            <a:grpSpLocks/>
          </p:cNvGrpSpPr>
          <p:nvPr/>
        </p:nvGrpSpPr>
        <p:grpSpPr bwMode="auto">
          <a:xfrm>
            <a:off x="614363" y="1246188"/>
            <a:ext cx="4556125" cy="4567237"/>
            <a:chOff x="387" y="785"/>
            <a:chExt cx="2870" cy="2877"/>
          </a:xfrm>
        </p:grpSpPr>
        <p:pic>
          <p:nvPicPr>
            <p:cNvPr id="239621" name="Picture 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7" y="785"/>
              <a:ext cx="2870" cy="2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622" name="Rectangle 6"/>
            <p:cNvSpPr>
              <a:spLocks noChangeArrowheads="1"/>
            </p:cNvSpPr>
            <p:nvPr/>
          </p:nvSpPr>
          <p:spPr bwMode="auto">
            <a:xfrm>
              <a:off x="1016" y="1886"/>
              <a:ext cx="1608" cy="516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39623" name="Rectangle 7"/>
            <p:cNvSpPr>
              <a:spLocks noChangeArrowheads="1"/>
            </p:cNvSpPr>
            <p:nvPr/>
          </p:nvSpPr>
          <p:spPr bwMode="auto">
            <a:xfrm>
              <a:off x="408" y="3442"/>
              <a:ext cx="1237" cy="112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168964" name="Rectangle 120"/>
          <p:cNvSpPr>
            <a:spLocks noChangeArrowheads="1"/>
          </p:cNvSpPr>
          <p:nvPr/>
        </p:nvSpPr>
        <p:spPr bwMode="auto">
          <a:xfrm>
            <a:off x="2878138" y="27622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JDBC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5" name="Rectangle 7"/>
          <p:cNvSpPr>
            <a:spLocks noChangeArrowheads="1"/>
          </p:cNvSpPr>
          <p:nvPr/>
        </p:nvSpPr>
        <p:spPr bwMode="auto">
          <a:xfrm>
            <a:off x="466725" y="1463675"/>
            <a:ext cx="8027988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12. </a:t>
            </a:r>
            <a:r>
              <a:rPr kumimoji="0" lang="en-US" altLang="ko-KR" sz="4000" b="1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40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40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인터페이스</a:t>
            </a:r>
            <a:endParaRPr kumimoji="0" lang="en-US" altLang="ko-KR" sz="40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6" name="Rectangle 120"/>
          <p:cNvSpPr>
            <a:spLocks noChangeArrowheads="1"/>
          </p:cNvSpPr>
          <p:nvPr/>
        </p:nvSpPr>
        <p:spPr bwMode="auto">
          <a:xfrm>
            <a:off x="2878138" y="3163888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ODBC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7" name="Rectangle 120"/>
          <p:cNvSpPr>
            <a:spLocks noChangeArrowheads="1"/>
          </p:cNvSpPr>
          <p:nvPr/>
        </p:nvSpPr>
        <p:spPr bwMode="auto">
          <a:xfrm>
            <a:off x="2873375" y="355441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CLI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8" name="Rectangle 120"/>
          <p:cNvSpPr>
            <a:spLocks noChangeArrowheads="1"/>
          </p:cNvSpPr>
          <p:nvPr/>
        </p:nvSpPr>
        <p:spPr bwMode="auto">
          <a:xfrm>
            <a:off x="2879492" y="394176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ESQL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905006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JDBC</a:t>
            </a:r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tbJDBC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JDBC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표준을 준수함은 물론 별도의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API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추가로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제공하고 있다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이렇게 구성된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API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tbJDBC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Java database connectivity)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라 한다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lvl="1" indent="-87313" eaLnBrk="0" latinLnBrk="0" hangingPunct="0">
              <a:lnSpc>
                <a:spcPct val="20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tbJDBC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특징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표준인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SQL-99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지원한다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tbJDBC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Java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패키지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java.sql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.*, 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javax.sql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.*)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상속한다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tbJDBC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데이터베이스 서버를 설치하지 않아도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100% Java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작성된 애플리케이션 프로그램을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개발할 수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있는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JDBC Driver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제공한다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Native-Protocol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Driver(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또는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Thin Driver)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타입의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Driver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tbJDBC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$TB_HOME/client/lib/jar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디렉터리에 생성된다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단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JDK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버전에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따라 생성되는 파일명이 다르다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.)</a:t>
            </a: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tbJDBC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사용시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반드시 데이터베이스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서버를 설치할 때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포함되어 있는 버전의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tbJDBC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사용하도록 한다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81075" lvl="2" indent="-168275" algn="just" eaLnBrk="0" latinLnBrk="0" hangingPunct="0"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tbJDBC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SSL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기능을 제공하며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이를 위해서는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서버에도 설정을 해주어야 한다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5600" lvl="1" indent="809625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5600" lvl="1" indent="809625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5600" lvl="1" indent="809625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2240" y="3465004"/>
            <a:ext cx="3810000" cy="1228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3732790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en-US" altLang="ko-KR" sz="1200" dirty="0" err="1" smtClean="0">
                <a:latin typeface="+mn-ea"/>
                <a:ea typeface="+mn-ea"/>
              </a:rPr>
              <a:t>Tibero</a:t>
            </a:r>
            <a:r>
              <a:rPr lang="ko-KR" altLang="en-US" sz="1200" dirty="0" smtClean="0">
                <a:latin typeface="+mn-ea"/>
                <a:ea typeface="+mn-ea"/>
              </a:rPr>
              <a:t>는 타 솔루션과 비교하여 우수한 기능성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편의성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안정성 및 고성능을 발휘하는 디스크 기반의 대용량 데이터</a:t>
            </a:r>
            <a:endParaRPr lang="en-US" altLang="ko-KR" sz="1200" dirty="0" smtClean="0">
              <a:latin typeface="+mn-ea"/>
              <a:ea typeface="+mn-ea"/>
            </a:endParaRPr>
          </a:p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ko-KR" altLang="en-US" sz="1200" dirty="0" smtClean="0">
                <a:latin typeface="+mn-ea"/>
                <a:ea typeface="+mn-ea"/>
              </a:rPr>
              <a:t>처리를 위한 대표적인 </a:t>
            </a:r>
            <a:r>
              <a:rPr lang="en-US" altLang="ko-KR" sz="1200" dirty="0" smtClean="0">
                <a:latin typeface="+mn-ea"/>
                <a:ea typeface="+mn-ea"/>
              </a:rPr>
              <a:t>RDBMS. </a:t>
            </a:r>
          </a:p>
        </p:txBody>
      </p:sp>
      <p:grpSp>
        <p:nvGrpSpPr>
          <p:cNvPr id="5" name="Group 192"/>
          <p:cNvGrpSpPr>
            <a:grpSpLocks/>
          </p:cNvGrpSpPr>
          <p:nvPr/>
        </p:nvGrpSpPr>
        <p:grpSpPr bwMode="auto">
          <a:xfrm>
            <a:off x="323850" y="1560513"/>
            <a:ext cx="7769225" cy="176212"/>
            <a:chOff x="303" y="4341"/>
            <a:chExt cx="3671" cy="160"/>
          </a:xfrm>
        </p:grpSpPr>
        <p:sp>
          <p:nvSpPr>
            <p:cNvPr id="6" name="Rectangle 237"/>
            <p:cNvSpPr>
              <a:spLocks noChangeArrowheads="1"/>
            </p:cNvSpPr>
            <p:nvPr/>
          </p:nvSpPr>
          <p:spPr bwMode="auto">
            <a:xfrm>
              <a:off x="303" y="4343"/>
              <a:ext cx="30" cy="158"/>
            </a:xfrm>
            <a:prstGeom prst="rect">
              <a:avLst/>
            </a:prstGeom>
            <a:solidFill>
              <a:srgbClr val="5F5F5F"/>
            </a:solidFill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anchor="ctr"/>
            <a:lstStyle/>
            <a:p>
              <a:pPr latinLnBrk="0"/>
              <a:endParaRPr kumimoji="0" lang="en-US" altLang="ko-KR" sz="1800" b="1" baseline="0">
                <a:solidFill>
                  <a:srgbClr val="FF0000"/>
                </a:solidFill>
                <a:latin typeface="Blackoak Std"/>
                <a:ea typeface="맑은 고딕" pitchFamily="50" charset="-127"/>
              </a:endParaRPr>
            </a:p>
          </p:txBody>
        </p:sp>
        <p:sp>
          <p:nvSpPr>
            <p:cNvPr id="7" name="Rectangle 238"/>
            <p:cNvSpPr>
              <a:spLocks noChangeArrowheads="1"/>
            </p:cNvSpPr>
            <p:nvPr/>
          </p:nvSpPr>
          <p:spPr bwMode="auto">
            <a:xfrm>
              <a:off x="364" y="4341"/>
              <a:ext cx="3610" cy="160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lIns="0" rIns="0" bIns="0" anchor="b"/>
            <a:lstStyle/>
            <a:p>
              <a:r>
                <a:rPr kumimoji="0" lang="ko-KR" altLang="en-US" sz="1100" b="1" baseline="0">
                  <a:solidFill>
                    <a:srgbClr val="1C1C1C"/>
                  </a:solidFill>
                  <a:ea typeface="맑은 고딕" pitchFamily="50" charset="-127"/>
                </a:rPr>
                <a:t>성능 비교</a:t>
              </a:r>
            </a:p>
          </p:txBody>
        </p:sp>
      </p:grpSp>
      <p:graphicFrame>
        <p:nvGraphicFramePr>
          <p:cNvPr id="8" name="Group 105"/>
          <p:cNvGraphicFramePr>
            <a:graphicFrameLocks/>
          </p:cNvGraphicFramePr>
          <p:nvPr/>
        </p:nvGraphicFramePr>
        <p:xfrm>
          <a:off x="576263" y="1881188"/>
          <a:ext cx="8279999" cy="4608513"/>
        </p:xfrm>
        <a:graphic>
          <a:graphicData uri="http://schemas.openxmlformats.org/drawingml/2006/table">
            <a:tbl>
              <a:tblPr/>
              <a:tblGrid>
                <a:gridCol w="1004305"/>
                <a:gridCol w="855519"/>
                <a:gridCol w="1060099"/>
                <a:gridCol w="1060099"/>
                <a:gridCol w="1060099"/>
                <a:gridCol w="1060099"/>
                <a:gridCol w="2179779"/>
              </a:tblGrid>
              <a:tr h="28842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항목</a:t>
                      </a:r>
                    </a:p>
                  </a:txBody>
                  <a:tcPr marL="72000" marR="72000" marT="35995" marB="35995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</a:txBody>
                  <a:tcPr marL="72000" marR="72000" marT="35995" marB="35995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Oracle </a:t>
                      </a:r>
                    </a:p>
                  </a:txBody>
                  <a:tcPr marL="72000" marR="72000" marT="35995" marB="35995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DB2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5995" marB="35995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Altibase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5995" marB="35995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비고</a:t>
                      </a:r>
                    </a:p>
                  </a:txBody>
                  <a:tcPr marL="72000" marR="72000" marT="35995" marB="35995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377622">
                <a:tc gridSpan="2"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Multi-Version Concurrency Control (MVCC)</a:t>
                      </a:r>
                    </a:p>
                  </a:txBody>
                  <a:tcPr marL="72000" marR="72000" marT="35995" marB="35995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33021">
                <a:tc gridSpan="2"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Row-Level Locking</a:t>
                      </a:r>
                    </a:p>
                  </a:txBody>
                  <a:tcPr marL="72000" marR="72000" marT="35995" marB="35995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411816">
                <a:tc gridSpan="2"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Lock Escalation 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회피 통한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Table Lock </a:t>
                      </a: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방지</a:t>
                      </a:r>
                    </a:p>
                  </a:txBody>
                  <a:tcPr marL="72000" marR="72000" marT="35995" marB="35995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33021">
                <a:tc gridSpan="2"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B-Tree Index</a:t>
                      </a:r>
                    </a:p>
                  </a:txBody>
                  <a:tcPr marL="72000" marR="72000" marT="35995" marB="35995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33021">
                <a:tc gridSpan="2"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시스템 모니터링 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View</a:t>
                      </a:r>
                    </a:p>
                  </a:txBody>
                  <a:tcPr marL="72000" marR="72000" marT="35995" marB="35995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33021">
                <a:tc gridSpan="2"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SQL Trace 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기능</a:t>
                      </a:r>
                    </a:p>
                  </a:txBody>
                  <a:tcPr marL="72000" marR="72000" marT="35995" marB="35995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33021">
                <a:tc gridSpan="2"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복잡한 트랜잭션 처리</a:t>
                      </a:r>
                    </a:p>
                  </a:txBody>
                  <a:tcPr marL="72000" marR="72000" marT="35995" marB="35995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부분 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33021">
                <a:tc gridSpan="2"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Two-phase Commit</a:t>
                      </a:r>
                    </a:p>
                  </a:txBody>
                  <a:tcPr marL="72000" marR="72000" marT="35995" marB="35995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33466">
                <a:tc rowSpan="4"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Partitioning</a:t>
                      </a:r>
                    </a:p>
                  </a:txBody>
                  <a:tcPr marL="72000" marR="72000" marT="35995" marB="35995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Range</a:t>
                      </a:r>
                    </a:p>
                  </a:txBody>
                  <a:tcPr marL="72000" marR="72000" marT="35995" marB="35995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부분 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Altibase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</a:t>
                      </a: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Table Partition 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시 </a:t>
                      </a:r>
                      <a:r>
                        <a:rPr kumimoji="0" lang="en-US" altLang="ko-KR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Global Index </a:t>
                      </a:r>
                      <a:r>
                        <a:rPr kumimoji="0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지원하지 않음</a:t>
                      </a: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33021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List</a:t>
                      </a:r>
                    </a:p>
                  </a:txBody>
                  <a:tcPr marL="72000" marR="72000" marT="35995" marB="35995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33021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Hash</a:t>
                      </a:r>
                    </a:p>
                  </a:txBody>
                  <a:tcPr marL="72000" marR="72000" marT="35995" marB="35995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33021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Composite</a:t>
                      </a:r>
                    </a:p>
                  </a:txBody>
                  <a:tcPr marL="72000" marR="72000" marT="35995" marB="35995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4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46923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ODBC</a:t>
            </a:r>
            <a:endParaRPr lang="ko-KR" altLang="en-US" smtClean="0"/>
          </a:p>
        </p:txBody>
      </p:sp>
      <p:sp>
        <p:nvSpPr>
          <p:cNvPr id="171012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Windows 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OS </a:t>
            </a:r>
            <a:r>
              <a:rPr lang="ko-KR" altLang="en-US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계열에서의 </a:t>
            </a:r>
            <a:r>
              <a:rPr lang="en-US" altLang="ko-KR" sz="1400" b="1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ODBC </a:t>
            </a:r>
            <a:r>
              <a:rPr lang="ko-KR" altLang="en-US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</a:t>
            </a:r>
            <a:endParaRPr lang="en-US" altLang="ko-KR" sz="14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0645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Windows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계열에서 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ODBC 4 Driver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설치할 때 사용자의 편의를 위해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WIN32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용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드라이버 설치 실행 파일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(odbc_driver_install.exe)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WIN32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용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클라이언트 라이브러리 파일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(libtbcli.dll)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제공하고 있다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 경로 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4387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- Win32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배포판의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경우                             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- Unix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용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배포판의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경우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 과정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271587" lvl="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1. libtbcli.dll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설치할 폴더에 복사 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4387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  2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다음을 실행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%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TB_HOME%\client\bin\odbc_driver_install.exe -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[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 경로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] </a:t>
            </a:r>
          </a:p>
          <a:p>
            <a:pPr marL="814387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  3. Windows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데이터원본 관리자의 사용자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DSN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tibero5 ODBC Driver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     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선택하고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데이터베이스 접속정보를 입력한다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접속 방식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4387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1)  tibero5 ODBC Driver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 제공하는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가지 접속방식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4387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 -  IP, PORT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접속하는 방식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SID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접속하는 방식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4387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4387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 2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가지 접속방식 차이점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(IP/PORT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접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속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SID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접속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</a:p>
          <a:p>
            <a:pPr marL="814387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	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- TB_HOME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환경을 구축하지 않고도 간편하게 드라이버를 사용할 수 있지만                         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    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파일에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TB_NLS_LANG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설정값을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넣는 등의 기능을 사용할 수 없다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9988" name="Text Box 205"/>
          <p:cNvSpPr txBox="1">
            <a:spLocks noChangeArrowheads="1"/>
          </p:cNvSpPr>
          <p:nvPr/>
        </p:nvSpPr>
        <p:spPr bwMode="auto">
          <a:xfrm>
            <a:off x="1295636" y="2685749"/>
            <a:ext cx="3653644" cy="56323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%TB_HOME%\client\bin\odbc_driver_install.exe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%TB_HOME%\client\lib\libtbcli.dll</a:t>
            </a:r>
          </a:p>
        </p:txBody>
      </p:sp>
      <p:sp>
        <p:nvSpPr>
          <p:cNvPr id="5" name="Text Box 205"/>
          <p:cNvSpPr txBox="1">
            <a:spLocks noChangeArrowheads="1"/>
          </p:cNvSpPr>
          <p:nvPr/>
        </p:nvSpPr>
        <p:spPr bwMode="auto">
          <a:xfrm>
            <a:off x="5040052" y="2685749"/>
            <a:ext cx="3816424" cy="56323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$TB_HOME/client/win32/bin/odbc_driver_install.exe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$TB_HOME/client/win32/lib/libtbcli.dll</a:t>
            </a:r>
          </a:p>
        </p:txBody>
      </p:sp>
    </p:spTree>
    <p:extLst>
      <p:ext uri="{BB962C8B-B14F-4D97-AF65-F5344CB8AC3E}">
        <p14:creationId xmlns:p14="http://schemas.microsoft.com/office/powerpoint/2010/main" val="10451713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ODBC</a:t>
            </a:r>
            <a:endParaRPr lang="ko-KR" altLang="en-US" smtClean="0"/>
          </a:p>
        </p:txBody>
      </p:sp>
      <p:sp>
        <p:nvSpPr>
          <p:cNvPr id="171012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ODBC(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Unix 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OS 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계열에서의 </a:t>
            </a:r>
            <a:r>
              <a:rPr lang="en-US" altLang="ko-KR" sz="14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ODBC 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</a:t>
            </a:r>
            <a:endParaRPr lang="en-US" altLang="ko-KR" sz="14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0645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Windows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계열에서는 운영체제를 설치하면 자동으로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드라이버 관리자가 설치되지만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UNIX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계열의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환경에서는 별도로 설치해야 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설치과정</a:t>
            </a:r>
            <a:endParaRPr lang="en-US" altLang="ko-KR" sz="16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435100" lvl="3" indent="-1651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AutoNum type="arabicPeriod"/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$TB_HOME/client/lib (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또는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$TB_HOME/client/lib32)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디렉터리에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libtbodbc.so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파일이 존재하는지 확인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 </a:t>
            </a:r>
          </a:p>
          <a:p>
            <a:pPr marL="1435100" lvl="3" indent="-1651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AutoNum type="arabicPeriod"/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LD_LIBRARY_PATH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 변수에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libtbodbc.so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파일이 존재하는 경로를 추가한다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단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OS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따라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LD_LIBRARY_PATH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 아닌 다른 환경변수를 사용할 수 있다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: AIX 5.2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LIBPATH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라는 환경변수를 사용함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1435100" lvl="3" indent="-1651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AutoNum type="arabicPeriod"/>
              <a:tabLst>
                <a:tab pos="266700" algn="l"/>
              </a:tabLst>
              <a:defRPr/>
            </a:pP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iODBC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- 32bit :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iODBC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기본적으로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32bit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설치되며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디폴트 설치 경로는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usr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/local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- 64bit : </a:t>
            </a:r>
            <a:r>
              <a:rPr lang="ko-KR" altLang="en-US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컴파일시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옵션을 주어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64bit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설치되도록 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 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* HP-UX 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270000" lvl="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435100" lvl="3" indent="-1651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AutoNum type="arabicPeriod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2339752" y="3969060"/>
            <a:ext cx="5796644" cy="790986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export CC=cc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./configure [--prefix=/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usr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/local] --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sysconfdir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=/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etc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--disable-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gui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make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make install</a:t>
            </a:r>
          </a:p>
        </p:txBody>
      </p:sp>
      <p:sp>
        <p:nvSpPr>
          <p:cNvPr id="7" name="Text Box 205"/>
          <p:cNvSpPr txBox="1">
            <a:spLocks noChangeArrowheads="1"/>
          </p:cNvSpPr>
          <p:nvPr/>
        </p:nvSpPr>
        <p:spPr bwMode="auto">
          <a:xfrm>
            <a:off x="2591780" y="5374318"/>
            <a:ext cx="5544616" cy="972574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export CFLAGS=+DD64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export CC=cc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./configure [--prefix=/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usr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/local] --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sysconfdir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=/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etc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--disable-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gui</a:t>
            </a: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make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make install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698612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ODBC</a:t>
            </a:r>
            <a:endParaRPr lang="ko-KR" altLang="en-US" smtClean="0"/>
          </a:p>
        </p:txBody>
      </p:sp>
      <p:sp>
        <p:nvSpPr>
          <p:cNvPr id="171012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ODBC(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Unix 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OS 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계열에서의 </a:t>
            </a:r>
            <a:r>
              <a:rPr lang="en-US" altLang="ko-KR" sz="14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ODBC </a:t>
            </a:r>
            <a:r>
              <a:rPr lang="ko-KR" altLang="en-US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	     * AIX 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270000" lvl="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iODBC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 확인</a:t>
            </a: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file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명령을 사용하여 컴파일이 제대로 수행되었는지 확인함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5.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iODBC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 설정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  <a:tab pos="9906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1) ODBC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드라이버 설정</a:t>
            </a: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/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etc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디렉터리에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odbc.ini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파일을 생성한다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(</a:t>
            </a:r>
            <a:r>
              <a:rPr lang="ko-KR" altLang="en-US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사용자별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설정시에는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사용자의 </a:t>
            </a:r>
            <a:r>
              <a:rPr lang="ko-KR" altLang="en-US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홈디렉터리에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생성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81280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Text Box 205"/>
          <p:cNvSpPr txBox="1">
            <a:spLocks noChangeArrowheads="1"/>
          </p:cNvSpPr>
          <p:nvPr/>
        </p:nvSpPr>
        <p:spPr bwMode="auto">
          <a:xfrm>
            <a:off x="2015716" y="1448780"/>
            <a:ext cx="5544616" cy="972574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export CFLAGS=-q64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export CC=cc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./configure [--prefix=/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usr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/local] --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sysconfdir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=/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etc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--disable-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gui</a:t>
            </a: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make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make install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Text Box 205"/>
          <p:cNvSpPr txBox="1">
            <a:spLocks noChangeArrowheads="1"/>
          </p:cNvSpPr>
          <p:nvPr/>
        </p:nvSpPr>
        <p:spPr bwMode="auto">
          <a:xfrm>
            <a:off x="1583668" y="2924944"/>
            <a:ext cx="5544616" cy="13357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file libtbodbc.so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libtbodbc.so: ELF 32-bit LSB shared object, Intel 80386,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version 1 (SYSV), not 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stripped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file libiodbcinst.so.2.1.18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libiodbcinst.so.2.1.18: ELF 32-bit LSB shared object, Intel 80386,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version 1 (SYSV), not stripped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1583668" y="5337212"/>
            <a:ext cx="5544616" cy="972574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;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; odbc.ini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;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[ODBC Data Source]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tibero5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= 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tibero5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Driver</a:t>
            </a: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22736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ODBC</a:t>
            </a:r>
            <a:endParaRPr lang="ko-KR" altLang="en-US" smtClean="0"/>
          </a:p>
        </p:txBody>
      </p:sp>
      <p:sp>
        <p:nvSpPr>
          <p:cNvPr id="171012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ODBC(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Unix 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OS 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계열에서의 </a:t>
            </a:r>
            <a:r>
              <a:rPr lang="en-US" altLang="ko-KR" sz="14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ODBC </a:t>
            </a:r>
            <a:r>
              <a:rPr lang="ko-KR" altLang="en-US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  <a:tab pos="107315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1) ODBC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드라이버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설정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ko-KR" altLang="en-US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	</a:t>
            </a:r>
          </a:p>
          <a:p>
            <a:pPr marL="812800" lvl="1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1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1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1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1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odbc.ini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파일은 시스템 전체에 대한 설정을 의미한다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사용자별로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별도의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드라이버를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설정하고자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할 때에는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$HOME/.odbc.ini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파일을 위 예와 같이 작성하면 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2) ODBC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 소스를 설정한다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아래의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예를 참고하여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etc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디렉터리에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odbcinst.ini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파일을 생성한다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&lt;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odbcinst.ini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&gt;</a:t>
            </a: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1583668" y="1692501"/>
            <a:ext cx="5544616" cy="188051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[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ODBC]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Trace = 1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TraceFile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= /</a:t>
            </a:r>
            <a:r>
              <a:rPr lang="en-US" altLang="ko-KR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tmp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ko-KR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odbc.trace</a:t>
            </a:r>
            <a:endParaRPr lang="en-US" altLang="ko-KR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[tibero5]</a:t>
            </a: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Driver = /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home/tibero5/client/lib/libtbodbc.so</a:t>
            </a: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Description = 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tibero5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Datasource</a:t>
            </a: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SID = 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; 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파일에 설정한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DSN </a:t>
            </a:r>
            <a:r>
              <a:rPr lang="ko-KR" altLang="en-US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정보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User = 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Password = 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tmax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Text Box 205"/>
          <p:cNvSpPr txBox="1">
            <a:spLocks noChangeArrowheads="1"/>
          </p:cNvSpPr>
          <p:nvPr/>
        </p:nvSpPr>
        <p:spPr bwMode="auto">
          <a:xfrm>
            <a:off x="1547664" y="5085184"/>
            <a:ext cx="5544616" cy="790986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[tibero5 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Driver]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Description = ODBC Driver for 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tibero5</a:t>
            </a: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Driver = /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home/tibero5/client/lib/libtbodbc.so</a:t>
            </a:r>
            <a:endParaRPr lang="en-US" altLang="ko-KR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UsageCount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= 1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97768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ODBC</a:t>
            </a:r>
            <a:endParaRPr lang="ko-KR" altLang="en-US" smtClean="0"/>
          </a:p>
        </p:txBody>
      </p:sp>
      <p:sp>
        <p:nvSpPr>
          <p:cNvPr id="171012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ODBC(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Unix 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OS 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계열에서의 </a:t>
            </a:r>
            <a:r>
              <a:rPr lang="en-US" altLang="ko-KR" sz="14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ODBC </a:t>
            </a:r>
            <a:r>
              <a:rPr lang="ko-KR" altLang="en-US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 ODBC 1, 2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번 과정을 통해 생성된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드라이버와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 소스를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iODBC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관리자에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등록한다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등록하는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방법은 다음과 같다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1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1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865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6.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데이터베이스 접속 확인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iODBC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환경설정을 완료한 후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데이터베이스에 접속이 되는지 확인하려면 다음과 같은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 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명령을 실행해야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1583668" y="1988840"/>
            <a:ext cx="5544616" cy="24622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iodbc-config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--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odbcini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--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odbcinstini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Text Box 205"/>
          <p:cNvSpPr txBox="1">
            <a:spLocks noChangeArrowheads="1"/>
          </p:cNvSpPr>
          <p:nvPr/>
        </p:nvSpPr>
        <p:spPr bwMode="auto">
          <a:xfrm>
            <a:off x="1583668" y="3290791"/>
            <a:ext cx="5544616" cy="24622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iodbctest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"DSN={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dsn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};UID={user};PWD={</a:t>
            </a:r>
            <a:r>
              <a:rPr lang="en-US" altLang="ko-KR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pwd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}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8" name="Group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58656189"/>
              </p:ext>
            </p:extLst>
          </p:nvPr>
        </p:nvGraphicFramePr>
        <p:xfrm>
          <a:off x="1585370" y="3658394"/>
          <a:ext cx="5542914" cy="1361928"/>
        </p:xfrm>
        <a:graphic>
          <a:graphicData uri="http://schemas.openxmlformats.org/drawingml/2006/table">
            <a:tbl>
              <a:tblPr/>
              <a:tblGrid>
                <a:gridCol w="1114422"/>
                <a:gridCol w="4428492"/>
              </a:tblGrid>
              <a:tr h="130646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항목</a:t>
                      </a: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dsn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DSN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이름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user</a:t>
                      </a: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접속할 사용자 계정의 이름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pwd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접속할 사용자 계정의 패스워드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7" marB="46797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66182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ODBC</a:t>
            </a:r>
            <a:endParaRPr lang="ko-KR" altLang="en-US" smtClean="0"/>
          </a:p>
        </p:txBody>
      </p:sp>
      <p:sp>
        <p:nvSpPr>
          <p:cNvPr id="171012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ODBC(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Unix 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OS 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계열에서의 </a:t>
            </a:r>
            <a:r>
              <a:rPr lang="en-US" altLang="ko-KR" sz="14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ODBC </a:t>
            </a:r>
            <a:r>
              <a:rPr lang="ko-KR" altLang="en-US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설치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865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6.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데이터베이스 접속 확인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다음은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iodbctest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명령을 사용하여 데이터베이스 접속을 확인하는 예이다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812800" lvl="2" indent="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Text Box 205"/>
          <p:cNvSpPr txBox="1">
            <a:spLocks noChangeArrowheads="1"/>
          </p:cNvSpPr>
          <p:nvPr/>
        </p:nvSpPr>
        <p:spPr bwMode="auto">
          <a:xfrm>
            <a:off x="1511660" y="1988840"/>
            <a:ext cx="6552728" cy="2788456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iodbctest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"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DSN=tibero5;UID=tibero;PWD=tmax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"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iODBC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Demonstration program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This program shows an interactive SQL processor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Driver Manager: 03.52.0607.1008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Driver: 04.00.0000 (libtbodbc.so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SQL&gt;select * from dual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;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DUMMY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-----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X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result set 1 returned 1 rows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&gt;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1711783"/>
              </p:ext>
            </p:extLst>
          </p:nvPr>
        </p:nvGraphicFramePr>
        <p:xfrm>
          <a:off x="791580" y="5265204"/>
          <a:ext cx="7740860" cy="1005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40860"/>
              </a:tblGrid>
              <a:tr h="37084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b="1" u="sng" smtClean="0">
                          <a:latin typeface="맑은 고딕" pitchFamily="50" charset="-127"/>
                          <a:ea typeface="맑은 고딕" pitchFamily="50" charset="-127"/>
                        </a:rPr>
                        <a:t>참고</a:t>
                      </a:r>
                      <a:endParaRPr lang="en-US" altLang="ko-KR" sz="1200" b="1" u="sng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ko-KR" altLang="en-US" sz="1200" b="1" u="sng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r>
                        <a:rPr lang="en-US" altLang="ko-KR" sz="1200" err="1" smtClean="0">
                          <a:latin typeface="맑은 고딕" pitchFamily="50" charset="-127"/>
                          <a:ea typeface="맑은 고딕" pitchFamily="50" charset="-127"/>
                        </a:rPr>
                        <a:t>iodbctest</a:t>
                      </a:r>
                      <a:r>
                        <a:rPr lang="en-US" altLang="ko-KR" sz="120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200" smtClean="0">
                          <a:latin typeface="맑은 고딕" pitchFamily="50" charset="-127"/>
                          <a:ea typeface="맑은 고딕" pitchFamily="50" charset="-127"/>
                        </a:rPr>
                        <a:t>명령을 실행할 때</a:t>
                      </a:r>
                      <a:r>
                        <a:rPr lang="en-US" altLang="ko-KR" sz="1200" smtClean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200" smtClean="0">
                          <a:latin typeface="맑은 고딕" pitchFamily="50" charset="-127"/>
                          <a:ea typeface="맑은 고딕" pitchFamily="50" charset="-127"/>
                        </a:rPr>
                        <a:t>데이터베이스 접속 정보가 </a:t>
                      </a:r>
                      <a:r>
                        <a:rPr lang="en-US" altLang="ko-KR" sz="1200" smtClean="0"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en-US" altLang="ko-KR" sz="1200" err="1" smtClean="0">
                          <a:latin typeface="맑은 고딕" pitchFamily="50" charset="-127"/>
                          <a:ea typeface="맑은 고딕" pitchFamily="50" charset="-127"/>
                        </a:rPr>
                        <a:t>etc</a:t>
                      </a:r>
                      <a:r>
                        <a:rPr lang="en-US" altLang="ko-KR" sz="1200" smtClean="0">
                          <a:latin typeface="맑은 고딕" pitchFamily="50" charset="-127"/>
                          <a:ea typeface="맑은 고딕" pitchFamily="50" charset="-127"/>
                        </a:rPr>
                        <a:t>/odbc.ini </a:t>
                      </a:r>
                      <a:r>
                        <a:rPr lang="ko-KR" altLang="en-US" sz="1200" smtClean="0">
                          <a:latin typeface="맑은 고딕" pitchFamily="50" charset="-127"/>
                          <a:ea typeface="맑은 고딕" pitchFamily="50" charset="-127"/>
                        </a:rPr>
                        <a:t>파일과 </a:t>
                      </a:r>
                      <a:r>
                        <a:rPr lang="en-US" altLang="ko-KR" sz="1200" smtClean="0">
                          <a:latin typeface="맑은 고딕" pitchFamily="50" charset="-127"/>
                          <a:ea typeface="맑은 고딕" pitchFamily="50" charset="-127"/>
                        </a:rPr>
                        <a:t>$HOME/.odbc.ini </a:t>
                      </a:r>
                      <a:r>
                        <a:rPr lang="ko-KR" altLang="en-US" sz="1200" smtClean="0">
                          <a:latin typeface="맑은 고딕" pitchFamily="50" charset="-127"/>
                          <a:ea typeface="맑은 고딕" pitchFamily="50" charset="-127"/>
                        </a:rPr>
                        <a:t>파일</a:t>
                      </a:r>
                    </a:p>
                    <a:p>
                      <a:pPr latinLnBrk="1"/>
                      <a:r>
                        <a:rPr lang="ko-KR" altLang="en-US" sz="1200" smtClean="0">
                          <a:latin typeface="맑은 고딕" pitchFamily="50" charset="-127"/>
                          <a:ea typeface="맑은 고딕" pitchFamily="50" charset="-127"/>
                        </a:rPr>
                        <a:t>양쪽 모두에 존재하는 경우에는 </a:t>
                      </a:r>
                      <a:r>
                        <a:rPr lang="en-US" altLang="ko-KR" sz="1200" smtClean="0">
                          <a:latin typeface="맑은 고딕" pitchFamily="50" charset="-127"/>
                          <a:ea typeface="맑은 고딕" pitchFamily="50" charset="-127"/>
                        </a:rPr>
                        <a:t>$HOME</a:t>
                      </a:r>
                      <a:r>
                        <a:rPr lang="ko-KR" altLang="en-US" sz="1200" smtClean="0">
                          <a:latin typeface="맑은 고딕" pitchFamily="50" charset="-127"/>
                          <a:ea typeface="맑은 고딕" pitchFamily="50" charset="-127"/>
                        </a:rPr>
                        <a:t>의 경로를 먼저 탐색한다는 점에 유의해야 한다</a:t>
                      </a:r>
                      <a:r>
                        <a:rPr lang="en-US" altLang="ko-KR" sz="120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latinLnBrk="1"/>
                      <a:endParaRPr lang="ko-KR" altLang="en-US" sz="12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097785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ODBC</a:t>
            </a:r>
            <a:endParaRPr lang="ko-KR" altLang="en-US" smtClean="0"/>
          </a:p>
        </p:txBody>
      </p:sp>
      <p:sp>
        <p:nvSpPr>
          <p:cNvPr id="171012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ODBC(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Tx/>
              <a:buChar char="-"/>
              <a:tabLst>
                <a:tab pos="266700" algn="l"/>
              </a:tabLst>
              <a:defRPr/>
            </a:pPr>
            <a:r>
              <a:rPr lang="en-US" altLang="ko-KR" sz="1400" b="1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 원본 관리자</a:t>
            </a: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2865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에서는 다음과 같이 두 가지 방법으로 데이터베이스 접속 정보를 가져올 수 있다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628650" lvl="2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55700" lvl="2" indent="-3429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55700" lvl="2" indent="-3429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55700" lvl="2" indent="-3429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55700" lvl="2" indent="-3429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55700" lvl="2" indent="-3429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55700" lvl="2" indent="-3429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55700" lvl="2" indent="-3429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 원본 관리자의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DSN</a:t>
            </a:r>
          </a:p>
          <a:p>
            <a:pPr marL="1270000" lvl="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Windows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계열의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혹은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UNIX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계열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(LINUX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포함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설치한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데이터베이스 접속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정보를 가져올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때에는 우선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 원본 관리자를 검색한다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270000" lvl="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270000" lvl="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만약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ODBC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 원본 관리자에 해당 정보가 없다면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tbdsn.tbr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파일을 검색하여 데이터베이스 접속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정보를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찾는다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사용하는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유틸리티에서도 이와 동일한 과정을 거쳐 데이터베이스 접속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정보를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가져온다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55700" lvl="2" indent="-3429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Text Box 205"/>
          <p:cNvSpPr txBox="1">
            <a:spLocks noChangeArrowheads="1"/>
          </p:cNvSpPr>
          <p:nvPr/>
        </p:nvSpPr>
        <p:spPr bwMode="auto">
          <a:xfrm>
            <a:off x="1511660" y="2273270"/>
            <a:ext cx="6552728" cy="972574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tibero5=(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(INSTANCE=(HOST=12.34.56.78)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(PORT=8629)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(DB_NAME=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))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675960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CLI</a:t>
            </a:r>
            <a:endParaRPr lang="ko-KR" altLang="en-US" smtClean="0"/>
          </a:p>
        </p:txBody>
      </p:sp>
      <p:sp>
        <p:nvSpPr>
          <p:cNvPr id="172036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304800" indent="-304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개요</a:t>
            </a: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제공하는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Call Level Interface(CLI)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로 사용자의 애플리케이션 프로그램과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528638" lvl="1" indent="7938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RDBMS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간의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인터페이스 역할을 수행한다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사용자는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라이브러리를 통해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접</a:t>
            </a:r>
          </a:p>
          <a:p>
            <a:pPr marL="528638" lvl="1" indent="7938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근하려는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또는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C++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애플리케이션 프로그램을 쉽게 작성할 수 있다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ODBC(Open Database Connectivity)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및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X/Open Call Level Interface Standard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를 기초로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개발되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528638" lvl="1" indent="7938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었다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ODBC 2.0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Level 2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및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ODBC 3.0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Level 1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의 모든 조건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그리고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ODBC 3.0 Level 2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의 대</a:t>
            </a:r>
          </a:p>
          <a:p>
            <a:pPr marL="528638" lvl="1" indent="7938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부분의 조건을 만족한다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따라서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ODBC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나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CLI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를 이용해 작성된 기존의 애플리케이션 프로그램은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tbCLI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528638" lvl="1" indent="7938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환경으로 쉽게 전환될 수 있다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.    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특히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는 아래 그림과 같은 클라이언트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서버 환경에서 유용하다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클라이언트의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애플리케이션 프로그램이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API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를 호출하면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데이터베이스 시스템이 이를 처리하고</a:t>
            </a:r>
          </a:p>
          <a:p>
            <a:pPr marL="528638" lvl="1" indent="7938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그 결과를 클라이언트로 반환해 준다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물론 사용자는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등의 인터페이스를 이용하여 데이터를 처리</a:t>
            </a:r>
          </a:p>
          <a:p>
            <a:pPr marL="528638" lvl="1" indent="7938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할 수 있지만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를 사용함으로써 애플리케이션 프로그램과 데이터를 더 세밀하게 조작할 수 있다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82899" y="3140968"/>
            <a:ext cx="3209181" cy="20354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2118903" y="3188005"/>
            <a:ext cx="200888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&lt;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클라이언트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서버 환경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&gt;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656847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CLI</a:t>
            </a:r>
            <a:endParaRPr lang="ko-KR" altLang="en-US" smtClean="0"/>
          </a:p>
        </p:txBody>
      </p:sp>
      <p:sp>
        <p:nvSpPr>
          <p:cNvPr id="172036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304800" indent="-304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특징</a:t>
            </a:r>
            <a:endParaRPr lang="en-US" altLang="ko-KR" sz="16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04800" indent="-304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endParaRPr lang="ko-KR" altLang="en-US" sz="16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실행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파일을 생성할 때 </a:t>
            </a:r>
            <a:r>
              <a:rPr lang="ko-KR" altLang="en-US" b="1" err="1">
                <a:latin typeface="맑은 고딕" pitchFamily="50" charset="-127"/>
                <a:ea typeface="맑은 고딕" pitchFamily="50" charset="-127"/>
              </a:rPr>
              <a:t>프리컴파일러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en-US" altLang="ko-KR" b="1" err="1">
                <a:latin typeface="맑은 고딕" pitchFamily="50" charset="-127"/>
                <a:ea typeface="맑은 고딕" pitchFamily="50" charset="-127"/>
              </a:rPr>
              <a:t>Precompiler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가 필요 없다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357188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en-US" altLang="ko-KR" err="1" smtClean="0"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과 마찬가지로 일반적인 프로그램 언어와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문장의 장점을 융합한 인터페이스이다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357188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    하지만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과 다르게 일반적인 프로그램에 가깝다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357188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en-US" altLang="ko-KR" b="1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모듈을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효율적으로 관리할 수 있으며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b="1" err="1">
                <a:latin typeface="맑은 고딕" pitchFamily="50" charset="-127"/>
                <a:ea typeface="맑은 고딕" pitchFamily="50" charset="-127"/>
              </a:rPr>
              <a:t>가독성이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 뛰어나다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애플리케이션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패키지를 </a:t>
            </a:r>
            <a:r>
              <a:rPr lang="ko-KR" altLang="en-US" b="1" err="1">
                <a:latin typeface="맑은 고딕" pitchFamily="50" charset="-127"/>
                <a:ea typeface="맑은 고딕" pitchFamily="50" charset="-127"/>
              </a:rPr>
              <a:t>바인딩할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 필요가 없다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 b="1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접근할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데이터베이스의 통계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(statistics)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를 사용할 수 있다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ko-KR" altLang="en-US" b="1" err="1" smtClean="0">
                <a:latin typeface="맑은 고딕" pitchFamily="50" charset="-127"/>
                <a:ea typeface="맑은 고딕" pitchFamily="50" charset="-127"/>
              </a:rPr>
              <a:t>스레드의</a:t>
            </a: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안정성을 보장한다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b="1">
              <a:latin typeface="맑은 고딕" pitchFamily="50" charset="-127"/>
              <a:ea typeface="맑은 고딕" pitchFamily="50" charset="-127"/>
            </a:endParaRPr>
          </a:p>
          <a:p>
            <a:pPr marL="357188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애플리케이션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프로그램을 멀티 </a:t>
            </a:r>
            <a:r>
              <a:rPr lang="ko-KR" altLang="en-US" err="1">
                <a:latin typeface="맑은 고딕" pitchFamily="50" charset="-127"/>
                <a:ea typeface="맑은 고딕" pitchFamily="50" charset="-127"/>
              </a:rPr>
              <a:t>스레드로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 작성할 수 있도록 </a:t>
            </a:r>
            <a:r>
              <a:rPr lang="ko-KR" altLang="en-US" err="1">
                <a:latin typeface="맑은 고딕" pitchFamily="50" charset="-127"/>
                <a:ea typeface="맑은 고딕" pitchFamily="50" charset="-127"/>
              </a:rPr>
              <a:t>스레드의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 안정성을 보장한다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28506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CLI</a:t>
            </a:r>
            <a:endParaRPr lang="ko-KR" altLang="en-US" smtClean="0"/>
          </a:p>
        </p:txBody>
      </p:sp>
      <p:sp>
        <p:nvSpPr>
          <p:cNvPr id="172036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304800" indent="-304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프로그램 구조</a:t>
            </a:r>
            <a:endParaRPr lang="en-US" altLang="ko-KR" sz="16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528638" lvl="1" indent="-1714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b="1" err="1">
                <a:latin typeface="맑은 고딕" pitchFamily="50" charset="-127"/>
                <a:ea typeface="맑은 고딕" pitchFamily="50" charset="-127"/>
              </a:rPr>
              <a:t>tbCLI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프로그램은 아래 그림과 같이 크게 시작 설정 부분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(Starting setting), SQL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문장 실행 및 에러 처리 </a:t>
            </a: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부분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b="1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SQL query execution and error handling),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종료 설정 부분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(Ending setting)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으로 나뉜다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b="1">
              <a:latin typeface="맑은 고딕" pitchFamily="50" charset="-127"/>
              <a:ea typeface="맑은 고딕" pitchFamily="50" charset="-127"/>
            </a:endParaRPr>
          </a:p>
          <a:p>
            <a:pPr marL="357188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   </a:t>
            </a:r>
          </a:p>
          <a:p>
            <a:pPr marL="357188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marL="357188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76723" y="1700808"/>
            <a:ext cx="3235437" cy="4689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4215604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en-US" altLang="ko-KR" sz="1200" dirty="0" err="1" smtClean="0">
                <a:latin typeface="+mn-ea"/>
                <a:ea typeface="+mn-ea"/>
              </a:rPr>
              <a:t>Tibero</a:t>
            </a:r>
            <a:r>
              <a:rPr lang="ko-KR" altLang="en-US" sz="1200" dirty="0" smtClean="0">
                <a:latin typeface="+mn-ea"/>
                <a:ea typeface="+mn-ea"/>
              </a:rPr>
              <a:t>는 타 솔루션과 비교하여 우수한 기능성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편의성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안정성 및 고성능을 발휘하는 디스크 기반의 대용량 데이터</a:t>
            </a:r>
            <a:endParaRPr lang="en-US" altLang="ko-KR" sz="1200" dirty="0" smtClean="0">
              <a:latin typeface="+mn-ea"/>
              <a:ea typeface="+mn-ea"/>
            </a:endParaRPr>
          </a:p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ko-KR" altLang="en-US" sz="1200" dirty="0" smtClean="0">
                <a:latin typeface="+mn-ea"/>
                <a:ea typeface="+mn-ea"/>
              </a:rPr>
              <a:t>처리를 위한 대표적인 </a:t>
            </a:r>
            <a:r>
              <a:rPr lang="en-US" altLang="ko-KR" sz="1200" dirty="0" smtClean="0">
                <a:latin typeface="+mn-ea"/>
                <a:ea typeface="+mn-ea"/>
              </a:rPr>
              <a:t>RDBMS. </a:t>
            </a:r>
          </a:p>
        </p:txBody>
      </p:sp>
      <p:grpSp>
        <p:nvGrpSpPr>
          <p:cNvPr id="5" name="Group 174"/>
          <p:cNvGrpSpPr>
            <a:grpSpLocks/>
          </p:cNvGrpSpPr>
          <p:nvPr/>
        </p:nvGrpSpPr>
        <p:grpSpPr bwMode="auto">
          <a:xfrm>
            <a:off x="323850" y="1557338"/>
            <a:ext cx="7769225" cy="174625"/>
            <a:chOff x="398" y="1635"/>
            <a:chExt cx="3671" cy="160"/>
          </a:xfrm>
        </p:grpSpPr>
        <p:sp>
          <p:nvSpPr>
            <p:cNvPr id="6" name="Rectangle 9"/>
            <p:cNvSpPr>
              <a:spLocks noChangeArrowheads="1"/>
            </p:cNvSpPr>
            <p:nvPr/>
          </p:nvSpPr>
          <p:spPr bwMode="auto">
            <a:xfrm>
              <a:off x="398" y="1638"/>
              <a:ext cx="30" cy="157"/>
            </a:xfrm>
            <a:prstGeom prst="rect">
              <a:avLst/>
            </a:prstGeom>
            <a:solidFill>
              <a:srgbClr val="5F5F5F"/>
            </a:solidFill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anchor="ctr"/>
            <a:lstStyle/>
            <a:p>
              <a:pPr latinLnBrk="0"/>
              <a:endParaRPr kumimoji="0" lang="en-US" altLang="ko-KR" sz="1800" b="1" baseline="0">
                <a:solidFill>
                  <a:srgbClr val="FF0000"/>
                </a:solidFill>
                <a:latin typeface="Blackoak Std"/>
                <a:ea typeface="맑은 고딕" pitchFamily="50" charset="-127"/>
              </a:endParaRPr>
            </a:p>
          </p:txBody>
        </p:sp>
        <p:sp>
          <p:nvSpPr>
            <p:cNvPr id="7" name="Rectangle 10"/>
            <p:cNvSpPr>
              <a:spLocks noChangeArrowheads="1"/>
            </p:cNvSpPr>
            <p:nvPr/>
          </p:nvSpPr>
          <p:spPr bwMode="auto">
            <a:xfrm>
              <a:off x="459" y="1635"/>
              <a:ext cx="3610" cy="160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lIns="0" rIns="0" bIns="0" anchor="b"/>
            <a:lstStyle/>
            <a:p>
              <a:r>
                <a:rPr kumimoji="0" lang="ko-KR" altLang="en-US" sz="1100" b="1" baseline="0">
                  <a:solidFill>
                    <a:srgbClr val="1C1C1C"/>
                  </a:solidFill>
                  <a:ea typeface="맑은 고딕" pitchFamily="50" charset="-127"/>
                </a:rPr>
                <a:t>가용성 비교</a:t>
              </a:r>
            </a:p>
          </p:txBody>
        </p:sp>
      </p:grpSp>
      <p:grpSp>
        <p:nvGrpSpPr>
          <p:cNvPr id="8" name="Group 175"/>
          <p:cNvGrpSpPr>
            <a:grpSpLocks/>
          </p:cNvGrpSpPr>
          <p:nvPr/>
        </p:nvGrpSpPr>
        <p:grpSpPr bwMode="auto">
          <a:xfrm>
            <a:off x="323850" y="4908550"/>
            <a:ext cx="7740650" cy="176213"/>
            <a:chOff x="398" y="5217"/>
            <a:chExt cx="3657" cy="161"/>
          </a:xfrm>
        </p:grpSpPr>
        <p:sp>
          <p:nvSpPr>
            <p:cNvPr id="9" name="Rectangle 103"/>
            <p:cNvSpPr>
              <a:spLocks noChangeArrowheads="1"/>
            </p:cNvSpPr>
            <p:nvPr/>
          </p:nvSpPr>
          <p:spPr bwMode="auto">
            <a:xfrm>
              <a:off x="398" y="5217"/>
              <a:ext cx="30" cy="156"/>
            </a:xfrm>
            <a:prstGeom prst="rect">
              <a:avLst/>
            </a:prstGeom>
            <a:solidFill>
              <a:srgbClr val="5F5F5F"/>
            </a:solidFill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anchor="ctr"/>
            <a:lstStyle/>
            <a:p>
              <a:pPr latinLnBrk="0"/>
              <a:endParaRPr kumimoji="0" lang="en-US" altLang="ko-KR" sz="1800" b="1" baseline="0">
                <a:solidFill>
                  <a:srgbClr val="FF0000"/>
                </a:solidFill>
                <a:latin typeface="Blackoak Std"/>
                <a:ea typeface="맑은 고딕" pitchFamily="50" charset="-127"/>
              </a:endParaRPr>
            </a:p>
          </p:txBody>
        </p:sp>
        <p:sp>
          <p:nvSpPr>
            <p:cNvPr id="10" name="Rectangle 104"/>
            <p:cNvSpPr>
              <a:spLocks noChangeArrowheads="1"/>
            </p:cNvSpPr>
            <p:nvPr/>
          </p:nvSpPr>
          <p:spPr bwMode="auto">
            <a:xfrm>
              <a:off x="445" y="5217"/>
              <a:ext cx="3610" cy="161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lIns="0" rIns="0" bIns="0" anchor="b"/>
            <a:lstStyle/>
            <a:p>
              <a:r>
                <a:rPr kumimoji="0" lang="ko-KR" altLang="en-US" sz="1100" b="1" baseline="0">
                  <a:solidFill>
                    <a:srgbClr val="1C1C1C"/>
                  </a:solidFill>
                  <a:ea typeface="맑은 고딕" pitchFamily="50" charset="-127"/>
                </a:rPr>
                <a:t>기타</a:t>
              </a:r>
            </a:p>
          </p:txBody>
        </p:sp>
      </p:grpSp>
      <p:graphicFrame>
        <p:nvGraphicFramePr>
          <p:cNvPr id="11" name="Group 170"/>
          <p:cNvGraphicFramePr>
            <a:graphicFrameLocks noGrp="1"/>
          </p:cNvGraphicFramePr>
          <p:nvPr/>
        </p:nvGraphicFramePr>
        <p:xfrm>
          <a:off x="576263" y="5211763"/>
          <a:ext cx="8280001" cy="1312816"/>
        </p:xfrm>
        <a:graphic>
          <a:graphicData uri="http://schemas.openxmlformats.org/drawingml/2006/table">
            <a:tbl>
              <a:tblPr/>
              <a:tblGrid>
                <a:gridCol w="1641310"/>
                <a:gridCol w="1320542"/>
                <a:gridCol w="1320544"/>
                <a:gridCol w="1320544"/>
                <a:gridCol w="1320544"/>
                <a:gridCol w="1356517"/>
              </a:tblGrid>
              <a:tr h="15542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기능</a:t>
                      </a:r>
                    </a:p>
                  </a:txBody>
                  <a:tcPr marL="72000" marR="72000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Oracle </a:t>
                      </a: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DB2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Altibase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비고</a:t>
                      </a:r>
                    </a:p>
                  </a:txBody>
                  <a:tcPr marL="72000" marR="72000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163796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한글 매뉴얼</a:t>
                      </a:r>
                    </a:p>
                  </a:txBody>
                  <a:tcPr marL="72000" marR="72000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부분지원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부분지원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63796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영문 매뉴얼</a:t>
                      </a:r>
                    </a:p>
                  </a:txBody>
                  <a:tcPr marL="72000" marR="72000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63796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다양한 플랫폼  지원</a:t>
                      </a:r>
                    </a:p>
                  </a:txBody>
                  <a:tcPr marL="72000" marR="72000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63796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32, </a:t>
                      </a:r>
                      <a:r>
                        <a:rPr kumimoji="1" 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64-Bit지원</a:t>
                      </a:r>
                      <a:endParaRPr kumimoji="1" lang="ko-KR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9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6379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2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GS </a:t>
                      </a:r>
                      <a:r>
                        <a:rPr kumimoji="1" lang="ko-KR" altLang="en-US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인증</a:t>
                      </a:r>
                      <a:endParaRPr kumimoji="1" lang="en-US" altLang="en-US" sz="9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57600" marR="57600" marT="24923" marB="24923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인증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인증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인증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2075" marR="0" lvl="0" indent="-92075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인증</a:t>
                      </a:r>
                    </a:p>
                  </a:txBody>
                  <a:tcPr marL="57600" marR="57600" marT="24923" marB="24923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9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5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12" name="Group 158"/>
          <p:cNvGraphicFramePr>
            <a:graphicFrameLocks/>
          </p:cNvGraphicFramePr>
          <p:nvPr/>
        </p:nvGraphicFramePr>
        <p:xfrm>
          <a:off x="576263" y="1844675"/>
          <a:ext cx="8280002" cy="2960288"/>
        </p:xfrm>
        <a:graphic>
          <a:graphicData uri="http://schemas.openxmlformats.org/drawingml/2006/table">
            <a:tbl>
              <a:tblPr/>
              <a:tblGrid>
                <a:gridCol w="1596618"/>
                <a:gridCol w="705468"/>
                <a:gridCol w="891118"/>
                <a:gridCol w="891118"/>
                <a:gridCol w="891118"/>
                <a:gridCol w="3304562"/>
              </a:tblGrid>
              <a:tr h="24693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기능</a:t>
                      </a:r>
                    </a:p>
                  </a:txBody>
                  <a:tcPr marL="72000" marR="72000" marT="36006" marB="36006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</a:p>
                  </a:txBody>
                  <a:tcPr marL="72000" marR="72000" marT="36006" marB="36006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Oracle </a:t>
                      </a:r>
                    </a:p>
                  </a:txBody>
                  <a:tcPr marL="72000" marR="72000" marT="36006" marB="36006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DB2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6006" marB="36006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Altibase</a:t>
                      </a:r>
                      <a:endParaRPr kumimoji="1" lang="en-US" altLang="ko-KR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0" marR="72000" marT="36006" marB="36006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비고</a:t>
                      </a:r>
                    </a:p>
                  </a:txBody>
                  <a:tcPr marL="72000" marR="72000" marT="36006" marB="36006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218070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자동 </a:t>
                      </a: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Crash Recovery</a:t>
                      </a:r>
                    </a:p>
                  </a:txBody>
                  <a:tcPr marL="72000" marR="72000" marT="36006" marB="36006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8070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Log Mirroring</a:t>
                      </a:r>
                    </a:p>
                  </a:txBody>
                  <a:tcPr marL="72000" marR="72000" marT="36006" marB="36006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8070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Online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백업</a:t>
                      </a:r>
                    </a:p>
                  </a:txBody>
                  <a:tcPr marL="72000" marR="72000" marT="36006" marB="36006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　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8070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Incremental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백업</a:t>
                      </a:r>
                      <a:endParaRPr kumimoji="1" lang="ko-KR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6" marB="36006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128466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공유 디스크 기반의 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Active Cluster</a:t>
                      </a:r>
                      <a:endParaRPr kumimoji="1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6" marB="36006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(Tibero TAC)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r>
                        <a:rPr kumimoji="0" lang="en-US" altLang="ko-KR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(Oracle RAC)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 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(</a:t>
                      </a: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제한적임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)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미지원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 공유디스크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(Shared Disk)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방식인 </a:t>
                      </a:r>
                      <a:r>
                        <a:rPr kumimoji="1" lang="en-US" altLang="ko-KR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Active Cluster (TAC)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Active-Active Clustering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지원하여 안정적 시스템 운영및 최적의 트랜잭션 처리 성능 보장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DB2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 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IBM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서버 환경에서만 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Active Cluster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지원하고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별도의 독립된 클러스터 관리서버가 필요함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20000"/>
                        </a:spcAft>
                        <a:buClr>
                          <a:schemeClr val="bg2"/>
                        </a:buClr>
                        <a:buSzTx/>
                        <a:buFontTx/>
                        <a:buNone/>
                        <a:tabLst/>
                      </a:pPr>
                      <a:r>
                        <a:rPr kumimoji="1" lang="en-US" altLang="ko-KR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Altibase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 독립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Disk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방식의 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Active-Active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만 지원함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이중화를 위해 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Replication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적용 후 대상 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Table 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변경 시 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Service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정지하고 작업 수행해야 함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r>
                        <a:rPr kumimoji="1" lang="ko-KR" altLang="en-US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노드별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디스크가 필요하므로 추가적인 디스크 비용 발생</a:t>
                      </a:r>
                      <a:endParaRPr kumimoji="1" lang="en-US" altLang="ko-KR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486580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Disaster Recovery </a:t>
                      </a:r>
                      <a:endParaRPr kumimoji="1" lang="ko-KR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72000" marR="72000" marT="36006" marB="36006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빠름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(</a:t>
                      </a:r>
                      <a:r>
                        <a:rPr kumimoji="0" lang="en-US" altLang="ko-KR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Tibero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-Standby)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빠름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(Oracle </a:t>
                      </a:r>
                      <a:r>
                        <a:rPr kumimoji="0" lang="en-US" altLang="ko-KR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DataGuard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)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환경에 따라 유동적임</a:t>
                      </a:r>
                      <a:r>
                        <a:rPr kumimoji="0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(Replication)</a:t>
                      </a: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Altibase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는 사용 데이터의 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Memory Loading  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시간과 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Index Rebuild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시간이 필요함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8070">
                <a:tc>
                  <a:txBody>
                    <a:bodyPr/>
                    <a:lstStyle/>
                    <a:p>
                      <a:pPr marL="88900" marR="0" lvl="0" indent="-88900" algn="just" defTabSz="914400" rtl="0" eaLnBrk="1" fontAlgn="base" latinLnBrk="0" hangingPunct="1">
                        <a:lnSpc>
                          <a:spcPct val="90000"/>
                        </a:lnSpc>
                        <a:spcBef>
                          <a:spcPct val="10000"/>
                        </a:spcBef>
                        <a:spcAft>
                          <a:spcPct val="10000"/>
                        </a:spcAft>
                        <a:buClr>
                          <a:srgbClr val="336699"/>
                        </a:buClr>
                        <a:buSzTx/>
                        <a:buFont typeface="Wingdings" charset="0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Online DDL Operation</a:t>
                      </a:r>
                    </a:p>
                  </a:txBody>
                  <a:tcPr marL="72000" marR="72000" marT="36006" marB="36006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6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charset="0"/>
                          <a:ea typeface="맑은 고딕" charset="0"/>
                          <a:cs typeface="맑은 고딕" charset="0"/>
                        </a:rPr>
                        <a:t>제한적 지원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charset="0"/>
                        <a:ea typeface="맑은 고딕" charset="0"/>
                        <a:cs typeface="맑은 고딕" charset="0"/>
                      </a:endParaRP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Altibase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 </a:t>
                      </a:r>
                      <a:r>
                        <a:rPr kumimoji="1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Memory</a:t>
                      </a:r>
                      <a:r>
                        <a:rPr kumimoji="1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새로운 인덱스 생성시 서비스 중단</a:t>
                      </a:r>
                    </a:p>
                  </a:txBody>
                  <a:tcPr marL="9525" marR="9525" marT="9526" marB="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851398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ESQL</a:t>
            </a:r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개요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ESQL(Embedded SQL: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내장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사용을 위해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제공하는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인터페이스이</a:t>
            </a:r>
            <a:endParaRPr lang="ko-KR" altLang="en-US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536575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일반적으로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프로그래밍 언어는 매우 복잡하고 세밀한 작업을 빠르게 수행할 수 있으며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SQL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문장은 간단한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문법만으로 데이터베이스에 직접적인 작업을 수행할 수 있다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536575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ESQL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은 이러한 프로그래밍 언어의 연산 능력과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데이터베이스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(Database)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조작하는 능력을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결합하기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위한 방법이며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ANSI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및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ISO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표준으로 정의되어 있다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357187" lvl="1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536575" lvl="1" indent="-179388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애플리케이션 개발에 사용되는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COBOL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대한 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인터페이스를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제공한다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C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프로그래밍 언어를 위한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ESQL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인터페이스를 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라고 부르며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COBOL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프로그래밍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언어에 대한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인터페이스를 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/COBOL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이라고 부른다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536575" lvl="1" indent="-179388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00137" lvl="2" indent="-28575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b="1" u="sng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sz="1400" b="1" u="sng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/C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&amp;  </a:t>
            </a:r>
            <a:r>
              <a:rPr lang="en-US" altLang="ko-KR" sz="1400" b="1" u="sng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sz="1400" b="1" u="sng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/COBOL</a:t>
            </a:r>
          </a:p>
          <a:p>
            <a:pPr marL="1435100" lvl="3" indent="-1651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§"/>
              <a:tabLst>
                <a:tab pos="266700" algn="l"/>
              </a:tabLst>
              <a:defRPr/>
            </a:pP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프로그램에는 프로그래밍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언어의 소스 코드와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문장이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혼합되어 있다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프로그램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내에서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문장의 질의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(Query)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등 데이터베이스 처리와 관련된 문장을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문장이라고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한다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435100" lvl="3" indent="-1651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§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435100" lvl="3" indent="-165100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§"/>
              <a:tabLst>
                <a:tab pos="266700" algn="l"/>
              </a:tabLst>
              <a:defRPr/>
            </a:pP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tbESQL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문장은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일반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문장과 비슷하지만 다음과 같은 점에서 차이가 난다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03388" lvl="3" indent="-1762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항상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EXEC SQL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시작하고 세미콜론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(;)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으로 종료한다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703388" lvl="3" indent="-1762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필요한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경우에 입력 변수와 출력 변수를 포함한다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703388" lvl="3" indent="-176213" algn="just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+mj-lt"/>
              <a:buAutoNum type="arabicParenR"/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일반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SQL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문장에는 없는 새로운 절을 포함할 수 있다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예를 들어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SELECT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문장은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INTO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절을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포함할 수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있다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344094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168964" name="Rectangle 120"/>
          <p:cNvSpPr>
            <a:spLocks noChangeArrowheads="1"/>
          </p:cNvSpPr>
          <p:nvPr/>
        </p:nvSpPr>
        <p:spPr bwMode="auto">
          <a:xfrm>
            <a:off x="2878138" y="27622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개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요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5" name="Rectangle 7"/>
          <p:cNvSpPr>
            <a:spLocks noChangeArrowheads="1"/>
          </p:cNvSpPr>
          <p:nvPr/>
        </p:nvSpPr>
        <p:spPr bwMode="auto">
          <a:xfrm>
            <a:off x="466725" y="1463675"/>
            <a:ext cx="8027988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13. TBCM</a:t>
            </a:r>
            <a:r>
              <a:rPr kumimoji="0" lang="en-US" altLang="ko-KR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0" lang="en-US" altLang="ko-KR" sz="28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Cluster Manager)</a:t>
            </a:r>
            <a:endParaRPr kumimoji="0" lang="en-US" altLang="ko-KR" sz="28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6" name="Rectangle 120"/>
          <p:cNvSpPr>
            <a:spLocks noChangeArrowheads="1"/>
          </p:cNvSpPr>
          <p:nvPr/>
        </p:nvSpPr>
        <p:spPr bwMode="auto">
          <a:xfrm>
            <a:off x="2878138" y="3163888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sz="1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동작모드</a:t>
            </a:r>
            <a:endParaRPr lang="en-US" altLang="ko-KR" sz="18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7" name="Rectangle 120"/>
          <p:cNvSpPr>
            <a:spLocks noChangeArrowheads="1"/>
          </p:cNvSpPr>
          <p:nvPr/>
        </p:nvSpPr>
        <p:spPr bwMode="auto">
          <a:xfrm>
            <a:off x="2873375" y="355441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TBCM Membership</a:t>
            </a:r>
            <a:r>
              <a:rPr lang="ko-KR" altLang="en-US" sz="1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관리</a:t>
            </a:r>
            <a:endParaRPr lang="en-US" altLang="ko-KR" sz="18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8" name="Rectangle 120"/>
          <p:cNvSpPr>
            <a:spLocks noChangeArrowheads="1"/>
          </p:cNvSpPr>
          <p:nvPr/>
        </p:nvSpPr>
        <p:spPr bwMode="auto">
          <a:xfrm>
            <a:off x="2879492" y="394176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sz="1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환경설정</a:t>
            </a:r>
            <a:endParaRPr lang="en-US" altLang="ko-KR" sz="18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Rectangle 120"/>
          <p:cNvSpPr>
            <a:spLocks noChangeArrowheads="1"/>
          </p:cNvSpPr>
          <p:nvPr/>
        </p:nvSpPr>
        <p:spPr bwMode="auto">
          <a:xfrm>
            <a:off x="2884575" y="4337892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VIP</a:t>
            </a:r>
            <a:endParaRPr lang="en-US" altLang="ko-KR" sz="18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Rectangle 120"/>
          <p:cNvSpPr>
            <a:spLocks noChangeArrowheads="1"/>
          </p:cNvSpPr>
          <p:nvPr/>
        </p:nvSpPr>
        <p:spPr bwMode="auto">
          <a:xfrm>
            <a:off x="2884575" y="4739530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sz="1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실행</a:t>
            </a:r>
            <a:endParaRPr lang="en-US" altLang="ko-KR" sz="18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378050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 smtClean="0"/>
              <a:t>TBCM </a:t>
            </a:r>
            <a:r>
              <a:rPr lang="ko-KR" altLang="en-US" dirty="0" smtClean="0"/>
              <a:t>개</a:t>
            </a:r>
            <a:r>
              <a:rPr lang="ko-KR" altLang="en-US" dirty="0"/>
              <a:t>요</a:t>
            </a:r>
            <a:endParaRPr lang="en-US" altLang="ko-KR" dirty="0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Cluster Manager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Cluster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가용성을 높이고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관리의 편의를 지원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Cluster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속한 전체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노드의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서버의 동작 상태를 지속적으로 파악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Node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들은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Network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또는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Share Disk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통해 주기적으로 자신이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Active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상태를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Heartbeat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메시지를 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주고 받으면서 주변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노드들의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상태를 파악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특정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Node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동작하는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서버가 비정상적인 경우에는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TBCMC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감지하여 클러스터의  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 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멥버쉽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구성을 자동으로 변경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428568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 smtClean="0"/>
              <a:t>TBCM </a:t>
            </a:r>
            <a:r>
              <a:rPr lang="en-US" altLang="ko-KR" dirty="0" err="1" smtClean="0"/>
              <a:t>Mebership</a:t>
            </a:r>
            <a:r>
              <a:rPr lang="en-US" altLang="ko-KR" dirty="0" smtClean="0"/>
              <a:t> </a:t>
            </a:r>
            <a:r>
              <a:rPr lang="ko-KR" altLang="en-US" dirty="0" smtClean="0"/>
              <a:t>관리</a:t>
            </a:r>
            <a:endParaRPr lang="en-US" altLang="ko-KR" dirty="0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Mebership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관리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68486581"/>
              </p:ext>
            </p:extLst>
          </p:nvPr>
        </p:nvGraphicFramePr>
        <p:xfrm>
          <a:off x="611560" y="1268760"/>
          <a:ext cx="8158370" cy="2834413"/>
        </p:xfrm>
        <a:graphic>
          <a:graphicData uri="http://schemas.openxmlformats.org/drawingml/2006/table">
            <a:tbl>
              <a:tblPr/>
              <a:tblGrid>
                <a:gridCol w="2119094"/>
                <a:gridCol w="6039276"/>
              </a:tblGrid>
              <a:tr h="49585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방법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 명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512259">
                <a:tc>
                  <a:txBody>
                    <a:bodyPr/>
                    <a:lstStyle/>
                    <a:p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자동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Mebership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별도의 멤버십 변경 작업을 하지 않아도 새로운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노드에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데몬을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실행한 경우 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동작 중인 클러스터 멤버십에 자동으로 참여 가능</a:t>
                      </a:r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TBCM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클러스터 파일 생성시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en-US" altLang="ko-KR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CM_NODES </a:t>
                      </a:r>
                      <a:r>
                        <a:rPr kumimoji="1" lang="ko-KR" altLang="en-US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초기화 </a:t>
                      </a:r>
                      <a:r>
                        <a:rPr kumimoji="1" lang="ko-KR" altLang="en-US" sz="12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파라미터를</a:t>
                      </a:r>
                      <a:r>
                        <a:rPr kumimoji="1" lang="ko-KR" altLang="en-US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설정하지 않으면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자동</a:t>
                      </a:r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멤버십 관리 방법으로 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클러스터 파일이 생성</a:t>
                      </a:r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40060">
                <a:tc>
                  <a:txBody>
                    <a:bodyPr/>
                    <a:lstStyle/>
                    <a:p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수동 </a:t>
                      </a:r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Mebership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TBCM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클러스터에 새로운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노드를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추가할 때 </a:t>
                      </a:r>
                      <a:r>
                        <a:rPr lang="ko-KR" altLang="en-US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반드시 수동으로 멤버십 변경 작</a:t>
                      </a:r>
                      <a:endParaRPr lang="en-US" altLang="ko-KR" sz="1200" b="1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업을 먼저 수행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해야 새로운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노드가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멤버십에 참여 가능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새로운 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</a:t>
                      </a:r>
                      <a:r>
                        <a:rPr kumimoji="1" lang="ko-KR" altLang="en-US" sz="12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추가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삭제 시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en-US" altLang="ko-KR" sz="12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</a:t>
                      </a:r>
                      <a:r>
                        <a:rPr kumimoji="1" lang="en-US" altLang="ko-KR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–n </a:t>
                      </a:r>
                      <a:r>
                        <a:rPr kumimoji="1" lang="ko-KR" altLang="en-US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명령어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이용하여 해당 </a:t>
                      </a:r>
                      <a:r>
                        <a:rPr kumimoji="1" lang="ko-KR" altLang="en-US" sz="12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노드를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기존의 </a:t>
                      </a:r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TBCM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클러스터에 수동으로 등록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/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삭제</a:t>
                      </a:r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944948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 smtClean="0"/>
              <a:t>TBCM </a:t>
            </a:r>
            <a:r>
              <a:rPr lang="ko-KR" altLang="en-US" dirty="0" smtClean="0"/>
              <a:t>환경 설정</a:t>
            </a:r>
            <a:endParaRPr lang="en-US" altLang="ko-KR" dirty="0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143508" y="1279173"/>
            <a:ext cx="8695692" cy="3092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ACTIVE_SHARED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모드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&lt;$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TB_SID.tip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&gt;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600" y="1689354"/>
            <a:ext cx="7020780" cy="47279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455587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 smtClean="0"/>
              <a:t>TBCM </a:t>
            </a:r>
            <a:r>
              <a:rPr lang="ko-KR" altLang="en-US" dirty="0" smtClean="0"/>
              <a:t>환경 설정</a:t>
            </a:r>
            <a:endParaRPr lang="en-US" altLang="ko-KR" dirty="0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143508" y="1279173"/>
            <a:ext cx="8695692" cy="3092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파일 초기화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파라미터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35882771"/>
              </p:ext>
            </p:extLst>
          </p:nvPr>
        </p:nvGraphicFramePr>
        <p:xfrm>
          <a:off x="611560" y="1664804"/>
          <a:ext cx="8158369" cy="4843984"/>
        </p:xfrm>
        <a:graphic>
          <a:graphicData uri="http://schemas.openxmlformats.org/drawingml/2006/table">
            <a:tbl>
              <a:tblPr/>
              <a:tblGrid>
                <a:gridCol w="1908212"/>
                <a:gridCol w="540060"/>
                <a:gridCol w="5710097"/>
              </a:tblGrid>
              <a:tr h="43204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여부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3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 명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33"/>
                    </a:solidFill>
                  </a:tcPr>
                </a:tc>
              </a:tr>
              <a:tr h="360040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CM_CLUSTER_MODE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입력 항목으로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동작 모드를 설정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(ACTIVE_SHARDE, ACTIVE_REPLICATION )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CM_PORT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 입력 항목으로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데몬에서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접속을 받는 용도로 사용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기본값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LISTENER_PORT + 3)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CM_FILE_NAME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 입력 항목으로 현재 동작 중인 클러스터의 상태를 저장하는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 파일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경로명을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–c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명령어로 생성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동작 방식에 따른 경로명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- ACTIVE_SHARED :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공유 디스크 파티션의 경로명을 설정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 파일 시스템을 사용하는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     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환경이라면 클러스터 파일 시스템상의 파일 경로명을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- ACTIVE_REPLICATION :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 로컬 디스크에서 클러스터의 구성 정보를 임시로 저장할 파일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     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경로명을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LOCAL_CLUSTER_ADDR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 입력 항목으로 각각의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노드에서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 간의 통신을 위해 사용하는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Private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주소를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 간의 통신뿐만 아니라 클러스터를 구성 하는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 간의 통신용도로 사용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LOCAL_CLUSTER_PORT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 입력 항목으로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Tbiero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 간의 통신을 위해 사용되는 포트 번호를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CM_NAME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클러스터에서 각각의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구분하기 위해 </a:t>
                      </a:r>
                      <a:r>
                        <a:rPr kumimoji="1" lang="ko-KR" altLang="en-US" sz="11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</a:t>
                      </a:r>
                      <a:r>
                        <a:rPr kumimoji="1" lang="ko-KR" altLang="en-US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식별 이름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사용될 접두사를 설정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생략할 경우 기본값은 </a:t>
                      </a:r>
                      <a:r>
                        <a:rPr kumimoji="1" lang="en-US" altLang="ko-KR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 설정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형식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sym typeface="Wingdings" panose="05000000000000000000" pitchFamily="2" charset="2"/>
                        </a:rPr>
                        <a:t>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이름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]@[IP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[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포트 번호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</a:t>
                      </a:r>
                    </a:p>
                    <a:p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  [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이름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CM_NAME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파라미터로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문자열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default :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슈츠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  [IP  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LOCAL_CLUSTER_ADDR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</a:t>
                      </a:r>
                    </a:p>
                    <a:p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  [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포트 번호</a:t>
                      </a:r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] : CM_PORT 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1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포트번호</a:t>
                      </a:r>
                      <a:endParaRPr kumimoji="1" lang="en-US" altLang="ko-KR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ex) node1@192.168.1.:8000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8026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 smtClean="0"/>
              <a:t>TBCM </a:t>
            </a:r>
            <a:r>
              <a:rPr lang="ko-KR" altLang="en-US" dirty="0" smtClean="0"/>
              <a:t>환경 설정</a:t>
            </a:r>
            <a:endParaRPr lang="en-US" altLang="ko-KR" dirty="0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143508" y="1279173"/>
            <a:ext cx="8695692" cy="3092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파일 초기화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파라미터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81094407"/>
              </p:ext>
            </p:extLst>
          </p:nvPr>
        </p:nvGraphicFramePr>
        <p:xfrm>
          <a:off x="611560" y="1664804"/>
          <a:ext cx="8158369" cy="4762840"/>
        </p:xfrm>
        <a:graphic>
          <a:graphicData uri="http://schemas.openxmlformats.org/drawingml/2006/table">
            <a:tbl>
              <a:tblPr/>
              <a:tblGrid>
                <a:gridCol w="1908212"/>
                <a:gridCol w="540060"/>
                <a:gridCol w="5710097"/>
              </a:tblGrid>
              <a:tr h="360040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CM_NODE_ID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MMDB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각각의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구분하기 위해 숫자로 설정한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CM_NODES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수동 멤버십 관리 방법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 파일을 생성할 때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세미클로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(;)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식별 이름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구분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r>
                        <a:rPr lang="en-US" altLang="ko-KR" sz="10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ex) CM_NODES="node1@192.168.1.1:8000;node2@192.168.1.2:8000;node3@192.168.1.2:8001"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CM_TIME_UNIT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사용하는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시간 단위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 tick)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: 10 (= 1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 단위 시간마다 자신의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설치된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서버와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현재 상태를 확인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(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0.1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단위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CM_HEARTBEAT_EXPIRE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제한 시간을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시간 동안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전달 되지 않는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노드가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있을 경우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데몬은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해당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장애 상태로 판단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: 300 (5). 30 (5sp1) ticks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 간에는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Network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및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Share Disk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통해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전달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CM_WATCHDOG_EXPIRE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Disk I/O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장애 등으로 인해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동작이 멈출 경우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다른 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노드에서는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비정상적인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TBCM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보내지 못하기 때문에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비정상적인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시스템 중단 상태라고 판단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서버를 제외하고 새로운 멤버십을 구성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비정상적인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ㄹ 서버가 여전히 공유 디스크를 계속 이용하여 작업을 수행 중이라면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멤버십 상태와 불일치가 발생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일관성 문제 발생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</a:p>
                    <a:p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시간 동안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반응이 없을 경우 해당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서버는 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자동으로 멈추고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shutdown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실행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CM_WATCHDOG_EXPIRE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값을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CM_HEARTBEAT_EXPIRE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파라미터보다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작게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설정을 했을 경우 정상적인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노드에서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비정상적인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대한 타임아웃이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발생하게 되면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노드에서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watchdog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기능에 의해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서버가 반드시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shutdown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하였음을 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보장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가능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: 290 (5). 25 (5sp1) ticks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688547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 smtClean="0"/>
              <a:t>TBCM </a:t>
            </a:r>
            <a:r>
              <a:rPr lang="ko-KR" altLang="en-US" dirty="0" smtClean="0"/>
              <a:t>환경 설정</a:t>
            </a:r>
            <a:endParaRPr lang="en-US" altLang="ko-KR" dirty="0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143508" y="1279173"/>
            <a:ext cx="8695692" cy="3092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파일 초기화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파라미터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96062017"/>
              </p:ext>
            </p:extLst>
          </p:nvPr>
        </p:nvGraphicFramePr>
        <p:xfrm>
          <a:off x="611560" y="1664804"/>
          <a:ext cx="8158369" cy="4762840"/>
        </p:xfrm>
        <a:graphic>
          <a:graphicData uri="http://schemas.openxmlformats.org/drawingml/2006/table">
            <a:tbl>
              <a:tblPr/>
              <a:tblGrid>
                <a:gridCol w="1908212"/>
                <a:gridCol w="540060"/>
                <a:gridCol w="5710097"/>
              </a:tblGrid>
              <a:tr h="360040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CM_NODE_ID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MMDB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각각의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구분하기 위해 숫자로 설정한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ID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CM_NODES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수동 멤버십 관리 방법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 파일을 생성할 때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세미클로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(;)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식별 이름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구분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r>
                        <a:rPr lang="en-US" altLang="ko-KR" sz="10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ex) CM_NODES="node1@192.168.1.1:8000;node2@192.168.1.2:8000;node3@192.168.1.2:8001"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CM_TIME_UNIT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사용하는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시간 단위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(1 tick)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: 10 (= 1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은 단위 시간마다 자신의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설치된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서버와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현재 상태를 확인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(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0.1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단위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CM_HEARTBEAT_EXPIRE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제한 시간을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시간 동안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전달 되지 않는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노드가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있을 경우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데몬은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해당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장애 상태로 판단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: 300 (5). 30 (5sp1) ticks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 간에는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Network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및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Share Disk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통해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전달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CM_WATCHDOG_EXPIRE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Disk I/O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장애 등으로 인해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동작이 멈출 경우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다른 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노드에서는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비정상적인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TBCM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보내지 못하기 때문에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비정상적인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시스템 중단 상태라고 판단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서버를 제외하고 새로운 멤버십을 구성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비정상적인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ㄹ 서버가 여전히 공유 디스크를 계속 이용하여 작업을 수행 중이라면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멤버십 상태와 불일치가 발생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일관성 문제 발생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</a:p>
                    <a:p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시간 동안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반응이 없을 경우 해당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서버는 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자동으로 멈추고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shutdown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실행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CM_WATCHDOG_EXPIRE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값을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CM_HEARTBEAT_EXPIRE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파라미터보다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작게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설정을 했을 경우 정상적인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노드에서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비정상적인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 대한 타임아웃이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발생하게 되면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해당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노드에서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watchdog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기능에 의해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서버가 반드시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shutdown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하였음을 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보장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가능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: 290 (5). 25 (5sp1) ticks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338004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/>
              <a:t>TBCM </a:t>
            </a:r>
            <a:r>
              <a:rPr lang="ko-KR" altLang="en-US" dirty="0"/>
              <a:t>환경 설정</a:t>
            </a:r>
            <a:endParaRPr lang="en-US" altLang="ko-KR" dirty="0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TBCM </a:t>
            </a:r>
            <a:r>
              <a:rPr lang="ko-KR" altLang="en-US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</a:t>
            </a: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43039730"/>
              </p:ext>
            </p:extLst>
          </p:nvPr>
        </p:nvGraphicFramePr>
        <p:xfrm>
          <a:off x="611560" y="1671488"/>
          <a:ext cx="8158369" cy="4313796"/>
        </p:xfrm>
        <a:graphic>
          <a:graphicData uri="http://schemas.openxmlformats.org/drawingml/2006/table">
            <a:tbl>
              <a:tblPr/>
              <a:tblGrid>
                <a:gridCol w="1908212"/>
                <a:gridCol w="540060"/>
                <a:gridCol w="5710097"/>
              </a:tblGrid>
              <a:tr h="360040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CM_DOWN_CMD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kumimoji="1" lang="en-US" altLang="ko-K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Split brain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클러스터를 구성하는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간의 통신에 사용되는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Interconnect network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연결이 끊어진 경우에는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서비스가 중단되는 현상이 발생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split brain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현상이 발생 했을 때 문제가 되는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서버를 강제로 종료시켜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서비스를 지속적으로 제공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이때 본 초기화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스크립트 파일을 사용하여 문제가 되는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강제적으로 종료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default : $TB_HOME/scripts/cm_down_cmd.sh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LOCAL_CLUSTER_VIP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kumimoji="1" lang="en-US" altLang="ko-K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클러스터를 구성하는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서버가 가상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주소를 이용하여 서비스 하는 경우에 본 초기화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각각의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노드에서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사용할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가상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LOCAL_CLUSTER_NIC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kumimoji="1" lang="en-US" altLang="ko-K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각각의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노드가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가상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주소를 이용해 서비스를 하는 경우 로컬 서버에서 가상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주소를 할당할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NIC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이름을 반드시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LOCAL_CLUSTER_VIP_NETMASK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kumimoji="1" lang="en-US" altLang="ko-KR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각각의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노드가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가상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주소를 이용해 서비스를 하는 경우 로컬 서버에서 가상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주소의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Network Mask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LOCAL_CLUSTER_VIP_BROADCAST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각각의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노드가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가상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주소를 이용해 서비스를 하는 경우 로컬 서버에서 가상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주소의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broadcasting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주소를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LOG_LVL_CM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로그의 출력 레벨을 설정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 1~6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사이의 값 중에서 설정 가능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값이 클수록 많은 로그가 출력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CM_LOG_DEST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로그가 저장되는 파일의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디렉토리의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경로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 절대경로로 설정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(default : $TB_HOME/instance/$TB_SID/log/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CM_LOG_FILE_SIZE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10M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 파일 하나의  최대 크기 설정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설정된 값보다 커지면 현재의 로그 파일을 백업하고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새로운 로그 파일을 생성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CM_LOG_TOTAL_SIZE_LIMIT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4G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CM_LOG_DEST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디렉토리에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저장되는 각 로그 파일의 크기를 합한 총합의 크기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 값을 초과하는 로그가 발생하는 경우 가장 오래된 로그 파일을 삭제하고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새로운 로그 파일을 생성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5" name="직사각형 4"/>
          <p:cNvSpPr/>
          <p:nvPr/>
        </p:nvSpPr>
        <p:spPr>
          <a:xfrm>
            <a:off x="143508" y="1279173"/>
            <a:ext cx="8695692" cy="3092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파일 초기화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파라미터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455587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 smtClean="0"/>
              <a:t>TBCM </a:t>
            </a:r>
            <a:r>
              <a:rPr lang="ko-KR" altLang="en-US" dirty="0" smtClean="0"/>
              <a:t>환경 설정</a:t>
            </a:r>
            <a:r>
              <a:rPr lang="en-US" altLang="ko-KR" dirty="0" smtClean="0"/>
              <a:t> </a:t>
            </a:r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TBCM </a:t>
            </a:r>
            <a:r>
              <a:rPr lang="ko-KR" altLang="en-US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</a:t>
            </a: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4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66663985"/>
              </p:ext>
            </p:extLst>
          </p:nvPr>
        </p:nvGraphicFramePr>
        <p:xfrm>
          <a:off x="611560" y="1671260"/>
          <a:ext cx="8158369" cy="4098000"/>
        </p:xfrm>
        <a:graphic>
          <a:graphicData uri="http://schemas.openxmlformats.org/drawingml/2006/table">
            <a:tbl>
              <a:tblPr/>
              <a:tblGrid>
                <a:gridCol w="1908212"/>
                <a:gridCol w="540060"/>
                <a:gridCol w="5710097"/>
              </a:tblGrid>
              <a:tr h="360040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CM_FENCE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ACTIVE_SHARED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모드에서 공유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스토리지와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물리적 연결이 끊어진 장애가 발생하는 경우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과 서버가 공유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스토리지에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파일을 제대로 읽거나 쓸 수가 없어서 장애가 발생할 가능성 존재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CM_FENCE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기능을 설정하면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이러한 장애 상황을 감지 하는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IO Fence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독립적으로 실행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되어 장애가 발생하는 경우로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감주하여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 베이스를 보호하기 위하여 시스템을 강제로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재부팅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IO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Fecne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데몬은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으로부터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CM_WATCHDOG_EXPIRE(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만큼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시간 동안 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전달받지 못한 경우 장애로 판단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IO Fence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장애 감지와 관련된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파라미터는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CM_WATCHDOG_EXPIRE</a:t>
                      </a: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설정을 할 경우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을 반드시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OS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관리자 권한으로 기동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CM_ENABLE_CM_DOWN_NOTIFICATION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–d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와 같이 정상적으로 종료되는 경우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노드의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에게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Network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통해 종료되는 것을 알려주어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노드가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heartbeat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제한 시간까지 기다리지 않고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바로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down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인식하게 하는 기능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CM_ENABLE_FAST_NET_ERROR_DETECTION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간 연결된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network connection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에러를 감지하면 즉시 상대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노드가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down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된것으로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판단하도록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단순한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network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지연은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에러가 아니며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더 이상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connection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유효하지 않는 종류의 에러만 감지대상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CM_AUTO_VIP_FAILBACK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가상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IP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주소가 할당된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NIC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down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되거나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케이블 단절 등으로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Failover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된 경우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NIC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복구하면 가상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주소를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부터 다시 가져온 작업을 자동으로 할 것인지 설정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으로 설정된 경우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Failover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중인 가상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주소를 다른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부터 가져오기 위해서는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–f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수행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5" name="직사각형 4"/>
          <p:cNvSpPr/>
          <p:nvPr/>
        </p:nvSpPr>
        <p:spPr>
          <a:xfrm>
            <a:off x="143508" y="1279173"/>
            <a:ext cx="8695692" cy="3092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파일 초기화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파라미터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455587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en-US" altLang="ko-KR" sz="1200" dirty="0" err="1" smtClean="0">
                <a:latin typeface="+mn-ea"/>
                <a:ea typeface="+mn-ea"/>
              </a:rPr>
              <a:t>Tibero</a:t>
            </a:r>
            <a:r>
              <a:rPr lang="ko-KR" altLang="en-US" sz="1200" dirty="0" smtClean="0">
                <a:latin typeface="+mn-ea"/>
                <a:ea typeface="+mn-ea"/>
              </a:rPr>
              <a:t>는 타 솔루션과 비교하여 우수한 기능성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편의성</a:t>
            </a:r>
            <a:r>
              <a:rPr lang="en-US" altLang="ko-KR" sz="1200" dirty="0" smtClean="0">
                <a:latin typeface="+mn-ea"/>
                <a:ea typeface="+mn-ea"/>
              </a:rPr>
              <a:t>, </a:t>
            </a:r>
            <a:r>
              <a:rPr lang="ko-KR" altLang="en-US" sz="1200" dirty="0" smtClean="0">
                <a:latin typeface="+mn-ea"/>
                <a:ea typeface="+mn-ea"/>
              </a:rPr>
              <a:t>안정성 및 고성능을 발휘하는 디스크 기반의 대용량 데이터</a:t>
            </a:r>
            <a:endParaRPr lang="en-US" altLang="ko-KR" sz="1200" dirty="0" smtClean="0">
              <a:latin typeface="+mn-ea"/>
              <a:ea typeface="+mn-ea"/>
            </a:endParaRPr>
          </a:p>
          <a:p>
            <a:pPr marL="0" indent="0" eaLnBrk="1" hangingPunct="1">
              <a:buFont typeface="Wingdings" pitchFamily="2" charset="2"/>
              <a:buNone/>
              <a:defRPr/>
            </a:pPr>
            <a:r>
              <a:rPr lang="ko-KR" altLang="en-US" sz="1200" dirty="0" smtClean="0">
                <a:latin typeface="+mn-ea"/>
                <a:ea typeface="+mn-ea"/>
              </a:rPr>
              <a:t>처리를 위한 대표적인 </a:t>
            </a:r>
            <a:r>
              <a:rPr lang="en-US" altLang="ko-KR" sz="1200" dirty="0" smtClean="0">
                <a:latin typeface="+mn-ea"/>
                <a:ea typeface="+mn-ea"/>
              </a:rPr>
              <a:t>RDBMS. </a:t>
            </a:r>
          </a:p>
        </p:txBody>
      </p:sp>
      <p:grpSp>
        <p:nvGrpSpPr>
          <p:cNvPr id="5" name="Group 174"/>
          <p:cNvGrpSpPr>
            <a:grpSpLocks/>
          </p:cNvGrpSpPr>
          <p:nvPr/>
        </p:nvGrpSpPr>
        <p:grpSpPr bwMode="auto">
          <a:xfrm>
            <a:off x="323850" y="1541463"/>
            <a:ext cx="7769225" cy="176212"/>
            <a:chOff x="398" y="1635"/>
            <a:chExt cx="3671" cy="160"/>
          </a:xfrm>
        </p:grpSpPr>
        <p:sp>
          <p:nvSpPr>
            <p:cNvPr id="6" name="Rectangle 9"/>
            <p:cNvSpPr>
              <a:spLocks noChangeArrowheads="1"/>
            </p:cNvSpPr>
            <p:nvPr/>
          </p:nvSpPr>
          <p:spPr bwMode="auto">
            <a:xfrm>
              <a:off x="398" y="1638"/>
              <a:ext cx="30" cy="157"/>
            </a:xfrm>
            <a:prstGeom prst="rect">
              <a:avLst/>
            </a:prstGeom>
            <a:solidFill>
              <a:srgbClr val="5F5F5F"/>
            </a:solidFill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anchor="ctr"/>
            <a:lstStyle/>
            <a:p>
              <a:pPr latinLnBrk="0"/>
              <a:endParaRPr kumimoji="0" lang="en-US" altLang="ko-KR" sz="1800" b="1" baseline="0">
                <a:solidFill>
                  <a:srgbClr val="FF0000"/>
                </a:solidFill>
                <a:latin typeface="Blackoak Std"/>
                <a:ea typeface="맑은 고딕" pitchFamily="50" charset="-127"/>
              </a:endParaRPr>
            </a:p>
          </p:txBody>
        </p:sp>
        <p:sp>
          <p:nvSpPr>
            <p:cNvPr id="7" name="Rectangle 10"/>
            <p:cNvSpPr>
              <a:spLocks noChangeArrowheads="1"/>
            </p:cNvSpPr>
            <p:nvPr/>
          </p:nvSpPr>
          <p:spPr bwMode="auto">
            <a:xfrm>
              <a:off x="459" y="1635"/>
              <a:ext cx="3610" cy="160"/>
            </a:xfrm>
            <a:prstGeom prst="rect">
              <a:avLst/>
            </a:prstGeom>
            <a:noFill/>
            <a:ln w="3175" algn="ctr">
              <a:noFill/>
              <a:miter lim="800000"/>
              <a:headEnd/>
              <a:tailEnd type="none" w="med" len="sm"/>
            </a:ln>
          </p:spPr>
          <p:txBody>
            <a:bodyPr wrap="none" lIns="0" rIns="0" bIns="0" anchor="b"/>
            <a:lstStyle/>
            <a:p>
              <a:r>
                <a:rPr kumimoji="0" lang="ko-KR" altLang="en-US" sz="1100" b="1" baseline="0">
                  <a:solidFill>
                    <a:srgbClr val="1C1C1C"/>
                  </a:solidFill>
                  <a:ea typeface="맑은 고딕" pitchFamily="50" charset="-127"/>
                </a:rPr>
                <a:t>보안 기능</a:t>
              </a:r>
            </a:p>
          </p:txBody>
        </p:sp>
      </p:grpSp>
      <p:graphicFrame>
        <p:nvGraphicFramePr>
          <p:cNvPr id="8" name="Group 28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7492025"/>
              </p:ext>
            </p:extLst>
          </p:nvPr>
        </p:nvGraphicFramePr>
        <p:xfrm>
          <a:off x="352425" y="1873250"/>
          <a:ext cx="8504557" cy="4633560"/>
        </p:xfrm>
        <a:graphic>
          <a:graphicData uri="http://schemas.openxmlformats.org/drawingml/2006/table">
            <a:tbl>
              <a:tblPr/>
              <a:tblGrid>
                <a:gridCol w="1067042"/>
                <a:gridCol w="2072921"/>
                <a:gridCol w="702078"/>
                <a:gridCol w="702078"/>
                <a:gridCol w="702078"/>
                <a:gridCol w="702078"/>
                <a:gridCol w="2556282"/>
              </a:tblGrid>
              <a:tr h="239074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구분</a:t>
                      </a: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Tibero</a:t>
                      </a:r>
                      <a:endParaRPr kumimoji="1" lang="en-US" altLang="ko-KR" sz="10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Oracle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DB2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Altibase</a:t>
                      </a:r>
                      <a:endParaRPr kumimoji="1" lang="en-US" altLang="ko-KR" sz="10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비고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231927">
                <a:tc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사용자관리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사용자의 생성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변경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제거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rowSpan="4">
                  <a:txBody>
                    <a:bodyPr/>
                    <a:lstStyle/>
                    <a:p>
                      <a:pPr marL="88900" marR="0" lvl="0" indent="-8890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특권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</a:t>
                      </a: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스키마 객체 특권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시스템 특권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역할의 생성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부여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회수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Profile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감사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Audit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기능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rowSpan="2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네트워크 접속 제어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전체 네트워크 접속 제어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 기반 네트워크 접속 제어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rowSpan="3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암호화 관리 기능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DBMS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외부에서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키관리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저장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관리 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컬럼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암호화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 스페이스 암호화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rowSpan="6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암호화 지원 알고리즘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 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 대칭키 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함호화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시스템을 이용하여 암호화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kumimoji="1" lang="ko-KR" altLang="en-US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복호화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속도가 빠르다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Altibase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는 비대칭키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공개키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암호화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ECC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시스템을 이용하여 속도가 느리다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3DES 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AES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SHA-1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MD5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1927">
                <a:tc vMerge="1">
                  <a:txBody>
                    <a:bodyPr/>
                    <a:lstStyle/>
                    <a:p>
                      <a:pPr marL="0" marR="0" lvl="0" indent="0" algn="l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1111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MD4</a:t>
                      </a: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88900" marR="0" lvl="0" indent="-88900" algn="ctr" defTabSz="914400" rtl="0" eaLnBrk="0" fontAlgn="ctr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000" b="1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미지원</a:t>
                      </a: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rgbClr val="336699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endParaRPr kumimoji="1" lang="ko-KR" altLang="en-US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1111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1" marR="72001" marT="36000" marB="36000" anchor="ctr" horzOverflow="overflow">
                    <a:lnL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2B2B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844032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 smtClean="0"/>
              <a:t>TBCM VIP</a:t>
            </a:r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Cluster Manager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143508" y="1279173"/>
            <a:ext cx="8695692" cy="329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VIP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설정 및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VIP Fail-over</a:t>
            </a:r>
          </a:p>
        </p:txBody>
      </p:sp>
      <p:graphicFrame>
        <p:nvGraphicFramePr>
          <p:cNvPr id="5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79067775"/>
              </p:ext>
            </p:extLst>
          </p:nvPr>
        </p:nvGraphicFramePr>
        <p:xfrm>
          <a:off x="611560" y="1664804"/>
          <a:ext cx="8158370" cy="2993880"/>
        </p:xfrm>
        <a:graphic>
          <a:graphicData uri="http://schemas.openxmlformats.org/drawingml/2006/table">
            <a:tbl>
              <a:tblPr/>
              <a:tblGrid>
                <a:gridCol w="2119094"/>
                <a:gridCol w="6039276"/>
              </a:tblGrid>
              <a:tr h="512259">
                <a:tc>
                  <a:txBody>
                    <a:bodyPr/>
                    <a:lstStyle/>
                    <a:p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VIP 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설정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 TBCM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은 </a:t>
                      </a:r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OS 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명령을 통해서 시스템에 </a:t>
                      </a:r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VIP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설정하고 해제</a:t>
                      </a:r>
                      <a:endParaRPr lang="en-US" altLang="ko-KR" sz="11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 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따라서 </a:t>
                      </a:r>
                      <a:r>
                        <a:rPr kumimoji="1" lang="en-US" altLang="ko-KR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VIP </a:t>
                      </a:r>
                      <a:r>
                        <a:rPr kumimoji="1" lang="ko-KR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기능을 사용하기 위해서는 </a:t>
                      </a:r>
                      <a:r>
                        <a:rPr kumimoji="1" lang="en-US" altLang="ko-KR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</a:t>
                      </a:r>
                      <a:r>
                        <a:rPr kumimoji="1" lang="ko-KR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은 </a:t>
                      </a:r>
                      <a:r>
                        <a:rPr kumimoji="1" lang="en-US" altLang="ko-KR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OS</a:t>
                      </a:r>
                      <a:r>
                        <a:rPr kumimoji="1" lang="ko-KR" altLang="en-US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관리자 권한으로 실행</a:t>
                      </a:r>
                      <a:endParaRPr kumimoji="1" lang="en-US" altLang="ko-KR" sz="11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11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파라미터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설정 후에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관리자 권한으로 기동시키면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해당 시스템에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VIP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추가되며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</a:p>
                    <a:p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</a:t>
                      </a:r>
                      <a:r>
                        <a:rPr kumimoji="1" lang="en-US" altLang="ko-KR" sz="11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ifconfig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와 같은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OS 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명령을 통해 확인 가능</a:t>
                      </a:r>
                      <a:endParaRPr kumimoji="1" lang="en-US" altLang="ko-KR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endParaRPr kumimoji="1" lang="en-US" altLang="ko-KR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예시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  <a:p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LOCAL_CLUSTER_VIP=192.168.100.1</a:t>
                      </a:r>
                    </a:p>
                    <a:p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LOCAL_CLUSTER_NIC=eth0</a:t>
                      </a:r>
                    </a:p>
                    <a:p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LOCAL_CLUSTER_VIP_NETMASK=255.255.255.0</a:t>
                      </a:r>
                    </a:p>
                    <a:p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  LOCAL_CLUSTER_VIP_BROADCAST=192.168.100.255</a:t>
                      </a:r>
                      <a:endParaRPr kumimoji="1" lang="en-US" altLang="ko-KR" sz="11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endParaRPr kumimoji="1" lang="ko-KR" altLang="en-US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40060">
                <a:tc>
                  <a:txBody>
                    <a:bodyPr/>
                    <a:lstStyle/>
                    <a:p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VIP Fail-over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클러스터의 특정 </a:t>
                      </a:r>
                      <a:r>
                        <a:rPr lang="ko-KR" altLang="en-US" sz="11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노드에서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장애가 발생하여 그 </a:t>
                      </a:r>
                      <a:r>
                        <a:rPr lang="ko-KR" altLang="en-US" sz="11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노드의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까지 </a:t>
                      </a:r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Down 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된 경우</a:t>
                      </a:r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정상적으로 </a:t>
                      </a:r>
                      <a:endParaRPr lang="en-US" altLang="ko-KR" sz="11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작동하는 </a:t>
                      </a:r>
                      <a:r>
                        <a:rPr lang="ko-KR" altLang="en-US" sz="11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노드들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중에 한 </a:t>
                      </a:r>
                      <a:r>
                        <a:rPr lang="ko-KR" altLang="en-US" sz="11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노드의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 죽은 </a:t>
                      </a:r>
                      <a:r>
                        <a:rPr lang="ko-KR" altLang="en-US" sz="11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노드의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VIP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자신이 수행하고 있는 시스템에 </a:t>
                      </a:r>
                      <a:endParaRPr lang="en-US" altLang="ko-KR" sz="11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lang="en-US" altLang="ko-KR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1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설정</a:t>
                      </a:r>
                      <a:endParaRPr lang="en-US" altLang="ko-KR" sz="11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endParaRPr kumimoji="1" lang="en-US" altLang="ko-KR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Down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된 </a:t>
                      </a:r>
                      <a:r>
                        <a:rPr kumimoji="1" lang="ko-KR" altLang="en-US" sz="11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노드가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다시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live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되면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down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된 </a:t>
                      </a:r>
                      <a:r>
                        <a:rPr kumimoji="1" lang="ko-KR" altLang="en-US" sz="11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노드의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VIP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자신의 시스템에 설정했던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은 </a:t>
                      </a:r>
                      <a:endParaRPr kumimoji="1" lang="en-US" altLang="ko-KR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그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VIP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해제하고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살아난 </a:t>
                      </a:r>
                      <a:r>
                        <a:rPr kumimoji="1" lang="ko-KR" altLang="en-US" sz="1100" b="0" i="0" u="none" strike="noStrike" kern="1200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노드의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TBCM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은 </a:t>
                      </a:r>
                      <a:r>
                        <a:rPr kumimoji="1" lang="en-US" altLang="ko-KR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VIP</a:t>
                      </a:r>
                      <a:r>
                        <a:rPr kumimoji="1" lang="ko-KR" altLang="en-US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자신의 시스템에 다시 설정</a:t>
                      </a:r>
                      <a:endParaRPr kumimoji="1" lang="ko-KR" altLang="en-US" sz="11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55587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 smtClean="0"/>
              <a:t>TBCM </a:t>
            </a:r>
            <a:r>
              <a:rPr lang="ko-KR" altLang="en-US" dirty="0" smtClean="0"/>
              <a:t>실행</a:t>
            </a:r>
            <a:endParaRPr lang="en-US" altLang="ko-KR" dirty="0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실행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143508" y="1279173"/>
            <a:ext cx="8695692" cy="759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실행 방법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sz="11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$TB_HOME/bin/</a:t>
            </a:r>
            <a:r>
              <a:rPr lang="en-US" altLang="ko-KR" sz="11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</a:t>
            </a:r>
            <a:endParaRPr lang="en-US" altLang="ko-KR" sz="11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ü"/>
              <a:tabLst>
                <a:tab pos="266700" algn="l"/>
              </a:tabLst>
              <a:defRPr/>
            </a:pP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sz="11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[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옵션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] [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추가</a:t>
            </a:r>
            <a:r>
              <a:rPr lang="en-US" altLang="ko-KR" sz="11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모드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] &lt;</a:t>
            </a:r>
            <a:r>
              <a:rPr lang="ko-KR" altLang="en-US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추가 옵션</a:t>
            </a:r>
            <a:r>
              <a:rPr lang="en-US" altLang="ko-KR" sz="11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&gt;</a:t>
            </a:r>
            <a:endParaRPr lang="en-US" altLang="ko-KR" sz="11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223097"/>
              </p:ext>
            </p:extLst>
          </p:nvPr>
        </p:nvGraphicFramePr>
        <p:xfrm>
          <a:off x="611560" y="2096852"/>
          <a:ext cx="7618309" cy="4372116"/>
        </p:xfrm>
        <a:graphic>
          <a:graphicData uri="http://schemas.openxmlformats.org/drawingml/2006/table">
            <a:tbl>
              <a:tblPr/>
              <a:tblGrid>
                <a:gridCol w="1332148"/>
                <a:gridCol w="6286161"/>
              </a:tblGrid>
              <a:tr h="108012"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Option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3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Decription</a:t>
                      </a:r>
                      <a:endParaRPr kumimoji="1" lang="ko-KR" altLang="en-US" sz="105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33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pPr algn="ctr">
                        <a:buFontTx/>
                        <a:buNone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-b [LOCK | ]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데몬을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실행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$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TB_SID.tip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환경설정 파일에 설정한 초기화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따라 동작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이미 동작 중인 경우 같은 포트 번호로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데몬을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실행하는 것은 불가능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경우는 기존의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데몬을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종료시키거나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$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TB_SID.tip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환경 설정 파일에서 포트 번호를 수정  재실행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추가적으로 사용할 수 있는 모드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LOCK :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강제 종료시키지 못하는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command lock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데몬을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부팅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- UNLOCK :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cm_down_cmd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이용하여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강제로 종료 할 수 있는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          command unlock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데몬을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부팅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ex)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–b LOCK</a:t>
                      </a:r>
                    </a:p>
                    <a:p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-d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데몬을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종료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실행 중이지 않을 때는 에러가 출력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(ex :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–d)</a:t>
                      </a: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-s &lt;seconds&gt;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실행 중인 경우 현재 클러스터의 상태 정보를 화면에 출력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(ex :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–s)</a:t>
                      </a: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추가 옵션으로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seconds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입력하면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입력한 초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(seconds)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마다 클러스터의 상태 정보를 주기적으로 업데이트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된 결과를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display, 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종료 시 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&lt;Ctrl&gt; + C</a:t>
                      </a:r>
                    </a:p>
                    <a:p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(ex : </a:t>
                      </a:r>
                      <a:r>
                        <a:rPr kumimoji="1" lang="en-US" altLang="ko-KR" sz="10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ko-KR" altLang="en-US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–s 2)</a:t>
                      </a: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$TB_HOME/scripts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디렉토리에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있는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cm_stat.sh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스크립트 파일을 실행 시켜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초에 한번씩 주기적으로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–s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명령어가 실행되므로 클러스터의 상태변화를 지속적으로 확인 가능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-v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버전 정보 출력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(ex :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–v)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-l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실행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중일때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강제로 종료 시키지 못하도록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Command Lock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모드로 변경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(ex :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–l)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77292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dirty="0" smtClean="0"/>
              <a:t>TBCM </a:t>
            </a:r>
            <a:r>
              <a:rPr lang="ko-KR" altLang="en-US" dirty="0" smtClean="0"/>
              <a:t>실행</a:t>
            </a:r>
            <a:endParaRPr lang="en-US" altLang="ko-KR" dirty="0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실행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60530113"/>
              </p:ext>
            </p:extLst>
          </p:nvPr>
        </p:nvGraphicFramePr>
        <p:xfrm>
          <a:off x="611560" y="1269888"/>
          <a:ext cx="7618309" cy="2856516"/>
        </p:xfrm>
        <a:graphic>
          <a:graphicData uri="http://schemas.openxmlformats.org/drawingml/2006/table">
            <a:tbl>
              <a:tblPr/>
              <a:tblGrid>
                <a:gridCol w="1332148"/>
                <a:gridCol w="6286161"/>
              </a:tblGrid>
              <a:tr h="108012"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Option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3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1" lang="en-US" altLang="ko-KR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Decription</a:t>
                      </a:r>
                      <a:endParaRPr kumimoji="1" lang="ko-KR" altLang="en-US" sz="105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96633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pPr algn="ctr">
                        <a:buFontTx/>
                        <a:buNone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-u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자동으로 종료시킬 수 있도록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command unlock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모드로 변경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(ex :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–u)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-c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 클러스터의 구성 상태를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저정하는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 파일의 내용을 초기화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CM_FILE_NAME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파일이 존재하지 않을 경우 해당 파일을 생성 후 초기화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한번 초기화된 내용은 이전 상태로 복구 불가능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클러스터가 구성된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데몬이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실행 중이라면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–c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옵션으로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 파일을 초기화 하는 것은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데이터베이스 정합성을 해칠 수 있으므로 주의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(ex :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–c)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24036">
                <a:tc>
                  <a:txBody>
                    <a:bodyPr/>
                    <a:lstStyle/>
                    <a:p>
                      <a:pPr marL="0" indent="0" algn="ctr">
                        <a:buFontTx/>
                        <a:buNone/>
                      </a:pPr>
                      <a:r>
                        <a:rPr kumimoji="1" lang="en-US" altLang="ko-KR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-n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동작 중인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클러스터에 새로운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추가하거나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이미 클러스터에 포함된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삭제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TBCM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클러스터가 수동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멤버쉽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관리 방법으로 동작 중인 경우에는 반드시 본 옵션을 통해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노드를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추가하거나 삭제 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</a:t>
                      </a:r>
                      <a:r>
                        <a:rPr kumimoji="1" lang="ko-KR" altLang="en-US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추가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–n add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hlinkClick r:id="rId3"/>
                        </a:rPr>
                        <a:t>node1@192.168.1.1:8000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노드삭제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 </a:t>
                      </a:r>
                      <a:r>
                        <a:rPr kumimoji="1" lang="en-US" altLang="ko-KR" sz="10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–n del </a:t>
                      </a:r>
                      <a:r>
                        <a:rPr kumimoji="1" lang="en-US" altLang="ko-KR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hlinkClick r:id="rId4"/>
                        </a:rPr>
                        <a:t>node1@192.168.1.2:8000</a:t>
                      </a:r>
                      <a:endParaRPr kumimoji="1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56153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168964" name="Rectangle 120"/>
          <p:cNvSpPr>
            <a:spLocks noChangeArrowheads="1"/>
          </p:cNvSpPr>
          <p:nvPr/>
        </p:nvSpPr>
        <p:spPr bwMode="auto">
          <a:xfrm>
            <a:off x="2878138" y="276225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개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요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5" name="Rectangle 7"/>
          <p:cNvSpPr>
            <a:spLocks noChangeArrowheads="1"/>
          </p:cNvSpPr>
          <p:nvPr/>
        </p:nvSpPr>
        <p:spPr bwMode="auto">
          <a:xfrm>
            <a:off x="466725" y="1463675"/>
            <a:ext cx="8027988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14. TAC</a:t>
            </a:r>
            <a:r>
              <a:rPr kumimoji="0" lang="en-US" altLang="ko-KR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0" lang="en-US" altLang="ko-KR" sz="28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Active Cluster)</a:t>
            </a:r>
            <a:endParaRPr kumimoji="0" lang="en-US" altLang="ko-KR" sz="28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6" name="Rectangle 120"/>
          <p:cNvSpPr>
            <a:spLocks noChangeArrowheads="1"/>
          </p:cNvSpPr>
          <p:nvPr/>
        </p:nvSpPr>
        <p:spPr bwMode="auto">
          <a:xfrm>
            <a:off x="2878138" y="3163888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구성요소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7" name="Rectangle 120"/>
          <p:cNvSpPr>
            <a:spLocks noChangeArrowheads="1"/>
          </p:cNvSpPr>
          <p:nvPr/>
        </p:nvSpPr>
        <p:spPr bwMode="auto">
          <a:xfrm>
            <a:off x="2873375" y="355441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프로세스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8968" name="Rectangle 120"/>
          <p:cNvSpPr>
            <a:spLocks noChangeArrowheads="1"/>
          </p:cNvSpPr>
          <p:nvPr/>
        </p:nvSpPr>
        <p:spPr bwMode="auto">
          <a:xfrm>
            <a:off x="2879492" y="3941763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환경설정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Rectangle 120"/>
          <p:cNvSpPr>
            <a:spLocks noChangeArrowheads="1"/>
          </p:cNvSpPr>
          <p:nvPr/>
        </p:nvSpPr>
        <p:spPr bwMode="auto">
          <a:xfrm>
            <a:off x="2884575" y="4337892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TAC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데이터베이스 생성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" name="Rectangle 120"/>
          <p:cNvSpPr>
            <a:spLocks noChangeArrowheads="1"/>
          </p:cNvSpPr>
          <p:nvPr/>
        </p:nvSpPr>
        <p:spPr bwMode="auto">
          <a:xfrm>
            <a:off x="2884575" y="4739530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TAC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실행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Rectangle 120"/>
          <p:cNvSpPr>
            <a:spLocks noChangeArrowheads="1"/>
          </p:cNvSpPr>
          <p:nvPr/>
        </p:nvSpPr>
        <p:spPr bwMode="auto">
          <a:xfrm>
            <a:off x="2879812" y="5130055"/>
            <a:ext cx="3598863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TAC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로드 </a:t>
            </a:r>
            <a:r>
              <a:rPr lang="ko-KR" altLang="en-US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밸런싱</a:t>
            </a:r>
            <a:endParaRPr lang="en-US" altLang="ko-KR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098630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개</a:t>
            </a:r>
            <a:r>
              <a:rPr lang="ko-KR" altLang="en-US"/>
              <a:t>요</a:t>
            </a:r>
            <a:endParaRPr lang="en-US" altLang="ko-KR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Active Cluster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Active Cluster (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TAC)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확장성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고가용성을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목적으로 제공하는 </a:t>
            </a: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주요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기능이다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TAC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환경에서 실행 중인 모든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인스턴스는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공유된 데이터베이스를 통해 트랜잭션을 수행하며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공유된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데이터에 대한 접근은 데이터의 일관성과 정합성 유지를 위해 상호 통제하에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구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성</a:t>
            </a: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큰 업무를 작은 업무의 단위로 나누어 여러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사이에 분산하여 수행할 수 있기 때문에 업무 처리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시간을 단축 가능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여러 시스템이 공유 디스크를 기반으로 데이터 파일을 공유한다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TAC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구성에 필요한 데이터 블록은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노드간을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연결하는 고속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사설망을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통해 주고 받음으로써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노드가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하나의 공유 캐시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(shared cache)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사용하는 것처럼 동작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642937" lvl="1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운영 중에 한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노드가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멈추더라도 동작 중인 다른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노드들이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서비스를 지속하게 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이러한 과정은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투명하고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신속하게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처리됨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107344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구성요</a:t>
            </a:r>
            <a:r>
              <a:rPr lang="ko-KR" altLang="en-US"/>
              <a:t>소</a:t>
            </a:r>
            <a:endParaRPr lang="en-US" altLang="ko-KR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Active Cluster</a:t>
            </a: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CWS(Cluster 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Wait-lock Service</a:t>
            </a: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기존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Wait-lock(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이하 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Wlock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클러스터 내에서 동작할 수 있도록 구현된 모듈이다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Distributed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Lock Manager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DLM)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내장되어 있다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Wlock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GWA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통해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CWS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접근할 수 있으며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이와 관련된 배경 프로세스로는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LASW,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LKDW, RCOW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존재한다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Wlock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싱글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인스턴스의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리소스만 보호했으나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멀티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인스터스를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지원하는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TAC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환경에서는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CWS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통해 다른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노드와의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동기화를 통제할 수 있다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11660" y="1160748"/>
            <a:ext cx="5364596" cy="32187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5585806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구성요</a:t>
            </a:r>
            <a:r>
              <a:rPr lang="ko-KR" altLang="en-US"/>
              <a:t>소</a:t>
            </a:r>
            <a:endParaRPr lang="en-US" altLang="ko-KR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Active Cluster(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4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GWA(Global </a:t>
            </a:r>
            <a:r>
              <a:rPr lang="en-US" altLang="ko-KR" sz="1400" b="1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Wlock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Adapter</a:t>
            </a: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4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Wlock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CWS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사용하기 위한 인터페이스 역할을 수행하는 모듈이다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CWS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접근하기 위한 핸들인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CWS Lock Status Block(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LKSB)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파라미터를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설정하고 관리한다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Wlock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사용하는 잠금 모드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(Lock mode)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와 타임아웃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(timeout)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CWS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맞게 변환하며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CWS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사용할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Complete Asynchronous Trap(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CAST), Blocking Asynchronous Trap(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BAST)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등록할 수 있다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CCC(Cluster 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Cache Control)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데이터베이스의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데이터 블록에 대한 클러스터 내 접근을 통제하는 모듈이다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DLM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내장되어 있다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CR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Block Server, Current Block Server, Global Dirty Image, Global Write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서비스가 포함되어 있다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Cache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layer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GCA(Global Cache Adapter)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통해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CCC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접근할 수 있으며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이와 관련된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배경 프로세스로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LASC, LKDC, RCOC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존재한다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9713651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구성요</a:t>
            </a:r>
            <a:r>
              <a:rPr lang="ko-KR" altLang="en-US"/>
              <a:t>소</a:t>
            </a:r>
            <a:endParaRPr lang="en-US" altLang="ko-KR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Active Cluster(</a:t>
            </a:r>
            <a:r>
              <a:rPr lang="ko-KR" altLang="en-US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4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GCA(Global 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Cache Adapter)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Cache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layer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CCC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서비스를 사용하기 위한 인터페이스 역할을 수행하는 모듈이다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CCC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접근하기 위한 핸들인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CCC LKSB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파라미터를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설정하고 관리하며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Cache layer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사용하는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block lock mode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CCC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맞게 변환한다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CCC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lock-down event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맞춰 데이터 블록이나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Redo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로그를 디스크에 저장하는 기능과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DBWR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Global </a:t>
            </a:r>
            <a:r>
              <a:rPr lang="en-US" altLang="ko-KR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wirte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요청하거나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CCC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DBWR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에게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block write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요구하는 인터페이스를 제공한다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CCC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GCA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통해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CR block, Global dirty block, current block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주고받는다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MTC(Message 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Transmission Control)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간의 통신 메시지의 손실과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out-of-order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문제를 해결하는 모듈이다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문제를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해결하기 위해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retransmission queue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OOO queue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관리한다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General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Message Control(GMC)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제공하여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CWS/CCC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이외의 모듈에서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간의 통신이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안전하게 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이루어지도록 보장한다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현재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Inter-instance call(IIC), Distributed Deadlock Detection(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이하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DDD), Automatic Workload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Management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</a:t>
            </a:r>
            <a:r>
              <a:rPr lang="ko-KR" altLang="en-US" sz="1400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간의 통신을 위해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GMC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사용하고 있다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069309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구성요</a:t>
            </a:r>
            <a:r>
              <a:rPr lang="ko-KR" altLang="en-US"/>
              <a:t>소</a:t>
            </a:r>
            <a:endParaRPr lang="en-US" altLang="ko-KR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Active Cluster(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계속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4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INC(Inter-Node Communication</a:t>
            </a: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sz="14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ko-KR" altLang="en-US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간의 네트워크 연결을 담당하는 모듈이다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INC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사용하는 사용자에게 네트워크 토폴로지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(network topology)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와 프로토콜을 투명하게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제공하며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TCP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UDP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등의 프로토콜을 관리한다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NMS(Node Membership </a:t>
            </a: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Service)</a:t>
            </a:r>
            <a:endParaRPr lang="en-US" altLang="ko-KR" sz="14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TBCM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으로부터 전달받은 정보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(node id,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ip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address, port,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incarnamtion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number)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node workload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나타내는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가중치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(weight)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관리하는 모듈이다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1100137" lvl="2" indent="-28575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Ø"/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node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membership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조회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추가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삭제 기능을 제공하며 이와 관련된 배경 프로세스로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NMGR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있다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155563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프로세스</a:t>
            </a:r>
            <a:endParaRPr lang="en-US" altLang="ko-KR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TAC</a:t>
            </a:r>
            <a:r>
              <a:rPr lang="ko-KR" altLang="en-US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8</a:t>
            </a:r>
            <a:r>
              <a:rPr lang="ko-KR" altLang="en-US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개의 프로세스가 추가로 생성된다</a:t>
            </a: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이러한 프로세스는 다음과 같은 그룹에 각각 포함된다</a:t>
            </a:r>
            <a:r>
              <a:rPr lang="en-US" altLang="ko-KR" sz="16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en-US" altLang="ko-KR" sz="16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Message handler - </a:t>
            </a:r>
            <a:r>
              <a:rPr lang="en-US" altLang="ko-KR" sz="1600" b="1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ACSn</a:t>
            </a: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클러스터 내의 원격 </a:t>
            </a:r>
            <a:r>
              <a:rPr lang="ko-KR" altLang="en-US" sz="1400" b="1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노드로부터</a:t>
            </a:r>
            <a:r>
              <a:rPr lang="ko-KR" altLang="en-US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CWS/CCC</a:t>
            </a:r>
            <a:r>
              <a:rPr lang="ko-KR" altLang="en-US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lock operation</a:t>
            </a:r>
            <a:r>
              <a:rPr lang="ko-KR" altLang="en-US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reconfiguration </a:t>
            </a:r>
            <a:r>
              <a:rPr lang="ko-KR" altLang="en-US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요청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(request)</a:t>
            </a:r>
            <a:r>
              <a:rPr lang="ko-KR" altLang="en-US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ko-KR" altLang="en-US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 </a:t>
            </a: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 </a:t>
            </a:r>
            <a:r>
              <a:rPr lang="ko-KR" altLang="en-US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받아 처리하고 </a:t>
            </a:r>
            <a:r>
              <a:rPr lang="ko-KR" altLang="en-US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응답하는 프로세스이다</a:t>
            </a:r>
            <a:r>
              <a:rPr lang="en-US" altLang="ko-KR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b="1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 dirty="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ACSn</a:t>
            </a:r>
            <a:r>
              <a:rPr lang="en-US" altLang="ko-KR" sz="1400" b="1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b="1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프로세스 특징</a:t>
            </a:r>
            <a:endParaRPr lang="en-US" altLang="ko-KR" sz="1400" b="1" dirty="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CR block request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받아 주어진 스냅숏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(snapshot)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해당하는 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CR block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생성하고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요청자에게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전송한다</a:t>
            </a:r>
            <a:r>
              <a:rPr lang="en-US" altLang="ko-KR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Current block request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받으면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local block cache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존재하는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Current block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읽어서 </a:t>
            </a:r>
            <a:r>
              <a:rPr lang="ko-KR" altLang="en-US" sz="1400" dirty="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요청자에게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전송한다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global write request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받아 주어진 데이터 블록이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dirty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이면 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BLKW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 이를 디스크에 기록하도록 </a:t>
            </a:r>
            <a:r>
              <a:rPr lang="ko-KR" altLang="en-US" sz="1400" dirty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지시한다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MTC IIC request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받아 처리한다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MLD(Master Lookup Directory) lookup/remove request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받아 처리한다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ACS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여러 개가 실행될 수 있기 때문에 숫자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(1, 2, 3, ..., n)</a:t>
            </a:r>
            <a:r>
              <a:rPr lang="ko-KR" altLang="en-US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 구분한다</a:t>
            </a:r>
            <a:r>
              <a:rPr lang="en-US" altLang="ko-KR" sz="14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dirty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062792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  <a:r>
              <a:rPr lang="en-US" altLang="ko-KR" sz="2400" smtClean="0"/>
              <a:t>Contents</a:t>
            </a:r>
            <a:endParaRPr lang="ko-KR" altLang="en-US" sz="2400" smtClean="0"/>
          </a:p>
        </p:txBody>
      </p:sp>
      <p:sp>
        <p:nvSpPr>
          <p:cNvPr id="6" name="내용 개체 틀 5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altLang="ko-KR" smtClean="0"/>
              <a:t> </a:t>
            </a:r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8951525"/>
              </p:ext>
            </p:extLst>
          </p:nvPr>
        </p:nvGraphicFramePr>
        <p:xfrm>
          <a:off x="323528" y="800708"/>
          <a:ext cx="8496944" cy="56159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36404"/>
                <a:gridCol w="612068"/>
                <a:gridCol w="3708412"/>
                <a:gridCol w="540060"/>
              </a:tblGrid>
              <a:tr h="558062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8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Backup &amp; Recovery</a:t>
                      </a:r>
                      <a:endParaRPr kumimoji="0"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Introduction</a:t>
                      </a: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여러 가지 유형의 장애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Backup</a:t>
                      </a: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과 </a:t>
                      </a: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Recovery </a:t>
                      </a: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참고자료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Backup </a:t>
                      </a: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개요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Backup </a:t>
                      </a: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종류와 전략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Controlfile</a:t>
                      </a: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&amp; </a:t>
                      </a:r>
                      <a:r>
                        <a:rPr kumimoji="0"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Redologfile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NOARCHIVELOG VS ARCHIVELOG</a:t>
                      </a: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Offline Backup</a:t>
                      </a: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Online Backup</a:t>
                      </a: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Logical Backup</a:t>
                      </a: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Recovery </a:t>
                      </a: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구조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Crash Recovery</a:t>
                      </a:r>
                    </a:p>
                    <a:p>
                      <a:pPr marL="59055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Media Recovery</a:t>
                      </a:r>
                      <a:endParaRPr kumimoji="0"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kumimoji="0"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9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lang="ko-KR" altLang="en-US" sz="12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백업 및 복구 예제 </a:t>
                      </a:r>
                      <a:r>
                        <a:rPr lang="en-US" altLang="ko-KR" sz="12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Controlfile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백업 및 복구</a:t>
                      </a:r>
                      <a:endParaRPr lang="en-US" altLang="ko-KR" sz="1100" b="1" dirty="0" smtClean="0">
                        <a:solidFill>
                          <a:srgbClr val="292929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완전 백업 및 복구</a:t>
                      </a:r>
                      <a:endParaRPr lang="en-US" altLang="ko-KR" sz="1100" b="1" dirty="0" smtClean="0">
                        <a:solidFill>
                          <a:srgbClr val="292929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구성파일 위치 변경</a:t>
                      </a:r>
                      <a:endParaRPr lang="ko-KR" altLang="en-US" sz="900" b="1" dirty="0" smtClean="0">
                        <a:solidFill>
                          <a:srgbClr val="292929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endParaRPr kumimoji="0"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197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198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202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207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208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210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213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217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220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223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224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226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228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232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244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248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10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백업 및 복구 예제 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ARCHIVELOG MODE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변경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Redo </a:t>
                      </a:r>
                      <a:r>
                        <a:rPr lang="en-US" altLang="ko-KR" sz="1100" b="1" dirty="0" err="1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Logfile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err="1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장애시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복구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ARCHIVELOG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모드에서 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Online Backup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ONLINE backup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중 </a:t>
                      </a:r>
                      <a:r>
                        <a:rPr lang="en-US" altLang="ko-KR" sz="1100" b="1" dirty="0" err="1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의 </a:t>
                      </a:r>
                      <a:r>
                        <a:rPr lang="ko-KR" altLang="en-US" sz="1100" b="1" dirty="0" err="1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재기동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복구</a:t>
                      </a:r>
                      <a:endParaRPr lang="en-US" altLang="ko-KR" sz="1100" b="1" dirty="0" smtClean="0">
                        <a:solidFill>
                          <a:srgbClr val="292929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백업 파일을 이용한 </a:t>
                      </a:r>
                      <a:r>
                        <a:rPr lang="en-US" altLang="ko-KR" sz="1100" b="1" dirty="0" err="1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datafile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완전 복구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백업 파일이 없는 </a:t>
                      </a:r>
                      <a:r>
                        <a:rPr lang="en-US" altLang="ko-KR" sz="1100" b="1" dirty="0" err="1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datafile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완전 복구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취소기반 불완전 복구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시간기반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(Time-base)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불완전 복구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변경기반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(Time-base)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불완전 복구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불필요한 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non-system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테이블스페이스 </a:t>
                      </a:r>
                      <a:r>
                        <a:rPr lang="ko-KR" altLang="en-US" sz="1100" b="1" dirty="0" err="1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장애시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drop</a:t>
                      </a:r>
                      <a:endParaRPr lang="ko-KR" altLang="en-US" sz="1100" b="1" dirty="0" smtClean="0">
                        <a:solidFill>
                          <a:srgbClr val="292929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복구 관리자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(RMGR) 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를 이용한 백업</a:t>
                      </a:r>
                      <a:r>
                        <a:rPr lang="en-US" altLang="ko-KR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</a:t>
                      </a:r>
                      <a:r>
                        <a:rPr lang="ko-KR" altLang="en-US" sz="1100" b="1" dirty="0" smtClean="0">
                          <a:solidFill>
                            <a:srgbClr val="292929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복구</a:t>
                      </a:r>
                      <a:endParaRPr kumimoji="0"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 startAt="9"/>
                        <a:tabLst/>
                        <a:defRPr/>
                      </a:pPr>
                      <a:endParaRPr kumimoji="0"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11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en-US" altLang="ko-KR" sz="12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tbdsn.tbr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tbdsn.tbr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이란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?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SID</a:t>
                      </a:r>
                      <a:endParaRPr lang="ko-KR" altLang="en-US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세부항목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복제 서버 설정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Load balancing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의 사용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Failover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의 사용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 startAt="9"/>
                        <a:tabLst/>
                        <a:defRPr/>
                      </a:pP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12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en-US" altLang="ko-KR" sz="12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Tool</a:t>
                      </a:r>
                      <a:endParaRPr kumimoji="0" lang="ko-KR" altLang="en-US" sz="12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tbSQL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tbAdmin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tbExport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tbImport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tbLoader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tbMigrator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255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257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266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267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269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275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276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278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279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280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281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294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295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296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298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299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300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303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318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326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331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340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358</a:t>
                      </a: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48149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None/>
              <a:defRPr/>
            </a:pPr>
            <a:r>
              <a:rPr lang="en-US" altLang="ko-KR" sz="1200" dirty="0" err="1">
                <a:latin typeface="+mn-ea"/>
              </a:rPr>
              <a:t>Tibero</a:t>
            </a:r>
            <a:r>
              <a:rPr lang="ko-KR" altLang="en-US" sz="1200" dirty="0">
                <a:latin typeface="+mn-ea"/>
              </a:rPr>
              <a:t>는 </a:t>
            </a:r>
            <a:r>
              <a:rPr lang="en-US" altLang="ko-KR" sz="1200" dirty="0">
                <a:latin typeface="+mn-ea"/>
              </a:rPr>
              <a:t>Oracle</a:t>
            </a:r>
            <a:r>
              <a:rPr lang="ko-KR" altLang="en-US" sz="1200" dirty="0">
                <a:latin typeface="+mn-ea"/>
              </a:rPr>
              <a:t>에서 지원하는 거의 모든 함수를 </a:t>
            </a:r>
            <a:r>
              <a:rPr lang="ko-KR" altLang="en-US" sz="1200" dirty="0" smtClean="0">
                <a:latin typeface="+mn-ea"/>
              </a:rPr>
              <a:t>지원</a:t>
            </a:r>
            <a:r>
              <a:rPr lang="en-US" altLang="ko-KR" sz="1200" dirty="0" smtClean="0">
                <a:latin typeface="+mn-ea"/>
                <a:ea typeface="+mn-ea"/>
              </a:rPr>
              <a:t> </a:t>
            </a:r>
          </a:p>
        </p:txBody>
      </p:sp>
      <p:sp>
        <p:nvSpPr>
          <p:cNvPr id="13" name="Rectangle 52"/>
          <p:cNvSpPr>
            <a:spLocks noChangeArrowheads="1"/>
          </p:cNvSpPr>
          <p:nvPr/>
        </p:nvSpPr>
        <p:spPr bwMode="auto">
          <a:xfrm>
            <a:off x="654050" y="1476375"/>
            <a:ext cx="8021638" cy="303213"/>
          </a:xfrm>
          <a:prstGeom prst="rect">
            <a:avLst/>
          </a:prstGeom>
          <a:gradFill rotWithShape="1">
            <a:gsLst>
              <a:gs pos="0">
                <a:srgbClr val="FAFAFA"/>
              </a:gs>
              <a:gs pos="100000">
                <a:srgbClr val="EAEAEA"/>
              </a:gs>
            </a:gsLst>
            <a:lin ang="5400000" scaled="1"/>
          </a:gradFill>
          <a:ln w="12700" algn="ctr">
            <a:solidFill>
              <a:srgbClr val="6C799C"/>
            </a:solidFill>
            <a:miter lim="800000"/>
            <a:headEnd/>
            <a:tailEnd/>
          </a:ln>
        </p:spPr>
        <p:txBody>
          <a:bodyPr wrap="none" lIns="126000" anchor="ctr"/>
          <a:lstStyle/>
          <a:p>
            <a:pPr>
              <a:lnSpc>
                <a:spcPct val="120000"/>
              </a:lnSpc>
            </a:pPr>
            <a:r>
              <a:rPr lang="en-US" altLang="ko-KR" sz="1600" b="1" baseline="0">
                <a:solidFill>
                  <a:srgbClr val="26313A"/>
                </a:solidFill>
                <a:ea typeface="맑은 고딕" pitchFamily="50" charset="-127"/>
              </a:rPr>
              <a:t>Math Function</a:t>
            </a:r>
            <a:endParaRPr lang="ko-KR" altLang="en-US" sz="1600" b="1" baseline="0">
              <a:solidFill>
                <a:srgbClr val="26313A"/>
              </a:solidFill>
              <a:ea typeface="맑은 고딕" pitchFamily="50" charset="-127"/>
            </a:endParaRPr>
          </a:p>
        </p:txBody>
      </p:sp>
      <p:grpSp>
        <p:nvGrpSpPr>
          <p:cNvPr id="14" name="Group 53"/>
          <p:cNvGrpSpPr>
            <a:grpSpLocks/>
          </p:cNvGrpSpPr>
          <p:nvPr/>
        </p:nvGrpSpPr>
        <p:grpSpPr bwMode="auto">
          <a:xfrm>
            <a:off x="296863" y="1481138"/>
            <a:ext cx="301625" cy="300037"/>
            <a:chOff x="127" y="639"/>
            <a:chExt cx="190" cy="189"/>
          </a:xfrm>
        </p:grpSpPr>
        <p:sp>
          <p:nvSpPr>
            <p:cNvPr id="15" name="Rectangle 54"/>
            <p:cNvSpPr>
              <a:spLocks noChangeArrowheads="1"/>
            </p:cNvSpPr>
            <p:nvPr/>
          </p:nvSpPr>
          <p:spPr bwMode="auto">
            <a:xfrm>
              <a:off x="127" y="639"/>
              <a:ext cx="190" cy="189"/>
            </a:xfrm>
            <a:prstGeom prst="rect">
              <a:avLst/>
            </a:prstGeom>
            <a:solidFill>
              <a:srgbClr val="648DA4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7" name="Freeform 55"/>
            <p:cNvSpPr>
              <a:spLocks/>
            </p:cNvSpPr>
            <p:nvPr/>
          </p:nvSpPr>
          <p:spPr bwMode="auto">
            <a:xfrm>
              <a:off x="142" y="652"/>
              <a:ext cx="169" cy="167"/>
            </a:xfrm>
            <a:custGeom>
              <a:avLst/>
              <a:gdLst>
                <a:gd name="T0" fmla="*/ 11 w 286"/>
                <a:gd name="T1" fmla="*/ 0 h 286"/>
                <a:gd name="T2" fmla="*/ 11 w 286"/>
                <a:gd name="T3" fmla="*/ 1 h 286"/>
                <a:gd name="T4" fmla="*/ 11 w 286"/>
                <a:gd name="T5" fmla="*/ 10 h 286"/>
                <a:gd name="T6" fmla="*/ 11 w 286"/>
                <a:gd name="T7" fmla="*/ 10 h 286"/>
                <a:gd name="T8" fmla="*/ 1 w 286"/>
                <a:gd name="T9" fmla="*/ 10 h 286"/>
                <a:gd name="T10" fmla="*/ 0 w 286"/>
                <a:gd name="T11" fmla="*/ 11 h 286"/>
                <a:gd name="T12" fmla="*/ 0 w 286"/>
                <a:gd name="T13" fmla="*/ 11 h 286"/>
                <a:gd name="T14" fmla="*/ 1 w 286"/>
                <a:gd name="T15" fmla="*/ 11 h 286"/>
                <a:gd name="T16" fmla="*/ 12 w 286"/>
                <a:gd name="T17" fmla="*/ 11 h 286"/>
                <a:gd name="T18" fmla="*/ 12 w 286"/>
                <a:gd name="T19" fmla="*/ 11 h 286"/>
                <a:gd name="T20" fmla="*/ 12 w 286"/>
                <a:gd name="T21" fmla="*/ 1 h 286"/>
                <a:gd name="T22" fmla="*/ 12 w 286"/>
                <a:gd name="T23" fmla="*/ 0 h 286"/>
                <a:gd name="T24" fmla="*/ 11 w 286"/>
                <a:gd name="T25" fmla="*/ 0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6"/>
                <a:gd name="T40" fmla="*/ 0 h 286"/>
                <a:gd name="T41" fmla="*/ 286 w 286"/>
                <a:gd name="T42" fmla="*/ 286 h 28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6" h="286">
                  <a:moveTo>
                    <a:pt x="259" y="0"/>
                  </a:moveTo>
                  <a:cubicBezTo>
                    <a:pt x="256" y="0"/>
                    <a:pt x="254" y="3"/>
                    <a:pt x="254" y="6"/>
                  </a:cubicBezTo>
                  <a:cubicBezTo>
                    <a:pt x="254" y="248"/>
                    <a:pt x="254" y="248"/>
                    <a:pt x="254" y="248"/>
                  </a:cubicBezTo>
                  <a:cubicBezTo>
                    <a:pt x="254" y="251"/>
                    <a:pt x="251" y="254"/>
                    <a:pt x="248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3" y="254"/>
                    <a:pt x="0" y="256"/>
                    <a:pt x="0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283"/>
                    <a:pt x="3" y="286"/>
                    <a:pt x="6" y="286"/>
                  </a:cubicBezTo>
                  <a:cubicBezTo>
                    <a:pt x="280" y="286"/>
                    <a:pt x="280" y="286"/>
                    <a:pt x="280" y="286"/>
                  </a:cubicBezTo>
                  <a:cubicBezTo>
                    <a:pt x="283" y="286"/>
                    <a:pt x="286" y="283"/>
                    <a:pt x="286" y="280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3"/>
                    <a:pt x="283" y="0"/>
                    <a:pt x="280" y="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8" name="Freeform 56"/>
            <p:cNvSpPr>
              <a:spLocks/>
            </p:cNvSpPr>
            <p:nvPr/>
          </p:nvSpPr>
          <p:spPr bwMode="auto">
            <a:xfrm>
              <a:off x="252" y="765"/>
              <a:ext cx="53" cy="52"/>
            </a:xfrm>
            <a:custGeom>
              <a:avLst/>
              <a:gdLst>
                <a:gd name="T0" fmla="*/ 1 w 90"/>
                <a:gd name="T1" fmla="*/ 3 h 90"/>
                <a:gd name="T2" fmla="*/ 1 w 90"/>
                <a:gd name="T3" fmla="*/ 1 h 90"/>
                <a:gd name="T4" fmla="*/ 3 w 90"/>
                <a:gd name="T5" fmla="*/ 1 h 90"/>
                <a:gd name="T6" fmla="*/ 3 w 90"/>
                <a:gd name="T7" fmla="*/ 3 h 90"/>
                <a:gd name="T8" fmla="*/ 1 w 90"/>
                <a:gd name="T9" fmla="*/ 3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90"/>
                <a:gd name="T17" fmla="*/ 90 w 90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90">
                  <a:moveTo>
                    <a:pt x="16" y="74"/>
                  </a:moveTo>
                  <a:cubicBezTo>
                    <a:pt x="0" y="58"/>
                    <a:pt x="0" y="32"/>
                    <a:pt x="16" y="16"/>
                  </a:cubicBezTo>
                  <a:cubicBezTo>
                    <a:pt x="32" y="0"/>
                    <a:pt x="58" y="0"/>
                    <a:pt x="74" y="16"/>
                  </a:cubicBezTo>
                  <a:cubicBezTo>
                    <a:pt x="90" y="32"/>
                    <a:pt x="90" y="58"/>
                    <a:pt x="74" y="74"/>
                  </a:cubicBezTo>
                  <a:cubicBezTo>
                    <a:pt x="58" y="90"/>
                    <a:pt x="32" y="90"/>
                    <a:pt x="16" y="7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9" name="Freeform 57"/>
            <p:cNvSpPr>
              <a:spLocks/>
            </p:cNvSpPr>
            <p:nvPr/>
          </p:nvSpPr>
          <p:spPr bwMode="auto">
            <a:xfrm>
              <a:off x="230" y="741"/>
              <a:ext cx="32" cy="33"/>
            </a:xfrm>
            <a:custGeom>
              <a:avLst/>
              <a:gdLst>
                <a:gd name="T0" fmla="*/ 1 w 56"/>
                <a:gd name="T1" fmla="*/ 1 h 57"/>
                <a:gd name="T2" fmla="*/ 2 w 56"/>
                <a:gd name="T3" fmla="*/ 1 h 57"/>
                <a:gd name="T4" fmla="*/ 2 w 56"/>
                <a:gd name="T5" fmla="*/ 2 h 57"/>
                <a:gd name="T6" fmla="*/ 1 w 56"/>
                <a:gd name="T7" fmla="*/ 2 h 57"/>
                <a:gd name="T8" fmla="*/ 1 w 56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7"/>
                <a:gd name="T17" fmla="*/ 56 w 5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7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7"/>
                    <a:pt x="46" y="47"/>
                  </a:cubicBezTo>
                  <a:cubicBezTo>
                    <a:pt x="36" y="57"/>
                    <a:pt x="20" y="57"/>
                    <a:pt x="10" y="47"/>
                  </a:cubicBezTo>
                  <a:cubicBezTo>
                    <a:pt x="0" y="37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0" name="Freeform 58"/>
            <p:cNvSpPr>
              <a:spLocks/>
            </p:cNvSpPr>
            <p:nvPr/>
          </p:nvSpPr>
          <p:spPr bwMode="auto">
            <a:xfrm>
              <a:off x="202" y="713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1" name="Freeform 59"/>
            <p:cNvSpPr>
              <a:spLocks/>
            </p:cNvSpPr>
            <p:nvPr/>
          </p:nvSpPr>
          <p:spPr bwMode="auto">
            <a:xfrm>
              <a:off x="175" y="686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2" name="Freeform 60"/>
            <p:cNvSpPr>
              <a:spLocks/>
            </p:cNvSpPr>
            <p:nvPr/>
          </p:nvSpPr>
          <p:spPr bwMode="auto">
            <a:xfrm>
              <a:off x="148" y="659"/>
              <a:ext cx="34" cy="34"/>
            </a:xfrm>
            <a:custGeom>
              <a:avLst/>
              <a:gdLst>
                <a:gd name="T0" fmla="*/ 1 w 57"/>
                <a:gd name="T1" fmla="*/ 1 h 57"/>
                <a:gd name="T2" fmla="*/ 2 w 57"/>
                <a:gd name="T3" fmla="*/ 1 h 57"/>
                <a:gd name="T4" fmla="*/ 2 w 57"/>
                <a:gd name="T5" fmla="*/ 2 h 57"/>
                <a:gd name="T6" fmla="*/ 1 w 57"/>
                <a:gd name="T7" fmla="*/ 2 h 57"/>
                <a:gd name="T8" fmla="*/ 1 w 57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57"/>
                <a:gd name="T17" fmla="*/ 57 w 57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57">
                  <a:moveTo>
                    <a:pt x="10" y="10"/>
                  </a:moveTo>
                  <a:cubicBezTo>
                    <a:pt x="20" y="0"/>
                    <a:pt x="37" y="0"/>
                    <a:pt x="47" y="10"/>
                  </a:cubicBezTo>
                  <a:cubicBezTo>
                    <a:pt x="57" y="20"/>
                    <a:pt x="57" y="36"/>
                    <a:pt x="47" y="47"/>
                  </a:cubicBezTo>
                  <a:cubicBezTo>
                    <a:pt x="37" y="57"/>
                    <a:pt x="20" y="57"/>
                    <a:pt x="10" y="47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</p:grpSp>
      <p:graphicFrame>
        <p:nvGraphicFramePr>
          <p:cNvPr id="23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3428370"/>
              </p:ext>
            </p:extLst>
          </p:nvPr>
        </p:nvGraphicFramePr>
        <p:xfrm>
          <a:off x="652463" y="1857375"/>
          <a:ext cx="3843337" cy="4491038"/>
        </p:xfrm>
        <a:graphic>
          <a:graphicData uri="http://schemas.openxmlformats.org/drawingml/2006/table">
            <a:tbl>
              <a:tblPr/>
              <a:tblGrid>
                <a:gridCol w="817562"/>
                <a:gridCol w="774700"/>
                <a:gridCol w="2251075"/>
              </a:tblGrid>
              <a:tr h="2619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바탕" pitchFamily="18" charset="-127"/>
                        </a:rPr>
                        <a:t>Oracle 10g</a:t>
                      </a:r>
                      <a:endParaRPr kumimoji="0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바탕" pitchFamily="18" charset="-127"/>
                        </a:rPr>
                        <a:t>Tibero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바탕" pitchFamily="18" charset="-127"/>
                        </a:rPr>
                        <a:t>설 명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ABS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ABS</a:t>
                      </a: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절대값을 반환한다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.</a:t>
                      </a: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ACOS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ACOS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의 역코사인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(arc cosine)	</a:t>
                      </a: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ASIN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ASIN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의 역사인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(arc sine)</a:t>
                      </a: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ATAN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ATAN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의 </a:t>
                      </a:r>
                      <a:r>
                        <a:rPr kumimoji="0" lang="ko-KR" altLang="en-US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역탄젠트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(arc tangent)</a:t>
                      </a: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0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ATAN2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ATAN2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ATAN2(</a:t>
                      </a:r>
                      <a:r>
                        <a:rPr kumimoji="0" lang="en-US" altLang="ko-KR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n,m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)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은</a:t>
                      </a:r>
                      <a:r>
                        <a:rPr kumimoji="0" 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n/m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의 </a:t>
                      </a:r>
                      <a:r>
                        <a:rPr kumimoji="0" lang="ko-KR" altLang="en-US" sz="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역탄젠트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(arc tangent)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값을 반환한다</a:t>
                      </a:r>
                      <a:endParaRPr kumimoji="0" 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AVG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AVG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Row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의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expr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값의 평균값을 구한다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0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BITAND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BITAND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인수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1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과 인수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2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의 비트에 대한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and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연산을 수행하여 정수를 반환한다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0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CEIL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CEIL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인수에서 지정한 수치를 올림 하여 정수를 반환한다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COS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COS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의 코사인값을 반환한다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COSH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COSH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의 쌍곡 코사인 값을 반환한다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COUNT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COUNT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Row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의 개수를 세는 함수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분석함수이다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EXP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EXP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e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의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제곱 값을 반환한다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0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FLOOR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FLOOR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지정한 숫자보다 작거나 같은 가장 큰 정수 반환한다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349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LN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LN</a:t>
                      </a:r>
                      <a:endParaRPr kumimoji="0" lang="en-US" altLang="ko-KR" sz="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입력한 자연 로그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값 구한다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24" name="Table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1952693"/>
              </p:ext>
            </p:extLst>
          </p:nvPr>
        </p:nvGraphicFramePr>
        <p:xfrm>
          <a:off x="4800600" y="1857375"/>
          <a:ext cx="3888450" cy="4518065"/>
        </p:xfrm>
        <a:graphic>
          <a:graphicData uri="http://schemas.openxmlformats.org/drawingml/2006/table">
            <a:tbl>
              <a:tblPr/>
              <a:tblGrid>
                <a:gridCol w="992505"/>
                <a:gridCol w="836294"/>
                <a:gridCol w="2059651"/>
              </a:tblGrid>
              <a:tr h="304491"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Oracle 10g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Tibero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설 명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</a:tr>
              <a:tr h="548083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LOG(N,M)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LOG(N,M)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밑을</a:t>
                      </a: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 n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으로 하는</a:t>
                      </a: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 m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의 로그값을 반환한다</a:t>
                      </a:r>
                      <a:endParaRPr lang="en-US" sz="800" b="0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76990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MOD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MOD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n2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을</a:t>
                      </a: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 n1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으로 나눈 나머지 값을 반환한다</a:t>
                      </a:r>
                      <a:endParaRPr lang="en-US" sz="800" b="0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042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POWER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POWER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n2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의</a:t>
                      </a: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 1n1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승 값을 반환한다</a:t>
                      </a:r>
                      <a:endParaRPr lang="en-US" sz="800" b="0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48083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ROUND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ROUND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n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값을 소수점 이하를</a:t>
                      </a: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 integer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를 기준으로 반올림하여 반환한다</a:t>
                      </a:r>
                      <a:endParaRPr lang="en-US" sz="800" b="0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042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SIGN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SIGN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n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의 부호를 반환한다</a:t>
                      </a:r>
                      <a:endParaRPr lang="en-US" sz="800" b="0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042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SIN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SIN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n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의 사인값을 반환한다</a:t>
                      </a:r>
                      <a:endParaRPr lang="en-US" sz="800" b="0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042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SINH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SINH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n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의 쌍곡선 사인을 반환한다</a:t>
                      </a:r>
                      <a:endParaRPr lang="en-US" sz="800" b="0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042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SQRT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SQRT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n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의 제곱근을 반환한다</a:t>
                      </a:r>
                      <a:endParaRPr lang="en-US" sz="800" b="0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042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TAN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TAN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N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의</a:t>
                      </a: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 </a:t>
                      </a:r>
                      <a:r>
                        <a:rPr lang="ko-KR" altLang="en-US" sz="800" b="0" dirty="0" smtClean="0">
                          <a:latin typeface="+mn-ea"/>
                          <a:ea typeface="+mn-ea"/>
                          <a:cs typeface="Raavi"/>
                        </a:rPr>
                        <a:t>탄젠트 값을</a:t>
                      </a:r>
                      <a:r>
                        <a:rPr lang="ko-KR" sz="800" b="0" dirty="0" smtClean="0">
                          <a:latin typeface="+mn-ea"/>
                          <a:ea typeface="+mn-ea"/>
                          <a:cs typeface="Raavi"/>
                        </a:rPr>
                        <a:t> 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반환한다</a:t>
                      </a:r>
                      <a:endParaRPr lang="en-US" sz="800" b="0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48083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TANH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TANH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N</a:t>
                      </a:r>
                      <a:r>
                        <a:rPr lang="ko-KR" sz="800" b="0" dirty="0" smtClean="0">
                          <a:latin typeface="+mn-ea"/>
                          <a:ea typeface="+mn-ea"/>
                          <a:cs typeface="Raavi"/>
                        </a:rPr>
                        <a:t>의</a:t>
                      </a:r>
                      <a:r>
                        <a:rPr lang="en-US" altLang="ko-KR" sz="800" b="0" dirty="0" smtClean="0">
                          <a:latin typeface="+mn-ea"/>
                          <a:ea typeface="+mn-ea"/>
                          <a:cs typeface="Raavi"/>
                        </a:rPr>
                        <a:t> </a:t>
                      </a:r>
                      <a:r>
                        <a:rPr lang="ko-KR" sz="800" b="0" dirty="0" smtClean="0">
                          <a:latin typeface="+mn-ea"/>
                          <a:ea typeface="+mn-ea"/>
                          <a:cs typeface="Raavi"/>
                        </a:rPr>
                        <a:t>쌍곡선</a:t>
                      </a:r>
                      <a:r>
                        <a:rPr lang="en-US" altLang="ko-KR" sz="800" b="0" dirty="0" smtClean="0">
                          <a:latin typeface="+mn-ea"/>
                          <a:ea typeface="+mn-ea"/>
                          <a:cs typeface="Raavi"/>
                        </a:rPr>
                        <a:t> </a:t>
                      </a:r>
                      <a:r>
                        <a:rPr lang="ko-KR" sz="800" b="0" dirty="0" smtClean="0">
                          <a:latin typeface="+mn-ea"/>
                          <a:ea typeface="+mn-ea"/>
                          <a:cs typeface="Raavi"/>
                        </a:rPr>
                        <a:t>탄젠트</a:t>
                      </a: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(hyperbolic tangent</a:t>
                      </a:r>
                      <a:r>
                        <a:rPr lang="en-US" sz="800" b="0" dirty="0" smtClean="0">
                          <a:latin typeface="+mn-ea"/>
                          <a:ea typeface="+mn-ea"/>
                          <a:cs typeface="Raavi"/>
                        </a:rPr>
                        <a:t>)</a:t>
                      </a:r>
                      <a:r>
                        <a:rPr lang="ko-KR" sz="800" b="0" dirty="0" smtClean="0">
                          <a:latin typeface="+mn-ea"/>
                          <a:ea typeface="+mn-ea"/>
                          <a:cs typeface="Raavi"/>
                        </a:rPr>
                        <a:t>값 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반환한다</a:t>
                      </a: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 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48083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TRUNC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+mn-ea"/>
                          <a:ea typeface="+mn-ea"/>
                          <a:cs typeface="Times New Roman"/>
                        </a:rPr>
                        <a:t>TRUNC</a:t>
                      </a:r>
                      <a:endParaRPr lang="en-US" sz="800" b="1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인수</a:t>
                      </a: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 n1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을 소수점 자리 파라미터</a:t>
                      </a:r>
                      <a:r>
                        <a:rPr lang="en-US" sz="800" b="0" dirty="0">
                          <a:latin typeface="+mn-ea"/>
                          <a:ea typeface="+mn-ea"/>
                          <a:cs typeface="Raavi"/>
                        </a:rPr>
                        <a:t> n2 </a:t>
                      </a:r>
                      <a:r>
                        <a:rPr lang="ko-KR" sz="800" b="0" dirty="0">
                          <a:latin typeface="+mn-ea"/>
                          <a:ea typeface="+mn-ea"/>
                          <a:cs typeface="Raavi"/>
                        </a:rPr>
                        <a:t>이하를 절삭한다</a:t>
                      </a:r>
                      <a:endParaRPr lang="en-US" sz="800" b="0" dirty="0">
                        <a:latin typeface="+mn-ea"/>
                        <a:ea typeface="+mn-ea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5" name="Rectangle 59"/>
          <p:cNvSpPr>
            <a:spLocks noChangeArrowheads="1"/>
          </p:cNvSpPr>
          <p:nvPr/>
        </p:nvSpPr>
        <p:spPr bwMode="auto">
          <a:xfrm>
            <a:off x="1447800" y="1857375"/>
            <a:ext cx="792163" cy="44958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  <p:sp>
        <p:nvSpPr>
          <p:cNvPr id="26" name="Rectangle 59"/>
          <p:cNvSpPr>
            <a:spLocks noChangeArrowheads="1"/>
          </p:cNvSpPr>
          <p:nvPr/>
        </p:nvSpPr>
        <p:spPr bwMode="auto">
          <a:xfrm>
            <a:off x="5791200" y="1857375"/>
            <a:ext cx="838200" cy="44958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007980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프로세스</a:t>
            </a:r>
            <a:endParaRPr lang="en-US" altLang="ko-KR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Lock </a:t>
            </a: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Assistant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Server </a:t>
            </a: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LASW</a:t>
            </a: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LASC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CWS/CCC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에서 세션을 담당하는 </a:t>
            </a:r>
            <a:r>
              <a:rPr lang="ko-KR" altLang="en-US" sz="14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워킹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스레드가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처리해야 할 비동기적 업무를 대신 수행하는 </a:t>
            </a: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/>
            </a:r>
            <a:b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프로세스이다</a:t>
            </a: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LASW, LASC </a:t>
            </a:r>
            <a:r>
              <a:rPr lang="ko-KR" altLang="en-US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프로세스 특징</a:t>
            </a:r>
            <a:endParaRPr lang="en-US" altLang="ko-KR" sz="14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BAST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맞거나 스스로 잠금을 설정할 때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캐시된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lock mode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downgrade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하기 전에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BLKW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로부터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disk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write notification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이나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LOGW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로부터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log flush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기다린 후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master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에게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lock downgrade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통보한다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(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특징은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LASC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프로세스만이 수행할 수 있다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.)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BLKW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master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로부터 받은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global write request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처리를 완료한 후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LASC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에게 통보해 준다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또한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master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에게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write done notify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보낸다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특징은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LASC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프로세스만이 수행할 수 있다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shadow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resource block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reclaim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하기 전에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master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에게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MC lock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대한 제거 요청을 보낸다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요청을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보낸 후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이에 대한 응답을 받아서 처리한다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3794191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프로세스</a:t>
            </a:r>
            <a:endParaRPr lang="en-US" altLang="ko-KR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Lock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Daemon </a:t>
            </a: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- LKDW,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LKDC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주기적으로 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lock resource</a:t>
            </a:r>
            <a:r>
              <a:rPr lang="ko-KR" altLang="en-US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관리하고 타임아웃을 체크하는 프로세스이다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LKDW</a:t>
            </a:r>
            <a:r>
              <a:rPr lang="en-US" altLang="ko-KR" sz="14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LKDC </a:t>
            </a:r>
            <a:r>
              <a:rPr lang="ko-KR" altLang="en-US" sz="14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프로세스 특징</a:t>
            </a:r>
            <a:endParaRPr lang="en-US" altLang="ko-KR" sz="14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357187" lvl="1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DDD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수행하기 위해 주기적으로 타임아웃이 발생한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lock waiter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체크한다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체크 시 교착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상태가 발생하면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DDD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시작한다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MTC retransmission queue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에 설정된 메시지를 주기적으로 검사해서 타임아웃이 발생한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메시지를 다시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전송한다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주기적으로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TSN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의 동기화를 수행한다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(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특징은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LKDW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프로세스만이 수행할 수 있다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.)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• lock resource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위한 공유 메모리가 부족하게 되면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resource block reclaiming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시작하여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필요한 리소스를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확보한다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990600" lvl="2" indent="-177800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tabLst>
                <a:tab pos="266700" algn="l"/>
              </a:tabLst>
              <a:defRPr/>
            </a:pP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Reconfiguration process - RCOW,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RCOC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NMGR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프로세스로부터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node join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및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leave event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받아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CWS/CCC lock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remastering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/recovery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수행한다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lang="en-US" altLang="ko-KR" sz="14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Node Manager - 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NMGR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444500" lvl="1" indent="-87313" eaLnBrk="0" latinLnBrk="0" hangingPunct="0">
              <a:lnSpc>
                <a:spcPct val="110000"/>
              </a:lnSpc>
              <a:spcAft>
                <a:spcPct val="15000"/>
              </a:spcAft>
              <a:buClr>
                <a:schemeClr val="tx1">
                  <a:lumMod val="75000"/>
                  <a:lumOff val="25000"/>
                </a:schemeClr>
              </a:buClr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TBCM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과 통신하여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node join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및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leave event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를 받아 처리하며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node membership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관리한다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또한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RCOC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RCOW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프로세스에 의해 수행되는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CWS/CCC reconfiguration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을 통제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(suspend </a:t>
            </a:r>
            <a:r>
              <a:rPr lang="ko-KR" altLang="en-US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또는 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resume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한다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2725979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환경설정</a:t>
            </a:r>
            <a:endParaRPr lang="en-US" altLang="ko-KR" smtClean="0"/>
          </a:p>
        </p:txBody>
      </p:sp>
      <p:sp>
        <p:nvSpPr>
          <p:cNvPr id="169988" name="Rectangle 19"/>
          <p:cNvSpPr>
            <a:spLocks noChangeArrowheads="1"/>
          </p:cNvSpPr>
          <p:nvPr/>
        </p:nvSpPr>
        <p:spPr bwMode="auto">
          <a:xfrm>
            <a:off x="261938" y="866775"/>
            <a:ext cx="8577262" cy="55832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0" tIns="0" rIns="0" bIns="36000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r>
              <a:rPr lang="en-US" altLang="ko-KR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TAC</a:t>
            </a:r>
            <a:r>
              <a:rPr lang="ko-KR" altLang="en-US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는 기본적으로 </a:t>
            </a:r>
            <a:r>
              <a:rPr lang="ko-KR" altLang="en-US" sz="16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싱글</a:t>
            </a:r>
            <a:r>
              <a:rPr lang="ko-KR" altLang="en-US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인스턴스일</a:t>
            </a:r>
            <a:r>
              <a:rPr lang="ko-KR" altLang="en-US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때의 설정은 그대로 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사용하며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이 </a:t>
            </a:r>
            <a:r>
              <a:rPr lang="ko-KR" altLang="en-US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외에는 추가로 설정해야 할 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초기화 </a:t>
            </a:r>
            <a:r>
              <a:rPr lang="ko-KR" altLang="en-US" sz="1600" b="1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파라미터와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주의 사항이 있다</a:t>
            </a: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en-US" altLang="ko-KR" sz="16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177800" indent="-177800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buFont typeface="Wingdings" pitchFamily="2" charset="2"/>
              <a:buChar char="l"/>
              <a:tabLst>
                <a:tab pos="266700" algn="l"/>
              </a:tabLst>
              <a:defRPr/>
            </a:pPr>
            <a:r>
              <a:rPr lang="en-US" altLang="ko-KR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TAC 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환경설정 </a:t>
            </a:r>
            <a:r>
              <a:rPr lang="ko-KR" altLang="en-US" sz="1600" b="1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파라미터</a:t>
            </a:r>
            <a:r>
              <a:rPr lang="ko-KR" altLang="en-US" sz="1600" b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en-US" altLang="ko-KR" sz="16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en-US" altLang="ko-KR" sz="16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en-US" altLang="ko-KR" sz="1600" b="1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chemeClr val="tx1">
                  <a:lumMod val="65000"/>
                  <a:lumOff val="35000"/>
                </a:schemeClr>
              </a:buClr>
              <a:tabLst>
                <a:tab pos="266700" algn="l"/>
              </a:tabLst>
              <a:defRPr/>
            </a:pPr>
            <a:endParaRPr lang="en-US" altLang="ko-KR" sz="1600" b="1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Text Box 205"/>
          <p:cNvSpPr txBox="1">
            <a:spLocks noChangeArrowheads="1"/>
          </p:cNvSpPr>
          <p:nvPr/>
        </p:nvSpPr>
        <p:spPr bwMode="auto">
          <a:xfrm>
            <a:off x="359532" y="2481863"/>
            <a:ext cx="6552728" cy="13357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TOTAL_SHM_SIZE=4096M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CLUSTER_DATABASE=Y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THREAD=0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UNDO_TABLESPACE=UNDO0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LOCAL_CLUSTER_ADDR=192.168.1.1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LOCAL_CLUSTER_PORT=12345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TBCM_CLUSTER_MODE=ACTIVE_SHARED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364308" y="2204864"/>
            <a:ext cx="152875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&lt;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) $</a:t>
            </a:r>
            <a:r>
              <a:rPr lang="en-US" altLang="ko-KR" err="1" smtClean="0">
                <a:latin typeface="맑은 고딕" pitchFamily="50" charset="-127"/>
                <a:ea typeface="맑은 고딕" pitchFamily="50" charset="-127"/>
              </a:rPr>
              <a:t>TB_SID.tip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&gt;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4284874"/>
              </p:ext>
            </p:extLst>
          </p:nvPr>
        </p:nvGraphicFramePr>
        <p:xfrm>
          <a:off x="374070" y="3987960"/>
          <a:ext cx="8374394" cy="2249352"/>
        </p:xfrm>
        <a:graphic>
          <a:graphicData uri="http://schemas.openxmlformats.org/drawingml/2006/table">
            <a:tbl>
              <a:tblPr/>
              <a:tblGrid>
                <a:gridCol w="2308168"/>
                <a:gridCol w="6066226"/>
              </a:tblGrid>
              <a:tr h="1816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1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40270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TOTAL_SHM_SIZE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TAC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에서는 버퍼 캐시 외에도 메모리가 많이 필요하다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따라서 버퍼 캐시를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싱글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인스턴스의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경우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(8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이상의 여유 공간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보다 더 할당해야 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9711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CLUSTER_DATABASE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TAC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사용할 때 설정하며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파라미터의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값은 반드시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Y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 설정해야 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9556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THREAD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Redo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스레드의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번호로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인스턴스마다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고유의 번호를 부여한다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9556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UNDO_TABLESPACE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Undo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테이블스페이스의 이름으로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인스턴스마다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고유하게 부여한다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9556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LOCAL_CLUSTER_ADDR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TAC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인스턴스끼리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통신할 내부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주소를 설정한다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9556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LOCAL_CLUSTER_PORT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TAC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인스턴스끼리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통신할 내부 포트 번호를 설정한다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9556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TBCM_CLUSTER_MODE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파라미터의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값은 반드시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ACTIVE_SHARED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 설정해야 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36334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환경설정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/>
              <a:t>TAC </a:t>
            </a:r>
            <a:r>
              <a:rPr lang="ko-KR" altLang="en-US"/>
              <a:t>환경설정 주의사항</a:t>
            </a:r>
            <a:endParaRPr lang="en-US" altLang="ko-KR"/>
          </a:p>
          <a:p>
            <a:pPr marL="536575" lvl="1" indent="-179388"/>
            <a:r>
              <a:rPr lang="en-US" altLang="ko-KR" smtClean="0"/>
              <a:t>Redo </a:t>
            </a:r>
            <a:r>
              <a:rPr lang="ko-KR" altLang="en-US" err="1"/>
              <a:t>스레드의</a:t>
            </a:r>
            <a:r>
              <a:rPr lang="ko-KR" altLang="en-US"/>
              <a:t> 번호와 </a:t>
            </a:r>
            <a:r>
              <a:rPr lang="en-US" altLang="ko-KR"/>
              <a:t>Undo </a:t>
            </a:r>
            <a:r>
              <a:rPr lang="ko-KR" altLang="en-US"/>
              <a:t>테이블스페이스의 이름은 동일한 데이터베이스를 서비스하는 서버 </a:t>
            </a:r>
            <a:r>
              <a:rPr lang="ko-KR" altLang="en-US" smtClean="0"/>
              <a:t>사이에서 </a:t>
            </a:r>
            <a:r>
              <a:rPr lang="ko-KR" altLang="en-US"/>
              <a:t>유일해야 </a:t>
            </a:r>
            <a:r>
              <a:rPr lang="ko-KR" altLang="en-US" smtClean="0"/>
              <a:t>한다</a:t>
            </a:r>
            <a:r>
              <a:rPr lang="en-US" altLang="ko-KR" smtClean="0"/>
              <a:t>.</a:t>
            </a:r>
          </a:p>
          <a:p>
            <a:pPr marL="536575" lvl="1" indent="-179388"/>
            <a:endParaRPr lang="en-US" altLang="ko-KR" smtClean="0"/>
          </a:p>
          <a:p>
            <a:pPr marL="536575" lvl="1" indent="-179388"/>
            <a:r>
              <a:rPr lang="ko-KR" altLang="en-US" smtClean="0"/>
              <a:t>모든 </a:t>
            </a:r>
            <a:r>
              <a:rPr lang="ko-KR" altLang="en-US"/>
              <a:t>서버의 </a:t>
            </a:r>
            <a:r>
              <a:rPr lang="ko-KR" altLang="en-US" err="1"/>
              <a:t>인스턴스의</a:t>
            </a:r>
            <a:r>
              <a:rPr lang="ko-KR" altLang="en-US"/>
              <a:t> 설정 파일에 </a:t>
            </a:r>
            <a:r>
              <a:rPr lang="en-US" altLang="ko-KR"/>
              <a:t>CONTROL_FILES</a:t>
            </a:r>
            <a:r>
              <a:rPr lang="ko-KR" altLang="en-US"/>
              <a:t>와 </a:t>
            </a:r>
            <a:r>
              <a:rPr lang="en-US" altLang="ko-KR"/>
              <a:t>DB_CREATE_FILE_DEST</a:t>
            </a:r>
            <a:r>
              <a:rPr lang="ko-KR" altLang="en-US"/>
              <a:t>는 </a:t>
            </a:r>
            <a:r>
              <a:rPr lang="ko-KR" altLang="en-US" smtClean="0"/>
              <a:t>물리적으로 같은 </a:t>
            </a:r>
            <a:r>
              <a:rPr lang="ko-KR" altLang="en-US"/>
              <a:t>파일이거나 또는 같은 디바이스를 가리키도록 설정해야 한다</a:t>
            </a:r>
            <a:r>
              <a:rPr lang="en-US" altLang="ko-KR"/>
              <a:t>.</a:t>
            </a:r>
          </a:p>
          <a:p>
            <a:pPr lvl="1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66469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데이터베이스 생성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데이터베이스 생성 개요</a:t>
            </a:r>
            <a:endParaRPr lang="en-US" altLang="ko-KR" smtClean="0"/>
          </a:p>
          <a:p>
            <a:pPr algn="l"/>
            <a:endParaRPr lang="en-US" altLang="ko-KR" smtClean="0"/>
          </a:p>
          <a:p>
            <a:pPr lvl="1" algn="l"/>
            <a:r>
              <a:rPr lang="ko-KR" altLang="en-US" b="1" u="sng" smtClean="0"/>
              <a:t>하나의 데이터베이스 생성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en-US" altLang="ko-KR" b="0" smtClean="0"/>
              <a:t>TAC</a:t>
            </a:r>
            <a:r>
              <a:rPr lang="ko-KR" altLang="en-US" b="0"/>
              <a:t>는 공유 디스크 기반의 클러스터 데이터베이스이다</a:t>
            </a:r>
            <a:r>
              <a:rPr lang="en-US" altLang="ko-KR" b="0"/>
              <a:t>. </a:t>
            </a:r>
            <a:r>
              <a:rPr lang="ko-KR" altLang="en-US" b="0"/>
              <a:t>여러 데이터베이스 서버의 </a:t>
            </a:r>
            <a:r>
              <a:rPr lang="ko-KR" altLang="en-US" b="0" err="1"/>
              <a:t>인스턴스가</a:t>
            </a:r>
            <a:r>
              <a:rPr lang="ko-KR" altLang="en-US" b="0"/>
              <a:t> </a:t>
            </a:r>
            <a:r>
              <a:rPr lang="ko-KR" altLang="en-US" b="0" smtClean="0"/>
              <a:t>물리적으로 </a:t>
            </a:r>
            <a:r>
              <a:rPr lang="ko-KR" altLang="en-US" b="0"/>
              <a:t>같은 데이터베이스 파일을 보고 사용하기 때문에 데이터베이스 생성은 한 서버에서 한번만 </a:t>
            </a:r>
            <a:r>
              <a:rPr lang="ko-KR" altLang="en-US" b="0" smtClean="0"/>
              <a:t>수행하면 된다</a:t>
            </a:r>
            <a:r>
              <a:rPr lang="en-US" altLang="ko-KR" b="0" smtClean="0"/>
              <a:t>.</a:t>
            </a:r>
          </a:p>
          <a:p>
            <a:pPr marL="0" indent="0">
              <a:buNone/>
            </a:pPr>
            <a:endParaRPr lang="en-US" altLang="ko-KR"/>
          </a:p>
          <a:p>
            <a:pPr lvl="1" algn="l"/>
            <a:r>
              <a:rPr lang="en-US" altLang="ko-KR" b="1" u="sng" smtClean="0"/>
              <a:t>Redo </a:t>
            </a:r>
            <a:r>
              <a:rPr lang="ko-KR" altLang="en-US" b="1" u="sng" smtClean="0"/>
              <a:t>로그</a:t>
            </a:r>
            <a:r>
              <a:rPr lang="en-US" altLang="ko-KR" b="1" u="sng" smtClean="0"/>
              <a:t>, Undo </a:t>
            </a:r>
            <a:r>
              <a:rPr lang="ko-KR" altLang="en-US" b="1" u="sng" smtClean="0"/>
              <a:t>로그는 </a:t>
            </a:r>
            <a:r>
              <a:rPr lang="ko-KR" altLang="en-US" b="1" u="sng" err="1" smtClean="0"/>
              <a:t>인스턴스마다</a:t>
            </a:r>
            <a:r>
              <a:rPr lang="ko-KR" altLang="en-US" b="1" u="sng" smtClean="0"/>
              <a:t> 별도 관리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ko-KR" altLang="en-US" b="0" smtClean="0"/>
              <a:t>모든 서버의 </a:t>
            </a:r>
            <a:r>
              <a:rPr lang="ko-KR" altLang="en-US" b="0" err="1" smtClean="0"/>
              <a:t>인스턴스가</a:t>
            </a:r>
            <a:r>
              <a:rPr lang="ko-KR" altLang="en-US" b="0" smtClean="0"/>
              <a:t> 동일한 컨트롤 파일 및 데이터 파일을 읽고 쓰게 된다</a:t>
            </a:r>
            <a:r>
              <a:rPr lang="en-US" altLang="ko-KR" b="0" smtClean="0"/>
              <a:t>. </a:t>
            </a:r>
            <a:r>
              <a:rPr lang="ko-KR" altLang="en-US" b="0" smtClean="0"/>
              <a:t>반면 </a:t>
            </a:r>
            <a:r>
              <a:rPr lang="en-US" altLang="ko-KR" b="0" smtClean="0"/>
              <a:t>TAC</a:t>
            </a:r>
            <a:r>
              <a:rPr lang="ko-KR" altLang="en-US" b="0" smtClean="0"/>
              <a:t>에서는 공유 디스크에서 데이터 접근의 경합을 최소화하기 위해 </a:t>
            </a:r>
            <a:r>
              <a:rPr lang="en-US" altLang="ko-KR" b="0" smtClean="0"/>
              <a:t>Redo </a:t>
            </a:r>
            <a:r>
              <a:rPr lang="ko-KR" altLang="en-US" b="0" smtClean="0"/>
              <a:t>로그 및 </a:t>
            </a:r>
            <a:r>
              <a:rPr lang="en-US" altLang="ko-KR" b="0" smtClean="0"/>
              <a:t>Undo</a:t>
            </a:r>
            <a:r>
              <a:rPr lang="ko-KR" altLang="en-US" b="0"/>
              <a:t>에 대해서는 </a:t>
            </a:r>
            <a:r>
              <a:rPr lang="ko-KR" altLang="en-US" b="0" err="1"/>
              <a:t>인스턴스마다</a:t>
            </a:r>
            <a:r>
              <a:rPr lang="ko-KR" altLang="en-US" b="0"/>
              <a:t> 별도의 파일을 가지고 있어야 한다</a:t>
            </a:r>
            <a:r>
              <a:rPr lang="en-US" altLang="ko-KR" b="0"/>
              <a:t>. </a:t>
            </a:r>
            <a:r>
              <a:rPr lang="en-US" altLang="ko-KR" b="0" smtClean="0"/>
              <a:t/>
            </a:r>
            <a:br>
              <a:rPr lang="en-US" altLang="ko-KR" b="0" smtClean="0"/>
            </a:br>
            <a:r>
              <a:rPr lang="en-US" altLang="ko-KR" b="0" smtClean="0"/>
              <a:t/>
            </a:r>
            <a:br>
              <a:rPr lang="en-US" altLang="ko-KR" b="0" smtClean="0"/>
            </a:br>
            <a:r>
              <a:rPr lang="en-US" altLang="ko-KR" b="0" smtClean="0"/>
              <a:t>Redo </a:t>
            </a:r>
            <a:r>
              <a:rPr lang="ko-KR" altLang="en-US" b="0"/>
              <a:t>로그 및 </a:t>
            </a:r>
            <a:r>
              <a:rPr lang="en-US" altLang="ko-KR" b="0"/>
              <a:t>Undo </a:t>
            </a:r>
            <a:r>
              <a:rPr lang="ko-KR" altLang="en-US" b="0"/>
              <a:t>정보는 각 서버의 </a:t>
            </a:r>
            <a:r>
              <a:rPr lang="ko-KR" altLang="en-US" b="0" err="1"/>
              <a:t>인스턴스들이</a:t>
            </a:r>
            <a:r>
              <a:rPr lang="ko-KR" altLang="en-US" b="0"/>
              <a:t> 별도의 파일에 </a:t>
            </a:r>
            <a:r>
              <a:rPr lang="ko-KR" altLang="en-US" b="0" smtClean="0"/>
              <a:t>저장하지만</a:t>
            </a:r>
            <a:r>
              <a:rPr lang="en-US" altLang="ko-KR" b="0"/>
              <a:t>, </a:t>
            </a:r>
            <a:r>
              <a:rPr lang="ko-KR" altLang="en-US" b="0"/>
              <a:t>복구 상황 등에 따라 다른 </a:t>
            </a:r>
            <a:r>
              <a:rPr lang="ko-KR" altLang="en-US" b="0" err="1"/>
              <a:t>인스턴스의</a:t>
            </a:r>
            <a:r>
              <a:rPr lang="ko-KR" altLang="en-US" b="0"/>
              <a:t> 정보를 읽어야 하므로 반드시 공유 디스크상에 존재해야 한다</a:t>
            </a:r>
            <a:r>
              <a:rPr lang="en-US" altLang="ko-KR" b="0"/>
              <a:t>.</a:t>
            </a:r>
          </a:p>
          <a:p>
            <a:endParaRPr lang="en-US" altLang="ko-KR"/>
          </a:p>
          <a:p>
            <a:pPr lvl="1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092008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데이터베이스 생성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데이터베이스 생성 절차</a:t>
            </a:r>
            <a:endParaRPr lang="en-US" altLang="ko-KR" smtClean="0"/>
          </a:p>
          <a:p>
            <a:pPr algn="l"/>
            <a:endParaRPr lang="en-US" altLang="ko-KR" smtClean="0"/>
          </a:p>
          <a:p>
            <a:endParaRPr lang="en-US" altLang="ko-KR"/>
          </a:p>
          <a:p>
            <a:pPr lvl="1"/>
            <a:endParaRPr lang="ko-KR" altLang="en-US"/>
          </a:p>
        </p:txBody>
      </p:sp>
      <p:sp>
        <p:nvSpPr>
          <p:cNvPr id="2" name="모서리가 둥근 직사각형 1"/>
          <p:cNvSpPr/>
          <p:nvPr/>
        </p:nvSpPr>
        <p:spPr bwMode="auto">
          <a:xfrm>
            <a:off x="539552" y="1376772"/>
            <a:ext cx="8136904" cy="504056"/>
          </a:xfrm>
          <a:prstGeom prst="roundRect">
            <a:avLst/>
          </a:prstGeom>
          <a:solidFill>
            <a:srgbClr val="FF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관련된 환경설정 파일을 설정한 후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, TBCM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을 기동한다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모서리가 둥근 직사각형 4"/>
          <p:cNvSpPr/>
          <p:nvPr/>
        </p:nvSpPr>
        <p:spPr bwMode="auto">
          <a:xfrm>
            <a:off x="539552" y="2204864"/>
            <a:ext cx="8136904" cy="504056"/>
          </a:xfrm>
          <a:prstGeom prst="roundRect">
            <a:avLst/>
          </a:prstGeom>
          <a:solidFill>
            <a:srgbClr val="FF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. NOMOUNT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모드로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기동한다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모서리가 둥근 직사각형 5"/>
          <p:cNvSpPr/>
          <p:nvPr/>
        </p:nvSpPr>
        <p:spPr bwMode="auto">
          <a:xfrm>
            <a:off x="539552" y="3032956"/>
            <a:ext cx="8136904" cy="504056"/>
          </a:xfrm>
          <a:prstGeom prst="roundRect">
            <a:avLst/>
          </a:prstGeom>
          <a:solidFill>
            <a:srgbClr val="FF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3. SYS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사용자로 접속한 후 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CREATE DATABASE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문을 통해 데이터베이스를 생성한다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모서리가 둥근 직사각형 6"/>
          <p:cNvSpPr/>
          <p:nvPr/>
        </p:nvSpPr>
        <p:spPr bwMode="auto">
          <a:xfrm>
            <a:off x="539552" y="3861048"/>
            <a:ext cx="8136904" cy="612068"/>
          </a:xfrm>
          <a:prstGeom prst="roundRect">
            <a:avLst>
              <a:gd name="adj" fmla="val 10143"/>
            </a:avLst>
          </a:prstGeom>
          <a:solidFill>
            <a:srgbClr val="FF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176213" indent="-176213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CREATE DATABASE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문을 실행하고 나면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자동으로 종료된다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를 다시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기동한 후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, SYS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사용자로 접속하여 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Undo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테이블스페이스와 새로운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Redo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로그 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그룹을 만들고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DDL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문장을 수행한다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모서리가 둥근 직사각형 7"/>
          <p:cNvSpPr/>
          <p:nvPr/>
        </p:nvSpPr>
        <p:spPr bwMode="auto">
          <a:xfrm>
            <a:off x="539552" y="4797152"/>
            <a:ext cx="8136904" cy="504056"/>
          </a:xfrm>
          <a:prstGeom prst="roundRect">
            <a:avLst/>
          </a:prstGeom>
          <a:solidFill>
            <a:srgbClr val="FF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5. $TB_HOME/scripts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디렉터리에 있는 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system.sh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스크립트 파일을 실행한다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아래쪽 화살표 3"/>
          <p:cNvSpPr/>
          <p:nvPr/>
        </p:nvSpPr>
        <p:spPr bwMode="auto">
          <a:xfrm>
            <a:off x="4195450" y="1880828"/>
            <a:ext cx="952614" cy="396044"/>
          </a:xfrm>
          <a:prstGeom prst="downArrow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36000" numCol="1" rtlCol="0" anchor="t" anchorCtr="0" compatLnSpc="1">
            <a:prstTxWarp prst="textNoShape">
              <a:avLst/>
            </a:prstTxWarp>
          </a:bodyPr>
          <a:lstStyle/>
          <a:p>
            <a:pPr marL="1249363" marR="0" indent="-625475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 typeface="-윤고딕120" pitchFamily="18" charset="-127"/>
              <a:buChar char="▪"/>
              <a:tabLst>
                <a:tab pos="266700" algn="l"/>
              </a:tabLst>
            </a:pP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50" charset="-127"/>
              <a:ea typeface="Arial Unicode MS" pitchFamily="50" charset="-127"/>
            </a:endParaRPr>
          </a:p>
        </p:txBody>
      </p:sp>
      <p:sp>
        <p:nvSpPr>
          <p:cNvPr id="10" name="아래쪽 화살표 9"/>
          <p:cNvSpPr/>
          <p:nvPr/>
        </p:nvSpPr>
        <p:spPr bwMode="auto">
          <a:xfrm>
            <a:off x="4195450" y="2708920"/>
            <a:ext cx="952614" cy="396044"/>
          </a:xfrm>
          <a:prstGeom prst="downArrow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36000" numCol="1" rtlCol="0" anchor="t" anchorCtr="0" compatLnSpc="1">
            <a:prstTxWarp prst="textNoShape">
              <a:avLst/>
            </a:prstTxWarp>
          </a:bodyPr>
          <a:lstStyle/>
          <a:p>
            <a:pPr marL="1249363" marR="0" indent="-625475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 typeface="-윤고딕120" pitchFamily="18" charset="-127"/>
              <a:buChar char="▪"/>
              <a:tabLst>
                <a:tab pos="266700" algn="l"/>
              </a:tabLst>
            </a:pP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50" charset="-127"/>
              <a:ea typeface="Arial Unicode MS" pitchFamily="50" charset="-127"/>
            </a:endParaRPr>
          </a:p>
        </p:txBody>
      </p:sp>
      <p:sp>
        <p:nvSpPr>
          <p:cNvPr id="11" name="아래쪽 화살표 10"/>
          <p:cNvSpPr/>
          <p:nvPr/>
        </p:nvSpPr>
        <p:spPr bwMode="auto">
          <a:xfrm>
            <a:off x="4195450" y="3537012"/>
            <a:ext cx="952614" cy="396044"/>
          </a:xfrm>
          <a:prstGeom prst="downArrow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36000" numCol="1" rtlCol="0" anchor="t" anchorCtr="0" compatLnSpc="1">
            <a:prstTxWarp prst="textNoShape">
              <a:avLst/>
            </a:prstTxWarp>
          </a:bodyPr>
          <a:lstStyle/>
          <a:p>
            <a:pPr marL="1249363" marR="0" indent="-625475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 typeface="-윤고딕120" pitchFamily="18" charset="-127"/>
              <a:buChar char="▪"/>
              <a:tabLst>
                <a:tab pos="266700" algn="l"/>
              </a:tabLst>
            </a:pP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50" charset="-127"/>
              <a:ea typeface="Arial Unicode MS" pitchFamily="50" charset="-127"/>
            </a:endParaRPr>
          </a:p>
        </p:txBody>
      </p:sp>
      <p:sp>
        <p:nvSpPr>
          <p:cNvPr id="12" name="아래쪽 화살표 11"/>
          <p:cNvSpPr/>
          <p:nvPr/>
        </p:nvSpPr>
        <p:spPr bwMode="auto">
          <a:xfrm>
            <a:off x="4195450" y="4473116"/>
            <a:ext cx="952614" cy="396044"/>
          </a:xfrm>
          <a:prstGeom prst="downArrow">
            <a:avLst/>
          </a:prstGeom>
          <a:solidFill>
            <a:schemeClr val="bg1">
              <a:lumMod val="8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36000" numCol="1" rtlCol="0" anchor="t" anchorCtr="0" compatLnSpc="1">
            <a:prstTxWarp prst="textNoShape">
              <a:avLst/>
            </a:prstTxWarp>
          </a:bodyPr>
          <a:lstStyle/>
          <a:p>
            <a:pPr marL="1249363" marR="0" indent="-625475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 typeface="-윤고딕120" pitchFamily="18" charset="-127"/>
              <a:buChar char="▪"/>
              <a:tabLst>
                <a:tab pos="266700" algn="l"/>
              </a:tabLst>
            </a:pP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50" charset="-127"/>
              <a:ea typeface="Arial Unicode MS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629349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데이터베이스 생성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데이터베이스 생성 절차</a:t>
            </a:r>
            <a:endParaRPr lang="en-US" altLang="ko-KR" smtClean="0"/>
          </a:p>
          <a:p>
            <a:pPr algn="l"/>
            <a:endParaRPr lang="en-US" altLang="ko-KR" smtClean="0"/>
          </a:p>
          <a:p>
            <a:endParaRPr lang="en-US" altLang="ko-KR"/>
          </a:p>
          <a:p>
            <a:pPr lvl="1"/>
            <a:endParaRPr lang="ko-KR" altLang="en-US"/>
          </a:p>
        </p:txBody>
      </p:sp>
      <p:sp>
        <p:nvSpPr>
          <p:cNvPr id="2" name="모서리가 둥근 직사각형 1"/>
          <p:cNvSpPr/>
          <p:nvPr/>
        </p:nvSpPr>
        <p:spPr bwMode="auto">
          <a:xfrm>
            <a:off x="503548" y="1376772"/>
            <a:ext cx="8064896" cy="504056"/>
          </a:xfrm>
          <a:prstGeom prst="roundRect">
            <a:avLst/>
          </a:prstGeom>
          <a:solidFill>
            <a:srgbClr val="FF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1.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관련된 환경설정 파일을 설정한 후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, TBCM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을 기동한다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" name="Text Box 205"/>
          <p:cNvSpPr txBox="1">
            <a:spLocks noChangeArrowheads="1"/>
          </p:cNvSpPr>
          <p:nvPr/>
        </p:nvSpPr>
        <p:spPr bwMode="auto">
          <a:xfrm>
            <a:off x="899592" y="2054054"/>
            <a:ext cx="6552728" cy="427809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tbcm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-c ... ① ...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tbcm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-b LOCK ... ② ...</a:t>
            </a:r>
            <a:endParaRPr lang="en-US" altLang="ko-KR" b="1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직사각형 13"/>
          <p:cNvSpPr/>
          <p:nvPr/>
        </p:nvSpPr>
        <p:spPr>
          <a:xfrm>
            <a:off x="899592" y="2598003"/>
            <a:ext cx="6552728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TBCM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컨트롤 파일을 초기화하는 명령으로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y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를 입력하면 초기화된다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② TBCM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을 기동했지만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직접 제어하지는 않는다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모서리가 둥근 직사각형 15"/>
          <p:cNvSpPr/>
          <p:nvPr/>
        </p:nvSpPr>
        <p:spPr bwMode="auto">
          <a:xfrm>
            <a:off x="503548" y="3609020"/>
            <a:ext cx="8064896" cy="504056"/>
          </a:xfrm>
          <a:prstGeom prst="roundRect">
            <a:avLst/>
          </a:prstGeom>
          <a:solidFill>
            <a:srgbClr val="FF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2. NOMOUNT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모드로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기동한다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" name="Text Box 205"/>
          <p:cNvSpPr txBox="1">
            <a:spLocks noChangeArrowheads="1"/>
          </p:cNvSpPr>
          <p:nvPr/>
        </p:nvSpPr>
        <p:spPr bwMode="auto">
          <a:xfrm>
            <a:off x="899592" y="4257092"/>
            <a:ext cx="6552728" cy="24622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-t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NOMOUNT</a:t>
            </a:r>
            <a:endParaRPr lang="en-US" altLang="ko-KR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729191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데이터베이스 생성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데이터베이스 생성 절차</a:t>
            </a:r>
            <a:endParaRPr lang="en-US" altLang="ko-KR" smtClean="0"/>
          </a:p>
          <a:p>
            <a:pPr algn="l"/>
            <a:endParaRPr lang="en-US" altLang="ko-KR" smtClean="0"/>
          </a:p>
          <a:p>
            <a:endParaRPr lang="en-US" altLang="ko-KR"/>
          </a:p>
          <a:p>
            <a:pPr lvl="1"/>
            <a:endParaRPr lang="ko-KR" altLang="en-US"/>
          </a:p>
        </p:txBody>
      </p:sp>
      <p:sp>
        <p:nvSpPr>
          <p:cNvPr id="18" name="모서리가 둥근 직사각형 17"/>
          <p:cNvSpPr/>
          <p:nvPr/>
        </p:nvSpPr>
        <p:spPr bwMode="auto">
          <a:xfrm>
            <a:off x="503548" y="1232756"/>
            <a:ext cx="8028892" cy="504056"/>
          </a:xfrm>
          <a:prstGeom prst="roundRect">
            <a:avLst/>
          </a:prstGeom>
          <a:solidFill>
            <a:srgbClr val="FF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3. SYS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사용자로 접속한 후 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CREATE DATABASE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문을 통해 데이터베이스를 생성한다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Text Box 205"/>
          <p:cNvSpPr txBox="1">
            <a:spLocks noChangeArrowheads="1"/>
          </p:cNvSpPr>
          <p:nvPr/>
        </p:nvSpPr>
        <p:spPr bwMode="auto">
          <a:xfrm>
            <a:off x="899592" y="1844824"/>
            <a:ext cx="6552728" cy="46043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[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tibero@tester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~]$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sys/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&gt; CREATE DATABASE "TAC"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		...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① ...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USER sys IDENTIFIED BY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MAXINSTANCES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8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			...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② ...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MAXDATAFILES 256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CHARACTER SET MSWIN949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LOGFILE GROUP 0 'log001' SIZE 50M,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GROUP 1 'log011' SIZE 50M,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GROUP 2 'log021' SIZE 50M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MAXLOGFILES 100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MAXLOGMEMBERS 8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NOARCHIVELOG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DATAFILE 'system001' SIZE 512M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AUTOEXTEND ON NEXT 8M MAXSIZE 3G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DEFAULT TEMPORARY TABLESPACE TEMP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TEMPFILE 'temp001' SIZE 512M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AUTOEXTEND ON NEXT 8M MAXSIZE 3G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EXTENT MANAGEMENT LOCAL AUTOALLOCATE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UNDO TABLESPACE UNDO0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DATAFILE 'undo001' SIZE 512M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AUTOEXTEND ON NEXT 8M MAXSIZE 3G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EXTENT MANAGEMENT LOCAL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AUTOALLOCATE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Database created.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4728585" y="2852936"/>
            <a:ext cx="4019879" cy="46166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r>
              <a:rPr lang="ko-KR" altLang="en-US"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DB_NAME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으로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TAC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를 지정한다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r>
              <a:rPr lang="en-US" altLang="ko-KR">
                <a:latin typeface="맑은 고딕" pitchFamily="50" charset="-127"/>
                <a:ea typeface="맑은 고딕" pitchFamily="50" charset="-127"/>
              </a:rPr>
              <a:t>②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접근할 서버의 최대 </a:t>
            </a:r>
            <a:r>
              <a:rPr lang="ko-KR" altLang="en-US" err="1">
                <a:latin typeface="맑은 고딕" pitchFamily="50" charset="-127"/>
                <a:ea typeface="맑은 고딕" pitchFamily="50" charset="-127"/>
              </a:rPr>
              <a:t>인스턴스의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 개수를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8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로 지정한다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194448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데이터베이스 생성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TAC </a:t>
            </a:r>
            <a:r>
              <a:rPr lang="ko-KR" altLang="en-US" dirty="0" smtClean="0"/>
              <a:t>데이터베이스 생성 절차</a:t>
            </a:r>
            <a:endParaRPr lang="en-US" altLang="ko-KR" dirty="0"/>
          </a:p>
          <a:p>
            <a:pPr lvl="1"/>
            <a:endParaRPr lang="en-US" altLang="ko-KR" dirty="0" smtClean="0"/>
          </a:p>
          <a:p>
            <a:pPr lvl="1" algn="l"/>
            <a:r>
              <a:rPr lang="en-US" altLang="ko-KR" b="1" dirty="0"/>
              <a:t>MAXINSTANCE </a:t>
            </a:r>
            <a:r>
              <a:rPr lang="ko-KR" altLang="en-US" b="1" dirty="0" err="1" smtClean="0"/>
              <a:t>파라미터</a:t>
            </a:r>
            <a:r>
              <a:rPr lang="ko-KR" altLang="en-US" b="1" dirty="0" smtClean="0"/>
              <a:t> 주의</a:t>
            </a:r>
            <a:r>
              <a:rPr lang="en-US" altLang="ko-KR" dirty="0"/>
              <a:t/>
            </a:r>
            <a:br>
              <a:rPr lang="en-US" altLang="ko-KR" dirty="0"/>
            </a:br>
            <a:r>
              <a:rPr lang="ko-KR" altLang="en-US" dirty="0" smtClean="0"/>
              <a:t>기존의 </a:t>
            </a:r>
            <a:r>
              <a:rPr lang="en-US" altLang="ko-KR" dirty="0"/>
              <a:t>CREATE DATABASE </a:t>
            </a:r>
            <a:r>
              <a:rPr lang="ko-KR" altLang="en-US" dirty="0"/>
              <a:t>문과 비교해 달라진 부분은 없다</a:t>
            </a:r>
            <a:r>
              <a:rPr lang="en-US" altLang="ko-KR" dirty="0"/>
              <a:t>. </a:t>
            </a:r>
            <a:r>
              <a:rPr lang="ko-KR" altLang="en-US" dirty="0"/>
              <a:t>다만</a:t>
            </a:r>
            <a:r>
              <a:rPr lang="en-US" altLang="ko-KR" dirty="0"/>
              <a:t>, </a:t>
            </a:r>
            <a:r>
              <a:rPr lang="ko-KR" altLang="en-US" dirty="0"/>
              <a:t>데이터베이스파일을 공유할 </a:t>
            </a:r>
            <a:r>
              <a:rPr lang="ko-KR" altLang="en-US" dirty="0" err="1"/>
              <a:t>인스</a:t>
            </a:r>
            <a:endParaRPr lang="ko-KR" altLang="en-US" dirty="0"/>
          </a:p>
          <a:p>
            <a:pPr marL="536575" lvl="1" indent="-92075" algn="l">
              <a:buNone/>
            </a:pPr>
            <a:r>
              <a:rPr lang="ko-KR" altLang="en-US" dirty="0" err="1"/>
              <a:t>턴스의</a:t>
            </a:r>
            <a:r>
              <a:rPr lang="ko-KR" altLang="en-US" dirty="0"/>
              <a:t> 최대 개수를 나타내는 </a:t>
            </a:r>
            <a:r>
              <a:rPr lang="en-US" altLang="ko-KR" dirty="0"/>
              <a:t>MAXINSTANCE </a:t>
            </a:r>
            <a:r>
              <a:rPr lang="ko-KR" altLang="en-US" dirty="0" err="1"/>
              <a:t>파라미터를</a:t>
            </a:r>
            <a:r>
              <a:rPr lang="ko-KR" altLang="en-US" dirty="0"/>
              <a:t> 주의해야 한다</a:t>
            </a:r>
            <a:r>
              <a:rPr lang="en-US" altLang="ko-KR" dirty="0"/>
              <a:t>. </a:t>
            </a:r>
            <a:r>
              <a:rPr lang="ko-KR" altLang="en-US" dirty="0"/>
              <a:t>이 </a:t>
            </a:r>
            <a:r>
              <a:rPr lang="ko-KR" altLang="en-US" dirty="0" err="1"/>
              <a:t>파라미터의</a:t>
            </a:r>
            <a:r>
              <a:rPr lang="ko-KR" altLang="en-US" dirty="0"/>
              <a:t> 값은 컨트롤</a:t>
            </a:r>
          </a:p>
          <a:p>
            <a:pPr marL="536575" lvl="1" indent="-92075" algn="l">
              <a:buNone/>
            </a:pPr>
            <a:r>
              <a:rPr lang="ko-KR" altLang="en-US" dirty="0"/>
              <a:t>파일과 데이터 파일의 헤더 등에 영향을 미치며</a:t>
            </a:r>
            <a:r>
              <a:rPr lang="en-US" altLang="ko-KR" dirty="0"/>
              <a:t>, </a:t>
            </a:r>
            <a:r>
              <a:rPr lang="ko-KR" altLang="en-US" dirty="0"/>
              <a:t>설정된 값 이상으로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</a:t>
            </a:r>
            <a:r>
              <a:rPr lang="ko-KR" altLang="en-US" dirty="0" err="1"/>
              <a:t>인스턴스를</a:t>
            </a:r>
            <a:r>
              <a:rPr lang="ko-KR" altLang="en-US" dirty="0"/>
              <a:t> 추</a:t>
            </a:r>
          </a:p>
          <a:p>
            <a:pPr marL="536575" lvl="1" indent="-92075" algn="l">
              <a:buNone/>
            </a:pPr>
            <a:r>
              <a:rPr lang="ko-KR" altLang="en-US" dirty="0"/>
              <a:t>가할 수 없으므로</a:t>
            </a:r>
            <a:r>
              <a:rPr lang="en-US" altLang="ko-KR" dirty="0"/>
              <a:t>, TAC</a:t>
            </a:r>
            <a:r>
              <a:rPr lang="ko-KR" altLang="en-US" dirty="0"/>
              <a:t>를 위해 데이터베이스를 생성할 때</a:t>
            </a:r>
            <a:r>
              <a:rPr lang="en-US" altLang="ko-KR" dirty="0"/>
              <a:t>, </a:t>
            </a:r>
            <a:r>
              <a:rPr lang="ko-KR" altLang="en-US" dirty="0"/>
              <a:t>충분한 값을 설정해야 한다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/>
          </a:p>
          <a:p>
            <a:pPr lvl="1" algn="l"/>
            <a:r>
              <a:rPr lang="ko-KR" altLang="en-US" b="1" dirty="0" smtClean="0"/>
              <a:t>각 </a:t>
            </a:r>
            <a:r>
              <a:rPr lang="ko-KR" altLang="en-US" b="1" dirty="0"/>
              <a:t>서버의 </a:t>
            </a:r>
            <a:r>
              <a:rPr lang="ko-KR" altLang="en-US" b="1" dirty="0" err="1"/>
              <a:t>인스턴스는</a:t>
            </a:r>
            <a:r>
              <a:rPr lang="ko-KR" altLang="en-US" b="1" dirty="0"/>
              <a:t> 별도의 </a:t>
            </a:r>
            <a:r>
              <a:rPr lang="en-US" altLang="ko-KR" b="1" dirty="0"/>
              <a:t>Redo </a:t>
            </a:r>
            <a:r>
              <a:rPr lang="ko-KR" altLang="en-US" b="1" dirty="0"/>
              <a:t>및 </a:t>
            </a:r>
            <a:r>
              <a:rPr lang="en-US" altLang="ko-KR" b="1" dirty="0"/>
              <a:t>Undo </a:t>
            </a:r>
            <a:r>
              <a:rPr lang="ko-KR" altLang="en-US" b="1" dirty="0"/>
              <a:t>공간을 가져야 한다</a:t>
            </a:r>
            <a:r>
              <a:rPr lang="en-US" altLang="ko-KR" b="1" dirty="0"/>
              <a:t>.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en-US" altLang="ko-KR" dirty="0" smtClean="0"/>
              <a:t>CREATE DATABASE </a:t>
            </a:r>
            <a:r>
              <a:rPr lang="ko-KR" altLang="en-US" dirty="0"/>
              <a:t>문을 실행한 시점에 생성된 </a:t>
            </a:r>
            <a:r>
              <a:rPr lang="en-US" altLang="ko-KR" dirty="0"/>
              <a:t>Undo </a:t>
            </a:r>
            <a:r>
              <a:rPr lang="ko-KR" altLang="en-US" dirty="0"/>
              <a:t>테이블스페이스 및 </a:t>
            </a:r>
            <a:r>
              <a:rPr lang="en-US" altLang="ko-KR" dirty="0"/>
              <a:t>Redo </a:t>
            </a:r>
            <a:r>
              <a:rPr lang="ko-KR" altLang="en-US" dirty="0"/>
              <a:t>로그 파일은 첫 번째 </a:t>
            </a:r>
            <a:r>
              <a:rPr lang="ko-KR" altLang="en-US" dirty="0" err="1" smtClean="0"/>
              <a:t>인스턴스</a:t>
            </a:r>
            <a:r>
              <a:rPr lang="ko-KR" altLang="en-US" dirty="0" smtClean="0"/>
              <a:t> 를 </a:t>
            </a:r>
            <a:r>
              <a:rPr lang="ko-KR" altLang="en-US" dirty="0"/>
              <a:t>위한 것으로 다른 </a:t>
            </a:r>
            <a:r>
              <a:rPr lang="ko-KR" altLang="en-US" dirty="0" err="1"/>
              <a:t>인스턴스가</a:t>
            </a:r>
            <a:r>
              <a:rPr lang="ko-KR" altLang="en-US" dirty="0"/>
              <a:t> 데이터베이스에 접근하기 위해서는 별도의 </a:t>
            </a:r>
            <a:r>
              <a:rPr lang="en-US" altLang="ko-KR" dirty="0"/>
              <a:t>Redo </a:t>
            </a:r>
            <a:r>
              <a:rPr lang="ko-KR" altLang="en-US" dirty="0"/>
              <a:t>로그 그룹과 </a:t>
            </a:r>
            <a:r>
              <a:rPr lang="en-US" altLang="ko-KR" dirty="0" smtClean="0"/>
              <a:t>Undo </a:t>
            </a:r>
            <a:r>
              <a:rPr lang="ko-KR" altLang="en-US" dirty="0" smtClean="0"/>
              <a:t>테이블스페이스를 </a:t>
            </a:r>
            <a:r>
              <a:rPr lang="ko-KR" altLang="en-US" dirty="0"/>
              <a:t>생성하는 것이 필요하다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 smtClean="0"/>
          </a:p>
          <a:p>
            <a:pPr lvl="1" algn="l"/>
            <a:r>
              <a:rPr lang="en-US" altLang="ko-KR" b="1" dirty="0" smtClean="0"/>
              <a:t>THREAD, UNDO_TABLESPACE </a:t>
            </a:r>
            <a:r>
              <a:rPr lang="ko-KR" altLang="en-US" b="1" dirty="0"/>
              <a:t>초기화 </a:t>
            </a:r>
            <a:r>
              <a:rPr lang="ko-KR" altLang="en-US" b="1" dirty="0" err="1" smtClean="0"/>
              <a:t>파라미터</a:t>
            </a:r>
            <a:r>
              <a:rPr lang="ko-KR" altLang="en-US" b="1" dirty="0" smtClean="0"/>
              <a:t> 설정 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생성된 </a:t>
            </a:r>
            <a:r>
              <a:rPr lang="en-US" altLang="ko-KR" dirty="0"/>
              <a:t>Redo </a:t>
            </a:r>
            <a:r>
              <a:rPr lang="ko-KR" altLang="en-US" dirty="0"/>
              <a:t>로그 그룹은 자동으로 </a:t>
            </a:r>
            <a:r>
              <a:rPr lang="en-US" altLang="ko-KR" dirty="0"/>
              <a:t>0</a:t>
            </a:r>
            <a:r>
              <a:rPr lang="ko-KR" altLang="en-US" dirty="0"/>
              <a:t>번의 </a:t>
            </a:r>
            <a:r>
              <a:rPr lang="en-US" altLang="ko-KR" dirty="0"/>
              <a:t>Redo </a:t>
            </a:r>
            <a:r>
              <a:rPr lang="ko-KR" altLang="en-US" dirty="0" err="1"/>
              <a:t>스레드가</a:t>
            </a:r>
            <a:r>
              <a:rPr lang="ko-KR" altLang="en-US" dirty="0"/>
              <a:t> 된다</a:t>
            </a:r>
            <a:r>
              <a:rPr lang="en-US" altLang="ko-KR" dirty="0"/>
              <a:t>. </a:t>
            </a:r>
            <a:r>
              <a:rPr lang="ko-KR" altLang="en-US" dirty="0"/>
              <a:t>따라서 </a:t>
            </a:r>
            <a:r>
              <a:rPr lang="en-US" altLang="ko-KR" dirty="0"/>
              <a:t>CREATE DATABASE </a:t>
            </a:r>
            <a:r>
              <a:rPr lang="ko-KR" altLang="en-US" dirty="0"/>
              <a:t>문을 실</a:t>
            </a:r>
          </a:p>
          <a:p>
            <a:pPr marL="447675" lvl="1" indent="0" algn="l">
              <a:buNone/>
            </a:pPr>
            <a:r>
              <a:rPr lang="ko-KR" altLang="en-US" dirty="0"/>
              <a:t>행하는 시점에 서버 </a:t>
            </a:r>
            <a:r>
              <a:rPr lang="ko-KR" altLang="en-US" dirty="0" err="1" smtClean="0"/>
              <a:t>인스턴스</a:t>
            </a:r>
            <a:r>
              <a:rPr lang="ko-KR" altLang="en-US" dirty="0" smtClean="0"/>
              <a:t> </a:t>
            </a:r>
            <a:r>
              <a:rPr lang="ko-KR" altLang="en-US" dirty="0"/>
              <a:t>환경설정 파일</a:t>
            </a:r>
            <a:r>
              <a:rPr lang="en-US" altLang="ko-KR" dirty="0"/>
              <a:t>($</a:t>
            </a:r>
            <a:r>
              <a:rPr lang="en-US" altLang="ko-KR" dirty="0" err="1"/>
              <a:t>TB_SID.tip</a:t>
            </a:r>
            <a:r>
              <a:rPr lang="en-US" altLang="ko-KR" dirty="0"/>
              <a:t>)</a:t>
            </a:r>
            <a:r>
              <a:rPr lang="ko-KR" altLang="en-US" dirty="0"/>
              <a:t>의 </a:t>
            </a:r>
            <a:r>
              <a:rPr lang="en-US" altLang="ko-KR" dirty="0"/>
              <a:t>THREAD </a:t>
            </a:r>
            <a:r>
              <a:rPr lang="ko-KR" altLang="en-US" dirty="0"/>
              <a:t>초기화 </a:t>
            </a:r>
            <a:r>
              <a:rPr lang="ko-KR" altLang="en-US" dirty="0" err="1"/>
              <a:t>파라미터와</a:t>
            </a:r>
            <a:r>
              <a:rPr lang="ko-KR" altLang="en-US" dirty="0"/>
              <a:t> </a:t>
            </a:r>
            <a:r>
              <a:rPr lang="en-US" altLang="ko-KR" dirty="0"/>
              <a:t>UNDO_TA</a:t>
            </a:r>
          </a:p>
          <a:p>
            <a:pPr marL="447675" lvl="1" indent="0" algn="l">
              <a:buNone/>
            </a:pPr>
            <a:r>
              <a:rPr lang="en-US" altLang="ko-KR" dirty="0"/>
              <a:t>BLESPACE </a:t>
            </a:r>
            <a:r>
              <a:rPr lang="ko-KR" altLang="en-US" dirty="0"/>
              <a:t>초기화 </a:t>
            </a:r>
            <a:r>
              <a:rPr lang="ko-KR" altLang="en-US" dirty="0" err="1"/>
              <a:t>파라미터는</a:t>
            </a:r>
            <a:r>
              <a:rPr lang="ko-KR" altLang="en-US" dirty="0"/>
              <a:t> 다음과 같이 설정되어 있어야 한다</a:t>
            </a:r>
            <a:r>
              <a:rPr lang="en-US" altLang="ko-KR" dirty="0" smtClean="0"/>
              <a:t>.</a:t>
            </a:r>
          </a:p>
          <a:p>
            <a:pPr marL="447675" lvl="1" indent="0">
              <a:buNone/>
            </a:pPr>
            <a:endParaRPr lang="en-US" altLang="ko-KR" dirty="0"/>
          </a:p>
          <a:p>
            <a:pPr marL="447675" lvl="1" indent="0">
              <a:buNone/>
            </a:pPr>
            <a:endParaRPr lang="ko-KR" altLang="en-US" dirty="0"/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683568" y="5413459"/>
            <a:ext cx="6552728" cy="427809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THREAD=0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UNDO_TABLESPACE=UNDO0</a:t>
            </a:r>
            <a:endParaRPr lang="en-US" altLang="ko-KR" b="1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674544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데이터베이스 생성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데이터베이스 생성 절차</a:t>
            </a:r>
            <a:endParaRPr lang="en-US" altLang="ko-KR"/>
          </a:p>
          <a:p>
            <a:pPr lvl="1"/>
            <a:endParaRPr lang="en-US" altLang="ko-KR" smtClean="0"/>
          </a:p>
          <a:p>
            <a:pPr lvl="1"/>
            <a:endParaRPr lang="en-US" altLang="ko-KR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 algn="l"/>
            <a:endParaRPr lang="en-US" altLang="ko-KR" b="1" smtClean="0"/>
          </a:p>
          <a:p>
            <a:pPr lvl="1" algn="l"/>
            <a:endParaRPr lang="en-US" altLang="ko-KR" b="1"/>
          </a:p>
          <a:p>
            <a:pPr lvl="1" algn="l"/>
            <a:endParaRPr lang="en-US" altLang="ko-KR" b="1" smtClean="0"/>
          </a:p>
          <a:p>
            <a:pPr lvl="1" algn="l"/>
            <a:endParaRPr lang="en-US" altLang="ko-KR" b="1"/>
          </a:p>
          <a:p>
            <a:pPr lvl="1" algn="l"/>
            <a:endParaRPr lang="en-US" altLang="ko-KR" b="1" smtClean="0"/>
          </a:p>
          <a:p>
            <a:pPr lvl="1" algn="l"/>
            <a:endParaRPr lang="en-US" altLang="ko-KR" b="1"/>
          </a:p>
          <a:p>
            <a:pPr lvl="1" algn="l"/>
            <a:endParaRPr lang="en-US" altLang="ko-KR" b="1" smtClean="0"/>
          </a:p>
          <a:p>
            <a:pPr lvl="1" algn="l"/>
            <a:endParaRPr lang="en-US" altLang="ko-KR" b="1"/>
          </a:p>
          <a:p>
            <a:pPr lvl="1" algn="l"/>
            <a:endParaRPr lang="en-US" altLang="ko-KR" b="1" smtClean="0"/>
          </a:p>
          <a:p>
            <a:pPr lvl="1" algn="l"/>
            <a:endParaRPr lang="en-US" altLang="ko-KR" b="1"/>
          </a:p>
          <a:p>
            <a:pPr lvl="1" algn="l"/>
            <a:endParaRPr lang="en-US" altLang="ko-KR" b="1" smtClean="0"/>
          </a:p>
          <a:p>
            <a:pPr lvl="1" algn="l"/>
            <a:r>
              <a:rPr lang="en-US" altLang="ko-KR"/>
              <a:t>Redo </a:t>
            </a:r>
            <a:r>
              <a:rPr lang="ko-KR" altLang="en-US"/>
              <a:t>로그 그룹을 추가하기 위한 기존의 </a:t>
            </a:r>
            <a:r>
              <a:rPr lang="en-US" altLang="ko-KR"/>
              <a:t>DDL </a:t>
            </a:r>
            <a:r>
              <a:rPr lang="ko-KR" altLang="en-US"/>
              <a:t>문장과 같지만 </a:t>
            </a:r>
            <a:r>
              <a:rPr lang="en-US" altLang="ko-KR"/>
              <a:t>THREAD </a:t>
            </a:r>
            <a:r>
              <a:rPr lang="ko-KR" altLang="en-US"/>
              <a:t>번호를 지정했다는 것에 </a:t>
            </a:r>
            <a:r>
              <a:rPr lang="ko-KR" altLang="en-US" smtClean="0"/>
              <a:t>주의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ko-KR" altLang="en-US" smtClean="0"/>
              <a:t>해야 </a:t>
            </a:r>
            <a:r>
              <a:rPr lang="ko-KR" altLang="en-US"/>
              <a:t>한다</a:t>
            </a:r>
            <a:r>
              <a:rPr lang="en-US" altLang="ko-KR"/>
              <a:t>. </a:t>
            </a:r>
            <a:r>
              <a:rPr lang="ko-KR" altLang="en-US"/>
              <a:t>이 예제에서는 두 번째 </a:t>
            </a:r>
            <a:r>
              <a:rPr lang="ko-KR" altLang="en-US" err="1"/>
              <a:t>인스턴스가</a:t>
            </a:r>
            <a:r>
              <a:rPr lang="ko-KR" altLang="en-US"/>
              <a:t> 사용할 </a:t>
            </a:r>
            <a:r>
              <a:rPr lang="en-US" altLang="ko-KR"/>
              <a:t>Undo </a:t>
            </a:r>
            <a:r>
              <a:rPr lang="ko-KR" altLang="en-US"/>
              <a:t>테이블스페이스 </a:t>
            </a:r>
            <a:r>
              <a:rPr lang="en-US" altLang="ko-KR"/>
              <a:t>UNDO1</a:t>
            </a:r>
            <a:r>
              <a:rPr lang="ko-KR" altLang="en-US"/>
              <a:t>과 </a:t>
            </a:r>
            <a:r>
              <a:rPr lang="en-US" altLang="ko-KR"/>
              <a:t>Redo </a:t>
            </a:r>
            <a:r>
              <a:rPr lang="ko-KR" altLang="en-US" err="1"/>
              <a:t>스레드</a:t>
            </a:r>
            <a:r>
              <a:rPr lang="ko-KR" altLang="en-US"/>
              <a:t> </a:t>
            </a:r>
            <a:r>
              <a:rPr lang="en-US" altLang="ko-KR" smtClean="0"/>
              <a:t>1 </a:t>
            </a:r>
            <a:r>
              <a:rPr lang="ko-KR" altLang="en-US" smtClean="0"/>
              <a:t>을 </a:t>
            </a:r>
            <a:r>
              <a:rPr lang="ko-KR" altLang="en-US"/>
              <a:t>위한 </a:t>
            </a:r>
            <a:r>
              <a:rPr lang="en-US" altLang="ko-KR"/>
              <a:t>Redo </a:t>
            </a:r>
            <a:r>
              <a:rPr lang="ko-KR" altLang="en-US"/>
              <a:t>로그 그룹을 추가하고</a:t>
            </a:r>
            <a:r>
              <a:rPr lang="en-US" altLang="ko-KR"/>
              <a:t>, </a:t>
            </a:r>
            <a:r>
              <a:rPr lang="ko-KR" altLang="en-US"/>
              <a:t>활성화시키는 과정을 보여주고 있다</a:t>
            </a:r>
            <a:r>
              <a:rPr lang="en-US" altLang="ko-KR" smtClean="0"/>
              <a:t>.</a:t>
            </a:r>
            <a:endParaRPr lang="en-US" altLang="ko-KR"/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683568" y="1808820"/>
            <a:ext cx="7596844" cy="169892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[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tibero@tester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~]$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[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tibero@tester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~]$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sys/</a:t>
            </a:r>
            <a:r>
              <a:rPr lang="en-US" altLang="ko-KR" err="1" smtClean="0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CREATE UNDO TABLESPACE UNDO1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DATAFILE 'undo011' SIZE 512M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AUTOEXTEND ON NEXT 8M MAXSIZE 3G</a:t>
            </a:r>
          </a:p>
          <a:p>
            <a:pPr indent="444500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EXTENT MANAGEMENT LOCAL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AUTOALLOCATE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'UNDO1' created.</a:t>
            </a:r>
            <a:endParaRPr lang="en-US" altLang="ko-KR" b="1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모서리가 둥근 직사각형 4"/>
          <p:cNvSpPr/>
          <p:nvPr/>
        </p:nvSpPr>
        <p:spPr bwMode="auto">
          <a:xfrm>
            <a:off x="503548" y="1232756"/>
            <a:ext cx="8028892" cy="540060"/>
          </a:xfrm>
          <a:prstGeom prst="roundRect">
            <a:avLst>
              <a:gd name="adj" fmla="val 10143"/>
            </a:avLst>
          </a:prstGeom>
          <a:solidFill>
            <a:srgbClr val="FF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marL="176213" indent="-176213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4.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CREATE DATABASE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문을 실행하고 나면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자동으로 종료된다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.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를 다시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기동한 후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, SYS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사용자로 접속하여 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Undo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테이블스페이스와 새로운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Redo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로그 </a:t>
            </a:r>
            <a:r>
              <a:rPr lang="ko-KR" altLang="en-US" b="1" dirty="0" smtClean="0">
                <a:latin typeface="맑은 고딕" pitchFamily="50" charset="-127"/>
                <a:ea typeface="맑은 고딕" pitchFamily="50" charset="-127"/>
              </a:rPr>
              <a:t>그룹을 만들고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DDL </a:t>
            </a:r>
            <a:r>
              <a:rPr lang="ko-KR" altLang="en-US" b="1" dirty="0">
                <a:latin typeface="맑은 고딕" pitchFamily="50" charset="-127"/>
                <a:ea typeface="맑은 고딕" pitchFamily="50" charset="-127"/>
              </a:rPr>
              <a:t>문장을 수행한다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Text Box 205"/>
          <p:cNvSpPr txBox="1">
            <a:spLocks noChangeArrowheads="1"/>
          </p:cNvSpPr>
          <p:nvPr/>
        </p:nvSpPr>
        <p:spPr bwMode="auto">
          <a:xfrm>
            <a:off x="683568" y="3537012"/>
            <a:ext cx="7596844" cy="151733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ADD LOGFILE THREAD 1 GROUP 3 'log031' size 50M;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ADD LOGFILE THREAD 1 GROUP 4 'log041' size 50M;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ADD LOGFILE THREAD 1 GROUP 5 'log051' size 50M;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ALTER DATABASE ENABLE PUBLIC THREAD 1; ... ① ...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Database altered.</a:t>
            </a:r>
            <a:endParaRPr lang="en-US" altLang="ko-KR" b="1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463988" y="4844189"/>
            <a:ext cx="3839513" cy="27699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r>
              <a:rPr lang="ko-KR" altLang="en-US">
                <a:latin typeface="맑은 고딕" pitchFamily="50" charset="-127"/>
                <a:ea typeface="맑은 고딕" pitchFamily="50" charset="-127"/>
              </a:rPr>
              <a:t>①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Redo </a:t>
            </a:r>
            <a:r>
              <a:rPr lang="ko-KR" altLang="en-US" err="1">
                <a:latin typeface="맑은 고딕" pitchFamily="50" charset="-127"/>
                <a:ea typeface="맑은 고딕" pitchFamily="50" charset="-127"/>
              </a:rPr>
              <a:t>스레드를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 활성화하는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DDL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문장을 실행한다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132066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None/>
              <a:defRPr/>
            </a:pPr>
            <a:r>
              <a:rPr lang="en-US" altLang="ko-KR" sz="1200" dirty="0" err="1">
                <a:latin typeface="+mn-ea"/>
              </a:rPr>
              <a:t>Tibero</a:t>
            </a:r>
            <a:r>
              <a:rPr lang="ko-KR" altLang="en-US" sz="1200" dirty="0">
                <a:latin typeface="+mn-ea"/>
              </a:rPr>
              <a:t>는 </a:t>
            </a:r>
            <a:r>
              <a:rPr lang="en-US" altLang="ko-KR" sz="1200" dirty="0">
                <a:latin typeface="+mn-ea"/>
              </a:rPr>
              <a:t>Oracle</a:t>
            </a:r>
            <a:r>
              <a:rPr lang="ko-KR" altLang="en-US" sz="1200" dirty="0">
                <a:latin typeface="+mn-ea"/>
              </a:rPr>
              <a:t>에서 지원하는 거의 모든 함수를 </a:t>
            </a:r>
            <a:r>
              <a:rPr lang="ko-KR" altLang="en-US" sz="1200" dirty="0" smtClean="0">
                <a:latin typeface="+mn-ea"/>
              </a:rPr>
              <a:t>지원</a:t>
            </a:r>
            <a:r>
              <a:rPr lang="en-US" altLang="ko-KR" sz="1200" dirty="0" smtClean="0">
                <a:latin typeface="+mn-ea"/>
                <a:ea typeface="+mn-ea"/>
              </a:rPr>
              <a:t> </a:t>
            </a:r>
          </a:p>
        </p:txBody>
      </p:sp>
      <p:sp>
        <p:nvSpPr>
          <p:cNvPr id="27" name="Rectangle 52"/>
          <p:cNvSpPr>
            <a:spLocks noChangeArrowheads="1"/>
          </p:cNvSpPr>
          <p:nvPr/>
        </p:nvSpPr>
        <p:spPr bwMode="auto">
          <a:xfrm>
            <a:off x="654050" y="1476375"/>
            <a:ext cx="7986713" cy="303213"/>
          </a:xfrm>
          <a:prstGeom prst="rect">
            <a:avLst/>
          </a:prstGeom>
          <a:gradFill rotWithShape="1">
            <a:gsLst>
              <a:gs pos="0">
                <a:srgbClr val="FAFAFA"/>
              </a:gs>
              <a:gs pos="100000">
                <a:srgbClr val="EAEAEA"/>
              </a:gs>
            </a:gsLst>
            <a:lin ang="5400000" scaled="1"/>
          </a:gradFill>
          <a:ln w="12700" algn="ctr">
            <a:solidFill>
              <a:srgbClr val="6C799C"/>
            </a:solidFill>
            <a:miter lim="800000"/>
            <a:headEnd/>
            <a:tailEnd/>
          </a:ln>
        </p:spPr>
        <p:txBody>
          <a:bodyPr wrap="none" lIns="126000" anchor="ctr"/>
          <a:lstStyle/>
          <a:p>
            <a:pPr>
              <a:lnSpc>
                <a:spcPct val="120000"/>
              </a:lnSpc>
            </a:pPr>
            <a:r>
              <a:rPr lang="en-US" altLang="ko-KR" sz="1600" b="1" baseline="0">
                <a:solidFill>
                  <a:srgbClr val="26313A"/>
                </a:solidFill>
                <a:ea typeface="맑은 고딕" pitchFamily="50" charset="-127"/>
              </a:rPr>
              <a:t>String Function</a:t>
            </a:r>
            <a:endParaRPr lang="ko-KR" altLang="en-US" sz="1600" b="1" baseline="0">
              <a:solidFill>
                <a:srgbClr val="26313A"/>
              </a:solidFill>
              <a:ea typeface="맑은 고딕" pitchFamily="50" charset="-127"/>
            </a:endParaRPr>
          </a:p>
        </p:txBody>
      </p:sp>
      <p:grpSp>
        <p:nvGrpSpPr>
          <p:cNvPr id="28" name="Group 53"/>
          <p:cNvGrpSpPr>
            <a:grpSpLocks/>
          </p:cNvGrpSpPr>
          <p:nvPr/>
        </p:nvGrpSpPr>
        <p:grpSpPr bwMode="auto">
          <a:xfrm>
            <a:off x="296863" y="1481138"/>
            <a:ext cx="301625" cy="300037"/>
            <a:chOff x="127" y="639"/>
            <a:chExt cx="190" cy="189"/>
          </a:xfrm>
        </p:grpSpPr>
        <p:sp>
          <p:nvSpPr>
            <p:cNvPr id="29" name="Rectangle 54"/>
            <p:cNvSpPr>
              <a:spLocks noChangeArrowheads="1"/>
            </p:cNvSpPr>
            <p:nvPr/>
          </p:nvSpPr>
          <p:spPr bwMode="auto">
            <a:xfrm>
              <a:off x="127" y="639"/>
              <a:ext cx="190" cy="189"/>
            </a:xfrm>
            <a:prstGeom prst="rect">
              <a:avLst/>
            </a:prstGeom>
            <a:solidFill>
              <a:srgbClr val="648DA4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30" name="Freeform 55"/>
            <p:cNvSpPr>
              <a:spLocks/>
            </p:cNvSpPr>
            <p:nvPr/>
          </p:nvSpPr>
          <p:spPr bwMode="auto">
            <a:xfrm>
              <a:off x="142" y="652"/>
              <a:ext cx="169" cy="167"/>
            </a:xfrm>
            <a:custGeom>
              <a:avLst/>
              <a:gdLst>
                <a:gd name="T0" fmla="*/ 11 w 286"/>
                <a:gd name="T1" fmla="*/ 0 h 286"/>
                <a:gd name="T2" fmla="*/ 11 w 286"/>
                <a:gd name="T3" fmla="*/ 1 h 286"/>
                <a:gd name="T4" fmla="*/ 11 w 286"/>
                <a:gd name="T5" fmla="*/ 10 h 286"/>
                <a:gd name="T6" fmla="*/ 11 w 286"/>
                <a:gd name="T7" fmla="*/ 10 h 286"/>
                <a:gd name="T8" fmla="*/ 1 w 286"/>
                <a:gd name="T9" fmla="*/ 10 h 286"/>
                <a:gd name="T10" fmla="*/ 0 w 286"/>
                <a:gd name="T11" fmla="*/ 11 h 286"/>
                <a:gd name="T12" fmla="*/ 0 w 286"/>
                <a:gd name="T13" fmla="*/ 11 h 286"/>
                <a:gd name="T14" fmla="*/ 1 w 286"/>
                <a:gd name="T15" fmla="*/ 11 h 286"/>
                <a:gd name="T16" fmla="*/ 12 w 286"/>
                <a:gd name="T17" fmla="*/ 11 h 286"/>
                <a:gd name="T18" fmla="*/ 12 w 286"/>
                <a:gd name="T19" fmla="*/ 11 h 286"/>
                <a:gd name="T20" fmla="*/ 12 w 286"/>
                <a:gd name="T21" fmla="*/ 1 h 286"/>
                <a:gd name="T22" fmla="*/ 12 w 286"/>
                <a:gd name="T23" fmla="*/ 0 h 286"/>
                <a:gd name="T24" fmla="*/ 11 w 286"/>
                <a:gd name="T25" fmla="*/ 0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6"/>
                <a:gd name="T40" fmla="*/ 0 h 286"/>
                <a:gd name="T41" fmla="*/ 286 w 286"/>
                <a:gd name="T42" fmla="*/ 286 h 28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6" h="286">
                  <a:moveTo>
                    <a:pt x="259" y="0"/>
                  </a:moveTo>
                  <a:cubicBezTo>
                    <a:pt x="256" y="0"/>
                    <a:pt x="254" y="3"/>
                    <a:pt x="254" y="6"/>
                  </a:cubicBezTo>
                  <a:cubicBezTo>
                    <a:pt x="254" y="248"/>
                    <a:pt x="254" y="248"/>
                    <a:pt x="254" y="248"/>
                  </a:cubicBezTo>
                  <a:cubicBezTo>
                    <a:pt x="254" y="251"/>
                    <a:pt x="251" y="254"/>
                    <a:pt x="248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3" y="254"/>
                    <a:pt x="0" y="256"/>
                    <a:pt x="0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283"/>
                    <a:pt x="3" y="286"/>
                    <a:pt x="6" y="286"/>
                  </a:cubicBezTo>
                  <a:cubicBezTo>
                    <a:pt x="280" y="286"/>
                    <a:pt x="280" y="286"/>
                    <a:pt x="280" y="286"/>
                  </a:cubicBezTo>
                  <a:cubicBezTo>
                    <a:pt x="283" y="286"/>
                    <a:pt x="286" y="283"/>
                    <a:pt x="286" y="280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3"/>
                    <a:pt x="283" y="0"/>
                    <a:pt x="280" y="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31" name="Freeform 56"/>
            <p:cNvSpPr>
              <a:spLocks/>
            </p:cNvSpPr>
            <p:nvPr/>
          </p:nvSpPr>
          <p:spPr bwMode="auto">
            <a:xfrm>
              <a:off x="252" y="765"/>
              <a:ext cx="53" cy="52"/>
            </a:xfrm>
            <a:custGeom>
              <a:avLst/>
              <a:gdLst>
                <a:gd name="T0" fmla="*/ 1 w 90"/>
                <a:gd name="T1" fmla="*/ 3 h 90"/>
                <a:gd name="T2" fmla="*/ 1 w 90"/>
                <a:gd name="T3" fmla="*/ 1 h 90"/>
                <a:gd name="T4" fmla="*/ 3 w 90"/>
                <a:gd name="T5" fmla="*/ 1 h 90"/>
                <a:gd name="T6" fmla="*/ 3 w 90"/>
                <a:gd name="T7" fmla="*/ 3 h 90"/>
                <a:gd name="T8" fmla="*/ 1 w 90"/>
                <a:gd name="T9" fmla="*/ 3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90"/>
                <a:gd name="T17" fmla="*/ 90 w 90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90">
                  <a:moveTo>
                    <a:pt x="16" y="74"/>
                  </a:moveTo>
                  <a:cubicBezTo>
                    <a:pt x="0" y="58"/>
                    <a:pt x="0" y="32"/>
                    <a:pt x="16" y="16"/>
                  </a:cubicBezTo>
                  <a:cubicBezTo>
                    <a:pt x="32" y="0"/>
                    <a:pt x="58" y="0"/>
                    <a:pt x="74" y="16"/>
                  </a:cubicBezTo>
                  <a:cubicBezTo>
                    <a:pt x="90" y="32"/>
                    <a:pt x="90" y="58"/>
                    <a:pt x="74" y="74"/>
                  </a:cubicBezTo>
                  <a:cubicBezTo>
                    <a:pt x="58" y="90"/>
                    <a:pt x="32" y="90"/>
                    <a:pt x="16" y="7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32" name="Freeform 57"/>
            <p:cNvSpPr>
              <a:spLocks/>
            </p:cNvSpPr>
            <p:nvPr/>
          </p:nvSpPr>
          <p:spPr bwMode="auto">
            <a:xfrm>
              <a:off x="230" y="741"/>
              <a:ext cx="32" cy="33"/>
            </a:xfrm>
            <a:custGeom>
              <a:avLst/>
              <a:gdLst>
                <a:gd name="T0" fmla="*/ 1 w 56"/>
                <a:gd name="T1" fmla="*/ 1 h 57"/>
                <a:gd name="T2" fmla="*/ 2 w 56"/>
                <a:gd name="T3" fmla="*/ 1 h 57"/>
                <a:gd name="T4" fmla="*/ 2 w 56"/>
                <a:gd name="T5" fmla="*/ 2 h 57"/>
                <a:gd name="T6" fmla="*/ 1 w 56"/>
                <a:gd name="T7" fmla="*/ 2 h 57"/>
                <a:gd name="T8" fmla="*/ 1 w 56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7"/>
                <a:gd name="T17" fmla="*/ 56 w 5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7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7"/>
                    <a:pt x="46" y="47"/>
                  </a:cubicBezTo>
                  <a:cubicBezTo>
                    <a:pt x="36" y="57"/>
                    <a:pt x="20" y="57"/>
                    <a:pt x="10" y="47"/>
                  </a:cubicBezTo>
                  <a:cubicBezTo>
                    <a:pt x="0" y="37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33" name="Freeform 58"/>
            <p:cNvSpPr>
              <a:spLocks/>
            </p:cNvSpPr>
            <p:nvPr/>
          </p:nvSpPr>
          <p:spPr bwMode="auto">
            <a:xfrm>
              <a:off x="202" y="713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34" name="Freeform 59"/>
            <p:cNvSpPr>
              <a:spLocks/>
            </p:cNvSpPr>
            <p:nvPr/>
          </p:nvSpPr>
          <p:spPr bwMode="auto">
            <a:xfrm>
              <a:off x="175" y="686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35" name="Freeform 60"/>
            <p:cNvSpPr>
              <a:spLocks/>
            </p:cNvSpPr>
            <p:nvPr/>
          </p:nvSpPr>
          <p:spPr bwMode="auto">
            <a:xfrm>
              <a:off x="148" y="659"/>
              <a:ext cx="34" cy="34"/>
            </a:xfrm>
            <a:custGeom>
              <a:avLst/>
              <a:gdLst>
                <a:gd name="T0" fmla="*/ 1 w 57"/>
                <a:gd name="T1" fmla="*/ 1 h 57"/>
                <a:gd name="T2" fmla="*/ 2 w 57"/>
                <a:gd name="T3" fmla="*/ 1 h 57"/>
                <a:gd name="T4" fmla="*/ 2 w 57"/>
                <a:gd name="T5" fmla="*/ 2 h 57"/>
                <a:gd name="T6" fmla="*/ 1 w 57"/>
                <a:gd name="T7" fmla="*/ 2 h 57"/>
                <a:gd name="T8" fmla="*/ 1 w 57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57"/>
                <a:gd name="T17" fmla="*/ 57 w 57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57">
                  <a:moveTo>
                    <a:pt x="10" y="10"/>
                  </a:moveTo>
                  <a:cubicBezTo>
                    <a:pt x="20" y="0"/>
                    <a:pt x="37" y="0"/>
                    <a:pt x="47" y="10"/>
                  </a:cubicBezTo>
                  <a:cubicBezTo>
                    <a:pt x="57" y="20"/>
                    <a:pt x="57" y="36"/>
                    <a:pt x="47" y="47"/>
                  </a:cubicBezTo>
                  <a:cubicBezTo>
                    <a:pt x="37" y="57"/>
                    <a:pt x="20" y="57"/>
                    <a:pt x="10" y="47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</p:grpSp>
      <p:graphicFrame>
        <p:nvGraphicFramePr>
          <p:cNvPr id="36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23664"/>
              </p:ext>
            </p:extLst>
          </p:nvPr>
        </p:nvGraphicFramePr>
        <p:xfrm>
          <a:off x="652463" y="1857375"/>
          <a:ext cx="3843337" cy="4518026"/>
        </p:xfrm>
        <a:graphic>
          <a:graphicData uri="http://schemas.openxmlformats.org/drawingml/2006/table">
            <a:tbl>
              <a:tblPr/>
              <a:tblGrid>
                <a:gridCol w="871537"/>
                <a:gridCol w="838200"/>
                <a:gridCol w="2133600"/>
              </a:tblGrid>
              <a:tr h="2460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바탕" pitchFamily="18" charset="-127"/>
                        </a:rPr>
                        <a:t>Oracle 10g</a:t>
                      </a:r>
                      <a:endParaRPr kumimoji="0" lang="en-US" altLang="ko-KR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바탕" pitchFamily="18" charset="-127"/>
                        </a:rPr>
                        <a:t>Tibero</a:t>
                      </a:r>
                      <a:endParaRPr kumimoji="0" lang="en-US" altLang="ko-KR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바탕" pitchFamily="18" charset="-127"/>
                        </a:rPr>
                        <a:t>설 명</a:t>
                      </a:r>
                      <a:endParaRPr kumimoji="0" lang="en-US" sz="1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L="42946" marR="42946"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5F8BA9"/>
                    </a:solidFill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CONCAT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CONCAT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char1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과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char2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를 연결하여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굴림" charset="-127"/>
                        </a:rPr>
                        <a:t>반환한다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CHR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CHR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number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에 해당하는 문자를 구한다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. </a:t>
                      </a: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LOWER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LOWER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입력된 문자열을 소문자로 변환한다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92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UPPER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UPPER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입력된 문자열을 대문자로 반환한다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76263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LPAD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LPAD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지정된 자릿수</a:t>
                      </a:r>
                      <a:r>
                        <a:rPr kumimoji="0" 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으로부터</a:t>
                      </a:r>
                      <a:r>
                        <a:rPr kumimoji="0" 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EXPR1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을 채우고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왼편에 남은 공간에</a:t>
                      </a:r>
                      <a:r>
                        <a:rPr kumimoji="0" 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expr1</a:t>
                      </a:r>
                      <a:r>
                        <a:rPr kumimoji="0" lang="ko-KR" altLang="en-US" sz="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을 채운다</a:t>
                      </a:r>
                      <a:endParaRPr kumimoji="0" lang="en-US" sz="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9370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LTRIM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LTRIM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문자열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char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좌측으로부터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set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으로 지정된 모든 문자를 제거한다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.</a:t>
                      </a: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9370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RTRIM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RTRIM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문자열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char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우측으로부터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set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으로 지정된 모든 문자를 제거한다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.</a:t>
                      </a: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905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RPAD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RPAD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인수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expr1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오른편으로 인수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expr2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로 지정한 문자를 길이 필요에 따라 반복하여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n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만큼 붙여준다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968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RPAD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RPAD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인수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expr1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오른편으로 공백을 채워준다</a:t>
                      </a:r>
                      <a:endParaRPr kumimoji="0" lang="en-US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905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SUBSTR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SUBSTR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문자열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Char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에서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Position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문자위치로부터</a:t>
                      </a:r>
                      <a:r>
                        <a:rPr kumimoji="0" 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Substring_Leng th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문자 길이만큼 문자열을 추출하여 반환한다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. </a:t>
                      </a: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905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REPLACE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REPLACE</a:t>
                      </a:r>
                      <a:endParaRPr kumimoji="0" lang="en-US" altLang="ko-KR" sz="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Raavi" pitchFamily="2"/>
                      </a:endParaRP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Parameter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로 주어지는 첫번째 문자열에서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,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두번째 문자열을 모두 세번째 문자열로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바꾼 후 결과를 </a:t>
                      </a:r>
                      <a:r>
                        <a:rPr kumimoji="0" lang="ko-KR" altLang="en-US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굴림" charset="-127"/>
                        </a:rPr>
                        <a:t>반환한다</a:t>
                      </a:r>
                      <a:r>
                        <a:rPr kumimoji="0" lang="en-US" altLang="ko-KR" sz="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Raavi" pitchFamily="2"/>
                        </a:rPr>
                        <a:t>.</a:t>
                      </a:r>
                    </a:p>
                  </a:txBody>
                  <a:tcPr marT="0" marB="0" anchor="ctr" horzOverflow="overflow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37" name="Table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531677"/>
              </p:ext>
            </p:extLst>
          </p:nvPr>
        </p:nvGraphicFramePr>
        <p:xfrm>
          <a:off x="4800600" y="1857375"/>
          <a:ext cx="3843850" cy="4518064"/>
        </p:xfrm>
        <a:graphic>
          <a:graphicData uri="http://schemas.openxmlformats.org/drawingml/2006/table">
            <a:tbl>
              <a:tblPr/>
              <a:tblGrid>
                <a:gridCol w="914399"/>
                <a:gridCol w="838200"/>
                <a:gridCol w="2091251"/>
              </a:tblGrid>
              <a:tr h="275876"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Oracle 10g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Tibero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설 명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</a:tr>
              <a:tr h="49657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INITCAP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INITCAP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입력 문자열 중에서 각 단어의 첫 글자를 대문자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로 변환한다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868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NLS_INITCAP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NLS_INITCAP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입력문자열 중에서 각 단어의 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첫 글자를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대문자로 변환한다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(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다국언어 지원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)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1692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NLSSORT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NLSSORT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입력 문자열을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sorting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하여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string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을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63868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TRANSLATE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TRANSLATE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from_string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에서 각 문자를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to_sting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안의 대응하는 문자로 치환하여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expr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을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8290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TO_CHAR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TO_CHAR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CHAR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타입으로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1692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ASCII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ASCII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주어진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char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의 첫 문자의 아스키 값에 상응하는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</a:t>
                      </a:r>
                      <a:r>
                        <a:rPr lang="en-US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10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진수 값을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1692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INSTR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INSTR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문자열 중에서 지정한 문자가 처음 나타나는 위치를 숫자로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.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8290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LENGTH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LENGTH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인수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char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의 길이를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.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657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LENGTHB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LENGTHB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char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대신 바이트 단위로 길이를 계산한다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8" name="Rectangle 59"/>
          <p:cNvSpPr>
            <a:spLocks noChangeArrowheads="1"/>
          </p:cNvSpPr>
          <p:nvPr/>
        </p:nvSpPr>
        <p:spPr bwMode="auto">
          <a:xfrm>
            <a:off x="1524000" y="1857375"/>
            <a:ext cx="838200" cy="44958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  <p:sp>
        <p:nvSpPr>
          <p:cNvPr id="39" name="Rectangle 59"/>
          <p:cNvSpPr>
            <a:spLocks noChangeArrowheads="1"/>
          </p:cNvSpPr>
          <p:nvPr/>
        </p:nvSpPr>
        <p:spPr bwMode="auto">
          <a:xfrm>
            <a:off x="5715000" y="1857375"/>
            <a:ext cx="838200" cy="44958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380133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데이터베이스 생성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데이터베이스 생성 절차</a:t>
            </a:r>
            <a:endParaRPr lang="en-US" altLang="ko-KR"/>
          </a:p>
          <a:p>
            <a:pPr lvl="1"/>
            <a:endParaRPr lang="en-US" altLang="ko-KR" smtClean="0"/>
          </a:p>
          <a:p>
            <a:pPr lvl="1" algn="l"/>
            <a:r>
              <a:rPr lang="en-US" altLang="ko-KR" b="1"/>
              <a:t>Redo </a:t>
            </a:r>
            <a:r>
              <a:rPr lang="ko-KR" altLang="en-US" b="1" err="1" smtClean="0"/>
              <a:t>스레드는</a:t>
            </a:r>
            <a:r>
              <a:rPr lang="ko-KR" altLang="en-US" b="1" smtClean="0"/>
              <a:t> </a:t>
            </a:r>
            <a:r>
              <a:rPr lang="en-US" altLang="ko-KR" b="1" smtClean="0"/>
              <a:t>1</a:t>
            </a:r>
            <a:r>
              <a:rPr lang="ko-KR" altLang="en-US" b="1"/>
              <a:t>부터 </a:t>
            </a:r>
            <a:r>
              <a:rPr lang="ko-KR" altLang="en-US" b="1" smtClean="0"/>
              <a:t>지정</a:t>
            </a:r>
            <a:r>
              <a:rPr lang="en-US" altLang="ko-KR"/>
              <a:t/>
            </a:r>
            <a:br>
              <a:rPr lang="en-US" altLang="ko-KR"/>
            </a:br>
            <a:r>
              <a:rPr lang="en-US" altLang="ko-KR" smtClean="0"/>
              <a:t>Redo </a:t>
            </a:r>
            <a:r>
              <a:rPr lang="ko-KR" altLang="en-US" err="1"/>
              <a:t>스레드는</a:t>
            </a:r>
            <a:r>
              <a:rPr lang="ko-KR" altLang="en-US"/>
              <a:t> 숫자로 지정하며</a:t>
            </a:r>
            <a:r>
              <a:rPr lang="en-US" altLang="ko-KR"/>
              <a:t>, CREATE DATABASE </a:t>
            </a:r>
            <a:r>
              <a:rPr lang="ko-KR" altLang="en-US"/>
              <a:t>문을 실행할 시점에 생성한 </a:t>
            </a:r>
            <a:r>
              <a:rPr lang="en-US" altLang="ko-KR"/>
              <a:t>Redo </a:t>
            </a:r>
            <a:r>
              <a:rPr lang="ko-KR" altLang="en-US"/>
              <a:t>로그 그룹이 </a:t>
            </a:r>
            <a:r>
              <a:rPr lang="en-US" altLang="ko-KR"/>
              <a:t>0</a:t>
            </a:r>
            <a:r>
              <a:rPr lang="ko-KR" altLang="en-US"/>
              <a:t>번 </a:t>
            </a:r>
            <a:r>
              <a:rPr lang="ko-KR" altLang="en-US" err="1"/>
              <a:t>스레드가</a:t>
            </a:r>
            <a:r>
              <a:rPr lang="ko-KR" altLang="en-US"/>
              <a:t> 되므로 반드시 </a:t>
            </a:r>
            <a:r>
              <a:rPr lang="en-US" altLang="ko-KR"/>
              <a:t>1</a:t>
            </a:r>
            <a:r>
              <a:rPr lang="ko-KR" altLang="en-US"/>
              <a:t>부터 지정해야 한다</a:t>
            </a:r>
            <a:r>
              <a:rPr lang="en-US" altLang="ko-KR"/>
              <a:t>. 0</a:t>
            </a:r>
            <a:r>
              <a:rPr lang="ko-KR" altLang="en-US"/>
              <a:t>번 </a:t>
            </a:r>
            <a:r>
              <a:rPr lang="ko-KR" altLang="en-US" err="1"/>
              <a:t>스레드는</a:t>
            </a:r>
            <a:r>
              <a:rPr lang="ko-KR" altLang="en-US"/>
              <a:t> </a:t>
            </a:r>
            <a:r>
              <a:rPr lang="en-US" altLang="ko-KR"/>
              <a:t>CREATE DATABASE </a:t>
            </a:r>
            <a:r>
              <a:rPr lang="ko-KR" altLang="en-US"/>
              <a:t>문을 실행할 시점에 자동으로 활성화된다</a:t>
            </a:r>
            <a:r>
              <a:rPr lang="en-US" altLang="ko-KR" smtClean="0"/>
              <a:t>.</a:t>
            </a:r>
          </a:p>
          <a:p>
            <a:pPr lvl="1" algn="l"/>
            <a:endParaRPr lang="en-US" altLang="ko-KR" smtClean="0"/>
          </a:p>
          <a:p>
            <a:pPr lvl="1" algn="l"/>
            <a:r>
              <a:rPr lang="en-US" altLang="ko-KR" b="1" smtClean="0"/>
              <a:t>Redo </a:t>
            </a:r>
            <a:r>
              <a:rPr lang="ko-KR" altLang="en-US" b="1" smtClean="0"/>
              <a:t>로그 그룹 번호는 데이터베이스 </a:t>
            </a:r>
            <a:r>
              <a:rPr lang="ko-KR" altLang="en-US" b="1"/>
              <a:t>전체에서 </a:t>
            </a:r>
            <a:r>
              <a:rPr lang="ko-KR" altLang="en-US" b="1" smtClean="0"/>
              <a:t>유일해야 함</a:t>
            </a:r>
            <a:r>
              <a:rPr lang="en-US" altLang="ko-KR" b="1" smtClean="0"/>
              <a:t> 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ko-KR" altLang="en-US"/>
              <a:t>주의할 점은 </a:t>
            </a:r>
            <a:r>
              <a:rPr lang="en-US" altLang="ko-KR"/>
              <a:t>Redo </a:t>
            </a:r>
            <a:r>
              <a:rPr lang="ko-KR" altLang="en-US"/>
              <a:t>로그 그룹의 번호는 </a:t>
            </a:r>
            <a:r>
              <a:rPr lang="en-US" altLang="ko-KR"/>
              <a:t>Redo </a:t>
            </a:r>
            <a:r>
              <a:rPr lang="ko-KR" altLang="en-US" err="1"/>
              <a:t>스레드</a:t>
            </a:r>
            <a:r>
              <a:rPr lang="ko-KR" altLang="en-US"/>
              <a:t> 내에서가 아니라 데이터베이스 전체에서 유일해야 하므로 이미 사용된 </a:t>
            </a:r>
            <a:r>
              <a:rPr lang="en-US" altLang="ko-KR"/>
              <a:t>0,1,2</a:t>
            </a:r>
            <a:r>
              <a:rPr lang="ko-KR" altLang="en-US"/>
              <a:t>를 사용할 수 없다</a:t>
            </a:r>
            <a:r>
              <a:rPr lang="en-US" altLang="ko-KR"/>
              <a:t>. </a:t>
            </a:r>
            <a:r>
              <a:rPr lang="ko-KR" altLang="en-US"/>
              <a:t>또한</a:t>
            </a:r>
            <a:r>
              <a:rPr lang="en-US" altLang="ko-KR"/>
              <a:t>, </a:t>
            </a:r>
            <a:r>
              <a:rPr lang="ko-KR" altLang="en-US"/>
              <a:t>최소한 두 개 이상의 </a:t>
            </a:r>
            <a:r>
              <a:rPr lang="en-US" altLang="ko-KR"/>
              <a:t>Redo </a:t>
            </a:r>
            <a:r>
              <a:rPr lang="ko-KR" altLang="en-US"/>
              <a:t>로그 그룹이 존재해야만 해당 </a:t>
            </a:r>
            <a:r>
              <a:rPr lang="en-US" altLang="ko-KR"/>
              <a:t>Redo </a:t>
            </a:r>
            <a:r>
              <a:rPr lang="ko-KR" altLang="en-US" err="1"/>
              <a:t>스레드를</a:t>
            </a:r>
            <a:r>
              <a:rPr lang="ko-KR" altLang="en-US"/>
              <a:t> 활성화시킬 수 있다</a:t>
            </a:r>
            <a:r>
              <a:rPr lang="en-US" altLang="ko-KR" smtClean="0"/>
              <a:t>.</a:t>
            </a:r>
          </a:p>
          <a:p>
            <a:pPr lvl="1"/>
            <a:endParaRPr lang="en-US" altLang="ko-KR" smtClean="0"/>
          </a:p>
          <a:p>
            <a:pPr lvl="1" algn="l"/>
            <a:r>
              <a:rPr lang="ko-KR" altLang="en-US" b="1" smtClean="0"/>
              <a:t>신규 </a:t>
            </a:r>
            <a:r>
              <a:rPr lang="ko-KR" altLang="en-US" b="1" err="1" smtClean="0"/>
              <a:t>인스턴스를</a:t>
            </a:r>
            <a:r>
              <a:rPr lang="ko-KR" altLang="en-US" b="1" smtClean="0"/>
              <a:t> 추가 방법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ko-KR" altLang="en-US"/>
              <a:t>또 다른 </a:t>
            </a:r>
            <a:r>
              <a:rPr lang="ko-KR" altLang="en-US" err="1"/>
              <a:t>인스턴스를</a:t>
            </a:r>
            <a:r>
              <a:rPr lang="ko-KR" altLang="en-US"/>
              <a:t> 추가하고 싶다면</a:t>
            </a:r>
            <a:r>
              <a:rPr lang="en-US" altLang="ko-KR"/>
              <a:t>, </a:t>
            </a:r>
            <a:r>
              <a:rPr lang="ko-KR" altLang="en-US"/>
              <a:t>위와 같은 과정을 참고하여 </a:t>
            </a:r>
            <a:r>
              <a:rPr lang="en-US" altLang="ko-KR"/>
              <a:t>Undo </a:t>
            </a:r>
            <a:r>
              <a:rPr lang="ko-KR" altLang="en-US"/>
              <a:t>테이블스페이스와 </a:t>
            </a:r>
            <a:r>
              <a:rPr lang="en-US" altLang="ko-KR"/>
              <a:t>Redo </a:t>
            </a:r>
            <a:r>
              <a:rPr lang="ko-KR" altLang="en-US" err="1" smtClean="0"/>
              <a:t>스레드를</a:t>
            </a:r>
            <a:r>
              <a:rPr lang="ko-KR" altLang="en-US" smtClean="0"/>
              <a:t> </a:t>
            </a:r>
            <a:r>
              <a:rPr lang="ko-KR" altLang="en-US"/>
              <a:t>생성하고</a:t>
            </a:r>
            <a:r>
              <a:rPr lang="en-US" altLang="ko-KR"/>
              <a:t>, </a:t>
            </a:r>
            <a:r>
              <a:rPr lang="ko-KR" altLang="en-US" err="1"/>
              <a:t>스레드를</a:t>
            </a:r>
            <a:r>
              <a:rPr lang="ko-KR" altLang="en-US"/>
              <a:t> 활성화하면 된다</a:t>
            </a:r>
            <a:r>
              <a:rPr lang="en-US" altLang="ko-KR"/>
              <a:t>.</a:t>
            </a:r>
          </a:p>
          <a:p>
            <a:pPr marL="447675" lvl="1" indent="0">
              <a:buNone/>
            </a:pPr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979518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데이터베이스 생성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데이터베이스 생성 절차</a:t>
            </a:r>
            <a:endParaRPr lang="en-US" altLang="ko-KR"/>
          </a:p>
          <a:p>
            <a:pPr lvl="1"/>
            <a:endParaRPr lang="en-US" altLang="ko-KR" smtClean="0"/>
          </a:p>
          <a:p>
            <a:pPr lvl="1"/>
            <a:endParaRPr lang="en-US" altLang="ko-KR"/>
          </a:p>
          <a:p>
            <a:pPr lvl="1"/>
            <a:endParaRPr lang="en-US" altLang="ko-KR" smtClean="0"/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683568" y="1808820"/>
            <a:ext cx="7596844" cy="424116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[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tibero@tester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scripts]$ system.sh $TB_HOME/bin/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tbsvr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the role DBA...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system users &amp; roles...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virtual tables(1)...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virtual tables(2)...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Granting public access to _VT_DUAL...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the system generated sequences...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system packages: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/home/tiber5/tibero5/scripts/pkg_standard.sql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/home/tiber5/tibero5/scripts/pkg_dbms_output.sql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/home/tiber5/tibero5/scripts/pkg_dbms_lob.sql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/home/tiber5/tibero5/scripts/pkg_dbms_utility.sql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/home/tiber5/tibero5/scripts/pkg_dbms_obfuscation.sql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/home/tiber5/tibero5/scripts/pkg_dbms_transaction.sql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/home/tiber5/tibero5/scripts/pkg_dbms_random.sql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/home/tiber5/tibero5/scripts/pkg_dbms_lock.sql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/home/tiber5/tibero5/scripts/pkg_dbms_system.sql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/home/tiber5/tibero5/scripts/pkg_dbms_job.sql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/home/tiber5/tibero5/scripts/pkg_utl_raw.sql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/home/tiber5/tibero5/scripts/pkg_utl_file.sql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indent="268288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/home/tiber5/tibero5/scripts/pkg_tb_utility.sql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public synonyms for system packages...</a:t>
            </a:r>
          </a:p>
          <a:p>
            <a:pPr indent="1795463"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............................................</a:t>
            </a:r>
            <a:endParaRPr lang="en-US" altLang="ko-KR" b="1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모서리가 둥근 직사각형 7"/>
          <p:cNvSpPr/>
          <p:nvPr/>
        </p:nvSpPr>
        <p:spPr bwMode="auto">
          <a:xfrm>
            <a:off x="503548" y="1232756"/>
            <a:ext cx="8028892" cy="504056"/>
          </a:xfrm>
          <a:prstGeom prst="roundRect">
            <a:avLst/>
          </a:prstGeom>
          <a:solidFill>
            <a:srgbClr val="FFFFCC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2000" tIns="0" rIns="72000" bIns="36000" numCol="1" rtlCol="0" anchor="ctr" anchorCtr="0" compatLnSpc="1">
            <a:prstTxWarp prst="textNoShape">
              <a:avLst/>
            </a:prstTxWarp>
          </a:bodyPr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5. $TB_HOME/scripts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디렉터리에 있는 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system.sh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스크립트 파일을 실행한다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.</a:t>
            </a:r>
            <a:endParaRPr kumimoji="1" lang="ko-KR" altLang="en-US" sz="1200" b="1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932040" y="1855857"/>
            <a:ext cx="3326499" cy="276999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※ Windows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환경에서는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system.vbs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파일이다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683568" y="6049981"/>
            <a:ext cx="3621504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>
                <a:latin typeface="맑은 고딕" pitchFamily="50" charset="-127"/>
                <a:ea typeface="맑은 고딕" pitchFamily="50" charset="-127"/>
              </a:rPr>
              <a:t>이제 다른 서버의 </a:t>
            </a:r>
            <a:r>
              <a:rPr lang="ko-KR" altLang="en-US" err="1">
                <a:latin typeface="맑은 고딕" pitchFamily="50" charset="-127"/>
                <a:ea typeface="맑은 고딕" pitchFamily="50" charset="-127"/>
              </a:rPr>
              <a:t>인스턴스를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 기동하고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운영한다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27988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실행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실행 </a:t>
            </a:r>
            <a:r>
              <a:rPr lang="ko-KR" altLang="en-US"/>
              <a:t>전 준비 </a:t>
            </a:r>
            <a:r>
              <a:rPr lang="ko-KR" altLang="en-US" smtClean="0"/>
              <a:t>사항</a:t>
            </a:r>
            <a:endParaRPr lang="en-US" altLang="ko-KR" smtClean="0"/>
          </a:p>
          <a:p>
            <a:pPr lvl="1" algn="l"/>
            <a:r>
              <a:rPr lang="en-US" altLang="ko-KR"/>
              <a:t> TAC</a:t>
            </a:r>
            <a:r>
              <a:rPr lang="ko-KR" altLang="en-US"/>
              <a:t>는 모든 </a:t>
            </a:r>
            <a:r>
              <a:rPr lang="ko-KR" altLang="en-US" err="1"/>
              <a:t>인스턴스가</a:t>
            </a:r>
            <a:r>
              <a:rPr lang="ko-KR" altLang="en-US"/>
              <a:t> 같이 사용할 수 있는 공유 디스크의 공간과 </a:t>
            </a:r>
            <a:r>
              <a:rPr lang="ko-KR" altLang="en-US" err="1"/>
              <a:t>인스턴스</a:t>
            </a:r>
            <a:r>
              <a:rPr lang="ko-KR" altLang="en-US"/>
              <a:t> 간의 통신이 </a:t>
            </a:r>
            <a:r>
              <a:rPr lang="ko-KR" altLang="en-US" smtClean="0"/>
              <a:t>가능한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ko-KR" altLang="en-US" smtClean="0"/>
              <a:t>네트워크만 </a:t>
            </a:r>
            <a:r>
              <a:rPr lang="ko-KR" altLang="en-US"/>
              <a:t>있으면 실행할 수 있다</a:t>
            </a:r>
            <a:r>
              <a:rPr lang="en-US" altLang="ko-KR"/>
              <a:t>.</a:t>
            </a:r>
          </a:p>
          <a:p>
            <a:pPr lvl="1" algn="l"/>
            <a:r>
              <a:rPr lang="en-US" altLang="ko-KR"/>
              <a:t>TAC</a:t>
            </a:r>
            <a:r>
              <a:rPr lang="ko-KR" altLang="en-US"/>
              <a:t>를 실행하기 전에 준비해야 할 </a:t>
            </a:r>
            <a:r>
              <a:rPr lang="en-US" altLang="ko-KR"/>
              <a:t>H/W </a:t>
            </a:r>
            <a:r>
              <a:rPr lang="ko-KR" altLang="en-US"/>
              <a:t>요구사항과 운영체제 설정은 다음과 같다</a:t>
            </a:r>
            <a:r>
              <a:rPr lang="en-US" altLang="ko-KR"/>
              <a:t>.</a:t>
            </a:r>
          </a:p>
          <a:p>
            <a:pPr lvl="1"/>
            <a:endParaRPr lang="en-US" altLang="ko-KR"/>
          </a:p>
          <a:p>
            <a:pPr lvl="1"/>
            <a:endParaRPr lang="en-US" altLang="ko-KR" smtClean="0"/>
          </a:p>
        </p:txBody>
      </p:sp>
      <p:graphicFrame>
        <p:nvGraphicFramePr>
          <p:cNvPr id="9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99507018"/>
              </p:ext>
            </p:extLst>
          </p:nvPr>
        </p:nvGraphicFramePr>
        <p:xfrm>
          <a:off x="431540" y="2096852"/>
          <a:ext cx="8374394" cy="4216836"/>
        </p:xfrm>
        <a:graphic>
          <a:graphicData uri="http://schemas.openxmlformats.org/drawingml/2006/table">
            <a:tbl>
              <a:tblPr/>
              <a:tblGrid>
                <a:gridCol w="2308168"/>
                <a:gridCol w="6066226"/>
              </a:tblGrid>
              <a:tr h="21602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구분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269744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공유 디스크의 공간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TAC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실행과 운영을 위해서는 최소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개의 공유 파일이 필요하다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360363" marR="0" lvl="1" indent="-1841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컨트롤 파일</a:t>
                      </a:r>
                    </a:p>
                    <a:p>
                      <a:pPr marL="360363" marR="0" lvl="1" indent="-1841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Redo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 파일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</a:t>
                      </a:r>
                    </a:p>
                    <a:p>
                      <a:pPr marL="360363" marR="0" lvl="1" indent="-1841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Undo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 파일</a:t>
                      </a:r>
                    </a:p>
                    <a:p>
                      <a:pPr marL="360363" marR="0" lvl="1" indent="-1841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시스템 테이블스페이스 파일</a:t>
                      </a:r>
                    </a:p>
                    <a:p>
                      <a:pPr marL="360363" marR="0" lvl="1" indent="-1841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임시 테이블스페이스 파일</a:t>
                      </a:r>
                    </a:p>
                    <a:p>
                      <a:pPr marL="360363" marR="0" lvl="1" indent="-1841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TBCM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</a:t>
                      </a: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360363" marR="0" lvl="1" indent="-1841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인스턴스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하나를 추가 할 때마다 최소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개의 공유 파일이 추가로 필요하다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0" marR="0" lvl="0" indent="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Redo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 파일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</a:t>
                      </a:r>
                    </a:p>
                    <a:p>
                      <a:pPr marL="0" marR="0" lvl="0" indent="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Undo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로그 파일</a:t>
                      </a: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74150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공유 디스크의 권한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공유 파일 시스템을 사용할 경우에는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TAC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 사용할 디렉터리의 권한을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RAW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시스템을 사용할 경우에는 각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RAW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파일의 권한을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TAC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가 읽고 쓸 수 있도록 설정해야 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2300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내부 네트워크의 설정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TAC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 실행과 운영을 위해 내부 네트워크는 외부 네트워크와 분리하는 것이 데이터베이스 성능에 좋다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내부 네트워크의 인터페이스와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IP,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속도 등을 점검한다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44551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실행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ko-KR" altLang="en-US" dirty="0" smtClean="0"/>
              <a:t>데이터베이스 생성</a:t>
            </a:r>
            <a:endParaRPr lang="en-US" altLang="ko-KR" dirty="0" smtClean="0"/>
          </a:p>
          <a:p>
            <a:pPr lvl="1" algn="l"/>
            <a:r>
              <a:rPr lang="en-US" altLang="ko-KR" dirty="0"/>
              <a:t> TAC</a:t>
            </a:r>
            <a:r>
              <a:rPr lang="ko-KR" altLang="en-US" dirty="0"/>
              <a:t>를 처음 기동할 때에는 데이터베이스를 생성해 주어야 한다</a:t>
            </a:r>
            <a:r>
              <a:rPr lang="en-US" altLang="ko-KR" dirty="0"/>
              <a:t>. </a:t>
            </a:r>
            <a:r>
              <a:rPr lang="ko-KR" altLang="en-US" dirty="0"/>
              <a:t>클러스터로 사용할 한 </a:t>
            </a:r>
            <a:r>
              <a:rPr lang="ko-KR" altLang="en-US" dirty="0" err="1"/>
              <a:t>노드에서</a:t>
            </a:r>
            <a:r>
              <a:rPr lang="ko-KR" altLang="en-US" dirty="0"/>
              <a:t> </a:t>
            </a:r>
            <a:r>
              <a:rPr lang="ko-KR" altLang="en-US" dirty="0" smtClean="0"/>
              <a:t>생성하면 </a:t>
            </a:r>
            <a:r>
              <a:rPr lang="ko-KR" altLang="en-US" dirty="0"/>
              <a:t>된다</a:t>
            </a:r>
            <a:r>
              <a:rPr lang="en-US" altLang="ko-KR" dirty="0"/>
              <a:t>. TAC</a:t>
            </a:r>
            <a:r>
              <a:rPr lang="ko-KR" altLang="en-US" dirty="0"/>
              <a:t>로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</a:t>
            </a:r>
            <a:r>
              <a:rPr lang="ko-KR" altLang="en-US" dirty="0"/>
              <a:t>기동할 때에는 </a:t>
            </a:r>
            <a:r>
              <a:rPr lang="en-US" altLang="ko-KR" dirty="0"/>
              <a:t>TBCM</a:t>
            </a:r>
            <a:r>
              <a:rPr lang="ko-KR" altLang="en-US" dirty="0"/>
              <a:t>이 필수이므로</a:t>
            </a:r>
            <a:r>
              <a:rPr lang="en-US" altLang="ko-KR" dirty="0"/>
              <a:t>, TBCM</a:t>
            </a:r>
            <a:r>
              <a:rPr lang="ko-KR" altLang="en-US" dirty="0"/>
              <a:t>를 먼저 초기화한 후 </a:t>
            </a:r>
            <a:r>
              <a:rPr lang="ko-KR" altLang="en-US" dirty="0" smtClean="0"/>
              <a:t>시작하고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</a:t>
            </a:r>
            <a:r>
              <a:rPr lang="en-US" altLang="ko-KR" dirty="0"/>
              <a:t>NOMOUNT </a:t>
            </a:r>
            <a:r>
              <a:rPr lang="ko-KR" altLang="en-US" dirty="0"/>
              <a:t>모드로 기동한다</a:t>
            </a:r>
            <a:r>
              <a:rPr lang="en-US" altLang="ko-KR" dirty="0" smtClean="0"/>
              <a:t>.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6440700"/>
              </p:ext>
            </p:extLst>
          </p:nvPr>
        </p:nvGraphicFramePr>
        <p:xfrm>
          <a:off x="611560" y="2024844"/>
          <a:ext cx="7740860" cy="1005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40860"/>
              </a:tblGrid>
              <a:tr h="37084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b="1" u="sng" dirty="0" smtClean="0">
                          <a:latin typeface="맑은 고딕" pitchFamily="50" charset="-127"/>
                          <a:ea typeface="맑은 고딕" pitchFamily="50" charset="-127"/>
                        </a:rPr>
                        <a:t>참고</a:t>
                      </a:r>
                      <a:endParaRPr lang="en-US" altLang="ko-KR" sz="1200" b="1" u="sng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ko-KR" altLang="en-US" sz="1200" b="1" u="sng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r>
                        <a:rPr lang="en-US" altLang="ko-KR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를 초기화한 후</a:t>
                      </a:r>
                      <a:r>
                        <a:rPr lang="en-US" altLang="ko-KR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en-US" altLang="ko-KR" sz="12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를 처음 시작했을 때는 </a:t>
                      </a:r>
                      <a:r>
                        <a:rPr lang="en-US" altLang="ko-KR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node membership</a:t>
                      </a:r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을 관리하는 초기화</a:t>
                      </a:r>
                    </a:p>
                    <a:p>
                      <a:pPr latinLnBrk="1"/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시간이 필요하다</a:t>
                      </a:r>
                      <a:r>
                        <a:rPr lang="en-US" altLang="ko-KR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en-US" altLang="ko-KR" sz="12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를 너무 빨리 기동하게 되면 </a:t>
                      </a:r>
                      <a:r>
                        <a:rPr lang="en-US" altLang="ko-KR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은 </a:t>
                      </a:r>
                      <a:r>
                        <a:rPr lang="en-US" altLang="ko-KR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node membership</a:t>
                      </a:r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에 </a:t>
                      </a:r>
                      <a:r>
                        <a:rPr lang="ko-KR" altLang="en-US" sz="12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포함되</a:t>
                      </a:r>
                      <a:endParaRPr lang="ko-KR" altLang="en-US" sz="120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지 않은 </a:t>
                      </a:r>
                      <a:r>
                        <a:rPr lang="ko-KR" altLang="en-US" sz="12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인스턴스로</a:t>
                      </a:r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 간주하고 강제로 종료된다</a:t>
                      </a:r>
                      <a:r>
                        <a:rPr lang="en-US" altLang="ko-KR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따라서 </a:t>
                      </a:r>
                      <a:r>
                        <a:rPr lang="en-US" altLang="ko-KR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15</a:t>
                      </a:r>
                      <a:r>
                        <a:rPr lang="ko-KR" altLang="en-US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초 이상의 시간으로 기동할 것을 권장한다</a:t>
                      </a:r>
                      <a:r>
                        <a:rPr lang="en-US" altLang="ko-KR" sz="1200" dirty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ko-KR" altLang="en-US" sz="12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76017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실행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ko-KR" altLang="en-US" dirty="0" smtClean="0"/>
              <a:t>데이터베이스 생성</a:t>
            </a:r>
            <a:endParaRPr lang="en-US" altLang="ko-KR" dirty="0" smtClean="0"/>
          </a:p>
          <a:p>
            <a:pPr lvl="1" algn="l"/>
            <a:r>
              <a:rPr lang="en-US" altLang="ko-KR" dirty="0"/>
              <a:t> </a:t>
            </a:r>
            <a:r>
              <a:rPr lang="ko-KR" altLang="en-US" dirty="0"/>
              <a:t>다음은 </a:t>
            </a:r>
            <a:r>
              <a:rPr lang="en-US" altLang="ko-KR" dirty="0"/>
              <a:t>TBCM</a:t>
            </a:r>
            <a:r>
              <a:rPr lang="ko-KR" altLang="en-US" dirty="0"/>
              <a:t>를 초기화하고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</a:t>
            </a:r>
            <a:r>
              <a:rPr lang="en-US" altLang="ko-KR" dirty="0"/>
              <a:t>NOMOUNT </a:t>
            </a:r>
            <a:r>
              <a:rPr lang="ko-KR" altLang="en-US" dirty="0"/>
              <a:t>모드로 기동하는 예이다</a:t>
            </a:r>
            <a:r>
              <a:rPr lang="en-US" altLang="ko-KR" dirty="0" smtClean="0"/>
              <a:t>.</a:t>
            </a:r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 smtClean="0"/>
          </a:p>
          <a:p>
            <a:pPr lvl="1" algn="l"/>
            <a:r>
              <a:rPr lang="en-US" altLang="ko-KR" dirty="0" smtClean="0"/>
              <a:t> NOMOUNT </a:t>
            </a:r>
            <a:r>
              <a:rPr lang="ko-KR" altLang="en-US" dirty="0"/>
              <a:t>모드로 기동된 첫 번째 </a:t>
            </a:r>
            <a:r>
              <a:rPr lang="en-US" altLang="ko-KR" dirty="0"/>
              <a:t>TAC</a:t>
            </a:r>
            <a:r>
              <a:rPr lang="ko-KR" altLang="en-US" dirty="0"/>
              <a:t>의 </a:t>
            </a:r>
            <a:r>
              <a:rPr lang="ko-KR" altLang="en-US" dirty="0" err="1"/>
              <a:t>인스턴스에</a:t>
            </a:r>
            <a:r>
              <a:rPr lang="ko-KR" altLang="en-US" dirty="0"/>
              <a:t> 접속하여 데이터베이스를 만든 후</a:t>
            </a:r>
            <a:r>
              <a:rPr lang="en-US" altLang="ko-KR" dirty="0"/>
              <a:t>, </a:t>
            </a:r>
            <a:r>
              <a:rPr lang="ko-KR" altLang="en-US" dirty="0" smtClean="0"/>
              <a:t>다른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클러스터의 </a:t>
            </a:r>
            <a:r>
              <a:rPr lang="ko-KR" altLang="en-US" dirty="0" err="1"/>
              <a:t>인스턴스를</a:t>
            </a:r>
            <a:r>
              <a:rPr lang="ko-KR" altLang="en-US" dirty="0"/>
              <a:t> 위한 </a:t>
            </a:r>
            <a:r>
              <a:rPr lang="en-US" altLang="ko-KR" dirty="0"/>
              <a:t>Redo </a:t>
            </a:r>
            <a:r>
              <a:rPr lang="ko-KR" altLang="en-US" dirty="0"/>
              <a:t>로그</a:t>
            </a:r>
            <a:r>
              <a:rPr lang="en-US" altLang="ko-KR" dirty="0"/>
              <a:t>, Undo </a:t>
            </a:r>
            <a:r>
              <a:rPr lang="ko-KR" altLang="en-US" dirty="0"/>
              <a:t>로그를 생성한다</a:t>
            </a:r>
            <a:r>
              <a:rPr lang="en-US" altLang="ko-KR" dirty="0"/>
              <a:t>. </a:t>
            </a:r>
            <a:r>
              <a:rPr lang="ko-KR" altLang="en-US" dirty="0" err="1"/>
              <a:t>인스턴스의</a:t>
            </a:r>
            <a:r>
              <a:rPr lang="ko-KR" altLang="en-US" dirty="0"/>
              <a:t> </a:t>
            </a:r>
            <a:r>
              <a:rPr lang="en-US" altLang="ko-KR" dirty="0"/>
              <a:t>$</a:t>
            </a:r>
            <a:r>
              <a:rPr lang="en-US" altLang="ko-KR" dirty="0" err="1"/>
              <a:t>TB_SID.tip</a:t>
            </a:r>
            <a:r>
              <a:rPr lang="en-US" altLang="ko-KR" dirty="0"/>
              <a:t> </a:t>
            </a:r>
            <a:r>
              <a:rPr lang="ko-KR" altLang="en-US" dirty="0"/>
              <a:t>환경설정 파일에 </a:t>
            </a:r>
            <a:r>
              <a:rPr lang="ko-KR" altLang="en-US" dirty="0" smtClean="0"/>
              <a:t>지정한 </a:t>
            </a:r>
            <a:r>
              <a:rPr lang="en-US" altLang="ko-KR" dirty="0" smtClean="0"/>
              <a:t>THREAD</a:t>
            </a:r>
            <a:r>
              <a:rPr lang="en-US" altLang="ko-KR" dirty="0"/>
              <a:t>, UNDO_TABLESPACE </a:t>
            </a:r>
            <a:r>
              <a:rPr lang="ko-KR" altLang="en-US" dirty="0"/>
              <a:t>초기화 </a:t>
            </a:r>
            <a:r>
              <a:rPr lang="ko-KR" altLang="en-US" dirty="0" err="1"/>
              <a:t>파라미터의</a:t>
            </a:r>
            <a:r>
              <a:rPr lang="ko-KR" altLang="en-US" dirty="0"/>
              <a:t> 이름과 반드시 일치해야 한다</a:t>
            </a:r>
            <a:r>
              <a:rPr lang="en-US" altLang="ko-KR" dirty="0"/>
              <a:t>.</a:t>
            </a:r>
          </a:p>
          <a:p>
            <a:pPr lvl="1" algn="l"/>
            <a:endParaRPr lang="en-US" altLang="ko-KR" dirty="0" smtClean="0"/>
          </a:p>
          <a:p>
            <a:pPr marL="357187" lvl="1" indent="0" algn="l">
              <a:buNone/>
            </a:pPr>
            <a:endParaRPr lang="en-US" altLang="ko-KR" dirty="0" smtClean="0"/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683568" y="1520788"/>
            <a:ext cx="7596844" cy="369639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$tac1&gt;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tbcm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-c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This will erase all contents in [/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home/tibero5/instance/tbcm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], and cannot be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recovered. Proceed? (y/N) y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SUCCESS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$tac1&gt;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tbcm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–b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tibero5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TmaxSoft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Co. Copyright(C) 2001-2008. All rights reserved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cluster manager started up.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Local node name is (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tbcm@xxx.x.x.x:xxxx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).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$tac1&gt;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-t NOMOUNT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listener port =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xxxx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to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home/tibero5/bin/prof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tibero5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TmaxSoft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Co. Copyright(C) 2001-2008. All rights reserved.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instance started up (NOMOUNT mode).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$tac1&gt;</a:t>
            </a:r>
            <a:endParaRPr lang="en-US" altLang="ko-KR" b="1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556757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실행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TAC </a:t>
            </a:r>
            <a:r>
              <a:rPr lang="ko-KR" altLang="en-US" dirty="0" smtClean="0"/>
              <a:t>기동</a:t>
            </a:r>
            <a:endParaRPr lang="en-US" altLang="ko-KR" dirty="0" smtClean="0"/>
          </a:p>
          <a:p>
            <a:pPr lvl="1" algn="l"/>
            <a:r>
              <a:rPr lang="en-US" altLang="ko-KR" dirty="0" smtClean="0"/>
              <a:t> </a:t>
            </a:r>
            <a:r>
              <a:rPr lang="ko-KR" altLang="en-US" dirty="0"/>
              <a:t>데이터베이스 생성과 다른 </a:t>
            </a:r>
            <a:r>
              <a:rPr lang="ko-KR" altLang="en-US" dirty="0" err="1"/>
              <a:t>인스턴스를</a:t>
            </a:r>
            <a:r>
              <a:rPr lang="ko-KR" altLang="en-US" dirty="0"/>
              <a:t> 위한 환경설정 파일의 생성이 모두 완료하면</a:t>
            </a:r>
            <a:r>
              <a:rPr lang="en-US" altLang="ko-KR" dirty="0"/>
              <a:t>, TAC</a:t>
            </a:r>
            <a:r>
              <a:rPr lang="ko-KR" altLang="en-US" dirty="0"/>
              <a:t>를 기동할 수 </a:t>
            </a:r>
            <a:r>
              <a:rPr lang="ko-KR" altLang="en-US" dirty="0" smtClean="0"/>
              <a:t>있다</a:t>
            </a:r>
            <a:r>
              <a:rPr lang="en-US" altLang="ko-KR" dirty="0"/>
              <a:t>.</a:t>
            </a:r>
          </a:p>
          <a:p>
            <a:pPr lvl="1" algn="l"/>
            <a:r>
              <a:rPr lang="ko-KR" altLang="en-US" dirty="0" smtClean="0"/>
              <a:t> 다음은 </a:t>
            </a:r>
            <a:r>
              <a:rPr lang="ko-KR" altLang="en-US" dirty="0"/>
              <a:t>다른 </a:t>
            </a:r>
            <a:r>
              <a:rPr lang="ko-KR" altLang="en-US" dirty="0" err="1"/>
              <a:t>인스턴스를</a:t>
            </a:r>
            <a:r>
              <a:rPr lang="ko-KR" altLang="en-US" dirty="0"/>
              <a:t> 모두 실행하고 </a:t>
            </a:r>
            <a:r>
              <a:rPr lang="en-US" altLang="ko-KR" dirty="0"/>
              <a:t>TBCM,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/>
              <a:t>순으로 </a:t>
            </a:r>
            <a:r>
              <a:rPr lang="en-US" altLang="ko-KR" dirty="0"/>
              <a:t>TAC</a:t>
            </a:r>
            <a:r>
              <a:rPr lang="ko-KR" altLang="en-US" dirty="0"/>
              <a:t>를 기동하는 예이다</a:t>
            </a:r>
            <a:r>
              <a:rPr lang="en-US" altLang="ko-KR" dirty="0" smtClean="0"/>
              <a:t>.</a:t>
            </a:r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683568" y="2000855"/>
            <a:ext cx="7596844" cy="369639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$tac2&gt;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tbcm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–b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tibero5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TmaxSoft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Co. Copyright(C) 2001-2008. All rights reserved.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cluster manager started up.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Local node name is (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tbcm@xxx.x.x.x:xxxx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).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$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tac2&gt;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listener port =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xxxx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to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home/tibero5/bin/prof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tibero5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 smtClean="0">
                <a:latin typeface="맑은 고딕" pitchFamily="50" charset="-127"/>
                <a:ea typeface="맑은 고딕" pitchFamily="50" charset="-127"/>
              </a:rPr>
              <a:t>TmaxSoft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, Co. Copyright(C) 2001-2008. All rights reserved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instance started up (NORMAL mode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).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$tac2&gt;</a:t>
            </a:r>
            <a:endParaRPr lang="en-US" altLang="ko-KR" b="1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859508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실행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TAC </a:t>
            </a:r>
            <a:r>
              <a:rPr lang="ko-KR" altLang="en-US" dirty="0" smtClean="0"/>
              <a:t>모니터</a:t>
            </a:r>
            <a:r>
              <a:rPr lang="ko-KR" altLang="en-US" dirty="0"/>
              <a:t>링</a:t>
            </a:r>
            <a:endParaRPr lang="en-US" altLang="ko-KR" dirty="0" smtClean="0"/>
          </a:p>
          <a:p>
            <a:pPr lvl="1" algn="l"/>
            <a:r>
              <a:rPr lang="en-US" altLang="ko-KR" dirty="0"/>
              <a:t> $TB_HOME/scripts </a:t>
            </a:r>
            <a:r>
              <a:rPr lang="ko-KR" altLang="en-US" dirty="0"/>
              <a:t>디렉터리에 있는 </a:t>
            </a:r>
            <a:r>
              <a:rPr lang="en-US" altLang="ko-KR" dirty="0"/>
              <a:t>tbcm_stat.sh </a:t>
            </a:r>
            <a:r>
              <a:rPr lang="ko-KR" altLang="en-US" dirty="0"/>
              <a:t>스크립트 파일을 통해 </a:t>
            </a:r>
            <a:r>
              <a:rPr lang="ko-KR" altLang="en-US" dirty="0" err="1"/>
              <a:t>노드</a:t>
            </a:r>
            <a:r>
              <a:rPr lang="ko-KR" altLang="en-US" dirty="0"/>
              <a:t> 및 </a:t>
            </a:r>
            <a:r>
              <a:rPr lang="ko-KR" altLang="en-US" dirty="0" err="1"/>
              <a:t>인스턴스의</a:t>
            </a:r>
            <a:r>
              <a:rPr lang="ko-KR" altLang="en-US" dirty="0"/>
              <a:t> 상태를 </a:t>
            </a:r>
            <a:r>
              <a:rPr lang="ko-KR" altLang="en-US" dirty="0" err="1" smtClean="0"/>
              <a:t>모니터링할</a:t>
            </a:r>
            <a:r>
              <a:rPr lang="ko-KR" altLang="en-US" dirty="0" smtClean="0"/>
              <a:t> </a:t>
            </a:r>
            <a:r>
              <a:rPr lang="ko-KR" altLang="en-US" dirty="0"/>
              <a:t>수 있다</a:t>
            </a:r>
            <a:r>
              <a:rPr lang="en-US" altLang="ko-KR" dirty="0"/>
              <a:t>. TAC</a:t>
            </a:r>
            <a:r>
              <a:rPr lang="ko-KR" altLang="en-US" dirty="0"/>
              <a:t>에 참여한 </a:t>
            </a:r>
            <a:r>
              <a:rPr lang="ko-KR" altLang="en-US" dirty="0" err="1"/>
              <a:t>노드의</a:t>
            </a:r>
            <a:r>
              <a:rPr lang="ko-KR" altLang="en-US" dirty="0"/>
              <a:t> 현재 상태</a:t>
            </a:r>
            <a:r>
              <a:rPr lang="en-US" altLang="ko-KR" dirty="0"/>
              <a:t>, IP </a:t>
            </a:r>
            <a:r>
              <a:rPr lang="ko-KR" altLang="en-US" dirty="0"/>
              <a:t>정보 등을 주기적으로 확인할 수 있다</a:t>
            </a:r>
            <a:r>
              <a:rPr lang="en-US" altLang="ko-KR" dirty="0" smtClean="0"/>
              <a:t>.</a:t>
            </a:r>
          </a:p>
          <a:p>
            <a:pPr lvl="1" algn="l"/>
            <a:endParaRPr lang="en-US" altLang="ko-KR" dirty="0"/>
          </a:p>
          <a:p>
            <a:pPr lvl="1" algn="l"/>
            <a:r>
              <a:rPr lang="en-US" altLang="ko-KR" dirty="0" err="1" smtClean="0"/>
              <a:t>Tibero</a:t>
            </a:r>
            <a:r>
              <a:rPr lang="ko-KR" altLang="en-US" dirty="0" smtClean="0"/>
              <a:t>는 </a:t>
            </a:r>
            <a:r>
              <a:rPr lang="ko-KR" altLang="en-US" dirty="0"/>
              <a:t>글로벌 </a:t>
            </a:r>
            <a:r>
              <a:rPr lang="ko-KR" altLang="en-US" dirty="0" err="1"/>
              <a:t>뷰</a:t>
            </a:r>
            <a:r>
              <a:rPr lang="en-US" altLang="ko-KR" dirty="0"/>
              <a:t>(Global View)</a:t>
            </a:r>
            <a:r>
              <a:rPr lang="ko-KR" altLang="en-US" dirty="0"/>
              <a:t>를 제공한다</a:t>
            </a:r>
            <a:r>
              <a:rPr lang="en-US" altLang="ko-KR" dirty="0"/>
              <a:t>. </a:t>
            </a:r>
            <a:r>
              <a:rPr lang="ko-KR" altLang="en-US" dirty="0" err="1"/>
              <a:t>싱글</a:t>
            </a:r>
            <a:r>
              <a:rPr lang="ko-KR" altLang="en-US" dirty="0"/>
              <a:t> </a:t>
            </a:r>
            <a:r>
              <a:rPr lang="ko-KR" altLang="en-US" dirty="0" err="1"/>
              <a:t>인스턴스에서</a:t>
            </a:r>
            <a:r>
              <a:rPr lang="ko-KR" altLang="en-US" dirty="0"/>
              <a:t> 사용하는 모든 모니터링 </a:t>
            </a:r>
            <a:r>
              <a:rPr lang="ko-KR" altLang="en-US" dirty="0" err="1" smtClean="0"/>
              <a:t>뷰를</a:t>
            </a:r>
            <a:r>
              <a:rPr lang="ko-KR" altLang="en-US" dirty="0" smtClean="0"/>
              <a:t> </a:t>
            </a:r>
            <a:r>
              <a:rPr lang="en-US" altLang="ko-KR" dirty="0" smtClean="0"/>
              <a:t>TAC</a:t>
            </a:r>
            <a:r>
              <a:rPr lang="ko-KR" altLang="en-US" dirty="0"/>
              <a:t>의 </a:t>
            </a:r>
            <a:r>
              <a:rPr lang="ko-KR" altLang="en-US" dirty="0" err="1"/>
              <a:t>인스턴스에서</a:t>
            </a:r>
            <a:r>
              <a:rPr lang="ko-KR" altLang="en-US" dirty="0"/>
              <a:t> 조회할 수 있다</a:t>
            </a:r>
            <a:r>
              <a:rPr lang="en-US" altLang="ko-KR" dirty="0" smtClean="0"/>
              <a:t>.</a:t>
            </a:r>
          </a:p>
          <a:p>
            <a:pPr lvl="1" algn="l"/>
            <a:endParaRPr lang="en-US" altLang="ko-KR" dirty="0"/>
          </a:p>
          <a:p>
            <a:pPr lvl="1" algn="l"/>
            <a:r>
              <a:rPr lang="ko-KR" altLang="en-US" dirty="0"/>
              <a:t>다음은 모든 클러스터에 연결되어 있는 세션을 확인하는 예이다</a:t>
            </a:r>
            <a:r>
              <a:rPr lang="en-US" altLang="ko-KR" dirty="0"/>
              <a:t>. </a:t>
            </a:r>
            <a:r>
              <a:rPr lang="en-US" altLang="ko-KR" dirty="0" err="1"/>
              <a:t>tbSQL</a:t>
            </a:r>
            <a:r>
              <a:rPr lang="en-US" altLang="ko-KR" dirty="0"/>
              <a:t> </a:t>
            </a:r>
            <a:r>
              <a:rPr lang="ko-KR" altLang="en-US" dirty="0"/>
              <a:t>유틸리티</a:t>
            </a:r>
            <a:r>
              <a:rPr lang="en-US" altLang="ko-KR" dirty="0"/>
              <a:t>, </a:t>
            </a:r>
            <a:r>
              <a:rPr lang="en-US" altLang="ko-KR" dirty="0" err="1"/>
              <a:t>tbAdmin</a:t>
            </a:r>
            <a:r>
              <a:rPr lang="en-US" altLang="ko-KR" dirty="0"/>
              <a:t> </a:t>
            </a:r>
            <a:r>
              <a:rPr lang="ko-KR" altLang="en-US" dirty="0"/>
              <a:t>툴을 통해 </a:t>
            </a:r>
            <a:r>
              <a:rPr lang="ko-KR" altLang="en-US" dirty="0" smtClean="0"/>
              <a:t>다음과 </a:t>
            </a:r>
            <a:r>
              <a:rPr lang="ko-KR" altLang="en-US" dirty="0"/>
              <a:t>같은 </a:t>
            </a:r>
            <a:r>
              <a:rPr lang="en-US" altLang="ko-KR" dirty="0"/>
              <a:t>SQL </a:t>
            </a:r>
            <a:r>
              <a:rPr lang="ko-KR" altLang="en-US" dirty="0"/>
              <a:t>문장을 실행한다</a:t>
            </a:r>
            <a:r>
              <a:rPr lang="en-US" altLang="ko-KR" dirty="0"/>
              <a:t>.</a:t>
            </a:r>
          </a:p>
          <a:p>
            <a:pPr lvl="1" algn="l"/>
            <a:endParaRPr lang="en-US" altLang="ko-KR" dirty="0" smtClean="0"/>
          </a:p>
          <a:p>
            <a:pPr marL="357187" lvl="1" indent="0" algn="l">
              <a:buNone/>
            </a:pPr>
            <a:r>
              <a:rPr lang="ko-KR" altLang="en-US" dirty="0" smtClean="0"/>
              <a:t>예제</a:t>
            </a:r>
            <a:r>
              <a:rPr lang="en-US" altLang="ko-KR" dirty="0" smtClean="0"/>
              <a:t>) </a:t>
            </a:r>
            <a:r>
              <a:rPr lang="ko-KR" altLang="en-US" dirty="0" smtClean="0"/>
              <a:t>글로벌 </a:t>
            </a:r>
            <a:r>
              <a:rPr lang="ko-KR" altLang="en-US" dirty="0" err="1"/>
              <a:t>뷰의</a:t>
            </a:r>
            <a:r>
              <a:rPr lang="ko-KR" altLang="en-US" dirty="0"/>
              <a:t> 조회 </a:t>
            </a:r>
            <a:r>
              <a:rPr lang="en-US" altLang="ko-KR" dirty="0"/>
              <a:t>- GV$SESSION</a:t>
            </a:r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683568" y="3830851"/>
            <a:ext cx="7596844" cy="24622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SELECT * FROM GV$SESSION;</a:t>
            </a:r>
            <a:endParaRPr lang="en-US" altLang="ko-KR" b="1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524418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로드 </a:t>
            </a:r>
            <a:r>
              <a:rPr lang="ko-KR" altLang="en-US" err="1" smtClean="0"/>
              <a:t>밸런싱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모니터</a:t>
            </a:r>
            <a:r>
              <a:rPr lang="ko-KR" altLang="en-US"/>
              <a:t>링</a:t>
            </a:r>
            <a:endParaRPr lang="en-US" altLang="ko-KR" smtClean="0"/>
          </a:p>
          <a:p>
            <a:pPr lvl="1" algn="l"/>
            <a:r>
              <a:rPr lang="ko-KR" altLang="en-US" smtClean="0"/>
              <a:t> 사용자의 </a:t>
            </a:r>
            <a:r>
              <a:rPr lang="ko-KR" altLang="en-US"/>
              <a:t>프로그램은 </a:t>
            </a:r>
            <a:r>
              <a:rPr lang="en-US" altLang="ko-KR"/>
              <a:t>TAC</a:t>
            </a:r>
            <a:r>
              <a:rPr lang="ko-KR" altLang="en-US"/>
              <a:t>를 기본적으로 하나의 </a:t>
            </a:r>
            <a:r>
              <a:rPr lang="en-US" altLang="ko-KR"/>
              <a:t>DBMS</a:t>
            </a:r>
            <a:r>
              <a:rPr lang="ko-KR" altLang="en-US"/>
              <a:t>처럼 다룰 수 있다</a:t>
            </a:r>
            <a:r>
              <a:rPr lang="en-US" altLang="ko-KR"/>
              <a:t>. </a:t>
            </a:r>
            <a:r>
              <a:rPr lang="ko-KR" altLang="en-US"/>
              <a:t>따라서 사용자는 하나의 </a:t>
            </a:r>
            <a:r>
              <a:rPr lang="en-US" altLang="ko-KR" smtClean="0"/>
              <a:t>DBMS </a:t>
            </a:r>
            <a:r>
              <a:rPr lang="ko-KR" altLang="en-US" smtClean="0"/>
              <a:t>에 </a:t>
            </a:r>
            <a:r>
              <a:rPr lang="ko-KR" altLang="en-US"/>
              <a:t>접속한 것처럼 연결을 맺고 작업을 수행하면 된다</a:t>
            </a:r>
            <a:r>
              <a:rPr lang="en-US" altLang="ko-KR" smtClean="0"/>
              <a:t>.</a:t>
            </a:r>
            <a:endParaRPr lang="en-US" altLang="ko-KR"/>
          </a:p>
          <a:p>
            <a:pPr lvl="1" algn="l"/>
            <a:r>
              <a:rPr lang="ko-KR" altLang="en-US" smtClean="0"/>
              <a:t> 장애가 </a:t>
            </a:r>
            <a:r>
              <a:rPr lang="ko-KR" altLang="en-US"/>
              <a:t>발생했을 때 </a:t>
            </a:r>
            <a:r>
              <a:rPr lang="en-US" altLang="ko-KR"/>
              <a:t>Failover </a:t>
            </a:r>
            <a:r>
              <a:rPr lang="ko-KR" altLang="en-US"/>
              <a:t>및 로드 </a:t>
            </a:r>
            <a:r>
              <a:rPr lang="ko-KR" altLang="en-US" err="1"/>
              <a:t>밸런싱</a:t>
            </a:r>
            <a:r>
              <a:rPr lang="ko-KR" altLang="en-US"/>
              <a:t> 기능은 클라이언트 라이브러리와 </a:t>
            </a:r>
            <a:r>
              <a:rPr lang="en-US" altLang="ko-KR"/>
              <a:t>TAC</a:t>
            </a:r>
            <a:r>
              <a:rPr lang="ko-KR" altLang="en-US"/>
              <a:t>에서 자동으로 </a:t>
            </a:r>
            <a:r>
              <a:rPr lang="ko-KR" altLang="en-US" smtClean="0"/>
              <a:t>처리된다</a:t>
            </a:r>
            <a:r>
              <a:rPr lang="en-US" altLang="ko-KR"/>
              <a:t>. </a:t>
            </a:r>
            <a:r>
              <a:rPr lang="ko-KR" altLang="en-US"/>
              <a:t>이를 위해 클라이언트는 여러 대의 이중화 서버에 접속하는 것과 같이 </a:t>
            </a:r>
            <a:r>
              <a:rPr lang="en-US" altLang="ko-KR"/>
              <a:t>Failover</a:t>
            </a:r>
            <a:r>
              <a:rPr lang="ko-KR" altLang="en-US"/>
              <a:t>와 로드 </a:t>
            </a:r>
            <a:r>
              <a:rPr lang="ko-KR" altLang="en-US" err="1"/>
              <a:t>밸런싱</a:t>
            </a:r>
            <a:r>
              <a:rPr lang="ko-KR" altLang="en-US"/>
              <a:t> </a:t>
            </a:r>
            <a:r>
              <a:rPr lang="ko-KR" altLang="en-US" smtClean="0"/>
              <a:t>기능을 설정한다</a:t>
            </a:r>
            <a:r>
              <a:rPr lang="en-US" altLang="ko-KR" smtClean="0"/>
              <a:t>.</a:t>
            </a:r>
          </a:p>
          <a:p>
            <a:pPr lvl="1" algn="l"/>
            <a:endParaRPr lang="en-US" altLang="ko-KR"/>
          </a:p>
          <a:p>
            <a:pPr lvl="1" algn="l"/>
            <a:r>
              <a:rPr lang="ko-KR" altLang="en-US" b="1" smtClean="0"/>
              <a:t> 클라이언트 로드 </a:t>
            </a:r>
            <a:r>
              <a:rPr lang="ko-KR" altLang="en-US" b="1" err="1" smtClean="0"/>
              <a:t>밸런싱</a:t>
            </a:r>
            <a:r>
              <a:rPr lang="ko-KR" altLang="en-US" b="1" smtClean="0"/>
              <a:t> </a:t>
            </a:r>
            <a:r>
              <a:rPr lang="en-US" altLang="ko-KR" b="1" err="1" smtClean="0"/>
              <a:t>vs</a:t>
            </a:r>
            <a:r>
              <a:rPr lang="en-US" altLang="ko-KR" b="1" smtClean="0"/>
              <a:t> </a:t>
            </a:r>
            <a:r>
              <a:rPr lang="ko-KR" altLang="en-US" b="1" smtClean="0"/>
              <a:t>서버 로드 </a:t>
            </a:r>
            <a:r>
              <a:rPr lang="ko-KR" altLang="en-US" b="1" err="1" smtClean="0"/>
              <a:t>밸런싱</a:t>
            </a:r>
            <a:endParaRPr lang="en-US" altLang="ko-KR" smtClean="0"/>
          </a:p>
          <a:p>
            <a:pPr lvl="2"/>
            <a:r>
              <a:rPr lang="ko-KR" altLang="en-US" b="1" smtClean="0"/>
              <a:t>동작방식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ko-KR" altLang="en-US" smtClean="0"/>
              <a:t>클라이언트의 </a:t>
            </a:r>
            <a:r>
              <a:rPr lang="en-US" altLang="ko-KR"/>
              <a:t>LOAD_BALANCE, USE_FAILOVER </a:t>
            </a:r>
            <a:r>
              <a:rPr lang="ko-KR" altLang="en-US"/>
              <a:t>설정만으로도 기본적인 로드 </a:t>
            </a:r>
            <a:r>
              <a:rPr lang="ko-KR" altLang="en-US" err="1"/>
              <a:t>밸런싱과</a:t>
            </a:r>
            <a:r>
              <a:rPr lang="ko-KR" altLang="en-US"/>
              <a:t> </a:t>
            </a:r>
            <a:r>
              <a:rPr lang="en-US" altLang="ko-KR"/>
              <a:t>Failover </a:t>
            </a:r>
            <a:r>
              <a:rPr lang="ko-KR" altLang="en-US" smtClean="0"/>
              <a:t>기능이 </a:t>
            </a:r>
            <a:r>
              <a:rPr lang="ko-KR" altLang="en-US"/>
              <a:t>사용자에게 제공된다</a:t>
            </a:r>
            <a:r>
              <a:rPr lang="en-US" altLang="ko-KR"/>
              <a:t>. </a:t>
            </a:r>
            <a:r>
              <a:rPr lang="ko-KR" altLang="en-US"/>
              <a:t>클라이언트는 </a:t>
            </a:r>
            <a:r>
              <a:rPr lang="en-US" altLang="ko-KR"/>
              <a:t>TAC</a:t>
            </a:r>
            <a:r>
              <a:rPr lang="ko-KR" altLang="en-US"/>
              <a:t>를 구성하는 여러 </a:t>
            </a:r>
            <a:r>
              <a:rPr lang="ko-KR" altLang="en-US" err="1"/>
              <a:t>노드</a:t>
            </a:r>
            <a:r>
              <a:rPr lang="ko-KR" altLang="en-US"/>
              <a:t> 중 임의의 </a:t>
            </a:r>
            <a:r>
              <a:rPr lang="ko-KR" altLang="en-US" err="1"/>
              <a:t>노드를</a:t>
            </a:r>
            <a:r>
              <a:rPr lang="ko-KR" altLang="en-US"/>
              <a:t> 선택하여 접속하며</a:t>
            </a:r>
            <a:r>
              <a:rPr lang="en-US" altLang="ko-KR" smtClean="0"/>
              <a:t>, </a:t>
            </a:r>
            <a:r>
              <a:rPr lang="ko-KR" altLang="en-US" smtClean="0"/>
              <a:t>해당 </a:t>
            </a:r>
            <a:r>
              <a:rPr lang="ko-KR" altLang="en-US" err="1"/>
              <a:t>노드에</a:t>
            </a:r>
            <a:r>
              <a:rPr lang="ko-KR" altLang="en-US"/>
              <a:t> 장애가 발생했을 때 다른 </a:t>
            </a:r>
            <a:r>
              <a:rPr lang="ko-KR" altLang="en-US" err="1"/>
              <a:t>노드로</a:t>
            </a:r>
            <a:r>
              <a:rPr lang="ko-KR" altLang="en-US"/>
              <a:t> 연결이 자동 전환된다</a:t>
            </a:r>
            <a:r>
              <a:rPr lang="en-US" altLang="ko-KR"/>
              <a:t>. </a:t>
            </a:r>
            <a:r>
              <a:rPr lang="ko-KR" altLang="en-US"/>
              <a:t>이렇게 장애가 발생하면 수행 </a:t>
            </a:r>
            <a:r>
              <a:rPr lang="ko-KR" altLang="en-US" smtClean="0"/>
              <a:t>중이던 </a:t>
            </a:r>
            <a:r>
              <a:rPr lang="en-US" altLang="ko-KR" smtClean="0"/>
              <a:t>SQL </a:t>
            </a:r>
            <a:r>
              <a:rPr lang="ko-KR" altLang="en-US"/>
              <a:t>문장에서 에러가 나며</a:t>
            </a:r>
            <a:r>
              <a:rPr lang="en-US" altLang="ko-KR"/>
              <a:t>, </a:t>
            </a:r>
            <a:r>
              <a:rPr lang="ko-KR" altLang="en-US"/>
              <a:t>다음 </a:t>
            </a:r>
            <a:r>
              <a:rPr lang="en-US" altLang="ko-KR"/>
              <a:t>SQL</a:t>
            </a:r>
            <a:r>
              <a:rPr lang="ko-KR" altLang="en-US"/>
              <a:t>부터는 새로운 </a:t>
            </a:r>
            <a:r>
              <a:rPr lang="ko-KR" altLang="en-US" err="1"/>
              <a:t>노드에서</a:t>
            </a:r>
            <a:r>
              <a:rPr lang="ko-KR" altLang="en-US"/>
              <a:t> 작업이 수행된다</a:t>
            </a:r>
            <a:r>
              <a:rPr lang="en-US" altLang="ko-KR"/>
              <a:t>. </a:t>
            </a:r>
            <a:r>
              <a:rPr lang="ko-KR" altLang="en-US"/>
              <a:t>발생하는 </a:t>
            </a:r>
            <a:r>
              <a:rPr lang="en-US" altLang="ko-KR"/>
              <a:t>SQL</a:t>
            </a:r>
            <a:r>
              <a:rPr lang="ko-KR" altLang="en-US"/>
              <a:t>은 장애 </a:t>
            </a:r>
            <a:r>
              <a:rPr lang="ko-KR" altLang="en-US" smtClean="0"/>
              <a:t>유형에 </a:t>
            </a:r>
            <a:r>
              <a:rPr lang="ko-KR" altLang="en-US"/>
              <a:t>따라 다르다</a:t>
            </a:r>
            <a:r>
              <a:rPr lang="en-US" altLang="ko-KR" smtClean="0"/>
              <a:t>.</a:t>
            </a:r>
          </a:p>
          <a:p>
            <a:pPr lvl="2"/>
            <a:endParaRPr lang="en-US" altLang="ko-KR"/>
          </a:p>
          <a:p>
            <a:pPr lvl="2"/>
            <a:r>
              <a:rPr lang="ko-KR" altLang="en-US" b="1" smtClean="0"/>
              <a:t>고려사항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ko-KR" altLang="en-US" smtClean="0"/>
              <a:t>이렇게 </a:t>
            </a:r>
            <a:r>
              <a:rPr lang="ko-KR" altLang="en-US"/>
              <a:t>클라이언트의 설정만으로 제공되는 로드 </a:t>
            </a:r>
            <a:r>
              <a:rPr lang="ko-KR" altLang="en-US" err="1"/>
              <a:t>밸런싱</a:t>
            </a:r>
            <a:r>
              <a:rPr lang="ko-KR" altLang="en-US"/>
              <a:t> 기능은 별다른 부하를 발생시키지 않는다</a:t>
            </a:r>
            <a:r>
              <a:rPr lang="en-US" altLang="ko-KR"/>
              <a:t>. </a:t>
            </a:r>
            <a:r>
              <a:rPr lang="ko-KR" altLang="en-US"/>
              <a:t>단</a:t>
            </a:r>
            <a:r>
              <a:rPr lang="en-US" altLang="ko-KR"/>
              <a:t>, </a:t>
            </a:r>
            <a:r>
              <a:rPr lang="ko-KR" altLang="en-US" smtClean="0"/>
              <a:t>서버의 </a:t>
            </a:r>
            <a:r>
              <a:rPr lang="ko-KR" altLang="en-US"/>
              <a:t>부하 상황을 고려하지 않으므로</a:t>
            </a:r>
            <a:r>
              <a:rPr lang="en-US" altLang="ko-KR"/>
              <a:t>, </a:t>
            </a:r>
            <a:r>
              <a:rPr lang="ko-KR" altLang="en-US"/>
              <a:t>정확한 의미의 로드 </a:t>
            </a:r>
            <a:r>
              <a:rPr lang="ko-KR" altLang="en-US" err="1"/>
              <a:t>밸런싱은</a:t>
            </a:r>
            <a:r>
              <a:rPr lang="ko-KR" altLang="en-US"/>
              <a:t> 아니다</a:t>
            </a:r>
            <a:r>
              <a:rPr lang="en-US" altLang="ko-KR"/>
              <a:t>. </a:t>
            </a:r>
            <a:r>
              <a:rPr lang="ko-KR" altLang="en-US"/>
              <a:t>이것은 한꺼번에 서버와의 </a:t>
            </a:r>
            <a:r>
              <a:rPr lang="ko-KR" altLang="en-US" smtClean="0"/>
              <a:t>연결을 </a:t>
            </a:r>
            <a:r>
              <a:rPr lang="ko-KR" altLang="en-US"/>
              <a:t>많이 맺고 오래 사용하는 목적에 알맞으며 </a:t>
            </a:r>
            <a:r>
              <a:rPr lang="en-US" altLang="ko-KR"/>
              <a:t>3-tier(multi-tier) </a:t>
            </a:r>
            <a:r>
              <a:rPr lang="ko-KR" altLang="en-US"/>
              <a:t>방식에 유용하다</a:t>
            </a:r>
            <a:r>
              <a:rPr lang="en-US" altLang="ko-KR"/>
              <a:t>. </a:t>
            </a:r>
            <a:r>
              <a:rPr lang="ko-KR" altLang="en-US"/>
              <a:t>또한</a:t>
            </a:r>
            <a:r>
              <a:rPr lang="en-US" altLang="ko-KR"/>
              <a:t>, </a:t>
            </a:r>
            <a:r>
              <a:rPr lang="ko-KR" altLang="en-US"/>
              <a:t>서버와의 </a:t>
            </a:r>
            <a:r>
              <a:rPr lang="ko-KR" altLang="en-US" smtClean="0"/>
              <a:t>연결과 끊김이 </a:t>
            </a:r>
            <a:r>
              <a:rPr lang="ko-KR" altLang="en-US"/>
              <a:t>잦은 </a:t>
            </a:r>
            <a:r>
              <a:rPr lang="en-US" altLang="ko-KR"/>
              <a:t>2-tier </a:t>
            </a:r>
            <a:r>
              <a:rPr lang="ko-KR" altLang="en-US"/>
              <a:t>방식에서도 </a:t>
            </a:r>
            <a:r>
              <a:rPr lang="en-US" altLang="ko-KR"/>
              <a:t>TAC </a:t>
            </a:r>
            <a:r>
              <a:rPr lang="ko-KR" altLang="en-US"/>
              <a:t>서버에 로드 </a:t>
            </a:r>
            <a:r>
              <a:rPr lang="ko-KR" altLang="en-US" err="1"/>
              <a:t>밸런싱</a:t>
            </a:r>
            <a:r>
              <a:rPr lang="ko-KR" altLang="en-US"/>
              <a:t> 기능을 추가하여 서버의 부하 상황을 고려하는 </a:t>
            </a:r>
            <a:r>
              <a:rPr lang="ko-KR" altLang="en-US" smtClean="0"/>
              <a:t>것이 </a:t>
            </a:r>
            <a:r>
              <a:rPr lang="ko-KR" altLang="en-US"/>
              <a:t>좋다</a:t>
            </a:r>
            <a:r>
              <a:rPr lang="en-US" altLang="ko-KR" smtClean="0"/>
              <a:t>.</a:t>
            </a:r>
            <a:endParaRPr lang="en-US" altLang="ko-KR"/>
          </a:p>
          <a:p>
            <a:pPr lvl="1" algn="l"/>
            <a:endParaRPr lang="en-US" altLang="ko-KR" smtClean="0"/>
          </a:p>
        </p:txBody>
      </p:sp>
    </p:spTree>
    <p:extLst>
      <p:ext uri="{BB962C8B-B14F-4D97-AF65-F5344CB8AC3E}">
        <p14:creationId xmlns:p14="http://schemas.microsoft.com/office/powerpoint/2010/main" val="12649437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로드 </a:t>
            </a:r>
            <a:r>
              <a:rPr lang="ko-KR" altLang="en-US" err="1" smtClean="0"/>
              <a:t>밸런싱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모니터링</a:t>
            </a:r>
            <a:endParaRPr lang="en-US" altLang="ko-KR" smtClean="0"/>
          </a:p>
          <a:p>
            <a:pPr lvl="2"/>
            <a:r>
              <a:rPr lang="ko-KR" altLang="en-US" b="1" smtClean="0"/>
              <a:t>서버 쪽 로드 </a:t>
            </a:r>
            <a:r>
              <a:rPr lang="ko-KR" altLang="en-US" b="1" err="1" smtClean="0"/>
              <a:t>밸런싱</a:t>
            </a:r>
            <a:r>
              <a:rPr lang="ko-KR" altLang="en-US" b="1" smtClean="0"/>
              <a:t> 설정</a:t>
            </a:r>
            <a:endParaRPr lang="en-US" altLang="ko-KR" b="1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</p:txBody>
      </p:sp>
      <p:sp>
        <p:nvSpPr>
          <p:cNvPr id="7" name="Text Box 205"/>
          <p:cNvSpPr txBox="1">
            <a:spLocks noChangeArrowheads="1"/>
          </p:cNvSpPr>
          <p:nvPr/>
        </p:nvSpPr>
        <p:spPr bwMode="auto">
          <a:xfrm>
            <a:off x="1043608" y="1703478"/>
            <a:ext cx="4068452" cy="60939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SERVER_SIDE_LOAD_BALANCE=LONG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LOAD_METRIC_AUTO_INTERVAL=Y</a:t>
            </a:r>
          </a:p>
          <a:p>
            <a:pPr algn="just" latinLnBrk="0">
              <a:lnSpc>
                <a:spcPts val="12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SERVER_LOAD_TOLERANCE=30</a:t>
            </a:r>
            <a:endParaRPr lang="en-US" altLang="ko-KR" b="1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795351" y="1448780"/>
            <a:ext cx="1637756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   &lt;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예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) $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</a:rPr>
              <a:t>TB_SID.tip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&gt;</a:t>
            </a: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6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44514962"/>
              </p:ext>
            </p:extLst>
          </p:nvPr>
        </p:nvGraphicFramePr>
        <p:xfrm>
          <a:off x="1043608" y="2384884"/>
          <a:ext cx="7762326" cy="3965040"/>
        </p:xfrm>
        <a:graphic>
          <a:graphicData uri="http://schemas.openxmlformats.org/drawingml/2006/table">
            <a:tbl>
              <a:tblPr/>
              <a:tblGrid>
                <a:gridCol w="2016224"/>
                <a:gridCol w="5746102"/>
              </a:tblGrid>
              <a:tr h="23848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1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201337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SERVER_SIDE_LOAD_BAL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ANCE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필수 항목으로 서버 쪽에 로드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밸런싱을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하는 방법을 설정하는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360363" marR="0" lvl="1" indent="-1841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NONE :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디폴트 값으로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 쪽에서는 로드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밸런싱을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하지 않는다는</a:t>
                      </a:r>
                    </a:p>
                    <a:p>
                      <a:pPr marL="360363" marR="0" lvl="1" indent="536575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의미이다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360363" marR="0" lvl="1" indent="536575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360363" marR="0" lvl="1" indent="-1841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SHORT: SQL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문장을 수행할 때마다 서버의 연결 환경에 맞게 평균 응</a:t>
                      </a:r>
                    </a:p>
                    <a:p>
                      <a:pPr marL="360363" marR="0" lvl="1" indent="536575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답 시간을 기준으로 로드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밸런싱을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한다는 의미이다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360363" marR="0" lvl="1" indent="536575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804863" marR="0" lvl="1" indent="-6286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• LONG: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 쪽에 로드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밸런싱이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필요하지만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비교적 서버의 연결 유지 시간이 긴 상황에 대비하기 위해 각 서버의 연결 개수를 기준으로 로드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밸런싱을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한다는 의미이다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804863" marR="0" lvl="1" indent="-6286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75184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LOAD_METRIC_AUTO_INTERVAL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옵션 항목으로 서버의 부하 상황을 수집하는 것을 자동으로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할지의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여부를 결정하는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파라미터는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부하의 변화가 많은 시간에는 자주 수집하고 반면에 부하의 변화가 거의 없는 시간에는 천천히 수집하도록 수집 주기가 자동으로 조절된다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 쪽에 로드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밸런싱이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시작되면 각각의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TAC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서버는 주기적으로 부하 상황을 주고 받으며 이를 수집한다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3574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로드 </a:t>
            </a:r>
            <a:r>
              <a:rPr lang="ko-KR" altLang="en-US" err="1" smtClean="0"/>
              <a:t>밸런싱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모니터링</a:t>
            </a:r>
            <a:endParaRPr lang="en-US" altLang="ko-KR" smtClean="0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</p:txBody>
      </p:sp>
      <p:graphicFrame>
        <p:nvGraphicFramePr>
          <p:cNvPr id="6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5643649"/>
              </p:ext>
            </p:extLst>
          </p:nvPr>
        </p:nvGraphicFramePr>
        <p:xfrm>
          <a:off x="647564" y="1192152"/>
          <a:ext cx="8158370" cy="4649117"/>
        </p:xfrm>
        <a:graphic>
          <a:graphicData uri="http://schemas.openxmlformats.org/drawingml/2006/table">
            <a:tbl>
              <a:tblPr/>
              <a:tblGrid>
                <a:gridCol w="2119094"/>
                <a:gridCol w="6039276"/>
              </a:tblGrid>
              <a:tr h="30849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1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195756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LOAD_METRIC_AUTO_INTERVAL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수집 주기는 다음의 설정에 따라 다르다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347663" marR="0" lvl="0" indent="-1714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Char char="ü"/>
                        <a:tabLst>
                          <a:tab pos="266700" algn="l"/>
                        </a:tabLst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수집 주기는 기본적으로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LOAD_METRIC_COLLECT_INTERVAL_MAX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값의 한번이다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347663" marR="0" lvl="0" indent="-1714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Char char="ü"/>
                        <a:tabLst>
                          <a:tab pos="266700" algn="l"/>
                        </a:tabLst>
                      </a:pPr>
                      <a:endParaRPr kumimoji="1" lang="en-US" altLang="ko-KR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347663" marR="0" lvl="0" indent="-1714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Char char="ü"/>
                        <a:tabLst>
                          <a:tab pos="266700" algn="l"/>
                        </a:tabLst>
                      </a:pP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자동 주기 조절 상태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(LOAD_METRIC_AUTO_INTERVAL=Y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 설정된 경우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라면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LOAD_METRIC_COLLECT_INTERVAL_MIN ~ LOAD_METRIC_COLLECT_INTERVAL_MAX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값 사이에서 수집 주기가 자동으로 결정된다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630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LOAD_METRIC_COLLECT_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INTERVAL_MIN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Tx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옵션 항목으로 자동 주기 조절 상태일 때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자주 수집할 때의 시간 간격을 설정하는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(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기본값 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1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91000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LOAD_METRIC_COLLECT_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INTERVAL_MAX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Tx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옵션 항목으로 자동 주기 조절 상태일 때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천천히 수집하도록 시간 간격을 설정하는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(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기본값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: 10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91000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LOAD_METRIC_HISTORY_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COUNT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Tx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옵션 항목으로 기록할 수집된 부하 정보의 개수를 설정하는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파라미터이다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수집된 부하 정보는 </a:t>
                      </a:r>
                      <a:r>
                        <a:rPr kumimoji="1" lang="ko-KR" altLang="en-US" sz="12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뷰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(V$INSTANCEMETRIC, V$INSTANCEMETRIC_HISTORY)</a:t>
                      </a:r>
                      <a:r>
                        <a:rPr kumimoji="1" lang="ko-KR" altLang="en-US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를 통해 확인할 수 있다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047052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None/>
              <a:defRPr/>
            </a:pPr>
            <a:r>
              <a:rPr lang="en-US" altLang="ko-KR" sz="1200" dirty="0" err="1">
                <a:latin typeface="+mn-ea"/>
              </a:rPr>
              <a:t>Tibero</a:t>
            </a:r>
            <a:r>
              <a:rPr lang="ko-KR" altLang="en-US" sz="1200" dirty="0">
                <a:latin typeface="+mn-ea"/>
              </a:rPr>
              <a:t>는 </a:t>
            </a:r>
            <a:r>
              <a:rPr lang="en-US" altLang="ko-KR" sz="1200" dirty="0">
                <a:latin typeface="+mn-ea"/>
              </a:rPr>
              <a:t>Oracle</a:t>
            </a:r>
            <a:r>
              <a:rPr lang="ko-KR" altLang="en-US" sz="1200" dirty="0">
                <a:latin typeface="+mn-ea"/>
              </a:rPr>
              <a:t>에서 지원하는 거의 모든 함수를 </a:t>
            </a:r>
            <a:r>
              <a:rPr lang="ko-KR" altLang="en-US" sz="1200" dirty="0" smtClean="0">
                <a:latin typeface="+mn-ea"/>
              </a:rPr>
              <a:t>지원</a:t>
            </a:r>
            <a:r>
              <a:rPr lang="en-US" altLang="ko-KR" sz="1200" dirty="0" smtClean="0">
                <a:latin typeface="+mn-ea"/>
                <a:ea typeface="+mn-ea"/>
              </a:rPr>
              <a:t> </a:t>
            </a:r>
          </a:p>
        </p:txBody>
      </p:sp>
      <p:sp>
        <p:nvSpPr>
          <p:cNvPr id="5" name="Rectangle 52"/>
          <p:cNvSpPr>
            <a:spLocks noChangeArrowheads="1"/>
          </p:cNvSpPr>
          <p:nvPr/>
        </p:nvSpPr>
        <p:spPr bwMode="auto">
          <a:xfrm>
            <a:off x="654050" y="1457325"/>
            <a:ext cx="7986713" cy="303213"/>
          </a:xfrm>
          <a:prstGeom prst="rect">
            <a:avLst/>
          </a:prstGeom>
          <a:gradFill rotWithShape="1">
            <a:gsLst>
              <a:gs pos="0">
                <a:srgbClr val="FAFAFA"/>
              </a:gs>
              <a:gs pos="100000">
                <a:srgbClr val="EAEAEA"/>
              </a:gs>
            </a:gsLst>
            <a:lin ang="5400000" scaled="1"/>
          </a:gradFill>
          <a:ln w="12700" algn="ctr">
            <a:solidFill>
              <a:srgbClr val="6C799C"/>
            </a:solidFill>
            <a:miter lim="800000"/>
            <a:headEnd/>
            <a:tailEnd/>
          </a:ln>
        </p:spPr>
        <p:txBody>
          <a:bodyPr wrap="none" lIns="126000" anchor="ctr"/>
          <a:lstStyle/>
          <a:p>
            <a:pPr>
              <a:lnSpc>
                <a:spcPct val="120000"/>
              </a:lnSpc>
            </a:pPr>
            <a:r>
              <a:rPr lang="en-US" altLang="ko-KR" sz="1600" b="1" baseline="0">
                <a:solidFill>
                  <a:srgbClr val="26313A"/>
                </a:solidFill>
                <a:ea typeface="맑은 고딕" pitchFamily="50" charset="-127"/>
              </a:rPr>
              <a:t>Date Function</a:t>
            </a:r>
            <a:endParaRPr lang="ko-KR" altLang="en-US" sz="1600" b="1" baseline="0">
              <a:solidFill>
                <a:srgbClr val="26313A"/>
              </a:solidFill>
              <a:ea typeface="맑은 고딕" pitchFamily="50" charset="-127"/>
            </a:endParaRPr>
          </a:p>
        </p:txBody>
      </p:sp>
      <p:grpSp>
        <p:nvGrpSpPr>
          <p:cNvPr id="6" name="Group 53"/>
          <p:cNvGrpSpPr>
            <a:grpSpLocks/>
          </p:cNvGrpSpPr>
          <p:nvPr/>
        </p:nvGrpSpPr>
        <p:grpSpPr bwMode="auto">
          <a:xfrm>
            <a:off x="296863" y="1462088"/>
            <a:ext cx="301625" cy="300037"/>
            <a:chOff x="127" y="639"/>
            <a:chExt cx="190" cy="189"/>
          </a:xfrm>
        </p:grpSpPr>
        <p:sp>
          <p:nvSpPr>
            <p:cNvPr id="7" name="Rectangle 54"/>
            <p:cNvSpPr>
              <a:spLocks noChangeArrowheads="1"/>
            </p:cNvSpPr>
            <p:nvPr/>
          </p:nvSpPr>
          <p:spPr bwMode="auto">
            <a:xfrm>
              <a:off x="127" y="639"/>
              <a:ext cx="190" cy="189"/>
            </a:xfrm>
            <a:prstGeom prst="rect">
              <a:avLst/>
            </a:prstGeom>
            <a:solidFill>
              <a:srgbClr val="648DA4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8" name="Freeform 55"/>
            <p:cNvSpPr>
              <a:spLocks/>
            </p:cNvSpPr>
            <p:nvPr/>
          </p:nvSpPr>
          <p:spPr bwMode="auto">
            <a:xfrm>
              <a:off x="142" y="652"/>
              <a:ext cx="169" cy="167"/>
            </a:xfrm>
            <a:custGeom>
              <a:avLst/>
              <a:gdLst>
                <a:gd name="T0" fmla="*/ 11 w 286"/>
                <a:gd name="T1" fmla="*/ 0 h 286"/>
                <a:gd name="T2" fmla="*/ 11 w 286"/>
                <a:gd name="T3" fmla="*/ 1 h 286"/>
                <a:gd name="T4" fmla="*/ 11 w 286"/>
                <a:gd name="T5" fmla="*/ 10 h 286"/>
                <a:gd name="T6" fmla="*/ 11 w 286"/>
                <a:gd name="T7" fmla="*/ 10 h 286"/>
                <a:gd name="T8" fmla="*/ 1 w 286"/>
                <a:gd name="T9" fmla="*/ 10 h 286"/>
                <a:gd name="T10" fmla="*/ 0 w 286"/>
                <a:gd name="T11" fmla="*/ 11 h 286"/>
                <a:gd name="T12" fmla="*/ 0 w 286"/>
                <a:gd name="T13" fmla="*/ 11 h 286"/>
                <a:gd name="T14" fmla="*/ 1 w 286"/>
                <a:gd name="T15" fmla="*/ 11 h 286"/>
                <a:gd name="T16" fmla="*/ 12 w 286"/>
                <a:gd name="T17" fmla="*/ 11 h 286"/>
                <a:gd name="T18" fmla="*/ 12 w 286"/>
                <a:gd name="T19" fmla="*/ 11 h 286"/>
                <a:gd name="T20" fmla="*/ 12 w 286"/>
                <a:gd name="T21" fmla="*/ 1 h 286"/>
                <a:gd name="T22" fmla="*/ 12 w 286"/>
                <a:gd name="T23" fmla="*/ 0 h 286"/>
                <a:gd name="T24" fmla="*/ 11 w 286"/>
                <a:gd name="T25" fmla="*/ 0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6"/>
                <a:gd name="T40" fmla="*/ 0 h 286"/>
                <a:gd name="T41" fmla="*/ 286 w 286"/>
                <a:gd name="T42" fmla="*/ 286 h 28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6" h="286">
                  <a:moveTo>
                    <a:pt x="259" y="0"/>
                  </a:moveTo>
                  <a:cubicBezTo>
                    <a:pt x="256" y="0"/>
                    <a:pt x="254" y="3"/>
                    <a:pt x="254" y="6"/>
                  </a:cubicBezTo>
                  <a:cubicBezTo>
                    <a:pt x="254" y="248"/>
                    <a:pt x="254" y="248"/>
                    <a:pt x="254" y="248"/>
                  </a:cubicBezTo>
                  <a:cubicBezTo>
                    <a:pt x="254" y="251"/>
                    <a:pt x="251" y="254"/>
                    <a:pt x="248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3" y="254"/>
                    <a:pt x="0" y="256"/>
                    <a:pt x="0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283"/>
                    <a:pt x="3" y="286"/>
                    <a:pt x="6" y="286"/>
                  </a:cubicBezTo>
                  <a:cubicBezTo>
                    <a:pt x="280" y="286"/>
                    <a:pt x="280" y="286"/>
                    <a:pt x="280" y="286"/>
                  </a:cubicBezTo>
                  <a:cubicBezTo>
                    <a:pt x="283" y="286"/>
                    <a:pt x="286" y="283"/>
                    <a:pt x="286" y="280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3"/>
                    <a:pt x="283" y="0"/>
                    <a:pt x="280" y="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9" name="Freeform 56"/>
            <p:cNvSpPr>
              <a:spLocks/>
            </p:cNvSpPr>
            <p:nvPr/>
          </p:nvSpPr>
          <p:spPr bwMode="auto">
            <a:xfrm>
              <a:off x="252" y="765"/>
              <a:ext cx="53" cy="52"/>
            </a:xfrm>
            <a:custGeom>
              <a:avLst/>
              <a:gdLst>
                <a:gd name="T0" fmla="*/ 1 w 90"/>
                <a:gd name="T1" fmla="*/ 3 h 90"/>
                <a:gd name="T2" fmla="*/ 1 w 90"/>
                <a:gd name="T3" fmla="*/ 1 h 90"/>
                <a:gd name="T4" fmla="*/ 3 w 90"/>
                <a:gd name="T5" fmla="*/ 1 h 90"/>
                <a:gd name="T6" fmla="*/ 3 w 90"/>
                <a:gd name="T7" fmla="*/ 3 h 90"/>
                <a:gd name="T8" fmla="*/ 1 w 90"/>
                <a:gd name="T9" fmla="*/ 3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90"/>
                <a:gd name="T17" fmla="*/ 90 w 90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90">
                  <a:moveTo>
                    <a:pt x="16" y="74"/>
                  </a:moveTo>
                  <a:cubicBezTo>
                    <a:pt x="0" y="58"/>
                    <a:pt x="0" y="32"/>
                    <a:pt x="16" y="16"/>
                  </a:cubicBezTo>
                  <a:cubicBezTo>
                    <a:pt x="32" y="0"/>
                    <a:pt x="58" y="0"/>
                    <a:pt x="74" y="16"/>
                  </a:cubicBezTo>
                  <a:cubicBezTo>
                    <a:pt x="90" y="32"/>
                    <a:pt x="90" y="58"/>
                    <a:pt x="74" y="74"/>
                  </a:cubicBezTo>
                  <a:cubicBezTo>
                    <a:pt x="58" y="90"/>
                    <a:pt x="32" y="90"/>
                    <a:pt x="16" y="7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0" name="Freeform 57"/>
            <p:cNvSpPr>
              <a:spLocks/>
            </p:cNvSpPr>
            <p:nvPr/>
          </p:nvSpPr>
          <p:spPr bwMode="auto">
            <a:xfrm>
              <a:off x="230" y="741"/>
              <a:ext cx="32" cy="33"/>
            </a:xfrm>
            <a:custGeom>
              <a:avLst/>
              <a:gdLst>
                <a:gd name="T0" fmla="*/ 1 w 56"/>
                <a:gd name="T1" fmla="*/ 1 h 57"/>
                <a:gd name="T2" fmla="*/ 2 w 56"/>
                <a:gd name="T3" fmla="*/ 1 h 57"/>
                <a:gd name="T4" fmla="*/ 2 w 56"/>
                <a:gd name="T5" fmla="*/ 2 h 57"/>
                <a:gd name="T6" fmla="*/ 1 w 56"/>
                <a:gd name="T7" fmla="*/ 2 h 57"/>
                <a:gd name="T8" fmla="*/ 1 w 56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7"/>
                <a:gd name="T17" fmla="*/ 56 w 5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7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7"/>
                    <a:pt x="46" y="47"/>
                  </a:cubicBezTo>
                  <a:cubicBezTo>
                    <a:pt x="36" y="57"/>
                    <a:pt x="20" y="57"/>
                    <a:pt x="10" y="47"/>
                  </a:cubicBezTo>
                  <a:cubicBezTo>
                    <a:pt x="0" y="37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1" name="Freeform 58"/>
            <p:cNvSpPr>
              <a:spLocks/>
            </p:cNvSpPr>
            <p:nvPr/>
          </p:nvSpPr>
          <p:spPr bwMode="auto">
            <a:xfrm>
              <a:off x="202" y="713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175" y="686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3" name="Freeform 60"/>
            <p:cNvSpPr>
              <a:spLocks/>
            </p:cNvSpPr>
            <p:nvPr/>
          </p:nvSpPr>
          <p:spPr bwMode="auto">
            <a:xfrm>
              <a:off x="148" y="659"/>
              <a:ext cx="34" cy="34"/>
            </a:xfrm>
            <a:custGeom>
              <a:avLst/>
              <a:gdLst>
                <a:gd name="T0" fmla="*/ 1 w 57"/>
                <a:gd name="T1" fmla="*/ 1 h 57"/>
                <a:gd name="T2" fmla="*/ 2 w 57"/>
                <a:gd name="T3" fmla="*/ 1 h 57"/>
                <a:gd name="T4" fmla="*/ 2 w 57"/>
                <a:gd name="T5" fmla="*/ 2 h 57"/>
                <a:gd name="T6" fmla="*/ 1 w 57"/>
                <a:gd name="T7" fmla="*/ 2 h 57"/>
                <a:gd name="T8" fmla="*/ 1 w 57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57"/>
                <a:gd name="T17" fmla="*/ 57 w 57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57">
                  <a:moveTo>
                    <a:pt x="10" y="10"/>
                  </a:moveTo>
                  <a:cubicBezTo>
                    <a:pt x="20" y="0"/>
                    <a:pt x="37" y="0"/>
                    <a:pt x="47" y="10"/>
                  </a:cubicBezTo>
                  <a:cubicBezTo>
                    <a:pt x="57" y="20"/>
                    <a:pt x="57" y="36"/>
                    <a:pt x="47" y="47"/>
                  </a:cubicBezTo>
                  <a:cubicBezTo>
                    <a:pt x="37" y="57"/>
                    <a:pt x="20" y="57"/>
                    <a:pt x="10" y="47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</p:grpSp>
      <p:graphicFrame>
        <p:nvGraphicFramePr>
          <p:cNvPr id="14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457835"/>
              </p:ext>
            </p:extLst>
          </p:nvPr>
        </p:nvGraphicFramePr>
        <p:xfrm>
          <a:off x="652463" y="1838325"/>
          <a:ext cx="3843850" cy="4481555"/>
        </p:xfrm>
        <a:graphic>
          <a:graphicData uri="http://schemas.openxmlformats.org/drawingml/2006/table">
            <a:tbl>
              <a:tblPr/>
              <a:tblGrid>
                <a:gridCol w="948250"/>
                <a:gridCol w="914400"/>
                <a:gridCol w="1981200"/>
              </a:tblGrid>
              <a:tr h="182352"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Oracle 10g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Tibero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설 명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</a:tr>
              <a:tr h="32823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(use +)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(use +)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일자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date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에서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integer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를 더한 날짜가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823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(use - )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(use -)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일자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Date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에서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integer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를 뺀 날짜가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823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ADD_MONTHS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ADD_MONTHS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일자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date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에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특정 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개월 수</a:t>
                      </a:r>
                      <a:r>
                        <a:rPr lang="en-US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integer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를 더한 값을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823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CURRENT_DATE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CURRENT_DATE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현재 세션의 날짜 정보를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date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형으로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823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CURRENT_TIME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CURRENT_TIME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현재 세션의 시간대를 기준으로 현재 시간을 출력한다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. 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3764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CURRENT_TIMESTAMP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CURRENT_TIMESTAMP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현재 세션의 날짜와 시간정보를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.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823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LAST_DAY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LAST_DAY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해당날짜가 속한 달의 마지막 날짜를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2823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NEW_TIME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NEW_TIME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date,zone1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시간대를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zone2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시간대로 출력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69413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NEXT_DAY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NEXT_DAY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해당일을 기준으로 명시된 요일의 다음 날짜를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17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ROUND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ROUND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지정된 단위로 반올림한 날짜를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27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TRUNC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TRUNC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지정된 단위로 잘라서 날짜로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2351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EXTRACT(datetime)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EXTRACT(datetime)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특정 날짜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,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시간 값이나 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날짜 값 표현식으로부터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지정된 날짜 영역의 값을 추출 후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9176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SYSTIMESTAMP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SYSTIMESTAMP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시스템의 날짜를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15" name="Table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4130605"/>
              </p:ext>
            </p:extLst>
          </p:nvPr>
        </p:nvGraphicFramePr>
        <p:xfrm>
          <a:off x="4800600" y="1838325"/>
          <a:ext cx="3843850" cy="2819397"/>
        </p:xfrm>
        <a:graphic>
          <a:graphicData uri="http://schemas.openxmlformats.org/drawingml/2006/table">
            <a:tbl>
              <a:tblPr/>
              <a:tblGrid>
                <a:gridCol w="838200"/>
                <a:gridCol w="851235"/>
                <a:gridCol w="2154415"/>
              </a:tblGrid>
              <a:tr h="221175"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Oracle 10g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Tibero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설 명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</a:tr>
              <a:tr h="39811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MONTHS_BETWEEN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MONTHS_BETWEEN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일자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date1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과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date2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사이의 시간대로 출력한다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419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TO_CHAR(datetime)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TO_CHAR(datetime)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사용자가 지정한 폼을 갖는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varchar2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형식의 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Data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로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변환한다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419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TO_NUMBER(TO_CHAR())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TO_NUMBER(TO_CHAR())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지정된 형식인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number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형식으로 변환한다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11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TO_DATE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TO_DATE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지정된 형식인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date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형식으로 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변환한다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.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5083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TO_DSINTERVAL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TO_DSINTERVAL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interval year to month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형태로 변경한다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11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SYSDATE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SYSDATE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Database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가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있는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</a:t>
                      </a:r>
                      <a:r>
                        <a:rPr lang="en-US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OS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의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일자와 시간을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굴림"/>
                        </a:rPr>
                        <a:t>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5039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N/A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OVERLAPS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두 개의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시간 간격이 겹치는지의 여부 확인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(TRUE, FALSE)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" name="Rectangle 59"/>
          <p:cNvSpPr>
            <a:spLocks noChangeArrowheads="1"/>
          </p:cNvSpPr>
          <p:nvPr/>
        </p:nvSpPr>
        <p:spPr bwMode="auto">
          <a:xfrm>
            <a:off x="5638800" y="1838325"/>
            <a:ext cx="838200" cy="28194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  <p:sp>
        <p:nvSpPr>
          <p:cNvPr id="18" name="Rectangle 59"/>
          <p:cNvSpPr>
            <a:spLocks noChangeArrowheads="1"/>
          </p:cNvSpPr>
          <p:nvPr/>
        </p:nvSpPr>
        <p:spPr bwMode="auto">
          <a:xfrm>
            <a:off x="1600200" y="1838325"/>
            <a:ext cx="914400" cy="44958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189275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TAC </a:t>
            </a:r>
            <a:r>
              <a:rPr lang="ko-KR" altLang="en-US" smtClean="0"/>
              <a:t>로드 </a:t>
            </a:r>
            <a:r>
              <a:rPr lang="ko-KR" altLang="en-US" err="1" smtClean="0"/>
              <a:t>밸런싱</a:t>
            </a:r>
            <a:endParaRPr lang="en-US" altLang="ko-KR" smtClean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smtClean="0"/>
              <a:t>TAC </a:t>
            </a:r>
            <a:r>
              <a:rPr lang="ko-KR" altLang="en-US" smtClean="0"/>
              <a:t>모니터링</a:t>
            </a:r>
            <a:endParaRPr lang="en-US" altLang="ko-KR" smtClean="0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  <a:p>
            <a:pPr lvl="1" algn="l"/>
            <a:endParaRPr lang="en-US" altLang="ko-KR"/>
          </a:p>
          <a:p>
            <a:pPr lvl="1" algn="l"/>
            <a:endParaRPr lang="en-US" altLang="ko-KR" smtClean="0"/>
          </a:p>
        </p:txBody>
      </p:sp>
      <p:graphicFrame>
        <p:nvGraphicFramePr>
          <p:cNvPr id="6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93053329"/>
              </p:ext>
            </p:extLst>
          </p:nvPr>
        </p:nvGraphicFramePr>
        <p:xfrm>
          <a:off x="647564" y="1192152"/>
          <a:ext cx="8158370" cy="3749016"/>
        </p:xfrm>
        <a:graphic>
          <a:graphicData uri="http://schemas.openxmlformats.org/drawingml/2006/table">
            <a:tbl>
              <a:tblPr/>
              <a:tblGrid>
                <a:gridCol w="2119094"/>
                <a:gridCol w="6039276"/>
              </a:tblGrid>
              <a:tr h="49585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kumimoji="1" lang="en-US" altLang="ko-KR" sz="1200" b="1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25316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SERVER_LOAD_TOLERANCE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Tx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옵션 항목으로 서버 간의 부하 상황에 대해서 어느 정도의 차이를 허용할 것인가를 설정하는 </a:t>
                      </a:r>
                      <a:r>
                        <a:rPr kumimoji="1" lang="ko-KR" altLang="en-US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파라미터이다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약간의 차이도 허용하지 </a:t>
                      </a:r>
                      <a:r>
                        <a:rPr kumimoji="1" lang="ko-KR" altLang="en-US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않으면클라이언트의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연결이 한쪽으로 치우치는 현상이 발생할 수 있으므로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 </a:t>
                      </a:r>
                      <a:r>
                        <a:rPr kumimoji="1" lang="ko-KR" altLang="en-US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파라미터를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설정한다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Tx/>
                        <a:buNone/>
                        <a:tabLst>
                          <a:tab pos="266700" algn="l"/>
                        </a:tabLst>
                      </a:pP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Tx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–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다음은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SERVER_SIDE_LOAD_BALANCE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파라미터에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설정된 값에 따라 달라지는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SERVER_LOAD_TOLERANCE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파라미터의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의미이다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176213" marR="0" lvl="0" indent="-176213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Tx/>
                        <a:buNone/>
                        <a:tabLst>
                          <a:tab pos="266700" algn="l"/>
                        </a:tabLst>
                      </a:pP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531813" marR="0" lvl="0" indent="-1714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Char char="ü"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SERVER_SIDE_LOAD_BALANCE 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파라미터의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값이 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LONG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 경우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 서버가 담당하는 클라이언트의 연결 개수의 차이를 의미한다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marL="531813" marR="0" lvl="0" indent="-1714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Char char="ü"/>
                        <a:tabLst>
                          <a:tab pos="266700" algn="l"/>
                        </a:tabLst>
                      </a:pP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531813" marR="0" lvl="0" indent="-1714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Char char="ü"/>
                        <a:tabLst>
                          <a:tab pos="266700" algn="l"/>
                        </a:tabLst>
                        <a:defRPr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SERVER_SIDE_LOAD_BALANCE 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초기화 </a:t>
                      </a:r>
                      <a:r>
                        <a:rPr kumimoji="1" lang="ko-KR" altLang="en-US" sz="12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파라미터의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값이 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SHORT</a:t>
                      </a: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인 경우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/>
                      </a:r>
                      <a:b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</a:b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각 서버의 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SQL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문장에 대한 평균 응답 시간의 차이를 의미하며</a:t>
                      </a:r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단위는 </a:t>
                      </a:r>
                      <a:r>
                        <a:rPr kumimoji="1" lang="en-US" altLang="ko-KR" sz="12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msec</a:t>
                      </a:r>
                      <a:r>
                        <a:rPr kumimoji="1" lang="ko-KR" alt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로 나타낸다</a:t>
                      </a: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kumimoji="1" lang="en-US" altLang="ko-KR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531813" marR="0" lvl="0" indent="-17145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Char char="ü"/>
                        <a:tabLst>
                          <a:tab pos="266700" algn="l"/>
                        </a:tabLst>
                      </a:pP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6421008"/>
              </p:ext>
            </p:extLst>
          </p:nvPr>
        </p:nvGraphicFramePr>
        <p:xfrm>
          <a:off x="791580" y="5265204"/>
          <a:ext cx="7740860" cy="822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40860"/>
              </a:tblGrid>
              <a:tr h="370840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b="1" u="sng" smtClean="0">
                          <a:latin typeface="맑은 고딕" pitchFamily="50" charset="-127"/>
                          <a:ea typeface="맑은 고딕" pitchFamily="50" charset="-127"/>
                        </a:rPr>
                        <a:t>참고</a:t>
                      </a:r>
                      <a:endParaRPr lang="en-US" altLang="ko-KR" sz="1200" b="1" u="sng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ko-KR" altLang="en-US" sz="1200" b="1" u="sng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r>
                        <a:rPr lang="ko-KR" altLang="en-US" sz="1200" smtClean="0">
                          <a:latin typeface="맑은 고딕" pitchFamily="50" charset="-127"/>
                          <a:ea typeface="맑은 고딕" pitchFamily="50" charset="-127"/>
                        </a:rPr>
                        <a:t>서버 쪽의 로드 </a:t>
                      </a:r>
                      <a:r>
                        <a:rPr lang="ko-KR" altLang="en-US" sz="1200" err="1" smtClean="0">
                          <a:latin typeface="맑은 고딕" pitchFamily="50" charset="-127"/>
                          <a:ea typeface="맑은 고딕" pitchFamily="50" charset="-127"/>
                        </a:rPr>
                        <a:t>밸런싱은</a:t>
                      </a:r>
                      <a:r>
                        <a:rPr lang="ko-KR" altLang="en-US" sz="1200" smtClean="0">
                          <a:latin typeface="맑은 고딕" pitchFamily="50" charset="-127"/>
                          <a:ea typeface="맑은 고딕" pitchFamily="50" charset="-127"/>
                        </a:rPr>
                        <a:t> 새로 연결을 시도하는 클라이언트에 대해서만 동작한다</a:t>
                      </a:r>
                      <a:r>
                        <a:rPr lang="en-US" altLang="ko-KR" sz="120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200" smtClean="0">
                          <a:latin typeface="맑은 고딕" pitchFamily="50" charset="-127"/>
                          <a:ea typeface="맑은 고딕" pitchFamily="50" charset="-127"/>
                        </a:rPr>
                        <a:t>너무 많은 부하가</a:t>
                      </a:r>
                    </a:p>
                    <a:p>
                      <a:pPr latinLnBrk="1"/>
                      <a:r>
                        <a:rPr lang="ko-KR" altLang="en-US" sz="1200" smtClean="0">
                          <a:latin typeface="맑은 고딕" pitchFamily="50" charset="-127"/>
                          <a:ea typeface="맑은 고딕" pitchFamily="50" charset="-127"/>
                        </a:rPr>
                        <a:t>걸리거나 너무 적게 걸리더라도 이미 맺은 연결은 강제로 끊지 않는다</a:t>
                      </a:r>
                      <a:r>
                        <a:rPr lang="en-US" altLang="ko-KR" sz="120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ko-KR" altLang="en-US" sz="120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254795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168965" name="Rectangle 7"/>
          <p:cNvSpPr>
            <a:spLocks noChangeArrowheads="1"/>
          </p:cNvSpPr>
          <p:nvPr/>
        </p:nvSpPr>
        <p:spPr bwMode="auto">
          <a:xfrm>
            <a:off x="466725" y="1463675"/>
            <a:ext cx="8027988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14. T</a:t>
            </a:r>
            <a:r>
              <a:rPr kumimoji="0" lang="en-US" altLang="ko-KR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S</a:t>
            </a:r>
            <a:r>
              <a:rPr kumimoji="0" lang="en-US" altLang="ko-KR" sz="40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C</a:t>
            </a:r>
            <a:r>
              <a:rPr kumimoji="0" lang="en-US" altLang="ko-KR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(</a:t>
            </a:r>
            <a:r>
              <a:rPr kumimoji="0" lang="en-US" altLang="ko-KR" sz="28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Standby Cluster)</a:t>
            </a:r>
            <a:endParaRPr kumimoji="0" lang="en-US" altLang="ko-KR" sz="2800" b="1" dirty="0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213487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TSC</a:t>
            </a:r>
          </a:p>
          <a:p>
            <a:pPr lvl="1" algn="l"/>
            <a:r>
              <a:rPr lang="en-US" altLang="ko-KR" dirty="0" smtClean="0"/>
              <a:t> </a:t>
            </a:r>
            <a:r>
              <a:rPr lang="ko-KR" altLang="en-US" dirty="0" err="1"/>
              <a:t>고가용성</a:t>
            </a:r>
            <a:r>
              <a:rPr lang="en-US" altLang="ko-KR" dirty="0"/>
              <a:t>, </a:t>
            </a:r>
            <a:r>
              <a:rPr lang="ko-KR" altLang="en-US" dirty="0"/>
              <a:t>자료 보호</a:t>
            </a:r>
            <a:r>
              <a:rPr lang="en-US" altLang="ko-KR" dirty="0"/>
              <a:t>, </a:t>
            </a:r>
            <a:r>
              <a:rPr lang="ko-KR" altLang="en-US" dirty="0"/>
              <a:t>재난 복구 등을 목적으로 </a:t>
            </a:r>
            <a:r>
              <a:rPr lang="ko-KR" altLang="en-US" dirty="0" smtClean="0"/>
              <a:t>제공</a:t>
            </a: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r>
              <a:rPr lang="en-US" altLang="ko-KR" dirty="0" smtClean="0"/>
              <a:t> </a:t>
            </a:r>
            <a:r>
              <a:rPr lang="ko-KR" altLang="en-US" b="0" dirty="0"/>
              <a:t>물리적으로 독립된 장소에 원본 자료의 트랜잭션 단위로 일관된 복사본을 </a:t>
            </a:r>
            <a:r>
              <a:rPr lang="ko-KR" altLang="en-US" b="0" dirty="0" err="1" smtClean="0"/>
              <a:t>유지함으로서</a:t>
            </a:r>
            <a:r>
              <a:rPr lang="ko-KR" altLang="en-US" b="0" dirty="0" smtClean="0"/>
              <a:t> 원본</a:t>
            </a:r>
            <a:endParaRPr lang="en-US" altLang="ko-KR" b="0" dirty="0" smtClean="0"/>
          </a:p>
          <a:p>
            <a:pPr marL="357187" lvl="1" indent="0" algn="l">
              <a:buNone/>
            </a:pPr>
            <a:r>
              <a:rPr lang="ko-KR" altLang="en-US" b="0" dirty="0" smtClean="0"/>
              <a:t>   데이터베이스가 </a:t>
            </a:r>
            <a:r>
              <a:rPr lang="ko-KR" altLang="en-US" b="0" dirty="0"/>
              <a:t>실패했을 때 빠르게 서비스를 </a:t>
            </a:r>
            <a:r>
              <a:rPr lang="ko-KR" altLang="en-US" b="0" dirty="0" smtClean="0"/>
              <a:t>재개 가능</a:t>
            </a:r>
            <a:endParaRPr lang="en-US" altLang="ko-KR" dirty="0"/>
          </a:p>
          <a:p>
            <a:pPr lvl="1" algn="l"/>
            <a:endParaRPr lang="en-US" altLang="ko-KR" b="0" dirty="0" smtClean="0"/>
          </a:p>
          <a:p>
            <a:pPr lvl="1" algn="l"/>
            <a:r>
              <a:rPr lang="ko-KR" altLang="en-US" b="0" dirty="0" smtClean="0"/>
              <a:t> 원본 서버의 </a:t>
            </a:r>
            <a:r>
              <a:rPr lang="ko-KR" altLang="en-US" b="0" dirty="0"/>
              <a:t>디스크가 손상되어 원본 서버만으로는 복구를 할 수 없게 된 상황에도 자료를 </a:t>
            </a:r>
            <a:r>
              <a:rPr lang="ko-KR" altLang="en-US" b="0" dirty="0" smtClean="0"/>
              <a:t>보호 가능</a:t>
            </a:r>
            <a:endParaRPr lang="en-US" altLang="ko-KR" b="0" dirty="0" smtClean="0"/>
          </a:p>
          <a:p>
            <a:pPr lvl="1" algn="l"/>
            <a:endParaRPr lang="en-US" altLang="ko-KR" dirty="0"/>
          </a:p>
          <a:p>
            <a:pPr lvl="1" algn="l"/>
            <a:r>
              <a:rPr lang="en-US" altLang="ko-KR" dirty="0"/>
              <a:t> </a:t>
            </a:r>
            <a:r>
              <a:rPr lang="en-US" altLang="ko-KR" dirty="0" smtClean="0"/>
              <a:t>Active</a:t>
            </a:r>
            <a:r>
              <a:rPr lang="ko-KR" altLang="en-US" dirty="0" smtClean="0"/>
              <a:t>에서 </a:t>
            </a:r>
            <a:r>
              <a:rPr lang="en-US" altLang="ko-KR" dirty="0" smtClean="0"/>
              <a:t>Standby </a:t>
            </a:r>
            <a:r>
              <a:rPr lang="ko-KR" altLang="en-US" dirty="0" err="1" smtClean="0"/>
              <a:t>전환시</a:t>
            </a:r>
            <a:r>
              <a:rPr lang="ko-KR" altLang="en-US" dirty="0" smtClean="0"/>
              <a:t> </a:t>
            </a:r>
            <a:r>
              <a:rPr lang="en-US" altLang="ko-KR" dirty="0" smtClean="0"/>
              <a:t>Down-Time </a:t>
            </a:r>
            <a:r>
              <a:rPr lang="ko-KR" altLang="en-US" dirty="0" smtClean="0"/>
              <a:t>발생 가능성 존재</a:t>
            </a:r>
            <a:endParaRPr lang="en-US" altLang="ko-KR" dirty="0" smtClean="0"/>
          </a:p>
          <a:p>
            <a:pPr lvl="1" algn="l"/>
            <a:endParaRPr lang="en-US" altLang="ko-KR" b="0" dirty="0"/>
          </a:p>
          <a:p>
            <a:pPr lvl="1" algn="l"/>
            <a:r>
              <a:rPr lang="en-US" altLang="ko-KR" dirty="0" smtClean="0"/>
              <a:t> HA </a:t>
            </a:r>
            <a:r>
              <a:rPr lang="ko-KR" altLang="en-US" dirty="0" smtClean="0"/>
              <a:t>솔루션을 이용한 공유 디스크 방식의 구성가능</a:t>
            </a:r>
            <a:endParaRPr lang="en-US" altLang="ko-KR" b="0" dirty="0" smtClean="0"/>
          </a:p>
          <a:p>
            <a:pPr marL="357187" lvl="1" indent="0" algn="l">
              <a:buNone/>
            </a:pP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</p:spTree>
    <p:extLst>
      <p:ext uri="{BB962C8B-B14F-4D97-AF65-F5344CB8AC3E}">
        <p14:creationId xmlns:p14="http://schemas.microsoft.com/office/powerpoint/2010/main" val="28210376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TSC </a:t>
            </a:r>
            <a:r>
              <a:rPr lang="ko-KR" altLang="en-US" dirty="0" smtClean="0"/>
              <a:t>구성도</a:t>
            </a:r>
            <a:endParaRPr lang="en-US" altLang="ko-KR" dirty="0" smtClean="0"/>
          </a:p>
          <a:p>
            <a:pPr marL="357187" lvl="1" indent="0" algn="l">
              <a:buNone/>
            </a:pP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600" y="1233487"/>
            <a:ext cx="6648450" cy="5114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672959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TSC </a:t>
            </a:r>
            <a:r>
              <a:rPr lang="ko-KR" altLang="en-US" dirty="0" smtClean="0"/>
              <a:t>관련 프로세스</a:t>
            </a:r>
            <a:endParaRPr lang="en-US" altLang="ko-KR" dirty="0" smtClean="0"/>
          </a:p>
          <a:p>
            <a:pPr algn="l"/>
            <a:endParaRPr lang="en-US" altLang="ko-KR" dirty="0"/>
          </a:p>
          <a:p>
            <a:pPr algn="l"/>
            <a:endParaRPr lang="en-US" altLang="ko-KR" dirty="0" smtClean="0"/>
          </a:p>
          <a:p>
            <a:pPr algn="l"/>
            <a:endParaRPr lang="en-US" altLang="ko-KR" dirty="0"/>
          </a:p>
          <a:p>
            <a:pPr algn="l"/>
            <a:endParaRPr lang="en-US" altLang="ko-KR" dirty="0" smtClean="0"/>
          </a:p>
          <a:p>
            <a:pPr algn="l"/>
            <a:endParaRPr lang="en-US" altLang="ko-KR" dirty="0"/>
          </a:p>
          <a:p>
            <a:pPr algn="l"/>
            <a:endParaRPr lang="en-US" altLang="ko-KR" dirty="0" smtClean="0"/>
          </a:p>
          <a:p>
            <a:pPr algn="l"/>
            <a:endParaRPr lang="en-US" altLang="ko-KR" dirty="0"/>
          </a:p>
          <a:p>
            <a:pPr algn="l"/>
            <a:endParaRPr lang="en-US" altLang="ko-KR" dirty="0" smtClean="0"/>
          </a:p>
          <a:p>
            <a:pPr algn="l"/>
            <a:endParaRPr lang="en-US" altLang="ko-KR" dirty="0"/>
          </a:p>
          <a:p>
            <a:pPr algn="l"/>
            <a:endParaRPr lang="en-US" altLang="ko-KR" dirty="0" smtClean="0"/>
          </a:p>
          <a:p>
            <a:pPr algn="l"/>
            <a:r>
              <a:rPr lang="en-US" altLang="ko-KR" dirty="0" smtClean="0"/>
              <a:t> TSC </a:t>
            </a:r>
            <a:r>
              <a:rPr lang="ko-KR" altLang="en-US" dirty="0" smtClean="0"/>
              <a:t>프로세스 관련 고려 사항</a:t>
            </a:r>
            <a:endParaRPr lang="en-US" altLang="ko-KR" dirty="0" smtClean="0"/>
          </a:p>
          <a:p>
            <a:pPr marL="552450" lvl="1" indent="-285750" algn="l">
              <a:buFont typeface="Arial" pitchFamily="34" charset="0"/>
              <a:buChar char="•"/>
            </a:pPr>
            <a:r>
              <a:rPr lang="ko-KR" altLang="en-US" sz="1200" dirty="0" smtClean="0"/>
              <a:t>로그 전송 방식과 무관하게 실제 로그를 보내는 것은 항상 </a:t>
            </a:r>
            <a:r>
              <a:rPr lang="en-US" altLang="ko-KR" sz="1200" dirty="0" smtClean="0"/>
              <a:t>LNW</a:t>
            </a:r>
            <a:r>
              <a:rPr lang="ko-KR" altLang="en-US" sz="1200" dirty="0" smtClean="0"/>
              <a:t>가 수행</a:t>
            </a:r>
            <a:endParaRPr lang="en-US" altLang="ko-KR" sz="1200" dirty="0" smtClean="0"/>
          </a:p>
          <a:p>
            <a:pPr marL="552450" lvl="1" indent="-285750" algn="l">
              <a:buFont typeface="Arial" pitchFamily="34" charset="0"/>
              <a:buChar char="•"/>
            </a:pPr>
            <a:r>
              <a:rPr lang="en-US" altLang="ko-KR" sz="1200" dirty="0" smtClean="0"/>
              <a:t>LNR, SMR</a:t>
            </a:r>
            <a:r>
              <a:rPr lang="ko-KR" altLang="en-US" sz="1200" dirty="0" smtClean="0"/>
              <a:t>은 첫 번째 </a:t>
            </a:r>
            <a:r>
              <a:rPr lang="en-US" altLang="ko-KR" sz="1200" dirty="0" smtClean="0"/>
              <a:t>Working Process(WT001) </a:t>
            </a:r>
            <a:r>
              <a:rPr lang="ko-KR" altLang="en-US" sz="1200" dirty="0" smtClean="0"/>
              <a:t>중의 </a:t>
            </a:r>
            <a:r>
              <a:rPr lang="en-US" altLang="ko-KR" sz="1200" dirty="0" smtClean="0"/>
              <a:t>Working Thread</a:t>
            </a:r>
            <a:r>
              <a:rPr lang="ko-KR" altLang="en-US" sz="1200" dirty="0" smtClean="0"/>
              <a:t>가 동작</a:t>
            </a:r>
            <a:endParaRPr lang="en-US" altLang="ko-KR" sz="1200" dirty="0" smtClean="0"/>
          </a:p>
          <a:p>
            <a:pPr marL="552450" lvl="1" indent="-285750" algn="l">
              <a:buFont typeface="Arial" pitchFamily="34" charset="0"/>
              <a:buChar char="•"/>
            </a:pPr>
            <a:r>
              <a:rPr lang="en-US" altLang="ko-KR" sz="1200" dirty="0" smtClean="0"/>
              <a:t>Working Thread</a:t>
            </a:r>
            <a:r>
              <a:rPr lang="ko-KR" altLang="en-US" sz="1200" dirty="0" smtClean="0"/>
              <a:t>의 개수를 적어도 </a:t>
            </a:r>
            <a:r>
              <a:rPr lang="en-US" altLang="ko-KR" sz="1200" dirty="0" smtClean="0"/>
              <a:t>2</a:t>
            </a:r>
            <a:r>
              <a:rPr lang="ko-KR" altLang="en-US" sz="1200" dirty="0" smtClean="0"/>
              <a:t>보다 크게 설정</a:t>
            </a:r>
            <a:r>
              <a:rPr lang="en-US" altLang="ko-KR" sz="1200" dirty="0" smtClean="0"/>
              <a:t>. </a:t>
            </a:r>
            <a:r>
              <a:rPr lang="ko-KR" altLang="en-US" sz="1200" dirty="0" smtClean="0"/>
              <a:t>작게 설정 시 부팅 작업이 실패</a:t>
            </a:r>
            <a:endParaRPr lang="en-US" altLang="ko-KR" sz="1200" dirty="0" smtClean="0"/>
          </a:p>
          <a:p>
            <a:pPr marL="266700" lvl="1" indent="0" algn="l">
              <a:buNone/>
            </a:pPr>
            <a:endParaRPr lang="en-US" altLang="ko-KR" dirty="0"/>
          </a:p>
          <a:p>
            <a:pPr marL="266700" lvl="1" indent="0" algn="l">
              <a:buNone/>
            </a:pPr>
            <a:endParaRPr lang="en-US" altLang="ko-KR" dirty="0" smtClean="0"/>
          </a:p>
          <a:p>
            <a:pPr marL="357187" lvl="1" indent="0" algn="l">
              <a:buNone/>
            </a:pP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  <p:graphicFrame>
        <p:nvGraphicFramePr>
          <p:cNvPr id="5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73316762"/>
              </p:ext>
            </p:extLst>
          </p:nvPr>
        </p:nvGraphicFramePr>
        <p:xfrm>
          <a:off x="611560" y="1232756"/>
          <a:ext cx="8158370" cy="2910526"/>
        </p:xfrm>
        <a:graphic>
          <a:graphicData uri="http://schemas.openxmlformats.org/drawingml/2006/table">
            <a:tbl>
              <a:tblPr/>
              <a:tblGrid>
                <a:gridCol w="2119094"/>
                <a:gridCol w="6039276"/>
              </a:tblGrid>
              <a:tr h="49585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 능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804891">
                <a:tc>
                  <a:txBody>
                    <a:bodyPr/>
                    <a:lstStyle/>
                    <a:p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LNW</a:t>
                      </a: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(Log Network Writer)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Redo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로그를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 전송하는 역할</a:t>
                      </a:r>
                    </a:p>
                    <a:p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로그전송방식과 무관하게 로그를 보내는 것은 항상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LNW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에서 이루어 짐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는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9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개까지 설정이 가능 하며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각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마다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LNW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하나씩 실행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804891">
                <a:tc>
                  <a:txBody>
                    <a:bodyPr/>
                    <a:lstStyle/>
                    <a:p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LNR</a:t>
                      </a: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(Log Network Reader)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로부터 받은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Redo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로그를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온라인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Redo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로그 파일에 기록</a:t>
                      </a:r>
                    </a:p>
                    <a:p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하는 역할</a:t>
                      </a: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(Primary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LGWR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해당하는 역할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804891">
                <a:tc>
                  <a:txBody>
                    <a:bodyPr/>
                    <a:lstStyle/>
                    <a:p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SMR</a:t>
                      </a: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(Standby Managed Recovery)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온라인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Redo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로그를 읽어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데이터베이스에 적용하는 ‘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RECOVERY’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과정</a:t>
                      </a:r>
                    </a:p>
                    <a:p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수행</a:t>
                      </a:r>
                      <a:endParaRPr kumimoji="1" lang="ko-KR" altLang="en-US" sz="1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3009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TSC Primary DB</a:t>
            </a:r>
            <a:r>
              <a:rPr lang="ko-KR" altLang="en-US" dirty="0" smtClean="0"/>
              <a:t>의 동작모드</a:t>
            </a:r>
            <a:endParaRPr lang="en-US" altLang="ko-KR" dirty="0" smtClean="0"/>
          </a:p>
          <a:p>
            <a:pPr marL="357187" lvl="1" indent="0" algn="l">
              <a:buNone/>
            </a:pP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  <p:graphicFrame>
        <p:nvGraphicFramePr>
          <p:cNvPr id="4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68495708"/>
              </p:ext>
            </p:extLst>
          </p:nvPr>
        </p:nvGraphicFramePr>
        <p:xfrm>
          <a:off x="611560" y="1232756"/>
          <a:ext cx="8158370" cy="5100973"/>
        </p:xfrm>
        <a:graphic>
          <a:graphicData uri="http://schemas.openxmlformats.org/drawingml/2006/table">
            <a:tbl>
              <a:tblPr/>
              <a:tblGrid>
                <a:gridCol w="2119094"/>
                <a:gridCol w="6039276"/>
              </a:tblGrid>
              <a:tr h="49585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동작 모드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 명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512259">
                <a:tc>
                  <a:txBody>
                    <a:bodyPr/>
                    <a:lstStyle/>
                    <a:p>
                      <a:r>
                        <a:rPr kumimoji="0" lang="en-US" altLang="ko-KR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Protection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와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Redo log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동기화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네트워크 장애 발생으로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 전송이 안될 경우에는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는 종료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되고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더 이상 진행하지 않음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는 서로 동기화 되어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에서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commit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 성공적으로 완료될 때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에서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commit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완료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장점 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failover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되더라도 데이터 손실이 없음</a:t>
                      </a:r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단점 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성능에 영향 끼침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40060">
                <a:tc>
                  <a:txBody>
                    <a:bodyPr/>
                    <a:lstStyle/>
                    <a:p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Availability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와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Redo log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동기화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네트워크 장애 발생으로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 전송이 안될 경우에도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는 종료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되지 않고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계속 진행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는 서로 동기화 되어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에서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commit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 완료될 때까지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에서 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commit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완료하지 않음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만약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unavailable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상태일 경우 임시로 불일치 시키고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다시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</a:t>
                      </a: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available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하면 자동으로 동기화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시킵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장점 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failover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되더라도 데이터 손실이 거의 없음</a:t>
                      </a:r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단점 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성능에 영향 끼칠 가능성 존재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04056">
                <a:tc>
                  <a:txBody>
                    <a:bodyPr/>
                    <a:lstStyle/>
                    <a:p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Performance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대한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Protection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 가장 낮음</a:t>
                      </a:r>
                      <a:endParaRPr lang="en-US" altLang="ko-KR" sz="1200" b="0" i="0" u="none" strike="noStrike" kern="1200" baseline="0" dirty="0" smtClean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transaction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 수행되면 이것을 </a:t>
                      </a:r>
                      <a:r>
                        <a:rPr lang="en-US" altLang="ko-KR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async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하게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적용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즉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에서는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commit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될 때까지 기다리지 않음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장점 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성능에 영향이 없음</a:t>
                      </a:r>
                      <a:endParaRPr kumimoji="1" lang="en-US" altLang="ko-KR" sz="12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kumimoji="1" lang="ko-KR" altLang="en-US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단점 </a:t>
                      </a:r>
                      <a:r>
                        <a:rPr kumimoji="1" lang="en-US" altLang="ko-KR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: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failover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시 약간의 데이터손실 발생 가능성 존재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6658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TSC </a:t>
            </a:r>
            <a:r>
              <a:rPr lang="ko-KR" altLang="en-US" dirty="0" smtClean="0"/>
              <a:t>로그 전송 방식</a:t>
            </a:r>
            <a:endParaRPr lang="en-US" altLang="ko-KR" dirty="0" smtClean="0"/>
          </a:p>
          <a:p>
            <a:pPr algn="l"/>
            <a:endParaRPr lang="en-US" altLang="ko-KR" dirty="0"/>
          </a:p>
          <a:p>
            <a:pPr algn="l"/>
            <a:endParaRPr lang="en-US" altLang="ko-KR" dirty="0" smtClean="0"/>
          </a:p>
          <a:p>
            <a:pPr algn="l"/>
            <a:endParaRPr lang="en-US" altLang="ko-KR" dirty="0"/>
          </a:p>
          <a:p>
            <a:pPr algn="l"/>
            <a:endParaRPr lang="en-US" altLang="ko-KR" dirty="0" smtClean="0"/>
          </a:p>
          <a:p>
            <a:pPr algn="l"/>
            <a:endParaRPr lang="en-US" altLang="ko-KR" dirty="0"/>
          </a:p>
          <a:p>
            <a:pPr algn="l"/>
            <a:endParaRPr lang="en-US" altLang="ko-KR" dirty="0" smtClean="0"/>
          </a:p>
          <a:p>
            <a:pPr algn="l"/>
            <a:endParaRPr lang="en-US" altLang="ko-KR" dirty="0"/>
          </a:p>
          <a:p>
            <a:pPr algn="l"/>
            <a:r>
              <a:rPr lang="en-US" altLang="ko-KR" dirty="0" smtClean="0"/>
              <a:t>TSC </a:t>
            </a:r>
            <a:r>
              <a:rPr lang="ko-KR" altLang="en-US" dirty="0" smtClean="0"/>
              <a:t>동작모드와 전송 방식 조합</a:t>
            </a:r>
            <a:endParaRPr lang="en-US" altLang="ko-KR" dirty="0" smtClean="0"/>
          </a:p>
          <a:p>
            <a:pPr marL="357187" lvl="1" indent="0" algn="l">
              <a:buNone/>
            </a:pP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 smtClean="0"/>
          </a:p>
        </p:txBody>
      </p:sp>
      <p:graphicFrame>
        <p:nvGraphicFramePr>
          <p:cNvPr id="4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27372725"/>
              </p:ext>
            </p:extLst>
          </p:nvPr>
        </p:nvGraphicFramePr>
        <p:xfrm>
          <a:off x="611560" y="1232756"/>
          <a:ext cx="8158370" cy="2052228"/>
        </p:xfrm>
        <a:graphic>
          <a:graphicData uri="http://schemas.openxmlformats.org/drawingml/2006/table">
            <a:tbl>
              <a:tblPr/>
              <a:tblGrid>
                <a:gridCol w="2119094"/>
                <a:gridCol w="6039276"/>
              </a:tblGrid>
              <a:tr h="49585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전송 방식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 명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512259">
                <a:tc>
                  <a:txBody>
                    <a:bodyPr/>
                    <a:lstStyle/>
                    <a:p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LGWR SYNC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LGWR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Redo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로그를 디스크에 기록할 때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LNW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통해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</a:p>
                    <a:p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에도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Redo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로그를 전송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40060">
                <a:tc>
                  <a:txBody>
                    <a:bodyPr/>
                    <a:lstStyle/>
                    <a:p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LGWR ASYNC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LNW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직접 주기적으로 온라인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Redo 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로그 파일을 읽어서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</a:t>
                      </a:r>
                    </a:p>
                    <a:p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보냄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(default :1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초마다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04056">
                <a:tc>
                  <a:txBody>
                    <a:bodyPr/>
                    <a:lstStyle/>
                    <a:p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ARCH ASYNC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ARCH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로그 스위치 시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아카이브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로그를 만들고 나면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LNW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에게 알</a:t>
                      </a:r>
                    </a:p>
                    <a:p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려주고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LNW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는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아카이브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로그파일을 읽어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로 보냄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26524146"/>
              </p:ext>
            </p:extLst>
          </p:nvPr>
        </p:nvGraphicFramePr>
        <p:xfrm>
          <a:off x="608793" y="3861048"/>
          <a:ext cx="8158369" cy="2168812"/>
        </p:xfrm>
        <a:graphic>
          <a:graphicData uri="http://schemas.openxmlformats.org/drawingml/2006/table">
            <a:tbl>
              <a:tblPr/>
              <a:tblGrid>
                <a:gridCol w="1682161"/>
                <a:gridCol w="1682161"/>
                <a:gridCol w="4794047"/>
              </a:tblGrid>
              <a:tr h="49585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동작 모드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전송 방식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 명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51225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Protection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LGWR SYNC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Protection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모드에서는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LGWR SYNC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전송모드만 지원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4006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Availability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LGWR SYNC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Availability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모드에서는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LGWR SYNC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전송모드만 지원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0405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1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Performance</a:t>
                      </a:r>
                      <a:endParaRPr kumimoji="1" lang="en-US" altLang="ko-KR" sz="1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LGWR ASYNC</a:t>
                      </a:r>
                    </a:p>
                    <a:p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ARCH ASYNC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Performance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모드에서는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ASYNC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만 지원</a:t>
                      </a:r>
                    </a:p>
                    <a:p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참고로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LGWR ASYNC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는 온라인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Redo log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읽어 전송하므로</a:t>
                      </a:r>
                    </a:p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ARCH ASYNC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비해 데이터 손실을 줄일 수 있음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6658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 TSC </a:t>
            </a:r>
            <a:r>
              <a:rPr lang="ko-KR" altLang="en-US" dirty="0" smtClean="0"/>
              <a:t>동작모드와 전송 방식 조합 </a:t>
            </a:r>
            <a:r>
              <a:rPr lang="en-US" altLang="ko-KR" dirty="0" smtClean="0"/>
              <a:t>(</a:t>
            </a:r>
            <a:r>
              <a:rPr lang="en-US" altLang="ko-KR" sz="1200" dirty="0" smtClean="0">
                <a:solidFill>
                  <a:srgbClr val="FF0000"/>
                </a:solidFill>
              </a:rPr>
              <a:t>Protection &amp; LGWR SYNC</a:t>
            </a:r>
            <a:r>
              <a:rPr lang="en-US" altLang="ko-KR" dirty="0" smtClean="0"/>
              <a:t>)</a:t>
            </a:r>
          </a:p>
          <a:p>
            <a:pPr marL="357187" lvl="1" indent="0" algn="l">
              <a:buNone/>
            </a:pP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 smtClean="0"/>
          </a:p>
        </p:txBody>
      </p:sp>
      <p:grpSp>
        <p:nvGrpSpPr>
          <p:cNvPr id="6" name="그룹 86"/>
          <p:cNvGrpSpPr>
            <a:grpSpLocks/>
          </p:cNvGrpSpPr>
          <p:nvPr/>
        </p:nvGrpSpPr>
        <p:grpSpPr bwMode="auto">
          <a:xfrm>
            <a:off x="1093788" y="1916832"/>
            <a:ext cx="7258050" cy="3480050"/>
            <a:chOff x="1093986" y="4411140"/>
            <a:chExt cx="7258464" cy="2065970"/>
          </a:xfrm>
        </p:grpSpPr>
        <p:sp>
          <p:nvSpPr>
            <p:cNvPr id="7" name="오른쪽 화살표 81"/>
            <p:cNvSpPr>
              <a:spLocks noChangeArrowheads="1"/>
            </p:cNvSpPr>
            <p:nvPr/>
          </p:nvSpPr>
          <p:spPr bwMode="auto">
            <a:xfrm>
              <a:off x="4345173" y="5243616"/>
              <a:ext cx="756090" cy="604872"/>
            </a:xfrm>
            <a:prstGeom prst="rightArrow">
              <a:avLst>
                <a:gd name="adj1" fmla="val 50000"/>
                <a:gd name="adj2" fmla="val 50000"/>
              </a:avLst>
            </a:prstGeom>
            <a:gradFill rotWithShape="1">
              <a:gsLst>
                <a:gs pos="0">
                  <a:srgbClr val="8EAECC"/>
                </a:gs>
                <a:gs pos="100000">
                  <a:srgbClr val="7199BD"/>
                </a:gs>
              </a:gsLst>
              <a:lin ang="5400000" scaled="1"/>
            </a:gradFill>
            <a:ln w="28575" algn="ctr">
              <a:noFill/>
              <a:round/>
              <a:headEnd/>
              <a:tailEnd/>
            </a:ln>
          </p:spPr>
          <p:txBody>
            <a:bodyPr wrap="none" lIns="72000" tIns="36000" rIns="0" bIns="0" anchor="ctr"/>
            <a:lstStyle/>
            <a:p>
              <a:endParaRPr lang="ko-KR" altLang="en-US">
                <a:latin typeface="굴림체" panose="020B0609000101010101" pitchFamily="49" charset="-127"/>
                <a:ea typeface="굴림체" panose="020B0609000101010101" pitchFamily="49" charset="-127"/>
              </a:endParaRPr>
            </a:p>
          </p:txBody>
        </p:sp>
        <p:grpSp>
          <p:nvGrpSpPr>
            <p:cNvPr id="8" name="그룹 83"/>
            <p:cNvGrpSpPr>
              <a:grpSpLocks/>
            </p:cNvGrpSpPr>
            <p:nvPr/>
          </p:nvGrpSpPr>
          <p:grpSpPr bwMode="auto">
            <a:xfrm>
              <a:off x="1093986" y="4411140"/>
              <a:ext cx="4702616" cy="2030345"/>
              <a:chOff x="1018377" y="4411140"/>
              <a:chExt cx="4702616" cy="2030345"/>
            </a:xfrm>
          </p:grpSpPr>
          <p:grpSp>
            <p:nvGrpSpPr>
              <p:cNvPr id="26" name="그룹 60"/>
              <p:cNvGrpSpPr>
                <a:grpSpLocks/>
              </p:cNvGrpSpPr>
              <p:nvPr/>
            </p:nvGrpSpPr>
            <p:grpSpPr bwMode="auto">
              <a:xfrm>
                <a:off x="1018377" y="4626869"/>
                <a:ext cx="3099969" cy="1814616"/>
                <a:chOff x="628457" y="4626869"/>
                <a:chExt cx="3099969" cy="1814616"/>
              </a:xfrm>
            </p:grpSpPr>
            <p:grpSp>
              <p:nvGrpSpPr>
                <p:cNvPr id="28" name="그룹 34"/>
                <p:cNvGrpSpPr>
                  <a:grpSpLocks/>
                </p:cNvGrpSpPr>
                <p:nvPr/>
              </p:nvGrpSpPr>
              <p:grpSpPr bwMode="auto">
                <a:xfrm>
                  <a:off x="791978" y="4858987"/>
                  <a:ext cx="2773521" cy="597682"/>
                  <a:chOff x="2152940" y="4998330"/>
                  <a:chExt cx="2773521" cy="597682"/>
                </a:xfrm>
              </p:grpSpPr>
              <p:sp>
                <p:nvSpPr>
                  <p:cNvPr id="34" name="AutoShape 147"/>
                  <p:cNvSpPr>
                    <a:spLocks noChangeArrowheads="1"/>
                  </p:cNvSpPr>
                  <p:nvPr/>
                </p:nvSpPr>
                <p:spPr bwMode="auto">
                  <a:xfrm>
                    <a:off x="2152940" y="4998330"/>
                    <a:ext cx="919215" cy="589749"/>
                  </a:xfrm>
                  <a:prstGeom prst="roundRect">
                    <a:avLst>
                      <a:gd name="adj" fmla="val 8102"/>
                    </a:avLst>
                  </a:prstGeom>
                  <a:solidFill>
                    <a:schemeClr val="accent2">
                      <a:lumMod val="20000"/>
                      <a:lumOff val="80000"/>
                    </a:schemeClr>
                  </a:solidFill>
                  <a:ln w="12700" algn="ctr">
                    <a:solidFill>
                      <a:srgbClr val="80808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36000" anchor="ctr"/>
                  <a:lstStyle/>
                  <a:p>
                    <a:pPr algn="ctr" eaLnBrk="0" latinLnBrk="0" hangingPunct="0">
                      <a:lnSpc>
                        <a:spcPct val="120000"/>
                      </a:lnSpc>
                      <a:spcAft>
                        <a:spcPct val="15000"/>
                      </a:spcAft>
                      <a:buClr>
                        <a:srgbClr val="087EA8"/>
                      </a:buClr>
                      <a:defRPr/>
                    </a:pPr>
                    <a:r>
                      <a:rPr lang="en-US" altLang="ko-KR" sz="1100" b="1" u="sng" dirty="0">
                        <a:latin typeface="굴림체" panose="020B0609000101010101" pitchFamily="49" charset="-127"/>
                        <a:ea typeface="굴림체" panose="020B0609000101010101" pitchFamily="49" charset="-127"/>
                      </a:rPr>
                      <a:t>Primary </a:t>
                    </a:r>
                  </a:p>
                  <a:p>
                    <a:pPr algn="ctr" eaLnBrk="0" latinLnBrk="0" hangingPunct="0">
                      <a:lnSpc>
                        <a:spcPct val="120000"/>
                      </a:lnSpc>
                      <a:spcAft>
                        <a:spcPct val="15000"/>
                      </a:spcAft>
                      <a:buClr>
                        <a:srgbClr val="087EA8"/>
                      </a:buClr>
                      <a:defRPr/>
                    </a:pPr>
                    <a:r>
                      <a:rPr lang="en-US" altLang="ko-KR" sz="1100" b="1" u="sng" dirty="0">
                        <a:latin typeface="굴림체" panose="020B0609000101010101" pitchFamily="49" charset="-127"/>
                        <a:ea typeface="굴림체" panose="020B0609000101010101" pitchFamily="49" charset="-127"/>
                      </a:rPr>
                      <a:t>(Active) DB</a:t>
                    </a:r>
                    <a:endParaRPr lang="ko-KR" altLang="en-US" sz="1100" b="1" dirty="0">
                      <a:latin typeface="굴림체" panose="020B0609000101010101" pitchFamily="49" charset="-127"/>
                      <a:ea typeface="굴림체" panose="020B0609000101010101" pitchFamily="49" charset="-127"/>
                    </a:endParaRPr>
                  </a:p>
                </p:txBody>
              </p:sp>
              <p:sp>
                <p:nvSpPr>
                  <p:cNvPr id="35" name="AutoShape 147"/>
                  <p:cNvSpPr>
                    <a:spLocks noChangeArrowheads="1"/>
                  </p:cNvSpPr>
                  <p:nvPr/>
                </p:nvSpPr>
                <p:spPr bwMode="auto">
                  <a:xfrm>
                    <a:off x="4007246" y="5006264"/>
                    <a:ext cx="919215" cy="589748"/>
                  </a:xfrm>
                  <a:prstGeom prst="roundRect">
                    <a:avLst>
                      <a:gd name="adj" fmla="val 8102"/>
                    </a:avLst>
                  </a:prstGeom>
                  <a:solidFill>
                    <a:schemeClr val="accent2">
                      <a:lumMod val="20000"/>
                      <a:lumOff val="80000"/>
                    </a:schemeClr>
                  </a:solidFill>
                  <a:ln w="12700" algn="ctr">
                    <a:solidFill>
                      <a:srgbClr val="80808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36000" anchor="ctr"/>
                  <a:lstStyle/>
                  <a:p>
                    <a:pPr algn="ctr" eaLnBrk="0" latinLnBrk="0" hangingPunct="0">
                      <a:lnSpc>
                        <a:spcPct val="120000"/>
                      </a:lnSpc>
                      <a:spcAft>
                        <a:spcPct val="15000"/>
                      </a:spcAft>
                      <a:buClr>
                        <a:srgbClr val="087EA8"/>
                      </a:buClr>
                      <a:defRPr/>
                    </a:pPr>
                    <a:r>
                      <a:rPr lang="en-US" altLang="ko-KR" sz="1100" b="1" u="sng" dirty="0">
                        <a:latin typeface="굴림체" panose="020B0609000101010101" pitchFamily="49" charset="-127"/>
                        <a:ea typeface="굴림체" panose="020B0609000101010101" pitchFamily="49" charset="-127"/>
                      </a:rPr>
                      <a:t>Standby </a:t>
                    </a:r>
                  </a:p>
                  <a:p>
                    <a:pPr algn="ctr" eaLnBrk="0" latinLnBrk="0" hangingPunct="0">
                      <a:lnSpc>
                        <a:spcPct val="120000"/>
                      </a:lnSpc>
                      <a:spcAft>
                        <a:spcPct val="15000"/>
                      </a:spcAft>
                      <a:buClr>
                        <a:srgbClr val="087EA8"/>
                      </a:buClr>
                      <a:defRPr/>
                    </a:pPr>
                    <a:r>
                      <a:rPr lang="en-US" altLang="ko-KR" sz="1100" b="1" u="sng" dirty="0">
                        <a:latin typeface="굴림체" panose="020B0609000101010101" pitchFamily="49" charset="-127"/>
                        <a:ea typeface="굴림체" panose="020B0609000101010101" pitchFamily="49" charset="-127"/>
                      </a:rPr>
                      <a:t>DB</a:t>
                    </a:r>
                    <a:endParaRPr lang="ko-KR" altLang="en-US" sz="1100" b="1" dirty="0">
                      <a:latin typeface="굴림체" panose="020B0609000101010101" pitchFamily="49" charset="-127"/>
                      <a:ea typeface="굴림체" panose="020B0609000101010101" pitchFamily="49" charset="-127"/>
                    </a:endParaRPr>
                  </a:p>
                </p:txBody>
              </p:sp>
              <p:grpSp>
                <p:nvGrpSpPr>
                  <p:cNvPr id="36" name="그룹 33"/>
                  <p:cNvGrpSpPr>
                    <a:grpSpLocks/>
                  </p:cNvGrpSpPr>
                  <p:nvPr/>
                </p:nvGrpSpPr>
                <p:grpSpPr bwMode="auto">
                  <a:xfrm>
                    <a:off x="3083570" y="5080523"/>
                    <a:ext cx="900000" cy="163093"/>
                    <a:chOff x="4042737" y="5080523"/>
                    <a:chExt cx="900000" cy="163093"/>
                  </a:xfrm>
                </p:grpSpPr>
                <p:sp>
                  <p:nvSpPr>
                    <p:cNvPr id="37" name="Rectangle 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42096" y="5080523"/>
                      <a:ext cx="680480" cy="151218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lIns="36000" tIns="36000" rIns="36000" bIns="36000" anchor="ctr"/>
                    <a:lstStyle/>
                    <a:p>
                      <a:r>
                        <a:rPr lang="en-US" altLang="ko-KR" sz="1000">
                          <a:solidFill>
                            <a:srgbClr val="000000"/>
                          </a:solidFill>
                          <a:latin typeface="굴림체" panose="020B0609000101010101" pitchFamily="49" charset="-127"/>
                          <a:ea typeface="굴림체" panose="020B0609000101010101" pitchFamily="49" charset="-127"/>
                          <a:cs typeface="Times New Roman" pitchFamily="18" charset="0"/>
                        </a:rPr>
                        <a:t>Network</a:t>
                      </a:r>
                    </a:p>
                  </p:txBody>
                </p:sp>
                <p:sp>
                  <p:nvSpPr>
                    <p:cNvPr id="38" name="Line 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042737" y="5243616"/>
                      <a:ext cx="900000" cy="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accent2"/>
                      </a:solidFill>
                      <a:round/>
                      <a:headEnd/>
                      <a:tailEnd type="triangle" w="med" len="med"/>
                    </a:ln>
                  </p:spPr>
                  <p:txBody>
                    <a:bodyPr wrap="none" anchor="ctr"/>
                    <a:lstStyle/>
                    <a:p>
                      <a:endParaRPr lang="ko-KR" altLang="en-US"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p:txBody>
                </p:sp>
              </p:grpSp>
            </p:grpSp>
            <p:sp>
              <p:nvSpPr>
                <p:cNvPr id="29" name="AutoShape 147"/>
                <p:cNvSpPr>
                  <a:spLocks noChangeArrowheads="1"/>
                </p:cNvSpPr>
                <p:nvPr/>
              </p:nvSpPr>
              <p:spPr bwMode="auto">
                <a:xfrm>
                  <a:off x="628457" y="4626869"/>
                  <a:ext cx="3099969" cy="1814616"/>
                </a:xfrm>
                <a:prstGeom prst="roundRect">
                  <a:avLst>
                    <a:gd name="adj" fmla="val 8102"/>
                  </a:avLst>
                </a:prstGeom>
                <a:noFill/>
                <a:ln w="12700" algn="ctr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 wrap="none" lIns="0" tIns="0" rIns="0" bIns="36000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-윤고딕120"/>
                    <a:buChar char="▪"/>
                  </a:pPr>
                  <a:endParaRPr lang="ko-KR" altLang="en-US" b="1"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  <p:sp>
              <p:nvSpPr>
                <p:cNvPr id="30" name="AutoShape 5"/>
                <p:cNvSpPr>
                  <a:spLocks noChangeArrowheads="1"/>
                </p:cNvSpPr>
                <p:nvPr/>
              </p:nvSpPr>
              <p:spPr bwMode="auto">
                <a:xfrm>
                  <a:off x="844369" y="5801049"/>
                  <a:ext cx="819197" cy="481447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11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cxnSp>
              <p:nvCxnSpPr>
                <p:cNvPr id="31" name="직선 화살표 연결선 49"/>
                <p:cNvCxnSpPr>
                  <a:cxnSpLocks noChangeShapeType="1"/>
                  <a:stCxn id="34" idx="2"/>
                  <a:endCxn id="30" idx="1"/>
                </p:cNvCxnSpPr>
                <p:nvPr/>
              </p:nvCxnSpPr>
              <p:spPr bwMode="auto">
                <a:xfrm>
                  <a:off x="1251587" y="5448735"/>
                  <a:ext cx="2381" cy="352314"/>
                </a:xfrm>
                <a:prstGeom prst="straightConnector1">
                  <a:avLst/>
                </a:prstGeom>
                <a:noFill/>
                <a:ln w="28575" algn="ctr">
                  <a:solidFill>
                    <a:schemeClr val="accent2"/>
                  </a:solidFill>
                  <a:round/>
                  <a:headEnd/>
                  <a:tailEnd type="arrow" w="med" len="med"/>
                </a:ln>
              </p:spPr>
            </p:cxnSp>
            <p:sp>
              <p:nvSpPr>
                <p:cNvPr id="32" name="AutoShape 5"/>
                <p:cNvSpPr>
                  <a:spLocks noChangeArrowheads="1"/>
                </p:cNvSpPr>
                <p:nvPr/>
              </p:nvSpPr>
              <p:spPr bwMode="auto">
                <a:xfrm>
                  <a:off x="2693912" y="5801049"/>
                  <a:ext cx="820785" cy="481447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11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cxnSp>
              <p:nvCxnSpPr>
                <p:cNvPr id="33" name="직선 화살표 연결선 59"/>
                <p:cNvCxnSpPr>
                  <a:cxnSpLocks noChangeShapeType="1"/>
                </p:cNvCxnSpPr>
                <p:nvPr/>
              </p:nvCxnSpPr>
              <p:spPr bwMode="auto">
                <a:xfrm>
                  <a:off x="3111679" y="5474802"/>
                  <a:ext cx="0" cy="353661"/>
                </a:xfrm>
                <a:prstGeom prst="straightConnector1">
                  <a:avLst/>
                </a:prstGeom>
                <a:noFill/>
                <a:ln w="28575" algn="ctr">
                  <a:solidFill>
                    <a:schemeClr val="accent2"/>
                  </a:solidFill>
                  <a:round/>
                  <a:headEnd/>
                  <a:tailEnd type="arrow" w="med" len="med"/>
                </a:ln>
              </p:spPr>
            </p:cxnSp>
          </p:grpSp>
          <p:sp>
            <p:nvSpPr>
              <p:cNvPr id="27" name="Text Box 149"/>
              <p:cNvSpPr txBox="1">
                <a:spLocks noChangeArrowheads="1"/>
              </p:cNvSpPr>
              <p:nvPr/>
            </p:nvSpPr>
            <p:spPr bwMode="auto">
              <a:xfrm>
                <a:off x="3776666" y="4411140"/>
                <a:ext cx="1944327" cy="114197"/>
              </a:xfrm>
              <a:prstGeom prst="rect">
                <a:avLst/>
              </a:prstGeom>
              <a:solidFill>
                <a:schemeClr val="bg1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square" lIns="0" tIns="0" rIns="0" bIns="0">
                <a:spAutoFit/>
              </a:bodyPr>
              <a:lstStyle/>
              <a:p>
                <a:pPr marL="625475" indent="-625475"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  <a:tabLst>
                    <a:tab pos="266700" algn="l"/>
                  </a:tabLst>
                </a:pPr>
                <a:r>
                  <a:rPr lang="en-US" altLang="ko-KR" b="1" dirty="0">
                    <a:solidFill>
                      <a:srgbClr val="5F5F5F"/>
                    </a:solidFill>
                    <a:latin typeface="굴림체" panose="020B0609000101010101" pitchFamily="49" charset="-127"/>
                    <a:ea typeface="굴림체" panose="020B0609000101010101" pitchFamily="49" charset="-127"/>
                  </a:rPr>
                  <a:t> </a:t>
                </a:r>
                <a:r>
                  <a:rPr lang="ko-KR" altLang="ko-KR" b="1" dirty="0">
                    <a:latin typeface="굴림체" panose="020B0609000101010101" pitchFamily="49" charset="-127"/>
                    <a:ea typeface="굴림체" panose="020B0609000101010101" pitchFamily="49" charset="-127"/>
                  </a:rPr>
                  <a:t>Tibero Standby Cluster</a:t>
                </a:r>
                <a:endParaRPr lang="ko-KR" altLang="en-US" b="1" dirty="0">
                  <a:solidFill>
                    <a:srgbClr val="5F5F5F"/>
                  </a:solidFill>
                  <a:latin typeface="굴림체" panose="020B0609000101010101" pitchFamily="49" charset="-127"/>
                  <a:ea typeface="굴림체" panose="020B0609000101010101" pitchFamily="49" charset="-127"/>
                </a:endParaRPr>
              </a:p>
            </p:txBody>
          </p:sp>
        </p:grpSp>
        <p:grpSp>
          <p:nvGrpSpPr>
            <p:cNvPr id="9" name="그룹 85"/>
            <p:cNvGrpSpPr>
              <a:grpSpLocks/>
            </p:cNvGrpSpPr>
            <p:nvPr/>
          </p:nvGrpSpPr>
          <p:grpSpPr bwMode="auto">
            <a:xfrm>
              <a:off x="5252481" y="4662494"/>
              <a:ext cx="3099969" cy="1814616"/>
              <a:chOff x="5328090" y="4662494"/>
              <a:chExt cx="3099969" cy="1814616"/>
            </a:xfrm>
          </p:grpSpPr>
          <p:grpSp>
            <p:nvGrpSpPr>
              <p:cNvPr id="10" name="그룹 61"/>
              <p:cNvGrpSpPr>
                <a:grpSpLocks/>
              </p:cNvGrpSpPr>
              <p:nvPr/>
            </p:nvGrpSpPr>
            <p:grpSpPr bwMode="auto">
              <a:xfrm>
                <a:off x="5328090" y="4662494"/>
                <a:ext cx="3099969" cy="1814616"/>
                <a:chOff x="628457" y="4674369"/>
                <a:chExt cx="3099969" cy="1814616"/>
              </a:xfrm>
            </p:grpSpPr>
            <p:sp>
              <p:nvSpPr>
                <p:cNvPr id="13" name="AutoShape 5"/>
                <p:cNvSpPr>
                  <a:spLocks noChangeArrowheads="1"/>
                </p:cNvSpPr>
                <p:nvPr/>
              </p:nvSpPr>
              <p:spPr bwMode="auto">
                <a:xfrm>
                  <a:off x="2693317" y="5824033"/>
                  <a:ext cx="820784" cy="481447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 smtClean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11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cxnSp>
              <p:nvCxnSpPr>
                <p:cNvPr id="14" name="직선 화살표 연결선 67"/>
                <p:cNvCxnSpPr>
                  <a:cxnSpLocks noChangeShapeType="1"/>
                  <a:stCxn id="20" idx="2"/>
                  <a:endCxn id="13" idx="1"/>
                </p:cNvCxnSpPr>
                <p:nvPr/>
              </p:nvCxnSpPr>
              <p:spPr bwMode="auto">
                <a:xfrm flipH="1">
                  <a:off x="3103709" y="5454262"/>
                  <a:ext cx="1587" cy="369771"/>
                </a:xfrm>
                <a:prstGeom prst="straightConnector1">
                  <a:avLst/>
                </a:prstGeom>
                <a:noFill/>
                <a:ln w="28575" algn="ctr">
                  <a:solidFill>
                    <a:schemeClr val="accent2"/>
                  </a:solidFill>
                  <a:round/>
                  <a:headEnd/>
                  <a:tailEnd type="arrow" w="med" len="med"/>
                </a:ln>
              </p:spPr>
            </p:cxnSp>
            <p:grpSp>
              <p:nvGrpSpPr>
                <p:cNvPr id="15" name="그룹 34"/>
                <p:cNvGrpSpPr>
                  <a:grpSpLocks/>
                </p:cNvGrpSpPr>
                <p:nvPr/>
              </p:nvGrpSpPr>
              <p:grpSpPr bwMode="auto">
                <a:xfrm>
                  <a:off x="791383" y="4857949"/>
                  <a:ext cx="2773520" cy="596313"/>
                  <a:chOff x="2152345" y="4997292"/>
                  <a:chExt cx="2773520" cy="596313"/>
                </a:xfrm>
              </p:grpSpPr>
              <p:sp>
                <p:nvSpPr>
                  <p:cNvPr id="19" name="AutoShape 147"/>
                  <p:cNvSpPr>
                    <a:spLocks noChangeArrowheads="1"/>
                  </p:cNvSpPr>
                  <p:nvPr/>
                </p:nvSpPr>
                <p:spPr bwMode="auto">
                  <a:xfrm>
                    <a:off x="2152345" y="4997292"/>
                    <a:ext cx="919214" cy="588377"/>
                  </a:xfrm>
                  <a:prstGeom prst="roundRect">
                    <a:avLst>
                      <a:gd name="adj" fmla="val 8102"/>
                    </a:avLst>
                  </a:prstGeom>
                  <a:solidFill>
                    <a:schemeClr val="accent2">
                      <a:lumMod val="20000"/>
                      <a:lumOff val="80000"/>
                    </a:schemeClr>
                  </a:solidFill>
                  <a:ln w="12700" algn="ctr">
                    <a:solidFill>
                      <a:srgbClr val="80808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0" anchor="ctr"/>
                  <a:lstStyle/>
                  <a:p>
                    <a:pPr algn="ctr" eaLnBrk="0" latinLnBrk="0" hangingPunct="0">
                      <a:spcAft>
                        <a:spcPct val="15000"/>
                      </a:spcAft>
                      <a:buClr>
                        <a:srgbClr val="087EA8"/>
                      </a:buClr>
                      <a:defRPr/>
                    </a:pPr>
                    <a:r>
                      <a:rPr lang="en-US" altLang="ko-KR" sz="1100" b="1" u="sng" dirty="0">
                        <a:latin typeface="굴림체" panose="020B0609000101010101" pitchFamily="49" charset="-127"/>
                        <a:ea typeface="굴림체" panose="020B0609000101010101" pitchFamily="49" charset="-127"/>
                      </a:rPr>
                      <a:t>Primary DB</a:t>
                    </a:r>
                  </a:p>
                  <a:p>
                    <a:pPr algn="ctr" eaLnBrk="0" latinLnBrk="0" hangingPunct="0">
                      <a:spcAft>
                        <a:spcPct val="15000"/>
                      </a:spcAft>
                      <a:buClr>
                        <a:srgbClr val="087EA8"/>
                      </a:buClr>
                      <a:defRPr/>
                    </a:pPr>
                    <a:r>
                      <a:rPr lang="en-US" altLang="ko-KR" sz="800" dirty="0">
                        <a:latin typeface="굴림체" panose="020B0609000101010101" pitchFamily="49" charset="-127"/>
                        <a:ea typeface="굴림체" panose="020B0609000101010101" pitchFamily="49" charset="-127"/>
                      </a:rPr>
                      <a:t>(</a:t>
                    </a:r>
                    <a:r>
                      <a:rPr lang="ko-KR" altLang="ko-KR" sz="900" b="1" dirty="0">
                        <a:solidFill>
                          <a:srgbClr val="FF0000"/>
                        </a:solidFill>
                        <a:latin typeface="굴림체" panose="020B0609000101010101" pitchFamily="49" charset="-127"/>
                        <a:ea typeface="굴림체" panose="020B0609000101010101" pitchFamily="49" charset="-127"/>
                      </a:rPr>
                      <a:t>PROTECTION</a:t>
                    </a:r>
                    <a:r>
                      <a:rPr lang="en-US" altLang="ko-KR" sz="800" dirty="0">
                        <a:latin typeface="굴림체" panose="020B0609000101010101" pitchFamily="49" charset="-127"/>
                        <a:ea typeface="굴림체" panose="020B0609000101010101" pitchFamily="49" charset="-127"/>
                      </a:rPr>
                      <a:t>)</a:t>
                    </a:r>
                    <a:endParaRPr lang="ko-KR" altLang="en-US" sz="1200" b="1" dirty="0">
                      <a:latin typeface="굴림체" panose="020B0609000101010101" pitchFamily="49" charset="-127"/>
                      <a:ea typeface="굴림체" panose="020B0609000101010101" pitchFamily="49" charset="-127"/>
                    </a:endParaRPr>
                  </a:p>
                </p:txBody>
              </p:sp>
              <p:sp>
                <p:nvSpPr>
                  <p:cNvPr id="20" name="AutoShape 147"/>
                  <p:cNvSpPr>
                    <a:spLocks noChangeArrowheads="1"/>
                  </p:cNvSpPr>
                  <p:nvPr/>
                </p:nvSpPr>
                <p:spPr bwMode="auto">
                  <a:xfrm>
                    <a:off x="4006651" y="5005229"/>
                    <a:ext cx="919214" cy="588376"/>
                  </a:xfrm>
                  <a:prstGeom prst="roundRect">
                    <a:avLst>
                      <a:gd name="adj" fmla="val 8102"/>
                    </a:avLst>
                  </a:prstGeom>
                  <a:solidFill>
                    <a:schemeClr val="accent2">
                      <a:lumMod val="20000"/>
                      <a:lumOff val="80000"/>
                    </a:schemeClr>
                  </a:solidFill>
                  <a:ln w="12700" algn="ctr">
                    <a:solidFill>
                      <a:srgbClr val="808080"/>
                    </a:solidFill>
                    <a:round/>
                    <a:headEnd/>
                    <a:tailEnd/>
                  </a:ln>
                </p:spPr>
                <p:txBody>
                  <a:bodyPr wrap="none" lIns="0" tIns="0" rIns="0" bIns="36000" anchor="ctr"/>
                  <a:lstStyle/>
                  <a:p>
                    <a:pPr algn="ctr" eaLnBrk="0" latinLnBrk="0" hangingPunct="0">
                      <a:lnSpc>
                        <a:spcPct val="120000"/>
                      </a:lnSpc>
                      <a:spcAft>
                        <a:spcPct val="15000"/>
                      </a:spcAft>
                      <a:buClr>
                        <a:srgbClr val="087EA8"/>
                      </a:buClr>
                      <a:defRPr/>
                    </a:pPr>
                    <a:r>
                      <a:rPr lang="en-US" altLang="ko-KR" sz="1100" b="1" u="sng" dirty="0">
                        <a:latin typeface="굴림체" panose="020B0609000101010101" pitchFamily="49" charset="-127"/>
                        <a:ea typeface="굴림체" panose="020B0609000101010101" pitchFamily="49" charset="-127"/>
                      </a:rPr>
                      <a:t>Standby </a:t>
                    </a:r>
                  </a:p>
                  <a:p>
                    <a:pPr algn="ctr" eaLnBrk="0" latinLnBrk="0" hangingPunct="0">
                      <a:lnSpc>
                        <a:spcPct val="120000"/>
                      </a:lnSpc>
                      <a:spcAft>
                        <a:spcPct val="15000"/>
                      </a:spcAft>
                      <a:buClr>
                        <a:srgbClr val="087EA8"/>
                      </a:buClr>
                      <a:defRPr/>
                    </a:pPr>
                    <a:r>
                      <a:rPr lang="en-US" altLang="ko-KR" sz="1100" b="1" u="sng" dirty="0">
                        <a:latin typeface="굴림체" panose="020B0609000101010101" pitchFamily="49" charset="-127"/>
                        <a:ea typeface="굴림체" panose="020B0609000101010101" pitchFamily="49" charset="-127"/>
                      </a:rPr>
                      <a:t>DB</a:t>
                    </a:r>
                    <a:endParaRPr lang="ko-KR" altLang="en-US" sz="1100" b="1" dirty="0">
                      <a:latin typeface="굴림체" panose="020B0609000101010101" pitchFamily="49" charset="-127"/>
                      <a:ea typeface="굴림체" panose="020B0609000101010101" pitchFamily="49" charset="-127"/>
                    </a:endParaRPr>
                  </a:p>
                </p:txBody>
              </p:sp>
              <p:grpSp>
                <p:nvGrpSpPr>
                  <p:cNvPr id="21" name="그룹 33"/>
                  <p:cNvGrpSpPr>
                    <a:grpSpLocks/>
                  </p:cNvGrpSpPr>
                  <p:nvPr/>
                </p:nvGrpSpPr>
                <p:grpSpPr bwMode="auto">
                  <a:xfrm>
                    <a:off x="3083570" y="5178469"/>
                    <a:ext cx="900000" cy="367526"/>
                    <a:chOff x="4042737" y="5178469"/>
                    <a:chExt cx="900000" cy="367526"/>
                  </a:xfrm>
                </p:grpSpPr>
                <p:sp>
                  <p:nvSpPr>
                    <p:cNvPr id="22" name="Rectangle 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40271" y="5395231"/>
                      <a:ext cx="681076" cy="150764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lIns="36000" tIns="36000" rIns="36000" bIns="36000" anchor="ctr"/>
                    <a:lstStyle/>
                    <a:p>
                      <a:pPr>
                        <a:defRPr/>
                      </a:pPr>
                      <a:r>
                        <a:rPr lang="ko-KR" altLang="ko-KR" sz="900" b="1" dirty="0">
                          <a:solidFill>
                            <a:srgbClr val="FF0000"/>
                          </a:solidFill>
                          <a:latin typeface="굴림체" panose="020B0609000101010101" pitchFamily="49" charset="-127"/>
                          <a:ea typeface="굴림체" panose="020B0609000101010101" pitchFamily="49" charset="-127"/>
                        </a:rPr>
                        <a:t>LGWR SYNC</a:t>
                      </a:r>
                      <a:endParaRPr lang="en-US" altLang="ko-KR" sz="900" b="1" dirty="0">
                        <a:solidFill>
                          <a:srgbClr val="FF0000"/>
                        </a:solidFill>
                        <a:latin typeface="굴림체" panose="020B0609000101010101" pitchFamily="49" charset="-127"/>
                        <a:ea typeface="굴림체" panose="020B0609000101010101" pitchFamily="49" charset="-127"/>
                        <a:cs typeface="Times New Roman" pitchFamily="18" charset="0"/>
                      </a:endParaRPr>
                    </a:p>
                  </p:txBody>
                </p:sp>
                <p:grpSp>
                  <p:nvGrpSpPr>
                    <p:cNvPr id="23" name="그룹 32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4042737" y="5178469"/>
                      <a:ext cx="900000" cy="149602"/>
                      <a:chOff x="4042737" y="5178469"/>
                      <a:chExt cx="900000" cy="149602"/>
                    </a:xfrm>
                  </p:grpSpPr>
                  <p:sp>
                    <p:nvSpPr>
                      <p:cNvPr id="24" name="Line 2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4042737" y="5243616"/>
                        <a:ext cx="900000" cy="0"/>
                      </a:xfrm>
                      <a:prstGeom prst="line">
                        <a:avLst/>
                      </a:prstGeom>
                      <a:noFill/>
                      <a:ln w="25400">
                        <a:solidFill>
                          <a:schemeClr val="accent2"/>
                        </a:solidFill>
                        <a:round/>
                        <a:headEnd/>
                        <a:tailEnd type="triangle" w="med" len="med"/>
                      </a:ln>
                    </p:spPr>
                    <p:txBody>
                      <a:bodyPr wrap="none" anchor="ctr"/>
                      <a:lstStyle/>
                      <a:p>
                        <a:endParaRPr lang="ko-KR" altLang="en-US">
                          <a:latin typeface="굴림체" panose="020B0609000101010101" pitchFamily="49" charset="-127"/>
                          <a:ea typeface="굴림체" panose="020B0609000101010101" pitchFamily="49" charset="-127"/>
                        </a:endParaRPr>
                      </a:p>
                    </p:txBody>
                  </p:sp>
                  <p:sp>
                    <p:nvSpPr>
                      <p:cNvPr id="25" name="십자형 24"/>
                      <p:cNvSpPr>
                        <a:spLocks noChangeArrowheads="1"/>
                      </p:cNvSpPr>
                      <p:nvPr/>
                    </p:nvSpPr>
                    <p:spPr bwMode="auto">
                      <a:xfrm rot="2640000">
                        <a:off x="4322030" y="5178469"/>
                        <a:ext cx="252014" cy="149602"/>
                      </a:xfrm>
                      <a:prstGeom prst="plus">
                        <a:avLst>
                          <a:gd name="adj" fmla="val 48486"/>
                        </a:avLst>
                      </a:prstGeom>
                      <a:solidFill>
                        <a:srgbClr val="4F81BD"/>
                      </a:solidFill>
                      <a:ln w="25400">
                        <a:solidFill>
                          <a:srgbClr val="FF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 anchor="ctr"/>
                      <a:lstStyle/>
                      <a:p>
                        <a:endParaRPr lang="ko-KR" altLang="en-US">
                          <a:latin typeface="굴림체" panose="020B0609000101010101" pitchFamily="49" charset="-127"/>
                          <a:ea typeface="굴림체" panose="020B0609000101010101" pitchFamily="49" charset="-127"/>
                        </a:endParaRPr>
                      </a:p>
                    </p:txBody>
                  </p:sp>
                </p:grpSp>
              </p:grpSp>
            </p:grpSp>
            <p:sp>
              <p:nvSpPr>
                <p:cNvPr id="16" name="AutoShape 147"/>
                <p:cNvSpPr>
                  <a:spLocks noChangeArrowheads="1"/>
                </p:cNvSpPr>
                <p:nvPr/>
              </p:nvSpPr>
              <p:spPr bwMode="auto">
                <a:xfrm>
                  <a:off x="628457" y="4674369"/>
                  <a:ext cx="3099969" cy="1814616"/>
                </a:xfrm>
                <a:prstGeom prst="roundRect">
                  <a:avLst>
                    <a:gd name="adj" fmla="val 8102"/>
                  </a:avLst>
                </a:prstGeom>
                <a:noFill/>
                <a:ln w="12700" algn="ctr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 wrap="none" lIns="0" tIns="0" rIns="0" bIns="36000" anchor="ctr"/>
                <a:lstStyle/>
                <a:p>
                  <a:pPr algn="just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buFont typeface="-윤고딕120"/>
                    <a:buChar char="▪"/>
                  </a:pPr>
                  <a:endParaRPr lang="ko-KR" altLang="en-US" b="1"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  <p:sp>
              <p:nvSpPr>
                <p:cNvPr id="17" name="AutoShape 5"/>
                <p:cNvSpPr>
                  <a:spLocks noChangeArrowheads="1"/>
                </p:cNvSpPr>
                <p:nvPr/>
              </p:nvSpPr>
              <p:spPr bwMode="auto">
                <a:xfrm>
                  <a:off x="843773" y="5824033"/>
                  <a:ext cx="819197" cy="481447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 smtClean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11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cxnSp>
              <p:nvCxnSpPr>
                <p:cNvPr id="18" name="직선 화살표 연결선 65"/>
                <p:cNvCxnSpPr>
                  <a:cxnSpLocks noChangeShapeType="1"/>
                  <a:stCxn id="19" idx="2"/>
                  <a:endCxn id="17" idx="1"/>
                </p:cNvCxnSpPr>
                <p:nvPr/>
              </p:nvCxnSpPr>
              <p:spPr bwMode="auto">
                <a:xfrm>
                  <a:off x="1250991" y="5446327"/>
                  <a:ext cx="2381" cy="377706"/>
                </a:xfrm>
                <a:prstGeom prst="straightConnector1">
                  <a:avLst/>
                </a:prstGeom>
                <a:noFill/>
                <a:ln w="28575" algn="ctr">
                  <a:solidFill>
                    <a:schemeClr val="accent2"/>
                  </a:solidFill>
                  <a:round/>
                  <a:headEnd/>
                  <a:tailEnd type="arrow" w="med" len="med"/>
                </a:ln>
              </p:spPr>
            </p:cxnSp>
          </p:grpSp>
          <p:sp>
            <p:nvSpPr>
              <p:cNvPr id="11" name="Rectangle 2"/>
              <p:cNvSpPr>
                <a:spLocks noChangeArrowheads="1"/>
              </p:cNvSpPr>
              <p:nvPr/>
            </p:nvSpPr>
            <p:spPr bwMode="auto">
              <a:xfrm>
                <a:off x="6537835" y="4941180"/>
                <a:ext cx="680480" cy="15121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36000" tIns="36000" rIns="36000" bIns="36000" anchor="ctr"/>
              <a:lstStyle/>
              <a:p>
                <a:r>
                  <a:rPr lang="en-US" altLang="ko-KR" sz="1000" dirty="0">
                    <a:solidFill>
                      <a:srgbClr val="000000"/>
                    </a:solidFill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rPr>
                  <a:t>Network</a:t>
                </a:r>
              </a:p>
            </p:txBody>
          </p:sp>
        </p:grpSp>
      </p:grpSp>
      <p:sp>
        <p:nvSpPr>
          <p:cNvPr id="39" name="십자형 24"/>
          <p:cNvSpPr>
            <a:spLocks noChangeArrowheads="1"/>
          </p:cNvSpPr>
          <p:nvPr/>
        </p:nvSpPr>
        <p:spPr bwMode="auto">
          <a:xfrm rot="2640000">
            <a:off x="5764953" y="3809369"/>
            <a:ext cx="216000" cy="216000"/>
          </a:xfrm>
          <a:prstGeom prst="plus">
            <a:avLst>
              <a:gd name="adj" fmla="val 48486"/>
            </a:avLst>
          </a:prstGeom>
          <a:solidFill>
            <a:srgbClr val="4F81BD"/>
          </a:solidFill>
          <a:ln w="25400">
            <a:solidFill>
              <a:srgbClr val="FF0000"/>
            </a:solidFill>
            <a:miter lim="800000"/>
            <a:headEnd/>
            <a:tailEnd/>
          </a:ln>
        </p:spPr>
        <p:txBody>
          <a:bodyPr anchor="ctr"/>
          <a:lstStyle/>
          <a:p>
            <a:endParaRPr lang="ko-KR" altLang="en-US">
              <a:latin typeface="굴림체" panose="020B0609000101010101" pitchFamily="49" charset="-127"/>
              <a:ea typeface="굴림체" panose="020B0609000101010101" pitchFamily="49" charset="-127"/>
            </a:endParaRPr>
          </a:p>
        </p:txBody>
      </p:sp>
      <p:sp>
        <p:nvSpPr>
          <p:cNvPr id="40" name="십자형 24"/>
          <p:cNvSpPr>
            <a:spLocks noChangeArrowheads="1"/>
          </p:cNvSpPr>
          <p:nvPr/>
        </p:nvSpPr>
        <p:spPr bwMode="auto">
          <a:xfrm rot="2640000">
            <a:off x="7613109" y="3850268"/>
            <a:ext cx="216000" cy="216000"/>
          </a:xfrm>
          <a:prstGeom prst="plus">
            <a:avLst>
              <a:gd name="adj" fmla="val 48486"/>
            </a:avLst>
          </a:prstGeom>
          <a:solidFill>
            <a:srgbClr val="4F81BD"/>
          </a:solidFill>
          <a:ln w="25400">
            <a:solidFill>
              <a:srgbClr val="FF0000"/>
            </a:solidFill>
            <a:miter lim="800000"/>
            <a:headEnd/>
            <a:tailEnd/>
          </a:ln>
        </p:spPr>
        <p:txBody>
          <a:bodyPr anchor="ctr"/>
          <a:lstStyle/>
          <a:p>
            <a:endParaRPr lang="ko-KR" altLang="en-US" b="1" dirty="0">
              <a:latin typeface="굴림체" panose="020B0609000101010101" pitchFamily="49" charset="-127"/>
              <a:ea typeface="굴림체" panose="020B0609000101010101" pitchFamily="49" charset="-127"/>
            </a:endParaRPr>
          </a:p>
        </p:txBody>
      </p:sp>
      <p:sp>
        <p:nvSpPr>
          <p:cNvPr id="41" name="Rectangle 2"/>
          <p:cNvSpPr>
            <a:spLocks noChangeArrowheads="1"/>
          </p:cNvSpPr>
          <p:nvPr/>
        </p:nvSpPr>
        <p:spPr bwMode="auto">
          <a:xfrm>
            <a:off x="6084168" y="3823116"/>
            <a:ext cx="681037" cy="2539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 anchor="ctr"/>
          <a:lstStyle/>
          <a:p>
            <a:pPr>
              <a:defRPr/>
            </a:pPr>
            <a:r>
              <a:rPr lang="en-US" altLang="ko-KR" sz="1000" b="1" dirty="0" smtClean="0">
                <a:solidFill>
                  <a:srgbClr val="FF0000"/>
                </a:solidFill>
                <a:latin typeface="굴림체" panose="020B0609000101010101" pitchFamily="49" charset="-127"/>
                <a:ea typeface="굴림체" panose="020B0609000101010101" pitchFamily="49" charset="-127"/>
                <a:cs typeface="Times New Roman" pitchFamily="18" charset="0"/>
              </a:rPr>
              <a:t>DB  DOWN</a:t>
            </a:r>
            <a:endParaRPr lang="en-US" altLang="ko-KR" sz="1000" b="1" dirty="0">
              <a:solidFill>
                <a:srgbClr val="FF0000"/>
              </a:solidFill>
              <a:latin typeface="굴림체" panose="020B0609000101010101" pitchFamily="49" charset="-127"/>
              <a:ea typeface="굴림체" panose="020B0609000101010101" pitchFamily="49" charset="-127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559716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 TSC </a:t>
            </a:r>
            <a:r>
              <a:rPr lang="ko-KR" altLang="en-US" dirty="0" smtClean="0"/>
              <a:t>동작모드와 전송 방식 조합 </a:t>
            </a:r>
            <a:r>
              <a:rPr lang="en-US" altLang="ko-KR" sz="1200" dirty="0" smtClean="0"/>
              <a:t>(</a:t>
            </a:r>
            <a:r>
              <a:rPr lang="en-US" altLang="ko-KR" sz="1200" dirty="0" smtClean="0">
                <a:solidFill>
                  <a:srgbClr val="FF0000"/>
                </a:solidFill>
              </a:rPr>
              <a:t>Availability </a:t>
            </a:r>
            <a:r>
              <a:rPr lang="en-US" altLang="ko-KR" sz="1200" dirty="0">
                <a:solidFill>
                  <a:srgbClr val="FF0000"/>
                </a:solidFill>
              </a:rPr>
              <a:t>&amp; LGWR SYNC</a:t>
            </a:r>
            <a:r>
              <a:rPr lang="en-US" altLang="ko-KR" sz="1200" dirty="0"/>
              <a:t>)</a:t>
            </a:r>
          </a:p>
          <a:p>
            <a:pPr algn="l"/>
            <a:endParaRPr lang="en-US" altLang="ko-KR" dirty="0" smtClean="0"/>
          </a:p>
          <a:p>
            <a:pPr marL="357187" lvl="1" indent="0" algn="l">
              <a:buNone/>
            </a:pP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 smtClean="0"/>
          </a:p>
        </p:txBody>
      </p:sp>
      <p:grpSp>
        <p:nvGrpSpPr>
          <p:cNvPr id="4" name="그룹 66"/>
          <p:cNvGrpSpPr>
            <a:grpSpLocks/>
          </p:cNvGrpSpPr>
          <p:nvPr/>
        </p:nvGrpSpPr>
        <p:grpSpPr bwMode="auto">
          <a:xfrm>
            <a:off x="1093788" y="2331651"/>
            <a:ext cx="7258050" cy="2681524"/>
            <a:chOff x="1093986" y="4650618"/>
            <a:chExt cx="7258464" cy="1850241"/>
          </a:xfrm>
        </p:grpSpPr>
        <p:sp>
          <p:nvSpPr>
            <p:cNvPr id="5" name="오른쪽 화살표 15"/>
            <p:cNvSpPr>
              <a:spLocks noChangeArrowheads="1"/>
            </p:cNvSpPr>
            <p:nvPr/>
          </p:nvSpPr>
          <p:spPr bwMode="auto">
            <a:xfrm>
              <a:off x="4345173" y="5267365"/>
              <a:ext cx="756090" cy="604872"/>
            </a:xfrm>
            <a:prstGeom prst="rightArrow">
              <a:avLst>
                <a:gd name="adj1" fmla="val 50000"/>
                <a:gd name="adj2" fmla="val 50000"/>
              </a:avLst>
            </a:prstGeom>
            <a:gradFill rotWithShape="1">
              <a:gsLst>
                <a:gs pos="0">
                  <a:srgbClr val="8EAECC"/>
                </a:gs>
                <a:gs pos="100000">
                  <a:srgbClr val="7199BD"/>
                </a:gs>
              </a:gsLst>
              <a:lin ang="5400000" scaled="1"/>
            </a:gradFill>
            <a:ln w="28575" algn="ctr">
              <a:noFill/>
              <a:round/>
              <a:headEnd/>
              <a:tailEnd/>
            </a:ln>
          </p:spPr>
          <p:txBody>
            <a:bodyPr wrap="none" lIns="72000" tIns="36000" rIns="0" bIns="0" anchor="ctr"/>
            <a:lstStyle/>
            <a:p>
              <a:endParaRPr lang="ko-KR" altLang="en-US">
                <a:latin typeface="굴림체" panose="020B0609000101010101" pitchFamily="49" charset="-127"/>
                <a:ea typeface="굴림체" panose="020B0609000101010101" pitchFamily="49" charset="-127"/>
              </a:endParaRPr>
            </a:p>
          </p:txBody>
        </p:sp>
        <p:grpSp>
          <p:nvGrpSpPr>
            <p:cNvPr id="6" name="그룹 60"/>
            <p:cNvGrpSpPr>
              <a:grpSpLocks/>
            </p:cNvGrpSpPr>
            <p:nvPr/>
          </p:nvGrpSpPr>
          <p:grpSpPr bwMode="auto">
            <a:xfrm>
              <a:off x="1093986" y="4650618"/>
              <a:ext cx="3099969" cy="1814616"/>
              <a:chOff x="1093986" y="4650618"/>
              <a:chExt cx="3099969" cy="1814616"/>
            </a:xfrm>
          </p:grpSpPr>
          <p:grpSp>
            <p:nvGrpSpPr>
              <p:cNvPr id="30" name="그룹 46"/>
              <p:cNvGrpSpPr>
                <a:grpSpLocks/>
              </p:cNvGrpSpPr>
              <p:nvPr/>
            </p:nvGrpSpPr>
            <p:grpSpPr bwMode="auto">
              <a:xfrm>
                <a:off x="2200012" y="4964929"/>
                <a:ext cx="900000" cy="163093"/>
                <a:chOff x="4042737" y="5080523"/>
                <a:chExt cx="900000" cy="163093"/>
              </a:xfrm>
            </p:grpSpPr>
            <p:sp>
              <p:nvSpPr>
                <p:cNvPr id="42" name="Rectangle 2"/>
                <p:cNvSpPr>
                  <a:spLocks noChangeArrowheads="1"/>
                </p:cNvSpPr>
                <p:nvPr/>
              </p:nvSpPr>
              <p:spPr bwMode="auto">
                <a:xfrm>
                  <a:off x="4142096" y="5080523"/>
                  <a:ext cx="680480" cy="15121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lIns="36000" tIns="36000" rIns="36000" bIns="36000" anchor="ctr"/>
                <a:lstStyle/>
                <a:p>
                  <a:r>
                    <a:rPr lang="en-US" altLang="ko-KR" sz="1000">
                      <a:solidFill>
                        <a:srgbClr val="000000"/>
                      </a:solidFill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Network</a:t>
                  </a:r>
                </a:p>
              </p:txBody>
            </p:sp>
            <p:sp>
              <p:nvSpPr>
                <p:cNvPr id="43" name="Line 22"/>
                <p:cNvSpPr>
                  <a:spLocks noChangeShapeType="1"/>
                </p:cNvSpPr>
                <p:nvPr/>
              </p:nvSpPr>
              <p:spPr bwMode="auto">
                <a:xfrm>
                  <a:off x="4042737" y="5243616"/>
                  <a:ext cx="900000" cy="0"/>
                </a:xfrm>
                <a:prstGeom prst="line">
                  <a:avLst/>
                </a:prstGeom>
                <a:noFill/>
                <a:ln w="25400">
                  <a:solidFill>
                    <a:schemeClr val="accent2"/>
                  </a:solidFill>
                  <a:round/>
                  <a:headEnd/>
                  <a:tailEnd type="triangle" w="med" len="med"/>
                </a:ln>
              </p:spPr>
              <p:txBody>
                <a:bodyPr wrap="none" anchor="ctr"/>
                <a:lstStyle/>
                <a:p>
                  <a:endParaRPr lang="ko-KR" altLang="en-US"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</p:grpSp>
          <p:grpSp>
            <p:nvGrpSpPr>
              <p:cNvPr id="31" name="그룹 58"/>
              <p:cNvGrpSpPr>
                <a:grpSpLocks/>
              </p:cNvGrpSpPr>
              <p:nvPr/>
            </p:nvGrpSpPr>
            <p:grpSpPr bwMode="auto">
              <a:xfrm>
                <a:off x="1257079" y="4789961"/>
                <a:ext cx="919183" cy="1611539"/>
                <a:chOff x="1257079" y="4789961"/>
                <a:chExt cx="919183" cy="1611539"/>
              </a:xfrm>
            </p:grpSpPr>
            <p:sp>
              <p:nvSpPr>
                <p:cNvPr id="39" name="AutoShape 147"/>
                <p:cNvSpPr>
                  <a:spLocks noChangeArrowheads="1"/>
                </p:cNvSpPr>
                <p:nvPr/>
              </p:nvSpPr>
              <p:spPr bwMode="auto">
                <a:xfrm>
                  <a:off x="1257507" y="4790076"/>
                  <a:ext cx="919215" cy="680821"/>
                </a:xfrm>
                <a:prstGeom prst="roundRect">
                  <a:avLst>
                    <a:gd name="adj" fmla="val 8102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2700" algn="ctr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 wrap="none" lIns="0" tIns="0" rIns="0" bIns="36000" anchor="ctr"/>
                <a:lstStyle/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Primary </a:t>
                  </a:r>
                </a:p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(Active) DB</a:t>
                  </a:r>
                  <a:endParaRPr lang="ko-KR" altLang="en-US" sz="1200" b="1" dirty="0"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  <p:sp>
              <p:nvSpPr>
                <p:cNvPr id="40" name="AutoShape 5"/>
                <p:cNvSpPr>
                  <a:spLocks noChangeArrowheads="1"/>
                </p:cNvSpPr>
                <p:nvPr/>
              </p:nvSpPr>
              <p:spPr bwMode="auto">
                <a:xfrm>
                  <a:off x="1309898" y="5824798"/>
                  <a:ext cx="819196" cy="579253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cxnSp>
              <p:nvCxnSpPr>
                <p:cNvPr id="41" name="직선 화살표 연결선 41"/>
                <p:cNvCxnSpPr>
                  <a:cxnSpLocks noChangeShapeType="1"/>
                  <a:stCxn id="39" idx="2"/>
                  <a:endCxn id="40" idx="1"/>
                </p:cNvCxnSpPr>
                <p:nvPr/>
              </p:nvCxnSpPr>
              <p:spPr bwMode="auto">
                <a:xfrm>
                  <a:off x="1716671" y="5470442"/>
                  <a:ext cx="2430" cy="353661"/>
                </a:xfrm>
                <a:prstGeom prst="straightConnector1">
                  <a:avLst/>
                </a:prstGeom>
                <a:noFill/>
                <a:ln w="28575" algn="ctr">
                  <a:solidFill>
                    <a:schemeClr val="accent2"/>
                  </a:solidFill>
                  <a:round/>
                  <a:headEnd/>
                  <a:tailEnd type="arrow" w="med" len="med"/>
                </a:ln>
              </p:spPr>
            </p:cxnSp>
          </p:grpSp>
          <p:grpSp>
            <p:nvGrpSpPr>
              <p:cNvPr id="32" name="그룹 57"/>
              <p:cNvGrpSpPr>
                <a:grpSpLocks/>
              </p:cNvGrpSpPr>
              <p:nvPr/>
            </p:nvGrpSpPr>
            <p:grpSpPr bwMode="auto">
              <a:xfrm>
                <a:off x="3111679" y="4797477"/>
                <a:ext cx="919183" cy="1604023"/>
                <a:chOff x="3111679" y="4797477"/>
                <a:chExt cx="919183" cy="1604023"/>
              </a:xfrm>
            </p:grpSpPr>
            <p:sp>
              <p:nvSpPr>
                <p:cNvPr id="36" name="AutoShape 147"/>
                <p:cNvSpPr>
                  <a:spLocks noChangeArrowheads="1"/>
                </p:cNvSpPr>
                <p:nvPr/>
              </p:nvSpPr>
              <p:spPr bwMode="auto">
                <a:xfrm>
                  <a:off x="3111813" y="4798011"/>
                  <a:ext cx="919215" cy="680822"/>
                </a:xfrm>
                <a:prstGeom prst="roundRect">
                  <a:avLst>
                    <a:gd name="adj" fmla="val 8102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2700" algn="ctr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 wrap="none" lIns="0" tIns="0" rIns="0" bIns="36000" anchor="ctr"/>
                <a:lstStyle/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Standby </a:t>
                  </a:r>
                </a:p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DB</a:t>
                  </a:r>
                  <a:endParaRPr lang="ko-KR" altLang="en-US" sz="1200" b="1" dirty="0"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  <p:sp>
              <p:nvSpPr>
                <p:cNvPr id="37" name="AutoShape 5"/>
                <p:cNvSpPr>
                  <a:spLocks noChangeArrowheads="1"/>
                </p:cNvSpPr>
                <p:nvPr/>
              </p:nvSpPr>
              <p:spPr bwMode="auto">
                <a:xfrm>
                  <a:off x="3159441" y="5826384"/>
                  <a:ext cx="819196" cy="577667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cxnSp>
              <p:nvCxnSpPr>
                <p:cNvPr id="38" name="직선 화살표 연결선 43"/>
                <p:cNvCxnSpPr>
                  <a:cxnSpLocks noChangeShapeType="1"/>
                </p:cNvCxnSpPr>
                <p:nvPr/>
              </p:nvCxnSpPr>
              <p:spPr bwMode="auto">
                <a:xfrm>
                  <a:off x="3577208" y="5498551"/>
                  <a:ext cx="0" cy="353661"/>
                </a:xfrm>
                <a:prstGeom prst="straightConnector1">
                  <a:avLst/>
                </a:prstGeom>
                <a:noFill/>
                <a:ln w="28575" algn="ctr">
                  <a:solidFill>
                    <a:schemeClr val="accent2"/>
                  </a:solidFill>
                  <a:round/>
                  <a:headEnd/>
                  <a:tailEnd type="arrow" w="med" len="med"/>
                </a:ln>
              </p:spPr>
            </p:cxnSp>
          </p:grpSp>
          <p:sp>
            <p:nvSpPr>
              <p:cNvPr id="34" name="AutoShape 147"/>
              <p:cNvSpPr>
                <a:spLocks noChangeArrowheads="1"/>
              </p:cNvSpPr>
              <p:nvPr/>
            </p:nvSpPr>
            <p:spPr bwMode="auto">
              <a:xfrm>
                <a:off x="1093986" y="4650618"/>
                <a:ext cx="3099969" cy="1814616"/>
              </a:xfrm>
              <a:prstGeom prst="roundRect">
                <a:avLst>
                  <a:gd name="adj" fmla="val 8102"/>
                </a:avLst>
              </a:prstGeom>
              <a:noFill/>
              <a:ln w="12700" algn="ctr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lIns="0" tIns="0" rIns="0" bIns="36000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b="1">
                  <a:latin typeface="굴림체" panose="020B0609000101010101" pitchFamily="49" charset="-127"/>
                  <a:ea typeface="굴림체" panose="020B0609000101010101" pitchFamily="49" charset="-127"/>
                </a:endParaRPr>
              </a:p>
            </p:txBody>
          </p:sp>
        </p:grpSp>
        <p:grpSp>
          <p:nvGrpSpPr>
            <p:cNvPr id="7" name="그룹 65"/>
            <p:cNvGrpSpPr>
              <a:grpSpLocks/>
            </p:cNvGrpSpPr>
            <p:nvPr/>
          </p:nvGrpSpPr>
          <p:grpSpPr bwMode="auto">
            <a:xfrm>
              <a:off x="5252481" y="4686243"/>
              <a:ext cx="3099969" cy="1814616"/>
              <a:chOff x="5252481" y="4686243"/>
              <a:chExt cx="3099969" cy="1814616"/>
            </a:xfrm>
          </p:grpSpPr>
          <p:grpSp>
            <p:nvGrpSpPr>
              <p:cNvPr id="8" name="그룹 61"/>
              <p:cNvGrpSpPr>
                <a:grpSpLocks/>
              </p:cNvGrpSpPr>
              <p:nvPr/>
            </p:nvGrpSpPr>
            <p:grpSpPr bwMode="auto">
              <a:xfrm>
                <a:off x="7269713" y="4785314"/>
                <a:ext cx="919214" cy="1652065"/>
                <a:chOff x="7269713" y="4785314"/>
                <a:chExt cx="919214" cy="1652065"/>
              </a:xfrm>
            </p:grpSpPr>
            <p:sp>
              <p:nvSpPr>
                <p:cNvPr id="25" name="AutoShape 5"/>
                <p:cNvSpPr>
                  <a:spLocks noChangeArrowheads="1"/>
                </p:cNvSpPr>
                <p:nvPr/>
              </p:nvSpPr>
              <p:spPr bwMode="auto">
                <a:xfrm>
                  <a:off x="7317341" y="5859712"/>
                  <a:ext cx="819196" cy="577667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11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sp>
              <p:nvSpPr>
                <p:cNvPr id="26" name="AutoShape 147"/>
                <p:cNvSpPr>
                  <a:spLocks noChangeArrowheads="1"/>
                </p:cNvSpPr>
                <p:nvPr/>
              </p:nvSpPr>
              <p:spPr bwMode="auto">
                <a:xfrm>
                  <a:off x="7269713" y="4785314"/>
                  <a:ext cx="919214" cy="680822"/>
                </a:xfrm>
                <a:prstGeom prst="roundRect">
                  <a:avLst>
                    <a:gd name="adj" fmla="val 8102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2700" algn="ctr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 wrap="none" lIns="0" tIns="0" rIns="0" bIns="36000" anchor="ctr"/>
                <a:lstStyle/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Standby </a:t>
                  </a:r>
                </a:p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DB</a:t>
                  </a:r>
                  <a:endParaRPr lang="ko-KR" altLang="en-US" sz="1200" b="1" dirty="0"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  <p:grpSp>
              <p:nvGrpSpPr>
                <p:cNvPr id="27" name="그룹 52"/>
                <p:cNvGrpSpPr>
                  <a:grpSpLocks/>
                </p:cNvGrpSpPr>
                <p:nvPr/>
              </p:nvGrpSpPr>
              <p:grpSpPr bwMode="auto">
                <a:xfrm>
                  <a:off x="7641619" y="5466083"/>
                  <a:ext cx="216012" cy="393645"/>
                  <a:chOff x="7641619" y="5466083"/>
                  <a:chExt cx="216012" cy="393645"/>
                </a:xfrm>
              </p:grpSpPr>
              <p:cxnSp>
                <p:nvCxnSpPr>
                  <p:cNvPr id="28" name="직선 화살표 연결선 24"/>
                  <p:cNvCxnSpPr>
                    <a:cxnSpLocks noChangeShapeType="1"/>
                    <a:stCxn id="26" idx="2"/>
                    <a:endCxn id="25" idx="1"/>
                  </p:cNvCxnSpPr>
                  <p:nvPr/>
                </p:nvCxnSpPr>
                <p:spPr bwMode="auto">
                  <a:xfrm flipH="1">
                    <a:off x="7727837" y="5466083"/>
                    <a:ext cx="1929" cy="393645"/>
                  </a:xfrm>
                  <a:prstGeom prst="straightConnector1">
                    <a:avLst/>
                  </a:prstGeom>
                  <a:noFill/>
                  <a:ln w="28575" algn="ctr">
                    <a:solidFill>
                      <a:schemeClr val="accent2"/>
                    </a:solidFill>
                    <a:round/>
                    <a:headEnd/>
                    <a:tailEnd type="arrow" w="med" len="med"/>
                  </a:ln>
                </p:spPr>
              </p:cxnSp>
              <p:sp>
                <p:nvSpPr>
                  <p:cNvPr id="29" name="십자형 24"/>
                  <p:cNvSpPr>
                    <a:spLocks noChangeArrowheads="1"/>
                  </p:cNvSpPr>
                  <p:nvPr/>
                </p:nvSpPr>
                <p:spPr bwMode="auto">
                  <a:xfrm rot="2640000">
                    <a:off x="7641619" y="5564767"/>
                    <a:ext cx="216012" cy="149039"/>
                  </a:xfrm>
                  <a:prstGeom prst="plus">
                    <a:avLst>
                      <a:gd name="adj" fmla="val 48486"/>
                    </a:avLst>
                  </a:prstGeom>
                  <a:solidFill>
                    <a:srgbClr val="4F81BD"/>
                  </a:solidFill>
                  <a:ln w="25400">
                    <a:solidFill>
                      <a:srgbClr val="FF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endParaRPr lang="ko-KR" altLang="en-US">
                      <a:latin typeface="굴림체" panose="020B0609000101010101" pitchFamily="49" charset="-127"/>
                      <a:ea typeface="굴림체" panose="020B0609000101010101" pitchFamily="49" charset="-127"/>
                    </a:endParaRPr>
                  </a:p>
                </p:txBody>
              </p:sp>
            </p:grpSp>
          </p:grpSp>
          <p:sp>
            <p:nvSpPr>
              <p:cNvPr id="23" name="AutoShape 147"/>
              <p:cNvSpPr>
                <a:spLocks noChangeArrowheads="1"/>
              </p:cNvSpPr>
              <p:nvPr/>
            </p:nvSpPr>
            <p:spPr bwMode="auto">
              <a:xfrm>
                <a:off x="5252481" y="4686243"/>
                <a:ext cx="3099969" cy="1814616"/>
              </a:xfrm>
              <a:prstGeom prst="roundRect">
                <a:avLst>
                  <a:gd name="adj" fmla="val 8102"/>
                </a:avLst>
              </a:prstGeom>
              <a:noFill/>
              <a:ln w="12700" algn="ctr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lIns="0" tIns="0" rIns="0" bIns="36000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b="1">
                  <a:latin typeface="굴림체" panose="020B0609000101010101" pitchFamily="49" charset="-127"/>
                  <a:ea typeface="굴림체" panose="020B0609000101010101" pitchFamily="49" charset="-127"/>
                </a:endParaRPr>
              </a:p>
            </p:txBody>
          </p:sp>
          <p:grpSp>
            <p:nvGrpSpPr>
              <p:cNvPr id="10" name="그룹 63"/>
              <p:cNvGrpSpPr>
                <a:grpSpLocks/>
              </p:cNvGrpSpPr>
              <p:nvPr/>
            </p:nvGrpSpPr>
            <p:grpSpPr bwMode="auto">
              <a:xfrm>
                <a:off x="5415407" y="4777380"/>
                <a:ext cx="919214" cy="1660000"/>
                <a:chOff x="5415407" y="4777380"/>
                <a:chExt cx="919214" cy="1660000"/>
              </a:xfrm>
            </p:grpSpPr>
            <p:sp>
              <p:nvSpPr>
                <p:cNvPr id="18" name="AutoShape 147"/>
                <p:cNvSpPr>
                  <a:spLocks noChangeArrowheads="1"/>
                </p:cNvSpPr>
                <p:nvPr/>
              </p:nvSpPr>
              <p:spPr bwMode="auto">
                <a:xfrm>
                  <a:off x="5415407" y="4777380"/>
                  <a:ext cx="919214" cy="680822"/>
                </a:xfrm>
                <a:prstGeom prst="roundRect">
                  <a:avLst>
                    <a:gd name="adj" fmla="val 8102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2700" algn="ctr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 wrap="none" lIns="0" tIns="0" rIns="0" bIns="0" anchor="ctr"/>
                <a:lstStyle/>
                <a:p>
                  <a:pPr algn="ctr" eaLnBrk="0" latinLnBrk="0" hangingPunct="0"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Primary DB</a:t>
                  </a:r>
                </a:p>
                <a:p>
                  <a:pPr algn="ctr" eaLnBrk="0" latinLnBrk="0" hangingPunct="0"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800" b="1" dirty="0">
                      <a:solidFill>
                        <a:srgbClr val="FF0000"/>
                      </a:solidFill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(AVAILABILITY)</a:t>
                  </a:r>
                  <a:endParaRPr lang="ko-KR" altLang="en-US" sz="1200" b="1" dirty="0">
                    <a:solidFill>
                      <a:srgbClr val="FF0000"/>
                    </a:solidFill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  <p:sp>
              <p:nvSpPr>
                <p:cNvPr id="19" name="AutoShape 5"/>
                <p:cNvSpPr>
                  <a:spLocks noChangeArrowheads="1"/>
                </p:cNvSpPr>
                <p:nvPr/>
              </p:nvSpPr>
              <p:spPr bwMode="auto">
                <a:xfrm>
                  <a:off x="5467797" y="5859713"/>
                  <a:ext cx="819196" cy="577667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11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grpSp>
              <p:nvGrpSpPr>
                <p:cNvPr id="20" name="그룹 51"/>
                <p:cNvGrpSpPr>
                  <a:grpSpLocks/>
                </p:cNvGrpSpPr>
                <p:nvPr/>
              </p:nvGrpSpPr>
              <p:grpSpPr bwMode="auto">
                <a:xfrm>
                  <a:off x="5793103" y="5458567"/>
                  <a:ext cx="180000" cy="401161"/>
                  <a:chOff x="5793103" y="5458567"/>
                  <a:chExt cx="180000" cy="401161"/>
                </a:xfrm>
              </p:grpSpPr>
              <p:cxnSp>
                <p:nvCxnSpPr>
                  <p:cNvPr id="21" name="직선 화살표 연결선 28"/>
                  <p:cNvCxnSpPr>
                    <a:cxnSpLocks noChangeShapeType="1"/>
                    <a:stCxn id="18" idx="2"/>
                    <a:endCxn id="19" idx="1"/>
                  </p:cNvCxnSpPr>
                  <p:nvPr/>
                </p:nvCxnSpPr>
                <p:spPr bwMode="auto">
                  <a:xfrm>
                    <a:off x="5875166" y="5458567"/>
                    <a:ext cx="2430" cy="401161"/>
                  </a:xfrm>
                  <a:prstGeom prst="straightConnector1">
                    <a:avLst/>
                  </a:prstGeom>
                  <a:noFill/>
                  <a:ln w="28575" algn="ctr">
                    <a:solidFill>
                      <a:schemeClr val="accent2"/>
                    </a:solidFill>
                    <a:round/>
                    <a:headEnd/>
                    <a:tailEnd type="arrow" w="med" len="med"/>
                  </a:ln>
                </p:spPr>
              </p:cxnSp>
              <p:sp>
                <p:nvSpPr>
                  <p:cNvPr id="22" name="타원 50"/>
                  <p:cNvSpPr>
                    <a:spLocks noChangeArrowheads="1"/>
                  </p:cNvSpPr>
                  <p:nvPr/>
                </p:nvSpPr>
                <p:spPr bwMode="auto">
                  <a:xfrm>
                    <a:off x="5793103" y="5567611"/>
                    <a:ext cx="180000" cy="124199"/>
                  </a:xfrm>
                  <a:prstGeom prst="ellipse">
                    <a:avLst/>
                  </a:prstGeom>
                  <a:solidFill>
                    <a:schemeClr val="bg1">
                      <a:alpha val="70195"/>
                    </a:schemeClr>
                  </a:solidFill>
                  <a:ln w="28575" algn="ctr">
                    <a:solidFill>
                      <a:srgbClr val="C00000"/>
                    </a:solidFill>
                    <a:round/>
                    <a:headEnd/>
                    <a:tailEnd/>
                  </a:ln>
                </p:spPr>
                <p:txBody>
                  <a:bodyPr wrap="none" lIns="72000" tIns="36000" rIns="0" bIns="0" anchor="ctr"/>
                  <a:lstStyle/>
                  <a:p>
                    <a:endParaRPr lang="ko-KR" altLang="en-US">
                      <a:latin typeface="굴림체" panose="020B0609000101010101" pitchFamily="49" charset="-127"/>
                      <a:ea typeface="굴림체" panose="020B0609000101010101" pitchFamily="49" charset="-127"/>
                    </a:endParaRPr>
                  </a:p>
                </p:txBody>
              </p:sp>
            </p:grpSp>
          </p:grpSp>
          <p:grpSp>
            <p:nvGrpSpPr>
              <p:cNvPr id="11" name="그룹 62"/>
              <p:cNvGrpSpPr>
                <a:grpSpLocks/>
              </p:cNvGrpSpPr>
              <p:nvPr/>
            </p:nvGrpSpPr>
            <p:grpSpPr bwMode="auto">
              <a:xfrm>
                <a:off x="6358507" y="4960617"/>
                <a:ext cx="900000" cy="457909"/>
                <a:chOff x="6358507" y="4960617"/>
                <a:chExt cx="900000" cy="457909"/>
              </a:xfrm>
            </p:grpSpPr>
            <p:sp>
              <p:nvSpPr>
                <p:cNvPr id="12" name="Rectangle 2"/>
                <p:cNvSpPr>
                  <a:spLocks noChangeArrowheads="1"/>
                </p:cNvSpPr>
                <p:nvPr/>
              </p:nvSpPr>
              <p:spPr bwMode="auto">
                <a:xfrm>
                  <a:off x="6445753" y="5267761"/>
                  <a:ext cx="681077" cy="150765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lIns="36000" tIns="36000" rIns="36000" bIns="36000" anchor="ctr"/>
                <a:lstStyle/>
                <a:p>
                  <a:pPr>
                    <a:defRPr/>
                  </a:pPr>
                  <a:r>
                    <a:rPr lang="ko-KR" altLang="ko-KR" sz="900" b="1" dirty="0">
                      <a:solidFill>
                        <a:srgbClr val="FF0000"/>
                      </a:solidFill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LGWR SYNC</a:t>
                  </a:r>
                  <a:endParaRPr lang="en-US" altLang="ko-KR" sz="900" b="1" dirty="0">
                    <a:solidFill>
                      <a:srgbClr val="FF0000"/>
                    </a:solidFill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grpSp>
              <p:nvGrpSpPr>
                <p:cNvPr id="13" name="그룹 56"/>
                <p:cNvGrpSpPr>
                  <a:grpSpLocks/>
                </p:cNvGrpSpPr>
                <p:nvPr/>
              </p:nvGrpSpPr>
              <p:grpSpPr bwMode="auto">
                <a:xfrm>
                  <a:off x="6358507" y="4960617"/>
                  <a:ext cx="900000" cy="223317"/>
                  <a:chOff x="6358507" y="4960617"/>
                  <a:chExt cx="900000" cy="223317"/>
                </a:xfrm>
              </p:grpSpPr>
              <p:sp>
                <p:nvSpPr>
                  <p:cNvPr id="14" name="십자형 24"/>
                  <p:cNvSpPr>
                    <a:spLocks noChangeArrowheads="1"/>
                  </p:cNvSpPr>
                  <p:nvPr/>
                </p:nvSpPr>
                <p:spPr bwMode="auto">
                  <a:xfrm rot="2640000">
                    <a:off x="6678260" y="4985215"/>
                    <a:ext cx="288000" cy="198719"/>
                  </a:xfrm>
                  <a:prstGeom prst="plus">
                    <a:avLst>
                      <a:gd name="adj" fmla="val 48486"/>
                    </a:avLst>
                  </a:prstGeom>
                  <a:solidFill>
                    <a:srgbClr val="4F81BD"/>
                  </a:solidFill>
                  <a:ln w="25400">
                    <a:solidFill>
                      <a:srgbClr val="FF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endParaRPr lang="ko-KR" altLang="en-US">
                      <a:latin typeface="굴림체" panose="020B0609000101010101" pitchFamily="49" charset="-127"/>
                      <a:ea typeface="굴림체" panose="020B0609000101010101" pitchFamily="49" charset="-127"/>
                    </a:endParaRPr>
                  </a:p>
                </p:txBody>
              </p:sp>
              <p:grpSp>
                <p:nvGrpSpPr>
                  <p:cNvPr id="15" name="그룹 53"/>
                  <p:cNvGrpSpPr>
                    <a:grpSpLocks/>
                  </p:cNvGrpSpPr>
                  <p:nvPr/>
                </p:nvGrpSpPr>
                <p:grpSpPr bwMode="auto">
                  <a:xfrm>
                    <a:off x="6358507" y="4960617"/>
                    <a:ext cx="900000" cy="167406"/>
                    <a:chOff x="4042737" y="5076210"/>
                    <a:chExt cx="900000" cy="167406"/>
                  </a:xfrm>
                </p:grpSpPr>
                <p:sp>
                  <p:nvSpPr>
                    <p:cNvPr id="16" name="Rectangle 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42096" y="5076210"/>
                      <a:ext cx="680480" cy="151218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lIns="36000" tIns="36000" rIns="36000" bIns="36000" anchor="ctr"/>
                    <a:lstStyle/>
                    <a:p>
                      <a:r>
                        <a:rPr lang="en-US" altLang="ko-KR" sz="1000" dirty="0">
                          <a:solidFill>
                            <a:srgbClr val="000000"/>
                          </a:solidFill>
                          <a:latin typeface="굴림체" panose="020B0609000101010101" pitchFamily="49" charset="-127"/>
                          <a:ea typeface="굴림체" panose="020B0609000101010101" pitchFamily="49" charset="-127"/>
                          <a:cs typeface="Times New Roman" pitchFamily="18" charset="0"/>
                        </a:rPr>
                        <a:t>Network</a:t>
                      </a:r>
                    </a:p>
                  </p:txBody>
                </p:sp>
                <p:sp>
                  <p:nvSpPr>
                    <p:cNvPr id="17" name="Line 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042737" y="5243616"/>
                      <a:ext cx="900000" cy="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accent2"/>
                      </a:solidFill>
                      <a:round/>
                      <a:headEnd/>
                      <a:tailEnd type="triangle" w="med" len="med"/>
                    </a:ln>
                  </p:spPr>
                  <p:txBody>
                    <a:bodyPr wrap="none" anchor="ctr"/>
                    <a:lstStyle/>
                    <a:p>
                      <a:endParaRPr lang="ko-KR" altLang="en-US"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p:txBody>
                </p:sp>
              </p:grpSp>
            </p:grpSp>
          </p:grpSp>
        </p:grpSp>
      </p:grpSp>
      <p:sp>
        <p:nvSpPr>
          <p:cNvPr id="44" name="Line 22"/>
          <p:cNvSpPr>
            <a:spLocks noChangeShapeType="1"/>
          </p:cNvSpPr>
          <p:nvPr/>
        </p:nvSpPr>
        <p:spPr bwMode="auto">
          <a:xfrm>
            <a:off x="6371761" y="3750635"/>
            <a:ext cx="899949" cy="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 type="triangle"/>
            <a:tailEnd type="triangle" w="med" len="med"/>
          </a:ln>
        </p:spPr>
        <p:txBody>
          <a:bodyPr wrap="none" anchor="ctr"/>
          <a:lstStyle/>
          <a:p>
            <a:endParaRPr lang="ko-KR" altLang="en-US">
              <a:latin typeface="굴림체" panose="020B0609000101010101" pitchFamily="49" charset="-127"/>
              <a:ea typeface="굴림체" panose="020B0609000101010101" pitchFamily="49" charset="-127"/>
            </a:endParaRPr>
          </a:p>
        </p:txBody>
      </p:sp>
      <p:sp>
        <p:nvSpPr>
          <p:cNvPr id="45" name="Rectangle 2"/>
          <p:cNvSpPr>
            <a:spLocks noChangeArrowheads="1"/>
          </p:cNvSpPr>
          <p:nvPr/>
        </p:nvSpPr>
        <p:spPr bwMode="auto">
          <a:xfrm>
            <a:off x="6371761" y="3798565"/>
            <a:ext cx="886197" cy="4225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 anchor="ctr"/>
          <a:lstStyle/>
          <a:p>
            <a:pPr>
              <a:defRPr/>
            </a:pPr>
            <a:r>
              <a:rPr lang="ko-KR" altLang="en-US" sz="900" b="1" dirty="0" smtClean="0">
                <a:solidFill>
                  <a:srgbClr val="996633"/>
                </a:solidFill>
                <a:latin typeface="굴림체" panose="020B0609000101010101" pitchFamily="49" charset="-127"/>
                <a:ea typeface="굴림체" panose="020B0609000101010101" pitchFamily="49" charset="-127"/>
              </a:rPr>
              <a:t>임시불일</a:t>
            </a:r>
            <a:r>
              <a:rPr lang="ko-KR" altLang="en-US" sz="900" b="1" dirty="0">
                <a:solidFill>
                  <a:srgbClr val="996633"/>
                </a:solidFill>
                <a:latin typeface="굴림체" panose="020B0609000101010101" pitchFamily="49" charset="-127"/>
                <a:ea typeface="굴림체" panose="020B0609000101010101" pitchFamily="49" charset="-127"/>
              </a:rPr>
              <a:t>치</a:t>
            </a:r>
            <a:endParaRPr lang="en-US" altLang="ko-KR" sz="900" b="1" dirty="0" smtClean="0">
              <a:solidFill>
                <a:srgbClr val="996633"/>
              </a:solidFill>
              <a:latin typeface="굴림체" panose="020B0609000101010101" pitchFamily="49" charset="-127"/>
              <a:ea typeface="굴림체" panose="020B0609000101010101" pitchFamily="49" charset="-127"/>
            </a:endParaRPr>
          </a:p>
          <a:p>
            <a:pPr>
              <a:defRPr/>
            </a:pPr>
            <a:r>
              <a:rPr lang="en-US" altLang="ko-KR" sz="900" b="1" dirty="0" smtClean="0">
                <a:solidFill>
                  <a:srgbClr val="FF0000"/>
                </a:solidFill>
                <a:latin typeface="굴림체" panose="020B0609000101010101" pitchFamily="49" charset="-127"/>
                <a:ea typeface="굴림체" panose="020B0609000101010101" pitchFamily="49" charset="-127"/>
              </a:rPr>
              <a:t>Standby </a:t>
            </a:r>
            <a:r>
              <a:rPr lang="ko-KR" altLang="en-US" sz="900" b="1" dirty="0" smtClean="0">
                <a:solidFill>
                  <a:srgbClr val="FF0000"/>
                </a:solidFill>
                <a:latin typeface="굴림체" panose="020B0609000101010101" pitchFamily="49" charset="-127"/>
                <a:ea typeface="굴림체" panose="020B0609000101010101" pitchFamily="49" charset="-127"/>
              </a:rPr>
              <a:t>기동 후 </a:t>
            </a:r>
            <a:r>
              <a:rPr lang="ko-KR" altLang="en-US" sz="900" b="1" dirty="0" smtClean="0">
                <a:solidFill>
                  <a:srgbClr val="FF0000"/>
                </a:solidFill>
                <a:latin typeface="굴림체" panose="020B0609000101010101" pitchFamily="49" charset="-127"/>
                <a:ea typeface="굴림체" panose="020B0609000101010101" pitchFamily="49" charset="-127"/>
                <a:cs typeface="Times New Roman" pitchFamily="18" charset="0"/>
              </a:rPr>
              <a:t>동기화 진행</a:t>
            </a:r>
            <a:endParaRPr lang="en-US" altLang="ko-KR" sz="900" b="1" dirty="0">
              <a:solidFill>
                <a:srgbClr val="FF0000"/>
              </a:solidFill>
              <a:latin typeface="굴림체" panose="020B0609000101010101" pitchFamily="49" charset="-127"/>
              <a:ea typeface="굴림체" panose="020B0609000101010101" pitchFamily="49" charset="-127"/>
              <a:cs typeface="Times New Roman" pitchFamily="18" charset="0"/>
            </a:endParaRPr>
          </a:p>
        </p:txBody>
      </p:sp>
      <p:sp>
        <p:nvSpPr>
          <p:cNvPr id="46" name="Text Box 149"/>
          <p:cNvSpPr txBox="1">
            <a:spLocks noChangeArrowheads="1"/>
          </p:cNvSpPr>
          <p:nvPr/>
        </p:nvSpPr>
        <p:spPr bwMode="auto">
          <a:xfrm>
            <a:off x="3851920" y="1916832"/>
            <a:ext cx="1940718" cy="19236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marL="625475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b="1" dirty="0">
                <a:solidFill>
                  <a:srgbClr val="5F5F5F"/>
                </a:solidFill>
                <a:latin typeface="굴림체" panose="020B0609000101010101" pitchFamily="49" charset="-127"/>
                <a:ea typeface="굴림체" panose="020B0609000101010101" pitchFamily="49" charset="-127"/>
              </a:rPr>
              <a:t> </a:t>
            </a:r>
            <a:r>
              <a:rPr lang="ko-KR" altLang="ko-KR" b="1" dirty="0">
                <a:latin typeface="굴림체" panose="020B0609000101010101" pitchFamily="49" charset="-127"/>
                <a:ea typeface="굴림체" panose="020B0609000101010101" pitchFamily="49" charset="-127"/>
              </a:rPr>
              <a:t>Tibero Standby Cluster</a:t>
            </a:r>
            <a:endParaRPr lang="ko-KR" altLang="en-US" b="1" dirty="0">
              <a:solidFill>
                <a:srgbClr val="5F5F5F"/>
              </a:solidFill>
              <a:latin typeface="굴림체" panose="020B0609000101010101" pitchFamily="49" charset="-127"/>
              <a:ea typeface="굴림체" panose="020B0609000101010101" pitchFamily="49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00330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 TSC </a:t>
            </a:r>
            <a:r>
              <a:rPr lang="ko-KR" altLang="en-US" dirty="0" smtClean="0"/>
              <a:t>동작모드와 전송 방식 조합</a:t>
            </a:r>
            <a:endParaRPr lang="en-US" altLang="ko-KR" dirty="0" smtClean="0"/>
          </a:p>
          <a:p>
            <a:pPr marL="357187" lvl="1" indent="0" algn="l">
              <a:buNone/>
            </a:pP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 smtClean="0"/>
          </a:p>
        </p:txBody>
      </p:sp>
      <p:grpSp>
        <p:nvGrpSpPr>
          <p:cNvPr id="4" name="그룹 66"/>
          <p:cNvGrpSpPr>
            <a:grpSpLocks/>
          </p:cNvGrpSpPr>
          <p:nvPr/>
        </p:nvGrpSpPr>
        <p:grpSpPr bwMode="auto">
          <a:xfrm>
            <a:off x="1093788" y="2331651"/>
            <a:ext cx="7258050" cy="2681524"/>
            <a:chOff x="1093986" y="4650618"/>
            <a:chExt cx="7258464" cy="1850241"/>
          </a:xfrm>
        </p:grpSpPr>
        <p:sp>
          <p:nvSpPr>
            <p:cNvPr id="5" name="오른쪽 화살표 15"/>
            <p:cNvSpPr>
              <a:spLocks noChangeArrowheads="1"/>
            </p:cNvSpPr>
            <p:nvPr/>
          </p:nvSpPr>
          <p:spPr bwMode="auto">
            <a:xfrm>
              <a:off x="4345173" y="5267365"/>
              <a:ext cx="756090" cy="604872"/>
            </a:xfrm>
            <a:prstGeom prst="rightArrow">
              <a:avLst>
                <a:gd name="adj1" fmla="val 50000"/>
                <a:gd name="adj2" fmla="val 50000"/>
              </a:avLst>
            </a:prstGeom>
            <a:gradFill rotWithShape="1">
              <a:gsLst>
                <a:gs pos="0">
                  <a:srgbClr val="8EAECC"/>
                </a:gs>
                <a:gs pos="100000">
                  <a:srgbClr val="7199BD"/>
                </a:gs>
              </a:gsLst>
              <a:lin ang="5400000" scaled="1"/>
            </a:gradFill>
            <a:ln w="28575" algn="ctr">
              <a:noFill/>
              <a:round/>
              <a:headEnd/>
              <a:tailEnd/>
            </a:ln>
          </p:spPr>
          <p:txBody>
            <a:bodyPr wrap="none" lIns="72000" tIns="36000" rIns="0" bIns="0" anchor="ctr"/>
            <a:lstStyle/>
            <a:p>
              <a:endParaRPr lang="ko-KR" altLang="en-US">
                <a:latin typeface="굴림체" panose="020B0609000101010101" pitchFamily="49" charset="-127"/>
                <a:ea typeface="굴림체" panose="020B0609000101010101" pitchFamily="49" charset="-127"/>
              </a:endParaRPr>
            </a:p>
          </p:txBody>
        </p:sp>
        <p:grpSp>
          <p:nvGrpSpPr>
            <p:cNvPr id="6" name="그룹 60"/>
            <p:cNvGrpSpPr>
              <a:grpSpLocks/>
            </p:cNvGrpSpPr>
            <p:nvPr/>
          </p:nvGrpSpPr>
          <p:grpSpPr bwMode="auto">
            <a:xfrm>
              <a:off x="1093986" y="4650618"/>
              <a:ext cx="3099969" cy="1814616"/>
              <a:chOff x="1093986" y="4650618"/>
              <a:chExt cx="3099969" cy="1814616"/>
            </a:xfrm>
          </p:grpSpPr>
          <p:grpSp>
            <p:nvGrpSpPr>
              <p:cNvPr id="30" name="그룹 46"/>
              <p:cNvGrpSpPr>
                <a:grpSpLocks/>
              </p:cNvGrpSpPr>
              <p:nvPr/>
            </p:nvGrpSpPr>
            <p:grpSpPr bwMode="auto">
              <a:xfrm>
                <a:off x="2200012" y="4964929"/>
                <a:ext cx="900000" cy="163093"/>
                <a:chOff x="4042737" y="5080523"/>
                <a:chExt cx="900000" cy="163093"/>
              </a:xfrm>
            </p:grpSpPr>
            <p:sp>
              <p:nvSpPr>
                <p:cNvPr id="42" name="Rectangle 2"/>
                <p:cNvSpPr>
                  <a:spLocks noChangeArrowheads="1"/>
                </p:cNvSpPr>
                <p:nvPr/>
              </p:nvSpPr>
              <p:spPr bwMode="auto">
                <a:xfrm>
                  <a:off x="4142096" y="5080523"/>
                  <a:ext cx="680480" cy="151218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lIns="36000" tIns="36000" rIns="36000" bIns="36000" anchor="ctr"/>
                <a:lstStyle/>
                <a:p>
                  <a:r>
                    <a:rPr lang="en-US" altLang="ko-KR" sz="1000">
                      <a:solidFill>
                        <a:srgbClr val="000000"/>
                      </a:solidFill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Network</a:t>
                  </a:r>
                </a:p>
              </p:txBody>
            </p:sp>
            <p:sp>
              <p:nvSpPr>
                <p:cNvPr id="43" name="Line 22"/>
                <p:cNvSpPr>
                  <a:spLocks noChangeShapeType="1"/>
                </p:cNvSpPr>
                <p:nvPr/>
              </p:nvSpPr>
              <p:spPr bwMode="auto">
                <a:xfrm>
                  <a:off x="4042737" y="5243616"/>
                  <a:ext cx="900000" cy="0"/>
                </a:xfrm>
                <a:prstGeom prst="line">
                  <a:avLst/>
                </a:prstGeom>
                <a:noFill/>
                <a:ln w="25400">
                  <a:solidFill>
                    <a:schemeClr val="accent2"/>
                  </a:solidFill>
                  <a:round/>
                  <a:headEnd/>
                  <a:tailEnd type="triangle" w="med" len="med"/>
                </a:ln>
              </p:spPr>
              <p:txBody>
                <a:bodyPr wrap="none" anchor="ctr"/>
                <a:lstStyle/>
                <a:p>
                  <a:endParaRPr lang="ko-KR" altLang="en-US"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</p:grpSp>
          <p:grpSp>
            <p:nvGrpSpPr>
              <p:cNvPr id="31" name="그룹 58"/>
              <p:cNvGrpSpPr>
                <a:grpSpLocks/>
              </p:cNvGrpSpPr>
              <p:nvPr/>
            </p:nvGrpSpPr>
            <p:grpSpPr bwMode="auto">
              <a:xfrm>
                <a:off x="1257079" y="4789961"/>
                <a:ext cx="919183" cy="1611539"/>
                <a:chOff x="1257079" y="4789961"/>
                <a:chExt cx="919183" cy="1611539"/>
              </a:xfrm>
            </p:grpSpPr>
            <p:sp>
              <p:nvSpPr>
                <p:cNvPr id="39" name="AutoShape 147"/>
                <p:cNvSpPr>
                  <a:spLocks noChangeArrowheads="1"/>
                </p:cNvSpPr>
                <p:nvPr/>
              </p:nvSpPr>
              <p:spPr bwMode="auto">
                <a:xfrm>
                  <a:off x="1257507" y="4790076"/>
                  <a:ext cx="919215" cy="680821"/>
                </a:xfrm>
                <a:prstGeom prst="roundRect">
                  <a:avLst>
                    <a:gd name="adj" fmla="val 8102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2700" algn="ctr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 wrap="none" lIns="0" tIns="0" rIns="0" bIns="36000" anchor="ctr"/>
                <a:lstStyle/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Primary </a:t>
                  </a:r>
                </a:p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(Active) DB</a:t>
                  </a:r>
                  <a:endParaRPr lang="ko-KR" altLang="en-US" sz="1200" b="1" dirty="0"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  <p:sp>
              <p:nvSpPr>
                <p:cNvPr id="40" name="AutoShape 5"/>
                <p:cNvSpPr>
                  <a:spLocks noChangeArrowheads="1"/>
                </p:cNvSpPr>
                <p:nvPr/>
              </p:nvSpPr>
              <p:spPr bwMode="auto">
                <a:xfrm>
                  <a:off x="1309898" y="5824798"/>
                  <a:ext cx="819196" cy="579253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cxnSp>
              <p:nvCxnSpPr>
                <p:cNvPr id="41" name="직선 화살표 연결선 41"/>
                <p:cNvCxnSpPr>
                  <a:cxnSpLocks noChangeShapeType="1"/>
                  <a:stCxn id="39" idx="2"/>
                  <a:endCxn id="40" idx="1"/>
                </p:cNvCxnSpPr>
                <p:nvPr/>
              </p:nvCxnSpPr>
              <p:spPr bwMode="auto">
                <a:xfrm>
                  <a:off x="1716671" y="5470442"/>
                  <a:ext cx="2430" cy="353661"/>
                </a:xfrm>
                <a:prstGeom prst="straightConnector1">
                  <a:avLst/>
                </a:prstGeom>
                <a:noFill/>
                <a:ln w="28575" algn="ctr">
                  <a:solidFill>
                    <a:schemeClr val="accent2"/>
                  </a:solidFill>
                  <a:round/>
                  <a:headEnd/>
                  <a:tailEnd type="arrow" w="med" len="med"/>
                </a:ln>
              </p:spPr>
            </p:cxnSp>
          </p:grpSp>
          <p:grpSp>
            <p:nvGrpSpPr>
              <p:cNvPr id="32" name="그룹 57"/>
              <p:cNvGrpSpPr>
                <a:grpSpLocks/>
              </p:cNvGrpSpPr>
              <p:nvPr/>
            </p:nvGrpSpPr>
            <p:grpSpPr bwMode="auto">
              <a:xfrm>
                <a:off x="3111679" y="4797477"/>
                <a:ext cx="919183" cy="1604023"/>
                <a:chOff x="3111679" y="4797477"/>
                <a:chExt cx="919183" cy="1604023"/>
              </a:xfrm>
            </p:grpSpPr>
            <p:sp>
              <p:nvSpPr>
                <p:cNvPr id="36" name="AutoShape 147"/>
                <p:cNvSpPr>
                  <a:spLocks noChangeArrowheads="1"/>
                </p:cNvSpPr>
                <p:nvPr/>
              </p:nvSpPr>
              <p:spPr bwMode="auto">
                <a:xfrm>
                  <a:off x="3111813" y="4798011"/>
                  <a:ext cx="919215" cy="680822"/>
                </a:xfrm>
                <a:prstGeom prst="roundRect">
                  <a:avLst>
                    <a:gd name="adj" fmla="val 8102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2700" algn="ctr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 wrap="none" lIns="0" tIns="0" rIns="0" bIns="36000" anchor="ctr"/>
                <a:lstStyle/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Standby </a:t>
                  </a:r>
                </a:p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DB</a:t>
                  </a:r>
                  <a:endParaRPr lang="ko-KR" altLang="en-US" sz="1200" b="1" dirty="0"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  <p:sp>
              <p:nvSpPr>
                <p:cNvPr id="37" name="AutoShape 5"/>
                <p:cNvSpPr>
                  <a:spLocks noChangeArrowheads="1"/>
                </p:cNvSpPr>
                <p:nvPr/>
              </p:nvSpPr>
              <p:spPr bwMode="auto">
                <a:xfrm>
                  <a:off x="3159441" y="5826384"/>
                  <a:ext cx="819196" cy="577667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cxnSp>
              <p:nvCxnSpPr>
                <p:cNvPr id="38" name="직선 화살표 연결선 43"/>
                <p:cNvCxnSpPr>
                  <a:cxnSpLocks noChangeShapeType="1"/>
                </p:cNvCxnSpPr>
                <p:nvPr/>
              </p:nvCxnSpPr>
              <p:spPr bwMode="auto">
                <a:xfrm>
                  <a:off x="3577208" y="5498551"/>
                  <a:ext cx="0" cy="353661"/>
                </a:xfrm>
                <a:prstGeom prst="straightConnector1">
                  <a:avLst/>
                </a:prstGeom>
                <a:noFill/>
                <a:ln w="28575" algn="ctr">
                  <a:solidFill>
                    <a:schemeClr val="accent2"/>
                  </a:solidFill>
                  <a:round/>
                  <a:headEnd/>
                  <a:tailEnd type="arrow" w="med" len="med"/>
                </a:ln>
              </p:spPr>
            </p:cxnSp>
          </p:grpSp>
          <p:sp>
            <p:nvSpPr>
              <p:cNvPr id="34" name="AutoShape 147"/>
              <p:cNvSpPr>
                <a:spLocks noChangeArrowheads="1"/>
              </p:cNvSpPr>
              <p:nvPr/>
            </p:nvSpPr>
            <p:spPr bwMode="auto">
              <a:xfrm>
                <a:off x="1093986" y="4650618"/>
                <a:ext cx="3099969" cy="1814616"/>
              </a:xfrm>
              <a:prstGeom prst="roundRect">
                <a:avLst>
                  <a:gd name="adj" fmla="val 8102"/>
                </a:avLst>
              </a:prstGeom>
              <a:noFill/>
              <a:ln w="12700" algn="ctr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lIns="0" tIns="0" rIns="0" bIns="36000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b="1">
                  <a:latin typeface="굴림체" panose="020B0609000101010101" pitchFamily="49" charset="-127"/>
                  <a:ea typeface="굴림체" panose="020B0609000101010101" pitchFamily="49" charset="-127"/>
                </a:endParaRPr>
              </a:p>
            </p:txBody>
          </p:sp>
        </p:grpSp>
        <p:grpSp>
          <p:nvGrpSpPr>
            <p:cNvPr id="7" name="그룹 65"/>
            <p:cNvGrpSpPr>
              <a:grpSpLocks/>
            </p:cNvGrpSpPr>
            <p:nvPr/>
          </p:nvGrpSpPr>
          <p:grpSpPr bwMode="auto">
            <a:xfrm>
              <a:off x="5252481" y="4686243"/>
              <a:ext cx="3099969" cy="1814616"/>
              <a:chOff x="5252481" y="4686243"/>
              <a:chExt cx="3099969" cy="1814616"/>
            </a:xfrm>
          </p:grpSpPr>
          <p:grpSp>
            <p:nvGrpSpPr>
              <p:cNvPr id="8" name="그룹 61"/>
              <p:cNvGrpSpPr>
                <a:grpSpLocks/>
              </p:cNvGrpSpPr>
              <p:nvPr/>
            </p:nvGrpSpPr>
            <p:grpSpPr bwMode="auto">
              <a:xfrm>
                <a:off x="7269713" y="4785314"/>
                <a:ext cx="919214" cy="1652065"/>
                <a:chOff x="7269713" y="4785314"/>
                <a:chExt cx="919214" cy="1652065"/>
              </a:xfrm>
            </p:grpSpPr>
            <p:sp>
              <p:nvSpPr>
                <p:cNvPr id="25" name="AutoShape 5"/>
                <p:cNvSpPr>
                  <a:spLocks noChangeArrowheads="1"/>
                </p:cNvSpPr>
                <p:nvPr/>
              </p:nvSpPr>
              <p:spPr bwMode="auto">
                <a:xfrm>
                  <a:off x="7317341" y="5859712"/>
                  <a:ext cx="819196" cy="577667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11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sp>
              <p:nvSpPr>
                <p:cNvPr id="26" name="AutoShape 147"/>
                <p:cNvSpPr>
                  <a:spLocks noChangeArrowheads="1"/>
                </p:cNvSpPr>
                <p:nvPr/>
              </p:nvSpPr>
              <p:spPr bwMode="auto">
                <a:xfrm>
                  <a:off x="7269713" y="4785314"/>
                  <a:ext cx="919214" cy="680822"/>
                </a:xfrm>
                <a:prstGeom prst="roundRect">
                  <a:avLst>
                    <a:gd name="adj" fmla="val 8102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2700" algn="ctr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 wrap="none" lIns="0" tIns="0" rIns="0" bIns="36000" anchor="ctr"/>
                <a:lstStyle/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Standby </a:t>
                  </a:r>
                </a:p>
                <a:p>
                  <a:pPr algn="ctr" eaLnBrk="0" latinLnBrk="0" hangingPunct="0">
                    <a:lnSpc>
                      <a:spcPct val="120000"/>
                    </a:lnSpc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DB</a:t>
                  </a:r>
                  <a:endParaRPr lang="ko-KR" altLang="en-US" sz="1200" b="1" dirty="0"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  <p:grpSp>
              <p:nvGrpSpPr>
                <p:cNvPr id="27" name="그룹 52"/>
                <p:cNvGrpSpPr>
                  <a:grpSpLocks/>
                </p:cNvGrpSpPr>
                <p:nvPr/>
              </p:nvGrpSpPr>
              <p:grpSpPr bwMode="auto">
                <a:xfrm>
                  <a:off x="7641619" y="5466083"/>
                  <a:ext cx="216012" cy="393645"/>
                  <a:chOff x="7641619" y="5466083"/>
                  <a:chExt cx="216012" cy="393645"/>
                </a:xfrm>
              </p:grpSpPr>
              <p:cxnSp>
                <p:nvCxnSpPr>
                  <p:cNvPr id="28" name="직선 화살표 연결선 24"/>
                  <p:cNvCxnSpPr>
                    <a:cxnSpLocks noChangeShapeType="1"/>
                    <a:stCxn id="26" idx="2"/>
                    <a:endCxn id="25" idx="1"/>
                  </p:cNvCxnSpPr>
                  <p:nvPr/>
                </p:nvCxnSpPr>
                <p:spPr bwMode="auto">
                  <a:xfrm flipH="1">
                    <a:off x="7727837" y="5466083"/>
                    <a:ext cx="1929" cy="393645"/>
                  </a:xfrm>
                  <a:prstGeom prst="straightConnector1">
                    <a:avLst/>
                  </a:prstGeom>
                  <a:noFill/>
                  <a:ln w="28575" algn="ctr">
                    <a:solidFill>
                      <a:schemeClr val="accent2"/>
                    </a:solidFill>
                    <a:round/>
                    <a:headEnd/>
                    <a:tailEnd type="arrow" w="med" len="med"/>
                  </a:ln>
                </p:spPr>
              </p:cxnSp>
              <p:sp>
                <p:nvSpPr>
                  <p:cNvPr id="29" name="십자형 24"/>
                  <p:cNvSpPr>
                    <a:spLocks noChangeArrowheads="1"/>
                  </p:cNvSpPr>
                  <p:nvPr/>
                </p:nvSpPr>
                <p:spPr bwMode="auto">
                  <a:xfrm rot="2640000">
                    <a:off x="7641619" y="5564767"/>
                    <a:ext cx="216012" cy="149039"/>
                  </a:xfrm>
                  <a:prstGeom prst="plus">
                    <a:avLst>
                      <a:gd name="adj" fmla="val 48486"/>
                    </a:avLst>
                  </a:prstGeom>
                  <a:solidFill>
                    <a:srgbClr val="4F81BD"/>
                  </a:solidFill>
                  <a:ln w="25400">
                    <a:solidFill>
                      <a:srgbClr val="FF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endParaRPr lang="ko-KR" altLang="en-US">
                      <a:latin typeface="굴림체" panose="020B0609000101010101" pitchFamily="49" charset="-127"/>
                      <a:ea typeface="굴림체" panose="020B0609000101010101" pitchFamily="49" charset="-127"/>
                    </a:endParaRPr>
                  </a:p>
                </p:txBody>
              </p:sp>
            </p:grpSp>
          </p:grpSp>
          <p:sp>
            <p:nvSpPr>
              <p:cNvPr id="23" name="AutoShape 147"/>
              <p:cNvSpPr>
                <a:spLocks noChangeArrowheads="1"/>
              </p:cNvSpPr>
              <p:nvPr/>
            </p:nvSpPr>
            <p:spPr bwMode="auto">
              <a:xfrm>
                <a:off x="5252481" y="4686243"/>
                <a:ext cx="3099969" cy="1814616"/>
              </a:xfrm>
              <a:prstGeom prst="roundRect">
                <a:avLst>
                  <a:gd name="adj" fmla="val 8102"/>
                </a:avLst>
              </a:prstGeom>
              <a:noFill/>
              <a:ln w="12700" algn="ctr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lIns="0" tIns="0" rIns="0" bIns="36000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b="1">
                  <a:latin typeface="굴림체" panose="020B0609000101010101" pitchFamily="49" charset="-127"/>
                  <a:ea typeface="굴림체" panose="020B0609000101010101" pitchFamily="49" charset="-127"/>
                </a:endParaRPr>
              </a:p>
            </p:txBody>
          </p:sp>
          <p:grpSp>
            <p:nvGrpSpPr>
              <p:cNvPr id="10" name="그룹 63"/>
              <p:cNvGrpSpPr>
                <a:grpSpLocks/>
              </p:cNvGrpSpPr>
              <p:nvPr/>
            </p:nvGrpSpPr>
            <p:grpSpPr bwMode="auto">
              <a:xfrm>
                <a:off x="5415407" y="4777380"/>
                <a:ext cx="919214" cy="1660000"/>
                <a:chOff x="5415407" y="4777380"/>
                <a:chExt cx="919214" cy="1660000"/>
              </a:xfrm>
            </p:grpSpPr>
            <p:sp>
              <p:nvSpPr>
                <p:cNvPr id="18" name="AutoShape 147"/>
                <p:cNvSpPr>
                  <a:spLocks noChangeArrowheads="1"/>
                </p:cNvSpPr>
                <p:nvPr/>
              </p:nvSpPr>
              <p:spPr bwMode="auto">
                <a:xfrm>
                  <a:off x="5415407" y="4777380"/>
                  <a:ext cx="919214" cy="680822"/>
                </a:xfrm>
                <a:prstGeom prst="roundRect">
                  <a:avLst>
                    <a:gd name="adj" fmla="val 8102"/>
                  </a:avLst>
                </a:prstGeom>
                <a:solidFill>
                  <a:schemeClr val="accent2">
                    <a:lumMod val="20000"/>
                    <a:lumOff val="80000"/>
                  </a:schemeClr>
                </a:solidFill>
                <a:ln w="12700" algn="ctr">
                  <a:solidFill>
                    <a:srgbClr val="808080"/>
                  </a:solidFill>
                  <a:round/>
                  <a:headEnd/>
                  <a:tailEnd/>
                </a:ln>
              </p:spPr>
              <p:txBody>
                <a:bodyPr wrap="none" lIns="0" tIns="0" rIns="0" bIns="0" anchor="ctr"/>
                <a:lstStyle/>
                <a:p>
                  <a:pPr algn="ctr" eaLnBrk="0" latinLnBrk="0" hangingPunct="0"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1200" b="1" u="sng" dirty="0"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Primary DB</a:t>
                  </a:r>
                </a:p>
                <a:p>
                  <a:pPr algn="ctr" eaLnBrk="0" latinLnBrk="0" hangingPunct="0">
                    <a:spcAft>
                      <a:spcPct val="15000"/>
                    </a:spcAft>
                    <a:buClr>
                      <a:srgbClr val="087EA8"/>
                    </a:buClr>
                    <a:defRPr/>
                  </a:pPr>
                  <a:r>
                    <a:rPr lang="en-US" altLang="ko-KR" sz="900" b="1" dirty="0" smtClean="0">
                      <a:solidFill>
                        <a:srgbClr val="FF0000"/>
                      </a:solidFill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(Performance)</a:t>
                  </a:r>
                  <a:endParaRPr lang="ko-KR" altLang="en-US" sz="1400" b="1" dirty="0">
                    <a:solidFill>
                      <a:srgbClr val="FF0000"/>
                    </a:solidFill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</p:txBody>
            </p:sp>
            <p:sp>
              <p:nvSpPr>
                <p:cNvPr id="19" name="AutoShape 5"/>
                <p:cNvSpPr>
                  <a:spLocks noChangeArrowheads="1"/>
                </p:cNvSpPr>
                <p:nvPr/>
              </p:nvSpPr>
              <p:spPr bwMode="auto">
                <a:xfrm>
                  <a:off x="5467797" y="5859713"/>
                  <a:ext cx="819196" cy="577667"/>
                </a:xfrm>
                <a:prstGeom prst="can">
                  <a:avLst>
                    <a:gd name="adj" fmla="val 25000"/>
                  </a:avLst>
                </a:prstGeom>
                <a:solidFill>
                  <a:schemeClr val="accent1"/>
                </a:solidFill>
                <a:ln w="31750" algn="ctr">
                  <a:noFill/>
                  <a:round/>
                  <a:headEnd/>
                  <a:tailEnd/>
                </a:ln>
                <a:effectLst/>
              </p:spPr>
              <p:txBody>
                <a:bodyPr wrap="none" lIns="36000" tIns="36000" rIns="36000" bIns="36000" anchor="ctr"/>
                <a:lstStyle/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err="1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Datafile</a:t>
                  </a:r>
                  <a:endParaRPr lang="en-US" altLang="ko-KR" sz="9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LOG</a:t>
                  </a:r>
                </a:p>
                <a:p>
                  <a:pPr algn="ctr">
                    <a:lnSpc>
                      <a:spcPct val="115000"/>
                    </a:lnSpc>
                    <a:defRPr/>
                  </a:pPr>
                  <a:r>
                    <a:rPr lang="en-US" altLang="ko-KR" sz="900" b="1" dirty="0" smtClean="0"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…</a:t>
                  </a:r>
                  <a:endParaRPr lang="en-US" altLang="ko-KR" sz="1100" b="1" dirty="0"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grpSp>
              <p:nvGrpSpPr>
                <p:cNvPr id="20" name="그룹 51"/>
                <p:cNvGrpSpPr>
                  <a:grpSpLocks/>
                </p:cNvGrpSpPr>
                <p:nvPr/>
              </p:nvGrpSpPr>
              <p:grpSpPr bwMode="auto">
                <a:xfrm>
                  <a:off x="5793103" y="5458567"/>
                  <a:ext cx="180000" cy="401161"/>
                  <a:chOff x="5793103" y="5458567"/>
                  <a:chExt cx="180000" cy="401161"/>
                </a:xfrm>
              </p:grpSpPr>
              <p:cxnSp>
                <p:nvCxnSpPr>
                  <p:cNvPr id="21" name="직선 화살표 연결선 28"/>
                  <p:cNvCxnSpPr>
                    <a:cxnSpLocks noChangeShapeType="1"/>
                    <a:stCxn id="18" idx="2"/>
                    <a:endCxn id="19" idx="1"/>
                  </p:cNvCxnSpPr>
                  <p:nvPr/>
                </p:nvCxnSpPr>
                <p:spPr bwMode="auto">
                  <a:xfrm>
                    <a:off x="5875166" y="5458567"/>
                    <a:ext cx="2430" cy="401161"/>
                  </a:xfrm>
                  <a:prstGeom prst="straightConnector1">
                    <a:avLst/>
                  </a:prstGeom>
                  <a:noFill/>
                  <a:ln w="28575" algn="ctr">
                    <a:solidFill>
                      <a:schemeClr val="accent2"/>
                    </a:solidFill>
                    <a:round/>
                    <a:headEnd/>
                    <a:tailEnd type="arrow" w="med" len="med"/>
                  </a:ln>
                </p:spPr>
              </p:cxnSp>
              <p:sp>
                <p:nvSpPr>
                  <p:cNvPr id="22" name="타원 50"/>
                  <p:cNvSpPr>
                    <a:spLocks noChangeArrowheads="1"/>
                  </p:cNvSpPr>
                  <p:nvPr/>
                </p:nvSpPr>
                <p:spPr bwMode="auto">
                  <a:xfrm>
                    <a:off x="5793103" y="5567611"/>
                    <a:ext cx="180000" cy="124199"/>
                  </a:xfrm>
                  <a:prstGeom prst="ellipse">
                    <a:avLst/>
                  </a:prstGeom>
                  <a:solidFill>
                    <a:schemeClr val="bg1">
                      <a:alpha val="70195"/>
                    </a:schemeClr>
                  </a:solidFill>
                  <a:ln w="28575" algn="ctr">
                    <a:solidFill>
                      <a:srgbClr val="C00000"/>
                    </a:solidFill>
                    <a:round/>
                    <a:headEnd/>
                    <a:tailEnd/>
                  </a:ln>
                </p:spPr>
                <p:txBody>
                  <a:bodyPr wrap="none" lIns="72000" tIns="36000" rIns="0" bIns="0" anchor="ctr"/>
                  <a:lstStyle/>
                  <a:p>
                    <a:endParaRPr lang="ko-KR" altLang="en-US">
                      <a:latin typeface="굴림체" panose="020B0609000101010101" pitchFamily="49" charset="-127"/>
                      <a:ea typeface="굴림체" panose="020B0609000101010101" pitchFamily="49" charset="-127"/>
                    </a:endParaRPr>
                  </a:p>
                </p:txBody>
              </p:sp>
            </p:grpSp>
          </p:grpSp>
          <p:grpSp>
            <p:nvGrpSpPr>
              <p:cNvPr id="11" name="그룹 10"/>
              <p:cNvGrpSpPr>
                <a:grpSpLocks/>
              </p:cNvGrpSpPr>
              <p:nvPr/>
            </p:nvGrpSpPr>
            <p:grpSpPr bwMode="auto">
              <a:xfrm>
                <a:off x="6358507" y="4960617"/>
                <a:ext cx="900000" cy="497950"/>
                <a:chOff x="6358507" y="4960617"/>
                <a:chExt cx="900000" cy="497950"/>
              </a:xfrm>
            </p:grpSpPr>
            <p:sp>
              <p:nvSpPr>
                <p:cNvPr id="12" name="Rectangle 2"/>
                <p:cNvSpPr>
                  <a:spLocks noChangeArrowheads="1"/>
                </p:cNvSpPr>
                <p:nvPr/>
              </p:nvSpPr>
              <p:spPr bwMode="auto">
                <a:xfrm>
                  <a:off x="6445753" y="5267761"/>
                  <a:ext cx="812754" cy="19080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 lIns="36000" tIns="36000" rIns="36000" bIns="36000" anchor="ctr"/>
                <a:lstStyle/>
                <a:p>
                  <a:pPr>
                    <a:defRPr/>
                  </a:pPr>
                  <a:r>
                    <a:rPr lang="ko-KR" altLang="ko-KR" sz="900" b="1" dirty="0">
                      <a:solidFill>
                        <a:srgbClr val="FF0000"/>
                      </a:solidFill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LGWR </a:t>
                  </a:r>
                  <a:r>
                    <a:rPr lang="en-US" altLang="ko-KR" sz="900" b="1" dirty="0" smtClean="0">
                      <a:solidFill>
                        <a:srgbClr val="FF0000"/>
                      </a:solidFill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A</a:t>
                  </a:r>
                  <a:r>
                    <a:rPr lang="ko-KR" altLang="ko-KR" sz="900" b="1" dirty="0" smtClean="0">
                      <a:solidFill>
                        <a:srgbClr val="FF0000"/>
                      </a:solidFill>
                      <a:latin typeface="굴림체" panose="020B0609000101010101" pitchFamily="49" charset="-127"/>
                      <a:ea typeface="굴림체" panose="020B0609000101010101" pitchFamily="49" charset="-127"/>
                    </a:rPr>
                    <a:t>SYNC</a:t>
                  </a:r>
                  <a:endParaRPr lang="en-US" altLang="ko-KR" sz="900" b="1" dirty="0" smtClean="0">
                    <a:solidFill>
                      <a:srgbClr val="FF0000"/>
                    </a:solidFill>
                    <a:latin typeface="굴림체" panose="020B0609000101010101" pitchFamily="49" charset="-127"/>
                    <a:ea typeface="굴림체" panose="020B0609000101010101" pitchFamily="49" charset="-127"/>
                  </a:endParaRPr>
                </a:p>
                <a:p>
                  <a:pPr>
                    <a:defRPr/>
                  </a:pPr>
                  <a:r>
                    <a:rPr lang="en-US" altLang="ko-KR" sz="900" b="1" dirty="0" smtClean="0">
                      <a:solidFill>
                        <a:srgbClr val="FF0000"/>
                      </a:solidFill>
                      <a:latin typeface="굴림체" panose="020B0609000101010101" pitchFamily="49" charset="-127"/>
                      <a:ea typeface="굴림체" panose="020B0609000101010101" pitchFamily="49" charset="-127"/>
                      <a:cs typeface="Times New Roman" pitchFamily="18" charset="0"/>
                    </a:rPr>
                    <a:t>ARCH ASYNC</a:t>
                  </a:r>
                  <a:endParaRPr lang="en-US" altLang="ko-KR" sz="900" b="1" dirty="0">
                    <a:solidFill>
                      <a:srgbClr val="FF0000"/>
                    </a:solidFill>
                    <a:latin typeface="굴림체" panose="020B0609000101010101" pitchFamily="49" charset="-127"/>
                    <a:ea typeface="굴림체" panose="020B0609000101010101" pitchFamily="49" charset="-127"/>
                    <a:cs typeface="Times New Roman" pitchFamily="18" charset="0"/>
                  </a:endParaRPr>
                </a:p>
              </p:txBody>
            </p:sp>
            <p:grpSp>
              <p:nvGrpSpPr>
                <p:cNvPr id="13" name="그룹 56"/>
                <p:cNvGrpSpPr>
                  <a:grpSpLocks/>
                </p:cNvGrpSpPr>
                <p:nvPr/>
              </p:nvGrpSpPr>
              <p:grpSpPr bwMode="auto">
                <a:xfrm>
                  <a:off x="6358507" y="4960617"/>
                  <a:ext cx="900000" cy="223317"/>
                  <a:chOff x="6358507" y="4960617"/>
                  <a:chExt cx="900000" cy="223317"/>
                </a:xfrm>
              </p:grpSpPr>
              <p:sp>
                <p:nvSpPr>
                  <p:cNvPr id="14" name="십자형 24"/>
                  <p:cNvSpPr>
                    <a:spLocks noChangeArrowheads="1"/>
                  </p:cNvSpPr>
                  <p:nvPr/>
                </p:nvSpPr>
                <p:spPr bwMode="auto">
                  <a:xfrm rot="2640000">
                    <a:off x="6678260" y="4985215"/>
                    <a:ext cx="288000" cy="198719"/>
                  </a:xfrm>
                  <a:prstGeom prst="plus">
                    <a:avLst>
                      <a:gd name="adj" fmla="val 48486"/>
                    </a:avLst>
                  </a:prstGeom>
                  <a:solidFill>
                    <a:srgbClr val="4F81BD"/>
                  </a:solidFill>
                  <a:ln w="25400">
                    <a:solidFill>
                      <a:srgbClr val="FF0000"/>
                    </a:solidFill>
                    <a:miter lim="800000"/>
                    <a:headEnd/>
                    <a:tailEnd/>
                  </a:ln>
                </p:spPr>
                <p:txBody>
                  <a:bodyPr anchor="ctr"/>
                  <a:lstStyle/>
                  <a:p>
                    <a:endParaRPr lang="ko-KR" altLang="en-US">
                      <a:latin typeface="굴림체" panose="020B0609000101010101" pitchFamily="49" charset="-127"/>
                      <a:ea typeface="굴림체" panose="020B0609000101010101" pitchFamily="49" charset="-127"/>
                    </a:endParaRPr>
                  </a:p>
                </p:txBody>
              </p:sp>
              <p:grpSp>
                <p:nvGrpSpPr>
                  <p:cNvPr id="15" name="그룹 53"/>
                  <p:cNvGrpSpPr>
                    <a:grpSpLocks/>
                  </p:cNvGrpSpPr>
                  <p:nvPr/>
                </p:nvGrpSpPr>
                <p:grpSpPr bwMode="auto">
                  <a:xfrm>
                    <a:off x="6358507" y="4960617"/>
                    <a:ext cx="900000" cy="167406"/>
                    <a:chOff x="4042737" y="5076210"/>
                    <a:chExt cx="900000" cy="167406"/>
                  </a:xfrm>
                </p:grpSpPr>
                <p:sp>
                  <p:nvSpPr>
                    <p:cNvPr id="16" name="Rectangle 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42096" y="5076210"/>
                      <a:ext cx="680480" cy="151218"/>
                    </a:xfrm>
                    <a:prstGeom prst="rect">
                      <a:avLst/>
                    </a:prstGeom>
                    <a:noFill/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 lIns="36000" tIns="36000" rIns="36000" bIns="36000" anchor="ctr"/>
                    <a:lstStyle/>
                    <a:p>
                      <a:r>
                        <a:rPr lang="en-US" altLang="ko-KR" sz="1000" dirty="0">
                          <a:solidFill>
                            <a:srgbClr val="000000"/>
                          </a:solidFill>
                          <a:latin typeface="굴림체" panose="020B0609000101010101" pitchFamily="49" charset="-127"/>
                          <a:ea typeface="굴림체" panose="020B0609000101010101" pitchFamily="49" charset="-127"/>
                          <a:cs typeface="Times New Roman" pitchFamily="18" charset="0"/>
                        </a:rPr>
                        <a:t>Network</a:t>
                      </a:r>
                    </a:p>
                  </p:txBody>
                </p:sp>
                <p:sp>
                  <p:nvSpPr>
                    <p:cNvPr id="17" name="Line 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4042737" y="5243616"/>
                      <a:ext cx="900000" cy="0"/>
                    </a:xfrm>
                    <a:prstGeom prst="line">
                      <a:avLst/>
                    </a:prstGeom>
                    <a:noFill/>
                    <a:ln w="25400">
                      <a:solidFill>
                        <a:schemeClr val="accent2"/>
                      </a:solidFill>
                      <a:round/>
                      <a:headEnd/>
                      <a:tailEnd type="triangle" w="med" len="med"/>
                    </a:ln>
                  </p:spPr>
                  <p:txBody>
                    <a:bodyPr wrap="none" anchor="ctr"/>
                    <a:lstStyle/>
                    <a:p>
                      <a:endParaRPr lang="ko-KR" altLang="en-US">
                        <a:latin typeface="굴림체" panose="020B0609000101010101" pitchFamily="49" charset="-127"/>
                        <a:ea typeface="굴림체" panose="020B0609000101010101" pitchFamily="49" charset="-127"/>
                      </a:endParaRPr>
                    </a:p>
                  </p:txBody>
                </p:sp>
              </p:grpSp>
            </p:grpSp>
          </p:grpSp>
        </p:grpSp>
      </p:grpSp>
      <p:sp>
        <p:nvSpPr>
          <p:cNvPr id="44" name="Text Box 149"/>
          <p:cNvSpPr txBox="1">
            <a:spLocks noChangeArrowheads="1"/>
          </p:cNvSpPr>
          <p:nvPr/>
        </p:nvSpPr>
        <p:spPr bwMode="auto">
          <a:xfrm>
            <a:off x="3851920" y="1916832"/>
            <a:ext cx="2120708" cy="22159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marL="625475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b="1" dirty="0">
                <a:solidFill>
                  <a:srgbClr val="5F5F5F"/>
                </a:solidFill>
                <a:latin typeface="굴림체" panose="020B0609000101010101" pitchFamily="49" charset="-127"/>
                <a:ea typeface="굴림체" panose="020B0609000101010101" pitchFamily="49" charset="-127"/>
              </a:rPr>
              <a:t> </a:t>
            </a:r>
            <a:r>
              <a:rPr lang="ko-KR" altLang="ko-KR" b="1" dirty="0">
                <a:latin typeface="굴림체" panose="020B0609000101010101" pitchFamily="49" charset="-127"/>
                <a:ea typeface="굴림체" panose="020B0609000101010101" pitchFamily="49" charset="-127"/>
              </a:rPr>
              <a:t>Tibero Standby Cluster</a:t>
            </a:r>
            <a:endParaRPr lang="ko-KR" altLang="en-US" b="1" dirty="0">
              <a:solidFill>
                <a:srgbClr val="5F5F5F"/>
              </a:solidFill>
              <a:latin typeface="굴림체" panose="020B0609000101010101" pitchFamily="49" charset="-127"/>
              <a:ea typeface="굴림체" panose="020B0609000101010101" pitchFamily="49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00330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None/>
              <a:defRPr/>
            </a:pPr>
            <a:r>
              <a:rPr lang="en-US" altLang="ko-KR" sz="1200" dirty="0" err="1">
                <a:latin typeface="+mn-ea"/>
              </a:rPr>
              <a:t>Tibero</a:t>
            </a:r>
            <a:r>
              <a:rPr lang="ko-KR" altLang="en-US" sz="1200" dirty="0">
                <a:latin typeface="+mn-ea"/>
              </a:rPr>
              <a:t>는 </a:t>
            </a:r>
            <a:r>
              <a:rPr lang="en-US" altLang="ko-KR" sz="1200" dirty="0">
                <a:latin typeface="+mn-ea"/>
              </a:rPr>
              <a:t>Oracle</a:t>
            </a:r>
            <a:r>
              <a:rPr lang="ko-KR" altLang="en-US" sz="1200" dirty="0">
                <a:latin typeface="+mn-ea"/>
              </a:rPr>
              <a:t>에서 지원하는 거의 모든 함수를 </a:t>
            </a:r>
            <a:r>
              <a:rPr lang="ko-KR" altLang="en-US" sz="1200" dirty="0" smtClean="0">
                <a:latin typeface="+mn-ea"/>
              </a:rPr>
              <a:t>지원</a:t>
            </a:r>
            <a:r>
              <a:rPr lang="en-US" altLang="ko-KR" sz="1200" dirty="0" smtClean="0">
                <a:latin typeface="+mn-ea"/>
                <a:ea typeface="+mn-ea"/>
              </a:rPr>
              <a:t> </a:t>
            </a:r>
          </a:p>
        </p:txBody>
      </p:sp>
      <p:sp>
        <p:nvSpPr>
          <p:cNvPr id="18" name="Rectangle 52"/>
          <p:cNvSpPr>
            <a:spLocks noChangeArrowheads="1"/>
          </p:cNvSpPr>
          <p:nvPr/>
        </p:nvSpPr>
        <p:spPr bwMode="auto">
          <a:xfrm>
            <a:off x="654050" y="1476375"/>
            <a:ext cx="3859213" cy="303213"/>
          </a:xfrm>
          <a:prstGeom prst="rect">
            <a:avLst/>
          </a:prstGeom>
          <a:gradFill rotWithShape="1">
            <a:gsLst>
              <a:gs pos="0">
                <a:srgbClr val="FAFAFA"/>
              </a:gs>
              <a:gs pos="100000">
                <a:srgbClr val="EAEAEA"/>
              </a:gs>
            </a:gsLst>
            <a:lin ang="5400000" scaled="1"/>
          </a:gradFill>
          <a:ln w="12700" algn="ctr">
            <a:solidFill>
              <a:srgbClr val="6C799C"/>
            </a:solidFill>
            <a:miter lim="800000"/>
            <a:headEnd/>
            <a:tailEnd/>
          </a:ln>
        </p:spPr>
        <p:txBody>
          <a:bodyPr wrap="none" lIns="126000" anchor="ctr"/>
          <a:lstStyle/>
          <a:p>
            <a:pPr>
              <a:lnSpc>
                <a:spcPct val="120000"/>
              </a:lnSpc>
            </a:pPr>
            <a:r>
              <a:rPr lang="en-US" altLang="ko-KR" sz="1600" b="1" baseline="0">
                <a:solidFill>
                  <a:srgbClr val="26313A"/>
                </a:solidFill>
                <a:ea typeface="맑은 고딕" pitchFamily="50" charset="-127"/>
              </a:rPr>
              <a:t>Compare Function</a:t>
            </a:r>
            <a:endParaRPr lang="ko-KR" altLang="en-US" sz="1600" b="1" baseline="0">
              <a:solidFill>
                <a:srgbClr val="26313A"/>
              </a:solidFill>
              <a:ea typeface="맑은 고딕" pitchFamily="50" charset="-127"/>
            </a:endParaRPr>
          </a:p>
        </p:txBody>
      </p:sp>
      <p:grpSp>
        <p:nvGrpSpPr>
          <p:cNvPr id="19" name="Group 53"/>
          <p:cNvGrpSpPr>
            <a:grpSpLocks/>
          </p:cNvGrpSpPr>
          <p:nvPr/>
        </p:nvGrpSpPr>
        <p:grpSpPr bwMode="auto">
          <a:xfrm>
            <a:off x="296863" y="1481138"/>
            <a:ext cx="301625" cy="300037"/>
            <a:chOff x="127" y="639"/>
            <a:chExt cx="190" cy="189"/>
          </a:xfrm>
        </p:grpSpPr>
        <p:sp>
          <p:nvSpPr>
            <p:cNvPr id="20" name="Rectangle 54"/>
            <p:cNvSpPr>
              <a:spLocks noChangeArrowheads="1"/>
            </p:cNvSpPr>
            <p:nvPr/>
          </p:nvSpPr>
          <p:spPr bwMode="auto">
            <a:xfrm>
              <a:off x="127" y="639"/>
              <a:ext cx="190" cy="189"/>
            </a:xfrm>
            <a:prstGeom prst="rect">
              <a:avLst/>
            </a:prstGeom>
            <a:solidFill>
              <a:srgbClr val="648DA4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1" name="Freeform 55"/>
            <p:cNvSpPr>
              <a:spLocks/>
            </p:cNvSpPr>
            <p:nvPr/>
          </p:nvSpPr>
          <p:spPr bwMode="auto">
            <a:xfrm>
              <a:off x="142" y="652"/>
              <a:ext cx="169" cy="167"/>
            </a:xfrm>
            <a:custGeom>
              <a:avLst/>
              <a:gdLst>
                <a:gd name="T0" fmla="*/ 11 w 286"/>
                <a:gd name="T1" fmla="*/ 0 h 286"/>
                <a:gd name="T2" fmla="*/ 11 w 286"/>
                <a:gd name="T3" fmla="*/ 1 h 286"/>
                <a:gd name="T4" fmla="*/ 11 w 286"/>
                <a:gd name="T5" fmla="*/ 10 h 286"/>
                <a:gd name="T6" fmla="*/ 11 w 286"/>
                <a:gd name="T7" fmla="*/ 10 h 286"/>
                <a:gd name="T8" fmla="*/ 1 w 286"/>
                <a:gd name="T9" fmla="*/ 10 h 286"/>
                <a:gd name="T10" fmla="*/ 0 w 286"/>
                <a:gd name="T11" fmla="*/ 11 h 286"/>
                <a:gd name="T12" fmla="*/ 0 w 286"/>
                <a:gd name="T13" fmla="*/ 11 h 286"/>
                <a:gd name="T14" fmla="*/ 1 w 286"/>
                <a:gd name="T15" fmla="*/ 11 h 286"/>
                <a:gd name="T16" fmla="*/ 12 w 286"/>
                <a:gd name="T17" fmla="*/ 11 h 286"/>
                <a:gd name="T18" fmla="*/ 12 w 286"/>
                <a:gd name="T19" fmla="*/ 11 h 286"/>
                <a:gd name="T20" fmla="*/ 12 w 286"/>
                <a:gd name="T21" fmla="*/ 1 h 286"/>
                <a:gd name="T22" fmla="*/ 12 w 286"/>
                <a:gd name="T23" fmla="*/ 0 h 286"/>
                <a:gd name="T24" fmla="*/ 11 w 286"/>
                <a:gd name="T25" fmla="*/ 0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6"/>
                <a:gd name="T40" fmla="*/ 0 h 286"/>
                <a:gd name="T41" fmla="*/ 286 w 286"/>
                <a:gd name="T42" fmla="*/ 286 h 28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6" h="286">
                  <a:moveTo>
                    <a:pt x="259" y="0"/>
                  </a:moveTo>
                  <a:cubicBezTo>
                    <a:pt x="256" y="0"/>
                    <a:pt x="254" y="3"/>
                    <a:pt x="254" y="6"/>
                  </a:cubicBezTo>
                  <a:cubicBezTo>
                    <a:pt x="254" y="248"/>
                    <a:pt x="254" y="248"/>
                    <a:pt x="254" y="248"/>
                  </a:cubicBezTo>
                  <a:cubicBezTo>
                    <a:pt x="254" y="251"/>
                    <a:pt x="251" y="254"/>
                    <a:pt x="248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3" y="254"/>
                    <a:pt x="0" y="256"/>
                    <a:pt x="0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283"/>
                    <a:pt x="3" y="286"/>
                    <a:pt x="6" y="286"/>
                  </a:cubicBezTo>
                  <a:cubicBezTo>
                    <a:pt x="280" y="286"/>
                    <a:pt x="280" y="286"/>
                    <a:pt x="280" y="286"/>
                  </a:cubicBezTo>
                  <a:cubicBezTo>
                    <a:pt x="283" y="286"/>
                    <a:pt x="286" y="283"/>
                    <a:pt x="286" y="280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3"/>
                    <a:pt x="283" y="0"/>
                    <a:pt x="280" y="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2" name="Freeform 56"/>
            <p:cNvSpPr>
              <a:spLocks/>
            </p:cNvSpPr>
            <p:nvPr/>
          </p:nvSpPr>
          <p:spPr bwMode="auto">
            <a:xfrm>
              <a:off x="252" y="765"/>
              <a:ext cx="53" cy="52"/>
            </a:xfrm>
            <a:custGeom>
              <a:avLst/>
              <a:gdLst>
                <a:gd name="T0" fmla="*/ 1 w 90"/>
                <a:gd name="T1" fmla="*/ 3 h 90"/>
                <a:gd name="T2" fmla="*/ 1 w 90"/>
                <a:gd name="T3" fmla="*/ 1 h 90"/>
                <a:gd name="T4" fmla="*/ 3 w 90"/>
                <a:gd name="T5" fmla="*/ 1 h 90"/>
                <a:gd name="T6" fmla="*/ 3 w 90"/>
                <a:gd name="T7" fmla="*/ 3 h 90"/>
                <a:gd name="T8" fmla="*/ 1 w 90"/>
                <a:gd name="T9" fmla="*/ 3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90"/>
                <a:gd name="T17" fmla="*/ 90 w 90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90">
                  <a:moveTo>
                    <a:pt x="16" y="74"/>
                  </a:moveTo>
                  <a:cubicBezTo>
                    <a:pt x="0" y="58"/>
                    <a:pt x="0" y="32"/>
                    <a:pt x="16" y="16"/>
                  </a:cubicBezTo>
                  <a:cubicBezTo>
                    <a:pt x="32" y="0"/>
                    <a:pt x="58" y="0"/>
                    <a:pt x="74" y="16"/>
                  </a:cubicBezTo>
                  <a:cubicBezTo>
                    <a:pt x="90" y="32"/>
                    <a:pt x="90" y="58"/>
                    <a:pt x="74" y="74"/>
                  </a:cubicBezTo>
                  <a:cubicBezTo>
                    <a:pt x="58" y="90"/>
                    <a:pt x="32" y="90"/>
                    <a:pt x="16" y="7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3" name="Freeform 57"/>
            <p:cNvSpPr>
              <a:spLocks/>
            </p:cNvSpPr>
            <p:nvPr/>
          </p:nvSpPr>
          <p:spPr bwMode="auto">
            <a:xfrm>
              <a:off x="230" y="741"/>
              <a:ext cx="32" cy="33"/>
            </a:xfrm>
            <a:custGeom>
              <a:avLst/>
              <a:gdLst>
                <a:gd name="T0" fmla="*/ 1 w 56"/>
                <a:gd name="T1" fmla="*/ 1 h 57"/>
                <a:gd name="T2" fmla="*/ 2 w 56"/>
                <a:gd name="T3" fmla="*/ 1 h 57"/>
                <a:gd name="T4" fmla="*/ 2 w 56"/>
                <a:gd name="T5" fmla="*/ 2 h 57"/>
                <a:gd name="T6" fmla="*/ 1 w 56"/>
                <a:gd name="T7" fmla="*/ 2 h 57"/>
                <a:gd name="T8" fmla="*/ 1 w 56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7"/>
                <a:gd name="T17" fmla="*/ 56 w 5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7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7"/>
                    <a:pt x="46" y="47"/>
                  </a:cubicBezTo>
                  <a:cubicBezTo>
                    <a:pt x="36" y="57"/>
                    <a:pt x="20" y="57"/>
                    <a:pt x="10" y="47"/>
                  </a:cubicBezTo>
                  <a:cubicBezTo>
                    <a:pt x="0" y="37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4" name="Freeform 58"/>
            <p:cNvSpPr>
              <a:spLocks/>
            </p:cNvSpPr>
            <p:nvPr/>
          </p:nvSpPr>
          <p:spPr bwMode="auto">
            <a:xfrm>
              <a:off x="202" y="713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5" name="Freeform 59"/>
            <p:cNvSpPr>
              <a:spLocks/>
            </p:cNvSpPr>
            <p:nvPr/>
          </p:nvSpPr>
          <p:spPr bwMode="auto">
            <a:xfrm>
              <a:off x="175" y="686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6" name="Freeform 60"/>
            <p:cNvSpPr>
              <a:spLocks/>
            </p:cNvSpPr>
            <p:nvPr/>
          </p:nvSpPr>
          <p:spPr bwMode="auto">
            <a:xfrm>
              <a:off x="148" y="659"/>
              <a:ext cx="34" cy="34"/>
            </a:xfrm>
            <a:custGeom>
              <a:avLst/>
              <a:gdLst>
                <a:gd name="T0" fmla="*/ 1 w 57"/>
                <a:gd name="T1" fmla="*/ 1 h 57"/>
                <a:gd name="T2" fmla="*/ 2 w 57"/>
                <a:gd name="T3" fmla="*/ 1 h 57"/>
                <a:gd name="T4" fmla="*/ 2 w 57"/>
                <a:gd name="T5" fmla="*/ 2 h 57"/>
                <a:gd name="T6" fmla="*/ 1 w 57"/>
                <a:gd name="T7" fmla="*/ 2 h 57"/>
                <a:gd name="T8" fmla="*/ 1 w 57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57"/>
                <a:gd name="T17" fmla="*/ 57 w 57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57">
                  <a:moveTo>
                    <a:pt x="10" y="10"/>
                  </a:moveTo>
                  <a:cubicBezTo>
                    <a:pt x="20" y="0"/>
                    <a:pt x="37" y="0"/>
                    <a:pt x="47" y="10"/>
                  </a:cubicBezTo>
                  <a:cubicBezTo>
                    <a:pt x="57" y="20"/>
                    <a:pt x="57" y="36"/>
                    <a:pt x="47" y="47"/>
                  </a:cubicBezTo>
                  <a:cubicBezTo>
                    <a:pt x="37" y="57"/>
                    <a:pt x="20" y="57"/>
                    <a:pt x="10" y="47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</p:grpSp>
      <p:sp>
        <p:nvSpPr>
          <p:cNvPr id="40" name="Rectangle 147"/>
          <p:cNvSpPr>
            <a:spLocks noChangeArrowheads="1"/>
          </p:cNvSpPr>
          <p:nvPr/>
        </p:nvSpPr>
        <p:spPr bwMode="auto">
          <a:xfrm>
            <a:off x="665163" y="3125788"/>
            <a:ext cx="3870325" cy="292100"/>
          </a:xfrm>
          <a:prstGeom prst="rect">
            <a:avLst/>
          </a:prstGeom>
          <a:gradFill rotWithShape="1">
            <a:gsLst>
              <a:gs pos="0">
                <a:srgbClr val="FAFAFA"/>
              </a:gs>
              <a:gs pos="100000">
                <a:srgbClr val="EAEAEA"/>
              </a:gs>
            </a:gsLst>
            <a:lin ang="5400000" scaled="1"/>
          </a:gradFill>
          <a:ln w="12700" algn="ctr">
            <a:solidFill>
              <a:srgbClr val="6C799C"/>
            </a:solidFill>
            <a:miter lim="800000"/>
            <a:headEnd/>
            <a:tailEnd/>
          </a:ln>
        </p:spPr>
        <p:txBody>
          <a:bodyPr wrap="none" lIns="126000" anchor="ctr"/>
          <a:lstStyle/>
          <a:p>
            <a:pPr>
              <a:lnSpc>
                <a:spcPct val="120000"/>
              </a:lnSpc>
            </a:pPr>
            <a:r>
              <a:rPr lang="en-US" altLang="ko-KR" sz="1600" b="1" baseline="0">
                <a:solidFill>
                  <a:srgbClr val="26313A"/>
                </a:solidFill>
                <a:ea typeface="맑은 고딕" pitchFamily="50" charset="-127"/>
              </a:rPr>
              <a:t>Convert Function</a:t>
            </a:r>
            <a:endParaRPr lang="ko-KR" altLang="en-US" sz="1600" b="1" baseline="0">
              <a:solidFill>
                <a:srgbClr val="26313A"/>
              </a:solidFill>
              <a:ea typeface="맑은 고딕" pitchFamily="50" charset="-127"/>
            </a:endParaRPr>
          </a:p>
        </p:txBody>
      </p:sp>
      <p:grpSp>
        <p:nvGrpSpPr>
          <p:cNvPr id="41" name="Group 148"/>
          <p:cNvGrpSpPr>
            <a:grpSpLocks/>
          </p:cNvGrpSpPr>
          <p:nvPr/>
        </p:nvGrpSpPr>
        <p:grpSpPr bwMode="auto">
          <a:xfrm>
            <a:off x="300038" y="3135313"/>
            <a:ext cx="301625" cy="300037"/>
            <a:chOff x="127" y="639"/>
            <a:chExt cx="190" cy="189"/>
          </a:xfrm>
        </p:grpSpPr>
        <p:sp>
          <p:nvSpPr>
            <p:cNvPr id="42" name="Rectangle 149"/>
            <p:cNvSpPr>
              <a:spLocks noChangeArrowheads="1"/>
            </p:cNvSpPr>
            <p:nvPr/>
          </p:nvSpPr>
          <p:spPr bwMode="auto">
            <a:xfrm>
              <a:off x="127" y="639"/>
              <a:ext cx="190" cy="189"/>
            </a:xfrm>
            <a:prstGeom prst="rect">
              <a:avLst/>
            </a:prstGeom>
            <a:solidFill>
              <a:srgbClr val="648DA4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43" name="Freeform 150"/>
            <p:cNvSpPr>
              <a:spLocks/>
            </p:cNvSpPr>
            <p:nvPr/>
          </p:nvSpPr>
          <p:spPr bwMode="auto">
            <a:xfrm>
              <a:off x="142" y="652"/>
              <a:ext cx="169" cy="167"/>
            </a:xfrm>
            <a:custGeom>
              <a:avLst/>
              <a:gdLst>
                <a:gd name="T0" fmla="*/ 11 w 286"/>
                <a:gd name="T1" fmla="*/ 0 h 286"/>
                <a:gd name="T2" fmla="*/ 11 w 286"/>
                <a:gd name="T3" fmla="*/ 1 h 286"/>
                <a:gd name="T4" fmla="*/ 11 w 286"/>
                <a:gd name="T5" fmla="*/ 10 h 286"/>
                <a:gd name="T6" fmla="*/ 11 w 286"/>
                <a:gd name="T7" fmla="*/ 10 h 286"/>
                <a:gd name="T8" fmla="*/ 1 w 286"/>
                <a:gd name="T9" fmla="*/ 10 h 286"/>
                <a:gd name="T10" fmla="*/ 0 w 286"/>
                <a:gd name="T11" fmla="*/ 11 h 286"/>
                <a:gd name="T12" fmla="*/ 0 w 286"/>
                <a:gd name="T13" fmla="*/ 11 h 286"/>
                <a:gd name="T14" fmla="*/ 1 w 286"/>
                <a:gd name="T15" fmla="*/ 11 h 286"/>
                <a:gd name="T16" fmla="*/ 12 w 286"/>
                <a:gd name="T17" fmla="*/ 11 h 286"/>
                <a:gd name="T18" fmla="*/ 12 w 286"/>
                <a:gd name="T19" fmla="*/ 11 h 286"/>
                <a:gd name="T20" fmla="*/ 12 w 286"/>
                <a:gd name="T21" fmla="*/ 1 h 286"/>
                <a:gd name="T22" fmla="*/ 12 w 286"/>
                <a:gd name="T23" fmla="*/ 0 h 286"/>
                <a:gd name="T24" fmla="*/ 11 w 286"/>
                <a:gd name="T25" fmla="*/ 0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6"/>
                <a:gd name="T40" fmla="*/ 0 h 286"/>
                <a:gd name="T41" fmla="*/ 286 w 286"/>
                <a:gd name="T42" fmla="*/ 286 h 28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6" h="286">
                  <a:moveTo>
                    <a:pt x="259" y="0"/>
                  </a:moveTo>
                  <a:cubicBezTo>
                    <a:pt x="256" y="0"/>
                    <a:pt x="254" y="3"/>
                    <a:pt x="254" y="6"/>
                  </a:cubicBezTo>
                  <a:cubicBezTo>
                    <a:pt x="254" y="248"/>
                    <a:pt x="254" y="248"/>
                    <a:pt x="254" y="248"/>
                  </a:cubicBezTo>
                  <a:cubicBezTo>
                    <a:pt x="254" y="251"/>
                    <a:pt x="251" y="254"/>
                    <a:pt x="248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3" y="254"/>
                    <a:pt x="0" y="256"/>
                    <a:pt x="0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283"/>
                    <a:pt x="3" y="286"/>
                    <a:pt x="6" y="286"/>
                  </a:cubicBezTo>
                  <a:cubicBezTo>
                    <a:pt x="280" y="286"/>
                    <a:pt x="280" y="286"/>
                    <a:pt x="280" y="286"/>
                  </a:cubicBezTo>
                  <a:cubicBezTo>
                    <a:pt x="283" y="286"/>
                    <a:pt x="286" y="283"/>
                    <a:pt x="286" y="280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3"/>
                    <a:pt x="283" y="0"/>
                    <a:pt x="280" y="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44" name="Freeform 151"/>
            <p:cNvSpPr>
              <a:spLocks/>
            </p:cNvSpPr>
            <p:nvPr/>
          </p:nvSpPr>
          <p:spPr bwMode="auto">
            <a:xfrm>
              <a:off x="252" y="765"/>
              <a:ext cx="53" cy="52"/>
            </a:xfrm>
            <a:custGeom>
              <a:avLst/>
              <a:gdLst>
                <a:gd name="T0" fmla="*/ 1 w 90"/>
                <a:gd name="T1" fmla="*/ 3 h 90"/>
                <a:gd name="T2" fmla="*/ 1 w 90"/>
                <a:gd name="T3" fmla="*/ 1 h 90"/>
                <a:gd name="T4" fmla="*/ 3 w 90"/>
                <a:gd name="T5" fmla="*/ 1 h 90"/>
                <a:gd name="T6" fmla="*/ 3 w 90"/>
                <a:gd name="T7" fmla="*/ 3 h 90"/>
                <a:gd name="T8" fmla="*/ 1 w 90"/>
                <a:gd name="T9" fmla="*/ 3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90"/>
                <a:gd name="T17" fmla="*/ 90 w 90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90">
                  <a:moveTo>
                    <a:pt x="16" y="74"/>
                  </a:moveTo>
                  <a:cubicBezTo>
                    <a:pt x="0" y="58"/>
                    <a:pt x="0" y="32"/>
                    <a:pt x="16" y="16"/>
                  </a:cubicBezTo>
                  <a:cubicBezTo>
                    <a:pt x="32" y="0"/>
                    <a:pt x="58" y="0"/>
                    <a:pt x="74" y="16"/>
                  </a:cubicBezTo>
                  <a:cubicBezTo>
                    <a:pt x="90" y="32"/>
                    <a:pt x="90" y="58"/>
                    <a:pt x="74" y="74"/>
                  </a:cubicBezTo>
                  <a:cubicBezTo>
                    <a:pt x="58" y="90"/>
                    <a:pt x="32" y="90"/>
                    <a:pt x="16" y="7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45" name="Freeform 152"/>
            <p:cNvSpPr>
              <a:spLocks/>
            </p:cNvSpPr>
            <p:nvPr/>
          </p:nvSpPr>
          <p:spPr bwMode="auto">
            <a:xfrm>
              <a:off x="230" y="741"/>
              <a:ext cx="32" cy="33"/>
            </a:xfrm>
            <a:custGeom>
              <a:avLst/>
              <a:gdLst>
                <a:gd name="T0" fmla="*/ 1 w 56"/>
                <a:gd name="T1" fmla="*/ 1 h 57"/>
                <a:gd name="T2" fmla="*/ 2 w 56"/>
                <a:gd name="T3" fmla="*/ 1 h 57"/>
                <a:gd name="T4" fmla="*/ 2 w 56"/>
                <a:gd name="T5" fmla="*/ 2 h 57"/>
                <a:gd name="T6" fmla="*/ 1 w 56"/>
                <a:gd name="T7" fmla="*/ 2 h 57"/>
                <a:gd name="T8" fmla="*/ 1 w 56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7"/>
                <a:gd name="T17" fmla="*/ 56 w 5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7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7"/>
                    <a:pt x="46" y="47"/>
                  </a:cubicBezTo>
                  <a:cubicBezTo>
                    <a:pt x="36" y="57"/>
                    <a:pt x="20" y="57"/>
                    <a:pt x="10" y="47"/>
                  </a:cubicBezTo>
                  <a:cubicBezTo>
                    <a:pt x="0" y="37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46" name="Freeform 153"/>
            <p:cNvSpPr>
              <a:spLocks/>
            </p:cNvSpPr>
            <p:nvPr/>
          </p:nvSpPr>
          <p:spPr bwMode="auto">
            <a:xfrm>
              <a:off x="202" y="713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47" name="Freeform 154"/>
            <p:cNvSpPr>
              <a:spLocks/>
            </p:cNvSpPr>
            <p:nvPr/>
          </p:nvSpPr>
          <p:spPr bwMode="auto">
            <a:xfrm>
              <a:off x="175" y="686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48" name="Freeform 155"/>
            <p:cNvSpPr>
              <a:spLocks/>
            </p:cNvSpPr>
            <p:nvPr/>
          </p:nvSpPr>
          <p:spPr bwMode="auto">
            <a:xfrm>
              <a:off x="148" y="659"/>
              <a:ext cx="34" cy="34"/>
            </a:xfrm>
            <a:custGeom>
              <a:avLst/>
              <a:gdLst>
                <a:gd name="T0" fmla="*/ 1 w 57"/>
                <a:gd name="T1" fmla="*/ 1 h 57"/>
                <a:gd name="T2" fmla="*/ 2 w 57"/>
                <a:gd name="T3" fmla="*/ 1 h 57"/>
                <a:gd name="T4" fmla="*/ 2 w 57"/>
                <a:gd name="T5" fmla="*/ 2 h 57"/>
                <a:gd name="T6" fmla="*/ 1 w 57"/>
                <a:gd name="T7" fmla="*/ 2 h 57"/>
                <a:gd name="T8" fmla="*/ 1 w 57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57"/>
                <a:gd name="T17" fmla="*/ 57 w 57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57">
                  <a:moveTo>
                    <a:pt x="10" y="10"/>
                  </a:moveTo>
                  <a:cubicBezTo>
                    <a:pt x="20" y="0"/>
                    <a:pt x="37" y="0"/>
                    <a:pt x="47" y="10"/>
                  </a:cubicBezTo>
                  <a:cubicBezTo>
                    <a:pt x="57" y="20"/>
                    <a:pt x="57" y="36"/>
                    <a:pt x="47" y="47"/>
                  </a:cubicBezTo>
                  <a:cubicBezTo>
                    <a:pt x="37" y="57"/>
                    <a:pt x="20" y="57"/>
                    <a:pt x="10" y="47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</p:grpSp>
      <p:graphicFrame>
        <p:nvGraphicFramePr>
          <p:cNvPr id="49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199893"/>
              </p:ext>
            </p:extLst>
          </p:nvPr>
        </p:nvGraphicFramePr>
        <p:xfrm>
          <a:off x="652463" y="1857375"/>
          <a:ext cx="3843850" cy="914398"/>
        </p:xfrm>
        <a:graphic>
          <a:graphicData uri="http://schemas.openxmlformats.org/drawingml/2006/table">
            <a:tbl>
              <a:tblPr/>
              <a:tblGrid>
                <a:gridCol w="872050"/>
                <a:gridCol w="838200"/>
                <a:gridCol w="2133600"/>
              </a:tblGrid>
              <a:tr h="198782"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Oracle 10g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Tibero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설 명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</a:tr>
              <a:tr h="35780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GREATEST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GREATEST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하나 이상의 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인수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중에서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가장 큰 값을 반환한다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.</a:t>
                      </a: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5780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LEAST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LEAST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인수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 expr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Raavi"/>
                        </a:rPr>
                        <a:t>의 리스트 중에서 가장 작은 값을 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50" name="Table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4789230"/>
              </p:ext>
            </p:extLst>
          </p:nvPr>
        </p:nvGraphicFramePr>
        <p:xfrm>
          <a:off x="665163" y="3490913"/>
          <a:ext cx="3843850" cy="2811502"/>
        </p:xfrm>
        <a:graphic>
          <a:graphicData uri="http://schemas.openxmlformats.org/drawingml/2006/table">
            <a:tbl>
              <a:tblPr/>
              <a:tblGrid>
                <a:gridCol w="838200"/>
                <a:gridCol w="851235"/>
                <a:gridCol w="2154415"/>
              </a:tblGrid>
              <a:tr h="247692"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Oracle 10g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Tibero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설 명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</a:tr>
              <a:tr h="44584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CAST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CAST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Data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형식을 변환한다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584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CONVERT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CONVERT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지정된 문자 세트를 변환한다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1459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HEXTORAW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HEXTORAW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16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진수를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raw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값으로 변환한다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584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RAWIDTOCHAR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RAWIDTOCHAR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 err="1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rowid</a:t>
                      </a:r>
                      <a:r>
                        <a:rPr lang="en-US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값을</a:t>
                      </a:r>
                      <a:r>
                        <a:rPr lang="en-US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VARCHAR2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형식으로 변환한다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240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TO_CLOB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TO_CLOB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nclob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값을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clob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값으로 변환한다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240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TO_LOB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TO_LOB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long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또는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long raw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값을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lob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값으로 변환한다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1" name="Rectangle 59"/>
          <p:cNvSpPr>
            <a:spLocks noChangeArrowheads="1"/>
          </p:cNvSpPr>
          <p:nvPr/>
        </p:nvSpPr>
        <p:spPr bwMode="auto">
          <a:xfrm>
            <a:off x="1524000" y="1857375"/>
            <a:ext cx="838200" cy="9144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  <p:sp>
        <p:nvSpPr>
          <p:cNvPr id="52" name="Rectangle 59"/>
          <p:cNvSpPr>
            <a:spLocks noChangeArrowheads="1"/>
          </p:cNvSpPr>
          <p:nvPr/>
        </p:nvSpPr>
        <p:spPr bwMode="auto">
          <a:xfrm>
            <a:off x="1506538" y="3490913"/>
            <a:ext cx="838200" cy="2811462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  <p:sp>
        <p:nvSpPr>
          <p:cNvPr id="53" name="Rectangle 52"/>
          <p:cNvSpPr>
            <a:spLocks noChangeArrowheads="1"/>
          </p:cNvSpPr>
          <p:nvPr/>
        </p:nvSpPr>
        <p:spPr bwMode="auto">
          <a:xfrm>
            <a:off x="4984750" y="1476375"/>
            <a:ext cx="3859213" cy="303213"/>
          </a:xfrm>
          <a:prstGeom prst="rect">
            <a:avLst/>
          </a:prstGeom>
          <a:gradFill rotWithShape="1">
            <a:gsLst>
              <a:gs pos="0">
                <a:srgbClr val="FAFAFA"/>
              </a:gs>
              <a:gs pos="100000">
                <a:srgbClr val="EAEAEA"/>
              </a:gs>
            </a:gsLst>
            <a:lin ang="5400000" scaled="1"/>
          </a:gradFill>
          <a:ln w="12700" algn="ctr">
            <a:solidFill>
              <a:srgbClr val="6C799C"/>
            </a:solidFill>
            <a:miter lim="800000"/>
            <a:headEnd/>
            <a:tailEnd/>
          </a:ln>
        </p:spPr>
        <p:txBody>
          <a:bodyPr wrap="none" lIns="126000" anchor="ctr"/>
          <a:lstStyle/>
          <a:p>
            <a:pPr>
              <a:lnSpc>
                <a:spcPct val="120000"/>
              </a:lnSpc>
            </a:pPr>
            <a:r>
              <a:rPr lang="en-US" altLang="ko-KR" sz="1600" b="1" baseline="0">
                <a:solidFill>
                  <a:srgbClr val="26313A"/>
                </a:solidFill>
                <a:ea typeface="맑은 고딕" pitchFamily="50" charset="-127"/>
              </a:rPr>
              <a:t>Encode/Decode Function</a:t>
            </a:r>
            <a:endParaRPr lang="ko-KR" altLang="en-US" sz="1600" b="1" baseline="0">
              <a:solidFill>
                <a:srgbClr val="26313A"/>
              </a:solidFill>
              <a:ea typeface="맑은 고딕" pitchFamily="50" charset="-127"/>
            </a:endParaRPr>
          </a:p>
        </p:txBody>
      </p:sp>
      <p:grpSp>
        <p:nvGrpSpPr>
          <p:cNvPr id="54" name="Group 53"/>
          <p:cNvGrpSpPr>
            <a:grpSpLocks/>
          </p:cNvGrpSpPr>
          <p:nvPr/>
        </p:nvGrpSpPr>
        <p:grpSpPr bwMode="auto">
          <a:xfrm>
            <a:off x="4627563" y="1481138"/>
            <a:ext cx="301625" cy="300037"/>
            <a:chOff x="127" y="639"/>
            <a:chExt cx="190" cy="189"/>
          </a:xfrm>
        </p:grpSpPr>
        <p:sp>
          <p:nvSpPr>
            <p:cNvPr id="55" name="Rectangle 54"/>
            <p:cNvSpPr>
              <a:spLocks noChangeArrowheads="1"/>
            </p:cNvSpPr>
            <p:nvPr/>
          </p:nvSpPr>
          <p:spPr bwMode="auto">
            <a:xfrm>
              <a:off x="127" y="639"/>
              <a:ext cx="190" cy="189"/>
            </a:xfrm>
            <a:prstGeom prst="rect">
              <a:avLst/>
            </a:prstGeom>
            <a:solidFill>
              <a:srgbClr val="648DA4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auto">
            <a:xfrm>
              <a:off x="142" y="652"/>
              <a:ext cx="169" cy="167"/>
            </a:xfrm>
            <a:custGeom>
              <a:avLst/>
              <a:gdLst>
                <a:gd name="T0" fmla="*/ 11 w 286"/>
                <a:gd name="T1" fmla="*/ 0 h 286"/>
                <a:gd name="T2" fmla="*/ 11 w 286"/>
                <a:gd name="T3" fmla="*/ 1 h 286"/>
                <a:gd name="T4" fmla="*/ 11 w 286"/>
                <a:gd name="T5" fmla="*/ 10 h 286"/>
                <a:gd name="T6" fmla="*/ 11 w 286"/>
                <a:gd name="T7" fmla="*/ 10 h 286"/>
                <a:gd name="T8" fmla="*/ 1 w 286"/>
                <a:gd name="T9" fmla="*/ 10 h 286"/>
                <a:gd name="T10" fmla="*/ 0 w 286"/>
                <a:gd name="T11" fmla="*/ 11 h 286"/>
                <a:gd name="T12" fmla="*/ 0 w 286"/>
                <a:gd name="T13" fmla="*/ 11 h 286"/>
                <a:gd name="T14" fmla="*/ 1 w 286"/>
                <a:gd name="T15" fmla="*/ 11 h 286"/>
                <a:gd name="T16" fmla="*/ 12 w 286"/>
                <a:gd name="T17" fmla="*/ 11 h 286"/>
                <a:gd name="T18" fmla="*/ 12 w 286"/>
                <a:gd name="T19" fmla="*/ 11 h 286"/>
                <a:gd name="T20" fmla="*/ 12 w 286"/>
                <a:gd name="T21" fmla="*/ 1 h 286"/>
                <a:gd name="T22" fmla="*/ 12 w 286"/>
                <a:gd name="T23" fmla="*/ 0 h 286"/>
                <a:gd name="T24" fmla="*/ 11 w 286"/>
                <a:gd name="T25" fmla="*/ 0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6"/>
                <a:gd name="T40" fmla="*/ 0 h 286"/>
                <a:gd name="T41" fmla="*/ 286 w 286"/>
                <a:gd name="T42" fmla="*/ 286 h 28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6" h="286">
                  <a:moveTo>
                    <a:pt x="259" y="0"/>
                  </a:moveTo>
                  <a:cubicBezTo>
                    <a:pt x="256" y="0"/>
                    <a:pt x="254" y="3"/>
                    <a:pt x="254" y="6"/>
                  </a:cubicBezTo>
                  <a:cubicBezTo>
                    <a:pt x="254" y="248"/>
                    <a:pt x="254" y="248"/>
                    <a:pt x="254" y="248"/>
                  </a:cubicBezTo>
                  <a:cubicBezTo>
                    <a:pt x="254" y="251"/>
                    <a:pt x="251" y="254"/>
                    <a:pt x="248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3" y="254"/>
                    <a:pt x="0" y="256"/>
                    <a:pt x="0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283"/>
                    <a:pt x="3" y="286"/>
                    <a:pt x="6" y="286"/>
                  </a:cubicBezTo>
                  <a:cubicBezTo>
                    <a:pt x="280" y="286"/>
                    <a:pt x="280" y="286"/>
                    <a:pt x="280" y="286"/>
                  </a:cubicBezTo>
                  <a:cubicBezTo>
                    <a:pt x="283" y="286"/>
                    <a:pt x="286" y="283"/>
                    <a:pt x="286" y="280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3"/>
                    <a:pt x="283" y="0"/>
                    <a:pt x="280" y="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252" y="765"/>
              <a:ext cx="53" cy="52"/>
            </a:xfrm>
            <a:custGeom>
              <a:avLst/>
              <a:gdLst>
                <a:gd name="T0" fmla="*/ 1 w 90"/>
                <a:gd name="T1" fmla="*/ 3 h 90"/>
                <a:gd name="T2" fmla="*/ 1 w 90"/>
                <a:gd name="T3" fmla="*/ 1 h 90"/>
                <a:gd name="T4" fmla="*/ 3 w 90"/>
                <a:gd name="T5" fmla="*/ 1 h 90"/>
                <a:gd name="T6" fmla="*/ 3 w 90"/>
                <a:gd name="T7" fmla="*/ 3 h 90"/>
                <a:gd name="T8" fmla="*/ 1 w 90"/>
                <a:gd name="T9" fmla="*/ 3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90"/>
                <a:gd name="T17" fmla="*/ 90 w 90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90">
                  <a:moveTo>
                    <a:pt x="16" y="74"/>
                  </a:moveTo>
                  <a:cubicBezTo>
                    <a:pt x="0" y="58"/>
                    <a:pt x="0" y="32"/>
                    <a:pt x="16" y="16"/>
                  </a:cubicBezTo>
                  <a:cubicBezTo>
                    <a:pt x="32" y="0"/>
                    <a:pt x="58" y="0"/>
                    <a:pt x="74" y="16"/>
                  </a:cubicBezTo>
                  <a:cubicBezTo>
                    <a:pt x="90" y="32"/>
                    <a:pt x="90" y="58"/>
                    <a:pt x="74" y="74"/>
                  </a:cubicBezTo>
                  <a:cubicBezTo>
                    <a:pt x="58" y="90"/>
                    <a:pt x="32" y="90"/>
                    <a:pt x="16" y="7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58" name="Freeform 57"/>
            <p:cNvSpPr>
              <a:spLocks/>
            </p:cNvSpPr>
            <p:nvPr/>
          </p:nvSpPr>
          <p:spPr bwMode="auto">
            <a:xfrm>
              <a:off x="230" y="741"/>
              <a:ext cx="32" cy="33"/>
            </a:xfrm>
            <a:custGeom>
              <a:avLst/>
              <a:gdLst>
                <a:gd name="T0" fmla="*/ 1 w 56"/>
                <a:gd name="T1" fmla="*/ 1 h 57"/>
                <a:gd name="T2" fmla="*/ 2 w 56"/>
                <a:gd name="T3" fmla="*/ 1 h 57"/>
                <a:gd name="T4" fmla="*/ 2 w 56"/>
                <a:gd name="T5" fmla="*/ 2 h 57"/>
                <a:gd name="T6" fmla="*/ 1 w 56"/>
                <a:gd name="T7" fmla="*/ 2 h 57"/>
                <a:gd name="T8" fmla="*/ 1 w 56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7"/>
                <a:gd name="T17" fmla="*/ 56 w 5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7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7"/>
                    <a:pt x="46" y="47"/>
                  </a:cubicBezTo>
                  <a:cubicBezTo>
                    <a:pt x="36" y="57"/>
                    <a:pt x="20" y="57"/>
                    <a:pt x="10" y="47"/>
                  </a:cubicBezTo>
                  <a:cubicBezTo>
                    <a:pt x="0" y="37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59" name="Freeform 58"/>
            <p:cNvSpPr>
              <a:spLocks/>
            </p:cNvSpPr>
            <p:nvPr/>
          </p:nvSpPr>
          <p:spPr bwMode="auto">
            <a:xfrm>
              <a:off x="202" y="713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60" name="Freeform 59"/>
            <p:cNvSpPr>
              <a:spLocks/>
            </p:cNvSpPr>
            <p:nvPr/>
          </p:nvSpPr>
          <p:spPr bwMode="auto">
            <a:xfrm>
              <a:off x="175" y="686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61" name="Freeform 60"/>
            <p:cNvSpPr>
              <a:spLocks/>
            </p:cNvSpPr>
            <p:nvPr/>
          </p:nvSpPr>
          <p:spPr bwMode="auto">
            <a:xfrm>
              <a:off x="148" y="659"/>
              <a:ext cx="34" cy="34"/>
            </a:xfrm>
            <a:custGeom>
              <a:avLst/>
              <a:gdLst>
                <a:gd name="T0" fmla="*/ 1 w 57"/>
                <a:gd name="T1" fmla="*/ 1 h 57"/>
                <a:gd name="T2" fmla="*/ 2 w 57"/>
                <a:gd name="T3" fmla="*/ 1 h 57"/>
                <a:gd name="T4" fmla="*/ 2 w 57"/>
                <a:gd name="T5" fmla="*/ 2 h 57"/>
                <a:gd name="T6" fmla="*/ 1 w 57"/>
                <a:gd name="T7" fmla="*/ 2 h 57"/>
                <a:gd name="T8" fmla="*/ 1 w 57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57"/>
                <a:gd name="T17" fmla="*/ 57 w 57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57">
                  <a:moveTo>
                    <a:pt x="10" y="10"/>
                  </a:moveTo>
                  <a:cubicBezTo>
                    <a:pt x="20" y="0"/>
                    <a:pt x="37" y="0"/>
                    <a:pt x="47" y="10"/>
                  </a:cubicBezTo>
                  <a:cubicBezTo>
                    <a:pt x="57" y="20"/>
                    <a:pt x="57" y="36"/>
                    <a:pt x="47" y="47"/>
                  </a:cubicBezTo>
                  <a:cubicBezTo>
                    <a:pt x="37" y="57"/>
                    <a:pt x="20" y="57"/>
                    <a:pt x="10" y="47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</p:grpSp>
      <p:graphicFrame>
        <p:nvGraphicFramePr>
          <p:cNvPr id="62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6315140"/>
              </p:ext>
            </p:extLst>
          </p:nvPr>
        </p:nvGraphicFramePr>
        <p:xfrm>
          <a:off x="4983163" y="1857375"/>
          <a:ext cx="3843850" cy="1447800"/>
        </p:xfrm>
        <a:graphic>
          <a:graphicData uri="http://schemas.openxmlformats.org/drawingml/2006/table">
            <a:tbl>
              <a:tblPr/>
              <a:tblGrid>
                <a:gridCol w="872050"/>
                <a:gridCol w="838200"/>
                <a:gridCol w="2133600"/>
              </a:tblGrid>
              <a:tr h="226218"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Oracle 10g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Tibero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설 명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</a:tr>
              <a:tr h="40719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DECODE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DECODE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프로그래밍언어의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IF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문을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SQL , PL/SQL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안으로 끌어들이는 함수이다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0719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DUMP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DUMP</a:t>
                      </a:r>
                      <a:endParaRPr lang="en-US" altLang="ko-KR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지정한 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Data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의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위치와 길이등을 지정한 형식으로 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0719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VSIZE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VSIZE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expr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의 내부 표현에서 바이트 수를 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3" name="Rectangle 59"/>
          <p:cNvSpPr>
            <a:spLocks noChangeArrowheads="1"/>
          </p:cNvSpPr>
          <p:nvPr/>
        </p:nvSpPr>
        <p:spPr bwMode="auto">
          <a:xfrm>
            <a:off x="5854700" y="1857375"/>
            <a:ext cx="838200" cy="14478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  <p:sp>
        <p:nvSpPr>
          <p:cNvPr id="64" name="Rectangle 147"/>
          <p:cNvSpPr>
            <a:spLocks noChangeArrowheads="1"/>
          </p:cNvSpPr>
          <p:nvPr/>
        </p:nvSpPr>
        <p:spPr bwMode="auto">
          <a:xfrm>
            <a:off x="4986338" y="3641725"/>
            <a:ext cx="3857625" cy="287338"/>
          </a:xfrm>
          <a:prstGeom prst="rect">
            <a:avLst/>
          </a:prstGeom>
          <a:gradFill rotWithShape="1">
            <a:gsLst>
              <a:gs pos="0">
                <a:srgbClr val="FAFAFA"/>
              </a:gs>
              <a:gs pos="100000">
                <a:srgbClr val="EAEAEA"/>
              </a:gs>
            </a:gsLst>
            <a:lin ang="5400000" scaled="1"/>
          </a:gradFill>
          <a:ln w="12700" algn="ctr">
            <a:solidFill>
              <a:srgbClr val="6C799C"/>
            </a:solidFill>
            <a:miter lim="800000"/>
            <a:headEnd/>
            <a:tailEnd/>
          </a:ln>
        </p:spPr>
        <p:txBody>
          <a:bodyPr wrap="none" lIns="126000" anchor="ctr"/>
          <a:lstStyle/>
          <a:p>
            <a:pPr>
              <a:lnSpc>
                <a:spcPct val="120000"/>
              </a:lnSpc>
            </a:pPr>
            <a:r>
              <a:rPr lang="en-US" altLang="ko-KR" sz="1600" b="1" baseline="0">
                <a:solidFill>
                  <a:srgbClr val="26313A"/>
                </a:solidFill>
                <a:ea typeface="맑은 고딕" pitchFamily="50" charset="-127"/>
              </a:rPr>
              <a:t>Convert Function</a:t>
            </a:r>
            <a:endParaRPr lang="ko-KR" altLang="en-US" sz="1600" b="1" baseline="0">
              <a:solidFill>
                <a:srgbClr val="26313A"/>
              </a:solidFill>
              <a:ea typeface="맑은 고딕" pitchFamily="50" charset="-127"/>
            </a:endParaRPr>
          </a:p>
        </p:txBody>
      </p:sp>
      <p:grpSp>
        <p:nvGrpSpPr>
          <p:cNvPr id="65" name="Group 148"/>
          <p:cNvGrpSpPr>
            <a:grpSpLocks/>
          </p:cNvGrpSpPr>
          <p:nvPr/>
        </p:nvGrpSpPr>
        <p:grpSpPr bwMode="auto">
          <a:xfrm>
            <a:off x="4621213" y="3651250"/>
            <a:ext cx="301625" cy="300038"/>
            <a:chOff x="127" y="639"/>
            <a:chExt cx="190" cy="189"/>
          </a:xfrm>
        </p:grpSpPr>
        <p:sp>
          <p:nvSpPr>
            <p:cNvPr id="66" name="Rectangle 149"/>
            <p:cNvSpPr>
              <a:spLocks noChangeArrowheads="1"/>
            </p:cNvSpPr>
            <p:nvPr/>
          </p:nvSpPr>
          <p:spPr bwMode="auto">
            <a:xfrm>
              <a:off x="127" y="639"/>
              <a:ext cx="190" cy="189"/>
            </a:xfrm>
            <a:prstGeom prst="rect">
              <a:avLst/>
            </a:prstGeom>
            <a:solidFill>
              <a:srgbClr val="648DA4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67" name="Freeform 150"/>
            <p:cNvSpPr>
              <a:spLocks/>
            </p:cNvSpPr>
            <p:nvPr/>
          </p:nvSpPr>
          <p:spPr bwMode="auto">
            <a:xfrm>
              <a:off x="142" y="652"/>
              <a:ext cx="169" cy="167"/>
            </a:xfrm>
            <a:custGeom>
              <a:avLst/>
              <a:gdLst>
                <a:gd name="T0" fmla="*/ 11 w 286"/>
                <a:gd name="T1" fmla="*/ 0 h 286"/>
                <a:gd name="T2" fmla="*/ 11 w 286"/>
                <a:gd name="T3" fmla="*/ 1 h 286"/>
                <a:gd name="T4" fmla="*/ 11 w 286"/>
                <a:gd name="T5" fmla="*/ 10 h 286"/>
                <a:gd name="T6" fmla="*/ 11 w 286"/>
                <a:gd name="T7" fmla="*/ 10 h 286"/>
                <a:gd name="T8" fmla="*/ 1 w 286"/>
                <a:gd name="T9" fmla="*/ 10 h 286"/>
                <a:gd name="T10" fmla="*/ 0 w 286"/>
                <a:gd name="T11" fmla="*/ 11 h 286"/>
                <a:gd name="T12" fmla="*/ 0 w 286"/>
                <a:gd name="T13" fmla="*/ 11 h 286"/>
                <a:gd name="T14" fmla="*/ 1 w 286"/>
                <a:gd name="T15" fmla="*/ 11 h 286"/>
                <a:gd name="T16" fmla="*/ 12 w 286"/>
                <a:gd name="T17" fmla="*/ 11 h 286"/>
                <a:gd name="T18" fmla="*/ 12 w 286"/>
                <a:gd name="T19" fmla="*/ 11 h 286"/>
                <a:gd name="T20" fmla="*/ 12 w 286"/>
                <a:gd name="T21" fmla="*/ 1 h 286"/>
                <a:gd name="T22" fmla="*/ 12 w 286"/>
                <a:gd name="T23" fmla="*/ 0 h 286"/>
                <a:gd name="T24" fmla="*/ 11 w 286"/>
                <a:gd name="T25" fmla="*/ 0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6"/>
                <a:gd name="T40" fmla="*/ 0 h 286"/>
                <a:gd name="T41" fmla="*/ 286 w 286"/>
                <a:gd name="T42" fmla="*/ 286 h 28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6" h="286">
                  <a:moveTo>
                    <a:pt x="259" y="0"/>
                  </a:moveTo>
                  <a:cubicBezTo>
                    <a:pt x="256" y="0"/>
                    <a:pt x="254" y="3"/>
                    <a:pt x="254" y="6"/>
                  </a:cubicBezTo>
                  <a:cubicBezTo>
                    <a:pt x="254" y="248"/>
                    <a:pt x="254" y="248"/>
                    <a:pt x="254" y="248"/>
                  </a:cubicBezTo>
                  <a:cubicBezTo>
                    <a:pt x="254" y="251"/>
                    <a:pt x="251" y="254"/>
                    <a:pt x="248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3" y="254"/>
                    <a:pt x="0" y="256"/>
                    <a:pt x="0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283"/>
                    <a:pt x="3" y="286"/>
                    <a:pt x="6" y="286"/>
                  </a:cubicBezTo>
                  <a:cubicBezTo>
                    <a:pt x="280" y="286"/>
                    <a:pt x="280" y="286"/>
                    <a:pt x="280" y="286"/>
                  </a:cubicBezTo>
                  <a:cubicBezTo>
                    <a:pt x="283" y="286"/>
                    <a:pt x="286" y="283"/>
                    <a:pt x="286" y="280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3"/>
                    <a:pt x="283" y="0"/>
                    <a:pt x="280" y="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68" name="Freeform 151"/>
            <p:cNvSpPr>
              <a:spLocks/>
            </p:cNvSpPr>
            <p:nvPr/>
          </p:nvSpPr>
          <p:spPr bwMode="auto">
            <a:xfrm>
              <a:off x="252" y="765"/>
              <a:ext cx="53" cy="52"/>
            </a:xfrm>
            <a:custGeom>
              <a:avLst/>
              <a:gdLst>
                <a:gd name="T0" fmla="*/ 1 w 90"/>
                <a:gd name="T1" fmla="*/ 3 h 90"/>
                <a:gd name="T2" fmla="*/ 1 w 90"/>
                <a:gd name="T3" fmla="*/ 1 h 90"/>
                <a:gd name="T4" fmla="*/ 3 w 90"/>
                <a:gd name="T5" fmla="*/ 1 h 90"/>
                <a:gd name="T6" fmla="*/ 3 w 90"/>
                <a:gd name="T7" fmla="*/ 3 h 90"/>
                <a:gd name="T8" fmla="*/ 1 w 90"/>
                <a:gd name="T9" fmla="*/ 3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90"/>
                <a:gd name="T17" fmla="*/ 90 w 90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90">
                  <a:moveTo>
                    <a:pt x="16" y="74"/>
                  </a:moveTo>
                  <a:cubicBezTo>
                    <a:pt x="0" y="58"/>
                    <a:pt x="0" y="32"/>
                    <a:pt x="16" y="16"/>
                  </a:cubicBezTo>
                  <a:cubicBezTo>
                    <a:pt x="32" y="0"/>
                    <a:pt x="58" y="0"/>
                    <a:pt x="74" y="16"/>
                  </a:cubicBezTo>
                  <a:cubicBezTo>
                    <a:pt x="90" y="32"/>
                    <a:pt x="90" y="58"/>
                    <a:pt x="74" y="74"/>
                  </a:cubicBezTo>
                  <a:cubicBezTo>
                    <a:pt x="58" y="90"/>
                    <a:pt x="32" y="90"/>
                    <a:pt x="16" y="7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69" name="Freeform 152"/>
            <p:cNvSpPr>
              <a:spLocks/>
            </p:cNvSpPr>
            <p:nvPr/>
          </p:nvSpPr>
          <p:spPr bwMode="auto">
            <a:xfrm>
              <a:off x="230" y="741"/>
              <a:ext cx="32" cy="33"/>
            </a:xfrm>
            <a:custGeom>
              <a:avLst/>
              <a:gdLst>
                <a:gd name="T0" fmla="*/ 1 w 56"/>
                <a:gd name="T1" fmla="*/ 1 h 57"/>
                <a:gd name="T2" fmla="*/ 2 w 56"/>
                <a:gd name="T3" fmla="*/ 1 h 57"/>
                <a:gd name="T4" fmla="*/ 2 w 56"/>
                <a:gd name="T5" fmla="*/ 2 h 57"/>
                <a:gd name="T6" fmla="*/ 1 w 56"/>
                <a:gd name="T7" fmla="*/ 2 h 57"/>
                <a:gd name="T8" fmla="*/ 1 w 56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7"/>
                <a:gd name="T17" fmla="*/ 56 w 5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7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7"/>
                    <a:pt x="46" y="47"/>
                  </a:cubicBezTo>
                  <a:cubicBezTo>
                    <a:pt x="36" y="57"/>
                    <a:pt x="20" y="57"/>
                    <a:pt x="10" y="47"/>
                  </a:cubicBezTo>
                  <a:cubicBezTo>
                    <a:pt x="0" y="37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70" name="Freeform 153"/>
            <p:cNvSpPr>
              <a:spLocks/>
            </p:cNvSpPr>
            <p:nvPr/>
          </p:nvSpPr>
          <p:spPr bwMode="auto">
            <a:xfrm>
              <a:off x="202" y="713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71" name="Freeform 154"/>
            <p:cNvSpPr>
              <a:spLocks/>
            </p:cNvSpPr>
            <p:nvPr/>
          </p:nvSpPr>
          <p:spPr bwMode="auto">
            <a:xfrm>
              <a:off x="175" y="686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72" name="Freeform 155"/>
            <p:cNvSpPr>
              <a:spLocks/>
            </p:cNvSpPr>
            <p:nvPr/>
          </p:nvSpPr>
          <p:spPr bwMode="auto">
            <a:xfrm>
              <a:off x="148" y="659"/>
              <a:ext cx="34" cy="34"/>
            </a:xfrm>
            <a:custGeom>
              <a:avLst/>
              <a:gdLst>
                <a:gd name="T0" fmla="*/ 1 w 57"/>
                <a:gd name="T1" fmla="*/ 1 h 57"/>
                <a:gd name="T2" fmla="*/ 2 w 57"/>
                <a:gd name="T3" fmla="*/ 1 h 57"/>
                <a:gd name="T4" fmla="*/ 2 w 57"/>
                <a:gd name="T5" fmla="*/ 2 h 57"/>
                <a:gd name="T6" fmla="*/ 1 w 57"/>
                <a:gd name="T7" fmla="*/ 2 h 57"/>
                <a:gd name="T8" fmla="*/ 1 w 57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57"/>
                <a:gd name="T17" fmla="*/ 57 w 57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57">
                  <a:moveTo>
                    <a:pt x="10" y="10"/>
                  </a:moveTo>
                  <a:cubicBezTo>
                    <a:pt x="20" y="0"/>
                    <a:pt x="37" y="0"/>
                    <a:pt x="47" y="10"/>
                  </a:cubicBezTo>
                  <a:cubicBezTo>
                    <a:pt x="57" y="20"/>
                    <a:pt x="57" y="36"/>
                    <a:pt x="47" y="47"/>
                  </a:cubicBezTo>
                  <a:cubicBezTo>
                    <a:pt x="37" y="57"/>
                    <a:pt x="20" y="57"/>
                    <a:pt x="10" y="47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</p:grpSp>
      <p:graphicFrame>
        <p:nvGraphicFramePr>
          <p:cNvPr id="73" name="Table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9076191"/>
              </p:ext>
            </p:extLst>
          </p:nvPr>
        </p:nvGraphicFramePr>
        <p:xfrm>
          <a:off x="5000625" y="4019550"/>
          <a:ext cx="3843850" cy="2203916"/>
        </p:xfrm>
        <a:graphic>
          <a:graphicData uri="http://schemas.openxmlformats.org/drawingml/2006/table">
            <a:tbl>
              <a:tblPr/>
              <a:tblGrid>
                <a:gridCol w="838200"/>
                <a:gridCol w="851235"/>
                <a:gridCol w="2154415"/>
              </a:tblGrid>
              <a:tr h="221175"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Oracle 10g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Tibero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설 명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</a:tr>
              <a:tr h="39811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COLEASE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COLEASE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나열된 값을 순차적으로 체크하여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NULL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이 아닌 첫번째 인수를 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11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LNNVL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LNNVL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조건의 한쪽 또는 양쪽 연산자가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NULL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이 존재할 경우에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,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조건문을 평가하기 위한 방법이다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419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NULLIF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NULLIF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expr1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과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expr2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가 같으면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, null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값을 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419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NVL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NVL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쿼리의 결과에서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NULL (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공백으로 반환한다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)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값을 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11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NVL2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NVL2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expr1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이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NULL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이 아니면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expr2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를 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반환하고</a:t>
                      </a:r>
                      <a:r>
                        <a:rPr lang="en-US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null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이면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expr3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를 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4" name="Rectangle 59"/>
          <p:cNvSpPr>
            <a:spLocks noChangeArrowheads="1"/>
          </p:cNvSpPr>
          <p:nvPr/>
        </p:nvSpPr>
        <p:spPr bwMode="auto">
          <a:xfrm>
            <a:off x="5821363" y="4019550"/>
            <a:ext cx="838200" cy="22098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793479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TSC </a:t>
            </a:r>
            <a:r>
              <a:rPr lang="ko-KR" altLang="en-US" dirty="0" err="1" smtClean="0"/>
              <a:t>구성시</a:t>
            </a:r>
            <a:r>
              <a:rPr lang="ko-KR" altLang="en-US" dirty="0" smtClean="0"/>
              <a:t> 제약사항</a:t>
            </a:r>
            <a:endParaRPr lang="en-US" altLang="ko-KR" dirty="0" smtClean="0"/>
          </a:p>
          <a:p>
            <a:pPr marL="552450" lvl="1" indent="-285750" algn="l">
              <a:buFont typeface="Arial" pitchFamily="34" charset="0"/>
              <a:buChar char="•"/>
            </a:pPr>
            <a:r>
              <a:rPr lang="ko-KR" altLang="en-US" dirty="0" smtClean="0"/>
              <a:t>서버</a:t>
            </a:r>
            <a:r>
              <a:rPr lang="en-US" altLang="ko-KR" dirty="0" smtClean="0"/>
              <a:t> </a:t>
            </a:r>
            <a:r>
              <a:rPr lang="ko-KR" altLang="en-US" dirty="0" smtClean="0"/>
              <a:t>구성</a:t>
            </a:r>
            <a:r>
              <a:rPr lang="en-US" altLang="ko-KR" dirty="0" smtClean="0"/>
              <a:t>(CPU bus size, </a:t>
            </a:r>
            <a:r>
              <a:rPr lang="en-US" altLang="ko-KR" dirty="0" err="1" smtClean="0"/>
              <a:t>endianness</a:t>
            </a:r>
            <a:r>
              <a:rPr lang="en-US" altLang="ko-KR" dirty="0" smtClean="0"/>
              <a:t>, OS </a:t>
            </a:r>
            <a:r>
              <a:rPr lang="ko-KR" altLang="en-US" dirty="0" smtClean="0"/>
              <a:t>등</a:t>
            </a:r>
            <a:r>
              <a:rPr lang="en-US" altLang="ko-KR" dirty="0" smtClean="0"/>
              <a:t>)</a:t>
            </a:r>
            <a:r>
              <a:rPr lang="ko-KR" altLang="en-US" dirty="0" smtClean="0"/>
              <a:t>이 동일 해야 함</a:t>
            </a:r>
            <a:endParaRPr lang="en-US" altLang="ko-KR" dirty="0"/>
          </a:p>
          <a:p>
            <a:pPr marL="552450" lvl="1" indent="-285750" algn="l">
              <a:buFont typeface="Arial" pitchFamily="34" charset="0"/>
              <a:buChar char="•"/>
            </a:pPr>
            <a:r>
              <a:rPr lang="en-US" altLang="ko-KR" dirty="0"/>
              <a:t>$</a:t>
            </a:r>
            <a:r>
              <a:rPr lang="en-US" altLang="ko-KR" dirty="0" err="1"/>
              <a:t>TB_SID.tip</a:t>
            </a:r>
            <a:r>
              <a:rPr lang="en-US" altLang="ko-KR" dirty="0"/>
              <a:t> </a:t>
            </a:r>
            <a:r>
              <a:rPr lang="ko-KR" altLang="en-US" dirty="0"/>
              <a:t>파일의 데이터베이스 블록의 크기도 </a:t>
            </a:r>
            <a:r>
              <a:rPr lang="ko-KR" altLang="en-US" dirty="0" smtClean="0"/>
              <a:t>동일 해야 함</a:t>
            </a:r>
            <a:endParaRPr lang="en-US" altLang="ko-KR" dirty="0"/>
          </a:p>
          <a:p>
            <a:pPr marL="552450" lvl="1" indent="-285750" algn="l">
              <a:buFont typeface="Arial" pitchFamily="34" charset="0"/>
              <a:buChar char="•"/>
            </a:pPr>
            <a:r>
              <a:rPr lang="en-US" altLang="ko-KR" dirty="0"/>
              <a:t>Primary Database</a:t>
            </a:r>
            <a:r>
              <a:rPr lang="ko-KR" altLang="en-US" dirty="0"/>
              <a:t>는 </a:t>
            </a:r>
            <a:r>
              <a:rPr lang="en-US" altLang="ko-KR" dirty="0"/>
              <a:t>Archive log mode</a:t>
            </a:r>
            <a:r>
              <a:rPr lang="ko-KR" altLang="en-US" dirty="0"/>
              <a:t>로 </a:t>
            </a:r>
            <a:r>
              <a:rPr lang="ko-KR" altLang="en-US" dirty="0" smtClean="0"/>
              <a:t>운영 필요</a:t>
            </a:r>
            <a:r>
              <a:rPr lang="en-US" altLang="ko-KR" dirty="0" smtClean="0"/>
              <a:t>.</a:t>
            </a:r>
          </a:p>
          <a:p>
            <a:pPr marL="552450" lvl="1" indent="-285750" algn="l">
              <a:buFont typeface="Arial" pitchFamily="34" charset="0"/>
              <a:buChar char="•"/>
            </a:pPr>
            <a:r>
              <a:rPr lang="en-US" altLang="ko-KR" dirty="0"/>
              <a:t>DB </a:t>
            </a:r>
            <a:r>
              <a:rPr lang="ko-KR" altLang="en-US" dirty="0"/>
              <a:t>파일들의 변화를 일으키는 </a:t>
            </a:r>
            <a:r>
              <a:rPr lang="en-US" altLang="ko-KR" dirty="0"/>
              <a:t>DDL </a:t>
            </a:r>
            <a:r>
              <a:rPr lang="ko-KR" altLang="en-US" dirty="0"/>
              <a:t>문장 중 테이블 스페이스 추가 및 삭제는 </a:t>
            </a:r>
            <a:r>
              <a:rPr lang="ko-KR" altLang="en-US" dirty="0" smtClean="0"/>
              <a:t>지원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marL="552450" lvl="1" indent="-285750" algn="l">
              <a:buFont typeface="Arial" pitchFamily="34" charset="0"/>
              <a:buChar char="•"/>
            </a:pPr>
            <a:r>
              <a:rPr lang="ko-KR" altLang="en-US" b="0" dirty="0" smtClean="0"/>
              <a:t>로그 </a:t>
            </a:r>
            <a:r>
              <a:rPr lang="ko-KR" altLang="en-US" b="0" dirty="0"/>
              <a:t>파일의 생성</a:t>
            </a:r>
            <a:r>
              <a:rPr lang="en-US" altLang="ko-KR" b="0" dirty="0"/>
              <a:t>, </a:t>
            </a:r>
            <a:r>
              <a:rPr lang="ko-KR" altLang="en-US" b="0" dirty="0"/>
              <a:t>제거 혹은 </a:t>
            </a:r>
            <a:r>
              <a:rPr lang="ko-KR" altLang="en-US" b="0" dirty="0" smtClean="0"/>
              <a:t>데이터 파일의 </a:t>
            </a:r>
            <a:r>
              <a:rPr lang="ko-KR" altLang="en-US" b="0" dirty="0"/>
              <a:t>추가 및 삭제와 같은 </a:t>
            </a:r>
            <a:r>
              <a:rPr lang="en-US" altLang="ko-KR" b="0" dirty="0"/>
              <a:t>DDL</a:t>
            </a:r>
            <a:r>
              <a:rPr lang="ko-KR" altLang="en-US" b="0" dirty="0"/>
              <a:t>은 </a:t>
            </a:r>
            <a:r>
              <a:rPr lang="ko-KR" altLang="en-US" b="0" dirty="0" smtClean="0"/>
              <a:t>허용되지 않음</a:t>
            </a:r>
            <a:r>
              <a:rPr lang="en-US" altLang="ko-KR" b="0" dirty="0" smtClean="0"/>
              <a:t>.</a:t>
            </a:r>
            <a:endParaRPr lang="en-US" altLang="ko-KR" dirty="0" smtClean="0"/>
          </a:p>
          <a:p>
            <a:pPr marL="357187" lvl="1" indent="0" algn="l">
              <a:buNone/>
            </a:pPr>
            <a:r>
              <a:rPr lang="ko-KR" altLang="en-US" dirty="0" smtClean="0"/>
              <a:t>  </a:t>
            </a:r>
            <a:r>
              <a:rPr lang="en-US" altLang="ko-KR" dirty="0" smtClean="0"/>
              <a:t>(</a:t>
            </a:r>
            <a:r>
              <a:rPr lang="ko-KR" altLang="en-US" dirty="0" smtClean="0"/>
              <a:t>수행했을 </a:t>
            </a:r>
            <a:r>
              <a:rPr lang="ko-KR" altLang="en-US" dirty="0"/>
              <a:t>경우</a:t>
            </a:r>
            <a:r>
              <a:rPr lang="en-US" altLang="ko-KR" dirty="0"/>
              <a:t>, Standby DB</a:t>
            </a:r>
            <a:r>
              <a:rPr lang="ko-KR" altLang="en-US" dirty="0"/>
              <a:t>없이 수행한 후</a:t>
            </a:r>
            <a:r>
              <a:rPr lang="en-US" altLang="ko-KR" dirty="0"/>
              <a:t>, </a:t>
            </a:r>
            <a:r>
              <a:rPr lang="ko-KR" altLang="en-US" dirty="0"/>
              <a:t>백업을 받아 </a:t>
            </a:r>
            <a:r>
              <a:rPr lang="en-US" altLang="ko-KR" dirty="0"/>
              <a:t>Standby DB</a:t>
            </a:r>
            <a:r>
              <a:rPr lang="ko-KR" altLang="en-US" dirty="0"/>
              <a:t>에 </a:t>
            </a:r>
            <a:r>
              <a:rPr lang="ko-KR" altLang="en-US" dirty="0" smtClean="0"/>
              <a:t>적용</a:t>
            </a:r>
            <a:r>
              <a:rPr lang="en-US" altLang="ko-KR" dirty="0" smtClean="0"/>
              <a:t>)</a:t>
            </a:r>
            <a:endParaRPr lang="en-US" altLang="ko-KR" dirty="0"/>
          </a:p>
          <a:p>
            <a:pPr marL="357187" lvl="1" indent="0" algn="l">
              <a:buNone/>
            </a:pPr>
            <a:endParaRPr lang="en-US" altLang="ko-KR" dirty="0" smtClean="0">
              <a:solidFill>
                <a:schemeClr val="accent2"/>
              </a:solidFill>
              <a:latin typeface="Tahoma" pitchFamily="34" charset="0"/>
            </a:endParaRPr>
          </a:p>
          <a:p>
            <a:pPr marL="357187" lvl="1" indent="0" algn="l">
              <a:buNone/>
            </a:pPr>
            <a:r>
              <a:rPr lang="en-US" altLang="ko-KR" dirty="0" smtClean="0">
                <a:solidFill>
                  <a:schemeClr val="accent2"/>
                </a:solidFill>
                <a:latin typeface="Tahoma" pitchFamily="34" charset="0"/>
              </a:rPr>
              <a:t>* Standby</a:t>
            </a:r>
            <a:r>
              <a:rPr lang="ko-KR" altLang="en-US" dirty="0">
                <a:solidFill>
                  <a:schemeClr val="accent2"/>
                </a:solidFill>
                <a:latin typeface="Tahoma" pitchFamily="34" charset="0"/>
              </a:rPr>
              <a:t>를 한번이라도 </a:t>
            </a:r>
            <a:r>
              <a:rPr lang="en-US" altLang="ko-KR" dirty="0">
                <a:solidFill>
                  <a:schemeClr val="accent2"/>
                </a:solidFill>
                <a:latin typeface="Tahoma" pitchFamily="34" charset="0"/>
              </a:rPr>
              <a:t>NORMAL </a:t>
            </a:r>
            <a:r>
              <a:rPr lang="ko-KR" altLang="en-US" dirty="0">
                <a:solidFill>
                  <a:schemeClr val="accent2"/>
                </a:solidFill>
                <a:latin typeface="Tahoma" pitchFamily="34" charset="0"/>
              </a:rPr>
              <a:t>모드로 기동하면 더 이상 </a:t>
            </a:r>
            <a:r>
              <a:rPr lang="en-US" altLang="ko-KR" dirty="0">
                <a:solidFill>
                  <a:schemeClr val="accent2"/>
                </a:solidFill>
                <a:latin typeface="Tahoma" pitchFamily="34" charset="0"/>
              </a:rPr>
              <a:t>standby</a:t>
            </a:r>
            <a:r>
              <a:rPr lang="ko-KR" altLang="en-US" dirty="0">
                <a:solidFill>
                  <a:schemeClr val="accent2"/>
                </a:solidFill>
                <a:latin typeface="Tahoma" pitchFamily="34" charset="0"/>
              </a:rPr>
              <a:t>로 동작할 수 없음</a:t>
            </a:r>
            <a:r>
              <a:rPr lang="en-US" altLang="ko-KR" dirty="0">
                <a:solidFill>
                  <a:schemeClr val="accent2"/>
                </a:solidFill>
                <a:latin typeface="Tahoma" pitchFamily="34" charset="0"/>
              </a:rPr>
              <a:t>.</a:t>
            </a:r>
          </a:p>
          <a:p>
            <a:pPr marL="357187" lvl="1" indent="0" algn="l">
              <a:buNone/>
            </a:pPr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</p:spTree>
    <p:extLst>
      <p:ext uri="{BB962C8B-B14F-4D97-AF65-F5344CB8AC3E}">
        <p14:creationId xmlns:p14="http://schemas.microsoft.com/office/powerpoint/2010/main" val="1836658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TSC </a:t>
            </a:r>
            <a:r>
              <a:rPr lang="ko-KR" altLang="en-US" dirty="0" smtClean="0"/>
              <a:t>설</a:t>
            </a:r>
            <a:r>
              <a:rPr lang="ko-KR" altLang="en-US" dirty="0"/>
              <a:t>치</a:t>
            </a:r>
            <a:endParaRPr lang="en-US" altLang="ko-KR" dirty="0" smtClean="0"/>
          </a:p>
          <a:p>
            <a:pPr lvl="1" algn="l"/>
            <a:r>
              <a:rPr lang="en-US" altLang="ko-KR" dirty="0"/>
              <a:t> </a:t>
            </a:r>
            <a:r>
              <a:rPr lang="en-US" altLang="ko-KR" dirty="0" smtClean="0"/>
              <a:t>Primary DB </a:t>
            </a:r>
            <a:r>
              <a:rPr lang="ko-KR" altLang="en-US" dirty="0" smtClean="0"/>
              <a:t>설치</a:t>
            </a:r>
            <a:endParaRPr lang="en-US" altLang="ko-KR" dirty="0" smtClean="0"/>
          </a:p>
          <a:p>
            <a:pPr marL="892175" lvl="2" indent="-171450">
              <a:buFont typeface="Arial" pitchFamily="34" charset="0"/>
              <a:buChar char="•"/>
            </a:pPr>
            <a:r>
              <a:rPr lang="ko-KR" altLang="en-US" dirty="0" smtClean="0"/>
              <a:t>엔진 </a:t>
            </a:r>
            <a:r>
              <a:rPr lang="en-US" altLang="ko-KR" dirty="0" smtClean="0"/>
              <a:t>Directory : $HOME/tibero5</a:t>
            </a:r>
          </a:p>
          <a:p>
            <a:pPr marL="892175" lvl="2" indent="-171450">
              <a:buFont typeface="Arial" pitchFamily="34" charset="0"/>
              <a:buChar char="•"/>
            </a:pPr>
            <a:r>
              <a:rPr lang="en-US" altLang="ko-KR" dirty="0"/>
              <a:t> </a:t>
            </a:r>
            <a:r>
              <a:rPr lang="en-US" altLang="ko-KR" dirty="0" err="1" smtClean="0"/>
              <a:t>Datafile</a:t>
            </a:r>
            <a:r>
              <a:rPr lang="en-US" altLang="ko-KR" dirty="0" smtClean="0"/>
              <a:t> Directory : $TB_HOME/</a:t>
            </a:r>
            <a:r>
              <a:rPr lang="en-US" altLang="ko-KR" dirty="0" err="1" smtClean="0"/>
              <a:t>tbdata</a:t>
            </a:r>
            <a:endParaRPr lang="en-US" altLang="ko-KR" dirty="0" smtClean="0"/>
          </a:p>
          <a:p>
            <a:pPr marL="892175" lvl="2" indent="-171450">
              <a:buFont typeface="Arial" pitchFamily="34" charset="0"/>
              <a:buChar char="•"/>
            </a:pPr>
            <a:r>
              <a:rPr lang="en-US" altLang="ko-KR" dirty="0" smtClean="0"/>
              <a:t> Single Database </a:t>
            </a:r>
            <a:r>
              <a:rPr lang="ko-KR" altLang="en-US" dirty="0" smtClean="0"/>
              <a:t>설치와 동일한 방법으로 설치</a:t>
            </a:r>
            <a:endParaRPr lang="en-US" altLang="ko-KR" dirty="0" smtClean="0"/>
          </a:p>
          <a:p>
            <a:pPr marL="892175" lvl="2" indent="-171450">
              <a:buFont typeface="Arial" pitchFamily="34" charset="0"/>
              <a:buChar char="•"/>
            </a:pPr>
            <a:endParaRPr lang="en-US" altLang="ko-KR" dirty="0" smtClean="0"/>
          </a:p>
          <a:p>
            <a:pPr lvl="1"/>
            <a:r>
              <a:rPr lang="en-US" altLang="ko-KR" dirty="0"/>
              <a:t> </a:t>
            </a:r>
            <a:r>
              <a:rPr lang="en-US" altLang="ko-KR" dirty="0" smtClean="0"/>
              <a:t>Standby DB </a:t>
            </a:r>
            <a:r>
              <a:rPr lang="ko-KR" altLang="en-US" dirty="0" smtClean="0"/>
              <a:t>설치</a:t>
            </a:r>
            <a:endParaRPr lang="en-US" altLang="ko-KR" dirty="0" smtClean="0"/>
          </a:p>
          <a:p>
            <a:pPr marL="892175" lvl="2" indent="-171450">
              <a:buFont typeface="Arial" pitchFamily="34" charset="0"/>
              <a:buChar char="•"/>
            </a:pPr>
            <a:r>
              <a:rPr lang="ko-KR" altLang="en-US" dirty="0" smtClean="0"/>
              <a:t>프로파일 설치 </a:t>
            </a:r>
            <a:r>
              <a:rPr lang="en-US" altLang="ko-KR" dirty="0" smtClean="0"/>
              <a:t>(ex) vi .</a:t>
            </a:r>
            <a:r>
              <a:rPr lang="en-US" altLang="ko-KR" dirty="0" err="1" smtClean="0"/>
              <a:t>bash_profile</a:t>
            </a:r>
            <a:r>
              <a:rPr lang="en-US" altLang="ko-KR" dirty="0" smtClean="0"/>
              <a:t> : java home,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home)</a:t>
            </a:r>
          </a:p>
          <a:p>
            <a:pPr marL="892175" lvl="2" indent="-171450">
              <a:buFont typeface="Arial" pitchFamily="34" charset="0"/>
              <a:buChar char="•"/>
            </a:pPr>
            <a:r>
              <a:rPr lang="en-US" altLang="ko-KR" dirty="0"/>
              <a:t>Primary DB</a:t>
            </a:r>
            <a:r>
              <a:rPr lang="ko-KR" altLang="en-US" dirty="0"/>
              <a:t>와 동일한 버전으로 엔진만 </a:t>
            </a:r>
            <a:r>
              <a:rPr lang="ko-KR" altLang="en-US" dirty="0" smtClean="0"/>
              <a:t>설치</a:t>
            </a:r>
            <a:r>
              <a:rPr lang="en-US" altLang="ko-KR" dirty="0" smtClean="0"/>
              <a:t>. </a:t>
            </a:r>
            <a:r>
              <a:rPr lang="en-US" altLang="ko-KR" dirty="0"/>
              <a:t>($</a:t>
            </a:r>
            <a:r>
              <a:rPr lang="en-US" altLang="ko-KR" dirty="0" smtClean="0"/>
              <a:t>HOME/tibero5)</a:t>
            </a:r>
          </a:p>
          <a:p>
            <a:pPr marL="892175" lvl="2" indent="-171450">
              <a:buFont typeface="Arial" pitchFamily="34" charset="0"/>
              <a:buChar char="•"/>
            </a:pPr>
            <a:r>
              <a:rPr lang="en-US" altLang="ko-KR" dirty="0" err="1"/>
              <a:t>Tibero</a:t>
            </a:r>
            <a:r>
              <a:rPr lang="en-US" altLang="ko-KR" dirty="0"/>
              <a:t> </a:t>
            </a:r>
            <a:r>
              <a:rPr lang="ko-KR" altLang="en-US" dirty="0"/>
              <a:t>엔진 내 </a:t>
            </a:r>
            <a:r>
              <a:rPr lang="en-US" altLang="ko-KR" dirty="0"/>
              <a:t>license </a:t>
            </a:r>
            <a:r>
              <a:rPr lang="ko-KR" altLang="en-US" dirty="0"/>
              <a:t>폴더 생성 및 적용</a:t>
            </a:r>
            <a:r>
              <a:rPr lang="en-US" altLang="ko-KR" dirty="0"/>
              <a:t>, </a:t>
            </a:r>
            <a:r>
              <a:rPr lang="ko-KR" altLang="en-US" dirty="0"/>
              <a:t>그리고 </a:t>
            </a:r>
            <a:r>
              <a:rPr lang="en-US" altLang="ko-KR" dirty="0"/>
              <a:t>gen_tip.sh</a:t>
            </a:r>
            <a:r>
              <a:rPr lang="ko-KR" altLang="en-US" dirty="0"/>
              <a:t>과정까지 </a:t>
            </a:r>
            <a:r>
              <a:rPr lang="ko-KR" altLang="en-US" dirty="0" smtClean="0"/>
              <a:t>진행</a:t>
            </a:r>
            <a:endParaRPr lang="en-US" altLang="ko-KR" dirty="0" smtClean="0"/>
          </a:p>
          <a:p>
            <a:pPr marL="892175" lvl="2" indent="-171450">
              <a:buFont typeface="Arial" pitchFamily="34" charset="0"/>
              <a:buChar char="•"/>
            </a:pPr>
            <a:r>
              <a:rPr lang="ko-KR" altLang="en-US" dirty="0"/>
              <a:t>데이터파일 </a:t>
            </a:r>
            <a:r>
              <a:rPr lang="ko-KR" altLang="en-US" dirty="0" err="1"/>
              <a:t>디렉토리</a:t>
            </a:r>
            <a:r>
              <a:rPr lang="ko-KR" altLang="en-US" dirty="0"/>
              <a:t> </a:t>
            </a:r>
            <a:r>
              <a:rPr lang="ko-KR" altLang="en-US" dirty="0" smtClean="0"/>
              <a:t>생성</a:t>
            </a:r>
            <a:r>
              <a:rPr lang="en-US" altLang="ko-KR" dirty="0" smtClean="0"/>
              <a:t>. ($TB_HOME/</a:t>
            </a:r>
            <a:r>
              <a:rPr lang="en-US" altLang="ko-KR" dirty="0" err="1" smtClean="0"/>
              <a:t>tbdata</a:t>
            </a:r>
            <a:r>
              <a:rPr lang="en-US" altLang="ko-KR" dirty="0" smtClean="0"/>
              <a:t>)</a:t>
            </a:r>
          </a:p>
          <a:p>
            <a:pPr marL="892175" lvl="2" indent="-171450">
              <a:buFont typeface="Arial" pitchFamily="34" charset="0"/>
              <a:buChar char="•"/>
            </a:pPr>
            <a:endParaRPr lang="en-US" altLang="ko-KR" dirty="0"/>
          </a:p>
          <a:p>
            <a:pPr marL="376237" indent="-285750"/>
            <a:r>
              <a:rPr lang="en-US" altLang="ko-KR" dirty="0"/>
              <a:t>TSC </a:t>
            </a:r>
            <a:r>
              <a:rPr lang="en-US" altLang="ko-KR" dirty="0" smtClean="0"/>
              <a:t>DB </a:t>
            </a:r>
            <a:r>
              <a:rPr lang="ko-KR" altLang="en-US" dirty="0" smtClean="0"/>
              <a:t>설정 및 구성</a:t>
            </a:r>
            <a:endParaRPr lang="en-US" altLang="ko-KR" dirty="0"/>
          </a:p>
          <a:p>
            <a:pPr lvl="1" algn="l"/>
            <a:r>
              <a:rPr lang="en-US" altLang="ko-KR" dirty="0"/>
              <a:t> Primary DB </a:t>
            </a:r>
            <a:r>
              <a:rPr lang="ko-KR" altLang="en-US" dirty="0" smtClean="0"/>
              <a:t>설정</a:t>
            </a:r>
            <a:r>
              <a:rPr lang="en-US" altLang="ko-KR" dirty="0" smtClean="0"/>
              <a:t>($TB_HOME/</a:t>
            </a:r>
            <a:r>
              <a:rPr lang="en-US" altLang="ko-KR" dirty="0" err="1" smtClean="0"/>
              <a:t>config</a:t>
            </a:r>
            <a:r>
              <a:rPr lang="en-US" altLang="ko-KR" dirty="0" smtClean="0"/>
              <a:t>/$</a:t>
            </a:r>
            <a:r>
              <a:rPr lang="en-US" altLang="ko-KR" dirty="0" err="1" smtClean="0"/>
              <a:t>TB_SID.tip</a:t>
            </a:r>
            <a:r>
              <a:rPr lang="en-US" altLang="ko-KR" dirty="0"/>
              <a:t>)</a:t>
            </a:r>
          </a:p>
          <a:p>
            <a:pPr marL="892175" lvl="2" indent="-171450">
              <a:buFont typeface="Arial" pitchFamily="34" charset="0"/>
              <a:buChar char="•"/>
            </a:pPr>
            <a:r>
              <a:rPr lang="en-US" altLang="ko-KR" dirty="0"/>
              <a:t>LOG_REPLICATION_MODE : Primary DB </a:t>
            </a:r>
            <a:r>
              <a:rPr lang="ko-KR" altLang="en-US" dirty="0"/>
              <a:t>동작 모드 설정</a:t>
            </a:r>
            <a:r>
              <a:rPr lang="en-US" altLang="ko-KR" dirty="0" smtClean="0"/>
              <a:t>.</a:t>
            </a:r>
          </a:p>
          <a:p>
            <a:pPr marL="892175" lvl="2" indent="-171450">
              <a:buFont typeface="Arial" pitchFamily="34" charset="0"/>
              <a:buChar char="•"/>
            </a:pPr>
            <a:r>
              <a:rPr lang="en-US" altLang="ko-KR" dirty="0" smtClean="0"/>
              <a:t> </a:t>
            </a:r>
            <a:r>
              <a:rPr lang="en-US" altLang="ko-KR" b="0" dirty="0" err="1"/>
              <a:t>LOG_REPLICATION_DEST_n</a:t>
            </a:r>
            <a:r>
              <a:rPr lang="en-US" altLang="ko-KR" b="0" dirty="0"/>
              <a:t>: Standby DB </a:t>
            </a:r>
            <a:r>
              <a:rPr lang="ko-KR" altLang="en-US" b="0" dirty="0"/>
              <a:t>정보 및 로그 전송방식 </a:t>
            </a:r>
            <a:r>
              <a:rPr lang="ko-KR" altLang="en-US" b="0" dirty="0" smtClean="0"/>
              <a:t>설정</a:t>
            </a:r>
            <a:r>
              <a:rPr lang="en-US" altLang="ko-KR" b="0" dirty="0" smtClean="0"/>
              <a:t>, </a:t>
            </a:r>
            <a:r>
              <a:rPr lang="en-US" altLang="ko-KR" sz="1000" dirty="0" smtClean="0"/>
              <a:t>  </a:t>
            </a:r>
            <a:r>
              <a:rPr lang="en-US" altLang="ko-KR" b="0" dirty="0" smtClean="0"/>
              <a:t>Standby DB</a:t>
            </a:r>
            <a:r>
              <a:rPr lang="ko-KR" altLang="en-US" b="0" dirty="0"/>
              <a:t>는 </a:t>
            </a:r>
            <a:r>
              <a:rPr lang="en-US" altLang="ko-KR" b="0" dirty="0"/>
              <a:t>9</a:t>
            </a:r>
            <a:r>
              <a:rPr lang="ko-KR" altLang="en-US" b="0" dirty="0"/>
              <a:t>개 까지 설정 </a:t>
            </a:r>
            <a:r>
              <a:rPr lang="ko-KR" altLang="en-US" b="0" dirty="0" smtClean="0"/>
              <a:t>가능</a:t>
            </a:r>
            <a:endParaRPr lang="en-US" altLang="ko-KR" b="0" dirty="0" smtClean="0"/>
          </a:p>
          <a:p>
            <a:pPr marL="892175" lvl="2" indent="-171450">
              <a:buFont typeface="Arial" pitchFamily="34" charset="0"/>
              <a:buChar char="•"/>
            </a:pPr>
            <a:endParaRPr lang="en-US" altLang="ko-KR" sz="1800" dirty="0"/>
          </a:p>
          <a:p>
            <a:pPr marL="892175" lvl="2" indent="-171450">
              <a:buFont typeface="Arial" pitchFamily="34" charset="0"/>
              <a:buChar char="•"/>
            </a:pPr>
            <a:endParaRPr lang="en-US" altLang="ko-KR" dirty="0" smtClean="0"/>
          </a:p>
          <a:p>
            <a:pPr marL="892175" lvl="2" indent="-171450">
              <a:buFont typeface="Arial" pitchFamily="34" charset="0"/>
              <a:buChar char="•"/>
            </a:pPr>
            <a:r>
              <a:rPr lang="en-US" altLang="ko-KR" dirty="0" smtClean="0"/>
              <a:t>LOG_BUFFER=16M </a:t>
            </a:r>
            <a:r>
              <a:rPr lang="ko-KR" altLang="en-US" dirty="0" smtClean="0"/>
              <a:t>이하로</a:t>
            </a:r>
            <a:r>
              <a:rPr lang="en-US" altLang="ko-KR" dirty="0" smtClean="0"/>
              <a:t> </a:t>
            </a:r>
            <a:r>
              <a:rPr lang="ko-KR" altLang="en-US" dirty="0" smtClean="0"/>
              <a:t>반드시 설정</a:t>
            </a:r>
            <a:endParaRPr lang="en-US" altLang="ko-KR" dirty="0" smtClean="0"/>
          </a:p>
          <a:p>
            <a:r>
              <a:rPr lang="en-US" altLang="ko-KR" dirty="0" smtClean="0"/>
              <a:t>          </a:t>
            </a:r>
            <a:r>
              <a:rPr lang="en-US" altLang="ko-KR" sz="1200" dirty="0" smtClean="0"/>
              <a:t>(</a:t>
            </a:r>
            <a:r>
              <a:rPr lang="en-US" altLang="ko-KR" sz="1200" b="0" dirty="0"/>
              <a:t>primary</a:t>
            </a:r>
            <a:r>
              <a:rPr lang="ko-KR" altLang="en-US" sz="1200" b="0" dirty="0"/>
              <a:t>와 </a:t>
            </a:r>
            <a:r>
              <a:rPr lang="en-US" altLang="ko-KR" sz="1200" b="0" dirty="0"/>
              <a:t>standby</a:t>
            </a:r>
            <a:r>
              <a:rPr lang="ko-KR" altLang="en-US" sz="1200" b="0" dirty="0"/>
              <a:t>사이의 </a:t>
            </a:r>
            <a:r>
              <a:rPr lang="ko-KR" altLang="en-US" sz="1200" b="0" dirty="0" err="1"/>
              <a:t>네트웍</a:t>
            </a:r>
            <a:r>
              <a:rPr lang="ko-KR" altLang="en-US" sz="1200" b="0" dirty="0"/>
              <a:t> 통신을 </a:t>
            </a:r>
            <a:r>
              <a:rPr lang="ko-KR" altLang="en-US" sz="1200" b="0" dirty="0" err="1"/>
              <a:t>할때</a:t>
            </a:r>
            <a:r>
              <a:rPr lang="ko-KR" altLang="en-US" sz="1200" b="0" dirty="0"/>
              <a:t> 사용하는 </a:t>
            </a:r>
            <a:r>
              <a:rPr lang="ko-KR" altLang="en-US" sz="1200" b="0" dirty="0" err="1"/>
              <a:t>티베로</a:t>
            </a:r>
            <a:r>
              <a:rPr lang="ko-KR" altLang="en-US" sz="1200" b="0" dirty="0"/>
              <a:t> </a:t>
            </a:r>
            <a:r>
              <a:rPr lang="ko-KR" altLang="en-US" sz="1200" b="0" dirty="0" smtClean="0"/>
              <a:t>프로토콜의 </a:t>
            </a:r>
            <a:r>
              <a:rPr lang="en-US" altLang="ko-KR" sz="1200" b="0" dirty="0" err="1" smtClean="0"/>
              <a:t>tbmsg</a:t>
            </a:r>
            <a:r>
              <a:rPr lang="en-US" altLang="ko-KR" sz="1200" b="0" dirty="0" smtClean="0"/>
              <a:t> </a:t>
            </a:r>
            <a:r>
              <a:rPr lang="ko-KR" altLang="en-US" sz="1200" b="0" dirty="0"/>
              <a:t>라는 구조체의 최대크기는 </a:t>
            </a:r>
            <a:endParaRPr lang="en-US" altLang="ko-KR" sz="1200" b="0" dirty="0" smtClean="0"/>
          </a:p>
          <a:p>
            <a:r>
              <a:rPr lang="en-US" altLang="ko-KR" sz="1200" b="0" dirty="0"/>
              <a:t> </a:t>
            </a:r>
            <a:r>
              <a:rPr lang="en-US" altLang="ko-KR" sz="1200" b="0" dirty="0" smtClean="0"/>
              <a:t>             16M</a:t>
            </a:r>
            <a:r>
              <a:rPr lang="ko-KR" altLang="en-US" sz="1200" b="0" dirty="0"/>
              <a:t>로 </a:t>
            </a:r>
            <a:r>
              <a:rPr lang="ko-KR" altLang="en-US" sz="1200" b="0" dirty="0" smtClean="0"/>
              <a:t>설정됨</a:t>
            </a:r>
            <a:endParaRPr lang="en-US" altLang="ko-KR" dirty="0" smtClean="0"/>
          </a:p>
        </p:txBody>
      </p:sp>
      <p:sp>
        <p:nvSpPr>
          <p:cNvPr id="4" name="Text Box 205"/>
          <p:cNvSpPr txBox="1">
            <a:spLocks noChangeArrowheads="1"/>
          </p:cNvSpPr>
          <p:nvPr/>
        </p:nvSpPr>
        <p:spPr bwMode="auto">
          <a:xfrm>
            <a:off x="971600" y="5085184"/>
            <a:ext cx="7452828" cy="46166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LOG_REPLICATION_MODE=PROTECTION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LOG_REPLICATION_DEST_1="192.169.20.82:8629 LGWR SYNC"</a:t>
            </a:r>
            <a:endParaRPr lang="en-US" altLang="ko-KR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6658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TSC </a:t>
            </a:r>
            <a:r>
              <a:rPr lang="ko-KR" altLang="en-US" dirty="0" smtClean="0"/>
              <a:t>설정 및 구성 </a:t>
            </a:r>
            <a:r>
              <a:rPr lang="en-US" altLang="ko-KR" dirty="0" smtClean="0"/>
              <a:t>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</a:p>
          <a:p>
            <a:pPr marL="357187" lvl="1" indent="0" algn="l">
              <a:buNone/>
            </a:pPr>
            <a:endParaRPr lang="en-US" altLang="ko-KR" dirty="0" smtClean="0"/>
          </a:p>
          <a:p>
            <a:pPr lvl="1" algn="l"/>
            <a:r>
              <a:rPr lang="en-US" altLang="ko-KR" dirty="0" smtClean="0"/>
              <a:t> Standby DB </a:t>
            </a:r>
            <a:r>
              <a:rPr lang="ko-KR" altLang="en-US" dirty="0" smtClean="0"/>
              <a:t>설정</a:t>
            </a:r>
            <a:endParaRPr lang="en-US" altLang="ko-KR" dirty="0"/>
          </a:p>
          <a:p>
            <a:pPr lvl="2">
              <a:buFont typeface="Arial" pitchFamily="34" charset="0"/>
              <a:buChar char="•"/>
            </a:pPr>
            <a:r>
              <a:rPr lang="en-US" altLang="ko-KR" dirty="0" smtClean="0"/>
              <a:t>Primary </a:t>
            </a:r>
            <a:r>
              <a:rPr lang="en-US" altLang="ko-KR" dirty="0"/>
              <a:t>DB</a:t>
            </a:r>
            <a:r>
              <a:rPr lang="ko-KR" altLang="en-US" dirty="0"/>
              <a:t>가 정상종료 상태에서 </a:t>
            </a:r>
            <a:r>
              <a:rPr lang="en-US" altLang="ko-KR" dirty="0"/>
              <a:t>Standby DB</a:t>
            </a:r>
            <a:r>
              <a:rPr lang="ko-KR" altLang="en-US" dirty="0"/>
              <a:t>로 </a:t>
            </a:r>
            <a:r>
              <a:rPr lang="en-US" altLang="ko-KR" dirty="0"/>
              <a:t>Primary DB </a:t>
            </a:r>
            <a:r>
              <a:rPr lang="ko-KR" altLang="en-US" dirty="0"/>
              <a:t>모든 데이터파일 복사 </a:t>
            </a:r>
            <a:r>
              <a:rPr lang="ko-KR" altLang="en-US" dirty="0" smtClean="0"/>
              <a:t>이동</a:t>
            </a:r>
            <a:endParaRPr lang="en-US" altLang="ko-KR" dirty="0" smtClean="0"/>
          </a:p>
          <a:p>
            <a:pPr marL="623888" lvl="2" indent="0">
              <a:buNone/>
            </a:pPr>
            <a:r>
              <a:rPr lang="en-US" altLang="ko-KR" dirty="0" smtClean="0"/>
              <a:t>   Primary </a:t>
            </a:r>
            <a:r>
              <a:rPr lang="en-US" altLang="ko-KR" dirty="0"/>
              <a:t>DB</a:t>
            </a:r>
            <a:r>
              <a:rPr lang="ko-KR" altLang="en-US" dirty="0"/>
              <a:t>의 모든 </a:t>
            </a:r>
            <a:r>
              <a:rPr lang="en-US" altLang="ko-KR" dirty="0"/>
              <a:t>DB </a:t>
            </a:r>
            <a:r>
              <a:rPr lang="ko-KR" altLang="en-US" dirty="0"/>
              <a:t>파일 </a:t>
            </a:r>
            <a:r>
              <a:rPr lang="ko-KR" altLang="en-US" dirty="0" smtClean="0"/>
              <a:t>백업 </a:t>
            </a:r>
            <a:r>
              <a:rPr lang="en-US" altLang="ko-KR" dirty="0" smtClean="0"/>
              <a:t>($TB_HOME/</a:t>
            </a:r>
            <a:r>
              <a:rPr lang="en-US" altLang="ko-KR" dirty="0" err="1" smtClean="0"/>
              <a:t>tbdata</a:t>
            </a:r>
            <a:r>
              <a:rPr lang="en-US" altLang="ko-KR" dirty="0" smtClean="0"/>
              <a:t> </a:t>
            </a:r>
            <a:r>
              <a:rPr lang="ko-KR" altLang="en-US" dirty="0" err="1" smtClean="0"/>
              <a:t>디렉토리</a:t>
            </a:r>
            <a:r>
              <a:rPr lang="ko-KR" altLang="en-US" dirty="0" smtClean="0"/>
              <a:t> 모든 파일을 복사</a:t>
            </a:r>
            <a:r>
              <a:rPr lang="en-US" altLang="ko-KR" dirty="0" smtClean="0"/>
              <a:t>)</a:t>
            </a:r>
          </a:p>
          <a:p>
            <a:pPr marL="623888" lvl="2" indent="0">
              <a:buNone/>
            </a:pPr>
            <a:r>
              <a:rPr lang="en-US" altLang="ko-KR" dirty="0" smtClean="0"/>
              <a:t>   Standby </a:t>
            </a:r>
            <a:r>
              <a:rPr lang="en-US" altLang="ko-KR" dirty="0"/>
              <a:t>DB</a:t>
            </a:r>
            <a:r>
              <a:rPr lang="ko-KR" altLang="en-US" dirty="0"/>
              <a:t>로 </a:t>
            </a:r>
            <a:r>
              <a:rPr lang="ko-KR" altLang="en-US" dirty="0" smtClean="0"/>
              <a:t>이동 </a:t>
            </a:r>
            <a:r>
              <a:rPr lang="en-US" altLang="ko-KR" dirty="0" smtClean="0"/>
              <a:t>(</a:t>
            </a:r>
            <a:r>
              <a:rPr lang="ko-KR" altLang="en-US" dirty="0" smtClean="0"/>
              <a:t>위에서 복사된 파일을 모두 </a:t>
            </a:r>
            <a:r>
              <a:rPr lang="en-US" altLang="ko-KR" dirty="0" err="1" smtClean="0"/>
              <a:t>Standy</a:t>
            </a:r>
            <a:r>
              <a:rPr lang="en-US" altLang="ko-KR" dirty="0" smtClean="0"/>
              <a:t> DB</a:t>
            </a:r>
            <a:r>
              <a:rPr lang="ko-KR" altLang="en-US" dirty="0" smtClean="0"/>
              <a:t>로 이동</a:t>
            </a:r>
            <a:r>
              <a:rPr lang="en-US" altLang="ko-KR" dirty="0" smtClean="0"/>
              <a:t>)</a:t>
            </a:r>
          </a:p>
          <a:p>
            <a:pPr lvl="2">
              <a:buFont typeface="Arial" pitchFamily="34" charset="0"/>
              <a:buChar char="•"/>
            </a:pPr>
            <a:r>
              <a:rPr lang="ko-KR" altLang="en-US" dirty="0" smtClean="0"/>
              <a:t>설정 파일 수정 </a:t>
            </a:r>
            <a:r>
              <a:rPr lang="en-US" altLang="ko-KR" dirty="0" smtClean="0"/>
              <a:t>($TB_HOME/</a:t>
            </a:r>
            <a:r>
              <a:rPr lang="en-US" altLang="ko-KR" dirty="0" err="1" smtClean="0"/>
              <a:t>config</a:t>
            </a:r>
            <a:r>
              <a:rPr lang="en-US" altLang="ko-KR" dirty="0" smtClean="0"/>
              <a:t>/$</a:t>
            </a:r>
            <a:r>
              <a:rPr lang="en-US" altLang="ko-KR" dirty="0" err="1" smtClean="0"/>
              <a:t>TB_SID.tip</a:t>
            </a:r>
            <a:r>
              <a:rPr lang="en-US" altLang="ko-KR" dirty="0" smtClean="0"/>
              <a:t>)</a:t>
            </a:r>
          </a:p>
          <a:p>
            <a:pPr marL="623888" lvl="2" indent="0">
              <a:buNone/>
            </a:pPr>
            <a:r>
              <a:rPr lang="en-US" altLang="ko-KR" b="0" dirty="0" smtClean="0"/>
              <a:t>   DB_NAME</a:t>
            </a:r>
            <a:r>
              <a:rPr lang="ko-KR" altLang="en-US" b="0" dirty="0"/>
              <a:t>을 </a:t>
            </a:r>
            <a:r>
              <a:rPr lang="en-US" altLang="ko-KR" b="0" dirty="0"/>
              <a:t>Primary DB</a:t>
            </a:r>
            <a:r>
              <a:rPr lang="ko-KR" altLang="en-US" b="0" dirty="0"/>
              <a:t>와 </a:t>
            </a:r>
            <a:r>
              <a:rPr lang="ko-KR" altLang="en-US" b="0" dirty="0" smtClean="0"/>
              <a:t>일치</a:t>
            </a:r>
            <a:endParaRPr lang="en-US" altLang="ko-KR" b="0" dirty="0" smtClean="0"/>
          </a:p>
          <a:p>
            <a:pPr marL="623888" lvl="2" indent="0">
              <a:buNone/>
            </a:pPr>
            <a:r>
              <a:rPr lang="en-US" altLang="ko-KR" b="0" dirty="0" smtClean="0"/>
              <a:t>   Primary </a:t>
            </a:r>
            <a:r>
              <a:rPr lang="en-US" altLang="ko-KR" b="0" dirty="0"/>
              <a:t>DB</a:t>
            </a:r>
            <a:r>
              <a:rPr lang="ko-KR" altLang="en-US" b="0" dirty="0"/>
              <a:t>의 백업파일들의 파일 경로가 달라진 경우 파일 경로 변환을 위한 </a:t>
            </a:r>
            <a:r>
              <a:rPr lang="ko-KR" altLang="en-US" b="0" dirty="0" err="1" smtClean="0"/>
              <a:t>파라미터를</a:t>
            </a:r>
            <a:r>
              <a:rPr lang="ko-KR" altLang="en-US" b="0" dirty="0" smtClean="0"/>
              <a:t> 추가</a:t>
            </a:r>
            <a:endParaRPr lang="en-US" altLang="ko-KR" b="0" dirty="0" smtClean="0"/>
          </a:p>
          <a:p>
            <a:pPr marL="623888" lvl="2" indent="0">
              <a:buNone/>
            </a:pPr>
            <a:endParaRPr lang="en-US" altLang="ko-KR" dirty="0"/>
          </a:p>
          <a:p>
            <a:pPr marL="623888" lvl="2" indent="0">
              <a:buNone/>
            </a:pPr>
            <a:endParaRPr lang="en-US" altLang="ko-KR" dirty="0" smtClean="0"/>
          </a:p>
          <a:p>
            <a:pPr marL="623888" lvl="2" indent="0">
              <a:buNone/>
            </a:pPr>
            <a:endParaRPr lang="en-US" altLang="ko-KR" dirty="0"/>
          </a:p>
          <a:p>
            <a:pPr lvl="2"/>
            <a:r>
              <a:rPr lang="ko-KR" altLang="en-US" dirty="0"/>
              <a:t>변환된 파일 경로 </a:t>
            </a:r>
            <a:r>
              <a:rPr lang="ko-KR" altLang="en-US" dirty="0" smtClean="0"/>
              <a:t>적용작업 </a:t>
            </a:r>
            <a:r>
              <a:rPr lang="en-US" altLang="ko-KR" dirty="0"/>
              <a:t>(</a:t>
            </a:r>
            <a:r>
              <a:rPr lang="ko-KR" altLang="en-US" b="1" dirty="0"/>
              <a:t>단</a:t>
            </a:r>
            <a:r>
              <a:rPr lang="en-US" altLang="ko-KR" b="1" dirty="0"/>
              <a:t>, </a:t>
            </a:r>
            <a:r>
              <a:rPr lang="ko-KR" altLang="en-US" b="1" dirty="0"/>
              <a:t>파일경로가 동일한 경우 </a:t>
            </a:r>
            <a:r>
              <a:rPr lang="ko-KR" altLang="en-US" b="1" dirty="0" smtClean="0"/>
              <a:t>현재 과정이 </a:t>
            </a:r>
            <a:r>
              <a:rPr lang="ko-KR" altLang="en-US" b="1" dirty="0"/>
              <a:t>필요하지 </a:t>
            </a:r>
            <a:r>
              <a:rPr lang="ko-KR" altLang="en-US" b="1" dirty="0" smtClean="0"/>
              <a:t>않음</a:t>
            </a:r>
            <a:r>
              <a:rPr lang="en-US" altLang="ko-KR" dirty="0" smtClean="0"/>
              <a:t>)</a:t>
            </a:r>
          </a:p>
          <a:p>
            <a:pPr lvl="2">
              <a:buFont typeface="Arial" pitchFamily="34" charset="0"/>
              <a:buChar char="•"/>
            </a:pP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  <p:sp>
        <p:nvSpPr>
          <p:cNvPr id="4" name="Text Box 205"/>
          <p:cNvSpPr txBox="1">
            <a:spLocks noChangeArrowheads="1"/>
          </p:cNvSpPr>
          <p:nvPr/>
        </p:nvSpPr>
        <p:spPr bwMode="auto">
          <a:xfrm>
            <a:off x="971600" y="3284984"/>
            <a:ext cx="7452828" cy="46166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DB_NAME=tibero5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STANDBY_FILE_NAME_CONVERT=”/home/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/, /home/tibero100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/”</a:t>
            </a:r>
            <a:endParaRPr lang="en-US" altLang="ko-KR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 Box 205"/>
          <p:cNvSpPr txBox="1">
            <a:spLocks noChangeArrowheads="1"/>
          </p:cNvSpPr>
          <p:nvPr/>
        </p:nvSpPr>
        <p:spPr bwMode="auto">
          <a:xfrm>
            <a:off x="971600" y="4185084"/>
            <a:ext cx="7452828" cy="156966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 mount</a:t>
            </a: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 sys/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&gt; ALTER DATABASE STANDBY CONTROLFILE;</a:t>
            </a: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      Database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altered.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SQL&gt; exit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disconnected.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$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tbdown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 instance terminated (NORMAL mode).</a:t>
            </a:r>
            <a:endParaRPr lang="en-US" altLang="ko-KR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6658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TSC DB </a:t>
            </a:r>
            <a:r>
              <a:rPr lang="ko-KR" altLang="en-US" dirty="0" smtClean="0"/>
              <a:t>기동 및 </a:t>
            </a:r>
            <a:r>
              <a:rPr lang="en-US" altLang="ko-KR" dirty="0" smtClean="0"/>
              <a:t>Dictionary View</a:t>
            </a:r>
          </a:p>
          <a:p>
            <a:pPr lvl="1" algn="l"/>
            <a:r>
              <a:rPr lang="en-US" altLang="ko-KR" dirty="0"/>
              <a:t> </a:t>
            </a:r>
            <a:r>
              <a:rPr lang="ko-KR" altLang="en-US" dirty="0" smtClean="0"/>
              <a:t>기동 순서</a:t>
            </a:r>
            <a:endParaRPr lang="en-US" altLang="ko-KR" dirty="0" smtClean="0"/>
          </a:p>
          <a:p>
            <a:pPr lvl="2"/>
            <a:r>
              <a:rPr lang="en-US" altLang="ko-KR" dirty="0" smtClean="0"/>
              <a:t>Standby </a:t>
            </a:r>
            <a:r>
              <a:rPr lang="en-US" altLang="ko-KR" dirty="0"/>
              <a:t>DB</a:t>
            </a:r>
            <a:r>
              <a:rPr lang="ko-KR" altLang="en-US" dirty="0"/>
              <a:t>는 </a:t>
            </a:r>
            <a:r>
              <a:rPr lang="en-US" altLang="ko-KR" dirty="0"/>
              <a:t>RECOVERY </a:t>
            </a:r>
            <a:r>
              <a:rPr lang="ko-KR" altLang="en-US" dirty="0"/>
              <a:t>모드로 </a:t>
            </a:r>
            <a:r>
              <a:rPr lang="ko-KR" altLang="en-US" dirty="0" smtClean="0"/>
              <a:t>기동</a:t>
            </a:r>
            <a:endParaRPr lang="en-US" altLang="ko-KR" dirty="0" smtClean="0"/>
          </a:p>
          <a:p>
            <a:pPr lvl="2"/>
            <a:r>
              <a:rPr lang="en-US" altLang="ko-KR" dirty="0"/>
              <a:t>Primary DB</a:t>
            </a:r>
            <a:r>
              <a:rPr lang="ko-KR" altLang="en-US" dirty="0"/>
              <a:t>는 </a:t>
            </a:r>
            <a:r>
              <a:rPr lang="en-US" altLang="ko-KR" dirty="0"/>
              <a:t>NORMAL </a:t>
            </a:r>
            <a:r>
              <a:rPr lang="ko-KR" altLang="en-US" dirty="0"/>
              <a:t>모드로 기동</a:t>
            </a: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r>
              <a:rPr lang="en-US" altLang="ko-KR" dirty="0" smtClean="0"/>
              <a:t> Dictionary View</a:t>
            </a:r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  <p:sp>
        <p:nvSpPr>
          <p:cNvPr id="4" name="Text Box 205"/>
          <p:cNvSpPr txBox="1">
            <a:spLocks noChangeArrowheads="1"/>
          </p:cNvSpPr>
          <p:nvPr/>
        </p:nvSpPr>
        <p:spPr bwMode="auto">
          <a:xfrm>
            <a:off x="971600" y="1988840"/>
            <a:ext cx="7452828" cy="156966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 –t 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RECOVERY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 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 --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Standby DB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기동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(RECOVERY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모드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)</a:t>
            </a:r>
            <a:endParaRPr lang="en-US" altLang="ko-KR" b="1" dirty="0" smtClean="0">
              <a:latin typeface="맑은 고딕" pitchFamily="50" charset="-127"/>
              <a:ea typeface="맑은 고딕" pitchFamily="50" charset="-127"/>
            </a:endParaRPr>
          </a:p>
          <a:p>
            <a:endParaRPr lang="en-US" altLang="ko-KR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b="1" dirty="0" smtClean="0">
              <a:latin typeface="맑은 고딕" pitchFamily="50" charset="-127"/>
              <a:ea typeface="맑은 고딕" pitchFamily="50" charset="-127"/>
            </a:endParaRPr>
          </a:p>
          <a:p>
            <a:endParaRPr lang="en-US" altLang="ko-KR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   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--</a:t>
            </a:r>
            <a:r>
              <a:rPr lang="en-US" altLang="ko-KR" b="1" dirty="0" smtClean="0">
                <a:solidFill>
                  <a:srgbClr val="C00000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Primary DB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는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NORMAL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모드로 기동하던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.tip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파일에 설정된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Standby DB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들과 연결이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이루어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지고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</a:t>
            </a: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   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백그라운드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프로세스에 의해 자동으로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replication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이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이루어짐</a:t>
            </a:r>
            <a:endParaRPr lang="en-US" altLang="ko-KR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5" name="Group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50066771"/>
              </p:ext>
            </p:extLst>
          </p:nvPr>
        </p:nvGraphicFramePr>
        <p:xfrm>
          <a:off x="608793" y="4185084"/>
          <a:ext cx="8158369" cy="2052228"/>
        </p:xfrm>
        <a:graphic>
          <a:graphicData uri="http://schemas.openxmlformats.org/drawingml/2006/table">
            <a:tbl>
              <a:tblPr/>
              <a:tblGrid>
                <a:gridCol w="1682161"/>
                <a:gridCol w="1682161"/>
                <a:gridCol w="4794047"/>
              </a:tblGrid>
              <a:tr h="49585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View</a:t>
                      </a: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정보확인 </a:t>
                      </a:r>
                      <a:r>
                        <a:rPr kumimoji="1" lang="en-US" altLang="ko-K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>
                          <a:tab pos="266700" algn="l"/>
                        </a:tabLst>
                      </a:pPr>
                      <a:r>
                        <a:rPr kumimoji="1" lang="ko-KR" alt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설 명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51225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V$STANDBY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에서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접속 정보 및 받은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리두로그와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반영된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리두로그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상태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40060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V$STANDBY_DEST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설정된 </a:t>
                      </a: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Standby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들 각각의 접속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정보및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1200" b="0" i="0" u="none" strike="noStrike" kern="1200" baseline="0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리두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로그 전송 상황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504056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V$STANDBY_STATUS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endParaRPr kumimoji="1" lang="en-US" altLang="ko-KR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Primary DB</a:t>
                      </a:r>
                      <a:r>
                        <a:rPr lang="ko-KR" altLang="en-US" sz="1200" b="0" i="0" u="none" strike="noStrike" kern="1200" baseline="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설정된 동작모드와 전송 상황</a:t>
                      </a:r>
                      <a:endParaRPr kumimoji="1" lang="ko-KR" alt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72000" marR="72000" marT="36000" marB="3600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6658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/>
              <a:t>TSC DB </a:t>
            </a:r>
            <a:r>
              <a:rPr lang="ko-KR" altLang="en-US" dirty="0"/>
              <a:t>기동 및 </a:t>
            </a:r>
            <a:r>
              <a:rPr lang="en-US" altLang="ko-KR" dirty="0"/>
              <a:t>Dictionary </a:t>
            </a:r>
            <a:r>
              <a:rPr lang="en-US" altLang="ko-KR" dirty="0" smtClean="0"/>
              <a:t>View (</a:t>
            </a:r>
            <a:r>
              <a:rPr lang="ko-KR" altLang="en-US" dirty="0" smtClean="0"/>
              <a:t>계속</a:t>
            </a:r>
            <a:r>
              <a:rPr lang="en-US" altLang="ko-KR" dirty="0" smtClean="0"/>
              <a:t>)</a:t>
            </a:r>
          </a:p>
          <a:p>
            <a:pPr lvl="1" algn="l"/>
            <a:r>
              <a:rPr lang="en-US" altLang="ko-KR" dirty="0" smtClean="0"/>
              <a:t> </a:t>
            </a:r>
            <a:r>
              <a:rPr lang="en-US" altLang="ko-KR" dirty="0"/>
              <a:t>Standby DB</a:t>
            </a:r>
            <a:r>
              <a:rPr lang="ko-KR" altLang="en-US" dirty="0"/>
              <a:t>에서 </a:t>
            </a:r>
            <a:r>
              <a:rPr lang="en-US" altLang="ko-KR" dirty="0" err="1"/>
              <a:t>v$standby</a:t>
            </a:r>
            <a:r>
              <a:rPr lang="en-US" altLang="ko-KR" dirty="0"/>
              <a:t> </a:t>
            </a:r>
            <a:r>
              <a:rPr lang="ko-KR" altLang="en-US" dirty="0" err="1"/>
              <a:t>뷰</a:t>
            </a:r>
            <a:r>
              <a:rPr lang="ko-KR" altLang="en-US" dirty="0"/>
              <a:t> 조회 </a:t>
            </a:r>
            <a:r>
              <a:rPr lang="ko-KR" altLang="en-US" dirty="0" smtClean="0"/>
              <a:t>결과</a:t>
            </a:r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r>
              <a:rPr lang="en-US" altLang="ko-KR" dirty="0" smtClean="0"/>
              <a:t> Primary </a:t>
            </a:r>
            <a:r>
              <a:rPr lang="en-US" altLang="ko-KR" dirty="0"/>
              <a:t>DB</a:t>
            </a:r>
            <a:r>
              <a:rPr lang="ko-KR" altLang="en-US" dirty="0"/>
              <a:t>에서 </a:t>
            </a:r>
            <a:r>
              <a:rPr lang="en-US" altLang="ko-KR" dirty="0" err="1"/>
              <a:t>v$standby_dest</a:t>
            </a:r>
            <a:r>
              <a:rPr lang="ko-KR" altLang="en-US" dirty="0" err="1"/>
              <a:t>뷰</a:t>
            </a:r>
            <a:r>
              <a:rPr lang="en-US" altLang="ko-KR" dirty="0"/>
              <a:t>, </a:t>
            </a:r>
            <a:r>
              <a:rPr lang="en-US" altLang="ko-KR" dirty="0" err="1"/>
              <a:t>v$standby_status</a:t>
            </a:r>
            <a:r>
              <a:rPr lang="ko-KR" altLang="en-US" dirty="0" err="1"/>
              <a:t>뷰</a:t>
            </a:r>
            <a:r>
              <a:rPr lang="ko-KR" altLang="en-US" dirty="0"/>
              <a:t> 조회결과</a:t>
            </a:r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  <p:sp>
        <p:nvSpPr>
          <p:cNvPr id="4" name="Text Box 205"/>
          <p:cNvSpPr txBox="1">
            <a:spLocks noChangeArrowheads="1"/>
          </p:cNvSpPr>
          <p:nvPr/>
        </p:nvSpPr>
        <p:spPr bwMode="auto">
          <a:xfrm>
            <a:off x="611188" y="1484784"/>
            <a:ext cx="7452828" cy="212365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SQL&gt; ALTER DATABASE OPEN READ ONLY;</a:t>
            </a: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       Database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altered.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SQL&gt; SELECT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primary_addr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, status FROM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v$standby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;</a:t>
            </a:r>
          </a:p>
          <a:p>
            <a:endParaRPr lang="en-US" altLang="ko-KR" b="1" dirty="0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PRIMARY_ADDR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STATUS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------------------------- --------------------------------------------------------------------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192.169.20.83:8629 READ-ONLY STANDBY, RECOVERY IN PROGRESS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1 row selected.</a:t>
            </a:r>
          </a:p>
          <a:p>
            <a:endParaRPr lang="en-US" altLang="ko-KR" b="1" dirty="0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&gt; ALTER DATABASE RECOVERY;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Database altered.</a:t>
            </a:r>
            <a:endParaRPr lang="en-US" altLang="ko-KR" b="1" dirty="0">
              <a:solidFill>
                <a:srgbClr val="C00000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 Box 205"/>
          <p:cNvSpPr txBox="1">
            <a:spLocks noChangeArrowheads="1"/>
          </p:cNvSpPr>
          <p:nvPr/>
        </p:nvSpPr>
        <p:spPr bwMode="auto">
          <a:xfrm>
            <a:off x="602052" y="4185084"/>
            <a:ext cx="7452828" cy="2308324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SQL&gt; SELECT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standby_addr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, type, flags FROM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v$standby_dest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;</a:t>
            </a:r>
          </a:p>
          <a:p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STANDBY_ADDR TYPE FLAGS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---------------------------- --------------------- --------------------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192.169.20.82:8629 LGWR SYNC CONNECTED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1 row selected.</a:t>
            </a:r>
          </a:p>
          <a:p>
            <a:endParaRPr lang="en-US" altLang="ko-KR" b="1" dirty="0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SQL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&gt; select STANDBY_MODE, SYNC from V$STANDBY_STATUS;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STANDBY_MODE SYNC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---------------- --------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PROTECTION LGWR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1 row selected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6658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/>
              <a:t>TSC DB </a:t>
            </a:r>
            <a:r>
              <a:rPr lang="ko-KR" altLang="en-US" dirty="0"/>
              <a:t>기동 및 </a:t>
            </a:r>
            <a:r>
              <a:rPr lang="en-US" altLang="ko-KR" dirty="0"/>
              <a:t>Dictionary View (</a:t>
            </a:r>
            <a:r>
              <a:rPr lang="ko-KR" altLang="en-US" dirty="0"/>
              <a:t>계속</a:t>
            </a:r>
            <a:r>
              <a:rPr lang="en-US" altLang="ko-KR" dirty="0"/>
              <a:t>)</a:t>
            </a:r>
          </a:p>
          <a:p>
            <a:pPr lvl="1" algn="l"/>
            <a:r>
              <a:rPr lang="en-US" altLang="ko-KR" dirty="0" smtClean="0"/>
              <a:t> Standby DB</a:t>
            </a:r>
            <a:r>
              <a:rPr lang="ko-KR" altLang="en-US" dirty="0" smtClean="0"/>
              <a:t>의 </a:t>
            </a:r>
            <a:r>
              <a:rPr lang="en-US" altLang="ko-KR" dirty="0" smtClean="0"/>
              <a:t>Read only </a:t>
            </a:r>
            <a:r>
              <a:rPr lang="ko-KR" altLang="en-US" dirty="0" smtClean="0"/>
              <a:t>모드</a:t>
            </a:r>
            <a:endParaRPr lang="en-US" altLang="ko-KR" dirty="0" smtClean="0"/>
          </a:p>
          <a:p>
            <a:pPr lvl="2"/>
            <a:r>
              <a:rPr lang="en-US" altLang="ko-KR" dirty="0" smtClean="0"/>
              <a:t> </a:t>
            </a:r>
            <a:r>
              <a:rPr lang="ko-KR" altLang="en-US" b="0" dirty="0"/>
              <a:t>읽기 작업</a:t>
            </a:r>
            <a:r>
              <a:rPr lang="en-US" altLang="ko-KR" b="0" dirty="0"/>
              <a:t>(select)</a:t>
            </a:r>
            <a:r>
              <a:rPr lang="ko-KR" altLang="en-US" b="0" dirty="0"/>
              <a:t>에 한해 </a:t>
            </a:r>
            <a:r>
              <a:rPr lang="en-US" altLang="ko-KR" b="0" dirty="0" smtClean="0"/>
              <a:t>read - only</a:t>
            </a:r>
            <a:r>
              <a:rPr lang="ko-KR" altLang="en-US" b="0" dirty="0"/>
              <a:t>모드를 지원하고 있어 모드 변경 후 읽기 작업이 </a:t>
            </a:r>
            <a:r>
              <a:rPr lang="ko-KR" altLang="en-US" b="0" dirty="0" smtClean="0"/>
              <a:t>가능</a:t>
            </a:r>
            <a:endParaRPr lang="en-US" altLang="ko-KR" b="0" dirty="0" smtClean="0"/>
          </a:p>
          <a:p>
            <a:pPr lvl="2"/>
            <a:r>
              <a:rPr lang="en-US" altLang="ko-KR" dirty="0"/>
              <a:t> </a:t>
            </a:r>
            <a:r>
              <a:rPr lang="ko-KR" altLang="en-US" b="0" dirty="0"/>
              <a:t>내부적으로 </a:t>
            </a:r>
            <a:r>
              <a:rPr lang="en-US" altLang="ko-KR" b="0" dirty="0"/>
              <a:t>Primary</a:t>
            </a:r>
            <a:r>
              <a:rPr lang="ko-KR" altLang="en-US" b="0" dirty="0"/>
              <a:t>로부터 받은 </a:t>
            </a:r>
            <a:r>
              <a:rPr lang="ko-KR" altLang="en-US" b="0" dirty="0" err="1"/>
              <a:t>리두</a:t>
            </a:r>
            <a:r>
              <a:rPr lang="ko-KR" altLang="en-US" b="0" dirty="0"/>
              <a:t> 로그를 </a:t>
            </a:r>
            <a:r>
              <a:rPr lang="ko-KR" altLang="en-US" b="0" dirty="0" smtClean="0"/>
              <a:t>복구하는 </a:t>
            </a:r>
            <a:r>
              <a:rPr lang="ko-KR" altLang="en-US" b="0" dirty="0"/>
              <a:t>과정이 </a:t>
            </a:r>
            <a:r>
              <a:rPr lang="ko-KR" altLang="en-US" b="0" dirty="0" smtClean="0"/>
              <a:t>중지</a:t>
            </a:r>
            <a:endParaRPr lang="en-US" altLang="ko-KR" b="0" dirty="0" smtClean="0"/>
          </a:p>
          <a:p>
            <a:pPr lvl="2"/>
            <a:endParaRPr lang="en-US" altLang="ko-KR" dirty="0"/>
          </a:p>
          <a:p>
            <a:pPr lvl="2"/>
            <a:endParaRPr lang="en-US" altLang="ko-KR" dirty="0" smtClean="0"/>
          </a:p>
          <a:p>
            <a:pPr lvl="2"/>
            <a:r>
              <a:rPr lang="en-US" altLang="ko-KR" b="0" dirty="0"/>
              <a:t>Standby DB</a:t>
            </a:r>
            <a:r>
              <a:rPr lang="ko-KR" altLang="en-US" b="0" dirty="0"/>
              <a:t>에서 </a:t>
            </a:r>
            <a:r>
              <a:rPr lang="ko-KR" altLang="en-US" b="0" dirty="0" err="1"/>
              <a:t>리두</a:t>
            </a:r>
            <a:r>
              <a:rPr lang="ko-KR" altLang="en-US" b="0" dirty="0"/>
              <a:t> 로그를 반영하는 과정을 중단하지 않고서도 읽기 작업을 </a:t>
            </a:r>
            <a:r>
              <a:rPr lang="ko-KR" altLang="en-US" b="0" dirty="0" smtClean="0"/>
              <a:t>원하는 경우</a:t>
            </a:r>
            <a:r>
              <a:rPr lang="en-US" altLang="ko-KR" b="0" dirty="0"/>
              <a:t>, </a:t>
            </a:r>
            <a:r>
              <a:rPr lang="ko-KR" altLang="en-US" b="0" dirty="0"/>
              <a:t>아래의 </a:t>
            </a:r>
            <a:r>
              <a:rPr lang="en-US" altLang="ko-KR" b="0" dirty="0"/>
              <a:t>DDL</a:t>
            </a:r>
            <a:r>
              <a:rPr lang="ko-KR" altLang="en-US" b="0" dirty="0"/>
              <a:t>을 사용하면 </a:t>
            </a:r>
            <a:r>
              <a:rPr lang="en-US" altLang="ko-KR" b="0" dirty="0"/>
              <a:t>Standby DB</a:t>
            </a:r>
            <a:r>
              <a:rPr lang="ko-KR" altLang="en-US" b="0" dirty="0"/>
              <a:t>는 복구과정을 멈추지 </a:t>
            </a:r>
            <a:r>
              <a:rPr lang="ko-KR" altLang="en-US" b="0" dirty="0" smtClean="0"/>
              <a:t>않고</a:t>
            </a:r>
            <a:r>
              <a:rPr lang="en-US" altLang="ko-KR" b="0" dirty="0" smtClean="0"/>
              <a:t>, read-only </a:t>
            </a:r>
            <a:r>
              <a:rPr lang="ko-KR" altLang="en-US" b="0" dirty="0" smtClean="0"/>
              <a:t>세션들을 허용 가능 </a:t>
            </a:r>
            <a:endParaRPr lang="en-US" altLang="ko-KR" b="0" dirty="0" smtClean="0"/>
          </a:p>
          <a:p>
            <a:pPr lvl="2"/>
            <a:endParaRPr lang="en-US" altLang="ko-KR" dirty="0"/>
          </a:p>
          <a:p>
            <a:pPr lvl="2"/>
            <a:endParaRPr lang="en-US" altLang="ko-KR" dirty="0" smtClean="0"/>
          </a:p>
          <a:p>
            <a:pPr lvl="2"/>
            <a:r>
              <a:rPr lang="en-US" altLang="ko-KR" dirty="0" smtClean="0"/>
              <a:t> </a:t>
            </a:r>
            <a:r>
              <a:rPr lang="ko-KR" altLang="en-US" b="0" dirty="0"/>
              <a:t>다시 </a:t>
            </a:r>
            <a:r>
              <a:rPr lang="en-US" altLang="ko-KR" b="0" dirty="0"/>
              <a:t>'RECOVERY'</a:t>
            </a:r>
            <a:r>
              <a:rPr lang="ko-KR" altLang="en-US" b="0" dirty="0"/>
              <a:t>모드로 전환하는 작업은 아래와 같이 수행한다</a:t>
            </a:r>
            <a:r>
              <a:rPr lang="en-US" altLang="ko-KR" b="0" dirty="0"/>
              <a:t>. </a:t>
            </a:r>
            <a:r>
              <a:rPr lang="ko-KR" altLang="en-US" b="0" dirty="0"/>
              <a:t>이 때</a:t>
            </a:r>
            <a:r>
              <a:rPr lang="en-US" altLang="ko-KR" b="0" dirty="0"/>
              <a:t>, </a:t>
            </a:r>
            <a:r>
              <a:rPr lang="ko-KR" altLang="en-US" b="0" dirty="0"/>
              <a:t>반드시 </a:t>
            </a:r>
            <a:r>
              <a:rPr lang="en-US" altLang="ko-KR" b="0" dirty="0"/>
              <a:t>'read </a:t>
            </a:r>
            <a:r>
              <a:rPr lang="en-US" altLang="ko-KR" b="0" dirty="0" smtClean="0"/>
              <a:t>only‘</a:t>
            </a:r>
          </a:p>
          <a:p>
            <a:pPr marL="623888" lvl="2" indent="0">
              <a:buNone/>
            </a:pPr>
            <a:r>
              <a:rPr lang="en-US" altLang="ko-KR" dirty="0" smtClean="0"/>
              <a:t>    </a:t>
            </a:r>
            <a:r>
              <a:rPr lang="ko-KR" altLang="en-US" b="0" dirty="0" smtClean="0"/>
              <a:t>모드에서 접근한 세션들은 모두 해제된 상태</a:t>
            </a:r>
            <a:r>
              <a:rPr lang="ko-KR" altLang="en-US" dirty="0" smtClean="0"/>
              <a:t>여야 함</a:t>
            </a:r>
            <a:r>
              <a:rPr lang="en-US" altLang="ko-KR" dirty="0" smtClean="0"/>
              <a:t>.</a:t>
            </a:r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algn="l"/>
            <a:r>
              <a:rPr lang="en-US" altLang="ko-KR" dirty="0" smtClean="0"/>
              <a:t> Client </a:t>
            </a:r>
            <a:r>
              <a:rPr lang="ko-KR" altLang="en-US" dirty="0" smtClean="0"/>
              <a:t>설정</a:t>
            </a:r>
            <a:endParaRPr lang="en-US" altLang="ko-KR" dirty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  <p:sp>
        <p:nvSpPr>
          <p:cNvPr id="4" name="Text Box 205"/>
          <p:cNvSpPr txBox="1">
            <a:spLocks noChangeArrowheads="1"/>
          </p:cNvSpPr>
          <p:nvPr/>
        </p:nvSpPr>
        <p:spPr bwMode="auto">
          <a:xfrm>
            <a:off x="962092" y="1988840"/>
            <a:ext cx="6850268" cy="276999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SQL&gt; alter database open read only;</a:t>
            </a:r>
          </a:p>
        </p:txBody>
      </p:sp>
      <p:sp>
        <p:nvSpPr>
          <p:cNvPr id="5" name="Text Box 205"/>
          <p:cNvSpPr txBox="1">
            <a:spLocks noChangeArrowheads="1"/>
          </p:cNvSpPr>
          <p:nvPr/>
        </p:nvSpPr>
        <p:spPr bwMode="auto">
          <a:xfrm>
            <a:off x="971600" y="3013845"/>
            <a:ext cx="6850268" cy="276999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SQL&gt;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alter database open read only continue recovery;</a:t>
            </a:r>
          </a:p>
        </p:txBody>
      </p:sp>
      <p:sp>
        <p:nvSpPr>
          <p:cNvPr id="6" name="Text Box 205"/>
          <p:cNvSpPr txBox="1">
            <a:spLocks noChangeArrowheads="1"/>
          </p:cNvSpPr>
          <p:nvPr/>
        </p:nvSpPr>
        <p:spPr bwMode="auto">
          <a:xfrm>
            <a:off x="971600" y="3944089"/>
            <a:ext cx="6850268" cy="276999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SQL&gt;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alter 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database standby;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" name="Text Box 205"/>
          <p:cNvSpPr txBox="1">
            <a:spLocks noChangeArrowheads="1"/>
          </p:cNvSpPr>
          <p:nvPr/>
        </p:nvSpPr>
        <p:spPr bwMode="auto">
          <a:xfrm>
            <a:off x="611560" y="4761148"/>
            <a:ext cx="6850268" cy="1754326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tibero5=(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# primary DB Alias</a:t>
            </a: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  (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INSTANCE=(HOST=192.169.20.83) #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primaryDB_hostname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   (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PORT=8629) #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primaryDB_port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   (DB_NAME=tibero5 ) ) )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cluster_DB_NAME</a:t>
            </a:r>
            <a:endParaRPr lang="en-US" altLang="ko-KR" b="1" dirty="0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standby=( # Standby DB Alias</a:t>
            </a: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   (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INSTANCE=(HOST=192.169.20.82) #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standbyDB_hostname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   (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PORT=8629) #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standbyDB_port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   (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DB_NAME=tibero4) 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) ) 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cluster_DB_NAME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6658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smtClean="0"/>
              <a:t>TSC (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Standby Cluster)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algn="l"/>
            <a:r>
              <a:rPr lang="en-US" altLang="ko-KR" dirty="0" smtClean="0"/>
              <a:t>TSC </a:t>
            </a:r>
            <a:r>
              <a:rPr lang="ko-KR" altLang="en-US" dirty="0" smtClean="0"/>
              <a:t>역할 전환</a:t>
            </a:r>
            <a:endParaRPr lang="en-US" altLang="ko-KR" dirty="0" smtClean="0"/>
          </a:p>
          <a:p>
            <a:pPr lvl="1" algn="l"/>
            <a:r>
              <a:rPr lang="en-US" altLang="ko-KR" dirty="0"/>
              <a:t> </a:t>
            </a:r>
            <a:r>
              <a:rPr lang="en-US" altLang="ko-KR" dirty="0" smtClean="0"/>
              <a:t>Switch Over </a:t>
            </a:r>
            <a:r>
              <a:rPr lang="ko-KR" altLang="en-US" dirty="0" smtClean="0"/>
              <a:t>시</a:t>
            </a:r>
            <a:endParaRPr lang="en-US" altLang="ko-KR" dirty="0" smtClean="0"/>
          </a:p>
          <a:p>
            <a:pPr lvl="2"/>
            <a:r>
              <a:rPr lang="en-US" altLang="ko-KR" b="0" dirty="0" err="1"/>
              <a:t>Primiary</a:t>
            </a:r>
            <a:r>
              <a:rPr lang="en-US" altLang="ko-KR" b="0" dirty="0"/>
              <a:t> DB</a:t>
            </a:r>
            <a:r>
              <a:rPr lang="ko-KR" altLang="en-US" b="0" dirty="0"/>
              <a:t>를 정상 </a:t>
            </a:r>
            <a:r>
              <a:rPr lang="en-US" altLang="ko-KR" b="0" dirty="0"/>
              <a:t>shutdown</a:t>
            </a:r>
            <a:r>
              <a:rPr lang="ko-KR" altLang="en-US" b="0" dirty="0"/>
              <a:t>하고</a:t>
            </a:r>
            <a:r>
              <a:rPr lang="en-US" altLang="ko-KR" b="0" dirty="0"/>
              <a:t>, Standby</a:t>
            </a:r>
            <a:r>
              <a:rPr lang="ko-KR" altLang="en-US" b="0" dirty="0"/>
              <a:t>중 하나의 </a:t>
            </a:r>
            <a:r>
              <a:rPr lang="en-US" altLang="ko-KR" b="0" dirty="0"/>
              <a:t>DB</a:t>
            </a:r>
            <a:r>
              <a:rPr lang="ko-KR" altLang="en-US" b="0" dirty="0"/>
              <a:t>를 </a:t>
            </a:r>
            <a:r>
              <a:rPr lang="en-US" altLang="ko-KR" b="0" dirty="0" err="1"/>
              <a:t>Primiary</a:t>
            </a:r>
            <a:r>
              <a:rPr lang="en-US" altLang="ko-KR" b="0" dirty="0"/>
              <a:t> DB</a:t>
            </a:r>
            <a:r>
              <a:rPr lang="ko-KR" altLang="en-US" b="0" dirty="0"/>
              <a:t>로 바꾸고 싶은 </a:t>
            </a:r>
            <a:r>
              <a:rPr lang="ko-KR" altLang="en-US" b="0" dirty="0" smtClean="0"/>
              <a:t>경우</a:t>
            </a:r>
            <a:endParaRPr lang="en-US" altLang="ko-KR" b="0" dirty="0" smtClean="0"/>
          </a:p>
          <a:p>
            <a:pPr lvl="2"/>
            <a:r>
              <a:rPr lang="en-US" altLang="ko-KR" b="0" dirty="0" err="1"/>
              <a:t>Primiary</a:t>
            </a:r>
            <a:r>
              <a:rPr lang="en-US" altLang="ko-KR" b="0" dirty="0"/>
              <a:t> DB</a:t>
            </a:r>
            <a:r>
              <a:rPr lang="ko-KR" altLang="en-US" b="0" dirty="0"/>
              <a:t>에서 아래의 명령을 수행하면 모든 </a:t>
            </a:r>
            <a:r>
              <a:rPr lang="en-US" altLang="ko-KR" b="0" dirty="0"/>
              <a:t>Standby DB</a:t>
            </a:r>
            <a:r>
              <a:rPr lang="ko-KR" altLang="en-US" b="0" dirty="0"/>
              <a:t>들을 </a:t>
            </a:r>
            <a:r>
              <a:rPr lang="en-US" altLang="ko-KR" b="0" dirty="0" err="1"/>
              <a:t>Primiary</a:t>
            </a:r>
            <a:r>
              <a:rPr lang="en-US" altLang="ko-KR" b="0" dirty="0"/>
              <a:t> DB</a:t>
            </a:r>
            <a:r>
              <a:rPr lang="ko-KR" altLang="en-US" b="0" dirty="0"/>
              <a:t>와 </a:t>
            </a:r>
            <a:r>
              <a:rPr lang="ko-KR" altLang="en-US" b="0" dirty="0" smtClean="0"/>
              <a:t>동기화시킨 </a:t>
            </a:r>
            <a:r>
              <a:rPr lang="ko-KR" altLang="en-US" b="0" dirty="0"/>
              <a:t>후 </a:t>
            </a:r>
            <a:r>
              <a:rPr lang="en-US" altLang="ko-KR" b="0" dirty="0" err="1"/>
              <a:t>Primiary</a:t>
            </a:r>
            <a:r>
              <a:rPr lang="en-US" altLang="ko-KR" b="0" dirty="0"/>
              <a:t> DB</a:t>
            </a:r>
            <a:r>
              <a:rPr lang="ko-KR" altLang="en-US" b="0" dirty="0"/>
              <a:t>가 </a:t>
            </a:r>
            <a:r>
              <a:rPr lang="en-US" altLang="ko-KR" dirty="0" smtClean="0"/>
              <a:t>shutdown</a:t>
            </a:r>
          </a:p>
          <a:p>
            <a:pPr lvl="2"/>
            <a:endParaRPr lang="en-US" altLang="ko-KR" dirty="0"/>
          </a:p>
          <a:p>
            <a:pPr lvl="2"/>
            <a:endParaRPr lang="en-US" altLang="ko-KR" dirty="0" smtClean="0"/>
          </a:p>
          <a:p>
            <a:pPr lvl="2"/>
            <a:r>
              <a:rPr lang="en-US" altLang="ko-KR" dirty="0" smtClean="0"/>
              <a:t>Standby DB</a:t>
            </a:r>
          </a:p>
          <a:p>
            <a:pPr lvl="2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r>
              <a:rPr lang="en-US" altLang="ko-KR" dirty="0" smtClean="0"/>
              <a:t> Fail-Over </a:t>
            </a:r>
            <a:r>
              <a:rPr lang="ko-KR" altLang="en-US" dirty="0" smtClean="0"/>
              <a:t>시</a:t>
            </a:r>
            <a:endParaRPr lang="en-US" altLang="ko-KR" dirty="0" smtClean="0"/>
          </a:p>
          <a:p>
            <a:pPr lvl="2"/>
            <a:r>
              <a:rPr lang="en-US" altLang="ko-KR" dirty="0" smtClean="0"/>
              <a:t>Primary DB</a:t>
            </a:r>
            <a:r>
              <a:rPr lang="ko-KR" altLang="en-US" dirty="0" smtClean="0"/>
              <a:t>가 갑자기 비정상 종료하거나 접근이 불가능해진 경우</a:t>
            </a:r>
            <a:r>
              <a:rPr lang="en-US" altLang="ko-KR" dirty="0" smtClean="0"/>
              <a:t>, </a:t>
            </a:r>
            <a:r>
              <a:rPr lang="en-US" altLang="ko-KR" b="0" dirty="0" smtClean="0"/>
              <a:t>Standby </a:t>
            </a:r>
            <a:r>
              <a:rPr lang="en-US" altLang="ko-KR" b="0" dirty="0"/>
              <a:t>DB</a:t>
            </a:r>
            <a:r>
              <a:rPr lang="ko-KR" altLang="en-US" b="0" dirty="0"/>
              <a:t>중 </a:t>
            </a:r>
            <a:r>
              <a:rPr lang="ko-KR" altLang="en-US" b="0" dirty="0" smtClean="0"/>
              <a:t>하나를 </a:t>
            </a:r>
            <a:r>
              <a:rPr lang="en-US" altLang="ko-KR" b="0" dirty="0" smtClean="0"/>
              <a:t>Primary </a:t>
            </a:r>
            <a:r>
              <a:rPr lang="en-US" altLang="ko-KR" b="0" dirty="0"/>
              <a:t>DB</a:t>
            </a:r>
            <a:r>
              <a:rPr lang="ko-KR" altLang="en-US" b="0" dirty="0"/>
              <a:t>로 </a:t>
            </a:r>
            <a:r>
              <a:rPr lang="ko-KR" altLang="en-US" b="0" dirty="0" smtClean="0"/>
              <a:t>사용</a:t>
            </a:r>
            <a:endParaRPr lang="en-US" altLang="ko-KR" b="0" dirty="0" smtClean="0"/>
          </a:p>
          <a:p>
            <a:pPr lvl="2"/>
            <a:r>
              <a:rPr lang="en-US" altLang="ko-KR" dirty="0" smtClean="0"/>
              <a:t>Switchover</a:t>
            </a:r>
            <a:r>
              <a:rPr lang="ko-KR" altLang="en-US" dirty="0" smtClean="0"/>
              <a:t>와 동일하게 설정</a:t>
            </a:r>
            <a:endParaRPr lang="en-US" altLang="ko-KR" dirty="0"/>
          </a:p>
          <a:p>
            <a:pPr lvl="1"/>
            <a:endParaRPr lang="en-US" altLang="ko-KR" dirty="0" smtClean="0"/>
          </a:p>
          <a:p>
            <a:pPr lvl="1"/>
            <a:r>
              <a:rPr lang="en-US" altLang="ko-KR" dirty="0"/>
              <a:t> </a:t>
            </a:r>
            <a:r>
              <a:rPr lang="ko-KR" altLang="en-US" dirty="0" smtClean="0"/>
              <a:t>자동 역할 변환은 하지 아니며</a:t>
            </a:r>
            <a:r>
              <a:rPr lang="en-US" altLang="ko-KR" dirty="0" smtClean="0"/>
              <a:t>, DBA</a:t>
            </a:r>
            <a:r>
              <a:rPr lang="ko-KR" altLang="en-US" dirty="0" smtClean="0"/>
              <a:t>가 수</a:t>
            </a:r>
            <a:r>
              <a:rPr lang="ko-KR" altLang="en-US" dirty="0"/>
              <a:t>행</a:t>
            </a:r>
            <a:endParaRPr lang="en-US" altLang="ko-KR" dirty="0" smtClean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  <a:p>
            <a:pPr lvl="1" algn="l"/>
            <a:endParaRPr lang="en-US" altLang="ko-KR" dirty="0"/>
          </a:p>
          <a:p>
            <a:pPr lvl="1" algn="l"/>
            <a:endParaRPr lang="en-US" altLang="ko-KR" dirty="0" smtClean="0"/>
          </a:p>
        </p:txBody>
      </p:sp>
      <p:sp>
        <p:nvSpPr>
          <p:cNvPr id="4" name="Text Box 205"/>
          <p:cNvSpPr txBox="1">
            <a:spLocks noChangeArrowheads="1"/>
          </p:cNvSpPr>
          <p:nvPr/>
        </p:nvSpPr>
        <p:spPr bwMode="auto">
          <a:xfrm>
            <a:off x="971600" y="2204864"/>
            <a:ext cx="6850268" cy="276999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tbdown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 -t SWITCHOVER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;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" name="Text Box 205"/>
          <p:cNvSpPr txBox="1">
            <a:spLocks noChangeArrowheads="1"/>
          </p:cNvSpPr>
          <p:nvPr/>
        </p:nvSpPr>
        <p:spPr bwMode="auto">
          <a:xfrm>
            <a:off x="971600" y="2996952"/>
            <a:ext cx="6850268" cy="83099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tbdown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b="1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b="1" dirty="0">
                <a:latin typeface="맑은 고딕" pitchFamily="50" charset="-127"/>
                <a:ea typeface="맑은 고딕" pitchFamily="50" charset="-127"/>
              </a:rPr>
              <a:t> normal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;</a:t>
            </a: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 sys/</a:t>
            </a:r>
            <a:r>
              <a:rPr lang="en-US" altLang="ko-KR" b="1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endParaRPr lang="en-US" altLang="ko-KR" b="1" dirty="0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dirty="0" smtClean="0">
                <a:latin typeface="맑은 고딕" pitchFamily="50" charset="-127"/>
                <a:ea typeface="맑은 고딕" pitchFamily="50" charset="-127"/>
              </a:rPr>
              <a:t>SQL -&gt; alter database open;</a:t>
            </a: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6658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0" name="내용 개체 틀 5"/>
          <p:cNvSpPr txBox="1">
            <a:spLocks/>
          </p:cNvSpPr>
          <p:nvPr/>
        </p:nvSpPr>
        <p:spPr bwMode="auto">
          <a:xfrm>
            <a:off x="457200" y="1071563"/>
            <a:ext cx="8229600" cy="5214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65125" indent="-255588">
              <a:spcBef>
                <a:spcPts val="400"/>
              </a:spcBef>
              <a:buClr>
                <a:schemeClr val="accent1"/>
              </a:buClr>
              <a:buSzPct val="68000"/>
              <a:buFont typeface="Wingdings 3" pitchFamily="18" charset="2"/>
              <a:buChar char=""/>
            </a:pPr>
            <a:endParaRPr kumimoji="0" lang="ko-KR" altLang="en-US" sz="2100">
              <a:latin typeface="Arial Unicode MS" pitchFamily="50" charset="-127"/>
              <a:ea typeface="-윤고딕140"/>
            </a:endParaRPr>
          </a:p>
        </p:txBody>
      </p:sp>
      <p:sp>
        <p:nvSpPr>
          <p:cNvPr id="14" name="모서리가 둥근 직사각형 13"/>
          <p:cNvSpPr/>
          <p:nvPr/>
        </p:nvSpPr>
        <p:spPr>
          <a:xfrm>
            <a:off x="1714500" y="1785938"/>
            <a:ext cx="5857875" cy="2500312"/>
          </a:xfrm>
          <a:prstGeom prst="roundRect">
            <a:avLst/>
          </a:prstGeom>
          <a:solidFill>
            <a:schemeClr val="bg1"/>
          </a:solidFill>
          <a:ln>
            <a:solidFill>
              <a:schemeClr val="tx2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2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감사합니다</a:t>
            </a:r>
            <a:r>
              <a:rPr kumimoji="0" lang="en-US" altLang="ko-KR" sz="2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2400" b="1">
              <a:solidFill>
                <a:schemeClr val="tx1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820548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직사각형 6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cxnSp>
        <p:nvCxnSpPr>
          <p:cNvPr id="9" name="꺾인 연결선 8"/>
          <p:cNvCxnSpPr>
            <a:stCxn id="20" idx="6"/>
            <a:endCxn id="11" idx="4"/>
          </p:cNvCxnSpPr>
          <p:nvPr/>
        </p:nvCxnSpPr>
        <p:spPr bwMode="auto">
          <a:xfrm flipV="1">
            <a:off x="195263" y="6070600"/>
            <a:ext cx="2255837" cy="423863"/>
          </a:xfrm>
          <a:prstGeom prst="bentConnector2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꺾인 연결선 8"/>
          <p:cNvCxnSpPr>
            <a:stCxn id="11" idx="6"/>
            <a:endCxn id="12" idx="4"/>
          </p:cNvCxnSpPr>
          <p:nvPr/>
        </p:nvCxnSpPr>
        <p:spPr bwMode="auto">
          <a:xfrm flipV="1">
            <a:off x="2547938" y="4437063"/>
            <a:ext cx="2298700" cy="1539875"/>
          </a:xfrm>
          <a:prstGeom prst="bentConnector2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" name="꺾인 연결선 8"/>
          <p:cNvCxnSpPr>
            <a:stCxn id="12" idx="6"/>
            <a:endCxn id="15" idx="4"/>
          </p:cNvCxnSpPr>
          <p:nvPr/>
        </p:nvCxnSpPr>
        <p:spPr bwMode="auto">
          <a:xfrm flipV="1">
            <a:off x="4945063" y="896938"/>
            <a:ext cx="2339975" cy="3446462"/>
          </a:xfrm>
          <a:prstGeom prst="bentConnector2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직선 연결선 31"/>
          <p:cNvCxnSpPr>
            <a:stCxn id="15" idx="6"/>
          </p:cNvCxnSpPr>
          <p:nvPr/>
        </p:nvCxnSpPr>
        <p:spPr bwMode="auto">
          <a:xfrm flipV="1">
            <a:off x="7383463" y="803275"/>
            <a:ext cx="1760537" cy="1588"/>
          </a:xfrm>
          <a:prstGeom prst="line">
            <a:avLst/>
          </a:prstGeom>
          <a:ln>
            <a:headEnd type="none" w="med" len="med"/>
            <a:tailEnd type="none" w="med" len="me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0647" name="TextBox 37"/>
          <p:cNvSpPr txBox="1">
            <a:spLocks noChangeArrowheads="1"/>
          </p:cNvSpPr>
          <p:nvPr/>
        </p:nvSpPr>
        <p:spPr bwMode="auto">
          <a:xfrm>
            <a:off x="2198688" y="2732088"/>
            <a:ext cx="4632325" cy="757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2800" b="1">
                <a:latin typeface="맑은 고딕" pitchFamily="50" charset="-127"/>
                <a:ea typeface="맑은 고딕" pitchFamily="50" charset="-127"/>
              </a:rPr>
              <a:t>K</a:t>
            </a:r>
            <a:r>
              <a:rPr lang="en-US" altLang="ko-KR" sz="2000">
                <a:latin typeface="맑은 고딕" pitchFamily="50" charset="-127"/>
                <a:ea typeface="맑은 고딕" pitchFamily="50" charset="-127"/>
              </a:rPr>
              <a:t>orea First, World Best, </a:t>
            </a:r>
            <a:r>
              <a:rPr lang="en-US" altLang="ko-KR" sz="2400" b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3200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3600" b="1">
                <a:latin typeface="맑은 고딕" pitchFamily="50" charset="-127"/>
                <a:ea typeface="맑은 고딕" pitchFamily="50" charset="-127"/>
              </a:rPr>
              <a:t>!!</a:t>
            </a:r>
            <a:endParaRPr lang="ko-KR" altLang="en-US" sz="3600" b="1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0648" name="직사각형 38"/>
          <p:cNvSpPr>
            <a:spLocks noChangeArrowheads="1"/>
          </p:cNvSpPr>
          <p:nvPr/>
        </p:nvSpPr>
        <p:spPr bwMode="auto">
          <a:xfrm>
            <a:off x="0" y="6494463"/>
            <a:ext cx="2451100" cy="363537"/>
          </a:xfrm>
          <a:prstGeom prst="rect">
            <a:avLst/>
          </a:pr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sp>
        <p:nvSpPr>
          <p:cNvPr id="240649" name="직사각형 39"/>
          <p:cNvSpPr>
            <a:spLocks noChangeArrowheads="1"/>
          </p:cNvSpPr>
          <p:nvPr/>
        </p:nvSpPr>
        <p:spPr bwMode="auto">
          <a:xfrm>
            <a:off x="2451100" y="5976938"/>
            <a:ext cx="2395538" cy="881062"/>
          </a:xfrm>
          <a:prstGeom prst="rect">
            <a:avLst/>
          </a:pr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sp>
        <p:nvSpPr>
          <p:cNvPr id="240650" name="직사각형 40"/>
          <p:cNvSpPr>
            <a:spLocks noChangeArrowheads="1"/>
          </p:cNvSpPr>
          <p:nvPr/>
        </p:nvSpPr>
        <p:spPr bwMode="auto">
          <a:xfrm>
            <a:off x="4846638" y="4343400"/>
            <a:ext cx="2438400" cy="2514600"/>
          </a:xfrm>
          <a:prstGeom prst="rect">
            <a:avLst/>
          </a:pr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sp>
        <p:nvSpPr>
          <p:cNvPr id="240651" name="직사각형 41"/>
          <p:cNvSpPr>
            <a:spLocks noChangeArrowheads="1"/>
          </p:cNvSpPr>
          <p:nvPr/>
        </p:nvSpPr>
        <p:spPr bwMode="auto">
          <a:xfrm>
            <a:off x="7285038" y="803275"/>
            <a:ext cx="1858962" cy="6054725"/>
          </a:xfrm>
          <a:prstGeom prst="rect">
            <a:avLst/>
          </a:prstGeom>
          <a:solidFill>
            <a:srgbClr val="C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sp>
        <p:nvSpPr>
          <p:cNvPr id="15" name="타원 14"/>
          <p:cNvSpPr/>
          <p:nvPr/>
        </p:nvSpPr>
        <p:spPr bwMode="auto">
          <a:xfrm>
            <a:off x="7188200" y="711200"/>
            <a:ext cx="195263" cy="185738"/>
          </a:xfrm>
          <a:prstGeom prst="ellipse">
            <a:avLst/>
          </a:prstGeom>
          <a:solidFill>
            <a:srgbClr val="FFC000"/>
          </a:solidFill>
          <a:ln>
            <a:solidFill>
              <a:schemeClr val="bg1"/>
            </a:solidFill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solidFill>
                <a:schemeClr val="tx1"/>
              </a:solidFill>
              <a:latin typeface="Arial Unicode MS" pitchFamily="50" charset="-127"/>
              <a:ea typeface="Arial Unicode MS" pitchFamily="50" charset="-127"/>
            </a:endParaRPr>
          </a:p>
        </p:txBody>
      </p:sp>
      <p:sp>
        <p:nvSpPr>
          <p:cNvPr id="12" name="타원 11"/>
          <p:cNvSpPr/>
          <p:nvPr/>
        </p:nvSpPr>
        <p:spPr bwMode="auto">
          <a:xfrm>
            <a:off x="4749800" y="4249738"/>
            <a:ext cx="195263" cy="187325"/>
          </a:xfrm>
          <a:prstGeom prst="ellipse">
            <a:avLst/>
          </a:prstGeom>
          <a:solidFill>
            <a:srgbClr val="FFC000"/>
          </a:solidFill>
          <a:ln>
            <a:solidFill>
              <a:schemeClr val="bg1"/>
            </a:solidFill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solidFill>
                <a:schemeClr val="tx1"/>
              </a:solidFill>
              <a:latin typeface="Arial Unicode MS" pitchFamily="50" charset="-127"/>
              <a:ea typeface="Arial Unicode MS" pitchFamily="50" charset="-127"/>
            </a:endParaRPr>
          </a:p>
        </p:txBody>
      </p:sp>
      <p:sp>
        <p:nvSpPr>
          <p:cNvPr id="11" name="타원 10"/>
          <p:cNvSpPr/>
          <p:nvPr/>
        </p:nvSpPr>
        <p:spPr bwMode="auto">
          <a:xfrm>
            <a:off x="2354263" y="5884863"/>
            <a:ext cx="193675" cy="185737"/>
          </a:xfrm>
          <a:prstGeom prst="ellipse">
            <a:avLst/>
          </a:prstGeom>
          <a:solidFill>
            <a:srgbClr val="FFC000"/>
          </a:solidFill>
          <a:ln>
            <a:solidFill>
              <a:schemeClr val="bg1"/>
            </a:solidFill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solidFill>
                <a:schemeClr val="tx1"/>
              </a:solidFill>
              <a:latin typeface="Arial Unicode MS" pitchFamily="50" charset="-127"/>
              <a:ea typeface="Arial Unicode MS" pitchFamily="50" charset="-127"/>
            </a:endParaRPr>
          </a:p>
        </p:txBody>
      </p:sp>
      <p:sp>
        <p:nvSpPr>
          <p:cNvPr id="20" name="타원 19"/>
          <p:cNvSpPr/>
          <p:nvPr/>
        </p:nvSpPr>
        <p:spPr bwMode="auto">
          <a:xfrm>
            <a:off x="0" y="6400800"/>
            <a:ext cx="195263" cy="185738"/>
          </a:xfrm>
          <a:prstGeom prst="ellipse">
            <a:avLst/>
          </a:prstGeom>
          <a:solidFill>
            <a:srgbClr val="FFC000"/>
          </a:solidFill>
          <a:ln>
            <a:solidFill>
              <a:schemeClr val="bg1"/>
            </a:solidFill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 pitchFamily="18" charset="-127"/>
              <a:buChar char="▪"/>
              <a:tabLst>
                <a:tab pos="266700" algn="l"/>
              </a:tabLst>
              <a:defRPr/>
            </a:pPr>
            <a:endParaRPr lang="ko-KR" altLang="en-US">
              <a:solidFill>
                <a:schemeClr val="tx1"/>
              </a:solidFill>
              <a:latin typeface="Arial Unicode MS" pitchFamily="50" charset="-127"/>
              <a:ea typeface="Arial Unicode MS" pitchFamily="50" charset="-127"/>
            </a:endParaRPr>
          </a:p>
        </p:txBody>
      </p:sp>
      <p:sp>
        <p:nvSpPr>
          <p:cNvPr id="240656" name="직사각형 42"/>
          <p:cNvSpPr>
            <a:spLocks noChangeArrowheads="1"/>
          </p:cNvSpPr>
          <p:nvPr/>
        </p:nvSpPr>
        <p:spPr bwMode="auto">
          <a:xfrm>
            <a:off x="7437438" y="896938"/>
            <a:ext cx="1706562" cy="59610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sp>
        <p:nvSpPr>
          <p:cNvPr id="240657" name="직사각형 43"/>
          <p:cNvSpPr>
            <a:spLocks noChangeArrowheads="1"/>
          </p:cNvSpPr>
          <p:nvPr/>
        </p:nvSpPr>
        <p:spPr bwMode="auto">
          <a:xfrm>
            <a:off x="5172075" y="4554538"/>
            <a:ext cx="2265363" cy="230346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sp>
        <p:nvSpPr>
          <p:cNvPr id="240658" name="직사각형 44"/>
          <p:cNvSpPr>
            <a:spLocks noChangeArrowheads="1"/>
          </p:cNvSpPr>
          <p:nvPr/>
        </p:nvSpPr>
        <p:spPr bwMode="auto">
          <a:xfrm>
            <a:off x="2989263" y="6400800"/>
            <a:ext cx="2182812" cy="457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타 </a:t>
            </a:r>
            <a:r>
              <a:rPr lang="en-US" altLang="ko-KR" dirty="0" smtClean="0"/>
              <a:t>DBMS </a:t>
            </a:r>
            <a:r>
              <a:rPr lang="ko-KR" altLang="en-US" dirty="0" smtClean="0"/>
              <a:t>비교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Rectangle 63"/>
          <p:cNvSpPr>
            <a:spLocks noGrp="1" noChangeArrowheads="1"/>
          </p:cNvSpPr>
          <p:nvPr>
            <p:ph idx="1"/>
          </p:nvPr>
        </p:nvSpPr>
        <p:spPr>
          <a:xfrm>
            <a:off x="234950" y="782638"/>
            <a:ext cx="8782050" cy="301625"/>
          </a:xfrm>
        </p:spPr>
        <p:txBody>
          <a:bodyPr/>
          <a:lstStyle/>
          <a:p>
            <a:pPr marL="0" indent="0" eaLnBrk="1" hangingPunct="1">
              <a:buNone/>
              <a:defRPr/>
            </a:pPr>
            <a:r>
              <a:rPr lang="en-US" altLang="ko-KR" sz="1200" dirty="0" err="1">
                <a:latin typeface="+mn-ea"/>
              </a:rPr>
              <a:t>Tibero</a:t>
            </a:r>
            <a:r>
              <a:rPr lang="ko-KR" altLang="en-US" sz="1200" dirty="0">
                <a:latin typeface="+mn-ea"/>
              </a:rPr>
              <a:t>는 </a:t>
            </a:r>
            <a:r>
              <a:rPr lang="en-US" altLang="ko-KR" sz="1200" dirty="0">
                <a:latin typeface="+mn-ea"/>
              </a:rPr>
              <a:t>Oracle</a:t>
            </a:r>
            <a:r>
              <a:rPr lang="ko-KR" altLang="en-US" sz="1200" dirty="0">
                <a:latin typeface="+mn-ea"/>
              </a:rPr>
              <a:t>에서 지원하는 거의 모든 함수를 </a:t>
            </a:r>
            <a:r>
              <a:rPr lang="ko-KR" altLang="en-US" sz="1200" dirty="0" smtClean="0">
                <a:latin typeface="+mn-ea"/>
              </a:rPr>
              <a:t>지원</a:t>
            </a:r>
            <a:r>
              <a:rPr lang="en-US" altLang="ko-KR" sz="1200" dirty="0" smtClean="0">
                <a:latin typeface="+mn-ea"/>
                <a:ea typeface="+mn-ea"/>
              </a:rPr>
              <a:t> </a:t>
            </a:r>
          </a:p>
        </p:txBody>
      </p:sp>
      <p:sp>
        <p:nvSpPr>
          <p:cNvPr id="5" name="Rectangle 52"/>
          <p:cNvSpPr>
            <a:spLocks noChangeArrowheads="1"/>
          </p:cNvSpPr>
          <p:nvPr/>
        </p:nvSpPr>
        <p:spPr bwMode="auto">
          <a:xfrm>
            <a:off x="654050" y="1476375"/>
            <a:ext cx="3859213" cy="303213"/>
          </a:xfrm>
          <a:prstGeom prst="rect">
            <a:avLst/>
          </a:prstGeom>
          <a:gradFill rotWithShape="1">
            <a:gsLst>
              <a:gs pos="0">
                <a:srgbClr val="FAFAFA"/>
              </a:gs>
              <a:gs pos="100000">
                <a:srgbClr val="EAEAEA"/>
              </a:gs>
            </a:gsLst>
            <a:lin ang="5400000" scaled="1"/>
          </a:gradFill>
          <a:ln w="12700" algn="ctr">
            <a:solidFill>
              <a:srgbClr val="6C799C"/>
            </a:solidFill>
            <a:miter lim="800000"/>
            <a:headEnd/>
            <a:tailEnd/>
          </a:ln>
        </p:spPr>
        <p:txBody>
          <a:bodyPr wrap="none" lIns="126000" anchor="ctr"/>
          <a:lstStyle/>
          <a:p>
            <a:pPr>
              <a:lnSpc>
                <a:spcPct val="120000"/>
              </a:lnSpc>
            </a:pPr>
            <a:r>
              <a:rPr lang="en-US" altLang="ko-KR" sz="1600" b="1" baseline="0">
                <a:solidFill>
                  <a:srgbClr val="26313A"/>
                </a:solidFill>
                <a:ea typeface="맑은 고딕" pitchFamily="50" charset="-127"/>
              </a:rPr>
              <a:t>Large Object Function</a:t>
            </a:r>
            <a:endParaRPr lang="ko-KR" altLang="en-US" sz="1600" b="1" baseline="0">
              <a:solidFill>
                <a:srgbClr val="26313A"/>
              </a:solidFill>
              <a:ea typeface="맑은 고딕" pitchFamily="50" charset="-127"/>
            </a:endParaRPr>
          </a:p>
        </p:txBody>
      </p:sp>
      <p:grpSp>
        <p:nvGrpSpPr>
          <p:cNvPr id="6" name="Group 53"/>
          <p:cNvGrpSpPr>
            <a:grpSpLocks/>
          </p:cNvGrpSpPr>
          <p:nvPr/>
        </p:nvGrpSpPr>
        <p:grpSpPr bwMode="auto">
          <a:xfrm>
            <a:off x="296863" y="1481138"/>
            <a:ext cx="301625" cy="300037"/>
            <a:chOff x="127" y="639"/>
            <a:chExt cx="190" cy="189"/>
          </a:xfrm>
        </p:grpSpPr>
        <p:sp>
          <p:nvSpPr>
            <p:cNvPr id="7" name="Rectangle 54"/>
            <p:cNvSpPr>
              <a:spLocks noChangeArrowheads="1"/>
            </p:cNvSpPr>
            <p:nvPr/>
          </p:nvSpPr>
          <p:spPr bwMode="auto">
            <a:xfrm>
              <a:off x="127" y="639"/>
              <a:ext cx="190" cy="189"/>
            </a:xfrm>
            <a:prstGeom prst="rect">
              <a:avLst/>
            </a:prstGeom>
            <a:solidFill>
              <a:srgbClr val="648DA4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8" name="Freeform 55"/>
            <p:cNvSpPr>
              <a:spLocks/>
            </p:cNvSpPr>
            <p:nvPr/>
          </p:nvSpPr>
          <p:spPr bwMode="auto">
            <a:xfrm>
              <a:off x="142" y="652"/>
              <a:ext cx="169" cy="167"/>
            </a:xfrm>
            <a:custGeom>
              <a:avLst/>
              <a:gdLst>
                <a:gd name="T0" fmla="*/ 11 w 286"/>
                <a:gd name="T1" fmla="*/ 0 h 286"/>
                <a:gd name="T2" fmla="*/ 11 w 286"/>
                <a:gd name="T3" fmla="*/ 1 h 286"/>
                <a:gd name="T4" fmla="*/ 11 w 286"/>
                <a:gd name="T5" fmla="*/ 10 h 286"/>
                <a:gd name="T6" fmla="*/ 11 w 286"/>
                <a:gd name="T7" fmla="*/ 10 h 286"/>
                <a:gd name="T8" fmla="*/ 1 w 286"/>
                <a:gd name="T9" fmla="*/ 10 h 286"/>
                <a:gd name="T10" fmla="*/ 0 w 286"/>
                <a:gd name="T11" fmla="*/ 11 h 286"/>
                <a:gd name="T12" fmla="*/ 0 w 286"/>
                <a:gd name="T13" fmla="*/ 11 h 286"/>
                <a:gd name="T14" fmla="*/ 1 w 286"/>
                <a:gd name="T15" fmla="*/ 11 h 286"/>
                <a:gd name="T16" fmla="*/ 12 w 286"/>
                <a:gd name="T17" fmla="*/ 11 h 286"/>
                <a:gd name="T18" fmla="*/ 12 w 286"/>
                <a:gd name="T19" fmla="*/ 11 h 286"/>
                <a:gd name="T20" fmla="*/ 12 w 286"/>
                <a:gd name="T21" fmla="*/ 1 h 286"/>
                <a:gd name="T22" fmla="*/ 12 w 286"/>
                <a:gd name="T23" fmla="*/ 0 h 286"/>
                <a:gd name="T24" fmla="*/ 11 w 286"/>
                <a:gd name="T25" fmla="*/ 0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6"/>
                <a:gd name="T40" fmla="*/ 0 h 286"/>
                <a:gd name="T41" fmla="*/ 286 w 286"/>
                <a:gd name="T42" fmla="*/ 286 h 28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6" h="286">
                  <a:moveTo>
                    <a:pt x="259" y="0"/>
                  </a:moveTo>
                  <a:cubicBezTo>
                    <a:pt x="256" y="0"/>
                    <a:pt x="254" y="3"/>
                    <a:pt x="254" y="6"/>
                  </a:cubicBezTo>
                  <a:cubicBezTo>
                    <a:pt x="254" y="248"/>
                    <a:pt x="254" y="248"/>
                    <a:pt x="254" y="248"/>
                  </a:cubicBezTo>
                  <a:cubicBezTo>
                    <a:pt x="254" y="251"/>
                    <a:pt x="251" y="254"/>
                    <a:pt x="248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3" y="254"/>
                    <a:pt x="0" y="256"/>
                    <a:pt x="0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283"/>
                    <a:pt x="3" y="286"/>
                    <a:pt x="6" y="286"/>
                  </a:cubicBezTo>
                  <a:cubicBezTo>
                    <a:pt x="280" y="286"/>
                    <a:pt x="280" y="286"/>
                    <a:pt x="280" y="286"/>
                  </a:cubicBezTo>
                  <a:cubicBezTo>
                    <a:pt x="283" y="286"/>
                    <a:pt x="286" y="283"/>
                    <a:pt x="286" y="280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3"/>
                    <a:pt x="283" y="0"/>
                    <a:pt x="280" y="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9" name="Freeform 56"/>
            <p:cNvSpPr>
              <a:spLocks/>
            </p:cNvSpPr>
            <p:nvPr/>
          </p:nvSpPr>
          <p:spPr bwMode="auto">
            <a:xfrm>
              <a:off x="252" y="765"/>
              <a:ext cx="53" cy="52"/>
            </a:xfrm>
            <a:custGeom>
              <a:avLst/>
              <a:gdLst>
                <a:gd name="T0" fmla="*/ 1 w 90"/>
                <a:gd name="T1" fmla="*/ 3 h 90"/>
                <a:gd name="T2" fmla="*/ 1 w 90"/>
                <a:gd name="T3" fmla="*/ 1 h 90"/>
                <a:gd name="T4" fmla="*/ 3 w 90"/>
                <a:gd name="T5" fmla="*/ 1 h 90"/>
                <a:gd name="T6" fmla="*/ 3 w 90"/>
                <a:gd name="T7" fmla="*/ 3 h 90"/>
                <a:gd name="T8" fmla="*/ 1 w 90"/>
                <a:gd name="T9" fmla="*/ 3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90"/>
                <a:gd name="T17" fmla="*/ 90 w 90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90">
                  <a:moveTo>
                    <a:pt x="16" y="74"/>
                  </a:moveTo>
                  <a:cubicBezTo>
                    <a:pt x="0" y="58"/>
                    <a:pt x="0" y="32"/>
                    <a:pt x="16" y="16"/>
                  </a:cubicBezTo>
                  <a:cubicBezTo>
                    <a:pt x="32" y="0"/>
                    <a:pt x="58" y="0"/>
                    <a:pt x="74" y="16"/>
                  </a:cubicBezTo>
                  <a:cubicBezTo>
                    <a:pt x="90" y="32"/>
                    <a:pt x="90" y="58"/>
                    <a:pt x="74" y="74"/>
                  </a:cubicBezTo>
                  <a:cubicBezTo>
                    <a:pt x="58" y="90"/>
                    <a:pt x="32" y="90"/>
                    <a:pt x="16" y="7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0" name="Freeform 57"/>
            <p:cNvSpPr>
              <a:spLocks/>
            </p:cNvSpPr>
            <p:nvPr/>
          </p:nvSpPr>
          <p:spPr bwMode="auto">
            <a:xfrm>
              <a:off x="230" y="741"/>
              <a:ext cx="32" cy="33"/>
            </a:xfrm>
            <a:custGeom>
              <a:avLst/>
              <a:gdLst>
                <a:gd name="T0" fmla="*/ 1 w 56"/>
                <a:gd name="T1" fmla="*/ 1 h 57"/>
                <a:gd name="T2" fmla="*/ 2 w 56"/>
                <a:gd name="T3" fmla="*/ 1 h 57"/>
                <a:gd name="T4" fmla="*/ 2 w 56"/>
                <a:gd name="T5" fmla="*/ 2 h 57"/>
                <a:gd name="T6" fmla="*/ 1 w 56"/>
                <a:gd name="T7" fmla="*/ 2 h 57"/>
                <a:gd name="T8" fmla="*/ 1 w 56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7"/>
                <a:gd name="T17" fmla="*/ 56 w 5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7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7"/>
                    <a:pt x="46" y="47"/>
                  </a:cubicBezTo>
                  <a:cubicBezTo>
                    <a:pt x="36" y="57"/>
                    <a:pt x="20" y="57"/>
                    <a:pt x="10" y="47"/>
                  </a:cubicBezTo>
                  <a:cubicBezTo>
                    <a:pt x="0" y="37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1" name="Freeform 58"/>
            <p:cNvSpPr>
              <a:spLocks/>
            </p:cNvSpPr>
            <p:nvPr/>
          </p:nvSpPr>
          <p:spPr bwMode="auto">
            <a:xfrm>
              <a:off x="202" y="713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2" name="Freeform 59"/>
            <p:cNvSpPr>
              <a:spLocks/>
            </p:cNvSpPr>
            <p:nvPr/>
          </p:nvSpPr>
          <p:spPr bwMode="auto">
            <a:xfrm>
              <a:off x="175" y="686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3" name="Freeform 60"/>
            <p:cNvSpPr>
              <a:spLocks/>
            </p:cNvSpPr>
            <p:nvPr/>
          </p:nvSpPr>
          <p:spPr bwMode="auto">
            <a:xfrm>
              <a:off x="148" y="659"/>
              <a:ext cx="34" cy="34"/>
            </a:xfrm>
            <a:custGeom>
              <a:avLst/>
              <a:gdLst>
                <a:gd name="T0" fmla="*/ 1 w 57"/>
                <a:gd name="T1" fmla="*/ 1 h 57"/>
                <a:gd name="T2" fmla="*/ 2 w 57"/>
                <a:gd name="T3" fmla="*/ 1 h 57"/>
                <a:gd name="T4" fmla="*/ 2 w 57"/>
                <a:gd name="T5" fmla="*/ 2 h 57"/>
                <a:gd name="T6" fmla="*/ 1 w 57"/>
                <a:gd name="T7" fmla="*/ 2 h 57"/>
                <a:gd name="T8" fmla="*/ 1 w 57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57"/>
                <a:gd name="T17" fmla="*/ 57 w 57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57">
                  <a:moveTo>
                    <a:pt x="10" y="10"/>
                  </a:moveTo>
                  <a:cubicBezTo>
                    <a:pt x="20" y="0"/>
                    <a:pt x="37" y="0"/>
                    <a:pt x="47" y="10"/>
                  </a:cubicBezTo>
                  <a:cubicBezTo>
                    <a:pt x="57" y="20"/>
                    <a:pt x="57" y="36"/>
                    <a:pt x="47" y="47"/>
                  </a:cubicBezTo>
                  <a:cubicBezTo>
                    <a:pt x="37" y="57"/>
                    <a:pt x="20" y="57"/>
                    <a:pt x="10" y="47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</p:grpSp>
      <p:sp>
        <p:nvSpPr>
          <p:cNvPr id="14" name="Rectangle 147"/>
          <p:cNvSpPr>
            <a:spLocks noChangeArrowheads="1"/>
          </p:cNvSpPr>
          <p:nvPr/>
        </p:nvSpPr>
        <p:spPr bwMode="auto">
          <a:xfrm>
            <a:off x="5021263" y="1479550"/>
            <a:ext cx="3736975" cy="303213"/>
          </a:xfrm>
          <a:prstGeom prst="rect">
            <a:avLst/>
          </a:prstGeom>
          <a:gradFill rotWithShape="1">
            <a:gsLst>
              <a:gs pos="0">
                <a:srgbClr val="FAFAFA"/>
              </a:gs>
              <a:gs pos="100000">
                <a:srgbClr val="EAEAEA"/>
              </a:gs>
            </a:gsLst>
            <a:lin ang="5400000" scaled="1"/>
          </a:gradFill>
          <a:ln w="12700" algn="ctr">
            <a:solidFill>
              <a:srgbClr val="6C799C"/>
            </a:solidFill>
            <a:miter lim="800000"/>
            <a:headEnd/>
            <a:tailEnd/>
          </a:ln>
        </p:spPr>
        <p:txBody>
          <a:bodyPr wrap="none" lIns="126000" anchor="ctr"/>
          <a:lstStyle/>
          <a:p>
            <a:pPr>
              <a:lnSpc>
                <a:spcPct val="120000"/>
              </a:lnSpc>
            </a:pPr>
            <a:r>
              <a:rPr lang="en-US" altLang="ko-KR" sz="1600" b="1" baseline="0">
                <a:solidFill>
                  <a:srgbClr val="26313A"/>
                </a:solidFill>
                <a:ea typeface="맑은 고딕" pitchFamily="50" charset="-127"/>
              </a:rPr>
              <a:t>Analyze Function</a:t>
            </a:r>
            <a:endParaRPr lang="ko-KR" altLang="en-US" sz="1600" b="1" baseline="0">
              <a:solidFill>
                <a:srgbClr val="26313A"/>
              </a:solidFill>
              <a:ea typeface="맑은 고딕" pitchFamily="50" charset="-127"/>
            </a:endParaRPr>
          </a:p>
        </p:txBody>
      </p:sp>
      <p:grpSp>
        <p:nvGrpSpPr>
          <p:cNvPr id="15" name="Group 148"/>
          <p:cNvGrpSpPr>
            <a:grpSpLocks/>
          </p:cNvGrpSpPr>
          <p:nvPr/>
        </p:nvGrpSpPr>
        <p:grpSpPr bwMode="auto">
          <a:xfrm>
            <a:off x="4656138" y="1489075"/>
            <a:ext cx="301625" cy="300038"/>
            <a:chOff x="127" y="639"/>
            <a:chExt cx="190" cy="189"/>
          </a:xfrm>
        </p:grpSpPr>
        <p:sp>
          <p:nvSpPr>
            <p:cNvPr id="17" name="Rectangle 149"/>
            <p:cNvSpPr>
              <a:spLocks noChangeArrowheads="1"/>
            </p:cNvSpPr>
            <p:nvPr/>
          </p:nvSpPr>
          <p:spPr bwMode="auto">
            <a:xfrm>
              <a:off x="127" y="639"/>
              <a:ext cx="190" cy="189"/>
            </a:xfrm>
            <a:prstGeom prst="rect">
              <a:avLst/>
            </a:prstGeom>
            <a:solidFill>
              <a:srgbClr val="648DA4"/>
            </a:solidFill>
            <a:ln w="3175" algn="ctr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8" name="Freeform 150"/>
            <p:cNvSpPr>
              <a:spLocks/>
            </p:cNvSpPr>
            <p:nvPr/>
          </p:nvSpPr>
          <p:spPr bwMode="auto">
            <a:xfrm>
              <a:off x="142" y="652"/>
              <a:ext cx="169" cy="167"/>
            </a:xfrm>
            <a:custGeom>
              <a:avLst/>
              <a:gdLst>
                <a:gd name="T0" fmla="*/ 11 w 286"/>
                <a:gd name="T1" fmla="*/ 0 h 286"/>
                <a:gd name="T2" fmla="*/ 11 w 286"/>
                <a:gd name="T3" fmla="*/ 1 h 286"/>
                <a:gd name="T4" fmla="*/ 11 w 286"/>
                <a:gd name="T5" fmla="*/ 10 h 286"/>
                <a:gd name="T6" fmla="*/ 11 w 286"/>
                <a:gd name="T7" fmla="*/ 10 h 286"/>
                <a:gd name="T8" fmla="*/ 1 w 286"/>
                <a:gd name="T9" fmla="*/ 10 h 286"/>
                <a:gd name="T10" fmla="*/ 0 w 286"/>
                <a:gd name="T11" fmla="*/ 11 h 286"/>
                <a:gd name="T12" fmla="*/ 0 w 286"/>
                <a:gd name="T13" fmla="*/ 11 h 286"/>
                <a:gd name="T14" fmla="*/ 1 w 286"/>
                <a:gd name="T15" fmla="*/ 11 h 286"/>
                <a:gd name="T16" fmla="*/ 12 w 286"/>
                <a:gd name="T17" fmla="*/ 11 h 286"/>
                <a:gd name="T18" fmla="*/ 12 w 286"/>
                <a:gd name="T19" fmla="*/ 11 h 286"/>
                <a:gd name="T20" fmla="*/ 12 w 286"/>
                <a:gd name="T21" fmla="*/ 1 h 286"/>
                <a:gd name="T22" fmla="*/ 12 w 286"/>
                <a:gd name="T23" fmla="*/ 0 h 286"/>
                <a:gd name="T24" fmla="*/ 11 w 286"/>
                <a:gd name="T25" fmla="*/ 0 h 2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6"/>
                <a:gd name="T40" fmla="*/ 0 h 286"/>
                <a:gd name="T41" fmla="*/ 286 w 286"/>
                <a:gd name="T42" fmla="*/ 286 h 28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6" h="286">
                  <a:moveTo>
                    <a:pt x="259" y="0"/>
                  </a:moveTo>
                  <a:cubicBezTo>
                    <a:pt x="256" y="0"/>
                    <a:pt x="254" y="3"/>
                    <a:pt x="254" y="6"/>
                  </a:cubicBezTo>
                  <a:cubicBezTo>
                    <a:pt x="254" y="248"/>
                    <a:pt x="254" y="248"/>
                    <a:pt x="254" y="248"/>
                  </a:cubicBezTo>
                  <a:cubicBezTo>
                    <a:pt x="254" y="251"/>
                    <a:pt x="251" y="254"/>
                    <a:pt x="248" y="254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3" y="254"/>
                    <a:pt x="0" y="256"/>
                    <a:pt x="0" y="25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283"/>
                    <a:pt x="3" y="286"/>
                    <a:pt x="6" y="286"/>
                  </a:cubicBezTo>
                  <a:cubicBezTo>
                    <a:pt x="280" y="286"/>
                    <a:pt x="280" y="286"/>
                    <a:pt x="280" y="286"/>
                  </a:cubicBezTo>
                  <a:cubicBezTo>
                    <a:pt x="283" y="286"/>
                    <a:pt x="286" y="283"/>
                    <a:pt x="286" y="280"/>
                  </a:cubicBezTo>
                  <a:cubicBezTo>
                    <a:pt x="286" y="6"/>
                    <a:pt x="286" y="6"/>
                    <a:pt x="286" y="6"/>
                  </a:cubicBezTo>
                  <a:cubicBezTo>
                    <a:pt x="286" y="3"/>
                    <a:pt x="283" y="0"/>
                    <a:pt x="280" y="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19" name="Freeform 151"/>
            <p:cNvSpPr>
              <a:spLocks/>
            </p:cNvSpPr>
            <p:nvPr/>
          </p:nvSpPr>
          <p:spPr bwMode="auto">
            <a:xfrm>
              <a:off x="252" y="765"/>
              <a:ext cx="53" cy="52"/>
            </a:xfrm>
            <a:custGeom>
              <a:avLst/>
              <a:gdLst>
                <a:gd name="T0" fmla="*/ 1 w 90"/>
                <a:gd name="T1" fmla="*/ 3 h 90"/>
                <a:gd name="T2" fmla="*/ 1 w 90"/>
                <a:gd name="T3" fmla="*/ 1 h 90"/>
                <a:gd name="T4" fmla="*/ 3 w 90"/>
                <a:gd name="T5" fmla="*/ 1 h 90"/>
                <a:gd name="T6" fmla="*/ 3 w 90"/>
                <a:gd name="T7" fmla="*/ 3 h 90"/>
                <a:gd name="T8" fmla="*/ 1 w 90"/>
                <a:gd name="T9" fmla="*/ 3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90"/>
                <a:gd name="T17" fmla="*/ 90 w 90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90">
                  <a:moveTo>
                    <a:pt x="16" y="74"/>
                  </a:moveTo>
                  <a:cubicBezTo>
                    <a:pt x="0" y="58"/>
                    <a:pt x="0" y="32"/>
                    <a:pt x="16" y="16"/>
                  </a:cubicBezTo>
                  <a:cubicBezTo>
                    <a:pt x="32" y="0"/>
                    <a:pt x="58" y="0"/>
                    <a:pt x="74" y="16"/>
                  </a:cubicBezTo>
                  <a:cubicBezTo>
                    <a:pt x="90" y="32"/>
                    <a:pt x="90" y="58"/>
                    <a:pt x="74" y="74"/>
                  </a:cubicBezTo>
                  <a:cubicBezTo>
                    <a:pt x="58" y="90"/>
                    <a:pt x="32" y="90"/>
                    <a:pt x="16" y="7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0" name="Freeform 152"/>
            <p:cNvSpPr>
              <a:spLocks/>
            </p:cNvSpPr>
            <p:nvPr/>
          </p:nvSpPr>
          <p:spPr bwMode="auto">
            <a:xfrm>
              <a:off x="230" y="741"/>
              <a:ext cx="32" cy="33"/>
            </a:xfrm>
            <a:custGeom>
              <a:avLst/>
              <a:gdLst>
                <a:gd name="T0" fmla="*/ 1 w 56"/>
                <a:gd name="T1" fmla="*/ 1 h 57"/>
                <a:gd name="T2" fmla="*/ 2 w 56"/>
                <a:gd name="T3" fmla="*/ 1 h 57"/>
                <a:gd name="T4" fmla="*/ 2 w 56"/>
                <a:gd name="T5" fmla="*/ 2 h 57"/>
                <a:gd name="T6" fmla="*/ 1 w 56"/>
                <a:gd name="T7" fmla="*/ 2 h 57"/>
                <a:gd name="T8" fmla="*/ 1 w 56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7"/>
                <a:gd name="T17" fmla="*/ 56 w 5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7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7"/>
                    <a:pt x="46" y="47"/>
                  </a:cubicBezTo>
                  <a:cubicBezTo>
                    <a:pt x="36" y="57"/>
                    <a:pt x="20" y="57"/>
                    <a:pt x="10" y="47"/>
                  </a:cubicBezTo>
                  <a:cubicBezTo>
                    <a:pt x="0" y="37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1" name="Freeform 153"/>
            <p:cNvSpPr>
              <a:spLocks/>
            </p:cNvSpPr>
            <p:nvPr/>
          </p:nvSpPr>
          <p:spPr bwMode="auto">
            <a:xfrm>
              <a:off x="202" y="713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2" name="Freeform 154"/>
            <p:cNvSpPr>
              <a:spLocks/>
            </p:cNvSpPr>
            <p:nvPr/>
          </p:nvSpPr>
          <p:spPr bwMode="auto">
            <a:xfrm>
              <a:off x="175" y="686"/>
              <a:ext cx="33" cy="33"/>
            </a:xfrm>
            <a:custGeom>
              <a:avLst/>
              <a:gdLst>
                <a:gd name="T0" fmla="*/ 1 w 56"/>
                <a:gd name="T1" fmla="*/ 1 h 56"/>
                <a:gd name="T2" fmla="*/ 2 w 56"/>
                <a:gd name="T3" fmla="*/ 1 h 56"/>
                <a:gd name="T4" fmla="*/ 2 w 56"/>
                <a:gd name="T5" fmla="*/ 2 h 56"/>
                <a:gd name="T6" fmla="*/ 1 w 56"/>
                <a:gd name="T7" fmla="*/ 2 h 56"/>
                <a:gd name="T8" fmla="*/ 1 w 56"/>
                <a:gd name="T9" fmla="*/ 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56"/>
                <a:gd name="T17" fmla="*/ 56 w 56"/>
                <a:gd name="T18" fmla="*/ 56 h 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56">
                  <a:moveTo>
                    <a:pt x="10" y="10"/>
                  </a:moveTo>
                  <a:cubicBezTo>
                    <a:pt x="20" y="0"/>
                    <a:pt x="36" y="0"/>
                    <a:pt x="46" y="10"/>
                  </a:cubicBezTo>
                  <a:cubicBezTo>
                    <a:pt x="56" y="20"/>
                    <a:pt x="56" y="36"/>
                    <a:pt x="46" y="46"/>
                  </a:cubicBezTo>
                  <a:cubicBezTo>
                    <a:pt x="36" y="56"/>
                    <a:pt x="20" y="56"/>
                    <a:pt x="10" y="46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  <p:sp>
          <p:nvSpPr>
            <p:cNvPr id="23" name="Freeform 155"/>
            <p:cNvSpPr>
              <a:spLocks/>
            </p:cNvSpPr>
            <p:nvPr/>
          </p:nvSpPr>
          <p:spPr bwMode="auto">
            <a:xfrm>
              <a:off x="148" y="659"/>
              <a:ext cx="34" cy="34"/>
            </a:xfrm>
            <a:custGeom>
              <a:avLst/>
              <a:gdLst>
                <a:gd name="T0" fmla="*/ 1 w 57"/>
                <a:gd name="T1" fmla="*/ 1 h 57"/>
                <a:gd name="T2" fmla="*/ 2 w 57"/>
                <a:gd name="T3" fmla="*/ 1 h 57"/>
                <a:gd name="T4" fmla="*/ 2 w 57"/>
                <a:gd name="T5" fmla="*/ 2 h 57"/>
                <a:gd name="T6" fmla="*/ 1 w 57"/>
                <a:gd name="T7" fmla="*/ 2 h 57"/>
                <a:gd name="T8" fmla="*/ 1 w 57"/>
                <a:gd name="T9" fmla="*/ 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"/>
                <a:gd name="T16" fmla="*/ 0 h 57"/>
                <a:gd name="T17" fmla="*/ 57 w 57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" h="57">
                  <a:moveTo>
                    <a:pt x="10" y="10"/>
                  </a:moveTo>
                  <a:cubicBezTo>
                    <a:pt x="20" y="0"/>
                    <a:pt x="37" y="0"/>
                    <a:pt x="47" y="10"/>
                  </a:cubicBezTo>
                  <a:cubicBezTo>
                    <a:pt x="57" y="20"/>
                    <a:pt x="57" y="36"/>
                    <a:pt x="47" y="47"/>
                  </a:cubicBezTo>
                  <a:cubicBezTo>
                    <a:pt x="37" y="57"/>
                    <a:pt x="20" y="57"/>
                    <a:pt x="10" y="47"/>
                  </a:cubicBezTo>
                  <a:cubicBezTo>
                    <a:pt x="0" y="36"/>
                    <a:pt x="0" y="20"/>
                    <a:pt x="10" y="1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lnSpc>
                  <a:spcPct val="120000"/>
                </a:lnSpc>
              </a:pPr>
              <a:endParaRPr lang="en-US" altLang="ko-KR" sz="2200" b="1" baseline="0">
                <a:solidFill>
                  <a:srgbClr val="FFFFFF"/>
                </a:solidFill>
                <a:ea typeface="맑은 고딕" pitchFamily="50" charset="-127"/>
              </a:endParaRPr>
            </a:p>
          </p:txBody>
        </p:sp>
      </p:grpSp>
      <p:graphicFrame>
        <p:nvGraphicFramePr>
          <p:cNvPr id="24" name="Table 2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9552896"/>
              </p:ext>
            </p:extLst>
          </p:nvPr>
        </p:nvGraphicFramePr>
        <p:xfrm>
          <a:off x="652463" y="1857375"/>
          <a:ext cx="3843850" cy="633412"/>
        </p:xfrm>
        <a:graphic>
          <a:graphicData uri="http://schemas.openxmlformats.org/drawingml/2006/table">
            <a:tbl>
              <a:tblPr/>
              <a:tblGrid>
                <a:gridCol w="872050"/>
                <a:gridCol w="914400"/>
                <a:gridCol w="2057400"/>
              </a:tblGrid>
              <a:tr h="226218"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Oracle 10g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Tibero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설 명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</a:tr>
              <a:tr h="407194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EMPTY_BLOB/EMPTY_CLOB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EMPTY_BLOB/EMPTY_CLOB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LOB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변수를 초기화하는 함수이다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graphicFrame>
        <p:nvGraphicFramePr>
          <p:cNvPr id="25" name="Table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6483600"/>
              </p:ext>
            </p:extLst>
          </p:nvPr>
        </p:nvGraphicFramePr>
        <p:xfrm>
          <a:off x="4919663" y="1857375"/>
          <a:ext cx="3843850" cy="2602031"/>
        </p:xfrm>
        <a:graphic>
          <a:graphicData uri="http://schemas.openxmlformats.org/drawingml/2006/table">
            <a:tbl>
              <a:tblPr/>
              <a:tblGrid>
                <a:gridCol w="838200"/>
                <a:gridCol w="851235"/>
                <a:gridCol w="2154415"/>
              </a:tblGrid>
              <a:tr h="221175"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Oracle 10g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b="1" dirty="0" smtClean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Tibero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10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  <a:cs typeface="바탕"/>
                        </a:rPr>
                        <a:t>설 명</a:t>
                      </a:r>
                      <a:endParaRPr lang="en-US" sz="1000" dirty="0">
                        <a:solidFill>
                          <a:schemeClr val="bg1"/>
                        </a:solidFill>
                        <a:latin typeface="+mn-ea"/>
                        <a:ea typeface="+mn-ea"/>
                        <a:cs typeface="Raavi"/>
                      </a:endParaRPr>
                    </a:p>
                  </a:txBody>
                  <a:tcPr marL="42946" marR="42946"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F8BA9"/>
                    </a:solidFill>
                  </a:tcPr>
                </a:tc>
              </a:tr>
              <a:tr h="39811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MAX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MAX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인수 중에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최대값을 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11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MIN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MIN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인수 중에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최소값을 반환한다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11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SUM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SUM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Row</a:t>
                      </a:r>
                      <a:r>
                        <a:rPr lang="ko-KR" altLang="en-US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의 </a:t>
                      </a:r>
                      <a:r>
                        <a:rPr lang="en-US" alt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expr</a:t>
                      </a:r>
                      <a:r>
                        <a:rPr lang="ko-KR" sz="800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에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대한 합계를 구한다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419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RANK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RANK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값의 그룹에서 값의 순위를 매긴다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.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4198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LEAD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LEAD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현재형 기준으로 이후 값을 참조한다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8115"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800" b="1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GROUP_ID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>
                      <a:noFill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dirty="0" smtClean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GROUP_ID</a:t>
                      </a:r>
                      <a:endParaRPr lang="en-US" altLang="ko-KR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latinLnBrk="1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지정된</a:t>
                      </a:r>
                      <a:r>
                        <a:rPr lang="en-US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 GROUP BY </a:t>
                      </a:r>
                      <a:r>
                        <a:rPr lang="ko-KR" sz="800" dirty="0">
                          <a:latin typeface="맑은 고딕" pitchFamily="50" charset="-127"/>
                          <a:ea typeface="맑은 고딕" pitchFamily="50" charset="-127"/>
                          <a:cs typeface="Times New Roman"/>
                        </a:rPr>
                        <a:t>결과로부터 중복된 그룹을 구별한다</a:t>
                      </a:r>
                      <a:endParaRPr lang="en-US" sz="800" dirty="0">
                        <a:latin typeface="맑은 고딕" pitchFamily="50" charset="-127"/>
                        <a:ea typeface="맑은 고딕" pitchFamily="50" charset="-127"/>
                        <a:cs typeface="Raavi"/>
                      </a:endParaRPr>
                    </a:p>
                  </a:txBody>
                  <a:tcPr marT="0" marB="0" anchor="ctr">
                    <a:lnL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6" name="Rectangle 59"/>
          <p:cNvSpPr>
            <a:spLocks noChangeArrowheads="1"/>
          </p:cNvSpPr>
          <p:nvPr/>
        </p:nvSpPr>
        <p:spPr bwMode="auto">
          <a:xfrm>
            <a:off x="1524000" y="1857375"/>
            <a:ext cx="914400" cy="611188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  <p:sp>
        <p:nvSpPr>
          <p:cNvPr id="27" name="Rectangle 59"/>
          <p:cNvSpPr>
            <a:spLocks noChangeArrowheads="1"/>
          </p:cNvSpPr>
          <p:nvPr/>
        </p:nvSpPr>
        <p:spPr bwMode="auto">
          <a:xfrm>
            <a:off x="5757863" y="1857375"/>
            <a:ext cx="838200" cy="2590800"/>
          </a:xfrm>
          <a:prstGeom prst="rect">
            <a:avLst/>
          </a:prstGeom>
          <a:noFill/>
          <a:ln w="38100">
            <a:solidFill>
              <a:srgbClr val="FF9900"/>
            </a:solidFill>
            <a:miter lim="800000"/>
            <a:headEnd/>
            <a:tailEnd/>
          </a:ln>
        </p:spPr>
        <p:txBody>
          <a:bodyPr wrap="none" anchor="ctr"/>
          <a:lstStyle/>
          <a:p>
            <a:pPr algn="ctr">
              <a:lnSpc>
                <a:spcPct val="120000"/>
              </a:lnSpc>
            </a:pPr>
            <a:endParaRPr lang="ko-KR" altLang="en-US" sz="700" b="1" baseline="0">
              <a:solidFill>
                <a:srgbClr val="000000"/>
              </a:solidFill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516375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3075" name="Rectangle 120"/>
          <p:cNvSpPr>
            <a:spLocks noChangeArrowheads="1"/>
          </p:cNvSpPr>
          <p:nvPr/>
        </p:nvSpPr>
        <p:spPr bwMode="auto">
          <a:xfrm>
            <a:off x="2878138" y="2762250"/>
            <a:ext cx="3598862" cy="360363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</a:pPr>
            <a:r>
              <a:rPr lang="en-US" altLang="ko-KR" sz="1800" b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dirty="0" err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전체 구조</a:t>
            </a:r>
          </a:p>
        </p:txBody>
      </p:sp>
      <p:sp>
        <p:nvSpPr>
          <p:cNvPr id="3076" name="Rectangle 120"/>
          <p:cNvSpPr>
            <a:spLocks noChangeArrowheads="1"/>
          </p:cNvSpPr>
          <p:nvPr/>
        </p:nvSpPr>
        <p:spPr bwMode="auto">
          <a:xfrm>
            <a:off x="2878138" y="3198813"/>
            <a:ext cx="3598862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</a:pPr>
            <a:r>
              <a:rPr lang="en-US" altLang="ko-KR" sz="1800" b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dirty="0" err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Process </a:t>
            </a:r>
            <a:r>
              <a:rPr lang="ko-KR" altLang="en-US" sz="1800" b="1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구조</a:t>
            </a:r>
          </a:p>
        </p:txBody>
      </p:sp>
      <p:sp>
        <p:nvSpPr>
          <p:cNvPr id="3077" name="Rectangle 120"/>
          <p:cNvSpPr>
            <a:spLocks noChangeArrowheads="1"/>
          </p:cNvSpPr>
          <p:nvPr/>
        </p:nvSpPr>
        <p:spPr bwMode="auto">
          <a:xfrm>
            <a:off x="2878138" y="3625850"/>
            <a:ext cx="3598862" cy="360363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</a:pPr>
            <a:r>
              <a:rPr lang="en-US" altLang="ko-KR" sz="1800" b="1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dirty="0" err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Memory </a:t>
            </a:r>
            <a:r>
              <a:rPr lang="ko-KR" altLang="en-US" sz="1800" b="1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구조</a:t>
            </a:r>
          </a:p>
        </p:txBody>
      </p:sp>
      <p:sp>
        <p:nvSpPr>
          <p:cNvPr id="3079" name="Rectangle 7"/>
          <p:cNvSpPr>
            <a:spLocks noChangeArrowheads="1"/>
          </p:cNvSpPr>
          <p:nvPr/>
        </p:nvSpPr>
        <p:spPr bwMode="auto">
          <a:xfrm>
            <a:off x="771525" y="1463675"/>
            <a:ext cx="7407275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1. </a:t>
            </a:r>
            <a:r>
              <a:rPr kumimoji="0" lang="en-US" altLang="ko-KR" sz="40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구조</a:t>
            </a:r>
          </a:p>
        </p:txBody>
      </p:sp>
      <p:sp>
        <p:nvSpPr>
          <p:cNvPr id="2" name="Rectangle 120"/>
          <p:cNvSpPr>
            <a:spLocks noChangeArrowheads="1"/>
          </p:cNvSpPr>
          <p:nvPr/>
        </p:nvSpPr>
        <p:spPr bwMode="auto">
          <a:xfrm>
            <a:off x="2871788" y="4033838"/>
            <a:ext cx="3598862" cy="360362"/>
          </a:xfrm>
          <a:prstGeom prst="rect">
            <a:avLst/>
          </a:prstGeom>
          <a:solidFill>
            <a:srgbClr val="EAEA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</a:pPr>
            <a:r>
              <a:rPr lang="en-US" altLang="ko-KR" sz="1800" b="1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dirty="0" err="1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Database</a:t>
            </a:r>
            <a:r>
              <a:rPr lang="ko-KR" altLang="en-US" sz="1800" b="1" dirty="0">
                <a:solidFill>
                  <a:srgbClr val="292929"/>
                </a:solidFill>
                <a:latin typeface="맑은 고딕" pitchFamily="50" charset="-127"/>
                <a:ea typeface="맑은 고딕" pitchFamily="50" charset="-127"/>
              </a:rPr>
              <a:t> 구조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14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전체 구조</a:t>
            </a:r>
          </a:p>
        </p:txBody>
      </p:sp>
      <p:sp>
        <p:nvSpPr>
          <p:cNvPr id="4099" name="Rectangle 14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Tibero </a:t>
            </a:r>
            <a:r>
              <a:rPr lang="ko-KR" altLang="en-US" smtClean="0"/>
              <a:t>전체 구조</a:t>
            </a:r>
          </a:p>
          <a:p>
            <a:endParaRPr lang="ko-KR" altLang="en-US" smtClean="0"/>
          </a:p>
        </p:txBody>
      </p:sp>
      <p:grpSp>
        <p:nvGrpSpPr>
          <p:cNvPr id="4100" name="Group 152"/>
          <p:cNvGrpSpPr>
            <a:grpSpLocks/>
          </p:cNvGrpSpPr>
          <p:nvPr/>
        </p:nvGrpSpPr>
        <p:grpSpPr bwMode="auto">
          <a:xfrm>
            <a:off x="219075" y="1101725"/>
            <a:ext cx="8713788" cy="5205413"/>
            <a:chOff x="138" y="694"/>
            <a:chExt cx="5489" cy="3279"/>
          </a:xfrm>
        </p:grpSpPr>
        <p:sp>
          <p:nvSpPr>
            <p:cNvPr id="4103" name="AutoShape 68"/>
            <p:cNvSpPr>
              <a:spLocks noChangeArrowheads="1"/>
            </p:cNvSpPr>
            <p:nvPr/>
          </p:nvSpPr>
          <p:spPr bwMode="auto">
            <a:xfrm>
              <a:off x="1321" y="1882"/>
              <a:ext cx="1527" cy="896"/>
            </a:xfrm>
            <a:prstGeom prst="roundRect">
              <a:avLst>
                <a:gd name="adj" fmla="val 5690"/>
              </a:avLst>
            </a:prstGeom>
            <a:solidFill>
              <a:srgbClr val="B2C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lIns="216000" anchor="b"/>
            <a:lstStyle/>
            <a:p>
              <a:pPr algn="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400" b="1" i="1"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Working Process</a:t>
              </a:r>
            </a:p>
          </p:txBody>
        </p:sp>
        <p:sp>
          <p:nvSpPr>
            <p:cNvPr id="4104" name="Line 69"/>
            <p:cNvSpPr>
              <a:spLocks noChangeShapeType="1"/>
            </p:cNvSpPr>
            <p:nvPr/>
          </p:nvSpPr>
          <p:spPr bwMode="auto">
            <a:xfrm>
              <a:off x="2665" y="1816"/>
              <a:ext cx="5" cy="362"/>
            </a:xfrm>
            <a:prstGeom prst="line">
              <a:avLst/>
            </a:prstGeom>
            <a:noFill/>
            <a:ln w="28575">
              <a:solidFill>
                <a:srgbClr val="314F7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05" name="Rectangle 70"/>
            <p:cNvSpPr>
              <a:spLocks noChangeArrowheads="1"/>
            </p:cNvSpPr>
            <p:nvPr/>
          </p:nvSpPr>
          <p:spPr bwMode="auto">
            <a:xfrm>
              <a:off x="1376" y="2012"/>
              <a:ext cx="1418" cy="57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43200" rIns="43200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 b="1">
                <a:latin typeface="맑은 고딕" pitchFamily="50" charset="-127"/>
                <a:ea typeface="맑은 고딕" pitchFamily="50" charset="-127"/>
              </a:endParaRPr>
            </a:p>
          </p:txBody>
        </p:sp>
        <p:cxnSp>
          <p:nvCxnSpPr>
            <p:cNvPr id="4106" name="AutoShape 71"/>
            <p:cNvCxnSpPr>
              <a:cxnSpLocks noChangeShapeType="1"/>
              <a:endCxn id="4113" idx="3"/>
            </p:cNvCxnSpPr>
            <p:nvPr/>
          </p:nvCxnSpPr>
          <p:spPr bwMode="auto">
            <a:xfrm flipV="1">
              <a:off x="643" y="2188"/>
              <a:ext cx="839" cy="1"/>
            </a:xfrm>
            <a:prstGeom prst="bentConnector3">
              <a:avLst>
                <a:gd name="adj1" fmla="val 49819"/>
              </a:avLst>
            </a:prstGeom>
            <a:noFill/>
            <a:ln w="28575">
              <a:solidFill>
                <a:srgbClr val="2861A0"/>
              </a:solidFill>
              <a:prstDash val="sysDot"/>
              <a:miter lim="800000"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07" name="AutoShape 72"/>
            <p:cNvSpPr>
              <a:spLocks noChangeArrowheads="1"/>
            </p:cNvSpPr>
            <p:nvPr/>
          </p:nvSpPr>
          <p:spPr bwMode="auto">
            <a:xfrm>
              <a:off x="2903" y="1882"/>
              <a:ext cx="2665" cy="896"/>
            </a:xfrm>
            <a:prstGeom prst="roundRect">
              <a:avLst>
                <a:gd name="adj" fmla="val 4019"/>
              </a:avLst>
            </a:prstGeom>
            <a:solidFill>
              <a:srgbClr val="B2C0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lIns="216000" anchor="b"/>
            <a:lstStyle/>
            <a:p>
              <a:pPr algn="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400" b="1" i="1"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Backgroud Process</a:t>
              </a:r>
            </a:p>
          </p:txBody>
        </p:sp>
        <p:sp>
          <p:nvSpPr>
            <p:cNvPr id="331849" name="AutoShape 73"/>
            <p:cNvSpPr>
              <a:spLocks noChangeArrowheads="1"/>
            </p:cNvSpPr>
            <p:nvPr/>
          </p:nvSpPr>
          <p:spPr bwMode="auto">
            <a:xfrm>
              <a:off x="1321" y="986"/>
              <a:ext cx="3341" cy="833"/>
            </a:xfrm>
            <a:prstGeom prst="roundRect">
              <a:avLst>
                <a:gd name="adj" fmla="val 3139"/>
              </a:avLst>
            </a:prstGeom>
            <a:gradFill rotWithShape="0">
              <a:gsLst>
                <a:gs pos="0">
                  <a:srgbClr val="C8CBAD">
                    <a:gamma/>
                    <a:tint val="57647"/>
                    <a:invGamma/>
                  </a:srgbClr>
                </a:gs>
                <a:gs pos="100000">
                  <a:srgbClr val="C8CBAD"/>
                </a:gs>
              </a:gsLst>
              <a:lin ang="2700000" scaled="1"/>
            </a:gradFill>
            <a:ln w="19050" algn="ctr">
              <a:solidFill>
                <a:schemeClr val="bg2"/>
              </a:solidFill>
              <a:round/>
              <a:headEnd/>
              <a:tailEnd/>
            </a:ln>
            <a:effectLst>
              <a:prstShdw prst="shdw17" dist="17961" dir="2700000">
                <a:schemeClr val="bg2">
                  <a:gamma/>
                  <a:shade val="60000"/>
                  <a:invGamma/>
                  <a:alpha val="50000"/>
                </a:schemeClr>
              </a:prstShdw>
            </a:effectLst>
          </p:spPr>
          <p:txBody>
            <a:bodyPr lIns="43200" rIns="43200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 pitchFamily="18" charset="-127"/>
                <a:buChar char="▪"/>
                <a:defRPr/>
              </a:pPr>
              <a:endParaRPr lang="ko-KR" altLang="en-US" b="1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109" name="Rectangle 74"/>
            <p:cNvSpPr>
              <a:spLocks noChangeArrowheads="1"/>
            </p:cNvSpPr>
            <p:nvPr/>
          </p:nvSpPr>
          <p:spPr bwMode="auto">
            <a:xfrm>
              <a:off x="3723" y="1286"/>
              <a:ext cx="789" cy="438"/>
            </a:xfrm>
            <a:prstGeom prst="rect">
              <a:avLst/>
            </a:prstGeom>
            <a:solidFill>
              <a:schemeClr val="bg1"/>
            </a:solidFill>
            <a:ln w="19050" algn="ctr">
              <a:solidFill>
                <a:srgbClr val="84A4BE"/>
              </a:solidFill>
              <a:miter lim="800000"/>
              <a:headEnd/>
              <a:tailEnd/>
            </a:ln>
          </p:spPr>
          <p:txBody>
            <a:bodyPr lIns="36000" rIns="36000"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300" b="1">
                  <a:latin typeface="맑은 고딕" pitchFamily="50" charset="-127"/>
                  <a:ea typeface="맑은 고딕" pitchFamily="50" charset="-127"/>
                </a:rPr>
                <a:t>Redo Log</a:t>
              </a:r>
            </a:p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300" b="1">
                  <a:latin typeface="맑은 고딕" pitchFamily="50" charset="-127"/>
                  <a:ea typeface="맑은 고딕" pitchFamily="50" charset="-127"/>
                </a:rPr>
                <a:t>Buffer</a:t>
              </a:r>
            </a:p>
          </p:txBody>
        </p:sp>
        <p:grpSp>
          <p:nvGrpSpPr>
            <p:cNvPr id="4110" name="Group 75"/>
            <p:cNvGrpSpPr>
              <a:grpSpLocks/>
            </p:cNvGrpSpPr>
            <p:nvPr/>
          </p:nvGrpSpPr>
          <p:grpSpPr bwMode="auto">
            <a:xfrm>
              <a:off x="2588" y="1284"/>
              <a:ext cx="880" cy="450"/>
              <a:chOff x="2477" y="2710"/>
              <a:chExt cx="590" cy="574"/>
            </a:xfrm>
          </p:grpSpPr>
          <p:pic>
            <p:nvPicPr>
              <p:cNvPr id="4170" name="Picture 76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77" y="2710"/>
                <a:ext cx="590" cy="574"/>
              </a:xfrm>
              <a:prstGeom prst="rect">
                <a:avLst/>
              </a:prstGeom>
              <a:noFill/>
              <a:ln w="12700">
                <a:solidFill>
                  <a:srgbClr val="84A4B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4171" name="Rectangle 77"/>
              <p:cNvSpPr>
                <a:spLocks noChangeArrowheads="1"/>
              </p:cNvSpPr>
              <p:nvPr/>
            </p:nvSpPr>
            <p:spPr bwMode="auto">
              <a:xfrm>
                <a:off x="2482" y="3098"/>
                <a:ext cx="94" cy="89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172" name="Rectangle 78"/>
              <p:cNvSpPr>
                <a:spLocks noChangeArrowheads="1"/>
              </p:cNvSpPr>
              <p:nvPr/>
            </p:nvSpPr>
            <p:spPr bwMode="auto">
              <a:xfrm>
                <a:off x="2678" y="2998"/>
                <a:ext cx="94" cy="89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173" name="Rectangle 79"/>
              <p:cNvSpPr>
                <a:spLocks noChangeArrowheads="1"/>
              </p:cNvSpPr>
              <p:nvPr/>
            </p:nvSpPr>
            <p:spPr bwMode="auto">
              <a:xfrm>
                <a:off x="2776" y="2997"/>
                <a:ext cx="94" cy="89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174" name="Rectangle 80"/>
              <p:cNvSpPr>
                <a:spLocks noChangeArrowheads="1"/>
              </p:cNvSpPr>
              <p:nvPr/>
            </p:nvSpPr>
            <p:spPr bwMode="auto">
              <a:xfrm>
                <a:off x="2875" y="2904"/>
                <a:ext cx="94" cy="89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175" name="Rectangle 81"/>
              <p:cNvSpPr>
                <a:spLocks noChangeArrowheads="1"/>
              </p:cNvSpPr>
              <p:nvPr/>
            </p:nvSpPr>
            <p:spPr bwMode="auto">
              <a:xfrm>
                <a:off x="2778" y="2808"/>
                <a:ext cx="100" cy="100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4176" name="Rectangle 82"/>
              <p:cNvSpPr>
                <a:spLocks noChangeArrowheads="1"/>
              </p:cNvSpPr>
              <p:nvPr/>
            </p:nvSpPr>
            <p:spPr bwMode="auto">
              <a:xfrm>
                <a:off x="2580" y="2714"/>
                <a:ext cx="94" cy="89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4111" name="Text Box 83"/>
            <p:cNvSpPr txBox="1">
              <a:spLocks noChangeArrowheads="1"/>
            </p:cNvSpPr>
            <p:nvPr/>
          </p:nvSpPr>
          <p:spPr bwMode="auto">
            <a:xfrm>
              <a:off x="1371" y="2372"/>
              <a:ext cx="392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 anchorCtr="1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 b="1">
                  <a:solidFill>
                    <a:srgbClr val="4D4D4D"/>
                  </a:solidFill>
                  <a:latin typeface="맑은 고딕" pitchFamily="50" charset="-127"/>
                  <a:ea typeface="맑은 고딕" pitchFamily="50" charset="-127"/>
                </a:rPr>
                <a:t>Control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 b="1">
                  <a:solidFill>
                    <a:srgbClr val="4D4D4D"/>
                  </a:solidFill>
                  <a:latin typeface="맑은 고딕" pitchFamily="50" charset="-127"/>
                  <a:ea typeface="맑은 고딕" pitchFamily="50" charset="-127"/>
                </a:rPr>
                <a:t>Thread</a:t>
              </a:r>
            </a:p>
          </p:txBody>
        </p:sp>
        <p:sp>
          <p:nvSpPr>
            <p:cNvPr id="4112" name="Text Box 84"/>
            <p:cNvSpPr txBox="1">
              <a:spLocks noChangeArrowheads="1"/>
            </p:cNvSpPr>
            <p:nvPr/>
          </p:nvSpPr>
          <p:spPr bwMode="auto">
            <a:xfrm>
              <a:off x="1980" y="2371"/>
              <a:ext cx="43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 anchorCtr="1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 b="1">
                  <a:solidFill>
                    <a:srgbClr val="4D4D4D"/>
                  </a:solidFill>
                  <a:latin typeface="맑은 고딕" pitchFamily="50" charset="-127"/>
                  <a:ea typeface="맑은 고딕" pitchFamily="50" charset="-127"/>
                </a:rPr>
                <a:t>Working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 b="1">
                  <a:solidFill>
                    <a:srgbClr val="4D4D4D"/>
                  </a:solidFill>
                  <a:latin typeface="맑은 고딕" pitchFamily="50" charset="-127"/>
                  <a:ea typeface="맑은 고딕" pitchFamily="50" charset="-127"/>
                </a:rPr>
                <a:t>Thread</a:t>
              </a:r>
            </a:p>
          </p:txBody>
        </p:sp>
        <p:sp>
          <p:nvSpPr>
            <p:cNvPr id="4113" name="Gear"/>
            <p:cNvSpPr>
              <a:spLocks noEditPoints="1" noChangeArrowheads="1"/>
            </p:cNvSpPr>
            <p:nvPr/>
          </p:nvSpPr>
          <p:spPr bwMode="auto">
            <a:xfrm>
              <a:off x="1482" y="2096"/>
              <a:ext cx="171" cy="183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21 w 21600"/>
                <a:gd name="T13" fmla="*/ 4013 h 21600"/>
                <a:gd name="T14" fmla="*/ 17811 w 21600"/>
                <a:gd name="T15" fmla="*/ 17587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E58637"/>
                </a:gs>
                <a:gs pos="100000">
                  <a:srgbClr val="EFB585"/>
                </a:gs>
              </a:gsLst>
              <a:lin ang="5400000" scaled="1"/>
            </a:gradFill>
            <a:ln w="9525">
              <a:round/>
              <a:headEnd/>
              <a:tailEnd/>
            </a:ln>
            <a:scene3d>
              <a:camera prst="legacyPerspectiveFront">
                <a:rot lat="20099957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E58637"/>
              </a:extrusionClr>
            </a:sp3d>
          </p:spPr>
          <p:txBody>
            <a:bodyPr>
              <a:flatTx/>
            </a:bodyPr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14" name="AutoShape 86"/>
            <p:cNvSpPr>
              <a:spLocks noEditPoints="1" noChangeArrowheads="1"/>
            </p:cNvSpPr>
            <p:nvPr/>
          </p:nvSpPr>
          <p:spPr bwMode="auto">
            <a:xfrm>
              <a:off x="1745" y="2096"/>
              <a:ext cx="166" cy="18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24 w 21600"/>
                <a:gd name="T13" fmla="*/ 3916 h 21600"/>
                <a:gd name="T14" fmla="*/ 17827 w 21600"/>
                <a:gd name="T15" fmla="*/ 176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B2B8C6"/>
                </a:gs>
                <a:gs pos="100000">
                  <a:srgbClr val="DDDDDD"/>
                </a:gs>
              </a:gsLst>
              <a:lin ang="5400000" scaled="1"/>
            </a:gradFill>
            <a:ln w="9525">
              <a:round/>
              <a:headEnd/>
              <a:tailEnd/>
            </a:ln>
            <a:scene3d>
              <a:camera prst="legacyPerspectiveFront">
                <a:rot lat="20099957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B2B8C6"/>
              </a:extrusionClr>
            </a:sp3d>
          </p:spPr>
          <p:txBody>
            <a:bodyPr>
              <a:flatTx/>
            </a:bodyPr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15" name="AutoShape 87"/>
            <p:cNvSpPr>
              <a:spLocks noEditPoints="1" noChangeArrowheads="1"/>
            </p:cNvSpPr>
            <p:nvPr/>
          </p:nvSpPr>
          <p:spPr bwMode="auto">
            <a:xfrm>
              <a:off x="1924" y="2096"/>
              <a:ext cx="166" cy="18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24 w 21600"/>
                <a:gd name="T13" fmla="*/ 3916 h 21600"/>
                <a:gd name="T14" fmla="*/ 17827 w 21600"/>
                <a:gd name="T15" fmla="*/ 176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2861A0"/>
                </a:gs>
                <a:gs pos="100000">
                  <a:srgbClr val="84A4BE"/>
                </a:gs>
              </a:gsLst>
              <a:lin ang="5400000" scaled="1"/>
            </a:gradFill>
            <a:ln w="9525">
              <a:round/>
              <a:headEnd/>
              <a:tailEnd/>
            </a:ln>
            <a:scene3d>
              <a:camera prst="legacyPerspectiveFront">
                <a:rot lat="20099957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2861A0"/>
              </a:extrusionClr>
            </a:sp3d>
          </p:spPr>
          <p:txBody>
            <a:bodyPr>
              <a:flatTx/>
            </a:bodyPr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16" name="AutoShape 88"/>
            <p:cNvSpPr>
              <a:spLocks noEditPoints="1" noChangeArrowheads="1"/>
            </p:cNvSpPr>
            <p:nvPr/>
          </p:nvSpPr>
          <p:spPr bwMode="auto">
            <a:xfrm>
              <a:off x="2104" y="2096"/>
              <a:ext cx="166" cy="18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24 w 21600"/>
                <a:gd name="T13" fmla="*/ 3916 h 21600"/>
                <a:gd name="T14" fmla="*/ 17827 w 21600"/>
                <a:gd name="T15" fmla="*/ 176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2861A0"/>
                </a:gs>
                <a:gs pos="100000">
                  <a:srgbClr val="84A4BE"/>
                </a:gs>
              </a:gsLst>
              <a:lin ang="5400000" scaled="1"/>
            </a:gradFill>
            <a:ln w="9525">
              <a:round/>
              <a:headEnd/>
              <a:tailEnd/>
            </a:ln>
            <a:scene3d>
              <a:camera prst="legacyPerspectiveFront">
                <a:rot lat="20099957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2861A0"/>
              </a:extrusionClr>
            </a:sp3d>
          </p:spPr>
          <p:txBody>
            <a:bodyPr>
              <a:flatTx/>
            </a:bodyPr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17" name="AutoShape 89"/>
            <p:cNvSpPr>
              <a:spLocks noEditPoints="1" noChangeArrowheads="1"/>
            </p:cNvSpPr>
            <p:nvPr/>
          </p:nvSpPr>
          <p:spPr bwMode="auto">
            <a:xfrm>
              <a:off x="2285" y="2096"/>
              <a:ext cx="163" cy="18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373 w 21600"/>
                <a:gd name="T13" fmla="*/ 3916 h 21600"/>
                <a:gd name="T14" fmla="*/ 17890 w 21600"/>
                <a:gd name="T15" fmla="*/ 176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B2B8C6"/>
                </a:gs>
                <a:gs pos="100000">
                  <a:srgbClr val="DDDDDD"/>
                </a:gs>
              </a:gsLst>
              <a:lin ang="5400000" scaled="1"/>
            </a:gradFill>
            <a:ln w="9525">
              <a:round/>
              <a:headEnd/>
              <a:tailEnd/>
            </a:ln>
            <a:scene3d>
              <a:camera prst="legacyPerspectiveFront">
                <a:rot lat="20099957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B2B8C6"/>
              </a:extrusionClr>
            </a:sp3d>
          </p:spPr>
          <p:txBody>
            <a:bodyPr>
              <a:flatTx/>
            </a:bodyPr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18" name="AutoShape 90"/>
            <p:cNvSpPr>
              <a:spLocks noEditPoints="1" noChangeArrowheads="1"/>
            </p:cNvSpPr>
            <p:nvPr/>
          </p:nvSpPr>
          <p:spPr bwMode="auto">
            <a:xfrm>
              <a:off x="2488" y="2096"/>
              <a:ext cx="165" cy="18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320 w 21600"/>
                <a:gd name="T13" fmla="*/ 3916 h 21600"/>
                <a:gd name="T14" fmla="*/ 17804 w 21600"/>
                <a:gd name="T15" fmla="*/ 176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2861A0"/>
                </a:gs>
                <a:gs pos="100000">
                  <a:srgbClr val="84A4BE"/>
                </a:gs>
              </a:gsLst>
              <a:lin ang="5400000" scaled="1"/>
            </a:gradFill>
            <a:ln w="9525">
              <a:round/>
              <a:headEnd/>
              <a:tailEnd/>
            </a:ln>
            <a:scene3d>
              <a:camera prst="legacyPerspectiveFront">
                <a:rot lat="20099957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2861A0"/>
              </a:extrusionClr>
            </a:sp3d>
          </p:spPr>
          <p:txBody>
            <a:bodyPr>
              <a:flatTx/>
            </a:bodyPr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19" name="AutoShape 91"/>
            <p:cNvSpPr>
              <a:spLocks noChangeArrowheads="1"/>
            </p:cNvSpPr>
            <p:nvPr/>
          </p:nvSpPr>
          <p:spPr bwMode="auto">
            <a:xfrm>
              <a:off x="4728" y="986"/>
              <a:ext cx="824" cy="398"/>
            </a:xfrm>
            <a:prstGeom prst="roundRect">
              <a:avLst>
                <a:gd name="adj" fmla="val 10806"/>
              </a:avLst>
            </a:prstGeom>
            <a:solidFill>
              <a:srgbClr val="8CABBC"/>
            </a:solidFill>
            <a:ln w="28575" algn="ctr">
              <a:solidFill>
                <a:srgbClr val="314F7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4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Monitor</a:t>
              </a:r>
            </a:p>
            <a:p>
              <a:pPr algn="ctr" eaLnBrk="0" latinLnBrk="0" hangingPunct="0"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400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Process</a:t>
              </a:r>
            </a:p>
          </p:txBody>
        </p:sp>
        <p:sp>
          <p:nvSpPr>
            <p:cNvPr id="4120" name="Rectangle 92"/>
            <p:cNvSpPr>
              <a:spLocks noChangeArrowheads="1"/>
            </p:cNvSpPr>
            <p:nvPr/>
          </p:nvSpPr>
          <p:spPr bwMode="auto">
            <a:xfrm>
              <a:off x="3182" y="1663"/>
              <a:ext cx="138" cy="71"/>
            </a:xfrm>
            <a:prstGeom prst="rect">
              <a:avLst/>
            </a:prstGeom>
            <a:solidFill>
              <a:srgbClr val="84A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 b="1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121" name="AutoShape 93" descr="어두운 상향 대각선"/>
            <p:cNvSpPr>
              <a:spLocks noChangeArrowheads="1"/>
            </p:cNvSpPr>
            <p:nvPr/>
          </p:nvSpPr>
          <p:spPr bwMode="auto">
            <a:xfrm rot="-5400000">
              <a:off x="4977" y="1589"/>
              <a:ext cx="325" cy="251"/>
            </a:xfrm>
            <a:prstGeom prst="leftRightArrow">
              <a:avLst>
                <a:gd name="adj1" fmla="val 60167"/>
                <a:gd name="adj2" fmla="val 22749"/>
              </a:avLst>
            </a:prstGeom>
            <a:pattFill prst="dkUpDiag">
              <a:fgClr>
                <a:srgbClr val="DDDDDD"/>
              </a:fgClr>
              <a:bgClr>
                <a:schemeClr val="bg1"/>
              </a:bgClr>
            </a:pattFill>
            <a:ln w="19050" algn="ctr">
              <a:solidFill>
                <a:srgbClr val="3F4F53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 b="1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122" name="Text Box 94"/>
            <p:cNvSpPr txBox="1">
              <a:spLocks noChangeArrowheads="1"/>
            </p:cNvSpPr>
            <p:nvPr/>
          </p:nvSpPr>
          <p:spPr bwMode="auto">
            <a:xfrm>
              <a:off x="4705" y="1385"/>
              <a:ext cx="869" cy="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 anchorCtr="1">
              <a:spAutoFit/>
            </a:bodyPr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b="1">
                  <a:latin typeface="맑은 고딕" pitchFamily="50" charset="-127"/>
                  <a:ea typeface="맑은 고딕" pitchFamily="50" charset="-127"/>
                </a:rPr>
                <a:t>Process Monitor</a:t>
              </a:r>
            </a:p>
          </p:txBody>
        </p:sp>
        <p:sp>
          <p:nvSpPr>
            <p:cNvPr id="4123" name="Line 95"/>
            <p:cNvSpPr>
              <a:spLocks noChangeShapeType="1"/>
            </p:cNvSpPr>
            <p:nvPr/>
          </p:nvSpPr>
          <p:spPr bwMode="auto">
            <a:xfrm flipH="1" flipV="1">
              <a:off x="3399" y="2441"/>
              <a:ext cx="0" cy="686"/>
            </a:xfrm>
            <a:prstGeom prst="line">
              <a:avLst/>
            </a:prstGeom>
            <a:noFill/>
            <a:ln w="28575">
              <a:solidFill>
                <a:srgbClr val="314F7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grpSp>
          <p:nvGrpSpPr>
            <p:cNvPr id="4124" name="Group 96"/>
            <p:cNvGrpSpPr>
              <a:grpSpLocks/>
            </p:cNvGrpSpPr>
            <p:nvPr/>
          </p:nvGrpSpPr>
          <p:grpSpPr bwMode="auto">
            <a:xfrm>
              <a:off x="4663" y="2060"/>
              <a:ext cx="832" cy="476"/>
              <a:chOff x="4690" y="2365"/>
              <a:chExt cx="832" cy="462"/>
            </a:xfrm>
          </p:grpSpPr>
          <p:sp>
            <p:nvSpPr>
              <p:cNvPr id="4166" name="Text Box 97"/>
              <p:cNvSpPr txBox="1">
                <a:spLocks noChangeArrowheads="1"/>
              </p:cNvSpPr>
              <p:nvPr/>
            </p:nvSpPr>
            <p:spPr bwMode="auto">
              <a:xfrm>
                <a:off x="4690" y="2365"/>
                <a:ext cx="832" cy="228"/>
              </a:xfrm>
              <a:prstGeom prst="rect">
                <a:avLst/>
              </a:prstGeom>
              <a:solidFill>
                <a:srgbClr val="E9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90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43200" rIns="43200" anchor="ctr"/>
              <a:lstStyle>
                <a:lvl1pPr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1pPr>
                <a:lvl2pPr marL="742950" indent="-28575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2pPr>
                <a:lvl3pPr marL="11430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3pPr>
                <a:lvl4pPr marL="16002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4pPr>
                <a:lvl5pPr marL="20574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9pPr>
              </a:lstStyle>
              <a:p>
                <a:pPr algn="just" latinLnBrk="0">
                  <a:lnSpc>
                    <a:spcPts val="1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r>
                  <a:rPr lang="en-US" altLang="ko-KR" b="1" dirty="0">
                    <a:solidFill>
                      <a:srgbClr val="003366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Checkpoint</a:t>
                </a:r>
              </a:p>
              <a:p>
                <a:pPr algn="just" latinLnBrk="0">
                  <a:lnSpc>
                    <a:spcPts val="1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r>
                  <a:rPr lang="en-US" altLang="ko-KR" b="1" dirty="0">
                    <a:solidFill>
                      <a:srgbClr val="003366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Process  </a:t>
                </a:r>
              </a:p>
            </p:txBody>
          </p:sp>
          <p:sp>
            <p:nvSpPr>
              <p:cNvPr id="4167" name="Text Box 98"/>
              <p:cNvSpPr txBox="1">
                <a:spLocks noChangeArrowheads="1"/>
              </p:cNvSpPr>
              <p:nvPr/>
            </p:nvSpPr>
            <p:spPr bwMode="auto">
              <a:xfrm>
                <a:off x="4690" y="2614"/>
                <a:ext cx="832" cy="213"/>
              </a:xfrm>
              <a:prstGeom prst="rect">
                <a:avLst/>
              </a:prstGeom>
              <a:solidFill>
                <a:srgbClr val="E9EE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905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43200" rIns="43200" anchor="ctr"/>
              <a:lstStyle>
                <a:lvl1pPr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1pPr>
                <a:lvl2pPr marL="742950" indent="-28575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2pPr>
                <a:lvl3pPr marL="11430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3pPr>
                <a:lvl4pPr marL="16002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4pPr>
                <a:lvl5pPr marL="20574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9pPr>
              </a:lstStyle>
              <a:p>
                <a:pPr algn="just" latinLnBrk="0">
                  <a:lnSpc>
                    <a:spcPts val="1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r>
                  <a:rPr lang="en-US" altLang="ko-KR" b="1">
                    <a:solidFill>
                      <a:srgbClr val="003366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Sequence</a:t>
                </a:r>
              </a:p>
              <a:p>
                <a:pPr algn="just" latinLnBrk="0">
                  <a:lnSpc>
                    <a:spcPts val="1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r>
                  <a:rPr lang="en-US" altLang="ko-KR" b="1">
                    <a:solidFill>
                      <a:srgbClr val="003366"/>
                    </a:solidFill>
                    <a:latin typeface="맑은 고딕" pitchFamily="50" charset="-127"/>
                    <a:ea typeface="맑은 고딕" pitchFamily="50" charset="-127"/>
                    <a:cs typeface="Times New Roman" pitchFamily="18" charset="0"/>
                  </a:rPr>
                  <a:t>Writer</a:t>
                </a:r>
              </a:p>
            </p:txBody>
          </p:sp>
          <p:pic>
            <p:nvPicPr>
              <p:cNvPr id="4168" name="Picture 99" descr="MCj03235490000[1]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90" y="2387"/>
                <a:ext cx="196" cy="1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69" name="Oval 100"/>
              <p:cNvSpPr>
                <a:spLocks noChangeArrowheads="1"/>
              </p:cNvSpPr>
              <p:nvPr/>
            </p:nvSpPr>
            <p:spPr bwMode="auto">
              <a:xfrm>
                <a:off x="5319" y="2649"/>
                <a:ext cx="167" cy="142"/>
              </a:xfrm>
              <a:prstGeom prst="ellipse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r>
                  <a:rPr lang="en-US" altLang="ko-KR" sz="800" b="1">
                    <a:solidFill>
                      <a:schemeClr val="bg1"/>
                    </a:solidFill>
                    <a:latin typeface="맑은 고딕" pitchFamily="50" charset="-127"/>
                    <a:ea typeface="맑은 고딕" pitchFamily="50" charset="-127"/>
                  </a:rPr>
                  <a:t>Seq</a:t>
                </a:r>
              </a:p>
            </p:txBody>
          </p:sp>
        </p:grpSp>
        <p:sp>
          <p:nvSpPr>
            <p:cNvPr id="4125" name="Rectangle 101"/>
            <p:cNvSpPr>
              <a:spLocks noChangeArrowheads="1"/>
            </p:cNvSpPr>
            <p:nvPr/>
          </p:nvSpPr>
          <p:spPr bwMode="auto">
            <a:xfrm>
              <a:off x="1542" y="1293"/>
              <a:ext cx="787" cy="45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84A4BE"/>
              </a:solidFill>
              <a:miter lim="800000"/>
              <a:headEnd/>
              <a:tailEnd/>
            </a:ln>
          </p:spPr>
          <p:txBody>
            <a:bodyPr lIns="36000" rIns="36000"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300" b="1">
                  <a:latin typeface="맑은 고딕" pitchFamily="50" charset="-127"/>
                  <a:ea typeface="맑은 고딕" pitchFamily="50" charset="-127"/>
                </a:rPr>
                <a:t>Shared</a:t>
              </a:r>
            </a:p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300" b="1">
                  <a:latin typeface="맑은 고딕" pitchFamily="50" charset="-127"/>
                  <a:ea typeface="맑은 고딕" pitchFamily="50" charset="-127"/>
                </a:rPr>
                <a:t>Cache</a:t>
              </a:r>
            </a:p>
          </p:txBody>
        </p:sp>
        <p:sp>
          <p:nvSpPr>
            <p:cNvPr id="4126" name="Text Box 102"/>
            <p:cNvSpPr txBox="1">
              <a:spLocks noChangeArrowheads="1"/>
            </p:cNvSpPr>
            <p:nvPr/>
          </p:nvSpPr>
          <p:spPr bwMode="auto">
            <a:xfrm>
              <a:off x="2515" y="1349"/>
              <a:ext cx="1026" cy="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Bef>
                  <a:spcPct val="50000"/>
                </a:spcBef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300" b="1">
                  <a:latin typeface="맑은 고딕" pitchFamily="50" charset="-127"/>
                  <a:ea typeface="맑은 고딕" pitchFamily="50" charset="-127"/>
                </a:rPr>
                <a:t>Database</a:t>
              </a:r>
              <a:br>
                <a:rPr lang="en-US" altLang="ko-KR" sz="1300" b="1">
                  <a:latin typeface="맑은 고딕" pitchFamily="50" charset="-127"/>
                  <a:ea typeface="맑은 고딕" pitchFamily="50" charset="-127"/>
                </a:rPr>
              </a:br>
              <a:r>
                <a:rPr lang="en-US" altLang="ko-KR" sz="1300" b="1">
                  <a:latin typeface="맑은 고딕" pitchFamily="50" charset="-127"/>
                  <a:ea typeface="맑은 고딕" pitchFamily="50" charset="-127"/>
                </a:rPr>
                <a:t>Buffer </a:t>
              </a:r>
            </a:p>
          </p:txBody>
        </p:sp>
        <p:sp>
          <p:nvSpPr>
            <p:cNvPr id="4127" name="AutoShape 104"/>
            <p:cNvSpPr>
              <a:spLocks noChangeArrowheads="1"/>
            </p:cNvSpPr>
            <p:nvPr/>
          </p:nvSpPr>
          <p:spPr bwMode="auto">
            <a:xfrm>
              <a:off x="752" y="2070"/>
              <a:ext cx="510" cy="238"/>
            </a:xfrm>
            <a:prstGeom prst="roundRect">
              <a:avLst>
                <a:gd name="adj" fmla="val 50000"/>
              </a:avLst>
            </a:prstGeom>
            <a:solidFill>
              <a:srgbClr val="648D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r>
                <a:rPr lang="en-US" altLang="ko-KR" b="1">
                  <a:solidFill>
                    <a:schemeClr val="bg1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Listener</a:t>
              </a:r>
            </a:p>
          </p:txBody>
        </p:sp>
        <p:cxnSp>
          <p:nvCxnSpPr>
            <p:cNvPr id="4128" name="AutoShape 105"/>
            <p:cNvCxnSpPr>
              <a:cxnSpLocks noChangeShapeType="1"/>
              <a:stCxn id="4113" idx="0"/>
              <a:endCxn id="4116" idx="0"/>
            </p:cNvCxnSpPr>
            <p:nvPr/>
          </p:nvCxnSpPr>
          <p:spPr bwMode="auto">
            <a:xfrm rot="5400000" flipV="1">
              <a:off x="1877" y="1787"/>
              <a:ext cx="1" cy="619"/>
            </a:xfrm>
            <a:prstGeom prst="curvedConnector3">
              <a:avLst>
                <a:gd name="adj1" fmla="val -14400005"/>
              </a:avLst>
            </a:prstGeom>
            <a:noFill/>
            <a:ln w="19050">
              <a:solidFill>
                <a:srgbClr val="646444"/>
              </a:solidFill>
              <a:prstDash val="dash"/>
              <a:round/>
              <a:headEnd/>
              <a:tailEnd type="triangle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29" name="AutoShape 106"/>
            <p:cNvCxnSpPr>
              <a:cxnSpLocks noChangeShapeType="1"/>
              <a:stCxn id="4132" idx="3"/>
              <a:endCxn id="4116" idx="0"/>
            </p:cNvCxnSpPr>
            <p:nvPr/>
          </p:nvCxnSpPr>
          <p:spPr bwMode="auto">
            <a:xfrm>
              <a:off x="703" y="1888"/>
              <a:ext cx="1484" cy="208"/>
            </a:xfrm>
            <a:prstGeom prst="curvedConnector2">
              <a:avLst/>
            </a:prstGeom>
            <a:noFill/>
            <a:ln w="19050">
              <a:solidFill>
                <a:srgbClr val="646444"/>
              </a:solidFill>
              <a:prstDash val="dash"/>
              <a:round/>
              <a:headEnd type="triangle" w="med" len="med"/>
              <a:tailEnd type="triangle" w="lg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30" name="Freeform 107" descr="어두운 상향 대각선"/>
            <p:cNvSpPr>
              <a:spLocks/>
            </p:cNvSpPr>
            <p:nvPr/>
          </p:nvSpPr>
          <p:spPr bwMode="auto">
            <a:xfrm rot="10800000">
              <a:off x="985" y="2479"/>
              <a:ext cx="317" cy="321"/>
            </a:xfrm>
            <a:custGeom>
              <a:avLst/>
              <a:gdLst>
                <a:gd name="T0" fmla="*/ 59954065 w 208"/>
                <a:gd name="T1" fmla="*/ 71285698 h 211"/>
                <a:gd name="T2" fmla="*/ 36049424 w 208"/>
                <a:gd name="T3" fmla="*/ 71285698 h 211"/>
                <a:gd name="T4" fmla="*/ 36049424 w 208"/>
                <a:gd name="T5" fmla="*/ 93944333 h 211"/>
                <a:gd name="T6" fmla="*/ 0 w 208"/>
                <a:gd name="T7" fmla="*/ 60126898 h 211"/>
                <a:gd name="T8" fmla="*/ 36049424 w 208"/>
                <a:gd name="T9" fmla="*/ 26327728 h 211"/>
                <a:gd name="T10" fmla="*/ 36049424 w 208"/>
                <a:gd name="T11" fmla="*/ 49482643 h 211"/>
                <a:gd name="T12" fmla="*/ 59954065 w 208"/>
                <a:gd name="T13" fmla="*/ 49482643 h 211"/>
                <a:gd name="T14" fmla="*/ 74336213 w 208"/>
                <a:gd name="T15" fmla="*/ 21886938 h 211"/>
                <a:gd name="T16" fmla="*/ 74336213 w 208"/>
                <a:gd name="T17" fmla="*/ 0 h 211"/>
                <a:gd name="T18" fmla="*/ 97916803 w 208"/>
                <a:gd name="T19" fmla="*/ 0 h 211"/>
                <a:gd name="T20" fmla="*/ 97916803 w 208"/>
                <a:gd name="T21" fmla="*/ 21886938 h 211"/>
                <a:gd name="T22" fmla="*/ 59954065 w 208"/>
                <a:gd name="T23" fmla="*/ 71285698 h 2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08"/>
                <a:gd name="T37" fmla="*/ 0 h 211"/>
                <a:gd name="T38" fmla="*/ 208 w 208"/>
                <a:gd name="T39" fmla="*/ 211 h 21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08" h="211">
                  <a:moveTo>
                    <a:pt x="127" y="160"/>
                  </a:moveTo>
                  <a:cubicBezTo>
                    <a:pt x="77" y="160"/>
                    <a:pt x="77" y="160"/>
                    <a:pt x="77" y="160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127" y="111"/>
                    <a:pt x="127" y="111"/>
                    <a:pt x="127" y="111"/>
                  </a:cubicBezTo>
                  <a:cubicBezTo>
                    <a:pt x="150" y="111"/>
                    <a:pt x="158" y="85"/>
                    <a:pt x="158" y="49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49"/>
                    <a:pt x="208" y="49"/>
                    <a:pt x="208" y="49"/>
                  </a:cubicBezTo>
                  <a:cubicBezTo>
                    <a:pt x="208" y="88"/>
                    <a:pt x="202" y="160"/>
                    <a:pt x="127" y="160"/>
                  </a:cubicBezTo>
                  <a:close/>
                </a:path>
              </a:pathLst>
            </a:custGeom>
            <a:pattFill prst="dkUpDiag">
              <a:fgClr>
                <a:srgbClr val="DDDDDD"/>
              </a:fgClr>
              <a:bgClr>
                <a:schemeClr val="bg1"/>
              </a:bgClr>
            </a:pattFill>
            <a:ln w="19050">
              <a:solidFill>
                <a:srgbClr val="3F4F53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31" name="AutoShape 108"/>
            <p:cNvSpPr>
              <a:spLocks noChangeArrowheads="1"/>
            </p:cNvSpPr>
            <p:nvPr/>
          </p:nvSpPr>
          <p:spPr bwMode="auto">
            <a:xfrm>
              <a:off x="138" y="2599"/>
              <a:ext cx="559" cy="179"/>
            </a:xfrm>
            <a:prstGeom prst="roundRect">
              <a:avLst>
                <a:gd name="adj" fmla="val 5454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857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300" b="1">
                  <a:solidFill>
                    <a:srgbClr val="0F1923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clients</a:t>
              </a:r>
            </a:p>
          </p:txBody>
        </p:sp>
        <p:sp>
          <p:nvSpPr>
            <p:cNvPr id="4132" name="AutoShape 109"/>
            <p:cNvSpPr>
              <a:spLocks noChangeArrowheads="1"/>
            </p:cNvSpPr>
            <p:nvPr/>
          </p:nvSpPr>
          <p:spPr bwMode="auto">
            <a:xfrm>
              <a:off x="138" y="997"/>
              <a:ext cx="559" cy="1781"/>
            </a:xfrm>
            <a:prstGeom prst="roundRect">
              <a:avLst>
                <a:gd name="adj" fmla="val 5454"/>
              </a:avLst>
            </a:prstGeom>
            <a:noFill/>
            <a:ln w="19050" algn="ctr">
              <a:solidFill>
                <a:srgbClr val="7A8EA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 b="1"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4133" name="Picture 110" descr="act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93" y="2012"/>
              <a:ext cx="449" cy="3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34" name="Picture 111" descr="act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93" y="1596"/>
              <a:ext cx="449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35" name="Picture 112" descr="act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93" y="1182"/>
              <a:ext cx="449" cy="3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36" name="Picture 113" descr="DB copy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62" y="3077"/>
              <a:ext cx="1357" cy="5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37" name="Picture 114" descr="DB copy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9254"/>
            <a:stretch>
              <a:fillRect/>
            </a:stretch>
          </p:blipFill>
          <p:spPr bwMode="auto">
            <a:xfrm>
              <a:off x="2362" y="3544"/>
              <a:ext cx="1357" cy="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38" name="Picture 115" descr="DB copy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8612" b="32133"/>
            <a:stretch>
              <a:fillRect/>
            </a:stretch>
          </p:blipFill>
          <p:spPr bwMode="auto">
            <a:xfrm>
              <a:off x="2362" y="3412"/>
              <a:ext cx="1357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39" name="Rectangle 116"/>
            <p:cNvSpPr>
              <a:spLocks noChangeArrowheads="1"/>
            </p:cNvSpPr>
            <p:nvPr/>
          </p:nvSpPr>
          <p:spPr bwMode="auto">
            <a:xfrm>
              <a:off x="2779" y="3194"/>
              <a:ext cx="522" cy="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b="1">
                  <a:solidFill>
                    <a:srgbClr val="182738"/>
                  </a:solidFill>
                  <a:latin typeface="맑은 고딕" pitchFamily="50" charset="-127"/>
                  <a:ea typeface="맑은 고딕" pitchFamily="50" charset="-127"/>
                </a:rPr>
                <a:t>Data File</a:t>
              </a:r>
            </a:p>
          </p:txBody>
        </p:sp>
        <p:pic>
          <p:nvPicPr>
            <p:cNvPr id="4140" name="Picture 11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38" y="3465"/>
              <a:ext cx="325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41" name="Picture 11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93" y="3465"/>
              <a:ext cx="325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42" name="Picture 119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43" y="3465"/>
              <a:ext cx="325" cy="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43" name="Text Box 120"/>
            <p:cNvSpPr txBox="1">
              <a:spLocks noChangeArrowheads="1"/>
            </p:cNvSpPr>
            <p:nvPr/>
          </p:nvSpPr>
          <p:spPr bwMode="auto">
            <a:xfrm>
              <a:off x="2775" y="3440"/>
              <a:ext cx="538" cy="1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 anchorCtr="1">
              <a:spAutoFit/>
            </a:bodyPr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 b="1">
                  <a:solidFill>
                    <a:srgbClr val="22374E"/>
                  </a:solidFill>
                  <a:latin typeface="맑은 고딕" pitchFamily="50" charset="-127"/>
                  <a:ea typeface="맑은 고딕" pitchFamily="50" charset="-127"/>
                </a:rPr>
                <a:t>Tablespace</a:t>
              </a:r>
            </a:p>
          </p:txBody>
        </p:sp>
        <p:grpSp>
          <p:nvGrpSpPr>
            <p:cNvPr id="4144" name="Group 121"/>
            <p:cNvGrpSpPr>
              <a:grpSpLocks/>
            </p:cNvGrpSpPr>
            <p:nvPr/>
          </p:nvGrpSpPr>
          <p:grpSpPr bwMode="auto">
            <a:xfrm>
              <a:off x="3559" y="3077"/>
              <a:ext cx="1409" cy="698"/>
              <a:chOff x="593" y="3044"/>
              <a:chExt cx="1192" cy="959"/>
            </a:xfrm>
          </p:grpSpPr>
          <p:pic>
            <p:nvPicPr>
              <p:cNvPr id="4163" name="Picture 122" descr="DB copy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3" y="3044"/>
                <a:ext cx="1192" cy="7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64" name="Picture 123" descr="DB copy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59254"/>
              <a:stretch>
                <a:fillRect/>
              </a:stretch>
            </p:blipFill>
            <p:spPr bwMode="auto">
              <a:xfrm>
                <a:off x="593" y="3686"/>
                <a:ext cx="1192" cy="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165" name="Picture 124" descr="DB copy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58612" b="32133"/>
              <a:stretch>
                <a:fillRect/>
              </a:stretch>
            </p:blipFill>
            <p:spPr bwMode="auto">
              <a:xfrm>
                <a:off x="593" y="3505"/>
                <a:ext cx="1192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4145" name="Rectangle 125"/>
            <p:cNvSpPr>
              <a:spLocks noChangeArrowheads="1"/>
            </p:cNvSpPr>
            <p:nvPr/>
          </p:nvSpPr>
          <p:spPr bwMode="auto">
            <a:xfrm>
              <a:off x="3813" y="3431"/>
              <a:ext cx="444" cy="2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DDDDDD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latinLnBrk="0" hangingPunct="0"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 b="1">
                  <a:solidFill>
                    <a:srgbClr val="22374E"/>
                  </a:solidFill>
                  <a:latin typeface="맑은 고딕" pitchFamily="50" charset="-127"/>
                  <a:ea typeface="맑은 고딕" pitchFamily="50" charset="-127"/>
                </a:rPr>
                <a:t>Redo</a:t>
              </a:r>
            </a:p>
            <a:p>
              <a:pPr algn="ctr" eaLnBrk="0" latinLnBrk="0" hangingPunct="0"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 b="1">
                  <a:solidFill>
                    <a:srgbClr val="22374E"/>
                  </a:solidFill>
                  <a:latin typeface="맑은 고딕" pitchFamily="50" charset="-127"/>
                  <a:ea typeface="맑은 고딕" pitchFamily="50" charset="-127"/>
                </a:rPr>
                <a:t>Logfile</a:t>
              </a:r>
            </a:p>
          </p:txBody>
        </p:sp>
        <p:sp>
          <p:nvSpPr>
            <p:cNvPr id="4146" name="Rectangle 126"/>
            <p:cNvSpPr>
              <a:spLocks noChangeArrowheads="1"/>
            </p:cNvSpPr>
            <p:nvPr/>
          </p:nvSpPr>
          <p:spPr bwMode="auto">
            <a:xfrm>
              <a:off x="4299" y="3431"/>
              <a:ext cx="446" cy="20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DDDDDD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algn="ctr" eaLnBrk="0" latinLnBrk="0" hangingPunct="0"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 b="1">
                  <a:solidFill>
                    <a:srgbClr val="22374E"/>
                  </a:solidFill>
                  <a:latin typeface="맑은 고딕" pitchFamily="50" charset="-127"/>
                  <a:ea typeface="맑은 고딕" pitchFamily="50" charset="-127"/>
                </a:rPr>
                <a:t>Archive</a:t>
              </a:r>
            </a:p>
            <a:p>
              <a:pPr algn="ctr" eaLnBrk="0" latinLnBrk="0" hangingPunct="0"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 b="1">
                  <a:solidFill>
                    <a:srgbClr val="22374E"/>
                  </a:solidFill>
                  <a:latin typeface="맑은 고딕" pitchFamily="50" charset="-127"/>
                  <a:ea typeface="맑은 고딕" pitchFamily="50" charset="-127"/>
                </a:rPr>
                <a:t>Logfile</a:t>
              </a:r>
            </a:p>
          </p:txBody>
        </p:sp>
        <p:sp>
          <p:nvSpPr>
            <p:cNvPr id="4147" name="Rectangle 127"/>
            <p:cNvSpPr>
              <a:spLocks noChangeArrowheads="1"/>
            </p:cNvSpPr>
            <p:nvPr/>
          </p:nvSpPr>
          <p:spPr bwMode="auto">
            <a:xfrm>
              <a:off x="4015" y="3194"/>
              <a:ext cx="477" cy="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b="1">
                  <a:solidFill>
                    <a:srgbClr val="182738"/>
                  </a:solidFill>
                  <a:latin typeface="맑은 고딕" pitchFamily="50" charset="-127"/>
                  <a:ea typeface="맑은 고딕" pitchFamily="50" charset="-127"/>
                </a:rPr>
                <a:t>Log File</a:t>
              </a:r>
            </a:p>
          </p:txBody>
        </p:sp>
        <p:sp>
          <p:nvSpPr>
            <p:cNvPr id="4148" name="Freeform 128"/>
            <p:cNvSpPr>
              <a:spLocks/>
            </p:cNvSpPr>
            <p:nvPr/>
          </p:nvSpPr>
          <p:spPr bwMode="auto">
            <a:xfrm>
              <a:off x="2091" y="2778"/>
              <a:ext cx="375" cy="647"/>
            </a:xfrm>
            <a:custGeom>
              <a:avLst/>
              <a:gdLst>
                <a:gd name="T0" fmla="*/ 2147483647 w 143"/>
                <a:gd name="T1" fmla="*/ 2444 h 619"/>
                <a:gd name="T2" fmla="*/ 0 w 143"/>
                <a:gd name="T3" fmla="*/ 2444 h 619"/>
                <a:gd name="T4" fmla="*/ 0 w 143"/>
                <a:gd name="T5" fmla="*/ 0 h 619"/>
                <a:gd name="T6" fmla="*/ 0 60000 65536"/>
                <a:gd name="T7" fmla="*/ 0 60000 65536"/>
                <a:gd name="T8" fmla="*/ 0 60000 65536"/>
                <a:gd name="T9" fmla="*/ 0 w 143"/>
                <a:gd name="T10" fmla="*/ 0 h 619"/>
                <a:gd name="T11" fmla="*/ 143 w 143"/>
                <a:gd name="T12" fmla="*/ 619 h 6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3" h="619">
                  <a:moveTo>
                    <a:pt x="143" y="619"/>
                  </a:moveTo>
                  <a:lnTo>
                    <a:pt x="0" y="619"/>
                  </a:lnTo>
                  <a:lnTo>
                    <a:pt x="0" y="0"/>
                  </a:lnTo>
                </a:path>
              </a:pathLst>
            </a:custGeom>
            <a:noFill/>
            <a:ln w="28575">
              <a:solidFill>
                <a:srgbClr val="314F7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49" name="Line 129"/>
            <p:cNvSpPr>
              <a:spLocks noChangeShapeType="1"/>
            </p:cNvSpPr>
            <p:nvPr/>
          </p:nvSpPr>
          <p:spPr bwMode="auto">
            <a:xfrm flipV="1">
              <a:off x="4239" y="1732"/>
              <a:ext cx="8" cy="328"/>
            </a:xfrm>
            <a:prstGeom prst="line">
              <a:avLst/>
            </a:prstGeom>
            <a:noFill/>
            <a:ln w="28575">
              <a:solidFill>
                <a:srgbClr val="314F7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50" name="Line 130"/>
            <p:cNvSpPr>
              <a:spLocks noChangeShapeType="1"/>
            </p:cNvSpPr>
            <p:nvPr/>
          </p:nvSpPr>
          <p:spPr bwMode="auto">
            <a:xfrm flipV="1">
              <a:off x="3399" y="1737"/>
              <a:ext cx="0" cy="321"/>
            </a:xfrm>
            <a:prstGeom prst="line">
              <a:avLst/>
            </a:prstGeom>
            <a:noFill/>
            <a:ln w="28575">
              <a:solidFill>
                <a:srgbClr val="314F7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51" name="Text Box 131"/>
            <p:cNvSpPr txBox="1">
              <a:spLocks noChangeArrowheads="1"/>
            </p:cNvSpPr>
            <p:nvPr/>
          </p:nvSpPr>
          <p:spPr bwMode="auto">
            <a:xfrm>
              <a:off x="2976" y="2060"/>
              <a:ext cx="847" cy="476"/>
            </a:xfrm>
            <a:prstGeom prst="rect">
              <a:avLst/>
            </a:prstGeom>
            <a:solidFill>
              <a:srgbClr val="E9EE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43200" rIns="43200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b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Database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b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Buffer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b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Writer</a:t>
              </a:r>
            </a:p>
          </p:txBody>
        </p:sp>
        <p:sp>
          <p:nvSpPr>
            <p:cNvPr id="4152" name="Line 132"/>
            <p:cNvSpPr>
              <a:spLocks noChangeShapeType="1"/>
            </p:cNvSpPr>
            <p:nvPr/>
          </p:nvSpPr>
          <p:spPr bwMode="auto">
            <a:xfrm flipH="1" flipV="1">
              <a:off x="4243" y="2441"/>
              <a:ext cx="0" cy="686"/>
            </a:xfrm>
            <a:prstGeom prst="line">
              <a:avLst/>
            </a:prstGeom>
            <a:noFill/>
            <a:ln w="28575">
              <a:solidFill>
                <a:srgbClr val="314F7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4153" name="Text Box 133"/>
            <p:cNvSpPr txBox="1">
              <a:spLocks noChangeArrowheads="1"/>
            </p:cNvSpPr>
            <p:nvPr/>
          </p:nvSpPr>
          <p:spPr bwMode="auto">
            <a:xfrm>
              <a:off x="3850" y="2060"/>
              <a:ext cx="785" cy="328"/>
            </a:xfrm>
            <a:prstGeom prst="rect">
              <a:avLst/>
            </a:prstGeom>
            <a:solidFill>
              <a:srgbClr val="E9EE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43200" rIns="43200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ts val="1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b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Redo Log </a:t>
              </a:r>
            </a:p>
            <a:p>
              <a:pPr algn="ctr" latinLnBrk="0">
                <a:lnSpc>
                  <a:spcPts val="1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b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Buffer</a:t>
              </a:r>
            </a:p>
            <a:p>
              <a:pPr algn="ctr" latinLnBrk="0">
                <a:lnSpc>
                  <a:spcPts val="1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b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Writer</a:t>
              </a:r>
            </a:p>
          </p:txBody>
        </p:sp>
        <p:grpSp>
          <p:nvGrpSpPr>
            <p:cNvPr id="4154" name="Group 134"/>
            <p:cNvGrpSpPr>
              <a:grpSpLocks/>
            </p:cNvGrpSpPr>
            <p:nvPr/>
          </p:nvGrpSpPr>
          <p:grpSpPr bwMode="auto">
            <a:xfrm>
              <a:off x="138" y="2823"/>
              <a:ext cx="1715" cy="1107"/>
              <a:chOff x="165" y="3113"/>
              <a:chExt cx="1667" cy="1076"/>
            </a:xfrm>
          </p:grpSpPr>
          <p:sp>
            <p:nvSpPr>
              <p:cNvPr id="4160" name="Freeform 135"/>
              <p:cNvSpPr>
                <a:spLocks/>
              </p:cNvSpPr>
              <p:nvPr/>
            </p:nvSpPr>
            <p:spPr bwMode="auto">
              <a:xfrm>
                <a:off x="167" y="3113"/>
                <a:ext cx="990" cy="221"/>
              </a:xfrm>
              <a:custGeom>
                <a:avLst/>
                <a:gdLst>
                  <a:gd name="T0" fmla="*/ 179 w 1048"/>
                  <a:gd name="T1" fmla="*/ 20593 h 190"/>
                  <a:gd name="T2" fmla="*/ 179 w 1048"/>
                  <a:gd name="T3" fmla="*/ 15491 h 190"/>
                  <a:gd name="T4" fmla="*/ 154 w 1048"/>
                  <a:gd name="T5" fmla="*/ 0 h 190"/>
                  <a:gd name="T6" fmla="*/ 0 w 1048"/>
                  <a:gd name="T7" fmla="*/ 0 h 190"/>
                  <a:gd name="T8" fmla="*/ 0 w 1048"/>
                  <a:gd name="T9" fmla="*/ 20593 h 190"/>
                  <a:gd name="T10" fmla="*/ 179 w 1048"/>
                  <a:gd name="T11" fmla="*/ 20593 h 1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48"/>
                  <a:gd name="T19" fmla="*/ 0 h 190"/>
                  <a:gd name="T20" fmla="*/ 1048 w 1048"/>
                  <a:gd name="T21" fmla="*/ 190 h 19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48" h="190">
                    <a:moveTo>
                      <a:pt x="1048" y="190"/>
                    </a:moveTo>
                    <a:lnTo>
                      <a:pt x="1048" y="143"/>
                    </a:lnTo>
                    <a:lnTo>
                      <a:pt x="905" y="0"/>
                    </a:lnTo>
                    <a:lnTo>
                      <a:pt x="0" y="0"/>
                    </a:lnTo>
                    <a:lnTo>
                      <a:pt x="0" y="190"/>
                    </a:lnTo>
                    <a:lnTo>
                      <a:pt x="1048" y="19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4161" name="AutoShape 136"/>
              <p:cNvSpPr>
                <a:spLocks noChangeArrowheads="1"/>
              </p:cNvSpPr>
              <p:nvPr/>
            </p:nvSpPr>
            <p:spPr bwMode="auto">
              <a:xfrm>
                <a:off x="165" y="3258"/>
                <a:ext cx="1667" cy="931"/>
              </a:xfrm>
              <a:prstGeom prst="roundRect">
                <a:avLst>
                  <a:gd name="adj" fmla="val 5611"/>
                </a:avLst>
              </a:pr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algn="ctr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Char char="▪"/>
                </a:pPr>
                <a:endParaRPr lang="ko-KR" altLang="en-US" sz="1600" b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endParaRPr>
              </a:p>
            </p:txBody>
          </p:sp>
          <p:sp>
            <p:nvSpPr>
              <p:cNvPr id="4162" name="AutoShape 138"/>
              <p:cNvSpPr>
                <a:spLocks noChangeArrowheads="1"/>
              </p:cNvSpPr>
              <p:nvPr/>
            </p:nvSpPr>
            <p:spPr bwMode="auto">
              <a:xfrm>
                <a:off x="203" y="3294"/>
                <a:ext cx="1582" cy="849"/>
              </a:xfrm>
              <a:prstGeom prst="roundRect">
                <a:avLst>
                  <a:gd name="adj" fmla="val 4634"/>
                </a:avLst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72000" tIns="72000" rIns="43200" anchor="ctr"/>
              <a:lstStyle/>
              <a:p>
                <a:pPr marL="161925" indent="-161925" algn="just" eaLnBrk="0" fontAlgn="ctr" latinLnBrk="0" hangingPunct="0">
                  <a:spcAft>
                    <a:spcPct val="15000"/>
                  </a:spcAft>
                  <a:buClr>
                    <a:srgbClr val="41617B"/>
                  </a:buClr>
                  <a:buFontTx/>
                  <a:buChar char="•"/>
                </a:pPr>
                <a:r>
                  <a:rPr lang="en-US" altLang="ko-KR" sz="1300" b="1">
                    <a:solidFill>
                      <a:srgbClr val="4D4D4D"/>
                    </a:solidFill>
                    <a:latin typeface="맑은 고딕" pitchFamily="50" charset="-127"/>
                    <a:ea typeface="맑은 고딕" pitchFamily="50" charset="-127"/>
                  </a:rPr>
                  <a:t>Client</a:t>
                </a:r>
                <a:r>
                  <a:rPr lang="ko-KR" altLang="en-US" sz="1300" b="1">
                    <a:solidFill>
                      <a:srgbClr val="4D4D4D"/>
                    </a:solidFill>
                    <a:latin typeface="맑은 고딕" pitchFamily="50" charset="-127"/>
                    <a:ea typeface="맑은 고딕" pitchFamily="50" charset="-127"/>
                  </a:rPr>
                  <a:t>의 빠른 접속 시간</a:t>
                </a:r>
              </a:p>
              <a:p>
                <a:pPr marL="161925" indent="-161925" algn="just" eaLnBrk="0" fontAlgn="ctr" latinLnBrk="0" hangingPunct="0">
                  <a:spcAft>
                    <a:spcPct val="15000"/>
                  </a:spcAft>
                  <a:buClr>
                    <a:srgbClr val="41617B"/>
                  </a:buClr>
                  <a:buFontTx/>
                  <a:buChar char="•"/>
                </a:pPr>
                <a:r>
                  <a:rPr lang="ko-KR" altLang="en-US" sz="1300" b="1">
                    <a:solidFill>
                      <a:srgbClr val="4D4D4D"/>
                    </a:solidFill>
                    <a:latin typeface="맑은 고딕" pitchFamily="50" charset="-127"/>
                    <a:ea typeface="맑은 고딕" pitchFamily="50" charset="-127"/>
                  </a:rPr>
                  <a:t>세션 증가에도 부하 최소화</a:t>
                </a:r>
              </a:p>
              <a:p>
                <a:pPr marL="161925" indent="-161925" algn="just" eaLnBrk="0" fontAlgn="ctr" latinLnBrk="0" hangingPunct="0">
                  <a:spcAft>
                    <a:spcPct val="15000"/>
                  </a:spcAft>
                  <a:buClr>
                    <a:srgbClr val="41617B"/>
                  </a:buClr>
                  <a:buFontTx/>
                  <a:buChar char="•"/>
                </a:pPr>
                <a:r>
                  <a:rPr lang="ko-KR" altLang="en-US" sz="1300" b="1">
                    <a:solidFill>
                      <a:srgbClr val="4D4D4D"/>
                    </a:solidFill>
                    <a:latin typeface="맑은 고딕" pitchFamily="50" charset="-127"/>
                    <a:ea typeface="맑은 고딕" pitchFamily="50" charset="-127"/>
                  </a:rPr>
                  <a:t>프로세스 생성</a:t>
                </a:r>
                <a:r>
                  <a:rPr lang="en-US" altLang="ko-KR" sz="1300" b="1">
                    <a:solidFill>
                      <a:srgbClr val="4D4D4D"/>
                    </a:solidFill>
                    <a:latin typeface="맑은 고딕" pitchFamily="50" charset="-127"/>
                    <a:ea typeface="맑은 고딕" pitchFamily="50" charset="-127"/>
                  </a:rPr>
                  <a:t>/</a:t>
                </a:r>
                <a:r>
                  <a:rPr lang="ko-KR" altLang="en-US" sz="1300" b="1">
                    <a:solidFill>
                      <a:srgbClr val="4D4D4D"/>
                    </a:solidFill>
                    <a:latin typeface="맑은 고딕" pitchFamily="50" charset="-127"/>
                    <a:ea typeface="맑은 고딕" pitchFamily="50" charset="-127"/>
                  </a:rPr>
                  <a:t>소멸을 없앰</a:t>
                </a:r>
              </a:p>
              <a:p>
                <a:pPr marL="161925" indent="-161925" algn="just" eaLnBrk="0" fontAlgn="ctr" latinLnBrk="0" hangingPunct="0">
                  <a:spcAft>
                    <a:spcPct val="15000"/>
                  </a:spcAft>
                  <a:buClr>
                    <a:srgbClr val="41617B"/>
                  </a:buClr>
                  <a:buFontTx/>
                  <a:buChar char="•"/>
                </a:pPr>
                <a:r>
                  <a:rPr lang="ko-KR" altLang="en-US" sz="1300" b="1">
                    <a:solidFill>
                      <a:srgbClr val="4D4D4D"/>
                    </a:solidFill>
                    <a:latin typeface="맑은 고딕" pitchFamily="50" charset="-127"/>
                    <a:ea typeface="맑은 고딕" pitchFamily="50" charset="-127"/>
                  </a:rPr>
                  <a:t>시스템 리소스 최소 사용</a:t>
                </a:r>
              </a:p>
              <a:p>
                <a:pPr marL="161925" indent="-161925" algn="just" eaLnBrk="0" fontAlgn="ctr" latinLnBrk="0" hangingPunct="0">
                  <a:spcAft>
                    <a:spcPct val="15000"/>
                  </a:spcAft>
                  <a:buClr>
                    <a:srgbClr val="41617B"/>
                  </a:buClr>
                  <a:buFontTx/>
                  <a:buChar char="•"/>
                </a:pPr>
                <a:r>
                  <a:rPr lang="ko-KR" altLang="en-US" sz="1300" b="1">
                    <a:solidFill>
                      <a:srgbClr val="4D4D4D"/>
                    </a:solidFill>
                    <a:latin typeface="맑은 고딕" pitchFamily="50" charset="-127"/>
                    <a:ea typeface="맑은 고딕" pitchFamily="50" charset="-127"/>
                  </a:rPr>
                  <a:t>안정적 시스템 부하 관리</a:t>
                </a:r>
              </a:p>
            </p:txBody>
          </p:sp>
        </p:grpSp>
        <p:sp>
          <p:nvSpPr>
            <p:cNvPr id="4155" name="AutoShape 147"/>
            <p:cNvSpPr>
              <a:spLocks noChangeArrowheads="1"/>
            </p:cNvSpPr>
            <p:nvPr/>
          </p:nvSpPr>
          <p:spPr bwMode="auto">
            <a:xfrm>
              <a:off x="740" y="888"/>
              <a:ext cx="4887" cy="1946"/>
            </a:xfrm>
            <a:prstGeom prst="roundRect">
              <a:avLst>
                <a:gd name="adj" fmla="val 8102"/>
              </a:avLst>
            </a:prstGeom>
            <a:noFill/>
            <a:ln w="25400" algn="ctr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36000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 b="1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156" name="AutoShape 148"/>
            <p:cNvSpPr>
              <a:spLocks noChangeArrowheads="1"/>
            </p:cNvSpPr>
            <p:nvPr/>
          </p:nvSpPr>
          <p:spPr bwMode="auto">
            <a:xfrm>
              <a:off x="2306" y="3060"/>
              <a:ext cx="2738" cy="763"/>
            </a:xfrm>
            <a:prstGeom prst="roundRect">
              <a:avLst>
                <a:gd name="adj" fmla="val 8102"/>
              </a:avLst>
            </a:prstGeom>
            <a:noFill/>
            <a:ln w="25400" algn="ctr">
              <a:solidFill>
                <a:srgbClr val="8080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36000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 b="1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157" name="Text Box 149"/>
            <p:cNvSpPr txBox="1">
              <a:spLocks noChangeArrowheads="1"/>
            </p:cNvSpPr>
            <p:nvPr/>
          </p:nvSpPr>
          <p:spPr bwMode="auto">
            <a:xfrm>
              <a:off x="2550" y="694"/>
              <a:ext cx="1299" cy="23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36000">
              <a:spAutoFit/>
            </a:bodyPr>
            <a:lstStyle>
              <a:lvl1pPr marL="625475" indent="-625475" eaLnBrk="0" hangingPunct="0"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2000" b="1">
                  <a:solidFill>
                    <a:srgbClr val="5F5F5F"/>
                  </a:solidFill>
                  <a:latin typeface="맑은 고딕" pitchFamily="50" charset="-127"/>
                  <a:ea typeface="맑은 고딕" pitchFamily="50" charset="-127"/>
                </a:rPr>
                <a:t> Tibero Instance </a:t>
              </a:r>
              <a:endParaRPr lang="ko-KR" altLang="en-US" sz="2000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158" name="Text Box 150"/>
            <p:cNvSpPr txBox="1">
              <a:spLocks noChangeArrowheads="1"/>
            </p:cNvSpPr>
            <p:nvPr/>
          </p:nvSpPr>
          <p:spPr bwMode="auto">
            <a:xfrm>
              <a:off x="2952" y="3740"/>
              <a:ext cx="1369" cy="23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36000">
              <a:spAutoFit/>
            </a:bodyPr>
            <a:lstStyle>
              <a:lvl1pPr marL="625475" indent="-625475" eaLnBrk="0" hangingPunct="0"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tabLst>
                  <a:tab pos="266700" algn="l"/>
                </a:tabLs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2000" b="1">
                  <a:solidFill>
                    <a:srgbClr val="5F5F5F"/>
                  </a:solidFill>
                  <a:latin typeface="맑은 고딕" pitchFamily="50" charset="-127"/>
                  <a:ea typeface="맑은 고딕" pitchFamily="50" charset="-127"/>
                </a:rPr>
                <a:t> Tibero Database </a:t>
              </a:r>
              <a:endParaRPr lang="ko-KR" altLang="en-US" sz="2000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4159" name="Text Box 151"/>
            <p:cNvSpPr txBox="1">
              <a:spLocks noChangeArrowheads="1"/>
            </p:cNvSpPr>
            <p:nvPr/>
          </p:nvSpPr>
          <p:spPr bwMode="auto">
            <a:xfrm>
              <a:off x="3846" y="2404"/>
              <a:ext cx="785" cy="136"/>
            </a:xfrm>
            <a:prstGeom prst="rect">
              <a:avLst/>
            </a:prstGeom>
            <a:solidFill>
              <a:srgbClr val="E9EE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43200" rIns="43200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b="1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(Log Archiver)</a:t>
              </a:r>
            </a:p>
          </p:txBody>
        </p:sp>
      </p:grpSp>
      <p:sp>
        <p:nvSpPr>
          <p:cNvPr id="4101" name="TextBox 81"/>
          <p:cNvSpPr txBox="1">
            <a:spLocks noChangeArrowheads="1"/>
          </p:cNvSpPr>
          <p:nvPr/>
        </p:nvSpPr>
        <p:spPr bwMode="auto">
          <a:xfrm>
            <a:off x="265113" y="4500563"/>
            <a:ext cx="141763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Thread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기반 구조</a:t>
            </a:r>
          </a:p>
        </p:txBody>
      </p:sp>
      <p:sp>
        <p:nvSpPr>
          <p:cNvPr id="4102" name="TextBox 82"/>
          <p:cNvSpPr txBox="1">
            <a:spLocks noChangeArrowheads="1"/>
          </p:cNvSpPr>
          <p:nvPr/>
        </p:nvSpPr>
        <p:spPr bwMode="auto">
          <a:xfrm>
            <a:off x="3717925" y="1633538"/>
            <a:ext cx="2320925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TSM(Tibero Shared Memory)</a:t>
            </a:r>
            <a:endParaRPr lang="ko-KR" altLang="en-US" b="1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10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Tibero</a:t>
            </a:r>
            <a:r>
              <a:rPr lang="en-US" altLang="ko-KR" smtClean="0"/>
              <a:t> Process </a:t>
            </a:r>
            <a:r>
              <a:rPr lang="ko-KR" altLang="en-US" smtClean="0"/>
              <a:t>구조</a:t>
            </a:r>
          </a:p>
        </p:txBody>
      </p:sp>
      <p:sp>
        <p:nvSpPr>
          <p:cNvPr id="5123" name="Rectangle 10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 프로세스 구조</a:t>
            </a:r>
          </a:p>
          <a:p>
            <a:pPr lvl="1"/>
            <a:r>
              <a:rPr lang="en-US" altLang="ko-KR" b="1" dirty="0" smtClean="0"/>
              <a:t> Listener</a:t>
            </a:r>
          </a:p>
          <a:p>
            <a:pPr lvl="1"/>
            <a:r>
              <a:rPr lang="en-US" altLang="ko-KR" b="1" dirty="0" smtClean="0"/>
              <a:t> Working Process</a:t>
            </a:r>
            <a:r>
              <a:rPr lang="en-US" altLang="ko-KR" dirty="0" smtClean="0"/>
              <a:t> </a:t>
            </a:r>
          </a:p>
          <a:p>
            <a:pPr lvl="2"/>
            <a:r>
              <a:rPr lang="en-US" altLang="ko-KR" i="1" dirty="0" smtClean="0"/>
              <a:t>CTHR : Control Thread</a:t>
            </a:r>
          </a:p>
          <a:p>
            <a:pPr lvl="2"/>
            <a:r>
              <a:rPr lang="en-US" altLang="ko-KR" i="1" dirty="0" smtClean="0"/>
              <a:t>WTHR : Working Thread</a:t>
            </a:r>
          </a:p>
          <a:p>
            <a:pPr lvl="1"/>
            <a:r>
              <a:rPr lang="en-US" altLang="ko-KR" b="1" dirty="0" smtClean="0"/>
              <a:t> Background Process </a:t>
            </a:r>
          </a:p>
          <a:p>
            <a:pPr lvl="2"/>
            <a:r>
              <a:rPr lang="en-US" altLang="ko-KR" b="1" dirty="0" smtClean="0"/>
              <a:t>MTHR : Monitor thread</a:t>
            </a:r>
          </a:p>
          <a:p>
            <a:pPr lvl="2"/>
            <a:r>
              <a:rPr lang="en-US" altLang="ko-KR" b="1" dirty="0" smtClean="0"/>
              <a:t>DBWR : Data Block Writer</a:t>
            </a:r>
          </a:p>
          <a:p>
            <a:pPr lvl="2"/>
            <a:r>
              <a:rPr lang="en-US" altLang="ko-KR" b="1" dirty="0" smtClean="0"/>
              <a:t>LGWR : Log Writer</a:t>
            </a:r>
          </a:p>
          <a:p>
            <a:pPr lvl="2"/>
            <a:r>
              <a:rPr lang="en-US" altLang="ko-KR" b="1" dirty="0" smtClean="0"/>
              <a:t>CKPT : Checkpoint Process</a:t>
            </a:r>
          </a:p>
          <a:p>
            <a:pPr lvl="2"/>
            <a:r>
              <a:rPr lang="en-US" altLang="ko-KR" b="1" dirty="0" smtClean="0"/>
              <a:t>AGENT : Sequence Writer</a:t>
            </a:r>
          </a:p>
          <a:p>
            <a:pPr lvl="2"/>
            <a:r>
              <a:rPr lang="en-US" altLang="ko-KR" b="1" dirty="0" smtClean="0"/>
              <a:t>LOGA : Log Archiver</a:t>
            </a:r>
            <a:endParaRPr lang="ko-KR" altLang="en-US" b="1" dirty="0" smtClean="0"/>
          </a:p>
        </p:txBody>
      </p:sp>
      <p:sp>
        <p:nvSpPr>
          <p:cNvPr id="5124" name="Oval 113"/>
          <p:cNvSpPr>
            <a:spLocks noChangeArrowheads="1"/>
          </p:cNvSpPr>
          <p:nvPr/>
        </p:nvSpPr>
        <p:spPr bwMode="auto">
          <a:xfrm>
            <a:off x="5800725" y="2432050"/>
            <a:ext cx="900113" cy="539750"/>
          </a:xfrm>
          <a:prstGeom prst="ellipse">
            <a:avLst/>
          </a:prstGeom>
          <a:solidFill>
            <a:srgbClr val="FFFF99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36000" anchor="ctr"/>
          <a:lstStyle/>
          <a:p>
            <a:pPr marL="625475" indent="-625475"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sz="1600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rPr>
              <a:t>MTHR</a:t>
            </a:r>
          </a:p>
        </p:txBody>
      </p:sp>
      <p:sp>
        <p:nvSpPr>
          <p:cNvPr id="5125" name="Oval 114"/>
          <p:cNvSpPr>
            <a:spLocks noChangeArrowheads="1"/>
          </p:cNvSpPr>
          <p:nvPr/>
        </p:nvSpPr>
        <p:spPr bwMode="auto">
          <a:xfrm>
            <a:off x="4210050" y="3197225"/>
            <a:ext cx="900113" cy="539750"/>
          </a:xfrm>
          <a:prstGeom prst="ellipse">
            <a:avLst/>
          </a:prstGeom>
          <a:solidFill>
            <a:srgbClr val="FFFF99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36000" anchor="ctr"/>
          <a:lstStyle/>
          <a:p>
            <a:pPr marL="625475" indent="-625475"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sz="1600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rPr>
              <a:t>WT001</a:t>
            </a:r>
          </a:p>
        </p:txBody>
      </p:sp>
      <p:sp>
        <p:nvSpPr>
          <p:cNvPr id="5126" name="Oval 115"/>
          <p:cNvSpPr>
            <a:spLocks noChangeArrowheads="1"/>
          </p:cNvSpPr>
          <p:nvPr/>
        </p:nvSpPr>
        <p:spPr bwMode="auto">
          <a:xfrm>
            <a:off x="4210050" y="3937000"/>
            <a:ext cx="900113" cy="539750"/>
          </a:xfrm>
          <a:prstGeom prst="ellipse">
            <a:avLst/>
          </a:prstGeom>
          <a:solidFill>
            <a:srgbClr val="FFFF99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36000" anchor="ctr"/>
          <a:lstStyle/>
          <a:p>
            <a:pPr marL="625475" indent="-625475"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rPr>
              <a:t>WT001</a:t>
            </a:r>
          </a:p>
        </p:txBody>
      </p:sp>
      <p:sp>
        <p:nvSpPr>
          <p:cNvPr id="5127" name="Oval 116"/>
          <p:cNvSpPr>
            <a:spLocks noChangeArrowheads="1"/>
          </p:cNvSpPr>
          <p:nvPr/>
        </p:nvSpPr>
        <p:spPr bwMode="auto">
          <a:xfrm>
            <a:off x="7516813" y="5149850"/>
            <a:ext cx="900112" cy="539750"/>
          </a:xfrm>
          <a:prstGeom prst="ellipse">
            <a:avLst/>
          </a:prstGeom>
          <a:solidFill>
            <a:srgbClr val="FFFF99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36000" anchor="ctr"/>
          <a:lstStyle/>
          <a:p>
            <a:pPr marL="625475" indent="-625475"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sz="1600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rPr>
              <a:t>CKPT</a:t>
            </a:r>
          </a:p>
        </p:txBody>
      </p:sp>
      <p:sp>
        <p:nvSpPr>
          <p:cNvPr id="5128" name="Oval 117"/>
          <p:cNvSpPr>
            <a:spLocks noChangeArrowheads="1"/>
          </p:cNvSpPr>
          <p:nvPr/>
        </p:nvSpPr>
        <p:spPr bwMode="auto">
          <a:xfrm>
            <a:off x="7527925" y="3838575"/>
            <a:ext cx="900113" cy="539750"/>
          </a:xfrm>
          <a:prstGeom prst="ellipse">
            <a:avLst/>
          </a:prstGeom>
          <a:solidFill>
            <a:srgbClr val="FFFF99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36000" anchor="ctr"/>
          <a:lstStyle/>
          <a:p>
            <a:pPr marL="625475" indent="-625475"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sz="1600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rPr>
              <a:t>LGWR</a:t>
            </a:r>
          </a:p>
        </p:txBody>
      </p:sp>
      <p:sp>
        <p:nvSpPr>
          <p:cNvPr id="5129" name="Oval 118"/>
          <p:cNvSpPr>
            <a:spLocks noChangeArrowheads="1"/>
          </p:cNvSpPr>
          <p:nvPr/>
        </p:nvSpPr>
        <p:spPr bwMode="auto">
          <a:xfrm>
            <a:off x="7521575" y="3176588"/>
            <a:ext cx="900113" cy="539750"/>
          </a:xfrm>
          <a:prstGeom prst="ellipse">
            <a:avLst/>
          </a:prstGeom>
          <a:solidFill>
            <a:srgbClr val="FFFF99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36000" anchor="ctr"/>
          <a:lstStyle/>
          <a:p>
            <a:pPr marL="625475" indent="-625475"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sz="1600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rPr>
              <a:t>AGENT</a:t>
            </a:r>
          </a:p>
        </p:txBody>
      </p:sp>
      <p:sp>
        <p:nvSpPr>
          <p:cNvPr id="5130" name="Oval 119"/>
          <p:cNvSpPr>
            <a:spLocks noChangeArrowheads="1"/>
          </p:cNvSpPr>
          <p:nvPr/>
        </p:nvSpPr>
        <p:spPr bwMode="auto">
          <a:xfrm>
            <a:off x="7540625" y="5810250"/>
            <a:ext cx="900113" cy="539750"/>
          </a:xfrm>
          <a:prstGeom prst="ellipse">
            <a:avLst/>
          </a:prstGeom>
          <a:solidFill>
            <a:srgbClr val="FFFF99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36000" anchor="ctr"/>
          <a:lstStyle/>
          <a:p>
            <a:pPr marL="625475" indent="-625475"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sz="1600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rPr>
              <a:t>DBWR</a:t>
            </a:r>
          </a:p>
        </p:txBody>
      </p:sp>
      <p:sp>
        <p:nvSpPr>
          <p:cNvPr id="5131" name="Oval 120"/>
          <p:cNvSpPr>
            <a:spLocks noChangeArrowheads="1"/>
          </p:cNvSpPr>
          <p:nvPr/>
        </p:nvSpPr>
        <p:spPr bwMode="auto">
          <a:xfrm>
            <a:off x="7527925" y="4489450"/>
            <a:ext cx="900113" cy="539750"/>
          </a:xfrm>
          <a:prstGeom prst="ellipse">
            <a:avLst/>
          </a:prstGeom>
          <a:solidFill>
            <a:srgbClr val="FFFF99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36000" anchor="ctr"/>
          <a:lstStyle/>
          <a:p>
            <a:pPr marL="625475" indent="-625475"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sz="1600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rPr>
              <a:t>LOGA</a:t>
            </a:r>
          </a:p>
        </p:txBody>
      </p:sp>
      <p:sp>
        <p:nvSpPr>
          <p:cNvPr id="5132" name="Oval 121"/>
          <p:cNvSpPr>
            <a:spLocks noChangeArrowheads="1"/>
          </p:cNvSpPr>
          <p:nvPr/>
        </p:nvSpPr>
        <p:spPr bwMode="auto">
          <a:xfrm>
            <a:off x="4210050" y="5735638"/>
            <a:ext cx="900113" cy="539750"/>
          </a:xfrm>
          <a:prstGeom prst="ellipse">
            <a:avLst/>
          </a:prstGeom>
          <a:solidFill>
            <a:srgbClr val="FFFF99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36000" anchor="ctr"/>
          <a:lstStyle/>
          <a:p>
            <a:pPr marL="625475" indent="-625475"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r>
              <a:rPr lang="en-US" altLang="ko-KR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rPr>
              <a:t>WT..N</a:t>
            </a:r>
            <a:endParaRPr lang="ko-KR" altLang="en-US" b="1">
              <a:solidFill>
                <a:srgbClr val="5F5F5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5133" name="AutoShape 122"/>
          <p:cNvCxnSpPr>
            <a:cxnSpLocks noChangeShapeType="1"/>
            <a:stCxn id="5142" idx="2"/>
            <a:endCxn id="5124" idx="0"/>
          </p:cNvCxnSpPr>
          <p:nvPr/>
        </p:nvCxnSpPr>
        <p:spPr bwMode="auto">
          <a:xfrm rot="16200000" flipH="1">
            <a:off x="5277644" y="1458119"/>
            <a:ext cx="711200" cy="1236662"/>
          </a:xfrm>
          <a:prstGeom prst="curvedConnector3">
            <a:avLst>
              <a:gd name="adj1" fmla="val 50000"/>
            </a:avLst>
          </a:prstGeom>
          <a:noFill/>
          <a:ln w="12700">
            <a:solidFill>
              <a:srgbClr val="808080"/>
            </a:solidFill>
            <a:round/>
            <a:headEnd/>
            <a:tailEnd type="arrow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34" name="AutoShape 123"/>
          <p:cNvCxnSpPr>
            <a:cxnSpLocks noChangeShapeType="1"/>
            <a:stCxn id="5124" idx="2"/>
            <a:endCxn id="5125" idx="6"/>
          </p:cNvCxnSpPr>
          <p:nvPr/>
        </p:nvCxnSpPr>
        <p:spPr bwMode="auto">
          <a:xfrm rot="10800000" flipV="1">
            <a:off x="5110163" y="2701925"/>
            <a:ext cx="690562" cy="765175"/>
          </a:xfrm>
          <a:prstGeom prst="curvedConnector3">
            <a:avLst>
              <a:gd name="adj1" fmla="val 50116"/>
            </a:avLst>
          </a:prstGeom>
          <a:noFill/>
          <a:ln w="12700">
            <a:solidFill>
              <a:srgbClr val="808080"/>
            </a:solidFill>
            <a:round/>
            <a:headEnd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35" name="AutoShape 124"/>
          <p:cNvCxnSpPr>
            <a:cxnSpLocks noChangeShapeType="1"/>
            <a:stCxn id="5124" idx="2"/>
            <a:endCxn id="5126" idx="6"/>
          </p:cNvCxnSpPr>
          <p:nvPr/>
        </p:nvCxnSpPr>
        <p:spPr bwMode="auto">
          <a:xfrm rot="10800000" flipV="1">
            <a:off x="5110163" y="2701925"/>
            <a:ext cx="690562" cy="1504950"/>
          </a:xfrm>
          <a:prstGeom prst="curvedConnector3">
            <a:avLst>
              <a:gd name="adj1" fmla="val 27583"/>
            </a:avLst>
          </a:prstGeom>
          <a:noFill/>
          <a:ln w="12700">
            <a:solidFill>
              <a:srgbClr val="808080"/>
            </a:solidFill>
            <a:round/>
            <a:headEnd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36" name="AutoShape 125"/>
          <p:cNvCxnSpPr>
            <a:cxnSpLocks noChangeShapeType="1"/>
            <a:stCxn id="5124" idx="3"/>
            <a:endCxn id="5132" idx="6"/>
          </p:cNvCxnSpPr>
          <p:nvPr/>
        </p:nvCxnSpPr>
        <p:spPr bwMode="auto">
          <a:xfrm rot="5400000">
            <a:off x="3964782" y="4037806"/>
            <a:ext cx="3113088" cy="822325"/>
          </a:xfrm>
          <a:prstGeom prst="curvedConnector2">
            <a:avLst/>
          </a:prstGeom>
          <a:noFill/>
          <a:ln w="12700">
            <a:solidFill>
              <a:srgbClr val="808080"/>
            </a:solidFill>
            <a:round/>
            <a:headEnd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37" name="AutoShape 126"/>
          <p:cNvCxnSpPr>
            <a:cxnSpLocks noChangeShapeType="1"/>
            <a:stCxn id="5124" idx="5"/>
            <a:endCxn id="5127" idx="2"/>
          </p:cNvCxnSpPr>
          <p:nvPr/>
        </p:nvCxnSpPr>
        <p:spPr bwMode="auto">
          <a:xfrm rot="16200000" flipH="1">
            <a:off x="5779294" y="3682206"/>
            <a:ext cx="2527300" cy="947738"/>
          </a:xfrm>
          <a:prstGeom prst="curvedConnector2">
            <a:avLst/>
          </a:prstGeom>
          <a:noFill/>
          <a:ln w="12700">
            <a:solidFill>
              <a:srgbClr val="808080"/>
            </a:solidFill>
            <a:round/>
            <a:headEnd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38" name="AutoShape 127"/>
          <p:cNvCxnSpPr>
            <a:cxnSpLocks noChangeShapeType="1"/>
            <a:stCxn id="5124" idx="5"/>
            <a:endCxn id="5130" idx="2"/>
          </p:cNvCxnSpPr>
          <p:nvPr/>
        </p:nvCxnSpPr>
        <p:spPr bwMode="auto">
          <a:xfrm rot="16200000" flipH="1">
            <a:off x="5461000" y="4000500"/>
            <a:ext cx="3187700" cy="971550"/>
          </a:xfrm>
          <a:prstGeom prst="curvedConnector2">
            <a:avLst/>
          </a:prstGeom>
          <a:noFill/>
          <a:ln w="12700">
            <a:solidFill>
              <a:srgbClr val="808080"/>
            </a:solidFill>
            <a:round/>
            <a:headEnd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39" name="AutoShape 128"/>
          <p:cNvCxnSpPr>
            <a:cxnSpLocks noChangeShapeType="1"/>
            <a:stCxn id="5124" idx="6"/>
            <a:endCxn id="5128" idx="2"/>
          </p:cNvCxnSpPr>
          <p:nvPr/>
        </p:nvCxnSpPr>
        <p:spPr bwMode="auto">
          <a:xfrm>
            <a:off x="6700838" y="2701925"/>
            <a:ext cx="827087" cy="1406525"/>
          </a:xfrm>
          <a:prstGeom prst="curvedConnector3">
            <a:avLst>
              <a:gd name="adj1" fmla="val 40306"/>
            </a:avLst>
          </a:prstGeom>
          <a:noFill/>
          <a:ln w="12700">
            <a:solidFill>
              <a:srgbClr val="808080"/>
            </a:solidFill>
            <a:round/>
            <a:headEnd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40" name="AutoShape 129"/>
          <p:cNvCxnSpPr>
            <a:cxnSpLocks noChangeShapeType="1"/>
            <a:stCxn id="5124" idx="6"/>
            <a:endCxn id="5129" idx="2"/>
          </p:cNvCxnSpPr>
          <p:nvPr/>
        </p:nvCxnSpPr>
        <p:spPr bwMode="auto">
          <a:xfrm>
            <a:off x="6700838" y="2701925"/>
            <a:ext cx="820737" cy="744538"/>
          </a:xfrm>
          <a:prstGeom prst="curvedConnector3">
            <a:avLst>
              <a:gd name="adj1" fmla="val 49903"/>
            </a:avLst>
          </a:prstGeom>
          <a:noFill/>
          <a:ln w="12700">
            <a:solidFill>
              <a:srgbClr val="808080"/>
            </a:solidFill>
            <a:round/>
            <a:headEnd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141" name="AutoShape 130"/>
          <p:cNvCxnSpPr>
            <a:cxnSpLocks noChangeShapeType="1"/>
            <a:stCxn id="5124" idx="6"/>
            <a:endCxn id="5131" idx="2"/>
          </p:cNvCxnSpPr>
          <p:nvPr/>
        </p:nvCxnSpPr>
        <p:spPr bwMode="auto">
          <a:xfrm>
            <a:off x="6700838" y="2701925"/>
            <a:ext cx="827087" cy="2057400"/>
          </a:xfrm>
          <a:prstGeom prst="curvedConnector3">
            <a:avLst>
              <a:gd name="adj1" fmla="val 16125"/>
            </a:avLst>
          </a:prstGeom>
          <a:noFill/>
          <a:ln w="12700">
            <a:solidFill>
              <a:srgbClr val="808080"/>
            </a:solidFill>
            <a:round/>
            <a:headEnd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42" name="Text Box 132"/>
          <p:cNvSpPr txBox="1">
            <a:spLocks noChangeArrowheads="1"/>
          </p:cNvSpPr>
          <p:nvPr/>
        </p:nvSpPr>
        <p:spPr bwMode="auto">
          <a:xfrm>
            <a:off x="4278313" y="1417638"/>
            <a:ext cx="1473200" cy="303212"/>
          </a:xfrm>
          <a:prstGeom prst="rect">
            <a:avLst/>
          </a:prstGeom>
          <a:solidFill>
            <a:srgbClr val="99CCFF"/>
          </a:solidFill>
          <a:ln w="12700" algn="ctr">
            <a:solidFill>
              <a:srgbClr val="333333"/>
            </a:solidFill>
            <a:miter lim="800000"/>
            <a:headEnd/>
            <a:tailEnd/>
          </a:ln>
        </p:spPr>
        <p:txBody>
          <a:bodyPr lIns="0" tIns="0" rIns="0" bIns="36000">
            <a:spAutoFit/>
          </a:bodyPr>
          <a:lstStyle>
            <a:lvl1pPr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Bef>
                <a:spcPct val="5000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600" b="1">
                <a:solidFill>
                  <a:srgbClr val="5F5F5F"/>
                </a:solidFill>
                <a:latin typeface="맑은 고딕" pitchFamily="50" charset="-127"/>
                <a:ea typeface="맑은 고딕" pitchFamily="50" charset="-127"/>
              </a:rPr>
              <a:t>Listener </a:t>
            </a:r>
          </a:p>
        </p:txBody>
      </p:sp>
      <p:sp>
        <p:nvSpPr>
          <p:cNvPr id="5143" name="Line 135"/>
          <p:cNvSpPr>
            <a:spLocks noChangeShapeType="1"/>
          </p:cNvSpPr>
          <p:nvPr/>
        </p:nvSpPr>
        <p:spPr bwMode="auto">
          <a:xfrm flipH="1">
            <a:off x="4670425" y="4640263"/>
            <a:ext cx="0" cy="900112"/>
          </a:xfrm>
          <a:prstGeom prst="line">
            <a:avLst/>
          </a:prstGeom>
          <a:noFill/>
          <a:ln w="38100">
            <a:solidFill>
              <a:srgbClr val="80808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0" tIns="0" rIns="0" bIns="36000"/>
          <a:lstStyle/>
          <a:p>
            <a:endParaRPr lang="ko-KR" altLang="en-US">
              <a:latin typeface="Arial Unicode MS" pitchFamily="50" charset="-127"/>
            </a:endParaRPr>
          </a:p>
        </p:txBody>
      </p:sp>
      <p:sp>
        <p:nvSpPr>
          <p:cNvPr id="5144" name="Text Box 136"/>
          <p:cNvSpPr txBox="1">
            <a:spLocks noChangeArrowheads="1"/>
          </p:cNvSpPr>
          <p:nvPr/>
        </p:nvSpPr>
        <p:spPr bwMode="auto">
          <a:xfrm>
            <a:off x="6946900" y="1546225"/>
            <a:ext cx="503238" cy="257175"/>
          </a:xfrm>
          <a:prstGeom prst="rect">
            <a:avLst/>
          </a:prstGeom>
          <a:solidFill>
            <a:srgbClr val="99CCFF"/>
          </a:solidFill>
          <a:ln w="12700" algn="ctr">
            <a:solidFill>
              <a:srgbClr val="333333"/>
            </a:solidFill>
            <a:miter lim="800000"/>
            <a:headEnd/>
            <a:tailEnd/>
          </a:ln>
        </p:spPr>
        <p:txBody>
          <a:bodyPr lIns="0" tIns="0" rIns="0" bIns="36000">
            <a:spAutoFit/>
          </a:bodyPr>
          <a:lstStyle>
            <a:lvl1pPr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Bef>
                <a:spcPct val="5000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b="1">
              <a:solidFill>
                <a:srgbClr val="5F5F5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145" name="Oval 137"/>
          <p:cNvSpPr>
            <a:spLocks noChangeArrowheads="1"/>
          </p:cNvSpPr>
          <p:nvPr/>
        </p:nvSpPr>
        <p:spPr bwMode="auto">
          <a:xfrm>
            <a:off x="6981825" y="1879600"/>
            <a:ext cx="442913" cy="271463"/>
          </a:xfrm>
          <a:prstGeom prst="ellipse">
            <a:avLst/>
          </a:prstGeom>
          <a:solidFill>
            <a:srgbClr val="FFFF99"/>
          </a:solidFill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 lIns="0" tIns="0" rIns="0" bIns="36000" anchor="ctr"/>
          <a:lstStyle/>
          <a:p>
            <a:pPr marL="625475" indent="-625475" algn="ctr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  <a:tabLst>
                <a:tab pos="266700" algn="l"/>
              </a:tabLst>
            </a:pPr>
            <a:endParaRPr lang="en-US" altLang="ko-KR" b="1">
              <a:solidFill>
                <a:srgbClr val="5F5F5F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146" name="Text Box 139"/>
          <p:cNvSpPr txBox="1">
            <a:spLocks noChangeArrowheads="1"/>
          </p:cNvSpPr>
          <p:nvPr/>
        </p:nvSpPr>
        <p:spPr bwMode="auto">
          <a:xfrm>
            <a:off x="7567613" y="1565275"/>
            <a:ext cx="690562" cy="236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36000">
            <a:spAutoFit/>
          </a:bodyPr>
          <a:lstStyle>
            <a:lvl1pPr marL="3175" indent="-3175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tblistener</a:t>
            </a:r>
          </a:p>
        </p:txBody>
      </p:sp>
      <p:sp>
        <p:nvSpPr>
          <p:cNvPr id="5147" name="Text Box 140"/>
          <p:cNvSpPr txBox="1">
            <a:spLocks noChangeArrowheads="1"/>
          </p:cNvSpPr>
          <p:nvPr/>
        </p:nvSpPr>
        <p:spPr bwMode="auto">
          <a:xfrm>
            <a:off x="7554913" y="1884363"/>
            <a:ext cx="371475" cy="236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36000">
            <a:spAutoFit/>
          </a:bodyPr>
          <a:lstStyle>
            <a:lvl1pPr marL="3175" indent="-3175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tbsvr</a:t>
            </a:r>
          </a:p>
        </p:txBody>
      </p:sp>
      <p:sp>
        <p:nvSpPr>
          <p:cNvPr id="5148" name="AutoShape 142"/>
          <p:cNvSpPr>
            <a:spLocks noChangeArrowheads="1"/>
          </p:cNvSpPr>
          <p:nvPr/>
        </p:nvSpPr>
        <p:spPr bwMode="auto">
          <a:xfrm>
            <a:off x="3870325" y="1160463"/>
            <a:ext cx="4894263" cy="5340350"/>
          </a:xfrm>
          <a:prstGeom prst="roundRect">
            <a:avLst>
              <a:gd name="adj" fmla="val 6648"/>
            </a:avLst>
          </a:prstGeom>
          <a:noFill/>
          <a:ln w="9525" algn="ctr">
            <a:solidFill>
              <a:srgbClr val="8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36000"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5149" name="Text Box 143"/>
          <p:cNvSpPr txBox="1">
            <a:spLocks noChangeArrowheads="1"/>
          </p:cNvSpPr>
          <p:nvPr/>
        </p:nvSpPr>
        <p:spPr bwMode="auto">
          <a:xfrm>
            <a:off x="5826125" y="3217863"/>
            <a:ext cx="877888" cy="236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36000">
            <a:spAutoFit/>
          </a:bodyPr>
          <a:lstStyle>
            <a:lvl1pPr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Process Fork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1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Process </a:t>
            </a:r>
            <a:r>
              <a:rPr lang="ko-KR" altLang="en-US" smtClean="0"/>
              <a:t>구조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6147" name="Rectangle 1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Listener</a:t>
            </a:r>
            <a:endParaRPr lang="ko-KR" altLang="en-US" smtClean="0"/>
          </a:p>
          <a:p>
            <a:pPr lvl="1"/>
            <a:r>
              <a:rPr lang="ko-KR" altLang="en-US" smtClean="0"/>
              <a:t> 새로운 접속 요청을 받아서 이를 적절한 </a:t>
            </a:r>
            <a:r>
              <a:rPr lang="en-US" altLang="ko-KR" smtClean="0"/>
              <a:t>WTHR </a:t>
            </a:r>
            <a:r>
              <a:rPr lang="ko-KR" altLang="en-US" smtClean="0"/>
              <a:t>로 넘겨주는 역할</a:t>
            </a:r>
          </a:p>
          <a:p>
            <a:pPr lvl="2"/>
            <a:r>
              <a:rPr lang="en-US" altLang="ko-KR" smtClean="0"/>
              <a:t> 1) Client</a:t>
            </a:r>
            <a:r>
              <a:rPr lang="ko-KR" altLang="en-US" smtClean="0"/>
              <a:t>가 접속 요청</a:t>
            </a:r>
          </a:p>
          <a:p>
            <a:pPr lvl="2"/>
            <a:r>
              <a:rPr lang="en-US" altLang="ko-KR" smtClean="0"/>
              <a:t> 2) Listener</a:t>
            </a:r>
            <a:r>
              <a:rPr lang="ko-KR" altLang="en-US" smtClean="0"/>
              <a:t>는 현재 빈 </a:t>
            </a:r>
            <a:r>
              <a:rPr lang="en-US" altLang="ko-KR" smtClean="0"/>
              <a:t>WTHR</a:t>
            </a:r>
            <a:r>
              <a:rPr lang="ko-KR" altLang="en-US" smtClean="0"/>
              <a:t>이 있는 프로세스를 찾아서 이 사용자의 접속 요청을 </a:t>
            </a:r>
            <a:r>
              <a:rPr lang="en-US" altLang="ko-KR" smtClean="0"/>
              <a:t>CTHR</a:t>
            </a:r>
            <a:r>
              <a:rPr lang="ko-KR" altLang="en-US" smtClean="0"/>
              <a:t>에게 넘겨줌</a:t>
            </a:r>
            <a:r>
              <a:rPr lang="en-US" altLang="ko-KR" smtClean="0"/>
              <a:t>.</a:t>
            </a:r>
          </a:p>
          <a:p>
            <a:pPr lvl="2"/>
            <a:r>
              <a:rPr lang="ko-KR" altLang="en-US" smtClean="0"/>
              <a:t> </a:t>
            </a:r>
            <a:r>
              <a:rPr lang="en-US" altLang="ko-KR" smtClean="0"/>
              <a:t>3) </a:t>
            </a:r>
            <a:r>
              <a:rPr lang="ko-KR" altLang="en-US" smtClean="0"/>
              <a:t>요청을 받은 </a:t>
            </a:r>
            <a:r>
              <a:rPr lang="en-US" altLang="ko-KR" smtClean="0"/>
              <a:t>CTHR</a:t>
            </a:r>
            <a:r>
              <a:rPr lang="ko-KR" altLang="en-US" smtClean="0"/>
              <a:t>은 자기 자신의 </a:t>
            </a:r>
            <a:r>
              <a:rPr lang="en-US" altLang="ko-KR" smtClean="0"/>
              <a:t>WTHR </a:t>
            </a:r>
            <a:r>
              <a:rPr lang="ko-KR" altLang="en-US" smtClean="0"/>
              <a:t>상태를 체크해서</a:t>
            </a:r>
            <a:r>
              <a:rPr lang="en-US" altLang="ko-KR" smtClean="0"/>
              <a:t> </a:t>
            </a:r>
            <a:r>
              <a:rPr lang="ko-KR" altLang="en-US" smtClean="0"/>
              <a:t>일하지 않는 </a:t>
            </a:r>
            <a:r>
              <a:rPr lang="en-US" altLang="ko-KR" smtClean="0"/>
              <a:t>WTHR</a:t>
            </a:r>
            <a:r>
              <a:rPr lang="ko-KR" altLang="en-US" smtClean="0"/>
              <a:t>에게 할당 </a:t>
            </a:r>
          </a:p>
          <a:p>
            <a:pPr lvl="2"/>
            <a:r>
              <a:rPr lang="en-US" altLang="ko-KR" smtClean="0"/>
              <a:t> 4) WTHR</a:t>
            </a:r>
            <a:r>
              <a:rPr lang="ko-KR" altLang="en-US" smtClean="0"/>
              <a:t>은 </a:t>
            </a:r>
            <a:r>
              <a:rPr lang="en-US" altLang="ko-KR" smtClean="0"/>
              <a:t>Client</a:t>
            </a:r>
            <a:r>
              <a:rPr lang="ko-KR" altLang="en-US" smtClean="0"/>
              <a:t>와 인증 절차를 걸쳐 세션 시작</a:t>
            </a:r>
          </a:p>
        </p:txBody>
      </p:sp>
      <p:pic>
        <p:nvPicPr>
          <p:cNvPr id="6148" name="Picture 14" descr="티베로 프로세스 구조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6600" y="2516188"/>
            <a:ext cx="7956550" cy="333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3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Process</a:t>
            </a:r>
            <a:r>
              <a:rPr lang="ko-KR" altLang="en-US" smtClean="0"/>
              <a:t> 구조 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7171" name="Rectangle 37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MTHR (Monitor Thread)</a:t>
            </a:r>
            <a:endParaRPr lang="ko-KR" altLang="en-US" dirty="0" smtClean="0"/>
          </a:p>
          <a:p>
            <a:pPr lvl="1"/>
            <a:r>
              <a:rPr lang="ko-KR" altLang="en-US" dirty="0" smtClean="0"/>
              <a:t> </a:t>
            </a:r>
            <a:r>
              <a:rPr lang="en-US" altLang="ko-KR" dirty="0" smtClean="0"/>
              <a:t>(Listener </a:t>
            </a:r>
            <a:r>
              <a:rPr lang="ko-KR" altLang="en-US" dirty="0" smtClean="0"/>
              <a:t>를 제외하고</a:t>
            </a:r>
            <a:r>
              <a:rPr lang="en-US" altLang="ko-KR" dirty="0" smtClean="0"/>
              <a:t>) </a:t>
            </a:r>
            <a:r>
              <a:rPr lang="ko-KR" altLang="en-US" dirty="0" smtClean="0"/>
              <a:t>서버 시작 시 최초로 생성되는 종료 시에도 마지막에 종료</a:t>
            </a:r>
          </a:p>
          <a:p>
            <a:pPr lvl="1"/>
            <a:r>
              <a:rPr lang="ko-KR" altLang="en-US" dirty="0" smtClean="0"/>
              <a:t> 서버 시작 시에 다른 프로세스 생성</a:t>
            </a:r>
            <a:r>
              <a:rPr lang="en-US" altLang="ko-KR" dirty="0" smtClean="0"/>
              <a:t>.</a:t>
            </a:r>
          </a:p>
          <a:p>
            <a:pPr lvl="1"/>
            <a:r>
              <a:rPr lang="ko-KR" altLang="en-US" dirty="0" smtClean="0"/>
              <a:t> 주기적으로 각 프로세스 상태 점검</a:t>
            </a:r>
            <a:r>
              <a:rPr lang="en-US" altLang="ko-KR" dirty="0" smtClean="0"/>
              <a:t>. </a:t>
            </a:r>
          </a:p>
          <a:p>
            <a:pPr lvl="1"/>
            <a:r>
              <a:rPr lang="ko-KR" altLang="en-US" dirty="0" smtClean="0"/>
              <a:t> </a:t>
            </a:r>
            <a:r>
              <a:rPr lang="en-US" altLang="ko-KR" dirty="0" smtClean="0"/>
              <a:t>Deadlock </a:t>
            </a:r>
            <a:r>
              <a:rPr lang="ko-KR" altLang="en-US" dirty="0" smtClean="0"/>
              <a:t>검사</a:t>
            </a:r>
            <a:r>
              <a:rPr lang="en-US" altLang="ko-KR" dirty="0" smtClean="0"/>
              <a:t>.</a:t>
            </a:r>
            <a:endParaRPr lang="ko-KR" altLang="en-US" dirty="0" smtClean="0"/>
          </a:p>
        </p:txBody>
      </p:sp>
      <p:grpSp>
        <p:nvGrpSpPr>
          <p:cNvPr id="7172" name="Group 39"/>
          <p:cNvGrpSpPr>
            <a:grpSpLocks/>
          </p:cNvGrpSpPr>
          <p:nvPr/>
        </p:nvGrpSpPr>
        <p:grpSpPr bwMode="auto">
          <a:xfrm>
            <a:off x="425450" y="2417763"/>
            <a:ext cx="8277225" cy="3951287"/>
            <a:chOff x="378" y="1629"/>
            <a:chExt cx="5214" cy="2489"/>
          </a:xfrm>
        </p:grpSpPr>
        <p:sp>
          <p:nvSpPr>
            <p:cNvPr id="7173" name="Text Box 40"/>
            <p:cNvSpPr txBox="1">
              <a:spLocks noChangeArrowheads="1"/>
            </p:cNvSpPr>
            <p:nvPr/>
          </p:nvSpPr>
          <p:spPr bwMode="auto">
            <a:xfrm>
              <a:off x="378" y="1629"/>
              <a:ext cx="5214" cy="2489"/>
            </a:xfrm>
            <a:prstGeom prst="rect">
              <a:avLst/>
            </a:prstGeom>
            <a:solidFill>
              <a:srgbClr val="EAEAEA"/>
            </a:solidFill>
            <a:ln w="9525">
              <a:solidFill>
                <a:srgbClr val="969696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$ </a:t>
              </a:r>
              <a:r>
                <a:rPr lang="en-US" altLang="ko-KR" sz="1100" dirty="0" err="1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ps</a:t>
              </a:r>
              <a:r>
                <a:rPr lang="en-US" altLang="ko-KR" sz="1100" dirty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1100" dirty="0">
                  <a:solidFill>
                    <a:srgbClr val="1C1C1C"/>
                  </a:solidFill>
                  <a:latin typeface="Arial" pitchFamily="34" charset="0"/>
                  <a:ea typeface="맑은 고딕" pitchFamily="50" charset="-127"/>
                </a:rPr>
                <a:t>–</a:t>
              </a:r>
              <a:r>
                <a:rPr lang="en-US" altLang="ko-KR" sz="1100" dirty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1100" dirty="0" err="1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ef</a:t>
              </a:r>
              <a:r>
                <a:rPr lang="en-US" altLang="ko-KR" sz="1100" dirty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 | </a:t>
              </a:r>
              <a:r>
                <a:rPr lang="en-US" altLang="ko-KR" sz="1100" dirty="0" err="1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grep</a:t>
              </a:r>
              <a:r>
                <a:rPr lang="en-US" altLang="ko-KR" sz="1100" dirty="0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1100" dirty="0" err="1">
                  <a:solidFill>
                    <a:srgbClr val="1C1C1C"/>
                  </a:solidFill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en-US" altLang="ko-KR" sz="1100" dirty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6954       1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/</a:t>
              </a:r>
              <a:r>
                <a:rPr lang="en-US" altLang="ko-KR" sz="1100" dirty="0" smtClean="0">
                  <a:latin typeface="맑은 고딕" pitchFamily="50" charset="-127"/>
                  <a:ea typeface="맑은 고딕" pitchFamily="50" charset="-127"/>
                </a:rPr>
                <a:t>home/tibero5/tibero5/bin/</a:t>
              </a:r>
              <a:r>
                <a:rPr lang="en-US" altLang="ko-KR" sz="1100" dirty="0" err="1" smtClean="0">
                  <a:latin typeface="맑은 고딕" pitchFamily="50" charset="-127"/>
                  <a:ea typeface="맑은 고딕" pitchFamily="50" charset="-127"/>
                </a:rPr>
                <a:t>tblistener</a:t>
              </a:r>
              <a:r>
                <a:rPr lang="en-US" altLang="ko-KR" sz="1100" dirty="0" smtClean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6955  6954  1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tbsvr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        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6956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tbsvr_WT001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6957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tbsvr_WT002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6958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tbsvr_WT003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6959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tbsvr_WT004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6960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tbsvr_WT005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6961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tbsvr_WT006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6962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tbsvr_SEQW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6963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tbsvr_LOGW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6964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tbsvr_LOGA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6965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tbsvr_CKPT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  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    6966  6955  0 20:06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pts</a:t>
              </a: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/16   00:00:00 tbsvr_BLKW000  -n 4 -t NORMAL -SVR_SID </a:t>
              </a:r>
              <a:r>
                <a:rPr lang="en-US" altLang="ko-KR" sz="110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en-US" altLang="ko-KR" sz="1100" dirty="0">
                <a:latin typeface="맑은 고딕" pitchFamily="50" charset="-127"/>
                <a:ea typeface="맑은 고딕" pitchFamily="50" charset="-127"/>
              </a:endParaRPr>
            </a:p>
            <a:p>
              <a:pPr algn="just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 dirty="0">
                  <a:latin typeface="맑은 고딕" pitchFamily="50" charset="-127"/>
                  <a:ea typeface="맑은 고딕" pitchFamily="50" charset="-127"/>
                </a:rPr>
                <a:t>$</a:t>
              </a:r>
            </a:p>
          </p:txBody>
        </p:sp>
        <p:sp>
          <p:nvSpPr>
            <p:cNvPr id="7174" name="Rectangle 41"/>
            <p:cNvSpPr>
              <a:spLocks noChangeArrowheads="1"/>
            </p:cNvSpPr>
            <p:nvPr/>
          </p:nvSpPr>
          <p:spPr bwMode="auto">
            <a:xfrm>
              <a:off x="1030" y="2089"/>
              <a:ext cx="242" cy="1709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175" name="Rectangle 42"/>
            <p:cNvSpPr>
              <a:spLocks noChangeArrowheads="1"/>
            </p:cNvSpPr>
            <p:nvPr/>
          </p:nvSpPr>
          <p:spPr bwMode="auto">
            <a:xfrm>
              <a:off x="774" y="1950"/>
              <a:ext cx="242" cy="112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  <a:r>
              <a:rPr lang="en-US" altLang="ko-KR" sz="2400" smtClean="0"/>
              <a:t>Contents</a:t>
            </a:r>
            <a:endParaRPr lang="ko-KR" altLang="en-US" sz="2400" smtClean="0"/>
          </a:p>
        </p:txBody>
      </p:sp>
      <p:sp>
        <p:nvSpPr>
          <p:cNvPr id="6" name="내용 개체 틀 5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altLang="ko-KR" smtClean="0"/>
              <a:t> </a:t>
            </a:r>
            <a:endParaRPr lang="ko-KR" altLang="en-US"/>
          </a:p>
        </p:txBody>
      </p:sp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782762"/>
              </p:ext>
            </p:extLst>
          </p:nvPr>
        </p:nvGraphicFramePr>
        <p:xfrm>
          <a:off x="323528" y="800708"/>
          <a:ext cx="8496944" cy="5580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36404"/>
                <a:gridCol w="612068"/>
                <a:gridCol w="3708412"/>
                <a:gridCol w="540060"/>
              </a:tblGrid>
              <a:tr h="558062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13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en-US" altLang="ko-KR" sz="12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ko-KR" altLang="en-US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인터페이스</a:t>
                      </a:r>
                      <a:endParaRPr kumimoji="0" lang="en-US" altLang="ko-KR" sz="12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JDBC</a:t>
                      </a:r>
                      <a:endParaRPr lang="ko-KR" altLang="en-US" sz="1100" b="1" dirty="0" smtClean="0">
                        <a:solidFill>
                          <a:srgbClr val="292929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ODBC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CLI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ESQL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14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0" lang="en-US" altLang="ko-KR" sz="12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Active Cluster)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개요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lang="en-US" altLang="ko-KR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Mebership</a:t>
                      </a: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관리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lang="en-US" altLang="ko-KR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환경설정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lang="en-US" altLang="ko-KR" sz="11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VIP</a:t>
                      </a:r>
                      <a:endParaRPr lang="ko-KR" altLang="en-US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TAC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실행</a:t>
                      </a: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15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TAC(</a:t>
                      </a:r>
                      <a:r>
                        <a:rPr kumimoji="0" lang="en-US" altLang="ko-KR" sz="12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Active Cluster)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개요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구성요소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환경설정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TAC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데이터베이스 생성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TAC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실행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TAC </a:t>
                      </a:r>
                      <a:r>
                        <a:rPr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로드 </a:t>
                      </a:r>
                      <a:r>
                        <a:rPr lang="ko-KR" altLang="en-US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밸런싱</a:t>
                      </a:r>
                      <a:endParaRPr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endParaRPr kumimoji="0"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368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369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376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379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381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382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383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389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390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="1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393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394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398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401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403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411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416</a:t>
                      </a: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Chapter</a:t>
                      </a:r>
                      <a:r>
                        <a:rPr kumimoji="0" lang="en-US" altLang="ko-KR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16</a:t>
                      </a:r>
                      <a:r>
                        <a:rPr kumimoji="0" lang="ko-KR" altLang="en-US" sz="1200" b="1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장 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TSC (</a:t>
                      </a:r>
                      <a:r>
                        <a:rPr kumimoji="0" lang="en-US" altLang="ko-KR" sz="12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kumimoji="0" lang="en-US" altLang="ko-KR" sz="12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Standby Cluster)</a:t>
                      </a: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개요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구성도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프로세스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동작모드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설치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기동 및 </a:t>
                      </a:r>
                      <a:r>
                        <a:rPr kumimoji="0" lang="ko-KR" altLang="en-US" sz="1100" b="1" dirty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딕셔너리</a:t>
                      </a:r>
                      <a:endParaRPr kumimoji="0" lang="en-US" altLang="ko-KR" sz="11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685800" marR="0" lvl="1" indent="-32385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kumimoji="0" lang="ko-KR" altLang="en-US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역할 전환</a:t>
                      </a:r>
                      <a:endParaRPr kumimoji="0"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28600" marR="0" indent="-22860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 startAt="12"/>
                        <a:tabLst/>
                        <a:defRPr/>
                      </a:pPr>
                      <a:endParaRPr lang="ko-KR" altLang="en-US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421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422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423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424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430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432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435</a:t>
                      </a: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0" marR="0" lvl="1" indent="0" algn="l" defTabSz="914400" rtl="0" eaLnBrk="1" fontAlgn="auto" latinLnBrk="1" hangingPunct="1">
                        <a:lnSpc>
                          <a:spcPts val="15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b="1" dirty="0" smtClean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48149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3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Process </a:t>
            </a:r>
            <a:r>
              <a:rPr lang="ko-KR" altLang="en-US" smtClean="0"/>
              <a:t>구조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8195" name="Rectangle 3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Working</a:t>
            </a:r>
            <a:r>
              <a:rPr lang="ko-KR" altLang="en-US" dirty="0" smtClean="0"/>
              <a:t> </a:t>
            </a:r>
            <a:r>
              <a:rPr lang="en-US" altLang="ko-KR" dirty="0" smtClean="0"/>
              <a:t>Processes</a:t>
            </a:r>
            <a:r>
              <a:rPr lang="ko-KR" altLang="en-US" dirty="0" smtClean="0"/>
              <a:t> </a:t>
            </a:r>
          </a:p>
          <a:p>
            <a:pPr lvl="1"/>
            <a:r>
              <a:rPr lang="en-US" altLang="ko-KR" dirty="0" smtClean="0"/>
              <a:t> CTHR (Control Thread).</a:t>
            </a:r>
          </a:p>
          <a:p>
            <a:pPr lvl="2"/>
            <a:r>
              <a:rPr lang="ko-KR" altLang="en-US" dirty="0" smtClean="0"/>
              <a:t>각 </a:t>
            </a:r>
            <a:r>
              <a:rPr lang="en-US" altLang="ko-KR" dirty="0" smtClean="0"/>
              <a:t>Working Process</a:t>
            </a:r>
            <a:r>
              <a:rPr lang="ko-KR" altLang="en-US" dirty="0" smtClean="0"/>
              <a:t>마다 하나씩 생성</a:t>
            </a:r>
            <a:r>
              <a:rPr lang="en-US" altLang="ko-KR" dirty="0" smtClean="0"/>
              <a:t>.</a:t>
            </a:r>
          </a:p>
          <a:p>
            <a:pPr lvl="2"/>
            <a:r>
              <a:rPr lang="ko-KR" altLang="en-US" dirty="0" smtClean="0"/>
              <a:t>서버 시작 시에 지정된 개수의 </a:t>
            </a:r>
            <a:r>
              <a:rPr lang="en-US" altLang="ko-KR" dirty="0" smtClean="0"/>
              <a:t>WTHR </a:t>
            </a:r>
            <a:r>
              <a:rPr lang="ko-KR" altLang="en-US" dirty="0" smtClean="0"/>
              <a:t>생성</a:t>
            </a:r>
            <a:r>
              <a:rPr lang="en-US" altLang="ko-KR" dirty="0" smtClean="0"/>
              <a:t>.</a:t>
            </a:r>
          </a:p>
          <a:p>
            <a:pPr lvl="2"/>
            <a:r>
              <a:rPr lang="ko-KR" altLang="en-US" dirty="0" smtClean="0"/>
              <a:t>시그널 처리 담당</a:t>
            </a:r>
            <a:r>
              <a:rPr lang="en-US" altLang="ko-KR" dirty="0" smtClean="0"/>
              <a:t>.</a:t>
            </a:r>
          </a:p>
          <a:p>
            <a:pPr lvl="2"/>
            <a:r>
              <a:rPr lang="en-US" altLang="ko-KR" dirty="0" smtClean="0"/>
              <a:t>Client</a:t>
            </a:r>
            <a:r>
              <a:rPr lang="ko-KR" altLang="en-US" dirty="0" smtClean="0"/>
              <a:t>의 새로운 접속 요청이 들어오면 가용한 </a:t>
            </a:r>
            <a:r>
              <a:rPr lang="en-US" altLang="ko-KR" dirty="0" smtClean="0"/>
              <a:t>WTHR</a:t>
            </a:r>
            <a:r>
              <a:rPr lang="ko-KR" altLang="en-US" dirty="0" smtClean="0"/>
              <a:t>에게 중계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 WTHR (Working Thread).</a:t>
            </a:r>
          </a:p>
          <a:p>
            <a:pPr lvl="2"/>
            <a:r>
              <a:rPr lang="ko-KR" altLang="en-US" dirty="0" smtClean="0"/>
              <a:t>각 </a:t>
            </a:r>
            <a:r>
              <a:rPr lang="en-US" altLang="ko-KR" dirty="0" smtClean="0"/>
              <a:t>Working Process</a:t>
            </a:r>
            <a:r>
              <a:rPr lang="ko-KR" altLang="en-US" dirty="0" smtClean="0"/>
              <a:t>마다 여러 개 생성</a:t>
            </a:r>
            <a:r>
              <a:rPr lang="en-US" altLang="ko-KR" dirty="0" smtClean="0"/>
              <a:t>.</a:t>
            </a:r>
          </a:p>
          <a:p>
            <a:pPr lvl="2"/>
            <a:r>
              <a:rPr lang="en-US" altLang="ko-KR" dirty="0" smtClean="0"/>
              <a:t>Client </a:t>
            </a:r>
            <a:r>
              <a:rPr lang="ko-KR" altLang="en-US" dirty="0" smtClean="0"/>
              <a:t>가 보내는 메시지를 받아 처리하고 그 결과를 리턴</a:t>
            </a:r>
            <a:r>
              <a:rPr lang="en-US" altLang="ko-KR" dirty="0" smtClean="0"/>
              <a:t>.</a:t>
            </a:r>
          </a:p>
          <a:p>
            <a:pPr lvl="2"/>
            <a:r>
              <a:rPr lang="en-US" altLang="ko-KR" dirty="0" smtClean="0"/>
              <a:t>SQL Parsing, </a:t>
            </a:r>
            <a:r>
              <a:rPr lang="ko-KR" altLang="en-US" dirty="0" smtClean="0"/>
              <a:t>최적화</a:t>
            </a:r>
            <a:r>
              <a:rPr lang="en-US" altLang="ko-KR" dirty="0" smtClean="0"/>
              <a:t>, </a:t>
            </a:r>
            <a:r>
              <a:rPr lang="ko-KR" altLang="en-US" dirty="0" smtClean="0"/>
              <a:t>수행 등 </a:t>
            </a:r>
            <a:r>
              <a:rPr lang="en-US" altLang="ko-KR" dirty="0" smtClean="0"/>
              <a:t>DBMS</a:t>
            </a:r>
            <a:r>
              <a:rPr lang="ko-KR" altLang="en-US" dirty="0" smtClean="0"/>
              <a:t>가 해야 하는 대부분의 일 처리</a:t>
            </a:r>
            <a:r>
              <a:rPr lang="en-US" altLang="ko-KR" dirty="0" smtClean="0"/>
              <a:t>.</a:t>
            </a:r>
            <a:endParaRPr lang="ko-KR" altLang="en-US" dirty="0" smtClean="0"/>
          </a:p>
        </p:txBody>
      </p:sp>
      <p:grpSp>
        <p:nvGrpSpPr>
          <p:cNvPr id="8196" name="Group 4"/>
          <p:cNvGrpSpPr>
            <a:grpSpLocks/>
          </p:cNvGrpSpPr>
          <p:nvPr/>
        </p:nvGrpSpPr>
        <p:grpSpPr bwMode="auto">
          <a:xfrm>
            <a:off x="1835150" y="3606800"/>
            <a:ext cx="4918075" cy="2733675"/>
            <a:chOff x="308" y="981"/>
            <a:chExt cx="2608" cy="1565"/>
          </a:xfrm>
        </p:grpSpPr>
        <p:sp>
          <p:nvSpPr>
            <p:cNvPr id="8197" name="AutoShape 5"/>
            <p:cNvSpPr>
              <a:spLocks noChangeArrowheads="1"/>
            </p:cNvSpPr>
            <p:nvPr/>
          </p:nvSpPr>
          <p:spPr bwMode="auto">
            <a:xfrm>
              <a:off x="308" y="981"/>
              <a:ext cx="2608" cy="1565"/>
            </a:xfrm>
            <a:prstGeom prst="roundRect">
              <a:avLst>
                <a:gd name="adj" fmla="val 1537"/>
              </a:avLst>
            </a:prstGeom>
            <a:solidFill>
              <a:srgbClr val="E5E9F3"/>
            </a:solidFill>
            <a:ln w="12700" algn="ctr">
              <a:solidFill>
                <a:srgbClr val="4F69A3"/>
              </a:solidFill>
              <a:round/>
              <a:headEnd/>
              <a:tailEnd type="none" w="med" len="sm"/>
            </a:ln>
          </p:spPr>
          <p:txBody>
            <a:bodyPr wrap="none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8198" name="Group 6"/>
            <p:cNvGrpSpPr>
              <a:grpSpLocks/>
            </p:cNvGrpSpPr>
            <p:nvPr/>
          </p:nvGrpSpPr>
          <p:grpSpPr bwMode="auto">
            <a:xfrm>
              <a:off x="1419" y="1382"/>
              <a:ext cx="1258" cy="761"/>
              <a:chOff x="3994" y="1378"/>
              <a:chExt cx="1258" cy="761"/>
            </a:xfrm>
          </p:grpSpPr>
          <p:sp>
            <p:nvSpPr>
              <p:cNvPr id="8208" name="Rectangle 7"/>
              <p:cNvSpPr>
                <a:spLocks noChangeArrowheads="1"/>
              </p:cNvSpPr>
              <p:nvPr/>
            </p:nvSpPr>
            <p:spPr bwMode="auto">
              <a:xfrm>
                <a:off x="4042" y="1378"/>
                <a:ext cx="1210" cy="692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739ACD"/>
                </a:solidFill>
                <a:miter lim="800000"/>
                <a:headEnd/>
                <a:tailEnd/>
              </a:ln>
            </p:spPr>
            <p:txBody>
              <a:bodyPr lIns="43200" rIns="43200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8209" name="Rectangle 8"/>
              <p:cNvSpPr>
                <a:spLocks noChangeArrowheads="1"/>
              </p:cNvSpPr>
              <p:nvPr/>
            </p:nvSpPr>
            <p:spPr bwMode="auto">
              <a:xfrm>
                <a:off x="3994" y="1447"/>
                <a:ext cx="1211" cy="692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739ACD"/>
                </a:solidFill>
                <a:miter lim="800000"/>
                <a:headEnd/>
                <a:tailEnd/>
              </a:ln>
            </p:spPr>
            <p:txBody>
              <a:bodyPr lIns="43200" rIns="43200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8210" name="Line 9"/>
              <p:cNvSpPr>
                <a:spLocks noChangeShapeType="1"/>
              </p:cNvSpPr>
              <p:nvPr/>
            </p:nvSpPr>
            <p:spPr bwMode="auto">
              <a:xfrm>
                <a:off x="4187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211" name="Line 10"/>
              <p:cNvSpPr>
                <a:spLocks noChangeShapeType="1"/>
              </p:cNvSpPr>
              <p:nvPr/>
            </p:nvSpPr>
            <p:spPr bwMode="auto">
              <a:xfrm>
                <a:off x="4476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80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212" name="Line 11"/>
              <p:cNvSpPr>
                <a:spLocks noChangeShapeType="1"/>
              </p:cNvSpPr>
              <p:nvPr/>
            </p:nvSpPr>
            <p:spPr bwMode="auto">
              <a:xfrm>
                <a:off x="4601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80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213" name="Line 12"/>
              <p:cNvSpPr>
                <a:spLocks noChangeShapeType="1"/>
              </p:cNvSpPr>
              <p:nvPr/>
            </p:nvSpPr>
            <p:spPr bwMode="auto">
              <a:xfrm>
                <a:off x="4725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214" name="Line 13"/>
              <p:cNvSpPr>
                <a:spLocks noChangeShapeType="1"/>
              </p:cNvSpPr>
              <p:nvPr/>
            </p:nvSpPr>
            <p:spPr bwMode="auto">
              <a:xfrm>
                <a:off x="4849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215" name="Line 14"/>
              <p:cNvSpPr>
                <a:spLocks noChangeShapeType="1"/>
              </p:cNvSpPr>
              <p:nvPr/>
            </p:nvSpPr>
            <p:spPr bwMode="auto">
              <a:xfrm>
                <a:off x="4973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80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216" name="Line 15"/>
              <p:cNvSpPr>
                <a:spLocks noChangeShapeType="1"/>
              </p:cNvSpPr>
              <p:nvPr/>
            </p:nvSpPr>
            <p:spPr bwMode="auto">
              <a:xfrm>
                <a:off x="5097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217" name="Text Box 16"/>
              <p:cNvSpPr txBox="1">
                <a:spLocks noChangeArrowheads="1"/>
              </p:cNvSpPr>
              <p:nvPr/>
            </p:nvSpPr>
            <p:spPr bwMode="auto">
              <a:xfrm>
                <a:off x="4067" y="1943"/>
                <a:ext cx="267" cy="1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0000" tIns="46800" rIns="90000" bIns="46800" anchor="ctr" anchorCtr="1">
                <a:spAutoFit/>
              </a:bodyPr>
              <a:lstStyle>
                <a:lvl1pPr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1pPr>
                <a:lvl2pPr marL="742950" indent="-28575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2pPr>
                <a:lvl3pPr marL="11430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3pPr>
                <a:lvl4pPr marL="16002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4pPr>
                <a:lvl5pPr marL="20574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9pPr>
              </a:lstStyle>
              <a:p>
                <a:pPr algn="ctr" latinLnBrk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r>
                  <a:rPr lang="en-US" altLang="ko-KR" sz="1000">
                    <a:latin typeface="맑은 고딕" pitchFamily="50" charset="-127"/>
                    <a:ea typeface="맑은 고딕" pitchFamily="50" charset="-127"/>
                  </a:rPr>
                  <a:t>CTHR</a:t>
                </a:r>
              </a:p>
            </p:txBody>
          </p:sp>
          <p:sp>
            <p:nvSpPr>
              <p:cNvPr id="8218" name="Text Box 17"/>
              <p:cNvSpPr txBox="1">
                <a:spLocks noChangeArrowheads="1"/>
              </p:cNvSpPr>
              <p:nvPr/>
            </p:nvSpPr>
            <p:spPr bwMode="auto">
              <a:xfrm>
                <a:off x="4633" y="1943"/>
                <a:ext cx="288" cy="1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0000" tIns="46800" rIns="90000" bIns="46800" anchor="ctr" anchorCtr="1">
                <a:spAutoFit/>
              </a:bodyPr>
              <a:lstStyle>
                <a:lvl1pPr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1pPr>
                <a:lvl2pPr marL="742950" indent="-28575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2pPr>
                <a:lvl3pPr marL="11430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3pPr>
                <a:lvl4pPr marL="16002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4pPr>
                <a:lvl5pPr marL="20574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9pPr>
              </a:lstStyle>
              <a:p>
                <a:pPr algn="ctr" latinLnBrk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r>
                  <a:rPr lang="en-US" altLang="ko-KR" sz="1000">
                    <a:latin typeface="맑은 고딕" pitchFamily="50" charset="-127"/>
                    <a:ea typeface="맑은 고딕" pitchFamily="50" charset="-127"/>
                  </a:rPr>
                  <a:t>WTHR</a:t>
                </a:r>
              </a:p>
            </p:txBody>
          </p:sp>
        </p:grpSp>
        <p:sp>
          <p:nvSpPr>
            <p:cNvPr id="8199" name="Text Box 18"/>
            <p:cNvSpPr txBox="1">
              <a:spLocks noChangeArrowheads="1"/>
            </p:cNvSpPr>
            <p:nvPr/>
          </p:nvSpPr>
          <p:spPr bwMode="auto">
            <a:xfrm>
              <a:off x="1040" y="1376"/>
              <a:ext cx="394" cy="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ko-KR" altLang="en-US" sz="1000">
                  <a:solidFill>
                    <a:srgbClr val="CC0000"/>
                  </a:solidFill>
                  <a:latin typeface="맑은 고딕" pitchFamily="50" charset="-127"/>
                  <a:ea typeface="맑은 고딕" pitchFamily="50" charset="-127"/>
                </a:rPr>
                <a:t>접속 요청</a:t>
              </a:r>
            </a:p>
          </p:txBody>
        </p:sp>
        <p:grpSp>
          <p:nvGrpSpPr>
            <p:cNvPr id="8200" name="Group 19"/>
            <p:cNvGrpSpPr>
              <a:grpSpLocks/>
            </p:cNvGrpSpPr>
            <p:nvPr/>
          </p:nvGrpSpPr>
          <p:grpSpPr bwMode="auto">
            <a:xfrm>
              <a:off x="557" y="1224"/>
              <a:ext cx="258" cy="1141"/>
              <a:chOff x="1252" y="2365"/>
              <a:chExt cx="258" cy="1141"/>
            </a:xfrm>
          </p:grpSpPr>
          <p:pic>
            <p:nvPicPr>
              <p:cNvPr id="8205" name="Picture 20" descr="모니터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52" y="2814"/>
                <a:ext cx="258" cy="2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06" name="Picture 21" descr="모니터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52" y="3253"/>
                <a:ext cx="258" cy="2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8207" name="Picture 22" descr="모니터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52" y="2365"/>
                <a:ext cx="258" cy="2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8201" name="Freeform 23"/>
            <p:cNvSpPr>
              <a:spLocks/>
            </p:cNvSpPr>
            <p:nvPr/>
          </p:nvSpPr>
          <p:spPr bwMode="auto">
            <a:xfrm rot="5969950" flipH="1" flipV="1">
              <a:off x="1142" y="1098"/>
              <a:ext cx="165" cy="797"/>
            </a:xfrm>
            <a:custGeom>
              <a:avLst/>
              <a:gdLst>
                <a:gd name="T0" fmla="*/ 0 w 332"/>
                <a:gd name="T1" fmla="*/ 0 h 1101"/>
                <a:gd name="T2" fmla="*/ 0 w 332"/>
                <a:gd name="T3" fmla="*/ 1 h 1101"/>
                <a:gd name="T4" fmla="*/ 0 w 332"/>
                <a:gd name="T5" fmla="*/ 1 h 1101"/>
                <a:gd name="T6" fmla="*/ 0 w 332"/>
                <a:gd name="T7" fmla="*/ 1 h 11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2"/>
                <a:gd name="T13" fmla="*/ 0 h 1101"/>
                <a:gd name="T14" fmla="*/ 332 w 332"/>
                <a:gd name="T15" fmla="*/ 1101 h 11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2" h="1101">
                  <a:moveTo>
                    <a:pt x="289" y="0"/>
                  </a:moveTo>
                  <a:cubicBezTo>
                    <a:pt x="226" y="300"/>
                    <a:pt x="0" y="633"/>
                    <a:pt x="64" y="773"/>
                  </a:cubicBezTo>
                  <a:cubicBezTo>
                    <a:pt x="128" y="913"/>
                    <a:pt x="226" y="770"/>
                    <a:pt x="279" y="842"/>
                  </a:cubicBezTo>
                  <a:cubicBezTo>
                    <a:pt x="332" y="914"/>
                    <a:pt x="220" y="928"/>
                    <a:pt x="260" y="1101"/>
                  </a:cubicBezTo>
                </a:path>
              </a:pathLst>
            </a:custGeom>
            <a:noFill/>
            <a:ln w="19050">
              <a:solidFill>
                <a:srgbClr val="80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8202" name="Freeform 24"/>
            <p:cNvSpPr>
              <a:spLocks/>
            </p:cNvSpPr>
            <p:nvPr/>
          </p:nvSpPr>
          <p:spPr bwMode="auto">
            <a:xfrm rot="5400000" flipH="1" flipV="1">
              <a:off x="1255" y="1318"/>
              <a:ext cx="196" cy="1097"/>
            </a:xfrm>
            <a:custGeom>
              <a:avLst/>
              <a:gdLst>
                <a:gd name="T0" fmla="*/ 1 w 332"/>
                <a:gd name="T1" fmla="*/ 0 h 1101"/>
                <a:gd name="T2" fmla="*/ 1 w 332"/>
                <a:gd name="T3" fmla="*/ 682 h 1101"/>
                <a:gd name="T4" fmla="*/ 1 w 332"/>
                <a:gd name="T5" fmla="*/ 749 h 1101"/>
                <a:gd name="T6" fmla="*/ 1 w 332"/>
                <a:gd name="T7" fmla="*/ 977 h 11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2"/>
                <a:gd name="T13" fmla="*/ 0 h 1101"/>
                <a:gd name="T14" fmla="*/ 332 w 332"/>
                <a:gd name="T15" fmla="*/ 1101 h 11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2" h="1101">
                  <a:moveTo>
                    <a:pt x="289" y="0"/>
                  </a:moveTo>
                  <a:cubicBezTo>
                    <a:pt x="226" y="300"/>
                    <a:pt x="0" y="633"/>
                    <a:pt x="64" y="773"/>
                  </a:cubicBezTo>
                  <a:cubicBezTo>
                    <a:pt x="128" y="913"/>
                    <a:pt x="226" y="770"/>
                    <a:pt x="279" y="842"/>
                  </a:cubicBezTo>
                  <a:cubicBezTo>
                    <a:pt x="332" y="914"/>
                    <a:pt x="220" y="928"/>
                    <a:pt x="260" y="1101"/>
                  </a:cubicBezTo>
                </a:path>
              </a:pathLst>
            </a:custGeom>
            <a:noFill/>
            <a:ln w="19050">
              <a:solidFill>
                <a:srgbClr val="80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8203" name="AutoShape 25"/>
            <p:cNvSpPr>
              <a:spLocks noChangeArrowheads="1"/>
            </p:cNvSpPr>
            <p:nvPr/>
          </p:nvSpPr>
          <p:spPr bwMode="auto">
            <a:xfrm>
              <a:off x="956" y="1500"/>
              <a:ext cx="463" cy="18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3175" algn="ctr">
              <a:solidFill>
                <a:srgbClr val="4D4D4D"/>
              </a:solidFill>
              <a:round/>
              <a:headEnd/>
              <a:tailEnd/>
            </a:ln>
          </p:spPr>
          <p:txBody>
            <a:bodyPr lIns="43200" rIns="43200"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listener</a:t>
              </a:r>
            </a:p>
          </p:txBody>
        </p:sp>
        <p:sp>
          <p:nvSpPr>
            <p:cNvPr id="8204" name="Text Box 26"/>
            <p:cNvSpPr txBox="1">
              <a:spLocks noChangeArrowheads="1"/>
            </p:cNvSpPr>
            <p:nvPr/>
          </p:nvSpPr>
          <p:spPr bwMode="auto">
            <a:xfrm>
              <a:off x="1799" y="1063"/>
              <a:ext cx="452" cy="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 anchorCtr="1">
              <a:spAutoFit/>
            </a:bodyPr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>
                  <a:latin typeface="맑은 고딕" pitchFamily="50" charset="-127"/>
                  <a:ea typeface="맑은 고딕" pitchFamily="50" charset="-127"/>
                </a:rPr>
                <a:t>Working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>
                  <a:latin typeface="맑은 고딕" pitchFamily="50" charset="-127"/>
                  <a:ea typeface="맑은 고딕" pitchFamily="50" charset="-127"/>
                </a:rPr>
                <a:t>Processes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3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Process </a:t>
            </a:r>
            <a:r>
              <a:rPr lang="ko-KR" altLang="en-US" smtClean="0"/>
              <a:t>구조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8195" name="Rectangle 34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Working</a:t>
            </a:r>
            <a:r>
              <a:rPr lang="ko-KR" altLang="en-US" dirty="0" smtClean="0"/>
              <a:t> </a:t>
            </a:r>
            <a:r>
              <a:rPr lang="en-US" altLang="ko-KR" dirty="0" smtClean="0"/>
              <a:t>Thread </a:t>
            </a:r>
            <a:r>
              <a:rPr lang="ko-KR" altLang="en-US" dirty="0" smtClean="0"/>
              <a:t>의 동작</a:t>
            </a:r>
          </a:p>
          <a:p>
            <a:pPr lvl="1"/>
            <a:r>
              <a:rPr lang="en-US" altLang="ko-KR" dirty="0" smtClean="0"/>
              <a:t> Get DB blocks</a:t>
            </a:r>
          </a:p>
          <a:p>
            <a:pPr lvl="2"/>
            <a:r>
              <a:rPr lang="en-US" altLang="ko-KR" dirty="0" smtClean="0"/>
              <a:t>WTHR</a:t>
            </a:r>
            <a:r>
              <a:rPr lang="ko-KR" altLang="en-US" dirty="0" smtClean="0"/>
              <a:t>가 필요한 </a:t>
            </a:r>
            <a:r>
              <a:rPr lang="en-US" altLang="ko-KR" dirty="0" smtClean="0"/>
              <a:t>block</a:t>
            </a:r>
            <a:r>
              <a:rPr lang="ko-KR" altLang="en-US" dirty="0" smtClean="0"/>
              <a:t>을 직접 </a:t>
            </a:r>
            <a:r>
              <a:rPr lang="en-US" altLang="ko-KR" dirty="0" smtClean="0"/>
              <a:t>disk</a:t>
            </a:r>
            <a:r>
              <a:rPr lang="ko-KR" altLang="en-US" dirty="0" smtClean="0"/>
              <a:t>에 </a:t>
            </a:r>
            <a:r>
              <a:rPr lang="en-US" altLang="ko-KR" dirty="0" smtClean="0"/>
              <a:t>Read.</a:t>
            </a:r>
          </a:p>
          <a:p>
            <a:pPr lvl="2"/>
            <a:r>
              <a:rPr lang="ko-KR" altLang="en-US" dirty="0" smtClean="0"/>
              <a:t>읽어온 </a:t>
            </a:r>
            <a:r>
              <a:rPr lang="en-US" altLang="ko-KR" dirty="0" smtClean="0"/>
              <a:t>block</a:t>
            </a:r>
            <a:r>
              <a:rPr lang="ko-KR" altLang="en-US" dirty="0" smtClean="0"/>
              <a:t>들은 </a:t>
            </a:r>
            <a:r>
              <a:rPr lang="en-US" altLang="ko-KR" dirty="0" smtClean="0"/>
              <a:t>shared memory</a:t>
            </a:r>
            <a:r>
              <a:rPr lang="ko-KR" altLang="en-US" dirty="0" smtClean="0"/>
              <a:t>에 두고 </a:t>
            </a:r>
            <a:r>
              <a:rPr lang="en-US" altLang="ko-KR" dirty="0" smtClean="0"/>
              <a:t>(buffer cache), </a:t>
            </a:r>
            <a:r>
              <a:rPr lang="ko-KR" altLang="en-US" dirty="0" smtClean="0"/>
              <a:t>자신은 물론 다른 </a:t>
            </a:r>
            <a:r>
              <a:rPr lang="en-US" altLang="ko-KR" dirty="0" smtClean="0"/>
              <a:t>WTHR</a:t>
            </a:r>
            <a:r>
              <a:rPr lang="ko-KR" altLang="en-US" dirty="0" smtClean="0"/>
              <a:t>가 필요할 때 재사용 </a:t>
            </a:r>
            <a:r>
              <a:rPr lang="en-US" altLang="ko-KR" dirty="0" smtClean="0"/>
              <a:t>(I/O reduction).</a:t>
            </a:r>
          </a:p>
          <a:p>
            <a:pPr lvl="1"/>
            <a:r>
              <a:rPr lang="en-US" altLang="ko-KR" dirty="0" smtClean="0"/>
              <a:t> Modify DB blocks</a:t>
            </a:r>
          </a:p>
          <a:p>
            <a:pPr lvl="2"/>
            <a:r>
              <a:rPr lang="en-US" altLang="ko-KR" dirty="0" smtClean="0"/>
              <a:t>DB block</a:t>
            </a:r>
            <a:r>
              <a:rPr lang="ko-KR" altLang="en-US" dirty="0" smtClean="0"/>
              <a:t>의 내용을 수정 </a:t>
            </a:r>
            <a:r>
              <a:rPr lang="en-US" altLang="ko-KR" dirty="0" smtClean="0"/>
              <a:t>(insert/update/delete) </a:t>
            </a:r>
            <a:r>
              <a:rPr lang="ko-KR" altLang="en-US" dirty="0" smtClean="0"/>
              <a:t>하기 전</a:t>
            </a:r>
            <a:r>
              <a:rPr lang="en-US" altLang="ko-KR" dirty="0" smtClean="0"/>
              <a:t>, </a:t>
            </a:r>
            <a:r>
              <a:rPr lang="ko-KR" altLang="en-US" dirty="0" smtClean="0"/>
              <a:t>해당 </a:t>
            </a:r>
            <a:r>
              <a:rPr lang="en-US" altLang="ko-KR" dirty="0" smtClean="0"/>
              <a:t>block</a:t>
            </a:r>
            <a:r>
              <a:rPr lang="ko-KR" altLang="en-US" dirty="0" smtClean="0"/>
              <a:t>을 반드시 </a:t>
            </a:r>
            <a:r>
              <a:rPr lang="en-US" altLang="ko-KR" dirty="0" smtClean="0"/>
              <a:t>buffer cache</a:t>
            </a:r>
            <a:r>
              <a:rPr lang="ko-KR" altLang="en-US" dirty="0" smtClean="0"/>
              <a:t>에 올리고</a:t>
            </a:r>
            <a:r>
              <a:rPr lang="en-US" altLang="ko-KR" dirty="0" smtClean="0"/>
              <a:t>, memory</a:t>
            </a:r>
            <a:r>
              <a:rPr lang="ko-KR" altLang="en-US" dirty="0" smtClean="0"/>
              <a:t>상에서 수정</a:t>
            </a:r>
            <a:r>
              <a:rPr lang="en-US" altLang="ko-KR" dirty="0" smtClean="0"/>
              <a:t>.</a:t>
            </a:r>
          </a:p>
          <a:p>
            <a:pPr lvl="2"/>
            <a:r>
              <a:rPr lang="ko-KR" altLang="en-US" dirty="0" smtClean="0"/>
              <a:t>이 과정에서 동시에 </a:t>
            </a:r>
            <a:r>
              <a:rPr lang="en-US" altLang="ko-KR" dirty="0" smtClean="0"/>
              <a:t>redo log</a:t>
            </a:r>
            <a:r>
              <a:rPr lang="ko-KR" altLang="en-US" dirty="0" smtClean="0"/>
              <a:t>를 </a:t>
            </a:r>
            <a:r>
              <a:rPr lang="en-US" altLang="ko-KR" dirty="0" smtClean="0"/>
              <a:t>redo buffer</a:t>
            </a:r>
            <a:r>
              <a:rPr lang="ko-KR" altLang="en-US" dirty="0" smtClean="0"/>
              <a:t>에 </a:t>
            </a:r>
            <a:r>
              <a:rPr lang="en-US" altLang="ko-KR" dirty="0" smtClean="0"/>
              <a:t>Write.</a:t>
            </a:r>
          </a:p>
          <a:p>
            <a:pPr lvl="2"/>
            <a:r>
              <a:rPr lang="ko-KR" altLang="en-US" dirty="0" smtClean="0"/>
              <a:t>수정된 </a:t>
            </a:r>
            <a:r>
              <a:rPr lang="en-US" altLang="ko-KR" dirty="0" smtClean="0"/>
              <a:t>(dirty) block </a:t>
            </a:r>
            <a:r>
              <a:rPr lang="ko-KR" altLang="en-US" dirty="0" smtClean="0"/>
              <a:t>은 </a:t>
            </a:r>
            <a:r>
              <a:rPr lang="en-US" altLang="ko-KR" dirty="0" smtClean="0"/>
              <a:t>DBWR (BLKW)</a:t>
            </a:r>
            <a:r>
              <a:rPr lang="ko-KR" altLang="en-US" dirty="0" smtClean="0"/>
              <a:t>가 나중에 필요에 따라 적는다</a:t>
            </a:r>
            <a:r>
              <a:rPr lang="en-US" altLang="ko-KR" dirty="0" smtClean="0"/>
              <a:t>.</a:t>
            </a:r>
            <a:endParaRPr lang="ko-KR" altLang="en-US" dirty="0" smtClean="0"/>
          </a:p>
        </p:txBody>
      </p:sp>
      <p:grpSp>
        <p:nvGrpSpPr>
          <p:cNvPr id="27" name="Group 4"/>
          <p:cNvGrpSpPr>
            <a:grpSpLocks/>
          </p:cNvGrpSpPr>
          <p:nvPr/>
        </p:nvGrpSpPr>
        <p:grpSpPr bwMode="auto">
          <a:xfrm>
            <a:off x="6984671" y="5098429"/>
            <a:ext cx="1803202" cy="1186180"/>
            <a:chOff x="3336" y="2553"/>
            <a:chExt cx="1589" cy="1572"/>
          </a:xfrm>
        </p:grpSpPr>
        <p:grpSp>
          <p:nvGrpSpPr>
            <p:cNvPr id="28" name="Group 5"/>
            <p:cNvGrpSpPr>
              <a:grpSpLocks/>
            </p:cNvGrpSpPr>
            <p:nvPr/>
          </p:nvGrpSpPr>
          <p:grpSpPr bwMode="auto">
            <a:xfrm>
              <a:off x="3336" y="2553"/>
              <a:ext cx="1589" cy="1572"/>
              <a:chOff x="3379" y="2391"/>
              <a:chExt cx="1859" cy="1852"/>
            </a:xfrm>
          </p:grpSpPr>
          <p:grpSp>
            <p:nvGrpSpPr>
              <p:cNvPr id="30" name="Group 6"/>
              <p:cNvGrpSpPr>
                <a:grpSpLocks/>
              </p:cNvGrpSpPr>
              <p:nvPr/>
            </p:nvGrpSpPr>
            <p:grpSpPr bwMode="auto">
              <a:xfrm>
                <a:off x="3379" y="2980"/>
                <a:ext cx="544" cy="946"/>
                <a:chOff x="3379" y="3071"/>
                <a:chExt cx="544" cy="946"/>
              </a:xfrm>
            </p:grpSpPr>
            <p:sp>
              <p:nvSpPr>
                <p:cNvPr id="40" name="AutoShape 7"/>
                <p:cNvSpPr>
                  <a:spLocks noChangeArrowheads="1"/>
                </p:cNvSpPr>
                <p:nvPr/>
              </p:nvSpPr>
              <p:spPr bwMode="auto">
                <a:xfrm>
                  <a:off x="3515" y="3162"/>
                  <a:ext cx="408" cy="855"/>
                </a:xfrm>
                <a:prstGeom prst="can">
                  <a:avLst>
                    <a:gd name="adj" fmla="val 30576"/>
                  </a:avLst>
                </a:prstGeom>
                <a:solidFill>
                  <a:srgbClr val="00CC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anchor="ctr">
                  <a:spAutoFit/>
                </a:bodyPr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800" kern="0">
                    <a:solidFill>
                      <a:sysClr val="windowText" lastClr="000000"/>
                    </a:solidFill>
                    <a:latin typeface="Arial Unicode MS" pitchFamily="50" charset="-127"/>
                  </a:endParaRPr>
                </a:p>
              </p:txBody>
            </p:sp>
            <p:sp>
              <p:nvSpPr>
                <p:cNvPr id="41" name="AutoShape 8"/>
                <p:cNvSpPr>
                  <a:spLocks noChangeArrowheads="1"/>
                </p:cNvSpPr>
                <p:nvPr/>
              </p:nvSpPr>
              <p:spPr bwMode="auto">
                <a:xfrm>
                  <a:off x="3379" y="3071"/>
                  <a:ext cx="408" cy="855"/>
                </a:xfrm>
                <a:prstGeom prst="can">
                  <a:avLst>
                    <a:gd name="adj" fmla="val 30576"/>
                  </a:avLst>
                </a:prstGeom>
                <a:solidFill>
                  <a:srgbClr val="00CC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anchor="ctr">
                  <a:spAutoFit/>
                </a:bodyPr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800" kern="0">
                    <a:solidFill>
                      <a:sysClr val="windowText" lastClr="000000"/>
                    </a:solidFill>
                    <a:latin typeface="Arial Unicode MS" pitchFamily="50" charset="-127"/>
                  </a:endParaRPr>
                </a:p>
              </p:txBody>
            </p:sp>
          </p:grpSp>
          <p:grpSp>
            <p:nvGrpSpPr>
              <p:cNvPr id="31" name="Group 9"/>
              <p:cNvGrpSpPr>
                <a:grpSpLocks/>
              </p:cNvGrpSpPr>
              <p:nvPr/>
            </p:nvGrpSpPr>
            <p:grpSpPr bwMode="auto">
              <a:xfrm>
                <a:off x="3969" y="2391"/>
                <a:ext cx="541" cy="946"/>
                <a:chOff x="4105" y="2300"/>
                <a:chExt cx="541" cy="946"/>
              </a:xfrm>
            </p:grpSpPr>
            <p:sp>
              <p:nvSpPr>
                <p:cNvPr id="38" name="AutoShape 10"/>
                <p:cNvSpPr>
                  <a:spLocks noChangeArrowheads="1"/>
                </p:cNvSpPr>
                <p:nvPr/>
              </p:nvSpPr>
              <p:spPr bwMode="auto">
                <a:xfrm>
                  <a:off x="4239" y="2391"/>
                  <a:ext cx="407" cy="855"/>
                </a:xfrm>
                <a:prstGeom prst="can">
                  <a:avLst>
                    <a:gd name="adj" fmla="val 30576"/>
                  </a:avLst>
                </a:prstGeom>
                <a:solidFill>
                  <a:srgbClr val="00CC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anchor="ctr">
                  <a:spAutoFit/>
                </a:bodyPr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800" kern="0">
                    <a:solidFill>
                      <a:sysClr val="windowText" lastClr="000000"/>
                    </a:solidFill>
                    <a:latin typeface="Arial Unicode MS" pitchFamily="50" charset="-127"/>
                  </a:endParaRPr>
                </a:p>
              </p:txBody>
            </p:sp>
            <p:sp>
              <p:nvSpPr>
                <p:cNvPr id="39" name="AutoShape 11"/>
                <p:cNvSpPr>
                  <a:spLocks noChangeArrowheads="1"/>
                </p:cNvSpPr>
                <p:nvPr/>
              </p:nvSpPr>
              <p:spPr bwMode="auto">
                <a:xfrm>
                  <a:off x="4105" y="2300"/>
                  <a:ext cx="408" cy="855"/>
                </a:xfrm>
                <a:prstGeom prst="can">
                  <a:avLst>
                    <a:gd name="adj" fmla="val 30576"/>
                  </a:avLst>
                </a:prstGeom>
                <a:solidFill>
                  <a:srgbClr val="00CC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anchor="ctr">
                  <a:spAutoFit/>
                </a:bodyPr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800" kern="0">
                    <a:solidFill>
                      <a:sysClr val="windowText" lastClr="000000"/>
                    </a:solidFill>
                    <a:latin typeface="Arial Unicode MS" pitchFamily="50" charset="-127"/>
                  </a:endParaRPr>
                </a:p>
              </p:txBody>
            </p:sp>
          </p:grpSp>
          <p:grpSp>
            <p:nvGrpSpPr>
              <p:cNvPr id="32" name="Group 12"/>
              <p:cNvGrpSpPr>
                <a:grpSpLocks/>
              </p:cNvGrpSpPr>
              <p:nvPr/>
            </p:nvGrpSpPr>
            <p:grpSpPr bwMode="auto">
              <a:xfrm>
                <a:off x="4694" y="3298"/>
                <a:ext cx="544" cy="945"/>
                <a:chOff x="4694" y="3344"/>
                <a:chExt cx="544" cy="945"/>
              </a:xfrm>
            </p:grpSpPr>
            <p:sp>
              <p:nvSpPr>
                <p:cNvPr id="36" name="AutoShape 13"/>
                <p:cNvSpPr>
                  <a:spLocks noChangeArrowheads="1"/>
                </p:cNvSpPr>
                <p:nvPr/>
              </p:nvSpPr>
              <p:spPr bwMode="auto">
                <a:xfrm>
                  <a:off x="4830" y="3433"/>
                  <a:ext cx="408" cy="856"/>
                </a:xfrm>
                <a:prstGeom prst="can">
                  <a:avLst>
                    <a:gd name="adj" fmla="val 30576"/>
                  </a:avLst>
                </a:prstGeom>
                <a:solidFill>
                  <a:srgbClr val="00CC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anchor="ctr">
                  <a:spAutoFit/>
                </a:bodyPr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800" kern="0">
                    <a:solidFill>
                      <a:sysClr val="windowText" lastClr="000000"/>
                    </a:solidFill>
                    <a:latin typeface="Arial Unicode MS" pitchFamily="50" charset="-127"/>
                  </a:endParaRPr>
                </a:p>
              </p:txBody>
            </p:sp>
            <p:sp>
              <p:nvSpPr>
                <p:cNvPr id="37" name="AutoShape 14"/>
                <p:cNvSpPr>
                  <a:spLocks noChangeArrowheads="1"/>
                </p:cNvSpPr>
                <p:nvPr/>
              </p:nvSpPr>
              <p:spPr bwMode="auto">
                <a:xfrm>
                  <a:off x="4694" y="3344"/>
                  <a:ext cx="408" cy="855"/>
                </a:xfrm>
                <a:prstGeom prst="can">
                  <a:avLst>
                    <a:gd name="adj" fmla="val 30576"/>
                  </a:avLst>
                </a:prstGeom>
                <a:solidFill>
                  <a:srgbClr val="00CC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anchor="ctr">
                  <a:spAutoFit/>
                </a:bodyPr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800" kern="0">
                    <a:solidFill>
                      <a:sysClr val="windowText" lastClr="000000"/>
                    </a:solidFill>
                    <a:latin typeface="Arial Unicode MS" pitchFamily="50" charset="-127"/>
                  </a:endParaRPr>
                </a:p>
              </p:txBody>
            </p:sp>
          </p:grpSp>
          <p:cxnSp>
            <p:nvCxnSpPr>
              <p:cNvPr id="33" name="AutoShape 15"/>
              <p:cNvCxnSpPr>
                <a:cxnSpLocks noChangeShapeType="1"/>
                <a:stCxn id="37" idx="3"/>
                <a:endCxn id="40" idx="3"/>
              </p:cNvCxnSpPr>
              <p:nvPr/>
            </p:nvCxnSpPr>
            <p:spPr bwMode="auto">
              <a:xfrm rot="5400000" flipH="1">
                <a:off x="4195" y="3451"/>
                <a:ext cx="226" cy="1179"/>
              </a:xfrm>
              <a:prstGeom prst="bentConnector3">
                <a:avLst>
                  <a:gd name="adj1" fmla="val -157925"/>
                </a:avLst>
              </a:prstGeom>
              <a:noFill/>
              <a:ln w="25400">
                <a:solidFill>
                  <a:srgbClr val="0099FF"/>
                </a:solidFill>
                <a:miter lim="800000"/>
                <a:headEnd/>
                <a:tailEnd type="triangle" w="lg" len="med"/>
              </a:ln>
            </p:spPr>
          </p:cxnSp>
          <p:cxnSp>
            <p:nvCxnSpPr>
              <p:cNvPr id="34" name="AutoShape 16"/>
              <p:cNvCxnSpPr>
                <a:cxnSpLocks noChangeShapeType="1"/>
                <a:stCxn id="39" idx="2"/>
                <a:endCxn id="41" idx="1"/>
              </p:cNvCxnSpPr>
              <p:nvPr/>
            </p:nvCxnSpPr>
            <p:spPr bwMode="auto">
              <a:xfrm rot="10800000" flipV="1">
                <a:off x="3583" y="2820"/>
                <a:ext cx="386" cy="161"/>
              </a:xfrm>
              <a:prstGeom prst="bentConnector2">
                <a:avLst/>
              </a:prstGeom>
              <a:noFill/>
              <a:ln w="25400">
                <a:solidFill>
                  <a:srgbClr val="0099FF"/>
                </a:solidFill>
                <a:miter lim="800000"/>
                <a:headEnd type="triangle" w="lg" len="med"/>
                <a:tailEnd type="none" w="lg" len="med"/>
              </a:ln>
            </p:spPr>
          </p:cxnSp>
          <p:cxnSp>
            <p:nvCxnSpPr>
              <p:cNvPr id="35" name="AutoShape 17"/>
              <p:cNvCxnSpPr>
                <a:cxnSpLocks noChangeShapeType="1"/>
                <a:stCxn id="37" idx="1"/>
                <a:endCxn id="38" idx="4"/>
              </p:cNvCxnSpPr>
              <p:nvPr/>
            </p:nvCxnSpPr>
            <p:spPr bwMode="auto">
              <a:xfrm rot="16200000" flipV="1">
                <a:off x="4510" y="2911"/>
                <a:ext cx="387" cy="388"/>
              </a:xfrm>
              <a:prstGeom prst="bentConnector2">
                <a:avLst/>
              </a:prstGeom>
              <a:noFill/>
              <a:ln w="25400">
                <a:solidFill>
                  <a:srgbClr val="0099FF"/>
                </a:solidFill>
                <a:miter lim="800000"/>
                <a:headEnd type="triangle" w="lg" len="med"/>
                <a:tailEnd type="none" w="lg" len="med"/>
              </a:ln>
            </p:spPr>
          </p:cxnSp>
        </p:grpSp>
        <p:sp>
          <p:nvSpPr>
            <p:cNvPr id="29" name="Text Box 18"/>
            <p:cNvSpPr txBox="1">
              <a:spLocks noChangeArrowheads="1"/>
            </p:cNvSpPr>
            <p:nvPr/>
          </p:nvSpPr>
          <p:spPr bwMode="auto">
            <a:xfrm>
              <a:off x="3560" y="3884"/>
              <a:ext cx="972" cy="23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1800" kern="0">
                  <a:solidFill>
                    <a:srgbClr val="0000FF"/>
                  </a:solidFill>
                  <a:latin typeface="Tahoma" pitchFamily="34" charset="0"/>
                </a:rPr>
                <a:t>Redo log files</a:t>
              </a:r>
            </a:p>
          </p:txBody>
        </p:sp>
      </p:grpSp>
      <p:sp>
        <p:nvSpPr>
          <p:cNvPr id="42" name="Text Box 25"/>
          <p:cNvSpPr txBox="1">
            <a:spLocks noChangeArrowheads="1"/>
          </p:cNvSpPr>
          <p:nvPr/>
        </p:nvSpPr>
        <p:spPr bwMode="auto">
          <a:xfrm>
            <a:off x="4653786" y="5745093"/>
            <a:ext cx="755779" cy="1743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800" kern="0">
                <a:solidFill>
                  <a:srgbClr val="0000FF"/>
                </a:solidFill>
                <a:latin typeface="Tahoma" pitchFamily="34" charset="0"/>
              </a:rPr>
              <a:t>Datafiles</a:t>
            </a:r>
          </a:p>
        </p:txBody>
      </p:sp>
      <p:sp>
        <p:nvSpPr>
          <p:cNvPr id="43" name="Rectangle 26"/>
          <p:cNvSpPr>
            <a:spLocks noChangeArrowheads="1"/>
          </p:cNvSpPr>
          <p:nvPr/>
        </p:nvSpPr>
        <p:spPr bwMode="auto">
          <a:xfrm>
            <a:off x="3907085" y="4104112"/>
            <a:ext cx="4509706" cy="369332"/>
          </a:xfrm>
          <a:prstGeom prst="rect">
            <a:avLst/>
          </a:prstGeom>
          <a:solidFill>
            <a:srgbClr val="CCFFCC">
              <a:alpha val="70000"/>
            </a:srgbClr>
          </a:solidFill>
          <a:ln w="9525" algn="ctr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anchor="ctr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800" kern="0">
              <a:solidFill>
                <a:sysClr val="windowText" lastClr="000000"/>
              </a:solidFill>
              <a:latin typeface="Arial Unicode MS" pitchFamily="50" charset="-127"/>
            </a:endParaRPr>
          </a:p>
        </p:txBody>
      </p:sp>
      <p:cxnSp>
        <p:nvCxnSpPr>
          <p:cNvPr id="44" name="AutoShape 30"/>
          <p:cNvCxnSpPr>
            <a:cxnSpLocks noChangeShapeType="1"/>
          </p:cNvCxnSpPr>
          <p:nvPr/>
        </p:nvCxnSpPr>
        <p:spPr bwMode="auto">
          <a:xfrm flipH="1">
            <a:off x="7765415" y="4626824"/>
            <a:ext cx="1135" cy="586299"/>
          </a:xfrm>
          <a:prstGeom prst="straightConnector1">
            <a:avLst/>
          </a:prstGeom>
          <a:noFill/>
          <a:ln w="31750">
            <a:solidFill>
              <a:srgbClr val="3366FF"/>
            </a:solidFill>
            <a:round/>
            <a:headEnd/>
            <a:tailEnd type="triangle" w="lg" len="med"/>
          </a:ln>
        </p:spPr>
      </p:cxnSp>
      <p:cxnSp>
        <p:nvCxnSpPr>
          <p:cNvPr id="45" name="AutoShape 31"/>
          <p:cNvCxnSpPr>
            <a:cxnSpLocks noChangeShapeType="1"/>
          </p:cNvCxnSpPr>
          <p:nvPr/>
        </p:nvCxnSpPr>
        <p:spPr bwMode="auto">
          <a:xfrm>
            <a:off x="5032810" y="4631352"/>
            <a:ext cx="1135" cy="751549"/>
          </a:xfrm>
          <a:prstGeom prst="straightConnector1">
            <a:avLst/>
          </a:prstGeom>
          <a:noFill/>
          <a:ln w="31750">
            <a:solidFill>
              <a:srgbClr val="3366FF"/>
            </a:solidFill>
            <a:round/>
            <a:headEnd/>
            <a:tailEnd type="triangle" w="lg" len="med"/>
          </a:ln>
        </p:spPr>
      </p:cxnSp>
      <p:sp>
        <p:nvSpPr>
          <p:cNvPr id="46" name="Oval 32"/>
          <p:cNvSpPr>
            <a:spLocks noChangeArrowheads="1"/>
          </p:cNvSpPr>
          <p:nvPr/>
        </p:nvSpPr>
        <p:spPr bwMode="auto">
          <a:xfrm>
            <a:off x="6052998" y="4947515"/>
            <a:ext cx="746700" cy="233161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</p:spPr>
        <p:txBody>
          <a:bodyPr wrap="none" anchor="ctr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800" b="1" kern="0">
                <a:solidFill>
                  <a:sysClr val="windowText" lastClr="000000"/>
                </a:solidFill>
                <a:latin typeface="Tahoma" pitchFamily="34" charset="0"/>
              </a:rPr>
              <a:t>CKPT</a:t>
            </a:r>
          </a:p>
        </p:txBody>
      </p:sp>
      <p:cxnSp>
        <p:nvCxnSpPr>
          <p:cNvPr id="47" name="AutoShape 33"/>
          <p:cNvCxnSpPr>
            <a:cxnSpLocks noChangeShapeType="1"/>
            <a:stCxn id="52" idx="7"/>
            <a:endCxn id="62" idx="1"/>
          </p:cNvCxnSpPr>
          <p:nvPr/>
        </p:nvCxnSpPr>
        <p:spPr bwMode="auto">
          <a:xfrm rot="5400000" flipH="1" flipV="1">
            <a:off x="6401005" y="3841578"/>
            <a:ext cx="754" cy="2122081"/>
          </a:xfrm>
          <a:prstGeom prst="straightConnector1">
            <a:avLst/>
          </a:prstGeom>
          <a:noFill/>
          <a:ln w="22225">
            <a:solidFill>
              <a:srgbClr val="CC99FF"/>
            </a:solidFill>
            <a:round/>
            <a:headEnd type="triangle" w="lg" len="med"/>
            <a:tailEnd type="triangle" w="lg" len="med"/>
          </a:ln>
        </p:spPr>
      </p:cxnSp>
      <p:cxnSp>
        <p:nvCxnSpPr>
          <p:cNvPr id="48" name="AutoShape 34"/>
          <p:cNvCxnSpPr>
            <a:cxnSpLocks noChangeShapeType="1"/>
            <a:stCxn id="52" idx="5"/>
            <a:endCxn id="46" idx="2"/>
          </p:cNvCxnSpPr>
          <p:nvPr/>
        </p:nvCxnSpPr>
        <p:spPr bwMode="auto">
          <a:xfrm rot="5400000" flipH="1" flipV="1">
            <a:off x="5694783" y="4709277"/>
            <a:ext cx="3773" cy="712656"/>
          </a:xfrm>
          <a:prstGeom prst="straightConnector1">
            <a:avLst/>
          </a:prstGeom>
          <a:noFill/>
          <a:ln w="22225">
            <a:solidFill>
              <a:srgbClr val="CC99FF"/>
            </a:solidFill>
            <a:round/>
            <a:headEnd type="triangle" w="lg" len="med"/>
            <a:tailEnd type="triangle" w="lg" len="med"/>
          </a:ln>
        </p:spPr>
      </p:cxnSp>
      <p:cxnSp>
        <p:nvCxnSpPr>
          <p:cNvPr id="49" name="AutoShape 35"/>
          <p:cNvCxnSpPr>
            <a:cxnSpLocks noChangeShapeType="1"/>
            <a:stCxn id="46" idx="6"/>
            <a:endCxn id="62" idx="3"/>
          </p:cNvCxnSpPr>
          <p:nvPr/>
        </p:nvCxnSpPr>
        <p:spPr bwMode="auto">
          <a:xfrm>
            <a:off x="6799698" y="5063719"/>
            <a:ext cx="661590" cy="3773"/>
          </a:xfrm>
          <a:prstGeom prst="straightConnector1">
            <a:avLst/>
          </a:prstGeom>
          <a:noFill/>
          <a:ln w="22225">
            <a:solidFill>
              <a:srgbClr val="CC99FF"/>
            </a:solidFill>
            <a:round/>
            <a:headEnd type="triangle" w="lg" len="med"/>
            <a:tailEnd type="triangle" w="lg" len="med"/>
          </a:ln>
        </p:spPr>
      </p:cxnSp>
      <p:sp>
        <p:nvSpPr>
          <p:cNvPr id="50" name="Oval 36"/>
          <p:cNvSpPr>
            <a:spLocks noChangeArrowheads="1"/>
          </p:cNvSpPr>
          <p:nvPr/>
        </p:nvSpPr>
        <p:spPr bwMode="auto">
          <a:xfrm>
            <a:off x="4597046" y="4973171"/>
            <a:ext cx="871529" cy="228634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ko-KR" sz="1800" b="1" kern="0">
              <a:solidFill>
                <a:sysClr val="windowText" lastClr="000000"/>
              </a:solidFill>
              <a:latin typeface="Tahoma" pitchFamily="34" charset="0"/>
            </a:endParaRPr>
          </a:p>
        </p:txBody>
      </p:sp>
      <p:sp>
        <p:nvSpPr>
          <p:cNvPr id="51" name="Oval 37"/>
          <p:cNvSpPr>
            <a:spLocks noChangeArrowheads="1"/>
          </p:cNvSpPr>
          <p:nvPr/>
        </p:nvSpPr>
        <p:spPr bwMode="auto">
          <a:xfrm>
            <a:off x="4593642" y="4920351"/>
            <a:ext cx="871529" cy="228634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ko-KR" sz="1800" b="1" kern="0">
              <a:solidFill>
                <a:sysClr val="windowText" lastClr="000000"/>
              </a:solidFill>
              <a:latin typeface="Tahoma" pitchFamily="34" charset="0"/>
            </a:endParaRPr>
          </a:p>
        </p:txBody>
      </p:sp>
      <p:sp>
        <p:nvSpPr>
          <p:cNvPr id="52" name="Oval 38"/>
          <p:cNvSpPr>
            <a:spLocks noChangeArrowheads="1"/>
          </p:cNvSpPr>
          <p:nvPr/>
        </p:nvSpPr>
        <p:spPr bwMode="auto">
          <a:xfrm>
            <a:off x="4590237" y="4868286"/>
            <a:ext cx="878337" cy="233161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</p:spPr>
        <p:txBody>
          <a:bodyPr wrap="none" anchor="ctr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800" b="1" kern="0">
                <a:solidFill>
                  <a:sysClr val="windowText" lastClr="000000"/>
                </a:solidFill>
                <a:latin typeface="Tahoma" pitchFamily="34" charset="0"/>
              </a:rPr>
              <a:t>DBWR</a:t>
            </a:r>
          </a:p>
        </p:txBody>
      </p:sp>
      <p:grpSp>
        <p:nvGrpSpPr>
          <p:cNvPr id="53" name="Group 39"/>
          <p:cNvGrpSpPr>
            <a:grpSpLocks/>
          </p:cNvGrpSpPr>
          <p:nvPr/>
        </p:nvGrpSpPr>
        <p:grpSpPr bwMode="auto">
          <a:xfrm>
            <a:off x="5576288" y="6231062"/>
            <a:ext cx="1421907" cy="426330"/>
            <a:chOff x="431" y="3657"/>
            <a:chExt cx="1253" cy="565"/>
          </a:xfrm>
        </p:grpSpPr>
        <p:cxnSp>
          <p:nvCxnSpPr>
            <p:cNvPr id="54" name="AutoShape 40"/>
            <p:cNvCxnSpPr>
              <a:cxnSpLocks noChangeShapeType="1"/>
            </p:cNvCxnSpPr>
            <p:nvPr/>
          </p:nvCxnSpPr>
          <p:spPr bwMode="auto">
            <a:xfrm flipV="1">
              <a:off x="431" y="3748"/>
              <a:ext cx="862" cy="4"/>
            </a:xfrm>
            <a:prstGeom prst="straightConnector1">
              <a:avLst/>
            </a:prstGeom>
            <a:noFill/>
            <a:ln w="19050">
              <a:solidFill>
                <a:srgbClr val="CC99FF"/>
              </a:solidFill>
              <a:round/>
              <a:headEnd type="triangle" w="lg" len="med"/>
              <a:tailEnd type="triangle" w="lg" len="med"/>
            </a:ln>
          </p:spPr>
        </p:cxnSp>
        <p:cxnSp>
          <p:nvCxnSpPr>
            <p:cNvPr id="55" name="AutoShape 41"/>
            <p:cNvCxnSpPr>
              <a:cxnSpLocks noChangeShapeType="1"/>
            </p:cNvCxnSpPr>
            <p:nvPr/>
          </p:nvCxnSpPr>
          <p:spPr bwMode="auto">
            <a:xfrm>
              <a:off x="437" y="3947"/>
              <a:ext cx="862" cy="0"/>
            </a:xfrm>
            <a:prstGeom prst="straightConnector1">
              <a:avLst/>
            </a:prstGeom>
            <a:noFill/>
            <a:ln w="25400">
              <a:solidFill>
                <a:srgbClr val="3366FF"/>
              </a:solidFill>
              <a:round/>
              <a:headEnd/>
              <a:tailEnd type="triangle" w="lg" len="med"/>
            </a:ln>
          </p:spPr>
        </p:cxnSp>
        <p:sp>
          <p:nvSpPr>
            <p:cNvPr id="56" name="Text Box 42"/>
            <p:cNvSpPr txBox="1">
              <a:spLocks noChangeArrowheads="1"/>
            </p:cNvSpPr>
            <p:nvPr/>
          </p:nvSpPr>
          <p:spPr bwMode="auto">
            <a:xfrm>
              <a:off x="1295" y="3657"/>
              <a:ext cx="389" cy="36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b="1" kern="0">
                  <a:solidFill>
                    <a:sysClr val="windowText" lastClr="000000"/>
                  </a:solidFill>
                  <a:latin typeface="Arial Unicode MS" pitchFamily="50" charset="-127"/>
                </a:rPr>
                <a:t>IPC</a:t>
              </a:r>
            </a:p>
          </p:txBody>
        </p:sp>
        <p:sp>
          <p:nvSpPr>
            <p:cNvPr id="57" name="Text Box 43"/>
            <p:cNvSpPr txBox="1">
              <a:spLocks noChangeArrowheads="1"/>
            </p:cNvSpPr>
            <p:nvPr/>
          </p:nvSpPr>
          <p:spPr bwMode="auto">
            <a:xfrm>
              <a:off x="1313" y="3855"/>
              <a:ext cx="345" cy="36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b="1" kern="0">
                  <a:solidFill>
                    <a:sysClr val="windowText" lastClr="000000"/>
                  </a:solidFill>
                  <a:latin typeface="Arial Unicode MS" pitchFamily="50" charset="-127"/>
                </a:rPr>
                <a:t>I/O</a:t>
              </a:r>
            </a:p>
          </p:txBody>
        </p:sp>
      </p:grpSp>
      <p:sp>
        <p:nvSpPr>
          <p:cNvPr id="58" name="Text Box 44"/>
          <p:cNvSpPr txBox="1">
            <a:spLocks noChangeArrowheads="1"/>
          </p:cNvSpPr>
          <p:nvPr/>
        </p:nvSpPr>
        <p:spPr bwMode="auto">
          <a:xfrm>
            <a:off x="3709862" y="3573016"/>
            <a:ext cx="1645002" cy="33855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600" b="1" kern="0">
                <a:solidFill>
                  <a:sysClr val="windowText" lastClr="000000"/>
                </a:solidFill>
                <a:latin typeface="Arial Unicode MS" pitchFamily="50" charset="-127"/>
              </a:rPr>
              <a:t>Shared memory</a:t>
            </a:r>
          </a:p>
        </p:txBody>
      </p:sp>
      <p:sp>
        <p:nvSpPr>
          <p:cNvPr id="59" name="모서리가 둥근 직사각형 87"/>
          <p:cNvSpPr>
            <a:spLocks noChangeArrowheads="1"/>
          </p:cNvSpPr>
          <p:nvPr/>
        </p:nvSpPr>
        <p:spPr bwMode="auto">
          <a:xfrm>
            <a:off x="3966095" y="3946205"/>
            <a:ext cx="2669056" cy="688165"/>
          </a:xfrm>
          <a:prstGeom prst="roundRect">
            <a:avLst>
              <a:gd name="adj" fmla="val 12421"/>
            </a:avLst>
          </a:prstGeom>
          <a:gradFill rotWithShape="1">
            <a:gsLst>
              <a:gs pos="0">
                <a:srgbClr val="03D4A8"/>
              </a:gs>
              <a:gs pos="25000">
                <a:srgbClr val="21D6E0"/>
              </a:gs>
              <a:gs pos="75000">
                <a:srgbClr val="0087E6"/>
              </a:gs>
              <a:gs pos="100000">
                <a:srgbClr val="005CBF"/>
              </a:gs>
            </a:gsLst>
            <a:lin ang="7800000"/>
          </a:gradFill>
          <a:ln w="44450">
            <a:noFill/>
            <a:round/>
            <a:headEnd type="triangle" w="med" len="sm"/>
            <a:tailEnd type="triangle" w="med" len="sm"/>
          </a:ln>
        </p:spPr>
        <p:txBody>
          <a:bodyPr wrap="none" lIns="72000" tIns="72000" rIns="72000" bIns="0" anchor="ctr"/>
          <a:lstStyle/>
          <a:p>
            <a:pPr algn="ctr"/>
            <a:r>
              <a:rPr lang="en-US" altLang="ko-KR" sz="2000" b="1">
                <a:solidFill>
                  <a:schemeClr val="bg1"/>
                </a:solidFill>
                <a:latin typeface="Arial Unicode MS" pitchFamily="50" charset="-127"/>
              </a:rPr>
              <a:t>Buffer Cache</a:t>
            </a:r>
            <a:endParaRPr lang="ko-KR" altLang="en-US" sz="2000" b="1">
              <a:solidFill>
                <a:schemeClr val="bg1"/>
              </a:solidFill>
              <a:latin typeface="Arial Unicode MS" pitchFamily="50" charset="-127"/>
            </a:endParaRPr>
          </a:p>
        </p:txBody>
      </p:sp>
      <p:sp>
        <p:nvSpPr>
          <p:cNvPr id="60" name="모서리가 둥근 직사각형 88"/>
          <p:cNvSpPr>
            <a:spLocks noChangeArrowheads="1"/>
          </p:cNvSpPr>
          <p:nvPr/>
        </p:nvSpPr>
        <p:spPr bwMode="auto">
          <a:xfrm>
            <a:off x="6708914" y="3953751"/>
            <a:ext cx="1634116" cy="325973"/>
          </a:xfrm>
          <a:prstGeom prst="roundRect">
            <a:avLst>
              <a:gd name="adj" fmla="val 12421"/>
            </a:avLst>
          </a:prstGeom>
          <a:gradFill rotWithShape="1">
            <a:gsLst>
              <a:gs pos="0">
                <a:srgbClr val="DDEBCF"/>
              </a:gs>
              <a:gs pos="50000">
                <a:srgbClr val="9CB86E"/>
              </a:gs>
              <a:gs pos="100000">
                <a:srgbClr val="156B13"/>
              </a:gs>
            </a:gsLst>
            <a:lin ang="8100000"/>
          </a:gradFill>
          <a:ln w="44450">
            <a:noFill/>
            <a:round/>
            <a:headEnd type="triangle" w="med" len="sm"/>
            <a:tailEnd type="triangle" w="med" len="sm"/>
          </a:ln>
        </p:spPr>
        <p:txBody>
          <a:bodyPr wrap="none" lIns="72000" tIns="72000" rIns="72000" bIns="0" anchor="ctr"/>
          <a:lstStyle/>
          <a:p>
            <a:pPr algn="ctr"/>
            <a:r>
              <a:rPr lang="en-US" altLang="ko-KR" sz="1600" b="1">
                <a:solidFill>
                  <a:schemeClr val="bg1"/>
                </a:solidFill>
                <a:latin typeface="Arial Unicode MS" pitchFamily="50" charset="-127"/>
              </a:rPr>
              <a:t>Shared Pool</a:t>
            </a:r>
            <a:endParaRPr lang="ko-KR" altLang="en-US" sz="1600" b="1">
              <a:solidFill>
                <a:schemeClr val="bg1"/>
              </a:solidFill>
              <a:latin typeface="Arial Unicode MS" pitchFamily="50" charset="-127"/>
            </a:endParaRPr>
          </a:p>
        </p:txBody>
      </p:sp>
      <p:sp>
        <p:nvSpPr>
          <p:cNvPr id="61" name="모서리가 둥근 직사각형 89"/>
          <p:cNvSpPr>
            <a:spLocks noChangeArrowheads="1"/>
          </p:cNvSpPr>
          <p:nvPr/>
        </p:nvSpPr>
        <p:spPr bwMode="auto">
          <a:xfrm>
            <a:off x="6714588" y="4340089"/>
            <a:ext cx="1634116" cy="288999"/>
          </a:xfrm>
          <a:prstGeom prst="roundRect">
            <a:avLst>
              <a:gd name="adj" fmla="val 12421"/>
            </a:avLst>
          </a:prstGeom>
          <a:gradFill rotWithShape="1">
            <a:gsLst>
              <a:gs pos="0">
                <a:srgbClr val="D6B19C"/>
              </a:gs>
              <a:gs pos="30000">
                <a:srgbClr val="D49E6C"/>
              </a:gs>
              <a:gs pos="70000">
                <a:srgbClr val="A65528"/>
              </a:gs>
              <a:gs pos="100000">
                <a:srgbClr val="663012"/>
              </a:gs>
            </a:gsLst>
            <a:lin ang="8100000"/>
          </a:gradFill>
          <a:ln w="44450">
            <a:noFill/>
            <a:round/>
            <a:headEnd type="triangle" w="med" len="sm"/>
            <a:tailEnd type="triangle" w="med" len="sm"/>
          </a:ln>
        </p:spPr>
        <p:txBody>
          <a:bodyPr wrap="none" lIns="72000" tIns="72000" rIns="72000" bIns="0" anchor="ctr"/>
          <a:lstStyle/>
          <a:p>
            <a:pPr algn="ctr"/>
            <a:r>
              <a:rPr lang="en-US" altLang="ko-KR" sz="1600" b="1">
                <a:solidFill>
                  <a:schemeClr val="bg1"/>
                </a:solidFill>
                <a:latin typeface="Arial Unicode MS" pitchFamily="50" charset="-127"/>
              </a:rPr>
              <a:t>Redo Log Buffer</a:t>
            </a:r>
            <a:endParaRPr lang="ko-KR" altLang="en-US" sz="1600" b="1">
              <a:solidFill>
                <a:schemeClr val="bg1"/>
              </a:solidFill>
              <a:latin typeface="Arial Unicode MS" pitchFamily="50" charset="-127"/>
            </a:endParaRPr>
          </a:p>
        </p:txBody>
      </p:sp>
      <p:sp>
        <p:nvSpPr>
          <p:cNvPr id="62" name="Oval 19"/>
          <p:cNvSpPr>
            <a:spLocks noChangeArrowheads="1"/>
          </p:cNvSpPr>
          <p:nvPr/>
        </p:nvSpPr>
        <p:spPr bwMode="auto">
          <a:xfrm>
            <a:off x="7337595" y="4868286"/>
            <a:ext cx="847697" cy="233161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</p:spPr>
        <p:txBody>
          <a:bodyPr wrap="none" anchor="ctr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800" b="1" kern="0">
                <a:solidFill>
                  <a:sysClr val="windowText" lastClr="000000"/>
                </a:solidFill>
                <a:latin typeface="Tahoma" pitchFamily="34" charset="0"/>
              </a:rPr>
              <a:t>LGWR</a:t>
            </a:r>
          </a:p>
        </p:txBody>
      </p:sp>
      <p:pic>
        <p:nvPicPr>
          <p:cNvPr id="63" name="Picture 7" descr="db_blu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4573215" y="5388937"/>
            <a:ext cx="433495" cy="323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" name="Picture 8" descr="db_blu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4830815" y="5388937"/>
            <a:ext cx="433495" cy="323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" name="Picture 78" descr="db_blu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5074798" y="5388937"/>
            <a:ext cx="433495" cy="323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7" name="Group 4"/>
          <p:cNvGrpSpPr>
            <a:grpSpLocks/>
          </p:cNvGrpSpPr>
          <p:nvPr/>
        </p:nvGrpSpPr>
        <p:grpSpPr bwMode="auto">
          <a:xfrm>
            <a:off x="336875" y="3789040"/>
            <a:ext cx="3191517" cy="2090452"/>
            <a:chOff x="557" y="981"/>
            <a:chExt cx="2359" cy="1565"/>
          </a:xfrm>
        </p:grpSpPr>
        <p:sp>
          <p:nvSpPr>
            <p:cNvPr id="68" name="AutoShape 5"/>
            <p:cNvSpPr>
              <a:spLocks noChangeArrowheads="1"/>
            </p:cNvSpPr>
            <p:nvPr/>
          </p:nvSpPr>
          <p:spPr bwMode="auto">
            <a:xfrm>
              <a:off x="920" y="981"/>
              <a:ext cx="1996" cy="1565"/>
            </a:xfrm>
            <a:prstGeom prst="roundRect">
              <a:avLst>
                <a:gd name="adj" fmla="val 1537"/>
              </a:avLst>
            </a:prstGeom>
            <a:solidFill>
              <a:srgbClr val="E5E9F3"/>
            </a:solidFill>
            <a:ln w="12700" algn="ctr">
              <a:solidFill>
                <a:srgbClr val="4F69A3"/>
              </a:solidFill>
              <a:round/>
              <a:headEnd/>
              <a:tailEnd type="none" w="med" len="sm"/>
            </a:ln>
          </p:spPr>
          <p:txBody>
            <a:bodyPr wrap="none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69" name="Group 6"/>
            <p:cNvGrpSpPr>
              <a:grpSpLocks/>
            </p:cNvGrpSpPr>
            <p:nvPr/>
          </p:nvGrpSpPr>
          <p:grpSpPr bwMode="auto">
            <a:xfrm>
              <a:off x="1419" y="1382"/>
              <a:ext cx="1258" cy="761"/>
              <a:chOff x="3994" y="1378"/>
              <a:chExt cx="1258" cy="761"/>
            </a:xfrm>
          </p:grpSpPr>
          <p:sp>
            <p:nvSpPr>
              <p:cNvPr id="79" name="Rectangle 7"/>
              <p:cNvSpPr>
                <a:spLocks noChangeArrowheads="1"/>
              </p:cNvSpPr>
              <p:nvPr/>
            </p:nvSpPr>
            <p:spPr bwMode="auto">
              <a:xfrm>
                <a:off x="4042" y="1378"/>
                <a:ext cx="1210" cy="692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739ACD"/>
                </a:solidFill>
                <a:miter lim="800000"/>
                <a:headEnd/>
                <a:tailEnd/>
              </a:ln>
            </p:spPr>
            <p:txBody>
              <a:bodyPr lIns="43200" rIns="43200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80" name="Rectangle 8"/>
              <p:cNvSpPr>
                <a:spLocks noChangeArrowheads="1"/>
              </p:cNvSpPr>
              <p:nvPr/>
            </p:nvSpPr>
            <p:spPr bwMode="auto">
              <a:xfrm>
                <a:off x="3994" y="1447"/>
                <a:ext cx="1211" cy="692"/>
              </a:xfrm>
              <a:prstGeom prst="rect">
                <a:avLst/>
              </a:prstGeom>
              <a:solidFill>
                <a:schemeClr val="bg1"/>
              </a:solidFill>
              <a:ln w="3175" algn="ctr">
                <a:solidFill>
                  <a:srgbClr val="739ACD"/>
                </a:solidFill>
                <a:miter lim="800000"/>
                <a:headEnd/>
                <a:tailEnd/>
              </a:ln>
            </p:spPr>
            <p:txBody>
              <a:bodyPr lIns="43200" rIns="43200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81" name="Line 9"/>
              <p:cNvSpPr>
                <a:spLocks noChangeShapeType="1"/>
              </p:cNvSpPr>
              <p:nvPr/>
            </p:nvSpPr>
            <p:spPr bwMode="auto">
              <a:xfrm>
                <a:off x="4187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2" name="Line 10"/>
              <p:cNvSpPr>
                <a:spLocks noChangeShapeType="1"/>
              </p:cNvSpPr>
              <p:nvPr/>
            </p:nvSpPr>
            <p:spPr bwMode="auto">
              <a:xfrm>
                <a:off x="4476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80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3" name="Line 11"/>
              <p:cNvSpPr>
                <a:spLocks noChangeShapeType="1"/>
              </p:cNvSpPr>
              <p:nvPr/>
            </p:nvSpPr>
            <p:spPr bwMode="auto">
              <a:xfrm>
                <a:off x="4601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80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4" name="Line 12"/>
              <p:cNvSpPr>
                <a:spLocks noChangeShapeType="1"/>
              </p:cNvSpPr>
              <p:nvPr/>
            </p:nvSpPr>
            <p:spPr bwMode="auto">
              <a:xfrm>
                <a:off x="4725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5" name="Line 13"/>
              <p:cNvSpPr>
                <a:spLocks noChangeShapeType="1"/>
              </p:cNvSpPr>
              <p:nvPr/>
            </p:nvSpPr>
            <p:spPr bwMode="auto">
              <a:xfrm>
                <a:off x="4849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6" name="Line 14"/>
              <p:cNvSpPr>
                <a:spLocks noChangeShapeType="1"/>
              </p:cNvSpPr>
              <p:nvPr/>
            </p:nvSpPr>
            <p:spPr bwMode="auto">
              <a:xfrm>
                <a:off x="4973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80008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7" name="Line 15"/>
              <p:cNvSpPr>
                <a:spLocks noChangeShapeType="1"/>
              </p:cNvSpPr>
              <p:nvPr/>
            </p:nvSpPr>
            <p:spPr bwMode="auto">
              <a:xfrm>
                <a:off x="5097" y="1516"/>
                <a:ext cx="0" cy="416"/>
              </a:xfrm>
              <a:prstGeom prst="line">
                <a:avLst/>
              </a:prstGeom>
              <a:noFill/>
              <a:ln w="508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ko-KR" altLang="en-US">
                  <a:latin typeface="Arial Unicode MS" pitchFamily="50" charset="-127"/>
                </a:endParaRPr>
              </a:p>
            </p:txBody>
          </p:sp>
          <p:sp>
            <p:nvSpPr>
              <p:cNvPr id="88" name="Text Box 16"/>
              <p:cNvSpPr txBox="1">
                <a:spLocks noChangeArrowheads="1"/>
              </p:cNvSpPr>
              <p:nvPr/>
            </p:nvSpPr>
            <p:spPr bwMode="auto">
              <a:xfrm>
                <a:off x="4067" y="1943"/>
                <a:ext cx="267" cy="1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0000" tIns="46800" rIns="90000" bIns="46800" anchor="ctr" anchorCtr="1">
                <a:spAutoFit/>
              </a:bodyPr>
              <a:lstStyle>
                <a:lvl1pPr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1pPr>
                <a:lvl2pPr marL="742950" indent="-28575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2pPr>
                <a:lvl3pPr marL="11430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3pPr>
                <a:lvl4pPr marL="16002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4pPr>
                <a:lvl5pPr marL="2057400" indent="-228600" eaLnBrk="0" hangingPunct="0"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200">
                    <a:solidFill>
                      <a:schemeClr val="tx1"/>
                    </a:solidFill>
                    <a:latin typeface="-윤고딕120"/>
                    <a:ea typeface="굴림" pitchFamily="50" charset="-127"/>
                  </a:defRPr>
                </a:lvl9pPr>
              </a:lstStyle>
              <a:p>
                <a:pPr algn="ctr" latinLnBrk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r>
                  <a:rPr lang="en-US" altLang="ko-KR" sz="1000">
                    <a:latin typeface="맑은 고딕" pitchFamily="50" charset="-127"/>
                    <a:ea typeface="맑은 고딕" pitchFamily="50" charset="-127"/>
                  </a:rPr>
                  <a:t>CTHR</a:t>
                </a:r>
              </a:p>
            </p:txBody>
          </p:sp>
        </p:grpSp>
        <p:sp>
          <p:nvSpPr>
            <p:cNvPr id="70" name="Text Box 18"/>
            <p:cNvSpPr txBox="1">
              <a:spLocks noChangeArrowheads="1"/>
            </p:cNvSpPr>
            <p:nvPr/>
          </p:nvSpPr>
          <p:spPr bwMode="auto">
            <a:xfrm>
              <a:off x="1040" y="1304"/>
              <a:ext cx="394" cy="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ko-KR" altLang="en-US" sz="1000">
                  <a:solidFill>
                    <a:srgbClr val="CC0000"/>
                  </a:solidFill>
                  <a:latin typeface="맑은 고딕" pitchFamily="50" charset="-127"/>
                  <a:ea typeface="맑은 고딕" pitchFamily="50" charset="-127"/>
                </a:rPr>
                <a:t>접속 요청</a:t>
              </a:r>
            </a:p>
          </p:txBody>
        </p:sp>
        <p:grpSp>
          <p:nvGrpSpPr>
            <p:cNvPr id="71" name="Group 19"/>
            <p:cNvGrpSpPr>
              <a:grpSpLocks/>
            </p:cNvGrpSpPr>
            <p:nvPr/>
          </p:nvGrpSpPr>
          <p:grpSpPr bwMode="auto">
            <a:xfrm>
              <a:off x="557" y="1224"/>
              <a:ext cx="258" cy="1141"/>
              <a:chOff x="1252" y="2365"/>
              <a:chExt cx="258" cy="1141"/>
            </a:xfrm>
          </p:grpSpPr>
          <p:pic>
            <p:nvPicPr>
              <p:cNvPr id="76" name="Picture 20" descr="모니터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52" y="2814"/>
                <a:ext cx="258" cy="2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7" name="Picture 21" descr="모니터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52" y="3253"/>
                <a:ext cx="258" cy="2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" name="Picture 22" descr="모니터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252" y="2365"/>
                <a:ext cx="258" cy="2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72" name="Freeform 23"/>
            <p:cNvSpPr>
              <a:spLocks/>
            </p:cNvSpPr>
            <p:nvPr/>
          </p:nvSpPr>
          <p:spPr bwMode="auto">
            <a:xfrm rot="5969950" flipH="1" flipV="1">
              <a:off x="1142" y="1098"/>
              <a:ext cx="165" cy="797"/>
            </a:xfrm>
            <a:custGeom>
              <a:avLst/>
              <a:gdLst>
                <a:gd name="T0" fmla="*/ 0 w 332"/>
                <a:gd name="T1" fmla="*/ 0 h 1101"/>
                <a:gd name="T2" fmla="*/ 0 w 332"/>
                <a:gd name="T3" fmla="*/ 1 h 1101"/>
                <a:gd name="T4" fmla="*/ 0 w 332"/>
                <a:gd name="T5" fmla="*/ 1 h 1101"/>
                <a:gd name="T6" fmla="*/ 0 w 332"/>
                <a:gd name="T7" fmla="*/ 1 h 11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2"/>
                <a:gd name="T13" fmla="*/ 0 h 1101"/>
                <a:gd name="T14" fmla="*/ 332 w 332"/>
                <a:gd name="T15" fmla="*/ 1101 h 11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2" h="1101">
                  <a:moveTo>
                    <a:pt x="289" y="0"/>
                  </a:moveTo>
                  <a:cubicBezTo>
                    <a:pt x="226" y="300"/>
                    <a:pt x="0" y="633"/>
                    <a:pt x="64" y="773"/>
                  </a:cubicBezTo>
                  <a:cubicBezTo>
                    <a:pt x="128" y="913"/>
                    <a:pt x="226" y="770"/>
                    <a:pt x="279" y="842"/>
                  </a:cubicBezTo>
                  <a:cubicBezTo>
                    <a:pt x="332" y="914"/>
                    <a:pt x="220" y="928"/>
                    <a:pt x="260" y="1101"/>
                  </a:cubicBezTo>
                </a:path>
              </a:pathLst>
            </a:custGeom>
            <a:noFill/>
            <a:ln w="19050">
              <a:solidFill>
                <a:srgbClr val="80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73" name="Freeform 24"/>
            <p:cNvSpPr>
              <a:spLocks/>
            </p:cNvSpPr>
            <p:nvPr/>
          </p:nvSpPr>
          <p:spPr bwMode="auto">
            <a:xfrm rot="5400000" flipH="1" flipV="1">
              <a:off x="1255" y="1318"/>
              <a:ext cx="196" cy="1097"/>
            </a:xfrm>
            <a:custGeom>
              <a:avLst/>
              <a:gdLst>
                <a:gd name="T0" fmla="*/ 1 w 332"/>
                <a:gd name="T1" fmla="*/ 0 h 1101"/>
                <a:gd name="T2" fmla="*/ 1 w 332"/>
                <a:gd name="T3" fmla="*/ 682 h 1101"/>
                <a:gd name="T4" fmla="*/ 1 w 332"/>
                <a:gd name="T5" fmla="*/ 749 h 1101"/>
                <a:gd name="T6" fmla="*/ 1 w 332"/>
                <a:gd name="T7" fmla="*/ 977 h 11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32"/>
                <a:gd name="T13" fmla="*/ 0 h 1101"/>
                <a:gd name="T14" fmla="*/ 332 w 332"/>
                <a:gd name="T15" fmla="*/ 1101 h 11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32" h="1101">
                  <a:moveTo>
                    <a:pt x="289" y="0"/>
                  </a:moveTo>
                  <a:cubicBezTo>
                    <a:pt x="226" y="300"/>
                    <a:pt x="0" y="633"/>
                    <a:pt x="64" y="773"/>
                  </a:cubicBezTo>
                  <a:cubicBezTo>
                    <a:pt x="128" y="913"/>
                    <a:pt x="226" y="770"/>
                    <a:pt x="279" y="842"/>
                  </a:cubicBezTo>
                  <a:cubicBezTo>
                    <a:pt x="332" y="914"/>
                    <a:pt x="220" y="928"/>
                    <a:pt x="260" y="1101"/>
                  </a:cubicBezTo>
                </a:path>
              </a:pathLst>
            </a:custGeom>
            <a:noFill/>
            <a:ln w="19050">
              <a:solidFill>
                <a:srgbClr val="800000"/>
              </a:solidFill>
              <a:prstDash val="sysDot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ko-KR" altLang="en-US">
                <a:latin typeface="Arial Unicode MS" pitchFamily="50" charset="-127"/>
              </a:endParaRPr>
            </a:p>
          </p:txBody>
        </p:sp>
        <p:sp>
          <p:nvSpPr>
            <p:cNvPr id="74" name="AutoShape 25"/>
            <p:cNvSpPr>
              <a:spLocks noChangeArrowheads="1"/>
            </p:cNvSpPr>
            <p:nvPr/>
          </p:nvSpPr>
          <p:spPr bwMode="auto">
            <a:xfrm>
              <a:off x="956" y="1500"/>
              <a:ext cx="463" cy="187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3175" algn="ctr">
              <a:solidFill>
                <a:srgbClr val="4D4D4D"/>
              </a:solidFill>
              <a:round/>
              <a:headEnd/>
              <a:tailEnd/>
            </a:ln>
          </p:spPr>
          <p:txBody>
            <a:bodyPr lIns="43200" rIns="43200"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100"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listener</a:t>
              </a:r>
            </a:p>
          </p:txBody>
        </p:sp>
        <p:sp>
          <p:nvSpPr>
            <p:cNvPr id="75" name="Text Box 26"/>
            <p:cNvSpPr txBox="1">
              <a:spLocks noChangeArrowheads="1"/>
            </p:cNvSpPr>
            <p:nvPr/>
          </p:nvSpPr>
          <p:spPr bwMode="auto">
            <a:xfrm>
              <a:off x="1799" y="1063"/>
              <a:ext cx="452" cy="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 anchorCtr="1">
              <a:spAutoFit/>
            </a:bodyPr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>
                  <a:latin typeface="맑은 고딕" pitchFamily="50" charset="-127"/>
                  <a:ea typeface="맑은 고딕" pitchFamily="50" charset="-127"/>
                </a:rPr>
                <a:t>Working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>
                  <a:latin typeface="맑은 고딕" pitchFamily="50" charset="-127"/>
                  <a:ea typeface="맑은 고딕" pitchFamily="50" charset="-127"/>
                </a:rPr>
                <a:t>Processes</a:t>
              </a:r>
            </a:p>
          </p:txBody>
        </p:sp>
      </p:grpSp>
      <p:sp>
        <p:nvSpPr>
          <p:cNvPr id="90" name="Oval 32"/>
          <p:cNvSpPr>
            <a:spLocks noChangeArrowheads="1"/>
          </p:cNvSpPr>
          <p:nvPr/>
        </p:nvSpPr>
        <p:spPr bwMode="auto">
          <a:xfrm>
            <a:off x="2195736" y="5085184"/>
            <a:ext cx="746700" cy="233161"/>
          </a:xfrm>
          <a:prstGeom prst="ellipse">
            <a:avLst/>
          </a:prstGeom>
          <a:solidFill>
            <a:srgbClr val="FFFF99"/>
          </a:solidFill>
          <a:ln w="9525" algn="ctr">
            <a:solidFill>
              <a:srgbClr val="000000"/>
            </a:solidFill>
            <a:round/>
            <a:headEnd/>
            <a:tailEnd/>
          </a:ln>
          <a:effectLst/>
        </p:spPr>
        <p:txBody>
          <a:bodyPr wrap="none" anchor="ctr">
            <a:no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800" b="1" kern="0" smtClean="0">
                <a:solidFill>
                  <a:srgbClr val="C00000"/>
                </a:solidFill>
                <a:latin typeface="Tahoma" pitchFamily="34" charset="0"/>
              </a:rPr>
              <a:t>WTHR</a:t>
            </a:r>
            <a:endParaRPr kumimoji="0" lang="en-US" altLang="ko-KR" sz="1800" b="1" kern="0">
              <a:solidFill>
                <a:srgbClr val="C00000"/>
              </a:solidFill>
              <a:latin typeface="Tahoma" pitchFamily="34" charset="0"/>
            </a:endParaRPr>
          </a:p>
        </p:txBody>
      </p:sp>
      <p:cxnSp>
        <p:nvCxnSpPr>
          <p:cNvPr id="93" name="꺾인 연결선 92"/>
          <p:cNvCxnSpPr/>
          <p:nvPr/>
        </p:nvCxnSpPr>
        <p:spPr bwMode="auto">
          <a:xfrm flipV="1">
            <a:off x="3023828" y="4329101"/>
            <a:ext cx="1476165" cy="468051"/>
          </a:xfrm>
          <a:prstGeom prst="bentConnector3">
            <a:avLst>
              <a:gd name="adj1" fmla="val 50000"/>
            </a:avLst>
          </a:prstGeom>
          <a:ln w="28575">
            <a:solidFill>
              <a:srgbClr val="FF9933"/>
            </a:solidFill>
            <a:prstDash val="sysDash"/>
            <a:headEnd type="triangle" w="lg" len="lg"/>
            <a:tailEnd type="triangle" w="lg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1" name="꺾인 연결선 100"/>
          <p:cNvCxnSpPr>
            <a:endCxn id="63" idx="1"/>
          </p:cNvCxnSpPr>
          <p:nvPr/>
        </p:nvCxnSpPr>
        <p:spPr bwMode="auto">
          <a:xfrm>
            <a:off x="2987824" y="4797152"/>
            <a:ext cx="1585391" cy="753640"/>
          </a:xfrm>
          <a:prstGeom prst="bentConnector3">
            <a:avLst>
              <a:gd name="adj1" fmla="val 48799"/>
            </a:avLst>
          </a:prstGeom>
          <a:ln w="28575">
            <a:solidFill>
              <a:srgbClr val="FF9933"/>
            </a:solidFill>
            <a:prstDash val="sysDash"/>
            <a:headEnd type="triangle" w="lg" len="lg"/>
            <a:tailEnd type="triangle" w="lg" len="lg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Process </a:t>
            </a:r>
            <a:r>
              <a:rPr lang="ko-KR" altLang="en-US" smtClean="0"/>
              <a:t>구조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9219" name="Rectangle 2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Background Processes</a:t>
            </a:r>
          </a:p>
          <a:p>
            <a:pPr lvl="1"/>
            <a:r>
              <a:rPr lang="ko-KR" altLang="en-US" dirty="0" smtClean="0"/>
              <a:t> 사용자의 요청을 직접 받아들이지는 않고</a:t>
            </a:r>
            <a:r>
              <a:rPr lang="en-US" altLang="ko-KR" dirty="0" smtClean="0"/>
              <a:t>, WTHR</a:t>
            </a:r>
            <a:r>
              <a:rPr lang="ko-KR" altLang="en-US" dirty="0" smtClean="0"/>
              <a:t>나 다른 배경 프로세스가 요청할 때</a:t>
            </a:r>
            <a:r>
              <a:rPr lang="en-US" altLang="ko-KR" dirty="0" smtClean="0"/>
              <a:t>, </a:t>
            </a:r>
            <a:r>
              <a:rPr lang="ko-KR" altLang="en-US" dirty="0" smtClean="0"/>
              <a:t>혹은 정해진 주기에 따라 동작하며 주로 시간이 오래 걸리는 디스크 작업 담당</a:t>
            </a:r>
            <a:endParaRPr lang="en-US" altLang="ko-KR" dirty="0" smtClean="0"/>
          </a:p>
          <a:p>
            <a:pPr lvl="1"/>
            <a:r>
              <a:rPr lang="ko-KR" altLang="en-US" dirty="0" smtClean="0"/>
              <a:t> 독립된 프로세스로서</a:t>
            </a:r>
            <a:r>
              <a:rPr lang="en-US" altLang="ko-KR" dirty="0" smtClean="0"/>
              <a:t>, </a:t>
            </a:r>
            <a:r>
              <a:rPr lang="ko-KR" altLang="en-US" dirty="0" smtClean="0"/>
              <a:t>사용자의 요청과 비동기적으로 동작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 DBWR (Data Block Writer)</a:t>
            </a:r>
          </a:p>
          <a:p>
            <a:pPr lvl="2"/>
            <a:r>
              <a:rPr lang="en-US" altLang="ko-KR" dirty="0" smtClean="0"/>
              <a:t>Database Buffer</a:t>
            </a:r>
            <a:r>
              <a:rPr lang="ko-KR" altLang="en-US" dirty="0" smtClean="0"/>
              <a:t>의 </a:t>
            </a:r>
            <a:r>
              <a:rPr lang="en-US" altLang="ko-KR" dirty="0" smtClean="0"/>
              <a:t>dirty blocks</a:t>
            </a:r>
            <a:r>
              <a:rPr lang="ko-KR" altLang="en-US" dirty="0" smtClean="0"/>
              <a:t>의 내용을 주기적으로 </a:t>
            </a:r>
            <a:r>
              <a:rPr lang="en-US" altLang="ko-KR" dirty="0" smtClean="0"/>
              <a:t>Disk</a:t>
            </a:r>
            <a:r>
              <a:rPr lang="ko-KR" altLang="en-US" dirty="0" smtClean="0"/>
              <a:t>에 기록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 LGWR (Log Writer)</a:t>
            </a:r>
          </a:p>
          <a:p>
            <a:pPr lvl="2"/>
            <a:r>
              <a:rPr lang="en-US" altLang="ko-KR" dirty="0" smtClean="0"/>
              <a:t>Redo Log Buffer</a:t>
            </a:r>
            <a:r>
              <a:rPr lang="ko-KR" altLang="en-US" dirty="0" smtClean="0"/>
              <a:t>의 내용을 디스크에 기록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 CKPT (Checkpoint Process)</a:t>
            </a:r>
          </a:p>
          <a:p>
            <a:pPr lvl="2"/>
            <a:r>
              <a:rPr lang="ko-KR" altLang="en-US" dirty="0" smtClean="0"/>
              <a:t>체크포인트 관리</a:t>
            </a:r>
          </a:p>
          <a:p>
            <a:pPr lvl="2"/>
            <a:r>
              <a:rPr lang="en-US" altLang="ko-KR" dirty="0" smtClean="0"/>
              <a:t>DBRW</a:t>
            </a:r>
            <a:r>
              <a:rPr lang="ko-KR" altLang="en-US" dirty="0" smtClean="0"/>
              <a:t>에게 </a:t>
            </a:r>
            <a:r>
              <a:rPr lang="en-US" altLang="ko-KR" dirty="0" err="1" smtClean="0"/>
              <a:t>CheckPoint</a:t>
            </a:r>
            <a:r>
              <a:rPr lang="ko-KR" altLang="en-US" dirty="0" smtClean="0"/>
              <a:t> 요청</a:t>
            </a:r>
            <a:endParaRPr lang="en-US" altLang="ko-KR" dirty="0" smtClean="0"/>
          </a:p>
          <a:p>
            <a:pPr lvl="1"/>
            <a:r>
              <a:rPr lang="en-US" altLang="ko-KR" dirty="0" smtClean="0"/>
              <a:t> AGENT </a:t>
            </a:r>
            <a:r>
              <a:rPr lang="ko-KR" altLang="en-US" dirty="0" smtClean="0"/>
              <a:t>또는 </a:t>
            </a:r>
            <a:r>
              <a:rPr lang="en-US" altLang="ko-KR" dirty="0" smtClean="0"/>
              <a:t>SEQW(Sequence Writer)</a:t>
            </a:r>
          </a:p>
          <a:p>
            <a:pPr lvl="2"/>
            <a:r>
              <a:rPr lang="ko-KR" altLang="en-US" dirty="0" smtClean="0"/>
              <a:t>시퀀스 캐시의 값을 채우는 작업</a:t>
            </a:r>
            <a:r>
              <a:rPr lang="en-US" altLang="ko-KR" dirty="0" smtClean="0"/>
              <a:t>(4sp1)</a:t>
            </a:r>
          </a:p>
          <a:p>
            <a:pPr lvl="2"/>
            <a:r>
              <a:rPr lang="en-US" altLang="ko-KR" dirty="0" smtClean="0"/>
              <a:t>5.0 </a:t>
            </a:r>
            <a:r>
              <a:rPr lang="ko-KR" altLang="en-US" dirty="0" smtClean="0"/>
              <a:t>이후로 각 </a:t>
            </a:r>
            <a:r>
              <a:rPr lang="ko-KR" altLang="en-US" dirty="0" err="1" smtClean="0"/>
              <a:t>워킹</a:t>
            </a:r>
            <a:r>
              <a:rPr lang="ko-KR" altLang="en-US" dirty="0" smtClean="0"/>
              <a:t> </a:t>
            </a:r>
            <a:r>
              <a:rPr lang="ko-KR" altLang="en-US" dirty="0" err="1" smtClean="0"/>
              <a:t>쓰레드가</a:t>
            </a:r>
            <a:r>
              <a:rPr lang="ko-KR" altLang="en-US" dirty="0" smtClean="0"/>
              <a:t> 담당함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 LOGA (log </a:t>
            </a:r>
            <a:r>
              <a:rPr lang="en-US" altLang="ko-KR" dirty="0" err="1" smtClean="0"/>
              <a:t>Archiver</a:t>
            </a:r>
            <a:r>
              <a:rPr lang="en-US" altLang="ko-KR" dirty="0" smtClean="0"/>
              <a:t>)</a:t>
            </a:r>
          </a:p>
          <a:p>
            <a:pPr lvl="2"/>
            <a:r>
              <a:rPr lang="en-US" altLang="ko-KR" dirty="0" smtClean="0"/>
              <a:t>Redo </a:t>
            </a:r>
            <a:r>
              <a:rPr lang="en-US" altLang="ko-KR" dirty="0" err="1" smtClean="0"/>
              <a:t>Logfile</a:t>
            </a:r>
            <a:r>
              <a:rPr lang="ko-KR" altLang="en-US" dirty="0" smtClean="0"/>
              <a:t>을 </a:t>
            </a:r>
            <a:r>
              <a:rPr lang="en-US" altLang="ko-KR" dirty="0" smtClean="0"/>
              <a:t>Archive </a:t>
            </a:r>
            <a:r>
              <a:rPr lang="en-US" altLang="ko-KR" dirty="0" err="1" smtClean="0"/>
              <a:t>Logfile</a:t>
            </a:r>
            <a:r>
              <a:rPr lang="ko-KR" altLang="en-US" dirty="0" smtClean="0"/>
              <a:t>로 생성</a:t>
            </a:r>
            <a:endParaRPr lang="en-US" altLang="ko-KR" dirty="0" smtClean="0"/>
          </a:p>
          <a:p>
            <a:pPr lvl="2"/>
            <a:endParaRPr lang="en-US" altLang="ko-KR" dirty="0" smtClean="0"/>
          </a:p>
          <a:p>
            <a:pPr lvl="2"/>
            <a:endParaRPr lang="ko-KR" altLang="en-US" dirty="0" smtClean="0"/>
          </a:p>
        </p:txBody>
      </p:sp>
      <p:grpSp>
        <p:nvGrpSpPr>
          <p:cNvPr id="9220" name="Group 18"/>
          <p:cNvGrpSpPr>
            <a:grpSpLocks/>
          </p:cNvGrpSpPr>
          <p:nvPr/>
        </p:nvGrpSpPr>
        <p:grpSpPr bwMode="auto">
          <a:xfrm>
            <a:off x="4029075" y="2506663"/>
            <a:ext cx="4841875" cy="2614612"/>
            <a:chOff x="2727" y="2327"/>
            <a:chExt cx="3050" cy="1647"/>
          </a:xfrm>
        </p:grpSpPr>
        <p:sp>
          <p:nvSpPr>
            <p:cNvPr id="9221" name="Oval 6"/>
            <p:cNvSpPr>
              <a:spLocks noChangeArrowheads="1"/>
            </p:cNvSpPr>
            <p:nvPr/>
          </p:nvSpPr>
          <p:spPr bwMode="auto">
            <a:xfrm>
              <a:off x="2727" y="2433"/>
              <a:ext cx="3050" cy="1541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A9BFDF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222" name="Text Box 7"/>
            <p:cNvSpPr txBox="1">
              <a:spLocks noChangeArrowheads="1"/>
            </p:cNvSpPr>
            <p:nvPr/>
          </p:nvSpPr>
          <p:spPr bwMode="auto">
            <a:xfrm>
              <a:off x="3886" y="2634"/>
              <a:ext cx="883" cy="400"/>
            </a:xfrm>
            <a:prstGeom prst="rect">
              <a:avLst/>
            </a:prstGeom>
            <a:solidFill>
              <a:srgbClr val="E9EEF3"/>
            </a:solidFill>
            <a:ln w="3175" algn="ctr">
              <a:solidFill>
                <a:srgbClr val="739ACD"/>
              </a:solidFill>
              <a:miter lim="800000"/>
              <a:headEnd/>
              <a:tailEnd/>
            </a:ln>
          </p:spPr>
          <p:txBody>
            <a:bodyPr lIns="43200" rIns="43200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 sz="1000">
                <a:solidFill>
                  <a:srgbClr val="003366"/>
                </a:solidFill>
                <a:latin typeface="맑은 고딕" pitchFamily="50" charset="-127"/>
                <a:ea typeface="맑은 고딕" pitchFamily="50" charset="-127"/>
                <a:cs typeface="Times New Roman" pitchFamily="18" charset="0"/>
              </a:endParaRPr>
            </a:p>
          </p:txBody>
        </p:sp>
        <p:sp>
          <p:nvSpPr>
            <p:cNvPr id="9223" name="Text Box 8"/>
            <p:cNvSpPr txBox="1">
              <a:spLocks noChangeArrowheads="1"/>
            </p:cNvSpPr>
            <p:nvPr/>
          </p:nvSpPr>
          <p:spPr bwMode="auto">
            <a:xfrm>
              <a:off x="2880" y="2699"/>
              <a:ext cx="875" cy="417"/>
            </a:xfrm>
            <a:prstGeom prst="rect">
              <a:avLst/>
            </a:prstGeom>
            <a:solidFill>
              <a:srgbClr val="E9EEF3"/>
            </a:solidFill>
            <a:ln w="3175" algn="ctr">
              <a:solidFill>
                <a:srgbClr val="739ACD"/>
              </a:solidFill>
              <a:miter lim="800000"/>
              <a:headEnd/>
              <a:tailEnd/>
            </a:ln>
          </p:spPr>
          <p:txBody>
            <a:bodyPr lIns="43200" rIns="43200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AGENT</a:t>
              </a:r>
            </a:p>
          </p:txBody>
        </p:sp>
        <p:sp>
          <p:nvSpPr>
            <p:cNvPr id="9224" name="Text Box 9"/>
            <p:cNvSpPr txBox="1">
              <a:spLocks noChangeArrowheads="1"/>
            </p:cNvSpPr>
            <p:nvPr/>
          </p:nvSpPr>
          <p:spPr bwMode="auto">
            <a:xfrm>
              <a:off x="2880" y="3254"/>
              <a:ext cx="882" cy="454"/>
            </a:xfrm>
            <a:prstGeom prst="rect">
              <a:avLst/>
            </a:prstGeom>
            <a:solidFill>
              <a:srgbClr val="E9EEF3"/>
            </a:solidFill>
            <a:ln w="3175" algn="ctr">
              <a:solidFill>
                <a:srgbClr val="739ACD"/>
              </a:solidFill>
              <a:miter lim="800000"/>
              <a:headEnd/>
              <a:tailEnd/>
            </a:ln>
          </p:spPr>
          <p:txBody>
            <a:bodyPr lIns="43200" rIns="43200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CKPT</a:t>
              </a:r>
            </a:p>
          </p:txBody>
        </p:sp>
        <p:sp>
          <p:nvSpPr>
            <p:cNvPr id="9225" name="Text Box 10"/>
            <p:cNvSpPr txBox="1">
              <a:spLocks noChangeArrowheads="1"/>
            </p:cNvSpPr>
            <p:nvPr/>
          </p:nvSpPr>
          <p:spPr bwMode="auto">
            <a:xfrm>
              <a:off x="3831" y="3254"/>
              <a:ext cx="880" cy="454"/>
            </a:xfrm>
            <a:prstGeom prst="rect">
              <a:avLst/>
            </a:prstGeom>
            <a:solidFill>
              <a:srgbClr val="E9EEF3"/>
            </a:solidFill>
            <a:ln w="3175" algn="ctr">
              <a:solidFill>
                <a:srgbClr val="739ACD"/>
              </a:solidFill>
              <a:miter lim="800000"/>
              <a:headEnd/>
              <a:tailEnd/>
            </a:ln>
          </p:spPr>
          <p:txBody>
            <a:bodyPr lIns="43200" rIns="43200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LGWR</a:t>
              </a:r>
            </a:p>
          </p:txBody>
        </p:sp>
        <p:sp>
          <p:nvSpPr>
            <p:cNvPr id="9226" name="Text Box 11"/>
            <p:cNvSpPr txBox="1">
              <a:spLocks noChangeArrowheads="1"/>
            </p:cNvSpPr>
            <p:nvPr/>
          </p:nvSpPr>
          <p:spPr bwMode="auto">
            <a:xfrm>
              <a:off x="3831" y="2696"/>
              <a:ext cx="880" cy="401"/>
            </a:xfrm>
            <a:prstGeom prst="rect">
              <a:avLst/>
            </a:prstGeom>
            <a:solidFill>
              <a:srgbClr val="E9EEF3"/>
            </a:solidFill>
            <a:ln w="3175" algn="ctr">
              <a:solidFill>
                <a:srgbClr val="739ACD"/>
              </a:solidFill>
              <a:miter lim="800000"/>
              <a:headEnd/>
              <a:tailEnd/>
            </a:ln>
          </p:spPr>
          <p:txBody>
            <a:bodyPr lIns="43200" rIns="43200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DBWR</a:t>
              </a:r>
            </a:p>
          </p:txBody>
        </p:sp>
        <p:sp>
          <p:nvSpPr>
            <p:cNvPr id="9227" name="Text Box 12"/>
            <p:cNvSpPr txBox="1">
              <a:spLocks noChangeArrowheads="1"/>
            </p:cNvSpPr>
            <p:nvPr/>
          </p:nvSpPr>
          <p:spPr bwMode="auto">
            <a:xfrm>
              <a:off x="2999" y="2327"/>
              <a:ext cx="2447" cy="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 anchorCtr="1">
              <a:spAutoFit/>
            </a:bodyPr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400" b="1">
                  <a:latin typeface="맑은 고딕" pitchFamily="50" charset="-127"/>
                  <a:ea typeface="맑은 고딕" pitchFamily="50" charset="-127"/>
                </a:rPr>
                <a:t>Background processes</a:t>
              </a:r>
            </a:p>
          </p:txBody>
        </p:sp>
        <p:sp>
          <p:nvSpPr>
            <p:cNvPr id="9228" name="Text Box 17"/>
            <p:cNvSpPr txBox="1">
              <a:spLocks noChangeArrowheads="1"/>
            </p:cNvSpPr>
            <p:nvPr/>
          </p:nvSpPr>
          <p:spPr bwMode="auto">
            <a:xfrm>
              <a:off x="4773" y="3251"/>
              <a:ext cx="880" cy="454"/>
            </a:xfrm>
            <a:prstGeom prst="rect">
              <a:avLst/>
            </a:prstGeom>
            <a:solidFill>
              <a:srgbClr val="E9EEF3"/>
            </a:solidFill>
            <a:ln w="3175" algn="ctr">
              <a:solidFill>
                <a:srgbClr val="739ACD"/>
              </a:solidFill>
              <a:miter lim="800000"/>
              <a:headEnd/>
              <a:tailEnd/>
            </a:ln>
          </p:spPr>
          <p:txBody>
            <a:bodyPr lIns="43200" rIns="43200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solidFill>
                    <a:srgbClr val="003366"/>
                  </a:solidFill>
                  <a:latin typeface="맑은 고딕" pitchFamily="50" charset="-127"/>
                  <a:ea typeface="맑은 고딕" pitchFamily="50" charset="-127"/>
                  <a:cs typeface="Times New Roman" pitchFamily="18" charset="0"/>
                </a:rPr>
                <a:t>LOGA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Process </a:t>
            </a:r>
            <a:r>
              <a:rPr lang="ko-KR" altLang="en-US" smtClean="0"/>
              <a:t>구조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9219" name="Rectangle 22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2022165"/>
          </a:xfrm>
        </p:spPr>
        <p:txBody>
          <a:bodyPr/>
          <a:lstStyle/>
          <a:p>
            <a:r>
              <a:rPr lang="en-US" altLang="ko-KR" dirty="0" smtClean="0"/>
              <a:t> MTHR : Monitor Thread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0" dirty="0" smtClean="0"/>
              <a:t>모든 프로세스 모니터링</a:t>
            </a:r>
            <a:r>
              <a:rPr lang="en-US" altLang="ko-KR" sz="1400" b="0" dirty="0" smtClean="0"/>
              <a:t>.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0" dirty="0" smtClean="0"/>
              <a:t>주기적인 </a:t>
            </a:r>
            <a:r>
              <a:rPr lang="en-US" altLang="ko-KR" sz="1400" b="0" dirty="0" smtClean="0"/>
              <a:t>Daily Check (</a:t>
            </a:r>
            <a:r>
              <a:rPr lang="en-US" altLang="ko-KR" sz="1400" b="0" dirty="0" err="1" smtClean="0"/>
              <a:t>Tibero</a:t>
            </a:r>
            <a:r>
              <a:rPr lang="en-US" altLang="ko-KR" sz="1400" b="0" dirty="0" smtClean="0"/>
              <a:t> 5 </a:t>
            </a:r>
            <a:r>
              <a:rPr lang="ko-KR" altLang="en-US" sz="1400" b="0" dirty="0" smtClean="0"/>
              <a:t>이후는 </a:t>
            </a:r>
            <a:r>
              <a:rPr lang="en-US" altLang="ko-KR" sz="1400" b="0" dirty="0" smtClean="0"/>
              <a:t>SEQW</a:t>
            </a:r>
            <a:r>
              <a:rPr lang="ko-KR" altLang="en-US" sz="1400" b="0" dirty="0" smtClean="0"/>
              <a:t>가 대신 수행</a:t>
            </a:r>
            <a:r>
              <a:rPr lang="en-US" altLang="ko-KR" sz="1400" b="0" dirty="0" smtClean="0"/>
              <a:t>)</a:t>
            </a:r>
            <a:endParaRPr lang="en-US" altLang="ko-KR" dirty="0"/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0" dirty="0" smtClean="0"/>
              <a:t>백그라운드 프로세스가 </a:t>
            </a:r>
            <a:r>
              <a:rPr lang="en-US" altLang="ko-KR" sz="1400" b="0" dirty="0" smtClean="0"/>
              <a:t>kill</a:t>
            </a:r>
            <a:r>
              <a:rPr lang="ko-KR" altLang="en-US" sz="1400" b="0" dirty="0" smtClean="0"/>
              <a:t>이 되면</a:t>
            </a:r>
            <a:r>
              <a:rPr lang="en-US" altLang="ko-KR" sz="1400" b="0" dirty="0" smtClean="0"/>
              <a:t>, DBMS shutdown abort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b="0" dirty="0" err="1" smtClean="0"/>
              <a:t>Foregroud</a:t>
            </a:r>
            <a:r>
              <a:rPr lang="en-US" altLang="ko-KR" sz="1400" b="0" dirty="0" smtClean="0"/>
              <a:t> </a:t>
            </a:r>
            <a:r>
              <a:rPr lang="ko-KR" altLang="en-US" sz="1400" b="0" dirty="0" smtClean="0"/>
              <a:t>프로세가 </a:t>
            </a:r>
            <a:r>
              <a:rPr lang="en-US" altLang="ko-KR" sz="1400" b="0" dirty="0" smtClean="0"/>
              <a:t>kill</a:t>
            </a:r>
            <a:r>
              <a:rPr lang="ko-KR" altLang="en-US" sz="1400" b="0" dirty="0" smtClean="0"/>
              <a:t>이 되면</a:t>
            </a:r>
            <a:r>
              <a:rPr lang="en-US" altLang="ko-KR" sz="1400" b="0" dirty="0" smtClean="0"/>
              <a:t>, Parameter</a:t>
            </a:r>
            <a:r>
              <a:rPr lang="ko-KR" altLang="en-US" sz="1400" b="0" dirty="0" smtClean="0"/>
              <a:t>에 따라서 </a:t>
            </a:r>
            <a:r>
              <a:rPr lang="en-US" altLang="ko-KR" sz="1400" b="0" dirty="0" smtClean="0"/>
              <a:t>shutdown abort , recover, recreate </a:t>
            </a:r>
            <a:r>
              <a:rPr lang="ko-KR" altLang="en-US" sz="1400" b="0" dirty="0" smtClean="0"/>
              <a:t>중</a:t>
            </a:r>
            <a:endParaRPr lang="en-US" altLang="ko-KR" sz="1400" b="0" dirty="0" smtClean="0"/>
          </a:p>
          <a:p>
            <a:pPr marL="305100" indent="0" eaLnBrk="1" latinLnBrk="1" hangingPunct="1">
              <a:lnSpc>
                <a:spcPct val="90000"/>
              </a:lnSpc>
              <a:spcBef>
                <a:spcPct val="20000"/>
              </a:spcBef>
              <a:buNone/>
            </a:pPr>
            <a:r>
              <a:rPr lang="en-US" altLang="ko-KR" sz="1400" b="0" dirty="0"/>
              <a:t> </a:t>
            </a:r>
            <a:r>
              <a:rPr lang="en-US" altLang="ko-KR" sz="1400" b="0" dirty="0" smtClean="0"/>
              <a:t>    </a:t>
            </a:r>
            <a:r>
              <a:rPr lang="ko-KR" altLang="en-US" sz="1400" b="0" dirty="0" smtClean="0"/>
              <a:t>선택적으로 수행</a:t>
            </a:r>
            <a:endParaRPr lang="en-US" altLang="ko-KR" sz="1400" b="0" dirty="0" smtClean="0"/>
          </a:p>
          <a:p>
            <a:pPr marL="305100" indent="0" eaLnBrk="1" latinLnBrk="1" hangingPunct="1">
              <a:lnSpc>
                <a:spcPct val="90000"/>
              </a:lnSpc>
              <a:spcBef>
                <a:spcPct val="20000"/>
              </a:spcBef>
              <a:buNone/>
            </a:pPr>
            <a:endParaRPr lang="en-US" altLang="ko-KR" sz="1400" b="0" dirty="0"/>
          </a:p>
        </p:txBody>
      </p:sp>
      <p:sp>
        <p:nvSpPr>
          <p:cNvPr id="4" name="Rectangle 22"/>
          <p:cNvSpPr txBox="1">
            <a:spLocks noChangeArrowheads="1"/>
          </p:cNvSpPr>
          <p:nvPr/>
        </p:nvSpPr>
        <p:spPr bwMode="auto">
          <a:xfrm>
            <a:off x="261938" y="2708920"/>
            <a:ext cx="8577262" cy="23822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atinLnBrk="0"/>
            <a:r>
              <a:rPr lang="en-US" altLang="ko-KR" kern="0" dirty="0" smtClean="0"/>
              <a:t> DBWR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0" kern="0" dirty="0" smtClean="0"/>
              <a:t>버퍼캐시에 있는 수정된(</a:t>
            </a:r>
            <a:r>
              <a:rPr lang="en-US" altLang="ko-KR" sz="1400" b="0" kern="0" dirty="0" smtClean="0"/>
              <a:t>Dirty) </a:t>
            </a:r>
            <a:r>
              <a:rPr lang="ko-KR" altLang="en-US" sz="1400" b="0" kern="0" dirty="0" smtClean="0"/>
              <a:t>버퍼의 내용을 데이터 파일에 기록.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b="0" kern="0" dirty="0" smtClean="0"/>
              <a:t>BLKW000</a:t>
            </a:r>
            <a:r>
              <a:rPr lang="ko-KR" altLang="en-US" sz="1400" b="0" kern="0" dirty="0" smtClean="0"/>
              <a:t>만으로 작업은 가능 하며 추가로 (</a:t>
            </a:r>
            <a:r>
              <a:rPr lang="en-US" altLang="ko-KR" sz="1400" b="0" kern="0" dirty="0" err="1" smtClean="0"/>
              <a:t>BLKWnnn</a:t>
            </a:r>
            <a:r>
              <a:rPr lang="en-US" altLang="ko-KR" sz="1400" b="0" kern="0" dirty="0" smtClean="0"/>
              <a:t>)</a:t>
            </a:r>
            <a:r>
              <a:rPr lang="ko-KR" altLang="en-US" sz="1400" b="0" kern="0" dirty="0" smtClean="0"/>
              <a:t>를 구성 가능. 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b="0" kern="0" dirty="0" err="1" smtClean="0"/>
              <a:t>BLKWnnn</a:t>
            </a:r>
            <a:r>
              <a:rPr lang="ko-KR" altLang="en-US" sz="1400" b="0" kern="0" dirty="0" smtClean="0"/>
              <a:t>의 주 작업은 </a:t>
            </a:r>
            <a:r>
              <a:rPr lang="ko-KR" altLang="en-US" sz="1400" b="0" kern="0" dirty="0" err="1" smtClean="0"/>
              <a:t>더티</a:t>
            </a:r>
            <a:r>
              <a:rPr lang="ko-KR" altLang="en-US" sz="1400" b="0" kern="0" dirty="0" smtClean="0"/>
              <a:t> 버퍼를 디스크에 기록하여 버퍼 캐시를 </a:t>
            </a:r>
            <a:r>
              <a:rPr lang="en-US" altLang="ko-KR" sz="1400" b="0" kern="0" dirty="0" smtClean="0"/>
              <a:t>Clean </a:t>
            </a:r>
            <a:r>
              <a:rPr lang="ko-KR" altLang="en-US" sz="1400" b="0" kern="0" dirty="0" smtClean="0"/>
              <a:t>상태로 유지.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b="0" kern="0" dirty="0" err="1" smtClean="0"/>
              <a:t>BLKWnnn</a:t>
            </a:r>
            <a:r>
              <a:rPr lang="ko-KR" altLang="en-US" sz="1400" b="0" kern="0" dirty="0" smtClean="0"/>
              <a:t>은 </a:t>
            </a:r>
            <a:r>
              <a:rPr lang="en-US" altLang="ko-KR" sz="1400" b="0" kern="0" dirty="0" smtClean="0"/>
              <a:t>LRU </a:t>
            </a:r>
            <a:r>
              <a:rPr lang="ko-KR" altLang="en-US" sz="1400" b="0" kern="0" dirty="0" err="1" smtClean="0"/>
              <a:t>더티</a:t>
            </a:r>
            <a:r>
              <a:rPr lang="ko-KR" altLang="en-US" sz="1400" b="0" kern="0" dirty="0" smtClean="0"/>
              <a:t> 버퍼를 디스크에 기록 함으로서 메모리에 남아 있는 최근에 사용된 버퍼를 유지하면서 사용가능 버퍼검색 성능을 향상. 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0" kern="0" dirty="0" smtClean="0"/>
              <a:t>초기화 변수 </a:t>
            </a:r>
            <a:r>
              <a:rPr lang="en-US" altLang="ko-KR" sz="1400" b="0" kern="0" dirty="0" err="1" smtClean="0"/>
              <a:t>dbwr_cnt</a:t>
            </a:r>
            <a:r>
              <a:rPr lang="ko-KR" altLang="en-US" sz="1400" b="0" kern="0" dirty="0" smtClean="0"/>
              <a:t>에서 정의.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b="0" kern="0" dirty="0" err="1" smtClean="0"/>
              <a:t>BLKWnnn</a:t>
            </a:r>
            <a:r>
              <a:rPr lang="en-US" altLang="ko-KR" sz="1400" b="0" kern="0" dirty="0" smtClean="0"/>
              <a:t> </a:t>
            </a:r>
            <a:r>
              <a:rPr lang="ko-KR" altLang="en-US" sz="1400" b="0" kern="0" dirty="0" smtClean="0"/>
              <a:t>프로세스는 서버프로세스가 임계 버퍼 수를 스캔 한 후 다시 사용할 수 있는 </a:t>
            </a:r>
            <a:r>
              <a:rPr lang="ko-KR" altLang="en-US" sz="1400" b="0" kern="0" dirty="0" err="1" smtClean="0"/>
              <a:t>클린버퍼를</a:t>
            </a:r>
            <a:r>
              <a:rPr lang="ko-KR" altLang="en-US" sz="1400" b="0" kern="0" dirty="0" smtClean="0"/>
              <a:t> 찾지 못하여</a:t>
            </a:r>
            <a:r>
              <a:rPr lang="en-US" altLang="ko-KR" sz="1400" b="0" kern="0" dirty="0" smtClean="0"/>
              <a:t>,</a:t>
            </a:r>
            <a:r>
              <a:rPr lang="ko-KR" altLang="en-US" sz="1400" b="0" kern="0" dirty="0" smtClean="0"/>
              <a:t> 신호를 받으면 </a:t>
            </a:r>
            <a:r>
              <a:rPr lang="ko-KR" altLang="en-US" sz="1400" b="0" kern="0" dirty="0" err="1" smtClean="0"/>
              <a:t>더티</a:t>
            </a:r>
            <a:r>
              <a:rPr lang="ko-KR" altLang="en-US" sz="1400" b="0" kern="0" dirty="0" smtClean="0"/>
              <a:t> 버퍼의 내용을 디스크에 기록.</a:t>
            </a:r>
            <a:endParaRPr lang="en-US" altLang="ko-KR" sz="1400" b="0" kern="0" dirty="0" smtClean="0"/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b="0" kern="0" dirty="0"/>
              <a:t> </a:t>
            </a:r>
            <a:r>
              <a:rPr lang="ko-KR" altLang="en-US" sz="1400" b="0" kern="0" dirty="0" smtClean="0"/>
              <a:t>실행 시점</a:t>
            </a:r>
            <a:endParaRPr lang="en-US" altLang="ko-KR" sz="1400" b="0" kern="0" dirty="0" smtClean="0"/>
          </a:p>
          <a:p>
            <a:pPr marL="743250" lvl="1" indent="-171450" eaLnBrk="1" hangingPunct="1">
              <a:lnSpc>
                <a:spcPct val="90000"/>
              </a:lnSpc>
              <a:spcBef>
                <a:spcPct val="20000"/>
              </a:spcBef>
              <a:buFontTx/>
              <a:buChar char="-"/>
            </a:pPr>
            <a:r>
              <a:rPr lang="en-US" altLang="ko-KR" sz="1200" kern="0" dirty="0" smtClean="0"/>
              <a:t>Dirty List</a:t>
            </a:r>
            <a:r>
              <a:rPr lang="ko-KR" altLang="en-US" sz="1200" kern="0" dirty="0" smtClean="0"/>
              <a:t>가 </a:t>
            </a:r>
            <a:r>
              <a:rPr lang="en-US" altLang="ko-KR" sz="1200" kern="0" dirty="0" err="1" smtClean="0"/>
              <a:t>Threadhold</a:t>
            </a:r>
            <a:r>
              <a:rPr lang="en-US" altLang="ko-KR" sz="1200" kern="0" dirty="0" smtClean="0"/>
              <a:t> Length </a:t>
            </a:r>
            <a:r>
              <a:rPr lang="ko-KR" altLang="en-US" sz="1200" kern="0" dirty="0" smtClean="0"/>
              <a:t>만큼 도달하는 시점</a:t>
            </a:r>
            <a:endParaRPr lang="en-US" altLang="ko-KR" sz="1200" kern="0" dirty="0" smtClean="0"/>
          </a:p>
          <a:p>
            <a:pPr marL="743250" lvl="1" indent="-171450" eaLnBrk="1" hangingPunct="1">
              <a:lnSpc>
                <a:spcPct val="90000"/>
              </a:lnSpc>
              <a:spcBef>
                <a:spcPct val="20000"/>
              </a:spcBef>
              <a:buFontTx/>
              <a:buChar char="-"/>
            </a:pPr>
            <a:r>
              <a:rPr lang="en-US" altLang="ko-KR" sz="1200" b="0" kern="0" dirty="0"/>
              <a:t> </a:t>
            </a:r>
            <a:r>
              <a:rPr lang="en-US" altLang="ko-KR" sz="1200" b="0" kern="0" dirty="0" smtClean="0"/>
              <a:t>Time-Out(3</a:t>
            </a:r>
            <a:r>
              <a:rPr lang="ko-KR" altLang="en-US" sz="1200" b="0" kern="0" dirty="0" smtClean="0"/>
              <a:t>초 마다</a:t>
            </a:r>
            <a:r>
              <a:rPr lang="en-US" altLang="ko-KR" sz="1200" b="0" kern="0" dirty="0" smtClean="0"/>
              <a:t>)</a:t>
            </a:r>
            <a:r>
              <a:rPr lang="ko-KR" altLang="en-US" sz="1200" b="0" kern="0" dirty="0" smtClean="0"/>
              <a:t>이 일어나는 시점</a:t>
            </a:r>
            <a:r>
              <a:rPr lang="en-US" altLang="ko-KR" sz="1200" b="0" kern="0" dirty="0" smtClean="0"/>
              <a:t>,</a:t>
            </a:r>
          </a:p>
          <a:p>
            <a:pPr marL="743250" lvl="1" indent="-171450" eaLnBrk="1" hangingPunct="1">
              <a:lnSpc>
                <a:spcPct val="90000"/>
              </a:lnSpc>
              <a:spcBef>
                <a:spcPct val="20000"/>
              </a:spcBef>
              <a:buFontTx/>
              <a:buChar char="-"/>
            </a:pPr>
            <a:r>
              <a:rPr lang="en-US" altLang="ko-KR" sz="1200" kern="0" dirty="0"/>
              <a:t> </a:t>
            </a:r>
            <a:r>
              <a:rPr lang="en-US" altLang="ko-KR" sz="1200" kern="0" dirty="0" err="1" smtClean="0"/>
              <a:t>CheckPoint</a:t>
            </a:r>
            <a:r>
              <a:rPr lang="ko-KR" altLang="en-US" sz="1200" kern="0" dirty="0" smtClean="0"/>
              <a:t>가 일어났을 때</a:t>
            </a:r>
            <a:endParaRPr lang="en-US" altLang="ko-KR" sz="1200" kern="0" dirty="0" smtClean="0"/>
          </a:p>
          <a:p>
            <a:pPr marL="743250" lvl="1" indent="-171450" eaLnBrk="1" hangingPunct="1">
              <a:lnSpc>
                <a:spcPct val="90000"/>
              </a:lnSpc>
              <a:spcBef>
                <a:spcPct val="20000"/>
              </a:spcBef>
              <a:buFontTx/>
              <a:buChar char="-"/>
            </a:pPr>
            <a:r>
              <a:rPr lang="en-US" altLang="ko-KR" sz="1200" b="0" kern="0" dirty="0"/>
              <a:t> </a:t>
            </a:r>
            <a:r>
              <a:rPr lang="en-US" altLang="ko-KR" sz="1200" kern="0" dirty="0" err="1" smtClean="0"/>
              <a:t>Tablespace</a:t>
            </a:r>
            <a:r>
              <a:rPr lang="ko-KR" altLang="en-US" sz="1200" kern="0" dirty="0" smtClean="0"/>
              <a:t>가 </a:t>
            </a:r>
            <a:r>
              <a:rPr lang="en-US" altLang="ko-KR" sz="1200" kern="0" dirty="0" smtClean="0"/>
              <a:t>Offline </a:t>
            </a:r>
            <a:r>
              <a:rPr lang="ko-KR" altLang="en-US" sz="1200" kern="0" dirty="0" smtClean="0"/>
              <a:t>또는 </a:t>
            </a:r>
            <a:r>
              <a:rPr lang="en-US" altLang="ko-KR" sz="1200" kern="0" dirty="0" smtClean="0"/>
              <a:t>Begin Backup </a:t>
            </a:r>
            <a:r>
              <a:rPr lang="ko-KR" altLang="en-US" sz="1200" kern="0" dirty="0" smtClean="0"/>
              <a:t>되거나 </a:t>
            </a:r>
            <a:r>
              <a:rPr lang="en-US" altLang="ko-KR" sz="1200" kern="0" dirty="0" smtClean="0"/>
              <a:t>Read Only</a:t>
            </a:r>
            <a:r>
              <a:rPr lang="ko-KR" altLang="en-US" sz="1200" kern="0" dirty="0" smtClean="0"/>
              <a:t>로 </a:t>
            </a:r>
            <a:r>
              <a:rPr lang="ko-KR" altLang="en-US" sz="1200" kern="0" dirty="0" err="1" smtClean="0"/>
              <a:t>변경시</a:t>
            </a:r>
            <a:r>
              <a:rPr lang="en-US" altLang="ko-KR" sz="1200" kern="0" dirty="0" smtClean="0"/>
              <a:t>., Table</a:t>
            </a:r>
            <a:r>
              <a:rPr lang="ko-KR" altLang="en-US" sz="1200" kern="0" dirty="0" smtClean="0"/>
              <a:t>를 </a:t>
            </a:r>
            <a:r>
              <a:rPr lang="en-US" altLang="ko-KR" sz="1200" kern="0" dirty="0" smtClean="0"/>
              <a:t>Drop</a:t>
            </a:r>
            <a:r>
              <a:rPr lang="ko-KR" altLang="en-US" sz="1200" kern="0" dirty="0" smtClean="0"/>
              <a:t>이나 </a:t>
            </a:r>
            <a:r>
              <a:rPr lang="en-US" altLang="ko-KR" sz="1200" kern="0" dirty="0" smtClean="0"/>
              <a:t>Truncate </a:t>
            </a:r>
            <a:r>
              <a:rPr lang="ko-KR" altLang="en-US" sz="1200" kern="0" dirty="0" smtClean="0"/>
              <a:t>하는 시점</a:t>
            </a:r>
            <a:endParaRPr lang="ko-KR" altLang="en-US" sz="1200" b="0" kern="0" dirty="0" smtClean="0"/>
          </a:p>
          <a:p>
            <a:pPr lvl="2" latinLnBrk="0"/>
            <a:endParaRPr lang="ko-KR" altLang="en-US" kern="0" dirty="0" smtClean="0"/>
          </a:p>
        </p:txBody>
      </p:sp>
    </p:spTree>
    <p:extLst>
      <p:ext uri="{BB962C8B-B14F-4D97-AF65-F5344CB8AC3E}">
        <p14:creationId xmlns:p14="http://schemas.microsoft.com/office/powerpoint/2010/main" val="42757110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Process </a:t>
            </a:r>
            <a:r>
              <a:rPr lang="ko-KR" altLang="en-US" smtClean="0"/>
              <a:t>구조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4" name="Rectangle 22"/>
          <p:cNvSpPr txBox="1">
            <a:spLocks noChangeArrowheads="1"/>
          </p:cNvSpPr>
          <p:nvPr/>
        </p:nvSpPr>
        <p:spPr bwMode="auto">
          <a:xfrm>
            <a:off x="261938" y="866775"/>
            <a:ext cx="8577262" cy="3030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atinLnBrk="0"/>
            <a:r>
              <a:rPr lang="en-US" altLang="ko-KR" kern="0" dirty="0" smtClean="0"/>
              <a:t> LGWR or LOGW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0" kern="0" dirty="0" err="1" smtClean="0"/>
              <a:t>리두</a:t>
            </a:r>
            <a:r>
              <a:rPr lang="ko-KR" altLang="en-US" sz="1400" b="0" kern="0" dirty="0" smtClean="0"/>
              <a:t> 로그 버퍼를 관리</a:t>
            </a:r>
            <a:r>
              <a:rPr lang="en-US" altLang="ko-KR" sz="1400" b="0" kern="0" dirty="0" smtClean="0"/>
              <a:t>.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0" kern="0" dirty="0" err="1" smtClean="0"/>
              <a:t>리두</a:t>
            </a:r>
            <a:r>
              <a:rPr lang="ko-KR" altLang="en-US" sz="1400" b="0" kern="0" dirty="0" smtClean="0"/>
              <a:t> 로그 버퍼를 디스크에 있는 </a:t>
            </a:r>
            <a:r>
              <a:rPr lang="ko-KR" altLang="en-US" sz="1400" b="0" kern="0" dirty="0" err="1" smtClean="0"/>
              <a:t>리두</a:t>
            </a:r>
            <a:r>
              <a:rPr lang="ko-KR" altLang="en-US" sz="1400" b="0" kern="0" dirty="0" smtClean="0"/>
              <a:t> 로그 파일에 기록</a:t>
            </a:r>
            <a:r>
              <a:rPr lang="en-US" altLang="ko-KR" sz="1400" b="0" kern="0" dirty="0" smtClean="0"/>
              <a:t>. 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b="0" kern="0" dirty="0" smtClean="0"/>
              <a:t>LGWR</a:t>
            </a:r>
            <a:r>
              <a:rPr lang="ko-KR" altLang="en-US" sz="1400" b="0" kern="0" dirty="0" smtClean="0"/>
              <a:t>는 다음을 기록 합니다</a:t>
            </a:r>
            <a:r>
              <a:rPr lang="en-US" altLang="ko-KR" sz="1400" b="0" kern="0" dirty="0" smtClean="0"/>
              <a:t>.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200" kern="0" dirty="0" smtClean="0"/>
              <a:t>사용자 프로세스가 트랜잭션을 </a:t>
            </a:r>
            <a:r>
              <a:rPr lang="en-US" altLang="ko-KR" sz="1200" kern="0" dirty="0" smtClean="0"/>
              <a:t>Commit</a:t>
            </a:r>
            <a:r>
              <a:rPr lang="ko-KR" altLang="en-US" sz="1200" kern="0" dirty="0" smtClean="0"/>
              <a:t>할 때의 </a:t>
            </a:r>
            <a:r>
              <a:rPr lang="en-US" altLang="ko-KR" sz="1200" kern="0" dirty="0" smtClean="0"/>
              <a:t>Commit Record.</a:t>
            </a:r>
          </a:p>
          <a:p>
            <a:pPr marL="457200" lvl="1" indent="0" eaLnBrk="1" latinLnBrk="1" hangingPunct="1">
              <a:lnSpc>
                <a:spcPct val="90000"/>
              </a:lnSpc>
              <a:spcBef>
                <a:spcPct val="20000"/>
              </a:spcBef>
              <a:buFont typeface="Arial Black" pitchFamily="34" charset="0"/>
              <a:buNone/>
            </a:pPr>
            <a:r>
              <a:rPr lang="en-US" altLang="ko-KR" sz="1200" kern="0" dirty="0" smtClean="0"/>
              <a:t>     (</a:t>
            </a:r>
            <a:r>
              <a:rPr lang="ko-KR" altLang="en-US" sz="1200" kern="0" dirty="0" smtClean="0"/>
              <a:t>관련 </a:t>
            </a:r>
            <a:r>
              <a:rPr lang="ko-KR" altLang="en-US" sz="1200" kern="0" dirty="0" err="1" smtClean="0"/>
              <a:t>파리미터</a:t>
            </a:r>
            <a:r>
              <a:rPr lang="ko-KR" altLang="en-US" sz="1200" kern="0" dirty="0" smtClean="0"/>
              <a:t> </a:t>
            </a:r>
            <a:r>
              <a:rPr lang="en-US" altLang="ko-KR" sz="1200" kern="0" dirty="0" smtClean="0"/>
              <a:t>: </a:t>
            </a:r>
            <a:r>
              <a:rPr lang="en-US" altLang="ko-KR" sz="1200" kern="0" dirty="0" smtClean="0">
                <a:solidFill>
                  <a:schemeClr val="tx2">
                    <a:satMod val="200000"/>
                  </a:schemeClr>
                </a:solidFill>
              </a:rPr>
              <a:t>COMMIT_FLUSH_REQUEST, COMMIT_FLUSH_WAIT </a:t>
            </a:r>
            <a:r>
              <a:rPr lang="en-US" altLang="ko-KR" sz="1200" kern="0" dirty="0" smtClean="0"/>
              <a:t>)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200" kern="0" dirty="0" err="1" smtClean="0"/>
              <a:t>리두</a:t>
            </a:r>
            <a:r>
              <a:rPr lang="ko-KR" altLang="en-US" sz="1200" kern="0" dirty="0" smtClean="0"/>
              <a:t> 로그 버퍼 실행 시점</a:t>
            </a:r>
          </a:p>
          <a:p>
            <a:pPr marL="1143000" lvl="2" indent="-2286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kern="0" dirty="0" err="1" smtClean="0"/>
              <a:t>리두</a:t>
            </a:r>
            <a:r>
              <a:rPr lang="ko-KR" altLang="en-US" kern="0" dirty="0" smtClean="0"/>
              <a:t> 로그 버퍼의 3분의 </a:t>
            </a:r>
            <a:r>
              <a:rPr lang="en-US" altLang="ko-KR" kern="0" dirty="0" smtClean="0"/>
              <a:t>1</a:t>
            </a:r>
            <a:r>
              <a:rPr lang="ko-KR" altLang="en-US" kern="0" dirty="0" smtClean="0"/>
              <a:t>이상 채워질 때</a:t>
            </a:r>
            <a:r>
              <a:rPr lang="en-US" altLang="ko-KR" kern="0" dirty="0" smtClean="0"/>
              <a:t>, </a:t>
            </a:r>
            <a:r>
              <a:rPr lang="ko-KR" altLang="en-US" kern="0" dirty="0" smtClean="0"/>
              <a:t>주기적인 </a:t>
            </a:r>
            <a:r>
              <a:rPr lang="en-US" altLang="ko-KR" kern="0" dirty="0" smtClean="0"/>
              <a:t>Time-Out (3</a:t>
            </a:r>
            <a:r>
              <a:rPr lang="ko-KR" altLang="en-US" kern="0" dirty="0" smtClean="0"/>
              <a:t>초마다</a:t>
            </a:r>
            <a:r>
              <a:rPr lang="en-US" altLang="ko-KR" kern="0" dirty="0" smtClean="0"/>
              <a:t>), Checkpoint </a:t>
            </a:r>
            <a:r>
              <a:rPr lang="ko-KR" altLang="en-US" kern="0" dirty="0" smtClean="0"/>
              <a:t>발생에 의해</a:t>
            </a:r>
            <a:endParaRPr lang="en-US" altLang="ko-KR" kern="0" dirty="0" smtClean="0"/>
          </a:p>
          <a:p>
            <a:pPr marL="1143000" lvl="2" indent="-2286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kern="0" dirty="0" err="1" smtClean="0"/>
              <a:t>리두</a:t>
            </a:r>
            <a:r>
              <a:rPr lang="ko-KR" altLang="en-US" kern="0" dirty="0" smtClean="0"/>
              <a:t> 로그 버퍼가</a:t>
            </a:r>
            <a:r>
              <a:rPr lang="en-US" altLang="ko-KR" kern="0" dirty="0" smtClean="0"/>
              <a:t> 1M </a:t>
            </a:r>
            <a:r>
              <a:rPr lang="ko-KR" altLang="en-US" kern="0" dirty="0" smtClean="0"/>
              <a:t>이상 채워질 때</a:t>
            </a:r>
          </a:p>
          <a:p>
            <a:pPr marL="1143000" lvl="2" indent="-2286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kern="0" dirty="0" smtClean="0"/>
              <a:t>필요한 경우 </a:t>
            </a:r>
            <a:r>
              <a:rPr lang="en-US" altLang="ko-KR" kern="0" dirty="0" err="1" smtClean="0"/>
              <a:t>BLKWnnn</a:t>
            </a:r>
            <a:r>
              <a:rPr lang="en-US" altLang="ko-KR" kern="0" dirty="0" smtClean="0"/>
              <a:t> </a:t>
            </a:r>
            <a:r>
              <a:rPr lang="ko-KR" altLang="en-US" kern="0" dirty="0" smtClean="0"/>
              <a:t>프로세스가 수정된 버퍼를 디스크에 기록할 때</a:t>
            </a:r>
            <a:endParaRPr lang="en-US" altLang="ko-KR" kern="0" dirty="0" smtClean="0"/>
          </a:p>
          <a:p>
            <a:pPr marL="914400" lvl="2" indent="0" eaLnBrk="1" latinLnBrk="1" hangingPunct="1">
              <a:lnSpc>
                <a:spcPct val="90000"/>
              </a:lnSpc>
              <a:spcBef>
                <a:spcPct val="20000"/>
              </a:spcBef>
              <a:buFont typeface="-윤고딕120"/>
              <a:buNone/>
            </a:pPr>
            <a:r>
              <a:rPr lang="en-US" altLang="ko-KR" kern="0" dirty="0" smtClean="0"/>
              <a:t>    </a:t>
            </a:r>
            <a:r>
              <a:rPr lang="ko-KR" altLang="ko-KR" kern="0" dirty="0" smtClean="0"/>
              <a:t>( </a:t>
            </a:r>
            <a:r>
              <a:rPr lang="en-US" altLang="ko-KR" kern="0" dirty="0" smtClean="0"/>
              <a:t>Note : </a:t>
            </a:r>
            <a:r>
              <a:rPr lang="en-US" altLang="ko-KR" kern="0" dirty="0" err="1" smtClean="0"/>
              <a:t>BLKWnnn</a:t>
            </a:r>
            <a:r>
              <a:rPr lang="ko-KR" altLang="en-US" kern="0" dirty="0" smtClean="0"/>
              <a:t>은 </a:t>
            </a:r>
            <a:r>
              <a:rPr lang="ko-KR" altLang="en-US" kern="0" dirty="0" err="1" smtClean="0"/>
              <a:t>리두</a:t>
            </a:r>
            <a:r>
              <a:rPr lang="ko-KR" altLang="en-US" kern="0" dirty="0" smtClean="0"/>
              <a:t> 레코드가 디스크에 기록 하지 않은 것을 발견 할 경우 </a:t>
            </a:r>
            <a:r>
              <a:rPr lang="en-US" altLang="ko-KR" kern="0" dirty="0" smtClean="0"/>
              <a:t>LGWR</a:t>
            </a:r>
            <a:r>
              <a:rPr lang="ko-KR" altLang="en-US" kern="0" dirty="0" smtClean="0"/>
              <a:t>에게 신호를  보내   </a:t>
            </a:r>
            <a:endParaRPr lang="en-US" altLang="ko-KR" kern="0" dirty="0" smtClean="0"/>
          </a:p>
          <a:p>
            <a:pPr marL="914400" lvl="2" indent="0" eaLnBrk="1" latinLnBrk="1" hangingPunct="1">
              <a:lnSpc>
                <a:spcPct val="90000"/>
              </a:lnSpc>
              <a:spcBef>
                <a:spcPct val="20000"/>
              </a:spcBef>
              <a:buFont typeface="-윤고딕120"/>
              <a:buNone/>
            </a:pPr>
            <a:r>
              <a:rPr lang="en-US" altLang="ko-KR" kern="0" dirty="0" smtClean="0"/>
              <a:t>               LGWR</a:t>
            </a:r>
            <a:r>
              <a:rPr lang="ko-KR" altLang="en-US" kern="0" dirty="0" smtClean="0"/>
              <a:t>가 모든 </a:t>
            </a:r>
            <a:r>
              <a:rPr lang="ko-KR" altLang="en-US" kern="0" dirty="0" err="1" smtClean="0"/>
              <a:t>리두</a:t>
            </a:r>
            <a:r>
              <a:rPr lang="ko-KR" altLang="en-US" kern="0" dirty="0" smtClean="0"/>
              <a:t> 버퍼를 기록을 완료 할 때까지 대기</a:t>
            </a:r>
            <a:r>
              <a:rPr lang="en-US" altLang="ko-KR" kern="0" dirty="0" smtClean="0"/>
              <a:t>)</a:t>
            </a:r>
            <a:r>
              <a:rPr lang="ko-KR" altLang="en-US" kern="0" dirty="0" smtClean="0"/>
              <a:t> </a:t>
            </a:r>
          </a:p>
          <a:p>
            <a:pPr marL="305100" indent="0" eaLnBrk="1" latinLnBrk="1" hangingPunct="1">
              <a:lnSpc>
                <a:spcPct val="90000"/>
              </a:lnSpc>
              <a:spcBef>
                <a:spcPct val="20000"/>
              </a:spcBef>
              <a:buFont typeface="Wingdings" pitchFamily="2" charset="2"/>
              <a:buNone/>
            </a:pPr>
            <a:endParaRPr lang="ko-KR" altLang="en-US" kern="0" dirty="0" smtClean="0"/>
          </a:p>
        </p:txBody>
      </p:sp>
      <p:sp>
        <p:nvSpPr>
          <p:cNvPr id="15" name="Rectangle 22"/>
          <p:cNvSpPr txBox="1">
            <a:spLocks noChangeArrowheads="1"/>
          </p:cNvSpPr>
          <p:nvPr/>
        </p:nvSpPr>
        <p:spPr bwMode="auto">
          <a:xfrm>
            <a:off x="261938" y="4071131"/>
            <a:ext cx="8577262" cy="20221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atinLnBrk="0"/>
            <a:r>
              <a:rPr lang="en-US" altLang="ko-KR" kern="0" dirty="0" smtClean="0"/>
              <a:t> CKPT (=Check Point)</a:t>
            </a:r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0" kern="0" dirty="0" smtClean="0"/>
              <a:t>체크</a:t>
            </a:r>
            <a:r>
              <a:rPr lang="en-US" altLang="ko-KR" sz="1400" b="0" kern="0" dirty="0" smtClean="0"/>
              <a:t> </a:t>
            </a:r>
            <a:r>
              <a:rPr lang="ko-KR" altLang="en-US" sz="1400" b="0" kern="0" dirty="0" smtClean="0"/>
              <a:t>포인트가 발생하면</a:t>
            </a:r>
            <a:r>
              <a:rPr lang="en-US" altLang="ko-KR" sz="1400" b="0" kern="0" dirty="0" smtClean="0"/>
              <a:t>, </a:t>
            </a:r>
            <a:r>
              <a:rPr lang="ko-KR" altLang="en-US" sz="1400" b="0" kern="0" dirty="0" smtClean="0"/>
              <a:t>모든 데이터 파일의 헤더를 갱신</a:t>
            </a:r>
            <a:endParaRPr lang="en-US" altLang="ko-KR" sz="1400" b="0" kern="0" dirty="0" smtClean="0"/>
          </a:p>
          <a:p>
            <a:pPr marL="648000" indent="-34290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b="0" kern="0" dirty="0" smtClean="0"/>
              <a:t>체크 포인트 발생 시점</a:t>
            </a:r>
            <a:r>
              <a:rPr lang="en-US" altLang="ko-KR" sz="1400" b="0" kern="0" dirty="0" smtClean="0"/>
              <a:t>.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200" kern="0" dirty="0" err="1" smtClean="0"/>
              <a:t>Tablespace</a:t>
            </a:r>
            <a:r>
              <a:rPr lang="ko-KR" altLang="en-US" sz="1200" kern="0" dirty="0" smtClean="0"/>
              <a:t>가 </a:t>
            </a:r>
            <a:r>
              <a:rPr lang="en-US" altLang="ko-KR" sz="1200" kern="0" dirty="0" smtClean="0"/>
              <a:t>offline </a:t>
            </a:r>
            <a:r>
              <a:rPr lang="ko-KR" altLang="en-US" sz="1200" kern="0" dirty="0" smtClean="0"/>
              <a:t>될 경우</a:t>
            </a:r>
            <a:r>
              <a:rPr lang="en-US" altLang="ko-KR" sz="1200" kern="0" dirty="0" smtClean="0"/>
              <a:t>.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200" kern="0" dirty="0" smtClean="0"/>
              <a:t>LOG_CHECKPOINT_TIMEOUT (</a:t>
            </a:r>
            <a:r>
              <a:rPr lang="ko-KR" altLang="en-US" sz="1200" kern="0" dirty="0" smtClean="0"/>
              <a:t>기본 </a:t>
            </a:r>
            <a:r>
              <a:rPr lang="en-US" altLang="ko-KR" sz="1200" kern="0" dirty="0" smtClean="0"/>
              <a:t>30</a:t>
            </a:r>
            <a:r>
              <a:rPr lang="ko-KR" altLang="en-US" sz="1200" kern="0" dirty="0" smtClean="0"/>
              <a:t>분</a:t>
            </a:r>
            <a:r>
              <a:rPr lang="en-US" altLang="ko-KR" sz="1200" kern="0" dirty="0" smtClean="0"/>
              <a:t>) </a:t>
            </a:r>
            <a:r>
              <a:rPr lang="ko-KR" altLang="en-US" sz="1200" kern="0" dirty="0" smtClean="0"/>
              <a:t>에 지정된 시간 간격마다 </a:t>
            </a:r>
            <a:endParaRPr lang="en-US" altLang="ko-KR" sz="1200" kern="0" dirty="0" smtClean="0"/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200" kern="0" dirty="0" smtClean="0"/>
              <a:t>DB</a:t>
            </a:r>
            <a:r>
              <a:rPr lang="ko-KR" altLang="en-US" sz="1200" kern="0" dirty="0" smtClean="0"/>
              <a:t>가 정상 종료될 때 </a:t>
            </a:r>
            <a:endParaRPr lang="en-US" altLang="ko-KR" sz="1200" kern="0" dirty="0" smtClean="0"/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200" kern="0" dirty="0" smtClean="0"/>
              <a:t>사용자의 요청 </a:t>
            </a:r>
            <a:r>
              <a:rPr lang="en-US" altLang="ko-KR" sz="1200" kern="0" dirty="0" smtClean="0"/>
              <a:t>(alter system checkpoint)</a:t>
            </a:r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200" kern="0" dirty="0" smtClean="0"/>
              <a:t>LOG_CHECKPOINT_INTERVAL (</a:t>
            </a:r>
            <a:r>
              <a:rPr lang="ko-KR" altLang="en-US" sz="1200" kern="0" dirty="0" smtClean="0"/>
              <a:t>기본 </a:t>
            </a:r>
            <a:r>
              <a:rPr lang="en-US" altLang="ko-KR" sz="1200" kern="0" dirty="0" smtClean="0"/>
              <a:t>0) : </a:t>
            </a:r>
            <a:r>
              <a:rPr lang="ko-KR" altLang="en-US" sz="1200" kern="0" dirty="0" err="1" smtClean="0"/>
              <a:t>인스턴스</a:t>
            </a:r>
            <a:r>
              <a:rPr lang="ko-KR" altLang="en-US" sz="1200" kern="0" dirty="0" smtClean="0"/>
              <a:t> 복구에 필요한 </a:t>
            </a:r>
            <a:r>
              <a:rPr lang="ko-KR" altLang="en-US" sz="1200" kern="0" dirty="0" err="1" smtClean="0"/>
              <a:t>리두</a:t>
            </a:r>
            <a:r>
              <a:rPr lang="ko-KR" altLang="en-US" sz="1200" kern="0" dirty="0" smtClean="0"/>
              <a:t> 로그블록의 수를 지정</a:t>
            </a:r>
            <a:r>
              <a:rPr lang="en-US" altLang="ko-KR" sz="1200" kern="0" dirty="0" smtClean="0"/>
              <a:t>. </a:t>
            </a:r>
            <a:r>
              <a:rPr lang="ko-KR" altLang="en-US" sz="1200" kern="0" dirty="0" err="1" smtClean="0"/>
              <a:t>리두로그</a:t>
            </a:r>
            <a:r>
              <a:rPr lang="ko-KR" altLang="en-US" sz="1200" kern="0" dirty="0" smtClean="0"/>
              <a:t> 블록이 설정 값에 도달하면 체크포인트 발생</a:t>
            </a:r>
            <a:endParaRPr lang="en-US" altLang="ko-KR" sz="1200" kern="0" dirty="0" smtClean="0"/>
          </a:p>
          <a:p>
            <a:pPr marL="742950" lvl="1" indent="-285750" eaLnBrk="1" latin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200" kern="0" dirty="0" smtClean="0"/>
              <a:t>Redo Log File</a:t>
            </a:r>
            <a:r>
              <a:rPr lang="ko-KR" altLang="en-US" sz="1200" kern="0" dirty="0" smtClean="0"/>
              <a:t>에 </a:t>
            </a:r>
            <a:r>
              <a:rPr lang="en-US" altLang="ko-KR" sz="1200" kern="0" dirty="0" smtClean="0"/>
              <a:t>Log Switch </a:t>
            </a:r>
            <a:r>
              <a:rPr lang="ko-KR" altLang="en-US" sz="1200" kern="0" dirty="0" smtClean="0"/>
              <a:t>발생시</a:t>
            </a:r>
          </a:p>
          <a:p>
            <a:pPr marL="305100" indent="0" eaLnBrk="1" latinLnBrk="1" hangingPunct="1">
              <a:lnSpc>
                <a:spcPct val="90000"/>
              </a:lnSpc>
              <a:spcBef>
                <a:spcPct val="20000"/>
              </a:spcBef>
              <a:buFont typeface="Wingdings" pitchFamily="2" charset="2"/>
              <a:buNone/>
            </a:pPr>
            <a:endParaRPr lang="ko-KR" altLang="en-US" kern="0" dirty="0" smtClean="0"/>
          </a:p>
        </p:txBody>
      </p:sp>
    </p:spTree>
    <p:extLst>
      <p:ext uri="{BB962C8B-B14F-4D97-AF65-F5344CB8AC3E}">
        <p14:creationId xmlns:p14="http://schemas.microsoft.com/office/powerpoint/2010/main" val="33652692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Process </a:t>
            </a:r>
            <a:r>
              <a:rPr lang="ko-KR" altLang="en-US" smtClean="0"/>
              <a:t>구조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4" name="Rectangle 22"/>
          <p:cNvSpPr txBox="1">
            <a:spLocks noChangeArrowheads="1"/>
          </p:cNvSpPr>
          <p:nvPr/>
        </p:nvSpPr>
        <p:spPr bwMode="auto">
          <a:xfrm>
            <a:off x="261568" y="1268760"/>
            <a:ext cx="8577262" cy="3456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16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2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latinLnBrk="0"/>
            <a:r>
              <a:rPr lang="en-US" altLang="ko-KR" kern="0" dirty="0" smtClean="0"/>
              <a:t>  LOGA(=Log </a:t>
            </a:r>
            <a:r>
              <a:rPr lang="en-US" altLang="ko-KR" kern="0" dirty="0" err="1" smtClean="0"/>
              <a:t>Archiver</a:t>
            </a:r>
            <a:r>
              <a:rPr lang="en-US" altLang="ko-KR" kern="0" dirty="0" smtClean="0"/>
              <a:t>)</a:t>
            </a:r>
          </a:p>
          <a:p>
            <a:pPr marL="648000" indent="-342900" ea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b="0" dirty="0" smtClean="0"/>
              <a:t>LOGA</a:t>
            </a:r>
            <a:r>
              <a:rPr lang="ko-KR" altLang="en-US" sz="1400" b="0" dirty="0" smtClean="0"/>
              <a:t>은 </a:t>
            </a:r>
            <a:r>
              <a:rPr lang="en-US" altLang="ko-KR" sz="1400" b="0" dirty="0"/>
              <a:t>Online Redo Log File</a:t>
            </a:r>
            <a:r>
              <a:rPr lang="ko-KR" altLang="en-US" sz="1400" b="0" dirty="0"/>
              <a:t>이 꽉 차거나 </a:t>
            </a:r>
            <a:r>
              <a:rPr lang="en-US" altLang="ko-KR" sz="1400" b="0" dirty="0"/>
              <a:t>DBA</a:t>
            </a:r>
            <a:r>
              <a:rPr lang="ko-KR" altLang="en-US" sz="1400" b="0" dirty="0"/>
              <a:t>가 </a:t>
            </a:r>
            <a:r>
              <a:rPr lang="en-US" altLang="ko-KR" sz="1400" b="0" dirty="0"/>
              <a:t>Alter system switch </a:t>
            </a:r>
            <a:r>
              <a:rPr lang="en-US" altLang="ko-KR" sz="1400" b="0" dirty="0" err="1"/>
              <a:t>logfile</a:t>
            </a:r>
            <a:r>
              <a:rPr lang="ko-KR" altLang="en-US" sz="1400" b="0" dirty="0"/>
              <a:t>의 </a:t>
            </a:r>
            <a:endParaRPr lang="en-US" altLang="ko-KR" sz="1400" b="0" dirty="0" smtClean="0"/>
          </a:p>
          <a:p>
            <a:pPr marL="305100" indent="0" eaLnBrk="1" hangingPunct="1">
              <a:lnSpc>
                <a:spcPct val="90000"/>
              </a:lnSpc>
              <a:spcBef>
                <a:spcPct val="20000"/>
              </a:spcBef>
              <a:buNone/>
            </a:pPr>
            <a:r>
              <a:rPr lang="en-US" altLang="ko-KR" sz="1400" b="0" dirty="0" smtClean="0"/>
              <a:t>     </a:t>
            </a:r>
            <a:r>
              <a:rPr lang="ko-KR" altLang="en-US" sz="1400" b="0" dirty="0" smtClean="0"/>
              <a:t>명령어로 </a:t>
            </a:r>
            <a:r>
              <a:rPr lang="ko-KR" altLang="en-US" sz="1400" b="0" dirty="0"/>
              <a:t>강제적으로 시행 할 때 이를 지정된 저장장치로 </a:t>
            </a:r>
            <a:r>
              <a:rPr lang="en-US" altLang="ko-KR" sz="1400" b="0" dirty="0"/>
              <a:t>Copy </a:t>
            </a:r>
            <a:r>
              <a:rPr lang="ko-KR" altLang="en-US" sz="1400" b="0" dirty="0" smtClean="0"/>
              <a:t>.</a:t>
            </a:r>
            <a:endParaRPr lang="en-US" altLang="ko-KR" sz="1400" b="0" kern="0" dirty="0" smtClean="0"/>
          </a:p>
          <a:p>
            <a:pPr marL="648000" indent="-342900" ea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b="0" dirty="0" smtClean="0"/>
              <a:t>LOGA </a:t>
            </a:r>
            <a:r>
              <a:rPr lang="ko-KR" altLang="en-US" sz="1400" b="0" dirty="0"/>
              <a:t>프로세스는 </a:t>
            </a:r>
            <a:r>
              <a:rPr lang="en-US" altLang="ko-KR" sz="1400" b="0" dirty="0"/>
              <a:t>Database</a:t>
            </a:r>
            <a:r>
              <a:rPr lang="ko-KR" altLang="en-US" sz="1400" b="0" dirty="0"/>
              <a:t>가 </a:t>
            </a:r>
            <a:r>
              <a:rPr lang="en-US" altLang="ko-KR" sz="1400" b="0" dirty="0"/>
              <a:t>ARCHIVE Mode</a:t>
            </a:r>
            <a:r>
              <a:rPr lang="ko-KR" altLang="en-US" sz="1400" b="0" dirty="0"/>
              <a:t>에서 사용되고 </a:t>
            </a:r>
            <a:r>
              <a:rPr lang="ko-KR" altLang="en-US" sz="1400" b="0" dirty="0" err="1"/>
              <a:t>아카이브</a:t>
            </a:r>
            <a:r>
              <a:rPr lang="ko-KR" altLang="en-US" sz="1400" b="0" dirty="0"/>
              <a:t> 기능이 활성화 </a:t>
            </a:r>
            <a:r>
              <a:rPr lang="ko-KR" altLang="en-US" sz="1400" b="0" dirty="0" smtClean="0"/>
              <a:t>필</a:t>
            </a:r>
            <a:r>
              <a:rPr lang="ko-KR" altLang="en-US" sz="1400" b="0" dirty="0"/>
              <a:t>요</a:t>
            </a:r>
            <a:r>
              <a:rPr lang="en-US" altLang="ko-KR" sz="1400" b="0" kern="0" dirty="0" smtClean="0"/>
              <a:t>.</a:t>
            </a:r>
          </a:p>
          <a:p>
            <a:pPr marL="648000" indent="-342900" ea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b="0" kern="0" dirty="0" smtClean="0"/>
              <a:t>관련 </a:t>
            </a:r>
            <a:r>
              <a:rPr lang="en-US" altLang="ko-KR" b="0" kern="0" dirty="0" smtClean="0"/>
              <a:t>INIT Parameter</a:t>
            </a:r>
          </a:p>
          <a:p>
            <a:pPr marL="742950" lvl="1" indent="-285750" ea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200" dirty="0" smtClean="0"/>
              <a:t>LOG_ARCHIVE_DEST</a:t>
            </a:r>
            <a:endParaRPr lang="en-US" altLang="ko-KR" sz="1200" dirty="0"/>
          </a:p>
          <a:p>
            <a:pPr marL="742950" lvl="1" indent="-285750" ea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200" dirty="0" smtClean="0"/>
              <a:t>LOG_ARCHIVE_RETRY_TIME</a:t>
            </a:r>
          </a:p>
          <a:p>
            <a:pPr marL="742950" lvl="1" indent="-285750" ea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200" dirty="0" err="1" smtClean="0"/>
              <a:t>LOG_REPLICATION_DEST_n</a:t>
            </a:r>
            <a:endParaRPr lang="en-US" altLang="ko-KR" sz="1200" dirty="0"/>
          </a:p>
          <a:p>
            <a:pPr marL="742950" lvl="1" indent="-285750" eaLnBrk="1" hangingPunct="1">
              <a:spcBef>
                <a:spcPct val="20000"/>
              </a:spcBef>
              <a:buFontTx/>
              <a:buChar char="–"/>
            </a:pPr>
            <a:r>
              <a:rPr lang="en-US" altLang="ko-KR" sz="1200" dirty="0" smtClean="0"/>
              <a:t>LOG_ARCHIVE_OVERWRITE</a:t>
            </a:r>
          </a:p>
          <a:p>
            <a:pPr marL="742950" lvl="1" indent="-285750" ea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en-US" altLang="ko-KR" sz="1200" dirty="0" smtClean="0"/>
              <a:t>LOG_ARCHIVE_FORMAT</a:t>
            </a:r>
            <a:r>
              <a:rPr lang="en-US" altLang="ko-KR" sz="1200" dirty="0"/>
              <a:t>(%S,%T</a:t>
            </a:r>
            <a:r>
              <a:rPr lang="en-US" altLang="ko-KR" sz="1200" dirty="0" smtClean="0"/>
              <a:t>)</a:t>
            </a:r>
          </a:p>
          <a:p>
            <a:pPr marL="742950" lvl="1" indent="-285750" ea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endParaRPr lang="en-US" altLang="ko-KR" sz="1200" dirty="0"/>
          </a:p>
          <a:p>
            <a:pPr marL="648000" indent="-342900" eaLnBrk="1" hangingPunct="1">
              <a:lnSpc>
                <a:spcPct val="90000"/>
              </a:lnSpc>
              <a:spcBef>
                <a:spcPct val="20000"/>
              </a:spcBef>
              <a:buFontTx/>
              <a:buChar char="•"/>
            </a:pPr>
            <a:r>
              <a:rPr lang="ko-KR" altLang="en-US" b="0" kern="0" dirty="0" smtClean="0"/>
              <a:t>실행시점</a:t>
            </a:r>
            <a:endParaRPr lang="en-US" altLang="ko-KR" b="0" kern="0" dirty="0"/>
          </a:p>
          <a:p>
            <a:pPr marL="742950" lvl="1" indent="-285750" ea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200" dirty="0" smtClean="0"/>
              <a:t>로그 스위치가 발생실점이나 </a:t>
            </a:r>
            <a:r>
              <a:rPr lang="ko-KR" altLang="en-US" sz="1200" dirty="0" err="1" smtClean="0"/>
              <a:t>리두</a:t>
            </a:r>
            <a:r>
              <a:rPr lang="ko-KR" altLang="en-US" sz="1200" dirty="0" smtClean="0"/>
              <a:t> 로그 파일이 남은 공간이 없을 경우 </a:t>
            </a:r>
            <a:endParaRPr lang="en-US" altLang="ko-KR" sz="1200" dirty="0" smtClean="0"/>
          </a:p>
          <a:p>
            <a:pPr marL="742950" lvl="1" indent="-285750" eaLnBrk="1" hangingPunct="1">
              <a:lnSpc>
                <a:spcPct val="90000"/>
              </a:lnSpc>
              <a:spcBef>
                <a:spcPct val="20000"/>
              </a:spcBef>
              <a:buFontTx/>
              <a:buChar char="–"/>
            </a:pPr>
            <a:r>
              <a:rPr lang="ko-KR" altLang="en-US" sz="1200" dirty="0" smtClean="0"/>
              <a:t>사용자가 </a:t>
            </a:r>
            <a:r>
              <a:rPr lang="en-US" altLang="ko-KR" sz="1200" dirty="0" smtClean="0"/>
              <a:t>alter system switch </a:t>
            </a:r>
            <a:r>
              <a:rPr lang="en-US" altLang="ko-KR" sz="1200" dirty="0" err="1" smtClean="0"/>
              <a:t>logfie</a:t>
            </a:r>
            <a:r>
              <a:rPr lang="en-US" altLang="ko-KR" sz="1200" dirty="0" smtClean="0"/>
              <a:t> </a:t>
            </a:r>
            <a:r>
              <a:rPr lang="ko-KR" altLang="en-US" sz="1200" dirty="0" smtClean="0"/>
              <a:t>명령어를 강제로 시행</a:t>
            </a:r>
            <a:endParaRPr lang="en-US" altLang="ko-KR" sz="1200" dirty="0" smtClean="0"/>
          </a:p>
        </p:txBody>
      </p:sp>
    </p:spTree>
    <p:extLst>
      <p:ext uri="{BB962C8B-B14F-4D97-AF65-F5344CB8AC3E}">
        <p14:creationId xmlns:p14="http://schemas.microsoft.com/office/powerpoint/2010/main" val="5343838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4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Memory </a:t>
            </a:r>
            <a:r>
              <a:rPr lang="ko-KR" altLang="en-US" smtClean="0"/>
              <a:t>구조</a:t>
            </a:r>
          </a:p>
        </p:txBody>
      </p:sp>
      <p:sp>
        <p:nvSpPr>
          <p:cNvPr id="10243" name="Rectangle 4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MEMORY</a:t>
            </a:r>
          </a:p>
          <a:p>
            <a:endParaRPr lang="en-US" altLang="ko-KR" dirty="0"/>
          </a:p>
          <a:p>
            <a:endParaRPr lang="en-US" altLang="ko-KR" dirty="0" smtClean="0"/>
          </a:p>
        </p:txBody>
      </p:sp>
      <p:pic>
        <p:nvPicPr>
          <p:cNvPr id="25" name="Picture 2" descr="Z:\99.곧 지울것들\memory.jp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62000" y="1628800"/>
            <a:ext cx="7658100" cy="3743325"/>
          </a:xfrm>
          <a:prstGeom prst="rect">
            <a:avLst/>
          </a:prstGeom>
          <a:noFill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4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Memory </a:t>
            </a:r>
            <a:r>
              <a:rPr lang="ko-KR" altLang="en-US" smtClean="0"/>
              <a:t>구조</a:t>
            </a:r>
          </a:p>
        </p:txBody>
      </p:sp>
      <p:sp>
        <p:nvSpPr>
          <p:cNvPr id="10243" name="Rectangle 4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Shared Memory (TSM)</a:t>
            </a:r>
          </a:p>
          <a:p>
            <a:pPr lvl="1"/>
            <a:r>
              <a:rPr lang="ko-KR" altLang="en-US" dirty="0" smtClean="0"/>
              <a:t> </a:t>
            </a:r>
            <a:r>
              <a:rPr lang="ko-KR" altLang="en-US" dirty="0" err="1" smtClean="0"/>
              <a:t>인스턴스에</a:t>
            </a:r>
            <a:r>
              <a:rPr lang="ko-KR" altLang="en-US" dirty="0" smtClean="0"/>
              <a:t> 대한 데이터와 제어 정보를 가지는 공유 메모리 영역</a:t>
            </a:r>
          </a:p>
          <a:p>
            <a:pPr lvl="1"/>
            <a:r>
              <a:rPr lang="ko-KR" altLang="en-US" dirty="0" smtClean="0"/>
              <a:t> 사용자가 동시에 데이터를 공유</a:t>
            </a:r>
          </a:p>
          <a:p>
            <a:pPr lvl="1"/>
            <a:r>
              <a:rPr lang="ko-KR" altLang="en-US" dirty="0" smtClean="0"/>
              <a:t> </a:t>
            </a:r>
            <a:r>
              <a:rPr lang="en-US" altLang="ko-KR" dirty="0" smtClean="0"/>
              <a:t>Database Buffer, Redo Log Buffer, SQL Cache, Data  Dictionary Cache </a:t>
            </a:r>
            <a:r>
              <a:rPr lang="ko-KR" altLang="en-US" dirty="0" smtClean="0"/>
              <a:t>로 구성됨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 </a:t>
            </a:r>
            <a:r>
              <a:rPr lang="en-US" altLang="ko-KR" dirty="0" err="1" smtClean="0"/>
              <a:t>Backgroud</a:t>
            </a:r>
            <a:r>
              <a:rPr lang="en-US" altLang="ko-KR" dirty="0" smtClean="0"/>
              <a:t> Process</a:t>
            </a:r>
            <a:r>
              <a:rPr lang="ko-KR" altLang="en-US" dirty="0" smtClean="0"/>
              <a:t>는 </a:t>
            </a:r>
            <a:r>
              <a:rPr lang="ko-KR" altLang="en-US" dirty="0" err="1" smtClean="0"/>
              <a:t>인스턴스가</a:t>
            </a:r>
            <a:r>
              <a:rPr lang="ko-KR" altLang="en-US" dirty="0" smtClean="0"/>
              <a:t> 시작될 때 </a:t>
            </a:r>
            <a:r>
              <a:rPr lang="en-US" altLang="ko-KR" dirty="0" smtClean="0"/>
              <a:t>TSM </a:t>
            </a:r>
            <a:r>
              <a:rPr lang="ko-KR" altLang="en-US" dirty="0" smtClean="0"/>
              <a:t>영역을 할당하고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인스턴스가</a:t>
            </a:r>
            <a:r>
              <a:rPr lang="ko-KR" altLang="en-US" dirty="0" smtClean="0"/>
              <a:t> 종료하면 할당 해제</a:t>
            </a:r>
          </a:p>
          <a:p>
            <a:pPr lvl="1"/>
            <a:r>
              <a:rPr lang="en-US" altLang="ko-KR" dirty="0" smtClean="0"/>
              <a:t> TSM</a:t>
            </a:r>
            <a:r>
              <a:rPr lang="ko-KR" altLang="en-US" dirty="0" smtClean="0"/>
              <a:t>의 전체 크기는 </a:t>
            </a:r>
            <a:r>
              <a:rPr lang="ko-KR" altLang="en-US" dirty="0" err="1" smtClean="0"/>
              <a:t>인스턴스가</a:t>
            </a:r>
            <a:r>
              <a:rPr lang="ko-KR" altLang="en-US" dirty="0" smtClean="0"/>
              <a:t> 시작될 때 생성되어 고정됨</a:t>
            </a:r>
            <a:r>
              <a:rPr lang="en-US" altLang="ko-KR" dirty="0" smtClean="0"/>
              <a:t>.</a:t>
            </a:r>
          </a:p>
        </p:txBody>
      </p:sp>
      <p:grpSp>
        <p:nvGrpSpPr>
          <p:cNvPr id="10244" name="Group 17"/>
          <p:cNvGrpSpPr>
            <a:grpSpLocks/>
          </p:cNvGrpSpPr>
          <p:nvPr/>
        </p:nvGrpSpPr>
        <p:grpSpPr bwMode="auto">
          <a:xfrm>
            <a:off x="1439863" y="2936875"/>
            <a:ext cx="5995987" cy="3048000"/>
            <a:chOff x="1095" y="2332"/>
            <a:chExt cx="3066" cy="1492"/>
          </a:xfrm>
        </p:grpSpPr>
        <p:sp>
          <p:nvSpPr>
            <p:cNvPr id="10245" name="AutoShape 18"/>
            <p:cNvSpPr>
              <a:spLocks noChangeArrowheads="1"/>
            </p:cNvSpPr>
            <p:nvPr/>
          </p:nvSpPr>
          <p:spPr bwMode="auto">
            <a:xfrm>
              <a:off x="1095" y="2332"/>
              <a:ext cx="3066" cy="1492"/>
            </a:xfrm>
            <a:prstGeom prst="roundRect">
              <a:avLst>
                <a:gd name="adj" fmla="val 1537"/>
              </a:avLst>
            </a:prstGeom>
            <a:solidFill>
              <a:srgbClr val="E5E9F3"/>
            </a:solidFill>
            <a:ln w="12700" algn="ctr">
              <a:solidFill>
                <a:srgbClr val="4F69A3"/>
              </a:solidFill>
              <a:round/>
              <a:headEnd/>
              <a:tailEnd type="none" w="med" len="sm"/>
            </a:ln>
          </p:spPr>
          <p:txBody>
            <a:bodyPr wrap="none"/>
            <a:lstStyle/>
            <a:p>
              <a:pPr algn="just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 sz="1400" b="1">
                <a:latin typeface="맑은 고딕" pitchFamily="50" charset="-127"/>
                <a:ea typeface="맑은 고딕" pitchFamily="50" charset="-127"/>
              </a:endParaRPr>
            </a:p>
          </p:txBody>
        </p:sp>
        <p:grpSp>
          <p:nvGrpSpPr>
            <p:cNvPr id="10246" name="Group 19"/>
            <p:cNvGrpSpPr>
              <a:grpSpLocks/>
            </p:cNvGrpSpPr>
            <p:nvPr/>
          </p:nvGrpSpPr>
          <p:grpSpPr bwMode="auto">
            <a:xfrm>
              <a:off x="2199" y="2891"/>
              <a:ext cx="880" cy="843"/>
              <a:chOff x="2477" y="2710"/>
              <a:chExt cx="590" cy="574"/>
            </a:xfrm>
          </p:grpSpPr>
          <p:pic>
            <p:nvPicPr>
              <p:cNvPr id="10258" name="Picture 20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477" y="2710"/>
                <a:ext cx="590" cy="574"/>
              </a:xfrm>
              <a:prstGeom prst="rect">
                <a:avLst/>
              </a:prstGeom>
              <a:noFill/>
              <a:ln w="12700">
                <a:solidFill>
                  <a:srgbClr val="84A4B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259" name="Rectangle 21"/>
              <p:cNvSpPr>
                <a:spLocks noChangeArrowheads="1"/>
              </p:cNvSpPr>
              <p:nvPr/>
            </p:nvSpPr>
            <p:spPr bwMode="auto">
              <a:xfrm>
                <a:off x="2482" y="3098"/>
                <a:ext cx="94" cy="89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0260" name="Rectangle 22"/>
              <p:cNvSpPr>
                <a:spLocks noChangeArrowheads="1"/>
              </p:cNvSpPr>
              <p:nvPr/>
            </p:nvSpPr>
            <p:spPr bwMode="auto">
              <a:xfrm>
                <a:off x="2678" y="2998"/>
                <a:ext cx="94" cy="89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0261" name="Rectangle 23"/>
              <p:cNvSpPr>
                <a:spLocks noChangeArrowheads="1"/>
              </p:cNvSpPr>
              <p:nvPr/>
            </p:nvSpPr>
            <p:spPr bwMode="auto">
              <a:xfrm>
                <a:off x="2776" y="2997"/>
                <a:ext cx="94" cy="89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0262" name="Rectangle 24"/>
              <p:cNvSpPr>
                <a:spLocks noChangeArrowheads="1"/>
              </p:cNvSpPr>
              <p:nvPr/>
            </p:nvSpPr>
            <p:spPr bwMode="auto">
              <a:xfrm>
                <a:off x="2875" y="2904"/>
                <a:ext cx="94" cy="89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0263" name="Rectangle 25"/>
              <p:cNvSpPr>
                <a:spLocks noChangeArrowheads="1"/>
              </p:cNvSpPr>
              <p:nvPr/>
            </p:nvSpPr>
            <p:spPr bwMode="auto">
              <a:xfrm>
                <a:off x="2778" y="2808"/>
                <a:ext cx="100" cy="100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0264" name="Rectangle 26"/>
              <p:cNvSpPr>
                <a:spLocks noChangeArrowheads="1"/>
              </p:cNvSpPr>
              <p:nvPr/>
            </p:nvSpPr>
            <p:spPr bwMode="auto">
              <a:xfrm>
                <a:off x="2580" y="2714"/>
                <a:ext cx="94" cy="89"/>
              </a:xfrm>
              <a:prstGeom prst="rect">
                <a:avLst/>
              </a:prstGeom>
              <a:solidFill>
                <a:srgbClr val="84A4BE"/>
              </a:solidFill>
              <a:ln w="1270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</p:grpSp>
        <p:sp>
          <p:nvSpPr>
            <p:cNvPr id="10247" name="Rectangle 27"/>
            <p:cNvSpPr>
              <a:spLocks noChangeArrowheads="1"/>
            </p:cNvSpPr>
            <p:nvPr/>
          </p:nvSpPr>
          <p:spPr bwMode="auto">
            <a:xfrm>
              <a:off x="3168" y="2890"/>
              <a:ext cx="876" cy="847"/>
            </a:xfrm>
            <a:prstGeom prst="rect">
              <a:avLst/>
            </a:prstGeom>
            <a:solidFill>
              <a:schemeClr val="bg1"/>
            </a:solidFill>
            <a:ln w="19050" algn="ctr">
              <a:solidFill>
                <a:srgbClr val="84A4BE"/>
              </a:solidFill>
              <a:miter lim="800000"/>
              <a:headEnd/>
              <a:tailEnd/>
            </a:ln>
          </p:spPr>
          <p:txBody>
            <a:bodyPr lIns="36000" rIns="36000" anchor="ctr"/>
            <a:lstStyle/>
            <a:p>
              <a:pPr algn="ctr" eaLnBrk="0" latinLnBrk="0" hangingPunct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endParaRPr lang="ko-KR" altLang="en-US" sz="1300" b="1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248" name="WordArt 28"/>
            <p:cNvSpPr>
              <a:spLocks noChangeArrowheads="1" noChangeShapeType="1" noTextEdit="1"/>
            </p:cNvSpPr>
            <p:nvPr/>
          </p:nvSpPr>
          <p:spPr bwMode="auto">
            <a:xfrm>
              <a:off x="1947" y="2440"/>
              <a:ext cx="1367" cy="151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dist"/>
              <a:r>
                <a:rPr lang="en-US" altLang="ko-KR" sz="1600" b="1" kern="10">
                  <a:solidFill>
                    <a:srgbClr val="252937"/>
                  </a:solidFill>
                  <a:latin typeface="맑은 고딕"/>
                  <a:ea typeface="맑은 고딕"/>
                </a:rPr>
                <a:t>TSM (Tibero Shared Memory)</a:t>
              </a:r>
              <a:endParaRPr lang="ko-KR" altLang="en-US" sz="1600" b="1" kern="10">
                <a:solidFill>
                  <a:srgbClr val="252937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0249" name="WordArt 29"/>
            <p:cNvSpPr>
              <a:spLocks noChangeArrowheads="1" noChangeShapeType="1" noTextEdit="1"/>
            </p:cNvSpPr>
            <p:nvPr/>
          </p:nvSpPr>
          <p:spPr bwMode="auto">
            <a:xfrm>
              <a:off x="1425" y="2771"/>
              <a:ext cx="546" cy="78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dist"/>
              <a:r>
                <a:rPr lang="en-US" altLang="ko-KR" sz="1000" b="1" kern="10">
                  <a:solidFill>
                    <a:srgbClr val="252937"/>
                  </a:solidFill>
                  <a:latin typeface="맑은 고딕"/>
                  <a:ea typeface="맑은 고딕"/>
                </a:rPr>
                <a:t>Shared Cache</a:t>
              </a:r>
              <a:endParaRPr lang="ko-KR" altLang="en-US" sz="1000" b="1" kern="10">
                <a:solidFill>
                  <a:srgbClr val="252937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0250" name="WordArt 30"/>
            <p:cNvSpPr>
              <a:spLocks noChangeArrowheads="1" noChangeShapeType="1" noTextEdit="1"/>
            </p:cNvSpPr>
            <p:nvPr/>
          </p:nvSpPr>
          <p:spPr bwMode="auto">
            <a:xfrm>
              <a:off x="2350" y="2766"/>
              <a:ext cx="546" cy="78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dist"/>
              <a:r>
                <a:rPr lang="en-US" altLang="ko-KR" sz="1000" b="1" kern="10">
                  <a:solidFill>
                    <a:srgbClr val="252937"/>
                  </a:solidFill>
                  <a:latin typeface="맑은 고딕"/>
                  <a:ea typeface="맑은 고딕"/>
                </a:rPr>
                <a:t>Database Buffer</a:t>
              </a:r>
              <a:endParaRPr lang="ko-KR" altLang="en-US" sz="1000" b="1" kern="10">
                <a:solidFill>
                  <a:srgbClr val="252937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0251" name="WordArt 31"/>
            <p:cNvSpPr>
              <a:spLocks noChangeArrowheads="1" noChangeShapeType="1" noTextEdit="1"/>
            </p:cNvSpPr>
            <p:nvPr/>
          </p:nvSpPr>
          <p:spPr bwMode="auto">
            <a:xfrm>
              <a:off x="3340" y="2771"/>
              <a:ext cx="546" cy="78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dist"/>
              <a:r>
                <a:rPr lang="en-US" altLang="ko-KR" sz="1000" b="1" kern="10">
                  <a:solidFill>
                    <a:srgbClr val="252937"/>
                  </a:solidFill>
                  <a:latin typeface="맑은 고딕"/>
                  <a:ea typeface="맑은 고딕"/>
                </a:rPr>
                <a:t>Redo Log Buffer</a:t>
              </a:r>
              <a:endParaRPr lang="ko-KR" altLang="en-US" sz="1000" b="1" kern="10">
                <a:solidFill>
                  <a:srgbClr val="252937"/>
                </a:solidFill>
                <a:latin typeface="맑은 고딕"/>
                <a:ea typeface="맑은 고딕"/>
              </a:endParaRPr>
            </a:p>
          </p:txBody>
        </p:sp>
        <p:grpSp>
          <p:nvGrpSpPr>
            <p:cNvPr id="10252" name="Group 32"/>
            <p:cNvGrpSpPr>
              <a:grpSpLocks/>
            </p:cNvGrpSpPr>
            <p:nvPr/>
          </p:nvGrpSpPr>
          <p:grpSpPr bwMode="auto">
            <a:xfrm>
              <a:off x="1231" y="2889"/>
              <a:ext cx="874" cy="846"/>
              <a:chOff x="1296" y="2889"/>
              <a:chExt cx="874" cy="846"/>
            </a:xfrm>
          </p:grpSpPr>
          <p:sp>
            <p:nvSpPr>
              <p:cNvPr id="10253" name="Rectangle 33"/>
              <p:cNvSpPr>
                <a:spLocks noChangeArrowheads="1"/>
              </p:cNvSpPr>
              <p:nvPr/>
            </p:nvSpPr>
            <p:spPr bwMode="auto">
              <a:xfrm>
                <a:off x="1296" y="2889"/>
                <a:ext cx="874" cy="846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84A4BE"/>
                </a:solidFill>
                <a:miter lim="800000"/>
                <a:headEnd/>
                <a:tailEnd/>
              </a:ln>
            </p:spPr>
            <p:txBody>
              <a:bodyPr lIns="36000" rIns="36000" anchor="ctr"/>
              <a:lstStyle/>
              <a:p>
                <a:pPr algn="ctr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 sz="1300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0254" name="AutoShape 34"/>
              <p:cNvSpPr>
                <a:spLocks noChangeArrowheads="1"/>
              </p:cNvSpPr>
              <p:nvPr/>
            </p:nvSpPr>
            <p:spPr bwMode="auto">
              <a:xfrm>
                <a:off x="1383" y="2978"/>
                <a:ext cx="708" cy="269"/>
              </a:xfrm>
              <a:prstGeom prst="roundRect">
                <a:avLst>
                  <a:gd name="adj" fmla="val 16667"/>
                </a:avLst>
              </a:prstGeom>
              <a:solidFill>
                <a:srgbClr val="EAEAEA"/>
              </a:solidFill>
              <a:ln w="9525" algn="ctr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0255" name="WordArt 35"/>
              <p:cNvSpPr>
                <a:spLocks noChangeArrowheads="1" noChangeShapeType="1" noTextEdit="1"/>
              </p:cNvSpPr>
              <p:nvPr/>
            </p:nvSpPr>
            <p:spPr bwMode="auto">
              <a:xfrm>
                <a:off x="1480" y="3084"/>
                <a:ext cx="546" cy="78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pPr algn="dist"/>
                <a:r>
                  <a:rPr lang="en-US" altLang="ko-KR" sz="1000" b="1" kern="10">
                    <a:solidFill>
                      <a:srgbClr val="252937"/>
                    </a:solidFill>
                    <a:latin typeface="맑은 고딕"/>
                    <a:ea typeface="맑은 고딕"/>
                  </a:rPr>
                  <a:t>SQL Cache</a:t>
                </a:r>
                <a:endParaRPr lang="ko-KR" altLang="en-US" sz="1000" b="1" kern="10">
                  <a:solidFill>
                    <a:srgbClr val="252937"/>
                  </a:solidFill>
                  <a:latin typeface="맑은 고딕"/>
                  <a:ea typeface="맑은 고딕"/>
                </a:endParaRPr>
              </a:p>
            </p:txBody>
          </p:sp>
          <p:sp>
            <p:nvSpPr>
              <p:cNvPr id="10256" name="AutoShape 36"/>
              <p:cNvSpPr>
                <a:spLocks noChangeArrowheads="1"/>
              </p:cNvSpPr>
              <p:nvPr/>
            </p:nvSpPr>
            <p:spPr bwMode="auto">
              <a:xfrm>
                <a:off x="1386" y="3370"/>
                <a:ext cx="708" cy="269"/>
              </a:xfrm>
              <a:prstGeom prst="roundRect">
                <a:avLst>
                  <a:gd name="adj" fmla="val 16667"/>
                </a:avLst>
              </a:prstGeom>
              <a:solidFill>
                <a:srgbClr val="EAEAEA"/>
              </a:solidFill>
              <a:ln w="9525" algn="ctr">
                <a:solidFill>
                  <a:srgbClr val="969696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just" eaLnBrk="0" latinLnBrk="0" hangingPunct="0">
                  <a:lnSpc>
                    <a:spcPct val="120000"/>
                  </a:lnSpc>
                  <a:spcAft>
                    <a:spcPct val="15000"/>
                  </a:spcAft>
                  <a:buClr>
                    <a:srgbClr val="087EA8"/>
                  </a:buClr>
                  <a:buFont typeface="-윤고딕120"/>
                  <a:buNone/>
                </a:pPr>
                <a:endParaRPr lang="ko-KR" altLang="en-US" b="1">
                  <a:latin typeface="맑은 고딕" pitchFamily="50" charset="-127"/>
                  <a:ea typeface="맑은 고딕" pitchFamily="50" charset="-127"/>
                </a:endParaRPr>
              </a:p>
            </p:txBody>
          </p:sp>
          <p:sp>
            <p:nvSpPr>
              <p:cNvPr id="10257" name="WordArt 37"/>
              <p:cNvSpPr>
                <a:spLocks noChangeArrowheads="1" noChangeShapeType="1" noTextEdit="1"/>
              </p:cNvSpPr>
              <p:nvPr/>
            </p:nvSpPr>
            <p:spPr bwMode="auto">
              <a:xfrm>
                <a:off x="1454" y="3460"/>
                <a:ext cx="573" cy="100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pPr algn="dist"/>
                <a:r>
                  <a:rPr lang="en-US" altLang="ko-KR" sz="1000" b="1" kern="10">
                    <a:solidFill>
                      <a:srgbClr val="252937"/>
                    </a:solidFill>
                    <a:latin typeface="맑은 고딕"/>
                    <a:ea typeface="맑은 고딕"/>
                  </a:rPr>
                  <a:t>Data dictionary cache</a:t>
                </a:r>
                <a:endParaRPr lang="ko-KR" altLang="en-US" sz="1000" b="1" kern="10">
                  <a:solidFill>
                    <a:srgbClr val="252937"/>
                  </a:solidFill>
                  <a:latin typeface="맑은 고딕"/>
                  <a:ea typeface="맑은 고딕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631944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4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</a:t>
            </a:r>
            <a:r>
              <a:rPr lang="ko-KR" altLang="en-US" dirty="0" smtClean="0"/>
              <a:t>구조</a:t>
            </a:r>
          </a:p>
        </p:txBody>
      </p:sp>
      <p:sp>
        <p:nvSpPr>
          <p:cNvPr id="10243" name="Rectangle 4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An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Database</a:t>
            </a:r>
          </a:p>
        </p:txBody>
      </p:sp>
      <p:sp>
        <p:nvSpPr>
          <p:cNvPr id="26" name="Rectangle 64"/>
          <p:cNvSpPr>
            <a:spLocks noChangeArrowheads="1"/>
          </p:cNvSpPr>
          <p:nvPr/>
        </p:nvSpPr>
        <p:spPr bwMode="auto">
          <a:xfrm>
            <a:off x="503548" y="3501008"/>
            <a:ext cx="7772400" cy="23234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Wingdings" pitchFamily="2" charset="2"/>
              <a:buChar char="§"/>
            </a:pP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하나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or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그 이상의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Control files, </a:t>
            </a: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그리고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3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Group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이상의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Redo log files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Wingdings" pitchFamily="2" charset="2"/>
              <a:buChar char="§"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Wingdings" pitchFamily="2" charset="2"/>
              <a:buChar char="§"/>
            </a:pP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lvl="1" eaLnBrk="1" latinLnBrk="1" hangingPunct="1">
              <a:lnSpc>
                <a:spcPct val="80000"/>
              </a:lnSpc>
              <a:spcBef>
                <a:spcPct val="20000"/>
              </a:spcBef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Tables &amp; Indexes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들과 같은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Logical structure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들은 물리적으로 </a:t>
            </a: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Datafiles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에 저장 되는 파일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 typeface="Wingdings" pitchFamily="2" charset="2"/>
              <a:buChar char="§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Wingdings" pitchFamily="2" charset="2"/>
              <a:buChar char="§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Redo Log Files</a:t>
            </a:r>
          </a:p>
          <a:p>
            <a:pPr lvl="1" eaLnBrk="1" latinLnBrk="1" hangingPunct="1">
              <a:lnSpc>
                <a:spcPct val="80000"/>
              </a:lnSpc>
              <a:spcBef>
                <a:spcPct val="20000"/>
              </a:spcBef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복구를 위하여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Database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에서 변경된 모든 것을 기록 하는 파일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 typeface="Wingdings" pitchFamily="2" charset="2"/>
              <a:buChar char="§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 typeface="Wingdings" pitchFamily="2" charset="2"/>
              <a:buChar char="§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Control Files</a:t>
            </a:r>
          </a:p>
          <a:p>
            <a:pPr lvl="1" eaLnBrk="1" latinLnBrk="1" hangingPunct="1">
              <a:lnSpc>
                <a:spcPct val="80000"/>
              </a:lnSpc>
              <a:spcBef>
                <a:spcPct val="20000"/>
              </a:spcBef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Database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의 물리적 구조와 상태를 기록 하는 파일.</a:t>
            </a:r>
          </a:p>
        </p:txBody>
      </p:sp>
      <p:grpSp>
        <p:nvGrpSpPr>
          <p:cNvPr id="27" name="Group 76"/>
          <p:cNvGrpSpPr>
            <a:grpSpLocks/>
          </p:cNvGrpSpPr>
          <p:nvPr/>
        </p:nvGrpSpPr>
        <p:grpSpPr bwMode="auto">
          <a:xfrm>
            <a:off x="2744788" y="1524000"/>
            <a:ext cx="1141412" cy="1371600"/>
            <a:chOff x="2064" y="3515"/>
            <a:chExt cx="719" cy="638"/>
          </a:xfrm>
        </p:grpSpPr>
        <p:grpSp>
          <p:nvGrpSpPr>
            <p:cNvPr id="28" name="Group 77"/>
            <p:cNvGrpSpPr>
              <a:grpSpLocks/>
            </p:cNvGrpSpPr>
            <p:nvPr/>
          </p:nvGrpSpPr>
          <p:grpSpPr bwMode="auto">
            <a:xfrm>
              <a:off x="2064" y="3515"/>
              <a:ext cx="479" cy="398"/>
              <a:chOff x="2064" y="3515"/>
              <a:chExt cx="479" cy="398"/>
            </a:xfrm>
          </p:grpSpPr>
          <p:sp>
            <p:nvSpPr>
              <p:cNvPr id="43" name="Oval 78"/>
              <p:cNvSpPr>
                <a:spLocks noChangeArrowheads="1"/>
              </p:cNvSpPr>
              <p:nvPr/>
            </p:nvSpPr>
            <p:spPr bwMode="auto">
              <a:xfrm>
                <a:off x="2068" y="3795"/>
                <a:ext cx="472" cy="118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4" name="Line 79"/>
              <p:cNvSpPr>
                <a:spLocks noChangeShapeType="1"/>
              </p:cNvSpPr>
              <p:nvPr/>
            </p:nvSpPr>
            <p:spPr bwMode="auto">
              <a:xfrm>
                <a:off x="2543" y="3573"/>
                <a:ext cx="0" cy="29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5" name="Rectangle 80"/>
              <p:cNvSpPr>
                <a:spLocks noChangeArrowheads="1"/>
              </p:cNvSpPr>
              <p:nvPr/>
            </p:nvSpPr>
            <p:spPr bwMode="auto">
              <a:xfrm>
                <a:off x="2071" y="3579"/>
                <a:ext cx="468" cy="277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6" name="Oval 81"/>
              <p:cNvSpPr>
                <a:spLocks noChangeArrowheads="1"/>
              </p:cNvSpPr>
              <p:nvPr/>
            </p:nvSpPr>
            <p:spPr bwMode="auto">
              <a:xfrm>
                <a:off x="2068" y="3515"/>
                <a:ext cx="472" cy="120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7" name="Line 82"/>
              <p:cNvSpPr>
                <a:spLocks noChangeShapeType="1"/>
              </p:cNvSpPr>
              <p:nvPr/>
            </p:nvSpPr>
            <p:spPr bwMode="auto">
              <a:xfrm>
                <a:off x="2064" y="3579"/>
                <a:ext cx="0" cy="28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29" name="Group 83"/>
            <p:cNvGrpSpPr>
              <a:grpSpLocks/>
            </p:cNvGrpSpPr>
            <p:nvPr/>
          </p:nvGrpSpPr>
          <p:grpSpPr bwMode="auto">
            <a:xfrm>
              <a:off x="2160" y="3611"/>
              <a:ext cx="479" cy="398"/>
              <a:chOff x="2160" y="3611"/>
              <a:chExt cx="479" cy="398"/>
            </a:xfrm>
          </p:grpSpPr>
          <p:sp>
            <p:nvSpPr>
              <p:cNvPr id="38" name="Oval 84"/>
              <p:cNvSpPr>
                <a:spLocks noChangeArrowheads="1"/>
              </p:cNvSpPr>
              <p:nvPr/>
            </p:nvSpPr>
            <p:spPr bwMode="auto">
              <a:xfrm>
                <a:off x="2164" y="3891"/>
                <a:ext cx="472" cy="118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39" name="Line 85"/>
              <p:cNvSpPr>
                <a:spLocks noChangeShapeType="1"/>
              </p:cNvSpPr>
              <p:nvPr/>
            </p:nvSpPr>
            <p:spPr bwMode="auto">
              <a:xfrm>
                <a:off x="2639" y="3669"/>
                <a:ext cx="0" cy="29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0" name="Rectangle 86"/>
              <p:cNvSpPr>
                <a:spLocks noChangeArrowheads="1"/>
              </p:cNvSpPr>
              <p:nvPr/>
            </p:nvSpPr>
            <p:spPr bwMode="auto">
              <a:xfrm>
                <a:off x="2167" y="3675"/>
                <a:ext cx="468" cy="277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1" name="Oval 87"/>
              <p:cNvSpPr>
                <a:spLocks noChangeArrowheads="1"/>
              </p:cNvSpPr>
              <p:nvPr/>
            </p:nvSpPr>
            <p:spPr bwMode="auto">
              <a:xfrm>
                <a:off x="2164" y="3611"/>
                <a:ext cx="472" cy="120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42" name="Line 88"/>
              <p:cNvSpPr>
                <a:spLocks noChangeShapeType="1"/>
              </p:cNvSpPr>
              <p:nvPr/>
            </p:nvSpPr>
            <p:spPr bwMode="auto">
              <a:xfrm>
                <a:off x="2160" y="3675"/>
                <a:ext cx="0" cy="289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30" name="Group 89"/>
            <p:cNvGrpSpPr>
              <a:grpSpLocks/>
            </p:cNvGrpSpPr>
            <p:nvPr/>
          </p:nvGrpSpPr>
          <p:grpSpPr bwMode="auto">
            <a:xfrm>
              <a:off x="2304" y="3755"/>
              <a:ext cx="479" cy="398"/>
              <a:chOff x="2304" y="3755"/>
              <a:chExt cx="479" cy="398"/>
            </a:xfrm>
          </p:grpSpPr>
          <p:grpSp>
            <p:nvGrpSpPr>
              <p:cNvPr id="31" name="Group 90"/>
              <p:cNvGrpSpPr>
                <a:grpSpLocks/>
              </p:cNvGrpSpPr>
              <p:nvPr/>
            </p:nvGrpSpPr>
            <p:grpSpPr bwMode="auto">
              <a:xfrm>
                <a:off x="2304" y="3755"/>
                <a:ext cx="479" cy="398"/>
                <a:chOff x="2304" y="3755"/>
                <a:chExt cx="479" cy="398"/>
              </a:xfrm>
            </p:grpSpPr>
            <p:sp>
              <p:nvSpPr>
                <p:cNvPr id="33" name="Oval 91"/>
                <p:cNvSpPr>
                  <a:spLocks noChangeArrowheads="1"/>
                </p:cNvSpPr>
                <p:nvPr/>
              </p:nvSpPr>
              <p:spPr bwMode="auto">
                <a:xfrm>
                  <a:off x="2308" y="4035"/>
                  <a:ext cx="472" cy="118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4" name="Line 92"/>
                <p:cNvSpPr>
                  <a:spLocks noChangeShapeType="1"/>
                </p:cNvSpPr>
                <p:nvPr/>
              </p:nvSpPr>
              <p:spPr bwMode="auto">
                <a:xfrm>
                  <a:off x="2783" y="3813"/>
                  <a:ext cx="0" cy="291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5" name="Rectangle 93"/>
                <p:cNvSpPr>
                  <a:spLocks noChangeArrowheads="1"/>
                </p:cNvSpPr>
                <p:nvPr/>
              </p:nvSpPr>
              <p:spPr bwMode="auto">
                <a:xfrm>
                  <a:off x="2311" y="3819"/>
                  <a:ext cx="468" cy="277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6" name="Oval 94"/>
                <p:cNvSpPr>
                  <a:spLocks noChangeArrowheads="1"/>
                </p:cNvSpPr>
                <p:nvPr/>
              </p:nvSpPr>
              <p:spPr bwMode="auto">
                <a:xfrm>
                  <a:off x="2308" y="3755"/>
                  <a:ext cx="472" cy="120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37" name="Line 95"/>
                <p:cNvSpPr>
                  <a:spLocks noChangeShapeType="1"/>
                </p:cNvSpPr>
                <p:nvPr/>
              </p:nvSpPr>
              <p:spPr bwMode="auto">
                <a:xfrm>
                  <a:off x="2304" y="3819"/>
                  <a:ext cx="0" cy="289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2" name="Rectangle 96"/>
              <p:cNvSpPr>
                <a:spLocks noChangeArrowheads="1"/>
              </p:cNvSpPr>
              <p:nvPr/>
            </p:nvSpPr>
            <p:spPr bwMode="auto">
              <a:xfrm>
                <a:off x="2414" y="3872"/>
                <a:ext cx="349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Data Files</a:t>
                </a:r>
              </a:p>
            </p:txBody>
          </p:sp>
        </p:grpSp>
      </p:grpSp>
      <p:grpSp>
        <p:nvGrpSpPr>
          <p:cNvPr id="48" name="Group 103"/>
          <p:cNvGrpSpPr>
            <a:grpSpLocks/>
          </p:cNvGrpSpPr>
          <p:nvPr/>
        </p:nvGrpSpPr>
        <p:grpSpPr bwMode="auto">
          <a:xfrm>
            <a:off x="4191000" y="1547813"/>
            <a:ext cx="1066800" cy="1309687"/>
            <a:chOff x="3360" y="3563"/>
            <a:chExt cx="672" cy="561"/>
          </a:xfrm>
        </p:grpSpPr>
        <p:grpSp>
          <p:nvGrpSpPr>
            <p:cNvPr id="49" name="Group 104"/>
            <p:cNvGrpSpPr>
              <a:grpSpLocks/>
            </p:cNvGrpSpPr>
            <p:nvPr/>
          </p:nvGrpSpPr>
          <p:grpSpPr bwMode="auto">
            <a:xfrm>
              <a:off x="3360" y="3563"/>
              <a:ext cx="501" cy="417"/>
              <a:chOff x="3360" y="3563"/>
              <a:chExt cx="501" cy="417"/>
            </a:xfrm>
          </p:grpSpPr>
          <p:sp>
            <p:nvSpPr>
              <p:cNvPr id="58" name="Oval 105"/>
              <p:cNvSpPr>
                <a:spLocks noChangeArrowheads="1"/>
              </p:cNvSpPr>
              <p:nvPr/>
            </p:nvSpPr>
            <p:spPr bwMode="auto">
              <a:xfrm>
                <a:off x="3364" y="3856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59" name="Line 106"/>
              <p:cNvSpPr>
                <a:spLocks noChangeShapeType="1"/>
              </p:cNvSpPr>
              <p:nvPr/>
            </p:nvSpPr>
            <p:spPr bwMode="auto">
              <a:xfrm>
                <a:off x="3861" y="3624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60" name="Rectangle 107"/>
              <p:cNvSpPr>
                <a:spLocks noChangeArrowheads="1"/>
              </p:cNvSpPr>
              <p:nvPr/>
            </p:nvSpPr>
            <p:spPr bwMode="auto">
              <a:xfrm>
                <a:off x="3367" y="3630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61" name="Oval 108"/>
              <p:cNvSpPr>
                <a:spLocks noChangeArrowheads="1"/>
              </p:cNvSpPr>
              <p:nvPr/>
            </p:nvSpPr>
            <p:spPr bwMode="auto">
              <a:xfrm>
                <a:off x="3364" y="3563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62" name="Line 109"/>
              <p:cNvSpPr>
                <a:spLocks noChangeShapeType="1"/>
              </p:cNvSpPr>
              <p:nvPr/>
            </p:nvSpPr>
            <p:spPr bwMode="auto">
              <a:xfrm>
                <a:off x="3360" y="3630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50" name="Group 110"/>
            <p:cNvGrpSpPr>
              <a:grpSpLocks/>
            </p:cNvGrpSpPr>
            <p:nvPr/>
          </p:nvGrpSpPr>
          <p:grpSpPr bwMode="auto">
            <a:xfrm>
              <a:off x="3504" y="3707"/>
              <a:ext cx="528" cy="417"/>
              <a:chOff x="3504" y="3707"/>
              <a:chExt cx="528" cy="417"/>
            </a:xfrm>
          </p:grpSpPr>
          <p:grpSp>
            <p:nvGrpSpPr>
              <p:cNvPr id="51" name="Group 111"/>
              <p:cNvGrpSpPr>
                <a:grpSpLocks/>
              </p:cNvGrpSpPr>
              <p:nvPr/>
            </p:nvGrpSpPr>
            <p:grpSpPr bwMode="auto">
              <a:xfrm>
                <a:off x="3504" y="3707"/>
                <a:ext cx="501" cy="417"/>
                <a:chOff x="3504" y="3707"/>
                <a:chExt cx="501" cy="417"/>
              </a:xfrm>
            </p:grpSpPr>
            <p:sp>
              <p:nvSpPr>
                <p:cNvPr id="53" name="Oval 112"/>
                <p:cNvSpPr>
                  <a:spLocks noChangeArrowheads="1"/>
                </p:cNvSpPr>
                <p:nvPr/>
              </p:nvSpPr>
              <p:spPr bwMode="auto">
                <a:xfrm>
                  <a:off x="3508" y="4000"/>
                  <a:ext cx="494" cy="12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54" name="Line 113"/>
                <p:cNvSpPr>
                  <a:spLocks noChangeShapeType="1"/>
                </p:cNvSpPr>
                <p:nvPr/>
              </p:nvSpPr>
              <p:spPr bwMode="auto">
                <a:xfrm>
                  <a:off x="4005" y="3768"/>
                  <a:ext cx="0" cy="30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55" name="Rectangle 114"/>
                <p:cNvSpPr>
                  <a:spLocks noChangeArrowheads="1"/>
                </p:cNvSpPr>
                <p:nvPr/>
              </p:nvSpPr>
              <p:spPr bwMode="auto">
                <a:xfrm>
                  <a:off x="3511" y="3774"/>
                  <a:ext cx="490" cy="290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56" name="Oval 115"/>
                <p:cNvSpPr>
                  <a:spLocks noChangeArrowheads="1"/>
                </p:cNvSpPr>
                <p:nvPr/>
              </p:nvSpPr>
              <p:spPr bwMode="auto">
                <a:xfrm>
                  <a:off x="3508" y="3707"/>
                  <a:ext cx="494" cy="12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57" name="Line 116"/>
                <p:cNvSpPr>
                  <a:spLocks noChangeShapeType="1"/>
                </p:cNvSpPr>
                <p:nvPr/>
              </p:nvSpPr>
              <p:spPr bwMode="auto">
                <a:xfrm>
                  <a:off x="3504" y="3774"/>
                  <a:ext cx="0" cy="30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52" name="Rectangle 117"/>
              <p:cNvSpPr>
                <a:spLocks noChangeArrowheads="1"/>
              </p:cNvSpPr>
              <p:nvPr/>
            </p:nvSpPr>
            <p:spPr bwMode="auto">
              <a:xfrm>
                <a:off x="3523" y="3830"/>
                <a:ext cx="509" cy="2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Redo Log Files</a:t>
                </a:r>
              </a:p>
            </p:txBody>
          </p:sp>
        </p:grpSp>
      </p:grpSp>
      <p:grpSp>
        <p:nvGrpSpPr>
          <p:cNvPr id="63" name="Group 118"/>
          <p:cNvGrpSpPr>
            <a:grpSpLocks/>
          </p:cNvGrpSpPr>
          <p:nvPr/>
        </p:nvGrpSpPr>
        <p:grpSpPr bwMode="auto">
          <a:xfrm>
            <a:off x="5943600" y="1828800"/>
            <a:ext cx="838200" cy="990600"/>
            <a:chOff x="4848" y="3467"/>
            <a:chExt cx="528" cy="417"/>
          </a:xfrm>
        </p:grpSpPr>
        <p:grpSp>
          <p:nvGrpSpPr>
            <p:cNvPr id="64" name="Group 119"/>
            <p:cNvGrpSpPr>
              <a:grpSpLocks/>
            </p:cNvGrpSpPr>
            <p:nvPr/>
          </p:nvGrpSpPr>
          <p:grpSpPr bwMode="auto">
            <a:xfrm>
              <a:off x="4848" y="3467"/>
              <a:ext cx="501" cy="417"/>
              <a:chOff x="4848" y="3467"/>
              <a:chExt cx="501" cy="417"/>
            </a:xfrm>
          </p:grpSpPr>
          <p:sp>
            <p:nvSpPr>
              <p:cNvPr id="66" name="Oval 120"/>
              <p:cNvSpPr>
                <a:spLocks noChangeArrowheads="1"/>
              </p:cNvSpPr>
              <p:nvPr/>
            </p:nvSpPr>
            <p:spPr bwMode="auto">
              <a:xfrm>
                <a:off x="4852" y="376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67" name="Line 121"/>
              <p:cNvSpPr>
                <a:spLocks noChangeShapeType="1"/>
              </p:cNvSpPr>
              <p:nvPr/>
            </p:nvSpPr>
            <p:spPr bwMode="auto">
              <a:xfrm>
                <a:off x="5349" y="352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68" name="Rectangle 122"/>
              <p:cNvSpPr>
                <a:spLocks noChangeArrowheads="1"/>
              </p:cNvSpPr>
              <p:nvPr/>
            </p:nvSpPr>
            <p:spPr bwMode="auto">
              <a:xfrm>
                <a:off x="4855" y="353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69" name="Oval 123"/>
              <p:cNvSpPr>
                <a:spLocks noChangeArrowheads="1"/>
              </p:cNvSpPr>
              <p:nvPr/>
            </p:nvSpPr>
            <p:spPr bwMode="auto">
              <a:xfrm>
                <a:off x="4852" y="346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70" name="Line 124"/>
              <p:cNvSpPr>
                <a:spLocks noChangeShapeType="1"/>
              </p:cNvSpPr>
              <p:nvPr/>
            </p:nvSpPr>
            <p:spPr bwMode="auto">
              <a:xfrm>
                <a:off x="4848" y="353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65" name="Rectangle 125"/>
            <p:cNvSpPr>
              <a:spLocks noChangeArrowheads="1"/>
            </p:cNvSpPr>
            <p:nvPr/>
          </p:nvSpPr>
          <p:spPr bwMode="auto">
            <a:xfrm>
              <a:off x="4867" y="3590"/>
              <a:ext cx="509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200" b="1">
                  <a:solidFill>
                    <a:srgbClr val="FFFF00"/>
                  </a:solidFill>
                  <a:latin typeface="Arial" pitchFamily="34" charset="0"/>
                  <a:ea typeface="돋움" pitchFamily="50" charset="-127"/>
                </a:rPr>
                <a:t>Control Files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589460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4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en-US" altLang="ko-KR" dirty="0"/>
              <a:t>Database </a:t>
            </a:r>
            <a:r>
              <a:rPr lang="ko-KR" altLang="en-US" dirty="0"/>
              <a:t>구조</a:t>
            </a:r>
            <a:endParaRPr lang="ko-KR" altLang="en-US" dirty="0" smtClean="0"/>
          </a:p>
        </p:txBody>
      </p:sp>
      <p:sp>
        <p:nvSpPr>
          <p:cNvPr id="10243" name="Rectangle 4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Redo Log Files</a:t>
            </a:r>
          </a:p>
        </p:txBody>
      </p:sp>
      <p:sp>
        <p:nvSpPr>
          <p:cNvPr id="4" name="Rectangle 70"/>
          <p:cNvSpPr>
            <a:spLocks noChangeArrowheads="1"/>
          </p:cNvSpPr>
          <p:nvPr/>
        </p:nvSpPr>
        <p:spPr bwMode="auto">
          <a:xfrm>
            <a:off x="685800" y="3733800"/>
            <a:ext cx="7772400" cy="198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dirty="0" err="1" smtClean="0">
                <a:latin typeface="맑은 고딕" pitchFamily="50" charset="-127"/>
                <a:ea typeface="맑은 고딕" pitchFamily="50" charset="-127"/>
              </a:rPr>
              <a:t>리두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로그 파일들은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순환하며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Write</a:t>
            </a: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리두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로그 그룹은 적어도 2개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이상.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만약 </a:t>
            </a: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Databse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운영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Mode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ARCHIVELOG Mode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일 경우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Log Switch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일어날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때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eaLnBrk="1" latinLnBrk="1" hangingPunct="1">
              <a:lnSpc>
                <a:spcPct val="80000"/>
              </a:lnSpc>
              <a:spcBef>
                <a:spcPct val="20000"/>
              </a:spcBef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  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Log_Archive_Dest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Copy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되어져 향후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복구시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사용. 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ko-KR" altLang="ko-KR" sz="1400" dirty="0"/>
          </a:p>
        </p:txBody>
      </p:sp>
      <p:grpSp>
        <p:nvGrpSpPr>
          <p:cNvPr id="5" name="Group 71"/>
          <p:cNvGrpSpPr>
            <a:grpSpLocks/>
          </p:cNvGrpSpPr>
          <p:nvPr/>
        </p:nvGrpSpPr>
        <p:grpSpPr bwMode="auto">
          <a:xfrm>
            <a:off x="2057400" y="1884363"/>
            <a:ext cx="1219200" cy="974725"/>
            <a:chOff x="3504" y="3707"/>
            <a:chExt cx="528" cy="417"/>
          </a:xfrm>
        </p:grpSpPr>
        <p:grpSp>
          <p:nvGrpSpPr>
            <p:cNvPr id="6" name="Group 72"/>
            <p:cNvGrpSpPr>
              <a:grpSpLocks/>
            </p:cNvGrpSpPr>
            <p:nvPr/>
          </p:nvGrpSpPr>
          <p:grpSpPr bwMode="auto">
            <a:xfrm>
              <a:off x="3504" y="3707"/>
              <a:ext cx="501" cy="417"/>
              <a:chOff x="3504" y="3707"/>
              <a:chExt cx="501" cy="417"/>
            </a:xfrm>
          </p:grpSpPr>
          <p:sp>
            <p:nvSpPr>
              <p:cNvPr id="8" name="Oval 73"/>
              <p:cNvSpPr>
                <a:spLocks noChangeArrowheads="1"/>
              </p:cNvSpPr>
              <p:nvPr/>
            </p:nvSpPr>
            <p:spPr bwMode="auto">
              <a:xfrm>
                <a:off x="3508" y="400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9" name="Line 74"/>
              <p:cNvSpPr>
                <a:spLocks noChangeShapeType="1"/>
              </p:cNvSpPr>
              <p:nvPr/>
            </p:nvSpPr>
            <p:spPr bwMode="auto">
              <a:xfrm>
                <a:off x="4005" y="376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0" name="Rectangle 75"/>
              <p:cNvSpPr>
                <a:spLocks noChangeArrowheads="1"/>
              </p:cNvSpPr>
              <p:nvPr/>
            </p:nvSpPr>
            <p:spPr bwMode="auto">
              <a:xfrm>
                <a:off x="3511" y="377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1" name="Oval 76"/>
              <p:cNvSpPr>
                <a:spLocks noChangeArrowheads="1"/>
              </p:cNvSpPr>
              <p:nvPr/>
            </p:nvSpPr>
            <p:spPr bwMode="auto">
              <a:xfrm>
                <a:off x="3508" y="370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2" name="Line 77"/>
              <p:cNvSpPr>
                <a:spLocks noChangeShapeType="1"/>
              </p:cNvSpPr>
              <p:nvPr/>
            </p:nvSpPr>
            <p:spPr bwMode="auto">
              <a:xfrm>
                <a:off x="3504" y="377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7" name="Rectangle 78"/>
            <p:cNvSpPr>
              <a:spLocks noChangeArrowheads="1"/>
            </p:cNvSpPr>
            <p:nvPr/>
          </p:nvSpPr>
          <p:spPr bwMode="auto">
            <a:xfrm>
              <a:off x="3523" y="3830"/>
              <a:ext cx="509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200" b="1" dirty="0">
                  <a:solidFill>
                    <a:srgbClr val="FFFF00"/>
                  </a:solidFill>
                  <a:latin typeface="Arial" pitchFamily="34" charset="0"/>
                  <a:ea typeface="돋움" pitchFamily="50" charset="-127"/>
                </a:rPr>
                <a:t>Log File </a:t>
              </a:r>
            </a:p>
            <a:p>
              <a:pPr algn="ctr">
                <a:spcBef>
                  <a:spcPct val="50000"/>
                </a:spcBef>
              </a:pPr>
              <a:r>
                <a:rPr lang="en-US" altLang="ko-KR" sz="1200" b="1" dirty="0">
                  <a:solidFill>
                    <a:srgbClr val="FFFF00"/>
                  </a:solidFill>
                  <a:latin typeface="Arial" pitchFamily="34" charset="0"/>
                  <a:ea typeface="돋움" pitchFamily="50" charset="-127"/>
                </a:rPr>
                <a:t>Group 1</a:t>
              </a:r>
            </a:p>
          </p:txBody>
        </p:sp>
      </p:grpSp>
      <p:grpSp>
        <p:nvGrpSpPr>
          <p:cNvPr id="13" name="Group 79"/>
          <p:cNvGrpSpPr>
            <a:grpSpLocks/>
          </p:cNvGrpSpPr>
          <p:nvPr/>
        </p:nvGrpSpPr>
        <p:grpSpPr bwMode="auto">
          <a:xfrm>
            <a:off x="3733800" y="1905000"/>
            <a:ext cx="1219200" cy="974725"/>
            <a:chOff x="3504" y="3707"/>
            <a:chExt cx="528" cy="417"/>
          </a:xfrm>
        </p:grpSpPr>
        <p:grpSp>
          <p:nvGrpSpPr>
            <p:cNvPr id="14" name="Group 80"/>
            <p:cNvGrpSpPr>
              <a:grpSpLocks/>
            </p:cNvGrpSpPr>
            <p:nvPr/>
          </p:nvGrpSpPr>
          <p:grpSpPr bwMode="auto">
            <a:xfrm>
              <a:off x="3504" y="3707"/>
              <a:ext cx="501" cy="417"/>
              <a:chOff x="3504" y="3707"/>
              <a:chExt cx="501" cy="417"/>
            </a:xfrm>
          </p:grpSpPr>
          <p:sp>
            <p:nvSpPr>
              <p:cNvPr id="16" name="Oval 81"/>
              <p:cNvSpPr>
                <a:spLocks noChangeArrowheads="1"/>
              </p:cNvSpPr>
              <p:nvPr/>
            </p:nvSpPr>
            <p:spPr bwMode="auto">
              <a:xfrm>
                <a:off x="3508" y="400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7" name="Line 82"/>
              <p:cNvSpPr>
                <a:spLocks noChangeShapeType="1"/>
              </p:cNvSpPr>
              <p:nvPr/>
            </p:nvSpPr>
            <p:spPr bwMode="auto">
              <a:xfrm>
                <a:off x="4005" y="376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8" name="Rectangle 83"/>
              <p:cNvSpPr>
                <a:spLocks noChangeArrowheads="1"/>
              </p:cNvSpPr>
              <p:nvPr/>
            </p:nvSpPr>
            <p:spPr bwMode="auto">
              <a:xfrm>
                <a:off x="3511" y="377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9" name="Oval 84"/>
              <p:cNvSpPr>
                <a:spLocks noChangeArrowheads="1"/>
              </p:cNvSpPr>
              <p:nvPr/>
            </p:nvSpPr>
            <p:spPr bwMode="auto">
              <a:xfrm>
                <a:off x="3508" y="370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20" name="Line 85"/>
              <p:cNvSpPr>
                <a:spLocks noChangeShapeType="1"/>
              </p:cNvSpPr>
              <p:nvPr/>
            </p:nvSpPr>
            <p:spPr bwMode="auto">
              <a:xfrm>
                <a:off x="3504" y="377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15" name="Rectangle 86"/>
            <p:cNvSpPr>
              <a:spLocks noChangeArrowheads="1"/>
            </p:cNvSpPr>
            <p:nvPr/>
          </p:nvSpPr>
          <p:spPr bwMode="auto">
            <a:xfrm>
              <a:off x="3523" y="3830"/>
              <a:ext cx="509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200" b="1">
                  <a:solidFill>
                    <a:srgbClr val="FFFF00"/>
                  </a:solidFill>
                  <a:latin typeface="Arial" pitchFamily="34" charset="0"/>
                  <a:ea typeface="돋움" pitchFamily="50" charset="-127"/>
                </a:rPr>
                <a:t>Log File</a:t>
              </a:r>
            </a:p>
            <a:p>
              <a:pPr algn="ctr">
                <a:spcBef>
                  <a:spcPct val="50000"/>
                </a:spcBef>
              </a:pPr>
              <a:r>
                <a:rPr lang="en-US" altLang="ko-KR" sz="1200" b="1">
                  <a:solidFill>
                    <a:srgbClr val="FFFF00"/>
                  </a:solidFill>
                  <a:latin typeface="Arial" pitchFamily="34" charset="0"/>
                  <a:ea typeface="돋움" pitchFamily="50" charset="-127"/>
                </a:rPr>
                <a:t>Group 2</a:t>
              </a:r>
            </a:p>
          </p:txBody>
        </p:sp>
      </p:grpSp>
      <p:grpSp>
        <p:nvGrpSpPr>
          <p:cNvPr id="21" name="Group 87"/>
          <p:cNvGrpSpPr>
            <a:grpSpLocks/>
          </p:cNvGrpSpPr>
          <p:nvPr/>
        </p:nvGrpSpPr>
        <p:grpSpPr bwMode="auto">
          <a:xfrm>
            <a:off x="5562600" y="1905000"/>
            <a:ext cx="1219200" cy="974725"/>
            <a:chOff x="3504" y="3707"/>
            <a:chExt cx="528" cy="417"/>
          </a:xfrm>
        </p:grpSpPr>
        <p:grpSp>
          <p:nvGrpSpPr>
            <p:cNvPr id="22" name="Group 88"/>
            <p:cNvGrpSpPr>
              <a:grpSpLocks/>
            </p:cNvGrpSpPr>
            <p:nvPr/>
          </p:nvGrpSpPr>
          <p:grpSpPr bwMode="auto">
            <a:xfrm>
              <a:off x="3504" y="3707"/>
              <a:ext cx="501" cy="417"/>
              <a:chOff x="3504" y="3707"/>
              <a:chExt cx="501" cy="417"/>
            </a:xfrm>
          </p:grpSpPr>
          <p:sp>
            <p:nvSpPr>
              <p:cNvPr id="24" name="Oval 89"/>
              <p:cNvSpPr>
                <a:spLocks noChangeArrowheads="1"/>
              </p:cNvSpPr>
              <p:nvPr/>
            </p:nvSpPr>
            <p:spPr bwMode="auto">
              <a:xfrm>
                <a:off x="3508" y="400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25" name="Line 90"/>
              <p:cNvSpPr>
                <a:spLocks noChangeShapeType="1"/>
              </p:cNvSpPr>
              <p:nvPr/>
            </p:nvSpPr>
            <p:spPr bwMode="auto">
              <a:xfrm>
                <a:off x="4005" y="376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26" name="Rectangle 91"/>
              <p:cNvSpPr>
                <a:spLocks noChangeArrowheads="1"/>
              </p:cNvSpPr>
              <p:nvPr/>
            </p:nvSpPr>
            <p:spPr bwMode="auto">
              <a:xfrm>
                <a:off x="3511" y="377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27" name="Oval 92"/>
              <p:cNvSpPr>
                <a:spLocks noChangeArrowheads="1"/>
              </p:cNvSpPr>
              <p:nvPr/>
            </p:nvSpPr>
            <p:spPr bwMode="auto">
              <a:xfrm>
                <a:off x="3508" y="370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28" name="Line 93"/>
              <p:cNvSpPr>
                <a:spLocks noChangeShapeType="1"/>
              </p:cNvSpPr>
              <p:nvPr/>
            </p:nvSpPr>
            <p:spPr bwMode="auto">
              <a:xfrm>
                <a:off x="3504" y="377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23" name="Rectangle 94"/>
            <p:cNvSpPr>
              <a:spLocks noChangeArrowheads="1"/>
            </p:cNvSpPr>
            <p:nvPr/>
          </p:nvSpPr>
          <p:spPr bwMode="auto">
            <a:xfrm>
              <a:off x="3523" y="3830"/>
              <a:ext cx="509" cy="2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200" b="1">
                  <a:solidFill>
                    <a:srgbClr val="FFFF00"/>
                  </a:solidFill>
                  <a:latin typeface="Arial" pitchFamily="34" charset="0"/>
                  <a:ea typeface="돋움" pitchFamily="50" charset="-127"/>
                </a:rPr>
                <a:t>Log File </a:t>
              </a:r>
            </a:p>
            <a:p>
              <a:pPr algn="ctr">
                <a:spcBef>
                  <a:spcPct val="50000"/>
                </a:spcBef>
              </a:pPr>
              <a:r>
                <a:rPr lang="en-US" altLang="ko-KR" sz="1200" b="1">
                  <a:solidFill>
                    <a:srgbClr val="FFFF00"/>
                  </a:solidFill>
                  <a:latin typeface="Arial" pitchFamily="34" charset="0"/>
                  <a:ea typeface="돋움" pitchFamily="50" charset="-127"/>
                </a:rPr>
                <a:t>Group 3</a:t>
              </a:r>
            </a:p>
          </p:txBody>
        </p:sp>
      </p:grpSp>
      <p:sp>
        <p:nvSpPr>
          <p:cNvPr id="29" name="Arc 95"/>
          <p:cNvSpPr>
            <a:spLocks/>
          </p:cNvSpPr>
          <p:nvPr/>
        </p:nvSpPr>
        <p:spPr bwMode="auto">
          <a:xfrm rot="18970329">
            <a:off x="2992438" y="1371600"/>
            <a:ext cx="1047750" cy="1371600"/>
          </a:xfrm>
          <a:custGeom>
            <a:avLst/>
            <a:gdLst>
              <a:gd name="T0" fmla="*/ 0 w 22826"/>
              <a:gd name="T1" fmla="*/ 4255 h 21600"/>
              <a:gd name="T2" fmla="*/ 1047750 w 22826"/>
              <a:gd name="T3" fmla="*/ 1085850 h 21600"/>
              <a:gd name="T4" fmla="*/ 78033 w 22826"/>
              <a:gd name="T5" fmla="*/ 1371600 h 21600"/>
              <a:gd name="T6" fmla="*/ 0 60000 65536"/>
              <a:gd name="T7" fmla="*/ 0 60000 65536"/>
              <a:gd name="T8" fmla="*/ 0 60000 65536"/>
              <a:gd name="T9" fmla="*/ 0 w 22826"/>
              <a:gd name="T10" fmla="*/ 0 h 21600"/>
              <a:gd name="T11" fmla="*/ 22826 w 22826"/>
              <a:gd name="T12" fmla="*/ 21600 h 216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2826" h="21600" fill="none" extrusionOk="0">
                <a:moveTo>
                  <a:pt x="0" y="67"/>
                </a:moveTo>
                <a:cubicBezTo>
                  <a:pt x="565" y="22"/>
                  <a:pt x="1132" y="-1"/>
                  <a:pt x="1700" y="0"/>
                </a:cubicBezTo>
                <a:cubicBezTo>
                  <a:pt x="11895" y="0"/>
                  <a:pt x="20702" y="7128"/>
                  <a:pt x="22826" y="17099"/>
                </a:cubicBezTo>
              </a:path>
              <a:path w="22826" h="21600" stroke="0" extrusionOk="0">
                <a:moveTo>
                  <a:pt x="0" y="67"/>
                </a:moveTo>
                <a:cubicBezTo>
                  <a:pt x="565" y="22"/>
                  <a:pt x="1132" y="-1"/>
                  <a:pt x="1700" y="0"/>
                </a:cubicBezTo>
                <a:cubicBezTo>
                  <a:pt x="11895" y="0"/>
                  <a:pt x="20702" y="7128"/>
                  <a:pt x="22826" y="17099"/>
                </a:cubicBezTo>
                <a:lnTo>
                  <a:pt x="1700" y="21600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0" name="Arc 96"/>
          <p:cNvSpPr>
            <a:spLocks/>
          </p:cNvSpPr>
          <p:nvPr/>
        </p:nvSpPr>
        <p:spPr bwMode="auto">
          <a:xfrm rot="18560206">
            <a:off x="4778376" y="1346200"/>
            <a:ext cx="969962" cy="1366837"/>
          </a:xfrm>
          <a:custGeom>
            <a:avLst/>
            <a:gdLst>
              <a:gd name="T0" fmla="*/ 77777 w 21126"/>
              <a:gd name="T1" fmla="*/ 0 h 21533"/>
              <a:gd name="T2" fmla="*/ 969962 w 21126"/>
              <a:gd name="T3" fmla="*/ 1081193 h 21533"/>
              <a:gd name="T4" fmla="*/ 0 w 21126"/>
              <a:gd name="T5" fmla="*/ 1366837 h 21533"/>
              <a:gd name="T6" fmla="*/ 0 60000 65536"/>
              <a:gd name="T7" fmla="*/ 0 60000 65536"/>
              <a:gd name="T8" fmla="*/ 0 60000 65536"/>
              <a:gd name="T9" fmla="*/ 0 w 21126"/>
              <a:gd name="T10" fmla="*/ 0 h 21533"/>
              <a:gd name="T11" fmla="*/ 21126 w 21126"/>
              <a:gd name="T12" fmla="*/ 21533 h 2153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126" h="21533" fill="none" extrusionOk="0">
                <a:moveTo>
                  <a:pt x="1694" y="-1"/>
                </a:moveTo>
                <a:cubicBezTo>
                  <a:pt x="11227" y="749"/>
                  <a:pt x="19133" y="7679"/>
                  <a:pt x="21126" y="17032"/>
                </a:cubicBezTo>
              </a:path>
              <a:path w="21126" h="21533" stroke="0" extrusionOk="0">
                <a:moveTo>
                  <a:pt x="1694" y="-1"/>
                </a:moveTo>
                <a:cubicBezTo>
                  <a:pt x="11227" y="749"/>
                  <a:pt x="19133" y="7679"/>
                  <a:pt x="21126" y="17032"/>
                </a:cubicBezTo>
                <a:lnTo>
                  <a:pt x="0" y="21533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1" name="Arc 97"/>
          <p:cNvSpPr>
            <a:spLocks/>
          </p:cNvSpPr>
          <p:nvPr/>
        </p:nvSpPr>
        <p:spPr bwMode="auto">
          <a:xfrm rot="7214431">
            <a:off x="3136106" y="750094"/>
            <a:ext cx="1960563" cy="3660775"/>
          </a:xfrm>
          <a:custGeom>
            <a:avLst/>
            <a:gdLst>
              <a:gd name="T0" fmla="*/ 157209 w 21126"/>
              <a:gd name="T1" fmla="*/ 0 h 21533"/>
              <a:gd name="T2" fmla="*/ 1960563 w 21126"/>
              <a:gd name="T3" fmla="*/ 2895741 h 21533"/>
              <a:gd name="T4" fmla="*/ 0 w 21126"/>
              <a:gd name="T5" fmla="*/ 3660775 h 21533"/>
              <a:gd name="T6" fmla="*/ 0 60000 65536"/>
              <a:gd name="T7" fmla="*/ 0 60000 65536"/>
              <a:gd name="T8" fmla="*/ 0 60000 65536"/>
              <a:gd name="T9" fmla="*/ 0 w 21126"/>
              <a:gd name="T10" fmla="*/ 0 h 21533"/>
              <a:gd name="T11" fmla="*/ 21126 w 21126"/>
              <a:gd name="T12" fmla="*/ 21533 h 2153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126" h="21533" fill="none" extrusionOk="0">
                <a:moveTo>
                  <a:pt x="1694" y="-1"/>
                </a:moveTo>
                <a:cubicBezTo>
                  <a:pt x="11227" y="749"/>
                  <a:pt x="19133" y="7679"/>
                  <a:pt x="21126" y="17032"/>
                </a:cubicBezTo>
              </a:path>
              <a:path w="21126" h="21533" stroke="0" extrusionOk="0">
                <a:moveTo>
                  <a:pt x="1694" y="-1"/>
                </a:moveTo>
                <a:cubicBezTo>
                  <a:pt x="11227" y="749"/>
                  <a:pt x="19133" y="7679"/>
                  <a:pt x="21126" y="17032"/>
                </a:cubicBezTo>
                <a:lnTo>
                  <a:pt x="0" y="21533"/>
                </a:lnTo>
                <a:close/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12556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/>
              <a:t> </a:t>
            </a:r>
            <a:r>
              <a:rPr lang="ko-KR" altLang="en-US" dirty="0" smtClean="0"/>
              <a:t>회</a:t>
            </a:r>
            <a:r>
              <a:rPr lang="ko-KR" altLang="en-US" dirty="0"/>
              <a:t>사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" name="AutoShape 224"/>
          <p:cNvSpPr>
            <a:spLocks noChangeArrowheads="1"/>
          </p:cNvSpPr>
          <p:nvPr/>
        </p:nvSpPr>
        <p:spPr bwMode="auto">
          <a:xfrm>
            <a:off x="287338" y="946150"/>
            <a:ext cx="1398587" cy="714375"/>
          </a:xfrm>
          <a:prstGeom prst="roundRect">
            <a:avLst>
              <a:gd name="adj" fmla="val 4611"/>
            </a:avLst>
          </a:prstGeom>
          <a:gradFill rotWithShape="1">
            <a:gsLst>
              <a:gs pos="0">
                <a:srgbClr val="7295B1"/>
              </a:gs>
              <a:gs pos="100000">
                <a:srgbClr val="4D799D"/>
              </a:gs>
            </a:gsLst>
            <a:lin ang="5400000" scaled="1"/>
          </a:gradFill>
          <a:ln>
            <a:noFill/>
          </a:ln>
        </p:spPr>
        <p:txBody>
          <a:bodyPr lIns="36000" tIns="46800" rIns="36000" anchor="ctr"/>
          <a:lstStyle/>
          <a:p>
            <a:pPr algn="ctr">
              <a:lnSpc>
                <a:spcPct val="110000"/>
              </a:lnSpc>
            </a:pPr>
            <a:r>
              <a:rPr lang="ko-KR" altLang="en-US" sz="1600" b="1" baseline="0" dirty="0">
                <a:solidFill>
                  <a:schemeClr val="bg1"/>
                </a:solidFill>
                <a:latin typeface="+mn-ea"/>
                <a:ea typeface="+mn-ea"/>
              </a:rPr>
              <a:t>회 사 명</a:t>
            </a:r>
            <a:endParaRPr lang="en-US" altLang="ko-KR" sz="1600" b="1" baseline="0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7" name="Rectangle 101"/>
          <p:cNvSpPr>
            <a:spLocks noChangeArrowheads="1"/>
          </p:cNvSpPr>
          <p:nvPr/>
        </p:nvSpPr>
        <p:spPr bwMode="auto">
          <a:xfrm>
            <a:off x="1436688" y="1095376"/>
            <a:ext cx="2990850" cy="614362"/>
          </a:xfrm>
          <a:prstGeom prst="rect">
            <a:avLst/>
          </a:prstGeom>
          <a:solidFill>
            <a:schemeClr val="bg1"/>
          </a:solidFill>
          <a:ln w="19050">
            <a:solidFill>
              <a:schemeClr val="bg1">
                <a:lumMod val="75000"/>
              </a:schemeClr>
            </a:solidFill>
            <a:miter lim="800000"/>
            <a:headEnd/>
            <a:tailEnd/>
          </a:ln>
          <a:effectLst>
            <a:outerShdw dist="35560" dir="2700000" algn="ctr" rotWithShape="0">
              <a:schemeClr val="bg1">
                <a:lumMod val="75000"/>
                <a:alpha val="50000"/>
              </a:schemeClr>
            </a:outerShdw>
          </a:effectLst>
        </p:spPr>
        <p:txBody>
          <a:bodyPr lIns="36000" rIns="36000" anchor="ctr"/>
          <a:lstStyle/>
          <a:p>
            <a:pPr algn="ctr">
              <a:defRPr/>
            </a:pP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                                </a:t>
            </a:r>
            <a:r>
              <a:rPr lang="ko-KR" altLang="en-US" sz="1200" b="1" baseline="0" dirty="0" smtClean="0">
                <a:solidFill>
                  <a:srgbClr val="000000"/>
                </a:solidFill>
                <a:latin typeface="+mn-ea"/>
                <a:ea typeface="+mn-ea"/>
              </a:rPr>
              <a:t>㈜</a:t>
            </a:r>
            <a:r>
              <a:rPr lang="ko-KR" altLang="en-US" b="1" dirty="0" err="1" smtClean="0">
                <a:solidFill>
                  <a:srgbClr val="000000"/>
                </a:solidFill>
                <a:latin typeface="+mn-ea"/>
                <a:ea typeface="+mn-ea"/>
              </a:rPr>
              <a:t>티맥스데이</a:t>
            </a:r>
            <a:r>
              <a:rPr lang="ko-KR" altLang="en-US" b="1" dirty="0" err="1">
                <a:solidFill>
                  <a:srgbClr val="000000"/>
                </a:solidFill>
                <a:latin typeface="+mn-ea"/>
                <a:ea typeface="+mn-ea"/>
              </a:rPr>
              <a:t>터</a:t>
            </a:r>
            <a:endParaRPr lang="ko-KR" altLang="en-US" sz="1200" b="1" baseline="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8" name="AutoShape 224"/>
          <p:cNvSpPr>
            <a:spLocks noChangeArrowheads="1"/>
          </p:cNvSpPr>
          <p:nvPr/>
        </p:nvSpPr>
        <p:spPr bwMode="auto">
          <a:xfrm>
            <a:off x="287338" y="1762125"/>
            <a:ext cx="1398587" cy="303213"/>
          </a:xfrm>
          <a:prstGeom prst="roundRect">
            <a:avLst>
              <a:gd name="adj" fmla="val 4611"/>
            </a:avLst>
          </a:prstGeom>
          <a:gradFill rotWithShape="1">
            <a:gsLst>
              <a:gs pos="0">
                <a:srgbClr val="7295B1"/>
              </a:gs>
              <a:gs pos="100000">
                <a:srgbClr val="4D799D"/>
              </a:gs>
            </a:gsLst>
            <a:lin ang="5400000" scaled="1"/>
          </a:gradFill>
          <a:ln>
            <a:noFill/>
          </a:ln>
        </p:spPr>
        <p:txBody>
          <a:bodyPr lIns="36000" tIns="46800" rIns="36000" anchor="ctr"/>
          <a:lstStyle/>
          <a:p>
            <a:pPr algn="ctr">
              <a:lnSpc>
                <a:spcPct val="110000"/>
              </a:lnSpc>
            </a:pPr>
            <a:r>
              <a:rPr lang="ko-KR" altLang="en-US" sz="1600" b="1" baseline="0" dirty="0">
                <a:solidFill>
                  <a:schemeClr val="bg1"/>
                </a:solidFill>
                <a:latin typeface="+mn-ea"/>
                <a:ea typeface="+mn-ea"/>
              </a:rPr>
              <a:t>설 립 일</a:t>
            </a:r>
            <a:endParaRPr lang="en-US" altLang="ko-KR" sz="1600" b="1" baseline="0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9" name="Rectangle 101"/>
          <p:cNvSpPr>
            <a:spLocks noChangeArrowheads="1"/>
          </p:cNvSpPr>
          <p:nvPr/>
        </p:nvSpPr>
        <p:spPr bwMode="auto">
          <a:xfrm>
            <a:off x="1436688" y="1838325"/>
            <a:ext cx="2990850" cy="260350"/>
          </a:xfrm>
          <a:prstGeom prst="rect">
            <a:avLst/>
          </a:prstGeom>
          <a:solidFill>
            <a:schemeClr val="bg1"/>
          </a:solidFill>
          <a:ln w="19050">
            <a:solidFill>
              <a:schemeClr val="bg1">
                <a:lumMod val="75000"/>
              </a:schemeClr>
            </a:solidFill>
            <a:miter lim="800000"/>
            <a:headEnd/>
            <a:tailEnd/>
          </a:ln>
          <a:effectLst>
            <a:outerShdw dist="35560" dir="2700000" algn="ctr" rotWithShape="0">
              <a:schemeClr val="bg1">
                <a:lumMod val="75000"/>
                <a:alpha val="50000"/>
              </a:schemeClr>
            </a:outerShdw>
          </a:effectLst>
        </p:spPr>
        <p:txBody>
          <a:bodyPr lIns="36000" rIns="36000" anchor="ctr"/>
          <a:lstStyle/>
          <a:p>
            <a:pPr algn="ctr">
              <a:defRPr/>
            </a:pP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2003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년 </a:t>
            </a: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5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월</a:t>
            </a:r>
          </a:p>
        </p:txBody>
      </p:sp>
      <p:sp>
        <p:nvSpPr>
          <p:cNvPr id="10" name="AutoShape 224"/>
          <p:cNvSpPr>
            <a:spLocks noChangeArrowheads="1"/>
          </p:cNvSpPr>
          <p:nvPr/>
        </p:nvSpPr>
        <p:spPr bwMode="auto">
          <a:xfrm>
            <a:off x="287338" y="2149475"/>
            <a:ext cx="1398587" cy="306388"/>
          </a:xfrm>
          <a:prstGeom prst="roundRect">
            <a:avLst>
              <a:gd name="adj" fmla="val 4611"/>
            </a:avLst>
          </a:prstGeom>
          <a:gradFill rotWithShape="1">
            <a:gsLst>
              <a:gs pos="0">
                <a:srgbClr val="7295B1"/>
              </a:gs>
              <a:gs pos="100000">
                <a:srgbClr val="4D799D"/>
              </a:gs>
            </a:gsLst>
            <a:lin ang="5400000" scaled="1"/>
          </a:gradFill>
          <a:ln>
            <a:noFill/>
          </a:ln>
        </p:spPr>
        <p:txBody>
          <a:bodyPr lIns="36000" tIns="46800" rIns="36000" anchor="ctr"/>
          <a:lstStyle/>
          <a:p>
            <a:pPr algn="ctr">
              <a:lnSpc>
                <a:spcPct val="110000"/>
              </a:lnSpc>
            </a:pPr>
            <a:r>
              <a:rPr lang="ko-KR" altLang="en-US" sz="1600" b="1" baseline="0" dirty="0">
                <a:solidFill>
                  <a:schemeClr val="bg1"/>
                </a:solidFill>
                <a:latin typeface="+mn-ea"/>
                <a:ea typeface="+mn-ea"/>
              </a:rPr>
              <a:t>대표이사</a:t>
            </a:r>
            <a:endParaRPr lang="en-US" altLang="ko-KR" sz="1600" b="1" baseline="0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1" name="Rectangle 101"/>
          <p:cNvSpPr>
            <a:spLocks noChangeArrowheads="1"/>
          </p:cNvSpPr>
          <p:nvPr/>
        </p:nvSpPr>
        <p:spPr bwMode="auto">
          <a:xfrm>
            <a:off x="1436688" y="2216150"/>
            <a:ext cx="2990850" cy="263525"/>
          </a:xfrm>
          <a:prstGeom prst="rect">
            <a:avLst/>
          </a:prstGeom>
          <a:solidFill>
            <a:schemeClr val="bg1"/>
          </a:solidFill>
          <a:ln w="19050">
            <a:solidFill>
              <a:schemeClr val="bg1">
                <a:lumMod val="75000"/>
              </a:schemeClr>
            </a:solidFill>
            <a:miter lim="800000"/>
            <a:headEnd/>
            <a:tailEnd/>
          </a:ln>
          <a:effectLst>
            <a:outerShdw dist="35560" dir="2700000" algn="ctr" rotWithShape="0">
              <a:schemeClr val="bg1">
                <a:lumMod val="75000"/>
                <a:alpha val="50000"/>
              </a:schemeClr>
            </a:outerShdw>
          </a:effectLst>
        </p:spPr>
        <p:txBody>
          <a:bodyPr lIns="36000" rIns="36000" anchor="ctr"/>
          <a:lstStyle/>
          <a:p>
            <a:pPr algn="ctr">
              <a:defRPr/>
            </a:pPr>
            <a:r>
              <a:rPr lang="ko-KR" altLang="en-US" sz="1200" b="1" dirty="0" smtClean="0">
                <a:solidFill>
                  <a:srgbClr val="000000"/>
                </a:solidFill>
                <a:latin typeface="+mn-ea"/>
                <a:ea typeface="+mn-ea"/>
              </a:rPr>
              <a:t>장 인 수</a:t>
            </a:r>
            <a:endParaRPr lang="ko-KR" altLang="en-US" sz="1200" b="1" baseline="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12" name="AutoShape 224"/>
          <p:cNvSpPr>
            <a:spLocks noChangeArrowheads="1"/>
          </p:cNvSpPr>
          <p:nvPr/>
        </p:nvSpPr>
        <p:spPr bwMode="auto">
          <a:xfrm>
            <a:off x="287338" y="2530475"/>
            <a:ext cx="1398587" cy="303213"/>
          </a:xfrm>
          <a:prstGeom prst="roundRect">
            <a:avLst>
              <a:gd name="adj" fmla="val 4611"/>
            </a:avLst>
          </a:prstGeom>
          <a:gradFill rotWithShape="1">
            <a:gsLst>
              <a:gs pos="0">
                <a:srgbClr val="7295B1"/>
              </a:gs>
              <a:gs pos="100000">
                <a:srgbClr val="4D799D"/>
              </a:gs>
            </a:gsLst>
            <a:lin ang="5400000" scaled="1"/>
          </a:gradFill>
          <a:ln>
            <a:noFill/>
          </a:ln>
        </p:spPr>
        <p:txBody>
          <a:bodyPr lIns="36000" tIns="46800" rIns="36000" anchor="ctr"/>
          <a:lstStyle/>
          <a:p>
            <a:pPr algn="ctr">
              <a:lnSpc>
                <a:spcPct val="110000"/>
              </a:lnSpc>
            </a:pPr>
            <a:r>
              <a:rPr lang="ko-KR" altLang="en-US" sz="1600" b="1" baseline="0" dirty="0">
                <a:solidFill>
                  <a:schemeClr val="bg1"/>
                </a:solidFill>
                <a:latin typeface="+mn-ea"/>
                <a:ea typeface="+mn-ea"/>
              </a:rPr>
              <a:t>자 본 금</a:t>
            </a:r>
            <a:endParaRPr lang="en-US" altLang="ko-KR" sz="1600" b="1" baseline="0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3" name="Rectangle 101"/>
          <p:cNvSpPr>
            <a:spLocks noChangeArrowheads="1"/>
          </p:cNvSpPr>
          <p:nvPr/>
        </p:nvSpPr>
        <p:spPr bwMode="auto">
          <a:xfrm>
            <a:off x="1436688" y="2590800"/>
            <a:ext cx="2990850" cy="261938"/>
          </a:xfrm>
          <a:prstGeom prst="rect">
            <a:avLst/>
          </a:prstGeom>
          <a:solidFill>
            <a:schemeClr val="bg1"/>
          </a:solidFill>
          <a:ln w="19050">
            <a:solidFill>
              <a:schemeClr val="bg1">
                <a:lumMod val="75000"/>
              </a:schemeClr>
            </a:solidFill>
            <a:miter lim="800000"/>
            <a:headEnd/>
            <a:tailEnd/>
          </a:ln>
          <a:effectLst>
            <a:outerShdw dist="35560" dir="2700000" algn="ctr" rotWithShape="0">
              <a:schemeClr val="bg1">
                <a:lumMod val="75000"/>
                <a:alpha val="50000"/>
              </a:schemeClr>
            </a:outerShdw>
          </a:effectLst>
        </p:spPr>
        <p:txBody>
          <a:bodyPr lIns="36000" rIns="36000" anchor="ctr"/>
          <a:lstStyle/>
          <a:p>
            <a:pPr algn="ctr">
              <a:defRPr/>
            </a:pP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4,300 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백만 원</a:t>
            </a:r>
          </a:p>
        </p:txBody>
      </p:sp>
      <p:sp>
        <p:nvSpPr>
          <p:cNvPr id="14" name="AutoShape 224"/>
          <p:cNvSpPr>
            <a:spLocks noChangeArrowheads="1"/>
          </p:cNvSpPr>
          <p:nvPr/>
        </p:nvSpPr>
        <p:spPr bwMode="auto">
          <a:xfrm>
            <a:off x="287338" y="2911475"/>
            <a:ext cx="1398587" cy="306388"/>
          </a:xfrm>
          <a:prstGeom prst="roundRect">
            <a:avLst>
              <a:gd name="adj" fmla="val 4611"/>
            </a:avLst>
          </a:prstGeom>
          <a:gradFill rotWithShape="1">
            <a:gsLst>
              <a:gs pos="0">
                <a:srgbClr val="7295B1"/>
              </a:gs>
              <a:gs pos="100000">
                <a:srgbClr val="4D799D"/>
              </a:gs>
            </a:gsLst>
            <a:lin ang="5400000" scaled="1"/>
          </a:gradFill>
          <a:ln>
            <a:noFill/>
          </a:ln>
        </p:spPr>
        <p:txBody>
          <a:bodyPr lIns="36000" tIns="46800" rIns="36000" anchor="ctr"/>
          <a:lstStyle/>
          <a:p>
            <a:pPr algn="ctr">
              <a:lnSpc>
                <a:spcPct val="110000"/>
              </a:lnSpc>
            </a:pPr>
            <a:r>
              <a:rPr lang="ko-KR" altLang="en-US" sz="1600" b="1" baseline="0" dirty="0">
                <a:solidFill>
                  <a:schemeClr val="bg1"/>
                </a:solidFill>
                <a:latin typeface="+mn-ea"/>
                <a:ea typeface="+mn-ea"/>
              </a:rPr>
              <a:t>주요제품</a:t>
            </a:r>
            <a:endParaRPr lang="en-US" altLang="ko-KR" sz="1600" b="1" baseline="0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5" name="Rectangle 101"/>
          <p:cNvSpPr>
            <a:spLocks noChangeArrowheads="1"/>
          </p:cNvSpPr>
          <p:nvPr/>
        </p:nvSpPr>
        <p:spPr bwMode="auto">
          <a:xfrm>
            <a:off x="1436688" y="2978150"/>
            <a:ext cx="2990850" cy="263525"/>
          </a:xfrm>
          <a:prstGeom prst="rect">
            <a:avLst/>
          </a:prstGeom>
          <a:solidFill>
            <a:schemeClr val="bg1"/>
          </a:solidFill>
          <a:ln w="19050">
            <a:solidFill>
              <a:schemeClr val="bg1">
                <a:lumMod val="75000"/>
              </a:schemeClr>
            </a:solidFill>
            <a:miter lim="800000"/>
            <a:headEnd/>
            <a:tailEnd/>
          </a:ln>
          <a:effectLst>
            <a:outerShdw dist="35560" dir="2700000" algn="ctr" rotWithShape="0">
              <a:schemeClr val="bg1">
                <a:lumMod val="75000"/>
                <a:alpha val="50000"/>
              </a:schemeClr>
            </a:outerShdw>
          </a:effectLst>
        </p:spPr>
        <p:txBody>
          <a:bodyPr lIns="36000" rIns="36000" anchor="ctr"/>
          <a:lstStyle/>
          <a:p>
            <a:pPr algn="ctr">
              <a:defRPr/>
            </a:pP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데이터베이스 솔루션</a:t>
            </a:r>
          </a:p>
        </p:txBody>
      </p:sp>
      <p:sp>
        <p:nvSpPr>
          <p:cNvPr id="16" name="AutoShape 224"/>
          <p:cNvSpPr>
            <a:spLocks noChangeArrowheads="1"/>
          </p:cNvSpPr>
          <p:nvPr/>
        </p:nvSpPr>
        <p:spPr bwMode="auto">
          <a:xfrm>
            <a:off x="287338" y="3292475"/>
            <a:ext cx="1398587" cy="303213"/>
          </a:xfrm>
          <a:prstGeom prst="roundRect">
            <a:avLst>
              <a:gd name="adj" fmla="val 4611"/>
            </a:avLst>
          </a:prstGeom>
          <a:gradFill rotWithShape="1">
            <a:gsLst>
              <a:gs pos="0">
                <a:srgbClr val="7295B1"/>
              </a:gs>
              <a:gs pos="100000">
                <a:srgbClr val="4D799D"/>
              </a:gs>
            </a:gsLst>
            <a:lin ang="5400000" scaled="1"/>
          </a:gradFill>
          <a:ln>
            <a:noFill/>
          </a:ln>
        </p:spPr>
        <p:txBody>
          <a:bodyPr lIns="36000" tIns="46800" rIns="36000" anchor="ctr"/>
          <a:lstStyle/>
          <a:p>
            <a:pPr algn="ctr">
              <a:lnSpc>
                <a:spcPct val="110000"/>
              </a:lnSpc>
            </a:pPr>
            <a:r>
              <a:rPr lang="ko-KR" altLang="en-US" sz="1600" b="1" baseline="0" dirty="0">
                <a:solidFill>
                  <a:schemeClr val="bg1"/>
                </a:solidFill>
                <a:latin typeface="+mn-ea"/>
                <a:ea typeface="+mn-ea"/>
              </a:rPr>
              <a:t>사업장</a:t>
            </a:r>
            <a:endParaRPr lang="en-US" altLang="ko-KR" sz="1600" b="1" baseline="0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7" name="Rectangle 101"/>
          <p:cNvSpPr>
            <a:spLocks noChangeArrowheads="1"/>
          </p:cNvSpPr>
          <p:nvPr/>
        </p:nvSpPr>
        <p:spPr bwMode="auto">
          <a:xfrm>
            <a:off x="1436688" y="3352800"/>
            <a:ext cx="2990850" cy="261938"/>
          </a:xfrm>
          <a:prstGeom prst="rect">
            <a:avLst/>
          </a:prstGeom>
          <a:solidFill>
            <a:schemeClr val="bg1"/>
          </a:solidFill>
          <a:ln w="19050">
            <a:solidFill>
              <a:schemeClr val="bg1">
                <a:lumMod val="75000"/>
              </a:schemeClr>
            </a:solidFill>
            <a:miter lim="800000"/>
            <a:headEnd/>
            <a:tailEnd/>
          </a:ln>
          <a:effectLst>
            <a:outerShdw dist="35560" dir="2700000" algn="ctr" rotWithShape="0">
              <a:schemeClr val="bg1">
                <a:lumMod val="75000"/>
                <a:alpha val="50000"/>
              </a:schemeClr>
            </a:outerShdw>
          </a:effectLst>
        </p:spPr>
        <p:txBody>
          <a:bodyPr lIns="36000" rIns="36000" anchor="ctr"/>
          <a:lstStyle/>
          <a:p>
            <a:pPr algn="ctr">
              <a:defRPr/>
            </a:pPr>
            <a:r>
              <a:rPr lang="ko-KR" altLang="en-US" sz="1100" b="1" baseline="0" dirty="0">
                <a:solidFill>
                  <a:srgbClr val="000000"/>
                </a:solidFill>
                <a:latin typeface="+mn-ea"/>
                <a:ea typeface="+mn-ea"/>
              </a:rPr>
              <a:t>본사 </a:t>
            </a:r>
            <a:r>
              <a:rPr lang="en-US" altLang="ko-KR" sz="1100" b="1" baseline="0" dirty="0">
                <a:solidFill>
                  <a:srgbClr val="000000"/>
                </a:solidFill>
                <a:latin typeface="+mn-ea"/>
                <a:ea typeface="+mn-ea"/>
              </a:rPr>
              <a:t>(</a:t>
            </a:r>
            <a:r>
              <a:rPr lang="ko-KR" altLang="en-US" sz="1100" b="1" baseline="0" dirty="0">
                <a:solidFill>
                  <a:srgbClr val="000000"/>
                </a:solidFill>
                <a:latin typeface="+mn-ea"/>
                <a:ea typeface="+mn-ea"/>
              </a:rPr>
              <a:t>경기도 성남시 분당구 서현동 </a:t>
            </a:r>
            <a:r>
              <a:rPr lang="en-US" altLang="ko-KR" sz="1100" b="1" baseline="0" dirty="0">
                <a:solidFill>
                  <a:srgbClr val="000000"/>
                </a:solidFill>
                <a:latin typeface="+mn-ea"/>
                <a:ea typeface="+mn-ea"/>
              </a:rPr>
              <a:t>272-6)</a:t>
            </a:r>
            <a:endParaRPr lang="ko-KR" altLang="en-US" sz="1100" b="1" baseline="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18" name="AutoShape 15"/>
          <p:cNvSpPr>
            <a:spLocks noChangeArrowheads="1"/>
          </p:cNvSpPr>
          <p:nvPr/>
        </p:nvSpPr>
        <p:spPr bwMode="auto">
          <a:xfrm rot="5400000">
            <a:off x="5472906" y="2851945"/>
            <a:ext cx="2447925" cy="4392612"/>
          </a:xfrm>
          <a:prstGeom prst="roundRect">
            <a:avLst>
              <a:gd name="adj" fmla="val 5861"/>
            </a:avLst>
          </a:prstGeom>
          <a:gradFill rotWithShape="1">
            <a:gsLst>
              <a:gs pos="0">
                <a:srgbClr val="7295B1"/>
              </a:gs>
              <a:gs pos="100000">
                <a:srgbClr val="4D799D"/>
              </a:gs>
            </a:gsLst>
            <a:lin ang="5400000" scaled="1"/>
          </a:gradFill>
          <a:ln>
            <a:noFill/>
          </a:ln>
        </p:spPr>
        <p:txBody>
          <a:bodyPr lIns="36000" tIns="46800" rIns="36000" anchor="ctr"/>
          <a:lstStyle/>
          <a:p>
            <a:pPr algn="ctr">
              <a:lnSpc>
                <a:spcPct val="110000"/>
              </a:lnSpc>
            </a:pPr>
            <a:endParaRPr lang="ko-KR" altLang="en-US" sz="1600" b="1" baseline="0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19" name="AutoShape 16"/>
          <p:cNvSpPr>
            <a:spLocks noChangeArrowheads="1"/>
          </p:cNvSpPr>
          <p:nvPr/>
        </p:nvSpPr>
        <p:spPr bwMode="auto">
          <a:xfrm rot="5400000">
            <a:off x="5765007" y="3105943"/>
            <a:ext cx="1879600" cy="4265613"/>
          </a:xfrm>
          <a:prstGeom prst="roundRect">
            <a:avLst>
              <a:gd name="adj" fmla="val 4384"/>
            </a:avLst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rot="10800000" vert="eaVert" wrap="none" lIns="0" tIns="0" rIns="0" bIns="0" anchor="ctr"/>
          <a:lstStyle/>
          <a:p>
            <a:pPr eaLnBrk="0" hangingPunct="0">
              <a:lnSpc>
                <a:spcPct val="120000"/>
              </a:lnSpc>
            </a:pPr>
            <a:endParaRPr lang="ko-KR" altLang="en-US" sz="2800" b="1" baseline="0" dirty="0">
              <a:solidFill>
                <a:srgbClr val="FFFFFF"/>
              </a:solidFill>
              <a:latin typeface="+mn-ea"/>
              <a:ea typeface="+mn-ea"/>
            </a:endParaRPr>
          </a:p>
        </p:txBody>
      </p:sp>
      <p:sp>
        <p:nvSpPr>
          <p:cNvPr id="20" name="Text Box 82"/>
          <p:cNvSpPr txBox="1">
            <a:spLocks noChangeArrowheads="1"/>
          </p:cNvSpPr>
          <p:nvPr/>
        </p:nvSpPr>
        <p:spPr bwMode="auto">
          <a:xfrm>
            <a:off x="4675188" y="4310063"/>
            <a:ext cx="4157662" cy="1887696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068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88900" indent="-889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>
              <a:lnSpc>
                <a:spcPts val="2000"/>
              </a:lnSpc>
            </a:pPr>
            <a:r>
              <a:rPr lang="ko-KR" altLang="en-US" b="1" baseline="0" dirty="0">
                <a:latin typeface="+mn-ea"/>
                <a:ea typeface="+mn-ea"/>
              </a:rPr>
              <a:t>국내</a:t>
            </a:r>
            <a:r>
              <a:rPr lang="en-US" altLang="ko-KR" b="1" baseline="0" dirty="0">
                <a:latin typeface="+mn-ea"/>
                <a:ea typeface="+mn-ea"/>
              </a:rPr>
              <a:t>•</a:t>
            </a:r>
            <a:r>
              <a:rPr lang="ko-KR" altLang="en-US" b="1" baseline="0" dirty="0">
                <a:latin typeface="+mn-ea"/>
                <a:ea typeface="+mn-ea"/>
              </a:rPr>
              <a:t>외 </a:t>
            </a:r>
            <a:r>
              <a:rPr lang="en-US" altLang="ko-KR" b="1" baseline="0" dirty="0">
                <a:latin typeface="+mn-ea"/>
                <a:ea typeface="+mn-ea"/>
              </a:rPr>
              <a:t>Tibero </a:t>
            </a:r>
            <a:r>
              <a:rPr lang="ko-KR" altLang="en-US" b="1" baseline="0" dirty="0">
                <a:latin typeface="+mn-ea"/>
                <a:ea typeface="+mn-ea"/>
              </a:rPr>
              <a:t>관련 주요 </a:t>
            </a:r>
            <a:r>
              <a:rPr lang="en-US" altLang="ko-KR" b="1" baseline="0" dirty="0" smtClean="0">
                <a:latin typeface="+mn-ea"/>
                <a:ea typeface="+mn-ea"/>
              </a:rPr>
              <a:t>Report</a:t>
            </a:r>
            <a:endParaRPr lang="ko-KR" altLang="ko-KR" b="1" baseline="0" dirty="0" smtClean="0">
              <a:latin typeface="+mn-ea"/>
              <a:ea typeface="+mn-ea"/>
            </a:endParaRPr>
          </a:p>
          <a:p>
            <a:pPr>
              <a:lnSpc>
                <a:spcPts val="2000"/>
              </a:lnSpc>
              <a:buClr>
                <a:srgbClr val="C00000"/>
              </a:buClr>
              <a:buFont typeface="Wingdings" pitchFamily="2" charset="2"/>
              <a:buChar char="§"/>
            </a:pPr>
            <a:r>
              <a:rPr lang="ko-KR" altLang="en-US" sz="1200" b="1" baseline="0" dirty="0">
                <a:solidFill>
                  <a:srgbClr val="000000"/>
                </a:solidFill>
                <a:latin typeface="+mn-ea"/>
              </a:rPr>
              <a:t> </a:t>
            </a:r>
            <a:r>
              <a:rPr lang="en-US" altLang="ko-KR" sz="1200" b="1" baseline="0" dirty="0" smtClean="0">
                <a:solidFill>
                  <a:srgbClr val="000000"/>
                </a:solidFill>
                <a:latin typeface="+mn-ea"/>
              </a:rPr>
              <a:t>2013</a:t>
            </a:r>
            <a:r>
              <a:rPr lang="ko-KR" altLang="en-US" sz="1200" b="1" baseline="0" dirty="0" smtClean="0">
                <a:solidFill>
                  <a:srgbClr val="000000"/>
                </a:solidFill>
                <a:latin typeface="+mn-ea"/>
              </a:rPr>
              <a:t>년 </a:t>
            </a:r>
            <a:r>
              <a:rPr lang="en-US" altLang="ko-KR" sz="1200" b="1" baseline="0" dirty="0" smtClean="0">
                <a:solidFill>
                  <a:srgbClr val="000000"/>
                </a:solidFill>
                <a:latin typeface="+mn-ea"/>
              </a:rPr>
              <a:t>2</a:t>
            </a:r>
            <a:r>
              <a:rPr lang="ko-KR" altLang="en-US" sz="1200" b="1" baseline="0" dirty="0" smtClean="0">
                <a:solidFill>
                  <a:srgbClr val="000000"/>
                </a:solidFill>
                <a:latin typeface="+mn-ea"/>
              </a:rPr>
              <a:t>월 </a:t>
            </a:r>
            <a:r>
              <a:rPr lang="en-US" altLang="ko-KR" sz="1200" b="1" baseline="0" dirty="0" err="1" smtClean="0">
                <a:solidFill>
                  <a:srgbClr val="000000"/>
                </a:solidFill>
                <a:latin typeface="+mn-ea"/>
              </a:rPr>
              <a:t>Tibero</a:t>
            </a:r>
            <a:r>
              <a:rPr lang="en-US" altLang="ko-KR" sz="1200" b="1" baseline="0" dirty="0" smtClean="0">
                <a:solidFill>
                  <a:srgbClr val="000000"/>
                </a:solidFill>
                <a:latin typeface="+mn-ea"/>
              </a:rPr>
              <a:t> 5 GS </a:t>
            </a:r>
            <a:r>
              <a:rPr lang="ko-KR" altLang="en-US" sz="1200" b="1" baseline="0" dirty="0" smtClean="0">
                <a:solidFill>
                  <a:srgbClr val="000000"/>
                </a:solidFill>
                <a:latin typeface="+mn-ea"/>
              </a:rPr>
              <a:t>인증</a:t>
            </a:r>
            <a:endParaRPr lang="en-US" altLang="ko-KR" sz="1200" b="1" baseline="0" dirty="0" smtClean="0">
              <a:solidFill>
                <a:srgbClr val="000000"/>
              </a:solidFill>
              <a:latin typeface="+mn-ea"/>
              <a:ea typeface="+mn-ea"/>
            </a:endParaRPr>
          </a:p>
          <a:p>
            <a:pPr>
              <a:lnSpc>
                <a:spcPts val="2000"/>
              </a:lnSpc>
              <a:buClr>
                <a:srgbClr val="C00000"/>
              </a:buClr>
              <a:buFont typeface="Wingdings" pitchFamily="2" charset="2"/>
              <a:buChar char="§"/>
            </a:pPr>
            <a:r>
              <a:rPr lang="ko-KR" altLang="en-US" sz="1200" b="1" baseline="0" dirty="0" smtClean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2008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년 국내업계 최초 </a:t>
            </a: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DBMS 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벤더로 </a:t>
            </a: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Gartner 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등재 </a:t>
            </a:r>
            <a:endParaRPr lang="en-US" altLang="ko-KR" sz="1200" b="1" baseline="0" dirty="0">
              <a:solidFill>
                <a:srgbClr val="000000"/>
              </a:solidFill>
              <a:latin typeface="+mn-ea"/>
              <a:ea typeface="+mn-ea"/>
            </a:endParaRPr>
          </a:p>
          <a:p>
            <a:pPr>
              <a:lnSpc>
                <a:spcPts val="2000"/>
              </a:lnSpc>
              <a:buClr>
                <a:srgbClr val="FF6600"/>
              </a:buClr>
            </a:pP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   - DBMS Software Market Share, Worldwide 2008</a:t>
            </a:r>
          </a:p>
          <a:p>
            <a:pPr>
              <a:lnSpc>
                <a:spcPts val="2000"/>
              </a:lnSpc>
              <a:buClr>
                <a:srgbClr val="FF6600"/>
              </a:buClr>
            </a:pP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   - DBMS Software Market Share, Worldwide 2009</a:t>
            </a:r>
          </a:p>
          <a:p>
            <a:pPr>
              <a:lnSpc>
                <a:spcPts val="2000"/>
              </a:lnSpc>
              <a:buClr>
                <a:srgbClr val="C00000"/>
              </a:buClr>
              <a:buFont typeface="Wingdings" pitchFamily="2" charset="2"/>
              <a:buChar char="§"/>
            </a:pPr>
            <a:r>
              <a:rPr lang="ko-KR" altLang="en-US" sz="1200" b="1" baseline="0" dirty="0" smtClean="0">
                <a:solidFill>
                  <a:srgbClr val="000000"/>
                </a:solidFill>
                <a:latin typeface="+mn-ea"/>
                <a:ea typeface="+mn-ea"/>
              </a:rPr>
              <a:t> </a:t>
            </a: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2007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년 이후 꾸준한 국내 </a:t>
            </a: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DBMS Market Share 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유지</a:t>
            </a:r>
          </a:p>
          <a:p>
            <a:pPr>
              <a:lnSpc>
                <a:spcPts val="2000"/>
              </a:lnSpc>
              <a:buClr>
                <a:srgbClr val="FF6600"/>
              </a:buClr>
            </a:pP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   </a:t>
            </a: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- IDC Korea 2007, 2008, 2009, 2010</a:t>
            </a:r>
            <a:endParaRPr lang="ko-KR" altLang="en-US" sz="1200" b="1" baseline="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21" name="Text Box 82"/>
          <p:cNvSpPr txBox="1">
            <a:spLocks noChangeArrowheads="1"/>
          </p:cNvSpPr>
          <p:nvPr/>
        </p:nvSpPr>
        <p:spPr bwMode="auto">
          <a:xfrm>
            <a:off x="4716463" y="3897313"/>
            <a:ext cx="4140200" cy="349250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068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88900" indent="-889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>
              <a:lnSpc>
                <a:spcPts val="2000"/>
              </a:lnSpc>
            </a:pPr>
            <a:r>
              <a:rPr lang="ko-KR" altLang="en-US" sz="1600" b="1" baseline="0" dirty="0">
                <a:solidFill>
                  <a:schemeClr val="bg1"/>
                </a:solidFill>
                <a:latin typeface="+mn-ea"/>
                <a:ea typeface="+mn-ea"/>
              </a:rPr>
              <a:t> 제품 인지도 </a:t>
            </a:r>
            <a:r>
              <a:rPr lang="en-US" altLang="ko-KR" sz="1600" b="1" baseline="0" dirty="0">
                <a:solidFill>
                  <a:schemeClr val="bg1"/>
                </a:solidFill>
                <a:latin typeface="+mn-ea"/>
                <a:ea typeface="+mn-ea"/>
              </a:rPr>
              <a:t>: DBMS </a:t>
            </a:r>
            <a:r>
              <a:rPr lang="ko-KR" altLang="en-US" sz="1600" b="1" baseline="0" dirty="0">
                <a:solidFill>
                  <a:schemeClr val="bg1"/>
                </a:solidFill>
                <a:latin typeface="+mn-ea"/>
                <a:ea typeface="+mn-ea"/>
              </a:rPr>
              <a:t>벤더로 </a:t>
            </a:r>
            <a:r>
              <a:rPr lang="en-US" altLang="ko-KR" sz="1600" b="1" baseline="0" dirty="0">
                <a:solidFill>
                  <a:schemeClr val="bg1"/>
                </a:solidFill>
                <a:latin typeface="+mn-ea"/>
                <a:ea typeface="+mn-ea"/>
              </a:rPr>
              <a:t>Gartner </a:t>
            </a:r>
            <a:r>
              <a:rPr lang="ko-KR" altLang="en-US" sz="1600" b="1" baseline="0" dirty="0">
                <a:solidFill>
                  <a:schemeClr val="bg1"/>
                </a:solidFill>
                <a:latin typeface="+mn-ea"/>
                <a:ea typeface="+mn-ea"/>
              </a:rPr>
              <a:t>등재</a:t>
            </a:r>
          </a:p>
        </p:txBody>
      </p:sp>
      <p:sp>
        <p:nvSpPr>
          <p:cNvPr id="22" name="AutoShape 15"/>
          <p:cNvSpPr>
            <a:spLocks noChangeArrowheads="1"/>
          </p:cNvSpPr>
          <p:nvPr/>
        </p:nvSpPr>
        <p:spPr bwMode="auto">
          <a:xfrm rot="5400000">
            <a:off x="1133475" y="3005138"/>
            <a:ext cx="2447925" cy="4140200"/>
          </a:xfrm>
          <a:prstGeom prst="roundRect">
            <a:avLst>
              <a:gd name="adj" fmla="val 5861"/>
            </a:avLst>
          </a:prstGeom>
          <a:gradFill rotWithShape="1">
            <a:gsLst>
              <a:gs pos="0">
                <a:srgbClr val="7295B1"/>
              </a:gs>
              <a:gs pos="100000">
                <a:srgbClr val="4D799D"/>
              </a:gs>
            </a:gsLst>
            <a:lin ang="5400000" scaled="1"/>
          </a:gradFill>
          <a:ln>
            <a:noFill/>
          </a:ln>
        </p:spPr>
        <p:txBody>
          <a:bodyPr lIns="36000" tIns="46800" rIns="36000" anchor="ctr"/>
          <a:lstStyle/>
          <a:p>
            <a:pPr algn="ctr">
              <a:lnSpc>
                <a:spcPct val="110000"/>
              </a:lnSpc>
            </a:pPr>
            <a:endParaRPr lang="ko-KR" altLang="en-US" sz="1600" b="1" baseline="0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sp>
        <p:nvSpPr>
          <p:cNvPr id="23" name="AutoShape 16"/>
          <p:cNvSpPr>
            <a:spLocks noChangeArrowheads="1"/>
          </p:cNvSpPr>
          <p:nvPr/>
        </p:nvSpPr>
        <p:spPr bwMode="auto">
          <a:xfrm rot="5400000">
            <a:off x="1427957" y="3277394"/>
            <a:ext cx="1879600" cy="3976687"/>
          </a:xfrm>
          <a:prstGeom prst="roundRect">
            <a:avLst>
              <a:gd name="adj" fmla="val 4384"/>
            </a:avLst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rot="10800000" vert="eaVert" wrap="none" lIns="0" tIns="0" rIns="0" bIns="0" anchor="ctr"/>
          <a:lstStyle/>
          <a:p>
            <a:pPr eaLnBrk="0" hangingPunct="0">
              <a:lnSpc>
                <a:spcPct val="120000"/>
              </a:lnSpc>
            </a:pPr>
            <a:endParaRPr lang="ko-KR" altLang="en-US" sz="2800" b="1" baseline="0" dirty="0">
              <a:solidFill>
                <a:srgbClr val="FFFFFF"/>
              </a:solidFill>
              <a:latin typeface="+mn-ea"/>
              <a:ea typeface="+mn-ea"/>
            </a:endParaRPr>
          </a:p>
        </p:txBody>
      </p:sp>
      <p:sp>
        <p:nvSpPr>
          <p:cNvPr id="24" name="Text Box 82"/>
          <p:cNvSpPr txBox="1">
            <a:spLocks noChangeArrowheads="1"/>
          </p:cNvSpPr>
          <p:nvPr/>
        </p:nvSpPr>
        <p:spPr bwMode="auto">
          <a:xfrm>
            <a:off x="414338" y="4346575"/>
            <a:ext cx="4157662" cy="1631216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068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88900" indent="-889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>
              <a:lnSpc>
                <a:spcPts val="2000"/>
              </a:lnSpc>
            </a:pPr>
            <a:r>
              <a:rPr lang="ko-KR" altLang="en-US" b="1" baseline="0" dirty="0">
                <a:latin typeface="+mn-ea"/>
                <a:ea typeface="+mn-ea"/>
              </a:rPr>
              <a:t>인력 구성</a:t>
            </a:r>
            <a:endParaRPr lang="en-US" altLang="ko-KR" b="1" baseline="0" dirty="0">
              <a:latin typeface="+mn-ea"/>
              <a:ea typeface="+mn-ea"/>
            </a:endParaRPr>
          </a:p>
          <a:p>
            <a:pPr>
              <a:lnSpc>
                <a:spcPts val="2000"/>
              </a:lnSpc>
            </a:pPr>
            <a:endParaRPr lang="en-US" altLang="ko-KR" b="1" baseline="0" dirty="0">
              <a:solidFill>
                <a:srgbClr val="A30909"/>
              </a:solidFill>
              <a:latin typeface="+mn-ea"/>
              <a:ea typeface="+mn-ea"/>
            </a:endParaRPr>
          </a:p>
          <a:p>
            <a:pPr>
              <a:lnSpc>
                <a:spcPts val="2000"/>
              </a:lnSpc>
            </a:pPr>
            <a:endParaRPr lang="en-US" altLang="ko-KR" b="1" baseline="0" dirty="0">
              <a:solidFill>
                <a:srgbClr val="A30909"/>
              </a:solidFill>
              <a:latin typeface="+mn-ea"/>
              <a:ea typeface="+mn-ea"/>
            </a:endParaRPr>
          </a:p>
          <a:p>
            <a:pPr>
              <a:lnSpc>
                <a:spcPts val="2000"/>
              </a:lnSpc>
            </a:pPr>
            <a:endParaRPr lang="ko-KR" altLang="ko-KR" b="1" baseline="0" dirty="0">
              <a:solidFill>
                <a:srgbClr val="A30909"/>
              </a:solidFill>
              <a:latin typeface="+mn-ea"/>
              <a:ea typeface="+mn-ea"/>
            </a:endParaRPr>
          </a:p>
          <a:p>
            <a:pPr>
              <a:lnSpc>
                <a:spcPts val="2000"/>
              </a:lnSpc>
              <a:buClr>
                <a:srgbClr val="C00000"/>
              </a:buClr>
              <a:buFont typeface="Wingdings" pitchFamily="2" charset="2"/>
              <a:buChar char="§"/>
            </a:pP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 국내 </a:t>
            </a: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SW 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기업 중 최대 규모의 </a:t>
            </a:r>
            <a:r>
              <a:rPr lang="en-US" altLang="ko-KR" sz="1200" b="1" baseline="0" dirty="0">
                <a:solidFill>
                  <a:srgbClr val="000000"/>
                </a:solidFill>
                <a:latin typeface="+mn-ea"/>
                <a:ea typeface="+mn-ea"/>
              </a:rPr>
              <a:t>SW 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전문가 확보 </a:t>
            </a:r>
          </a:p>
          <a:p>
            <a:pPr>
              <a:lnSpc>
                <a:spcPts val="2000"/>
              </a:lnSpc>
              <a:buClr>
                <a:srgbClr val="C00000"/>
              </a:buClr>
              <a:buFont typeface="Wingdings" pitchFamily="2" charset="2"/>
              <a:buChar char="§"/>
            </a:pP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 전체 인원 중 기술인력 비중이 </a:t>
            </a:r>
            <a:r>
              <a:rPr lang="en-US" altLang="ko-KR" sz="1200" b="1" baseline="0" dirty="0" smtClean="0">
                <a:solidFill>
                  <a:srgbClr val="000000"/>
                </a:solidFill>
                <a:latin typeface="+mn-ea"/>
                <a:ea typeface="+mn-ea"/>
              </a:rPr>
              <a:t>75%</a:t>
            </a:r>
            <a:r>
              <a:rPr lang="ko-KR" altLang="en-US" sz="1200" b="1" baseline="0" dirty="0">
                <a:solidFill>
                  <a:srgbClr val="000000"/>
                </a:solidFill>
                <a:latin typeface="+mn-ea"/>
                <a:ea typeface="+mn-ea"/>
              </a:rPr>
              <a:t>인 기술중심 기업   </a:t>
            </a:r>
            <a:endParaRPr lang="en-US" altLang="ko-KR" sz="1200" b="1" baseline="0" dirty="0">
              <a:solidFill>
                <a:srgbClr val="000000"/>
              </a:solidFill>
              <a:latin typeface="+mn-ea"/>
              <a:ea typeface="+mn-ea"/>
            </a:endParaRPr>
          </a:p>
        </p:txBody>
      </p:sp>
      <p:sp>
        <p:nvSpPr>
          <p:cNvPr id="25" name="Text Box 82"/>
          <p:cNvSpPr txBox="1">
            <a:spLocks noChangeArrowheads="1"/>
          </p:cNvSpPr>
          <p:nvPr/>
        </p:nvSpPr>
        <p:spPr bwMode="auto">
          <a:xfrm>
            <a:off x="576263" y="3924300"/>
            <a:ext cx="3286125" cy="348813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rgbClr val="906800"/>
            </a:prst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88900" indent="-889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aseline="-250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>
              <a:lnSpc>
                <a:spcPts val="2000"/>
              </a:lnSpc>
            </a:pPr>
            <a:r>
              <a:rPr lang="ko-KR" altLang="en-US" sz="1600" b="1" baseline="0" dirty="0" smtClean="0">
                <a:solidFill>
                  <a:schemeClr val="bg1"/>
                </a:solidFill>
                <a:latin typeface="+mn-ea"/>
                <a:ea typeface="+mn-ea"/>
              </a:rPr>
              <a:t>인력구성</a:t>
            </a:r>
            <a:endParaRPr lang="en-US" altLang="ko-KR" sz="1600" b="1" baseline="0" dirty="0">
              <a:solidFill>
                <a:schemeClr val="bg1"/>
              </a:solidFill>
              <a:latin typeface="+mn-ea"/>
              <a:ea typeface="+mn-ea"/>
            </a:endParaRPr>
          </a:p>
        </p:txBody>
      </p:sp>
      <p:graphicFrame>
        <p:nvGraphicFramePr>
          <p:cNvPr id="28" name="차트 5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78910865"/>
              </p:ext>
            </p:extLst>
          </p:nvPr>
        </p:nvGraphicFramePr>
        <p:xfrm>
          <a:off x="743122" y="4401108"/>
          <a:ext cx="3228629" cy="10445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0" name="AutoShape 77"/>
          <p:cNvSpPr>
            <a:spLocks noChangeArrowheads="1"/>
          </p:cNvSpPr>
          <p:nvPr/>
        </p:nvSpPr>
        <p:spPr bwMode="auto">
          <a:xfrm>
            <a:off x="4701978" y="3289109"/>
            <a:ext cx="1263589" cy="253025"/>
          </a:xfrm>
          <a:prstGeom prst="roundRect">
            <a:avLst>
              <a:gd name="adj" fmla="val 13204"/>
            </a:avLst>
          </a:prstGeom>
          <a:solidFill>
            <a:srgbClr val="648DA4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36000" tIns="36000" rIns="36000" bIns="36000"/>
          <a:lstStyle/>
          <a:p>
            <a:pPr algn="ctr"/>
            <a:endParaRPr lang="ko-KR" altLang="ko-KR" sz="1200" b="1" dirty="0">
              <a:solidFill>
                <a:srgbClr val="214D71"/>
              </a:solidFill>
              <a:latin typeface="+mn-ea"/>
              <a:ea typeface="+mn-ea"/>
              <a:cs typeface="Arial" pitchFamily="34" charset="0"/>
            </a:endParaRPr>
          </a:p>
        </p:txBody>
      </p:sp>
      <p:sp>
        <p:nvSpPr>
          <p:cNvPr id="31" name="AutoShape 78"/>
          <p:cNvSpPr>
            <a:spLocks noChangeArrowheads="1"/>
          </p:cNvSpPr>
          <p:nvPr/>
        </p:nvSpPr>
        <p:spPr bwMode="auto">
          <a:xfrm>
            <a:off x="4752254" y="3317223"/>
            <a:ext cx="1163037" cy="224911"/>
          </a:xfrm>
          <a:prstGeom prst="roundRect">
            <a:avLst>
              <a:gd name="adj" fmla="val 16843"/>
            </a:avLst>
          </a:prstGeom>
          <a:solidFill>
            <a:schemeClr val="bg1"/>
          </a:solidFill>
          <a:ln w="3175" algn="ctr">
            <a:solidFill>
              <a:srgbClr val="C0C0C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/>
            <a:r>
              <a:rPr lang="en-US" altLang="ko-KR" sz="1000" b="1" baseline="0" dirty="0">
                <a:solidFill>
                  <a:srgbClr val="214D71"/>
                </a:solidFill>
                <a:latin typeface="+mn-ea"/>
                <a:ea typeface="+mn-ea"/>
                <a:cs typeface="Arial" pitchFamily="34" charset="0"/>
              </a:rPr>
              <a:t>TmaxSoft USA</a:t>
            </a:r>
          </a:p>
        </p:txBody>
      </p:sp>
      <p:sp>
        <p:nvSpPr>
          <p:cNvPr id="32" name="AutoShape 77"/>
          <p:cNvSpPr>
            <a:spLocks noChangeArrowheads="1"/>
          </p:cNvSpPr>
          <p:nvPr/>
        </p:nvSpPr>
        <p:spPr bwMode="auto">
          <a:xfrm>
            <a:off x="6147518" y="3289109"/>
            <a:ext cx="1263589" cy="253025"/>
          </a:xfrm>
          <a:prstGeom prst="roundRect">
            <a:avLst>
              <a:gd name="adj" fmla="val 13204"/>
            </a:avLst>
          </a:prstGeom>
          <a:solidFill>
            <a:srgbClr val="648DA4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36000" tIns="36000" rIns="36000" bIns="36000"/>
          <a:lstStyle/>
          <a:p>
            <a:pPr algn="ctr"/>
            <a:endParaRPr lang="ko-KR" altLang="ko-KR" sz="1200" b="1" dirty="0">
              <a:solidFill>
                <a:srgbClr val="214D71"/>
              </a:solidFill>
              <a:latin typeface="+mn-ea"/>
              <a:ea typeface="+mn-ea"/>
              <a:cs typeface="Arial" pitchFamily="34" charset="0"/>
            </a:endParaRPr>
          </a:p>
        </p:txBody>
      </p:sp>
      <p:sp>
        <p:nvSpPr>
          <p:cNvPr id="33" name="AutoShape 78"/>
          <p:cNvSpPr>
            <a:spLocks noChangeArrowheads="1"/>
          </p:cNvSpPr>
          <p:nvPr/>
        </p:nvSpPr>
        <p:spPr bwMode="auto">
          <a:xfrm>
            <a:off x="6197794" y="3317223"/>
            <a:ext cx="1163037" cy="224911"/>
          </a:xfrm>
          <a:prstGeom prst="roundRect">
            <a:avLst>
              <a:gd name="adj" fmla="val 16843"/>
            </a:avLst>
          </a:prstGeom>
          <a:solidFill>
            <a:schemeClr val="bg1"/>
          </a:solidFill>
          <a:ln w="3175" algn="ctr">
            <a:solidFill>
              <a:srgbClr val="C0C0C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/>
            <a:r>
              <a:rPr lang="en-US" altLang="ko-KR" sz="1000" b="1" baseline="0" dirty="0">
                <a:solidFill>
                  <a:srgbClr val="214D71"/>
                </a:solidFill>
                <a:latin typeface="+mn-ea"/>
                <a:ea typeface="+mn-ea"/>
                <a:cs typeface="Arial" pitchFamily="34" charset="0"/>
              </a:rPr>
              <a:t>TmaxSoft Japan</a:t>
            </a:r>
          </a:p>
        </p:txBody>
      </p:sp>
      <p:sp>
        <p:nvSpPr>
          <p:cNvPr id="34" name="AutoShape 77"/>
          <p:cNvSpPr>
            <a:spLocks noChangeArrowheads="1"/>
          </p:cNvSpPr>
          <p:nvPr/>
        </p:nvSpPr>
        <p:spPr bwMode="auto">
          <a:xfrm>
            <a:off x="7718502" y="3288406"/>
            <a:ext cx="1263589" cy="253025"/>
          </a:xfrm>
          <a:prstGeom prst="roundRect">
            <a:avLst>
              <a:gd name="adj" fmla="val 13204"/>
            </a:avLst>
          </a:prstGeom>
          <a:solidFill>
            <a:srgbClr val="648DA4"/>
          </a:solidFill>
          <a:ln>
            <a:noFill/>
          </a:ln>
          <a:extLs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36000" tIns="36000" rIns="36000" bIns="36000"/>
          <a:lstStyle/>
          <a:p>
            <a:pPr algn="ctr"/>
            <a:endParaRPr lang="ko-KR" altLang="ko-KR" sz="1200" b="1" dirty="0">
              <a:solidFill>
                <a:srgbClr val="214D71"/>
              </a:solidFill>
              <a:latin typeface="+mn-ea"/>
              <a:ea typeface="+mn-ea"/>
              <a:cs typeface="Arial" pitchFamily="34" charset="0"/>
            </a:endParaRPr>
          </a:p>
        </p:txBody>
      </p:sp>
      <p:sp>
        <p:nvSpPr>
          <p:cNvPr id="35" name="AutoShape 78"/>
          <p:cNvSpPr>
            <a:spLocks noChangeArrowheads="1"/>
          </p:cNvSpPr>
          <p:nvPr/>
        </p:nvSpPr>
        <p:spPr bwMode="auto">
          <a:xfrm>
            <a:off x="7768778" y="3317223"/>
            <a:ext cx="1163037" cy="224911"/>
          </a:xfrm>
          <a:prstGeom prst="roundRect">
            <a:avLst>
              <a:gd name="adj" fmla="val 16843"/>
            </a:avLst>
          </a:prstGeom>
          <a:solidFill>
            <a:schemeClr val="bg1"/>
          </a:solidFill>
          <a:ln w="3175" algn="ctr">
            <a:solidFill>
              <a:srgbClr val="C0C0C0"/>
            </a:solidFill>
            <a:round/>
            <a:headEnd/>
            <a:tailEnd/>
          </a:ln>
        </p:spPr>
        <p:txBody>
          <a:bodyPr wrap="none" lIns="0" tIns="0" rIns="0" bIns="0" anchor="ctr"/>
          <a:lstStyle/>
          <a:p>
            <a:pPr algn="ctr"/>
            <a:r>
              <a:rPr lang="en-US" altLang="ko-KR" sz="1000" b="1" baseline="0" dirty="0">
                <a:solidFill>
                  <a:srgbClr val="214D71"/>
                </a:solidFill>
                <a:latin typeface="+mn-ea"/>
                <a:ea typeface="+mn-ea"/>
                <a:cs typeface="Arial" pitchFamily="34" charset="0"/>
              </a:rPr>
              <a:t>TmaxSoft China</a:t>
            </a:r>
          </a:p>
        </p:txBody>
      </p:sp>
      <p:cxnSp>
        <p:nvCxnSpPr>
          <p:cNvPr id="36" name="꺾인 연결선 80"/>
          <p:cNvCxnSpPr>
            <a:cxnSpLocks noChangeShapeType="1"/>
            <a:stCxn id="40" idx="2"/>
            <a:endCxn id="30" idx="0"/>
          </p:cNvCxnSpPr>
          <p:nvPr/>
        </p:nvCxnSpPr>
        <p:spPr bwMode="auto">
          <a:xfrm rot="5400000">
            <a:off x="5151147" y="1662853"/>
            <a:ext cx="1808883" cy="1443629"/>
          </a:xfrm>
          <a:prstGeom prst="bentConnector3">
            <a:avLst>
              <a:gd name="adj1" fmla="val 76875"/>
            </a:avLst>
          </a:prstGeom>
          <a:noFill/>
          <a:ln w="19050" algn="ctr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7" name="꺾인 연결선 81"/>
          <p:cNvCxnSpPr>
            <a:cxnSpLocks noChangeShapeType="1"/>
            <a:stCxn id="40" idx="2"/>
            <a:endCxn id="32" idx="0"/>
          </p:cNvCxnSpPr>
          <p:nvPr/>
        </p:nvCxnSpPr>
        <p:spPr bwMode="auto">
          <a:xfrm rot="16200000" flipH="1">
            <a:off x="5873916" y="2383711"/>
            <a:ext cx="1808883" cy="1911"/>
          </a:xfrm>
          <a:prstGeom prst="bentConnector3">
            <a:avLst>
              <a:gd name="adj1" fmla="val 50000"/>
            </a:avLst>
          </a:prstGeom>
          <a:noFill/>
          <a:ln w="19050" algn="ctr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" name="꺾인 연결선 82"/>
          <p:cNvCxnSpPr>
            <a:cxnSpLocks noChangeShapeType="1"/>
            <a:stCxn id="40" idx="2"/>
            <a:endCxn id="34" idx="0"/>
          </p:cNvCxnSpPr>
          <p:nvPr/>
        </p:nvCxnSpPr>
        <p:spPr bwMode="auto">
          <a:xfrm rot="16200000" flipH="1">
            <a:off x="6659759" y="1597868"/>
            <a:ext cx="1808180" cy="1572895"/>
          </a:xfrm>
          <a:prstGeom prst="bentConnector3">
            <a:avLst>
              <a:gd name="adj1" fmla="val 76885"/>
            </a:avLst>
          </a:prstGeom>
          <a:noFill/>
          <a:ln w="19050" algn="ctr">
            <a:solidFill>
              <a:srgbClr val="7F7F7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9" name="그룹 38"/>
          <p:cNvGrpSpPr/>
          <p:nvPr/>
        </p:nvGrpSpPr>
        <p:grpSpPr>
          <a:xfrm>
            <a:off x="4585953" y="1088740"/>
            <a:ext cx="4522551" cy="1591890"/>
            <a:chOff x="1601788" y="1192213"/>
            <a:chExt cx="6426200" cy="3595549"/>
          </a:xfrm>
        </p:grpSpPr>
        <p:sp>
          <p:nvSpPr>
            <p:cNvPr id="40" name="AutoShape 30"/>
            <p:cNvSpPr>
              <a:spLocks noChangeArrowheads="1"/>
            </p:cNvSpPr>
            <p:nvPr/>
          </p:nvSpPr>
          <p:spPr bwMode="auto">
            <a:xfrm>
              <a:off x="2878138" y="1192213"/>
              <a:ext cx="3675062" cy="884237"/>
            </a:xfrm>
            <a:prstGeom prst="roundRect">
              <a:avLst>
                <a:gd name="adj" fmla="val 23153"/>
              </a:avLst>
            </a:prstGeom>
            <a:gradFill rotWithShape="1">
              <a:gsLst>
                <a:gs pos="0">
                  <a:srgbClr val="1B4E77"/>
                </a:gs>
                <a:gs pos="100000">
                  <a:srgbClr val="0B2943"/>
                </a:gs>
              </a:gsLst>
              <a:lin ang="5400000" scaled="1"/>
            </a:gradFill>
            <a:ln>
              <a:noFill/>
            </a:ln>
            <a:effectLst>
              <a:outerShdw dist="25400" dir="16200000" algn="ctr" rotWithShape="0">
                <a:srgbClr val="C0C0C0"/>
              </a:outerShdw>
            </a:effectLst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lIns="72000" tIns="36000" rIns="72000" anchor="ctr"/>
            <a:lstStyle/>
            <a:p>
              <a:pPr algn="ctr"/>
              <a:r>
                <a:rPr lang="en-US" altLang="ko-KR" sz="1600" b="1" baseline="0" dirty="0">
                  <a:solidFill>
                    <a:schemeClr val="bg1"/>
                  </a:solidFill>
                  <a:latin typeface="+mn-ea"/>
                  <a:ea typeface="+mn-ea"/>
                  <a:cs typeface="Arial" pitchFamily="34" charset="0"/>
                </a:rPr>
                <a:t>Tmax </a:t>
              </a:r>
              <a:r>
                <a:rPr lang="en-US" altLang="ko-KR" sz="1600" b="1" baseline="0" dirty="0" smtClean="0">
                  <a:solidFill>
                    <a:schemeClr val="bg1"/>
                  </a:solidFill>
                  <a:latin typeface="+mn-ea"/>
                  <a:ea typeface="+mn-ea"/>
                  <a:cs typeface="Arial" pitchFamily="34" charset="0"/>
                </a:rPr>
                <a:t>Group</a:t>
              </a:r>
              <a:endParaRPr lang="en-US" altLang="ko-KR" sz="1600" b="1" baseline="0" dirty="0">
                <a:solidFill>
                  <a:schemeClr val="bg1"/>
                </a:solidFill>
                <a:latin typeface="+mn-ea"/>
                <a:ea typeface="+mn-ea"/>
                <a:cs typeface="Arial" pitchFamily="34" charset="0"/>
              </a:endParaRPr>
            </a:p>
          </p:txBody>
        </p:sp>
        <p:sp>
          <p:nvSpPr>
            <p:cNvPr id="41" name="AutoShape 77"/>
            <p:cNvSpPr>
              <a:spLocks noChangeArrowheads="1"/>
            </p:cNvSpPr>
            <p:nvPr/>
          </p:nvSpPr>
          <p:spPr bwMode="auto">
            <a:xfrm>
              <a:off x="5965826" y="3060700"/>
              <a:ext cx="2051049" cy="1695062"/>
            </a:xfrm>
            <a:prstGeom prst="roundRect">
              <a:avLst>
                <a:gd name="adj" fmla="val 7782"/>
              </a:avLst>
            </a:prstGeom>
            <a:solidFill>
              <a:srgbClr val="214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36000" tIns="36000" rIns="36000" bIns="36000"/>
            <a:lstStyle/>
            <a:p>
              <a:pPr algn="ctr"/>
              <a:endParaRPr lang="ko-KR" altLang="ko-KR" sz="1600" baseline="0" dirty="0">
                <a:solidFill>
                  <a:srgbClr val="FFFFFF"/>
                </a:solidFill>
                <a:latin typeface="+mn-ea"/>
                <a:ea typeface="+mn-ea"/>
                <a:cs typeface="Arial" pitchFamily="34" charset="0"/>
              </a:endParaRPr>
            </a:p>
          </p:txBody>
        </p:sp>
        <p:sp>
          <p:nvSpPr>
            <p:cNvPr id="42" name="AutoShape 78"/>
            <p:cNvSpPr>
              <a:spLocks noChangeArrowheads="1"/>
            </p:cNvSpPr>
            <p:nvPr/>
          </p:nvSpPr>
          <p:spPr bwMode="auto">
            <a:xfrm>
              <a:off x="6048375" y="3127375"/>
              <a:ext cx="1887538" cy="442913"/>
            </a:xfrm>
            <a:prstGeom prst="roundRect">
              <a:avLst>
                <a:gd name="adj" fmla="val 16843"/>
              </a:avLst>
            </a:prstGeom>
            <a:solidFill>
              <a:schemeClr val="bg1"/>
            </a:solidFill>
            <a:ln w="3175" algn="ctr">
              <a:solidFill>
                <a:srgbClr val="C0C0C0"/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/>
              <a:endParaRPr lang="en-US" altLang="ko-KR" sz="1800" dirty="0">
                <a:solidFill>
                  <a:srgbClr val="292929"/>
                </a:solidFill>
                <a:latin typeface="+mn-ea"/>
                <a:ea typeface="+mn-ea"/>
                <a:cs typeface="Arial" pitchFamily="34" charset="0"/>
              </a:endParaRPr>
            </a:p>
          </p:txBody>
        </p:sp>
        <p:sp>
          <p:nvSpPr>
            <p:cNvPr id="43" name="AutoShape 77"/>
            <p:cNvSpPr>
              <a:spLocks noChangeArrowheads="1"/>
            </p:cNvSpPr>
            <p:nvPr/>
          </p:nvSpPr>
          <p:spPr bwMode="auto">
            <a:xfrm>
              <a:off x="1601788" y="3051175"/>
              <a:ext cx="2051049" cy="1710186"/>
            </a:xfrm>
            <a:prstGeom prst="roundRect">
              <a:avLst>
                <a:gd name="adj" fmla="val 7782"/>
              </a:avLst>
            </a:prstGeom>
            <a:solidFill>
              <a:srgbClr val="214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36000" tIns="36000" rIns="36000" bIns="36000"/>
            <a:lstStyle/>
            <a:p>
              <a:pPr algn="ctr"/>
              <a:endParaRPr lang="ko-KR" altLang="ko-KR" sz="1600" baseline="0" dirty="0">
                <a:solidFill>
                  <a:srgbClr val="FFFFFF"/>
                </a:solidFill>
                <a:latin typeface="+mn-ea"/>
                <a:ea typeface="+mn-ea"/>
                <a:cs typeface="Arial" pitchFamily="34" charset="0"/>
              </a:endParaRPr>
            </a:p>
          </p:txBody>
        </p:sp>
        <p:sp>
          <p:nvSpPr>
            <p:cNvPr id="44" name="AutoShape 78"/>
            <p:cNvSpPr>
              <a:spLocks noChangeArrowheads="1"/>
            </p:cNvSpPr>
            <p:nvPr/>
          </p:nvSpPr>
          <p:spPr bwMode="auto">
            <a:xfrm>
              <a:off x="1682750" y="3117850"/>
              <a:ext cx="1887538" cy="442913"/>
            </a:xfrm>
            <a:prstGeom prst="roundRect">
              <a:avLst>
                <a:gd name="adj" fmla="val 16843"/>
              </a:avLst>
            </a:prstGeom>
            <a:solidFill>
              <a:schemeClr val="bg1"/>
            </a:solidFill>
            <a:ln w="3175" algn="ctr">
              <a:solidFill>
                <a:srgbClr val="C0C0C0"/>
              </a:solidFill>
              <a:round/>
              <a:headEnd/>
              <a:tailEnd/>
            </a:ln>
          </p:spPr>
          <p:txBody>
            <a:bodyPr wrap="none" lIns="0" tIns="0" rIns="0" bIns="0" anchor="ctr"/>
            <a:lstStyle/>
            <a:p>
              <a:pPr algn="ctr"/>
              <a:endParaRPr lang="en-US" altLang="ko-KR" sz="1800" dirty="0">
                <a:solidFill>
                  <a:srgbClr val="292929"/>
                </a:solidFill>
                <a:latin typeface="+mn-ea"/>
                <a:ea typeface="+mn-ea"/>
                <a:cs typeface="Arial" pitchFamily="34" charset="0"/>
              </a:endParaRPr>
            </a:p>
          </p:txBody>
        </p:sp>
        <p:pic>
          <p:nvPicPr>
            <p:cNvPr id="45" name="Picture 3" descr="C:\Documents and Settings\Administrator\바탕 화면\CI_Kor_normal.jp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7843"/>
            <a:stretch>
              <a:fillRect/>
            </a:stretch>
          </p:blipFill>
          <p:spPr bwMode="auto">
            <a:xfrm>
              <a:off x="1847850" y="3184525"/>
              <a:ext cx="1557338" cy="298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6" name="꺾인 연결선 124"/>
            <p:cNvCxnSpPr>
              <a:cxnSpLocks noChangeShapeType="1"/>
              <a:stCxn id="40" idx="2"/>
              <a:endCxn id="41" idx="0"/>
            </p:cNvCxnSpPr>
            <p:nvPr/>
          </p:nvCxnSpPr>
          <p:spPr bwMode="auto">
            <a:xfrm rot="16200000" flipH="1">
              <a:off x="5361385" y="1430734"/>
              <a:ext cx="984250" cy="2275680"/>
            </a:xfrm>
            <a:prstGeom prst="bentConnector3">
              <a:avLst>
                <a:gd name="adj1" fmla="val 50000"/>
              </a:avLst>
            </a:prstGeom>
            <a:noFill/>
            <a:ln w="19050" algn="ctr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7" name="꺾인 연결선 127"/>
            <p:cNvCxnSpPr>
              <a:cxnSpLocks noChangeShapeType="1"/>
              <a:stCxn id="40" idx="2"/>
              <a:endCxn id="43" idx="0"/>
            </p:cNvCxnSpPr>
            <p:nvPr/>
          </p:nvCxnSpPr>
          <p:spPr bwMode="auto">
            <a:xfrm rot="5400000">
              <a:off x="3184129" y="1519632"/>
              <a:ext cx="974725" cy="2088357"/>
            </a:xfrm>
            <a:prstGeom prst="bentConnector3">
              <a:avLst>
                <a:gd name="adj1" fmla="val 50000"/>
              </a:avLst>
            </a:prstGeom>
            <a:noFill/>
            <a:ln w="19050" algn="ctr">
              <a:solidFill>
                <a:srgbClr val="7F7F7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8" name="직사각형 132"/>
            <p:cNvSpPr>
              <a:spLocks noChangeArrowheads="1"/>
            </p:cNvSpPr>
            <p:nvPr/>
          </p:nvSpPr>
          <p:spPr bwMode="auto">
            <a:xfrm>
              <a:off x="1698625" y="3416591"/>
              <a:ext cx="1857375" cy="13711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prstDash val="sysDash"/>
                  <a:round/>
                  <a:headEnd/>
                  <a:tailEnd/>
                </a14:hiddenLine>
              </a:ext>
            </a:extLst>
          </p:spPr>
          <p:txBody>
            <a:bodyPr lIns="72000" tIns="72000" rIns="72000" bIns="72000" anchor="ctr">
              <a:spAutoFit/>
            </a:bodyPr>
            <a:lstStyle/>
            <a:p>
              <a:pPr algn="ctr"/>
              <a:r>
                <a:rPr lang="en-US" altLang="ko-KR" sz="1000" b="1" baseline="0" dirty="0">
                  <a:solidFill>
                    <a:schemeClr val="bg1"/>
                  </a:solidFill>
                  <a:latin typeface="+mn-ea"/>
                  <a:ea typeface="+mn-ea"/>
                  <a:cs typeface="Arial" pitchFamily="34" charset="0"/>
                </a:rPr>
                <a:t>Middleware </a:t>
              </a:r>
            </a:p>
            <a:p>
              <a:pPr algn="ctr"/>
              <a:r>
                <a:rPr lang="en-US" altLang="ko-KR" sz="1000" b="1" baseline="0" dirty="0">
                  <a:solidFill>
                    <a:schemeClr val="bg1"/>
                  </a:solidFill>
                  <a:latin typeface="+mn-ea"/>
                  <a:ea typeface="+mn-ea"/>
                  <a:cs typeface="Arial" pitchFamily="34" charset="0"/>
                </a:rPr>
                <a:t>Rehosting</a:t>
              </a:r>
            </a:p>
            <a:p>
              <a:pPr algn="ctr"/>
              <a:r>
                <a:rPr lang="en-US" altLang="ko-KR" sz="1000" b="1" baseline="0" dirty="0">
                  <a:solidFill>
                    <a:schemeClr val="bg1"/>
                  </a:solidFill>
                  <a:latin typeface="+mn-ea"/>
                  <a:ea typeface="+mn-ea"/>
                  <a:cs typeface="Arial" pitchFamily="34" charset="0"/>
                </a:rPr>
                <a:t>Framework</a:t>
              </a:r>
            </a:p>
          </p:txBody>
        </p:sp>
        <p:sp>
          <p:nvSpPr>
            <p:cNvPr id="49" name="직사각형 136"/>
            <p:cNvSpPr>
              <a:spLocks noChangeArrowheads="1"/>
            </p:cNvSpPr>
            <p:nvPr/>
          </p:nvSpPr>
          <p:spPr bwMode="auto">
            <a:xfrm>
              <a:off x="5956300" y="3390189"/>
              <a:ext cx="2071688" cy="13711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prstDash val="sysDash"/>
                  <a:round/>
                  <a:headEnd/>
                  <a:tailEnd/>
                </a14:hiddenLine>
              </a:ext>
            </a:extLst>
          </p:spPr>
          <p:txBody>
            <a:bodyPr lIns="72000" tIns="72000" rIns="72000" bIns="72000" anchor="ctr">
              <a:spAutoFit/>
            </a:bodyPr>
            <a:lstStyle/>
            <a:p>
              <a:pPr algn="ctr"/>
              <a:r>
                <a:rPr lang="en-US" altLang="ko-KR" sz="1000" b="1" baseline="0" dirty="0">
                  <a:solidFill>
                    <a:schemeClr val="bg1"/>
                  </a:solidFill>
                  <a:latin typeface="+mn-ea"/>
                  <a:ea typeface="+mn-ea"/>
                  <a:cs typeface="Arial" pitchFamily="34" charset="0"/>
                </a:rPr>
                <a:t>RDBMS</a:t>
              </a:r>
            </a:p>
            <a:p>
              <a:pPr algn="ctr"/>
              <a:r>
                <a:rPr lang="en-US" altLang="ko-KR" sz="1000" b="1" baseline="0" dirty="0" smtClean="0">
                  <a:solidFill>
                    <a:schemeClr val="bg1"/>
                  </a:solidFill>
                  <a:latin typeface="+mn-ea"/>
                  <a:ea typeface="+mn-ea"/>
                  <a:cs typeface="Arial" pitchFamily="34" charset="0"/>
                </a:rPr>
                <a:t>MMDB</a:t>
              </a:r>
            </a:p>
            <a:p>
              <a:pPr algn="ctr"/>
              <a:r>
                <a:rPr lang="en-US" altLang="ko-KR" sz="1000" b="1" dirty="0" err="1" smtClean="0">
                  <a:solidFill>
                    <a:schemeClr val="bg1"/>
                  </a:solidFill>
                  <a:latin typeface="+mn-ea"/>
                  <a:ea typeface="+mn-ea"/>
                  <a:cs typeface="Arial" pitchFamily="34" charset="0"/>
                </a:rPr>
                <a:t>InfiniData</a:t>
              </a:r>
              <a:endParaRPr lang="en-US" altLang="ko-KR" sz="1000" b="1" baseline="0" dirty="0">
                <a:solidFill>
                  <a:schemeClr val="bg1"/>
                </a:solidFill>
                <a:latin typeface="+mn-ea"/>
                <a:ea typeface="+mn-ea"/>
                <a:cs typeface="Arial" pitchFamily="34" charset="0"/>
              </a:endParaRPr>
            </a:p>
          </p:txBody>
        </p:sp>
        <p:pic>
          <p:nvPicPr>
            <p:cNvPr id="50" name="그림 84" descr="TIBERO-LOGO.png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9959"/>
            <a:stretch>
              <a:fillRect/>
            </a:stretch>
          </p:blipFill>
          <p:spPr bwMode="auto">
            <a:xfrm>
              <a:off x="6300788" y="3275013"/>
              <a:ext cx="1381125" cy="227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" name="그림 1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07588" y="1226896"/>
            <a:ext cx="1439279" cy="2878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18718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4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en-US" altLang="ko-KR" dirty="0"/>
              <a:t>Database </a:t>
            </a:r>
            <a:r>
              <a:rPr lang="ko-KR" altLang="en-US" dirty="0"/>
              <a:t>구조</a:t>
            </a:r>
            <a:endParaRPr lang="ko-KR" altLang="en-US" dirty="0" smtClean="0"/>
          </a:p>
        </p:txBody>
      </p:sp>
      <p:sp>
        <p:nvSpPr>
          <p:cNvPr id="10243" name="Rectangle 4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Multiplexed Redo Log Files</a:t>
            </a:r>
          </a:p>
        </p:txBody>
      </p:sp>
      <p:sp>
        <p:nvSpPr>
          <p:cNvPr id="71" name="Rectangle 3"/>
          <p:cNvSpPr>
            <a:spLocks noChangeArrowheads="1"/>
          </p:cNvSpPr>
          <p:nvPr/>
        </p:nvSpPr>
        <p:spPr bwMode="auto">
          <a:xfrm>
            <a:off x="685800" y="4343400"/>
            <a:ext cx="8170676" cy="21099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Redo log File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구성하는데 1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Group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개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이상의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Member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동일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Machine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상에서 다른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Disk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에 분리하여 구성하기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권장.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Multiplexed Redo Log Files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는 특정 그룹에서 하나의 파일을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손실 시에 특이 사항 없음.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(5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이상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그룹의 모든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Member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들은 동일한 정보와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Size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Group Members are updated simultaneously</a:t>
            </a: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ko-KR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72" name="Group 126"/>
          <p:cNvGrpSpPr>
            <a:grpSpLocks/>
          </p:cNvGrpSpPr>
          <p:nvPr/>
        </p:nvGrpSpPr>
        <p:grpSpPr bwMode="auto">
          <a:xfrm>
            <a:off x="1143000" y="1358900"/>
            <a:ext cx="6781800" cy="3289300"/>
            <a:chOff x="720" y="856"/>
            <a:chExt cx="4272" cy="2072"/>
          </a:xfrm>
        </p:grpSpPr>
        <p:grpSp>
          <p:nvGrpSpPr>
            <p:cNvPr id="73" name="Group 4"/>
            <p:cNvGrpSpPr>
              <a:grpSpLocks/>
            </p:cNvGrpSpPr>
            <p:nvPr/>
          </p:nvGrpSpPr>
          <p:grpSpPr bwMode="auto">
            <a:xfrm>
              <a:off x="1296" y="1216"/>
              <a:ext cx="768" cy="344"/>
              <a:chOff x="3504" y="3707"/>
              <a:chExt cx="528" cy="417"/>
            </a:xfrm>
          </p:grpSpPr>
          <p:grpSp>
            <p:nvGrpSpPr>
              <p:cNvPr id="170" name="Group 5"/>
              <p:cNvGrpSpPr>
                <a:grpSpLocks/>
              </p:cNvGrpSpPr>
              <p:nvPr/>
            </p:nvGrpSpPr>
            <p:grpSpPr bwMode="auto">
              <a:xfrm>
                <a:off x="3504" y="3707"/>
                <a:ext cx="501" cy="417"/>
                <a:chOff x="3504" y="3707"/>
                <a:chExt cx="501" cy="417"/>
              </a:xfrm>
            </p:grpSpPr>
            <p:sp>
              <p:nvSpPr>
                <p:cNvPr id="172" name="Oval 6"/>
                <p:cNvSpPr>
                  <a:spLocks noChangeArrowheads="1"/>
                </p:cNvSpPr>
                <p:nvPr/>
              </p:nvSpPr>
              <p:spPr bwMode="auto">
                <a:xfrm>
                  <a:off x="3508" y="4000"/>
                  <a:ext cx="494" cy="12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73" name="Line 7"/>
                <p:cNvSpPr>
                  <a:spLocks noChangeShapeType="1"/>
                </p:cNvSpPr>
                <p:nvPr/>
              </p:nvSpPr>
              <p:spPr bwMode="auto">
                <a:xfrm>
                  <a:off x="4005" y="3768"/>
                  <a:ext cx="0" cy="30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74" name="Rectangle 8"/>
                <p:cNvSpPr>
                  <a:spLocks noChangeArrowheads="1"/>
                </p:cNvSpPr>
                <p:nvPr/>
              </p:nvSpPr>
              <p:spPr bwMode="auto">
                <a:xfrm>
                  <a:off x="3511" y="3774"/>
                  <a:ext cx="490" cy="290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75" name="Oval 9"/>
                <p:cNvSpPr>
                  <a:spLocks noChangeArrowheads="1"/>
                </p:cNvSpPr>
                <p:nvPr/>
              </p:nvSpPr>
              <p:spPr bwMode="auto">
                <a:xfrm>
                  <a:off x="3508" y="3707"/>
                  <a:ext cx="494" cy="12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76" name="Line 10"/>
                <p:cNvSpPr>
                  <a:spLocks noChangeShapeType="1"/>
                </p:cNvSpPr>
                <p:nvPr/>
              </p:nvSpPr>
              <p:spPr bwMode="auto">
                <a:xfrm>
                  <a:off x="3504" y="3774"/>
                  <a:ext cx="0" cy="30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71" name="Rectangle 11"/>
              <p:cNvSpPr>
                <a:spLocks noChangeArrowheads="1"/>
              </p:cNvSpPr>
              <p:nvPr/>
            </p:nvSpPr>
            <p:spPr bwMode="auto">
              <a:xfrm>
                <a:off x="3523" y="3832"/>
                <a:ext cx="509" cy="2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Member A</a:t>
                </a:r>
              </a:p>
            </p:txBody>
          </p:sp>
        </p:grpSp>
        <p:sp>
          <p:nvSpPr>
            <p:cNvPr id="74" name="Arc 28"/>
            <p:cNvSpPr>
              <a:spLocks/>
            </p:cNvSpPr>
            <p:nvPr/>
          </p:nvSpPr>
          <p:spPr bwMode="auto">
            <a:xfrm rot="-2629671">
              <a:off x="1901" y="856"/>
              <a:ext cx="899" cy="926"/>
            </a:xfrm>
            <a:custGeom>
              <a:avLst/>
              <a:gdLst>
                <a:gd name="T0" fmla="*/ 0 w 22826"/>
                <a:gd name="T1" fmla="*/ 3 h 21600"/>
                <a:gd name="T2" fmla="*/ 899 w 22826"/>
                <a:gd name="T3" fmla="*/ 733 h 21600"/>
                <a:gd name="T4" fmla="*/ 67 w 22826"/>
                <a:gd name="T5" fmla="*/ 926 h 21600"/>
                <a:gd name="T6" fmla="*/ 0 60000 65536"/>
                <a:gd name="T7" fmla="*/ 0 60000 65536"/>
                <a:gd name="T8" fmla="*/ 0 60000 65536"/>
                <a:gd name="T9" fmla="*/ 0 w 22826"/>
                <a:gd name="T10" fmla="*/ 0 h 21600"/>
                <a:gd name="T11" fmla="*/ 22826 w 22826"/>
                <a:gd name="T12" fmla="*/ 21600 h 21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826" h="21600" fill="none" extrusionOk="0">
                  <a:moveTo>
                    <a:pt x="0" y="67"/>
                  </a:moveTo>
                  <a:cubicBezTo>
                    <a:pt x="565" y="22"/>
                    <a:pt x="1132" y="-1"/>
                    <a:pt x="1700" y="0"/>
                  </a:cubicBezTo>
                  <a:cubicBezTo>
                    <a:pt x="11895" y="0"/>
                    <a:pt x="20702" y="7128"/>
                    <a:pt x="22826" y="17099"/>
                  </a:cubicBezTo>
                </a:path>
                <a:path w="22826" h="21600" stroke="0" extrusionOk="0">
                  <a:moveTo>
                    <a:pt x="0" y="67"/>
                  </a:moveTo>
                  <a:cubicBezTo>
                    <a:pt x="565" y="22"/>
                    <a:pt x="1132" y="-1"/>
                    <a:pt x="1700" y="0"/>
                  </a:cubicBezTo>
                  <a:cubicBezTo>
                    <a:pt x="11895" y="0"/>
                    <a:pt x="20702" y="7128"/>
                    <a:pt x="22826" y="17099"/>
                  </a:cubicBezTo>
                  <a:lnTo>
                    <a:pt x="1700" y="21600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5" name="Arc 29"/>
            <p:cNvSpPr>
              <a:spLocks/>
            </p:cNvSpPr>
            <p:nvPr/>
          </p:nvSpPr>
          <p:spPr bwMode="auto">
            <a:xfrm rot="-3039794">
              <a:off x="3140" y="715"/>
              <a:ext cx="837" cy="1243"/>
            </a:xfrm>
            <a:custGeom>
              <a:avLst/>
              <a:gdLst>
                <a:gd name="T0" fmla="*/ 67 w 21126"/>
                <a:gd name="T1" fmla="*/ 0 h 21533"/>
                <a:gd name="T2" fmla="*/ 837 w 21126"/>
                <a:gd name="T3" fmla="*/ 983 h 21533"/>
                <a:gd name="T4" fmla="*/ 0 w 21126"/>
                <a:gd name="T5" fmla="*/ 1243 h 21533"/>
                <a:gd name="T6" fmla="*/ 0 60000 65536"/>
                <a:gd name="T7" fmla="*/ 0 60000 65536"/>
                <a:gd name="T8" fmla="*/ 0 60000 65536"/>
                <a:gd name="T9" fmla="*/ 0 w 21126"/>
                <a:gd name="T10" fmla="*/ 0 h 21533"/>
                <a:gd name="T11" fmla="*/ 21126 w 21126"/>
                <a:gd name="T12" fmla="*/ 21533 h 215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26" h="21533" fill="none" extrusionOk="0">
                  <a:moveTo>
                    <a:pt x="1694" y="-1"/>
                  </a:moveTo>
                  <a:cubicBezTo>
                    <a:pt x="11227" y="749"/>
                    <a:pt x="19133" y="7679"/>
                    <a:pt x="21126" y="17032"/>
                  </a:cubicBezTo>
                </a:path>
                <a:path w="21126" h="21533" stroke="0" extrusionOk="0">
                  <a:moveTo>
                    <a:pt x="1694" y="-1"/>
                  </a:moveTo>
                  <a:cubicBezTo>
                    <a:pt x="11227" y="749"/>
                    <a:pt x="19133" y="7679"/>
                    <a:pt x="21126" y="17032"/>
                  </a:cubicBezTo>
                  <a:lnTo>
                    <a:pt x="0" y="21533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" name="Arc 30"/>
            <p:cNvSpPr>
              <a:spLocks/>
            </p:cNvSpPr>
            <p:nvPr/>
          </p:nvSpPr>
          <p:spPr bwMode="auto">
            <a:xfrm rot="7214431">
              <a:off x="2138" y="1043"/>
              <a:ext cx="1179" cy="2592"/>
            </a:xfrm>
            <a:custGeom>
              <a:avLst/>
              <a:gdLst>
                <a:gd name="T0" fmla="*/ 95 w 21126"/>
                <a:gd name="T1" fmla="*/ 0 h 21533"/>
                <a:gd name="T2" fmla="*/ 1179 w 21126"/>
                <a:gd name="T3" fmla="*/ 2050 h 21533"/>
                <a:gd name="T4" fmla="*/ 0 w 21126"/>
                <a:gd name="T5" fmla="*/ 2592 h 21533"/>
                <a:gd name="T6" fmla="*/ 0 60000 65536"/>
                <a:gd name="T7" fmla="*/ 0 60000 65536"/>
                <a:gd name="T8" fmla="*/ 0 60000 65536"/>
                <a:gd name="T9" fmla="*/ 0 w 21126"/>
                <a:gd name="T10" fmla="*/ 0 h 21533"/>
                <a:gd name="T11" fmla="*/ 21126 w 21126"/>
                <a:gd name="T12" fmla="*/ 21533 h 215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126" h="21533" fill="none" extrusionOk="0">
                  <a:moveTo>
                    <a:pt x="1694" y="-1"/>
                  </a:moveTo>
                  <a:cubicBezTo>
                    <a:pt x="11227" y="749"/>
                    <a:pt x="19133" y="7679"/>
                    <a:pt x="21126" y="17032"/>
                  </a:cubicBezTo>
                </a:path>
                <a:path w="21126" h="21533" stroke="0" extrusionOk="0">
                  <a:moveTo>
                    <a:pt x="1694" y="-1"/>
                  </a:moveTo>
                  <a:cubicBezTo>
                    <a:pt x="11227" y="749"/>
                    <a:pt x="19133" y="7679"/>
                    <a:pt x="21126" y="17032"/>
                  </a:cubicBezTo>
                  <a:lnTo>
                    <a:pt x="0" y="21533"/>
                  </a:lnTo>
                  <a:close/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77" name="Group 31"/>
            <p:cNvGrpSpPr>
              <a:grpSpLocks/>
            </p:cNvGrpSpPr>
            <p:nvPr/>
          </p:nvGrpSpPr>
          <p:grpSpPr bwMode="auto">
            <a:xfrm>
              <a:off x="1296" y="1657"/>
              <a:ext cx="768" cy="344"/>
              <a:chOff x="3504" y="3707"/>
              <a:chExt cx="528" cy="417"/>
            </a:xfrm>
          </p:grpSpPr>
          <p:grpSp>
            <p:nvGrpSpPr>
              <p:cNvPr id="163" name="Group 32"/>
              <p:cNvGrpSpPr>
                <a:grpSpLocks/>
              </p:cNvGrpSpPr>
              <p:nvPr/>
            </p:nvGrpSpPr>
            <p:grpSpPr bwMode="auto">
              <a:xfrm>
                <a:off x="3504" y="3707"/>
                <a:ext cx="501" cy="417"/>
                <a:chOff x="3504" y="3707"/>
                <a:chExt cx="501" cy="417"/>
              </a:xfrm>
            </p:grpSpPr>
            <p:sp>
              <p:nvSpPr>
                <p:cNvPr id="165" name="Oval 33"/>
                <p:cNvSpPr>
                  <a:spLocks noChangeArrowheads="1"/>
                </p:cNvSpPr>
                <p:nvPr/>
              </p:nvSpPr>
              <p:spPr bwMode="auto">
                <a:xfrm>
                  <a:off x="3508" y="4000"/>
                  <a:ext cx="494" cy="12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66" name="Line 34"/>
                <p:cNvSpPr>
                  <a:spLocks noChangeShapeType="1"/>
                </p:cNvSpPr>
                <p:nvPr/>
              </p:nvSpPr>
              <p:spPr bwMode="auto">
                <a:xfrm>
                  <a:off x="4005" y="3768"/>
                  <a:ext cx="0" cy="30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67" name="Rectangle 35"/>
                <p:cNvSpPr>
                  <a:spLocks noChangeArrowheads="1"/>
                </p:cNvSpPr>
                <p:nvPr/>
              </p:nvSpPr>
              <p:spPr bwMode="auto">
                <a:xfrm>
                  <a:off x="3511" y="3774"/>
                  <a:ext cx="490" cy="290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68" name="Oval 36"/>
                <p:cNvSpPr>
                  <a:spLocks noChangeArrowheads="1"/>
                </p:cNvSpPr>
                <p:nvPr/>
              </p:nvSpPr>
              <p:spPr bwMode="auto">
                <a:xfrm>
                  <a:off x="3508" y="3707"/>
                  <a:ext cx="494" cy="12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69" name="Line 37"/>
                <p:cNvSpPr>
                  <a:spLocks noChangeShapeType="1"/>
                </p:cNvSpPr>
                <p:nvPr/>
              </p:nvSpPr>
              <p:spPr bwMode="auto">
                <a:xfrm>
                  <a:off x="3504" y="3774"/>
                  <a:ext cx="0" cy="30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64" name="Rectangle 38"/>
              <p:cNvSpPr>
                <a:spLocks noChangeArrowheads="1"/>
              </p:cNvSpPr>
              <p:nvPr/>
            </p:nvSpPr>
            <p:spPr bwMode="auto">
              <a:xfrm>
                <a:off x="3523" y="3830"/>
                <a:ext cx="509" cy="2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Member  B</a:t>
                </a:r>
              </a:p>
            </p:txBody>
          </p:sp>
        </p:grpSp>
        <p:grpSp>
          <p:nvGrpSpPr>
            <p:cNvPr id="78" name="Group 39"/>
            <p:cNvGrpSpPr>
              <a:grpSpLocks/>
            </p:cNvGrpSpPr>
            <p:nvPr/>
          </p:nvGrpSpPr>
          <p:grpSpPr bwMode="auto">
            <a:xfrm>
              <a:off x="1296" y="2107"/>
              <a:ext cx="768" cy="344"/>
              <a:chOff x="3504" y="3707"/>
              <a:chExt cx="528" cy="417"/>
            </a:xfrm>
          </p:grpSpPr>
          <p:grpSp>
            <p:nvGrpSpPr>
              <p:cNvPr id="156" name="Group 40"/>
              <p:cNvGrpSpPr>
                <a:grpSpLocks/>
              </p:cNvGrpSpPr>
              <p:nvPr/>
            </p:nvGrpSpPr>
            <p:grpSpPr bwMode="auto">
              <a:xfrm>
                <a:off x="3504" y="3707"/>
                <a:ext cx="501" cy="417"/>
                <a:chOff x="3504" y="3707"/>
                <a:chExt cx="501" cy="417"/>
              </a:xfrm>
            </p:grpSpPr>
            <p:sp>
              <p:nvSpPr>
                <p:cNvPr id="158" name="Oval 41"/>
                <p:cNvSpPr>
                  <a:spLocks noChangeArrowheads="1"/>
                </p:cNvSpPr>
                <p:nvPr/>
              </p:nvSpPr>
              <p:spPr bwMode="auto">
                <a:xfrm>
                  <a:off x="3508" y="4000"/>
                  <a:ext cx="494" cy="12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59" name="Line 42"/>
                <p:cNvSpPr>
                  <a:spLocks noChangeShapeType="1"/>
                </p:cNvSpPr>
                <p:nvPr/>
              </p:nvSpPr>
              <p:spPr bwMode="auto">
                <a:xfrm>
                  <a:off x="4005" y="3768"/>
                  <a:ext cx="0" cy="30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60" name="Rectangle 43"/>
                <p:cNvSpPr>
                  <a:spLocks noChangeArrowheads="1"/>
                </p:cNvSpPr>
                <p:nvPr/>
              </p:nvSpPr>
              <p:spPr bwMode="auto">
                <a:xfrm>
                  <a:off x="3511" y="3774"/>
                  <a:ext cx="490" cy="290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61" name="Oval 44"/>
                <p:cNvSpPr>
                  <a:spLocks noChangeArrowheads="1"/>
                </p:cNvSpPr>
                <p:nvPr/>
              </p:nvSpPr>
              <p:spPr bwMode="auto">
                <a:xfrm>
                  <a:off x="3508" y="3707"/>
                  <a:ext cx="494" cy="12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62" name="Line 45"/>
                <p:cNvSpPr>
                  <a:spLocks noChangeShapeType="1"/>
                </p:cNvSpPr>
                <p:nvPr/>
              </p:nvSpPr>
              <p:spPr bwMode="auto">
                <a:xfrm>
                  <a:off x="3504" y="3774"/>
                  <a:ext cx="0" cy="30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57" name="Rectangle 46"/>
              <p:cNvSpPr>
                <a:spLocks noChangeArrowheads="1"/>
              </p:cNvSpPr>
              <p:nvPr/>
            </p:nvSpPr>
            <p:spPr bwMode="auto">
              <a:xfrm>
                <a:off x="3523" y="3831"/>
                <a:ext cx="509" cy="2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Member  C</a:t>
                </a:r>
              </a:p>
            </p:txBody>
          </p:sp>
        </p:grpSp>
        <p:sp>
          <p:nvSpPr>
            <p:cNvPr id="79" name="Line 47"/>
            <p:cNvSpPr>
              <a:spLocks noChangeShapeType="1"/>
            </p:cNvSpPr>
            <p:nvPr/>
          </p:nvSpPr>
          <p:spPr bwMode="auto">
            <a:xfrm>
              <a:off x="912" y="1613"/>
              <a:ext cx="40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0" name="Line 48"/>
            <p:cNvSpPr>
              <a:spLocks noChangeShapeType="1"/>
            </p:cNvSpPr>
            <p:nvPr/>
          </p:nvSpPr>
          <p:spPr bwMode="auto">
            <a:xfrm>
              <a:off x="912" y="2054"/>
              <a:ext cx="40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1" name="Rectangle 49"/>
            <p:cNvSpPr>
              <a:spLocks noChangeArrowheads="1"/>
            </p:cNvSpPr>
            <p:nvPr/>
          </p:nvSpPr>
          <p:spPr bwMode="auto">
            <a:xfrm>
              <a:off x="1200" y="907"/>
              <a:ext cx="912" cy="167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2" name="Rectangle 50"/>
            <p:cNvSpPr>
              <a:spLocks noChangeArrowheads="1"/>
            </p:cNvSpPr>
            <p:nvPr/>
          </p:nvSpPr>
          <p:spPr bwMode="auto">
            <a:xfrm>
              <a:off x="1392" y="969"/>
              <a:ext cx="52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200" b="1">
                  <a:latin typeface="Arial" pitchFamily="34" charset="0"/>
                  <a:ea typeface="돋움" pitchFamily="50" charset="-127"/>
                </a:rPr>
                <a:t>Group 1</a:t>
              </a:r>
            </a:p>
          </p:txBody>
        </p:sp>
        <p:grpSp>
          <p:nvGrpSpPr>
            <p:cNvPr id="83" name="Group 51"/>
            <p:cNvGrpSpPr>
              <a:grpSpLocks/>
            </p:cNvGrpSpPr>
            <p:nvPr/>
          </p:nvGrpSpPr>
          <p:grpSpPr bwMode="auto">
            <a:xfrm>
              <a:off x="2592" y="1216"/>
              <a:ext cx="768" cy="344"/>
              <a:chOff x="3504" y="3707"/>
              <a:chExt cx="528" cy="417"/>
            </a:xfrm>
          </p:grpSpPr>
          <p:grpSp>
            <p:nvGrpSpPr>
              <p:cNvPr id="149" name="Group 52"/>
              <p:cNvGrpSpPr>
                <a:grpSpLocks/>
              </p:cNvGrpSpPr>
              <p:nvPr/>
            </p:nvGrpSpPr>
            <p:grpSpPr bwMode="auto">
              <a:xfrm>
                <a:off x="3504" y="3707"/>
                <a:ext cx="501" cy="417"/>
                <a:chOff x="3504" y="3707"/>
                <a:chExt cx="501" cy="417"/>
              </a:xfrm>
            </p:grpSpPr>
            <p:sp>
              <p:nvSpPr>
                <p:cNvPr id="151" name="Oval 53"/>
                <p:cNvSpPr>
                  <a:spLocks noChangeArrowheads="1"/>
                </p:cNvSpPr>
                <p:nvPr/>
              </p:nvSpPr>
              <p:spPr bwMode="auto">
                <a:xfrm>
                  <a:off x="3508" y="4000"/>
                  <a:ext cx="494" cy="12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52" name="Line 54"/>
                <p:cNvSpPr>
                  <a:spLocks noChangeShapeType="1"/>
                </p:cNvSpPr>
                <p:nvPr/>
              </p:nvSpPr>
              <p:spPr bwMode="auto">
                <a:xfrm>
                  <a:off x="4005" y="3768"/>
                  <a:ext cx="0" cy="30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53" name="Rectangle 55"/>
                <p:cNvSpPr>
                  <a:spLocks noChangeArrowheads="1"/>
                </p:cNvSpPr>
                <p:nvPr/>
              </p:nvSpPr>
              <p:spPr bwMode="auto">
                <a:xfrm>
                  <a:off x="3511" y="3774"/>
                  <a:ext cx="490" cy="290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54" name="Oval 56"/>
                <p:cNvSpPr>
                  <a:spLocks noChangeArrowheads="1"/>
                </p:cNvSpPr>
                <p:nvPr/>
              </p:nvSpPr>
              <p:spPr bwMode="auto">
                <a:xfrm>
                  <a:off x="3508" y="3707"/>
                  <a:ext cx="494" cy="12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55" name="Line 57"/>
                <p:cNvSpPr>
                  <a:spLocks noChangeShapeType="1"/>
                </p:cNvSpPr>
                <p:nvPr/>
              </p:nvSpPr>
              <p:spPr bwMode="auto">
                <a:xfrm>
                  <a:off x="3504" y="3774"/>
                  <a:ext cx="0" cy="30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50" name="Rectangle 58"/>
              <p:cNvSpPr>
                <a:spLocks noChangeArrowheads="1"/>
              </p:cNvSpPr>
              <p:nvPr/>
            </p:nvSpPr>
            <p:spPr bwMode="auto">
              <a:xfrm>
                <a:off x="3523" y="3832"/>
                <a:ext cx="509" cy="2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Member A</a:t>
                </a:r>
              </a:p>
            </p:txBody>
          </p:sp>
        </p:grpSp>
        <p:grpSp>
          <p:nvGrpSpPr>
            <p:cNvPr id="84" name="Group 59"/>
            <p:cNvGrpSpPr>
              <a:grpSpLocks/>
            </p:cNvGrpSpPr>
            <p:nvPr/>
          </p:nvGrpSpPr>
          <p:grpSpPr bwMode="auto">
            <a:xfrm>
              <a:off x="2592" y="1657"/>
              <a:ext cx="768" cy="344"/>
              <a:chOff x="3504" y="3707"/>
              <a:chExt cx="528" cy="417"/>
            </a:xfrm>
          </p:grpSpPr>
          <p:grpSp>
            <p:nvGrpSpPr>
              <p:cNvPr id="142" name="Group 60"/>
              <p:cNvGrpSpPr>
                <a:grpSpLocks/>
              </p:cNvGrpSpPr>
              <p:nvPr/>
            </p:nvGrpSpPr>
            <p:grpSpPr bwMode="auto">
              <a:xfrm>
                <a:off x="3504" y="3707"/>
                <a:ext cx="501" cy="417"/>
                <a:chOff x="3504" y="3707"/>
                <a:chExt cx="501" cy="417"/>
              </a:xfrm>
            </p:grpSpPr>
            <p:sp>
              <p:nvSpPr>
                <p:cNvPr id="144" name="Oval 61"/>
                <p:cNvSpPr>
                  <a:spLocks noChangeArrowheads="1"/>
                </p:cNvSpPr>
                <p:nvPr/>
              </p:nvSpPr>
              <p:spPr bwMode="auto">
                <a:xfrm>
                  <a:off x="3508" y="4000"/>
                  <a:ext cx="494" cy="12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45" name="Line 62"/>
                <p:cNvSpPr>
                  <a:spLocks noChangeShapeType="1"/>
                </p:cNvSpPr>
                <p:nvPr/>
              </p:nvSpPr>
              <p:spPr bwMode="auto">
                <a:xfrm>
                  <a:off x="4005" y="3768"/>
                  <a:ext cx="0" cy="30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46" name="Rectangle 63"/>
                <p:cNvSpPr>
                  <a:spLocks noChangeArrowheads="1"/>
                </p:cNvSpPr>
                <p:nvPr/>
              </p:nvSpPr>
              <p:spPr bwMode="auto">
                <a:xfrm>
                  <a:off x="3511" y="3774"/>
                  <a:ext cx="490" cy="290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47" name="Oval 64"/>
                <p:cNvSpPr>
                  <a:spLocks noChangeArrowheads="1"/>
                </p:cNvSpPr>
                <p:nvPr/>
              </p:nvSpPr>
              <p:spPr bwMode="auto">
                <a:xfrm>
                  <a:off x="3508" y="3707"/>
                  <a:ext cx="494" cy="12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48" name="Line 65"/>
                <p:cNvSpPr>
                  <a:spLocks noChangeShapeType="1"/>
                </p:cNvSpPr>
                <p:nvPr/>
              </p:nvSpPr>
              <p:spPr bwMode="auto">
                <a:xfrm>
                  <a:off x="3504" y="3774"/>
                  <a:ext cx="0" cy="30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43" name="Rectangle 66"/>
              <p:cNvSpPr>
                <a:spLocks noChangeArrowheads="1"/>
              </p:cNvSpPr>
              <p:nvPr/>
            </p:nvSpPr>
            <p:spPr bwMode="auto">
              <a:xfrm>
                <a:off x="3523" y="3830"/>
                <a:ext cx="509" cy="2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Member  B</a:t>
                </a:r>
              </a:p>
            </p:txBody>
          </p:sp>
        </p:grpSp>
        <p:grpSp>
          <p:nvGrpSpPr>
            <p:cNvPr id="85" name="Group 67"/>
            <p:cNvGrpSpPr>
              <a:grpSpLocks/>
            </p:cNvGrpSpPr>
            <p:nvPr/>
          </p:nvGrpSpPr>
          <p:grpSpPr bwMode="auto">
            <a:xfrm>
              <a:off x="2592" y="2107"/>
              <a:ext cx="768" cy="344"/>
              <a:chOff x="3504" y="3707"/>
              <a:chExt cx="528" cy="417"/>
            </a:xfrm>
          </p:grpSpPr>
          <p:grpSp>
            <p:nvGrpSpPr>
              <p:cNvPr id="135" name="Group 68"/>
              <p:cNvGrpSpPr>
                <a:grpSpLocks/>
              </p:cNvGrpSpPr>
              <p:nvPr/>
            </p:nvGrpSpPr>
            <p:grpSpPr bwMode="auto">
              <a:xfrm>
                <a:off x="3504" y="3707"/>
                <a:ext cx="501" cy="417"/>
                <a:chOff x="3504" y="3707"/>
                <a:chExt cx="501" cy="417"/>
              </a:xfrm>
            </p:grpSpPr>
            <p:sp>
              <p:nvSpPr>
                <p:cNvPr id="137" name="Oval 69"/>
                <p:cNvSpPr>
                  <a:spLocks noChangeArrowheads="1"/>
                </p:cNvSpPr>
                <p:nvPr/>
              </p:nvSpPr>
              <p:spPr bwMode="auto">
                <a:xfrm>
                  <a:off x="3508" y="4000"/>
                  <a:ext cx="494" cy="12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38" name="Line 70"/>
                <p:cNvSpPr>
                  <a:spLocks noChangeShapeType="1"/>
                </p:cNvSpPr>
                <p:nvPr/>
              </p:nvSpPr>
              <p:spPr bwMode="auto">
                <a:xfrm>
                  <a:off x="4005" y="3768"/>
                  <a:ext cx="0" cy="30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39" name="Rectangle 71"/>
                <p:cNvSpPr>
                  <a:spLocks noChangeArrowheads="1"/>
                </p:cNvSpPr>
                <p:nvPr/>
              </p:nvSpPr>
              <p:spPr bwMode="auto">
                <a:xfrm>
                  <a:off x="3511" y="3774"/>
                  <a:ext cx="490" cy="290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40" name="Oval 72"/>
                <p:cNvSpPr>
                  <a:spLocks noChangeArrowheads="1"/>
                </p:cNvSpPr>
                <p:nvPr/>
              </p:nvSpPr>
              <p:spPr bwMode="auto">
                <a:xfrm>
                  <a:off x="3508" y="3707"/>
                  <a:ext cx="494" cy="12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41" name="Line 73"/>
                <p:cNvSpPr>
                  <a:spLocks noChangeShapeType="1"/>
                </p:cNvSpPr>
                <p:nvPr/>
              </p:nvSpPr>
              <p:spPr bwMode="auto">
                <a:xfrm>
                  <a:off x="3504" y="3774"/>
                  <a:ext cx="0" cy="30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36" name="Rectangle 74"/>
              <p:cNvSpPr>
                <a:spLocks noChangeArrowheads="1"/>
              </p:cNvSpPr>
              <p:nvPr/>
            </p:nvSpPr>
            <p:spPr bwMode="auto">
              <a:xfrm>
                <a:off x="3523" y="3831"/>
                <a:ext cx="509" cy="2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Member  C</a:t>
                </a:r>
              </a:p>
            </p:txBody>
          </p:sp>
        </p:grpSp>
        <p:sp>
          <p:nvSpPr>
            <p:cNvPr id="86" name="Rectangle 75"/>
            <p:cNvSpPr>
              <a:spLocks noChangeArrowheads="1"/>
            </p:cNvSpPr>
            <p:nvPr/>
          </p:nvSpPr>
          <p:spPr bwMode="auto">
            <a:xfrm>
              <a:off x="2496" y="907"/>
              <a:ext cx="912" cy="167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" name="Rectangle 76"/>
            <p:cNvSpPr>
              <a:spLocks noChangeArrowheads="1"/>
            </p:cNvSpPr>
            <p:nvPr/>
          </p:nvSpPr>
          <p:spPr bwMode="auto">
            <a:xfrm>
              <a:off x="2688" y="969"/>
              <a:ext cx="52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200" b="1">
                  <a:latin typeface="Arial" pitchFamily="34" charset="0"/>
                  <a:ea typeface="돋움" pitchFamily="50" charset="-127"/>
                </a:rPr>
                <a:t>Group 2</a:t>
              </a:r>
            </a:p>
          </p:txBody>
        </p:sp>
        <p:grpSp>
          <p:nvGrpSpPr>
            <p:cNvPr id="88" name="Group 77"/>
            <p:cNvGrpSpPr>
              <a:grpSpLocks/>
            </p:cNvGrpSpPr>
            <p:nvPr/>
          </p:nvGrpSpPr>
          <p:grpSpPr bwMode="auto">
            <a:xfrm>
              <a:off x="3888" y="1216"/>
              <a:ext cx="768" cy="344"/>
              <a:chOff x="3504" y="3707"/>
              <a:chExt cx="528" cy="417"/>
            </a:xfrm>
          </p:grpSpPr>
          <p:grpSp>
            <p:nvGrpSpPr>
              <p:cNvPr id="128" name="Group 78"/>
              <p:cNvGrpSpPr>
                <a:grpSpLocks/>
              </p:cNvGrpSpPr>
              <p:nvPr/>
            </p:nvGrpSpPr>
            <p:grpSpPr bwMode="auto">
              <a:xfrm>
                <a:off x="3504" y="3707"/>
                <a:ext cx="501" cy="417"/>
                <a:chOff x="3504" y="3707"/>
                <a:chExt cx="501" cy="417"/>
              </a:xfrm>
            </p:grpSpPr>
            <p:sp>
              <p:nvSpPr>
                <p:cNvPr id="130" name="Oval 79"/>
                <p:cNvSpPr>
                  <a:spLocks noChangeArrowheads="1"/>
                </p:cNvSpPr>
                <p:nvPr/>
              </p:nvSpPr>
              <p:spPr bwMode="auto">
                <a:xfrm>
                  <a:off x="3508" y="4000"/>
                  <a:ext cx="494" cy="12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31" name="Line 80"/>
                <p:cNvSpPr>
                  <a:spLocks noChangeShapeType="1"/>
                </p:cNvSpPr>
                <p:nvPr/>
              </p:nvSpPr>
              <p:spPr bwMode="auto">
                <a:xfrm>
                  <a:off x="4005" y="3768"/>
                  <a:ext cx="0" cy="30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32" name="Rectangle 81"/>
                <p:cNvSpPr>
                  <a:spLocks noChangeArrowheads="1"/>
                </p:cNvSpPr>
                <p:nvPr/>
              </p:nvSpPr>
              <p:spPr bwMode="auto">
                <a:xfrm>
                  <a:off x="3511" y="3774"/>
                  <a:ext cx="490" cy="290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33" name="Oval 82"/>
                <p:cNvSpPr>
                  <a:spLocks noChangeArrowheads="1"/>
                </p:cNvSpPr>
                <p:nvPr/>
              </p:nvSpPr>
              <p:spPr bwMode="auto">
                <a:xfrm>
                  <a:off x="3508" y="3707"/>
                  <a:ext cx="494" cy="12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34" name="Line 83"/>
                <p:cNvSpPr>
                  <a:spLocks noChangeShapeType="1"/>
                </p:cNvSpPr>
                <p:nvPr/>
              </p:nvSpPr>
              <p:spPr bwMode="auto">
                <a:xfrm>
                  <a:off x="3504" y="3774"/>
                  <a:ext cx="0" cy="30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29" name="Rectangle 84"/>
              <p:cNvSpPr>
                <a:spLocks noChangeArrowheads="1"/>
              </p:cNvSpPr>
              <p:nvPr/>
            </p:nvSpPr>
            <p:spPr bwMode="auto">
              <a:xfrm>
                <a:off x="3523" y="3832"/>
                <a:ext cx="509" cy="2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Member A</a:t>
                </a:r>
              </a:p>
            </p:txBody>
          </p:sp>
        </p:grpSp>
        <p:grpSp>
          <p:nvGrpSpPr>
            <p:cNvPr id="89" name="Group 85"/>
            <p:cNvGrpSpPr>
              <a:grpSpLocks/>
            </p:cNvGrpSpPr>
            <p:nvPr/>
          </p:nvGrpSpPr>
          <p:grpSpPr bwMode="auto">
            <a:xfrm>
              <a:off x="3888" y="1657"/>
              <a:ext cx="768" cy="344"/>
              <a:chOff x="3504" y="3707"/>
              <a:chExt cx="528" cy="417"/>
            </a:xfrm>
          </p:grpSpPr>
          <p:grpSp>
            <p:nvGrpSpPr>
              <p:cNvPr id="121" name="Group 86"/>
              <p:cNvGrpSpPr>
                <a:grpSpLocks/>
              </p:cNvGrpSpPr>
              <p:nvPr/>
            </p:nvGrpSpPr>
            <p:grpSpPr bwMode="auto">
              <a:xfrm>
                <a:off x="3504" y="3707"/>
                <a:ext cx="501" cy="417"/>
                <a:chOff x="3504" y="3707"/>
                <a:chExt cx="501" cy="417"/>
              </a:xfrm>
            </p:grpSpPr>
            <p:sp>
              <p:nvSpPr>
                <p:cNvPr id="123" name="Oval 87"/>
                <p:cNvSpPr>
                  <a:spLocks noChangeArrowheads="1"/>
                </p:cNvSpPr>
                <p:nvPr/>
              </p:nvSpPr>
              <p:spPr bwMode="auto">
                <a:xfrm>
                  <a:off x="3508" y="4000"/>
                  <a:ext cx="494" cy="12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24" name="Line 88"/>
                <p:cNvSpPr>
                  <a:spLocks noChangeShapeType="1"/>
                </p:cNvSpPr>
                <p:nvPr/>
              </p:nvSpPr>
              <p:spPr bwMode="auto">
                <a:xfrm>
                  <a:off x="4005" y="3768"/>
                  <a:ext cx="0" cy="30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25" name="Rectangle 89"/>
                <p:cNvSpPr>
                  <a:spLocks noChangeArrowheads="1"/>
                </p:cNvSpPr>
                <p:nvPr/>
              </p:nvSpPr>
              <p:spPr bwMode="auto">
                <a:xfrm>
                  <a:off x="3511" y="3774"/>
                  <a:ext cx="490" cy="290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26" name="Oval 90"/>
                <p:cNvSpPr>
                  <a:spLocks noChangeArrowheads="1"/>
                </p:cNvSpPr>
                <p:nvPr/>
              </p:nvSpPr>
              <p:spPr bwMode="auto">
                <a:xfrm>
                  <a:off x="3508" y="3707"/>
                  <a:ext cx="494" cy="12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27" name="Line 91"/>
                <p:cNvSpPr>
                  <a:spLocks noChangeShapeType="1"/>
                </p:cNvSpPr>
                <p:nvPr/>
              </p:nvSpPr>
              <p:spPr bwMode="auto">
                <a:xfrm>
                  <a:off x="3504" y="3774"/>
                  <a:ext cx="0" cy="30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22" name="Rectangle 92"/>
              <p:cNvSpPr>
                <a:spLocks noChangeArrowheads="1"/>
              </p:cNvSpPr>
              <p:nvPr/>
            </p:nvSpPr>
            <p:spPr bwMode="auto">
              <a:xfrm>
                <a:off x="3523" y="3830"/>
                <a:ext cx="509" cy="2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Member  B</a:t>
                </a:r>
              </a:p>
            </p:txBody>
          </p:sp>
        </p:grpSp>
        <p:grpSp>
          <p:nvGrpSpPr>
            <p:cNvPr id="90" name="Group 93"/>
            <p:cNvGrpSpPr>
              <a:grpSpLocks/>
            </p:cNvGrpSpPr>
            <p:nvPr/>
          </p:nvGrpSpPr>
          <p:grpSpPr bwMode="auto">
            <a:xfrm>
              <a:off x="3888" y="2107"/>
              <a:ext cx="768" cy="344"/>
              <a:chOff x="3504" y="3707"/>
              <a:chExt cx="528" cy="417"/>
            </a:xfrm>
          </p:grpSpPr>
          <p:grpSp>
            <p:nvGrpSpPr>
              <p:cNvPr id="114" name="Group 94"/>
              <p:cNvGrpSpPr>
                <a:grpSpLocks/>
              </p:cNvGrpSpPr>
              <p:nvPr/>
            </p:nvGrpSpPr>
            <p:grpSpPr bwMode="auto">
              <a:xfrm>
                <a:off x="3504" y="3707"/>
                <a:ext cx="501" cy="417"/>
                <a:chOff x="3504" y="3707"/>
                <a:chExt cx="501" cy="417"/>
              </a:xfrm>
            </p:grpSpPr>
            <p:sp>
              <p:nvSpPr>
                <p:cNvPr id="116" name="Oval 95"/>
                <p:cNvSpPr>
                  <a:spLocks noChangeArrowheads="1"/>
                </p:cNvSpPr>
                <p:nvPr/>
              </p:nvSpPr>
              <p:spPr bwMode="auto">
                <a:xfrm>
                  <a:off x="3508" y="4000"/>
                  <a:ext cx="494" cy="124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17" name="Line 96"/>
                <p:cNvSpPr>
                  <a:spLocks noChangeShapeType="1"/>
                </p:cNvSpPr>
                <p:nvPr/>
              </p:nvSpPr>
              <p:spPr bwMode="auto">
                <a:xfrm>
                  <a:off x="4005" y="3768"/>
                  <a:ext cx="0" cy="304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18" name="Rectangle 97"/>
                <p:cNvSpPr>
                  <a:spLocks noChangeArrowheads="1"/>
                </p:cNvSpPr>
                <p:nvPr/>
              </p:nvSpPr>
              <p:spPr bwMode="auto">
                <a:xfrm>
                  <a:off x="3511" y="3774"/>
                  <a:ext cx="490" cy="290"/>
                </a:xfrm>
                <a:prstGeom prst="rect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19" name="Oval 98"/>
                <p:cNvSpPr>
                  <a:spLocks noChangeArrowheads="1"/>
                </p:cNvSpPr>
                <p:nvPr/>
              </p:nvSpPr>
              <p:spPr bwMode="auto">
                <a:xfrm>
                  <a:off x="3508" y="3707"/>
                  <a:ext cx="494" cy="126"/>
                </a:xfrm>
                <a:prstGeom prst="ellipse">
                  <a:avLst/>
                </a:prstGeom>
                <a:gradFill rotWithShape="0">
                  <a:gsLst>
                    <a:gs pos="0">
                      <a:srgbClr val="051068"/>
                    </a:gs>
                    <a:gs pos="50000">
                      <a:srgbClr val="7E7E7E"/>
                    </a:gs>
                    <a:gs pos="100000">
                      <a:srgbClr val="051068"/>
                    </a:gs>
                  </a:gsLst>
                  <a:lin ang="0" scaled="1"/>
                </a:gra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  <p:sp>
              <p:nvSpPr>
                <p:cNvPr id="120" name="Line 99"/>
                <p:cNvSpPr>
                  <a:spLocks noChangeShapeType="1"/>
                </p:cNvSpPr>
                <p:nvPr/>
              </p:nvSpPr>
              <p:spPr bwMode="auto">
                <a:xfrm>
                  <a:off x="3504" y="3774"/>
                  <a:ext cx="0" cy="303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15" name="Rectangle 100"/>
              <p:cNvSpPr>
                <a:spLocks noChangeArrowheads="1"/>
              </p:cNvSpPr>
              <p:nvPr/>
            </p:nvSpPr>
            <p:spPr bwMode="auto">
              <a:xfrm>
                <a:off x="3523" y="3831"/>
                <a:ext cx="509" cy="2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2075" tIns="46038" rIns="92075" bIns="46038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ko-KR" sz="1200" b="1">
                    <a:solidFill>
                      <a:srgbClr val="FFFF00"/>
                    </a:solidFill>
                    <a:latin typeface="Arial" pitchFamily="34" charset="0"/>
                    <a:ea typeface="돋움" pitchFamily="50" charset="-127"/>
                  </a:rPr>
                  <a:t>Member  C</a:t>
                </a:r>
              </a:p>
            </p:txBody>
          </p:sp>
        </p:grpSp>
        <p:sp>
          <p:nvSpPr>
            <p:cNvPr id="91" name="Rectangle 101"/>
            <p:cNvSpPr>
              <a:spLocks noChangeArrowheads="1"/>
            </p:cNvSpPr>
            <p:nvPr/>
          </p:nvSpPr>
          <p:spPr bwMode="auto">
            <a:xfrm>
              <a:off x="3792" y="907"/>
              <a:ext cx="912" cy="167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2" name="Rectangle 102"/>
            <p:cNvSpPr>
              <a:spLocks noChangeArrowheads="1"/>
            </p:cNvSpPr>
            <p:nvPr/>
          </p:nvSpPr>
          <p:spPr bwMode="auto">
            <a:xfrm>
              <a:off x="3984" y="969"/>
              <a:ext cx="52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200" b="1">
                  <a:latin typeface="Arial" pitchFamily="34" charset="0"/>
                  <a:ea typeface="돋움" pitchFamily="50" charset="-127"/>
                </a:rPr>
                <a:t>Group 3</a:t>
              </a:r>
            </a:p>
          </p:txBody>
        </p:sp>
        <p:sp>
          <p:nvSpPr>
            <p:cNvPr id="93" name="Rectangle 103"/>
            <p:cNvSpPr>
              <a:spLocks noChangeArrowheads="1"/>
            </p:cNvSpPr>
            <p:nvPr/>
          </p:nvSpPr>
          <p:spPr bwMode="auto">
            <a:xfrm>
              <a:off x="720" y="1303"/>
              <a:ext cx="43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200" b="1">
                  <a:latin typeface="Arial" pitchFamily="34" charset="0"/>
                  <a:ea typeface="돋움" pitchFamily="50" charset="-127"/>
                </a:rPr>
                <a:t>Disk 1</a:t>
              </a:r>
            </a:p>
          </p:txBody>
        </p:sp>
        <p:sp>
          <p:nvSpPr>
            <p:cNvPr id="94" name="Rectangle 104"/>
            <p:cNvSpPr>
              <a:spLocks noChangeArrowheads="1"/>
            </p:cNvSpPr>
            <p:nvPr/>
          </p:nvSpPr>
          <p:spPr bwMode="auto">
            <a:xfrm>
              <a:off x="720" y="1745"/>
              <a:ext cx="43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200" b="1">
                  <a:latin typeface="Arial" pitchFamily="34" charset="0"/>
                  <a:ea typeface="돋움" pitchFamily="50" charset="-127"/>
                </a:rPr>
                <a:t>Disk 2</a:t>
              </a:r>
            </a:p>
          </p:txBody>
        </p:sp>
        <p:sp>
          <p:nvSpPr>
            <p:cNvPr id="95" name="Rectangle 105"/>
            <p:cNvSpPr>
              <a:spLocks noChangeArrowheads="1"/>
            </p:cNvSpPr>
            <p:nvPr/>
          </p:nvSpPr>
          <p:spPr bwMode="auto">
            <a:xfrm>
              <a:off x="720" y="2186"/>
              <a:ext cx="43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200" b="1">
                  <a:latin typeface="Arial" pitchFamily="34" charset="0"/>
                  <a:ea typeface="돋움" pitchFamily="50" charset="-127"/>
                </a:rPr>
                <a:t>Disk 3</a:t>
              </a:r>
            </a:p>
          </p:txBody>
        </p:sp>
        <p:grpSp>
          <p:nvGrpSpPr>
            <p:cNvPr id="96" name="Group 109"/>
            <p:cNvGrpSpPr>
              <a:grpSpLocks/>
            </p:cNvGrpSpPr>
            <p:nvPr/>
          </p:nvGrpSpPr>
          <p:grpSpPr bwMode="auto">
            <a:xfrm>
              <a:off x="4176" y="1569"/>
              <a:ext cx="144" cy="88"/>
              <a:chOff x="5088" y="1488"/>
              <a:chExt cx="144" cy="192"/>
            </a:xfrm>
          </p:grpSpPr>
          <p:sp>
            <p:nvSpPr>
              <p:cNvPr id="112" name="Line 107"/>
              <p:cNvSpPr>
                <a:spLocks noChangeShapeType="1"/>
              </p:cNvSpPr>
              <p:nvPr/>
            </p:nvSpPr>
            <p:spPr bwMode="auto">
              <a:xfrm>
                <a:off x="5088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13" name="Line 108"/>
              <p:cNvSpPr>
                <a:spLocks noChangeShapeType="1"/>
              </p:cNvSpPr>
              <p:nvPr/>
            </p:nvSpPr>
            <p:spPr bwMode="auto">
              <a:xfrm>
                <a:off x="5232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97" name="Group 110"/>
            <p:cNvGrpSpPr>
              <a:grpSpLocks/>
            </p:cNvGrpSpPr>
            <p:nvPr/>
          </p:nvGrpSpPr>
          <p:grpSpPr bwMode="auto">
            <a:xfrm>
              <a:off x="4176" y="2010"/>
              <a:ext cx="144" cy="88"/>
              <a:chOff x="5088" y="1488"/>
              <a:chExt cx="144" cy="192"/>
            </a:xfrm>
          </p:grpSpPr>
          <p:sp>
            <p:nvSpPr>
              <p:cNvPr id="110" name="Line 111"/>
              <p:cNvSpPr>
                <a:spLocks noChangeShapeType="1"/>
              </p:cNvSpPr>
              <p:nvPr/>
            </p:nvSpPr>
            <p:spPr bwMode="auto">
              <a:xfrm>
                <a:off x="5088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11" name="Line 112"/>
              <p:cNvSpPr>
                <a:spLocks noChangeShapeType="1"/>
              </p:cNvSpPr>
              <p:nvPr/>
            </p:nvSpPr>
            <p:spPr bwMode="auto">
              <a:xfrm>
                <a:off x="5232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98" name="Group 113"/>
            <p:cNvGrpSpPr>
              <a:grpSpLocks/>
            </p:cNvGrpSpPr>
            <p:nvPr/>
          </p:nvGrpSpPr>
          <p:grpSpPr bwMode="auto">
            <a:xfrm>
              <a:off x="2880" y="1569"/>
              <a:ext cx="144" cy="88"/>
              <a:chOff x="5088" y="1488"/>
              <a:chExt cx="144" cy="192"/>
            </a:xfrm>
          </p:grpSpPr>
          <p:sp>
            <p:nvSpPr>
              <p:cNvPr id="108" name="Line 114"/>
              <p:cNvSpPr>
                <a:spLocks noChangeShapeType="1"/>
              </p:cNvSpPr>
              <p:nvPr/>
            </p:nvSpPr>
            <p:spPr bwMode="auto">
              <a:xfrm>
                <a:off x="5088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09" name="Line 115"/>
              <p:cNvSpPr>
                <a:spLocks noChangeShapeType="1"/>
              </p:cNvSpPr>
              <p:nvPr/>
            </p:nvSpPr>
            <p:spPr bwMode="auto">
              <a:xfrm>
                <a:off x="5232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99" name="Group 116"/>
            <p:cNvGrpSpPr>
              <a:grpSpLocks/>
            </p:cNvGrpSpPr>
            <p:nvPr/>
          </p:nvGrpSpPr>
          <p:grpSpPr bwMode="auto">
            <a:xfrm>
              <a:off x="2880" y="2010"/>
              <a:ext cx="144" cy="88"/>
              <a:chOff x="5088" y="1488"/>
              <a:chExt cx="144" cy="192"/>
            </a:xfrm>
          </p:grpSpPr>
          <p:sp>
            <p:nvSpPr>
              <p:cNvPr id="106" name="Line 117"/>
              <p:cNvSpPr>
                <a:spLocks noChangeShapeType="1"/>
              </p:cNvSpPr>
              <p:nvPr/>
            </p:nvSpPr>
            <p:spPr bwMode="auto">
              <a:xfrm>
                <a:off x="5088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07" name="Line 118"/>
              <p:cNvSpPr>
                <a:spLocks noChangeShapeType="1"/>
              </p:cNvSpPr>
              <p:nvPr/>
            </p:nvSpPr>
            <p:spPr bwMode="auto">
              <a:xfrm>
                <a:off x="5232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100" name="Group 119"/>
            <p:cNvGrpSpPr>
              <a:grpSpLocks/>
            </p:cNvGrpSpPr>
            <p:nvPr/>
          </p:nvGrpSpPr>
          <p:grpSpPr bwMode="auto">
            <a:xfrm>
              <a:off x="1584" y="1569"/>
              <a:ext cx="144" cy="88"/>
              <a:chOff x="5088" y="1488"/>
              <a:chExt cx="144" cy="192"/>
            </a:xfrm>
          </p:grpSpPr>
          <p:sp>
            <p:nvSpPr>
              <p:cNvPr id="104" name="Line 120"/>
              <p:cNvSpPr>
                <a:spLocks noChangeShapeType="1"/>
              </p:cNvSpPr>
              <p:nvPr/>
            </p:nvSpPr>
            <p:spPr bwMode="auto">
              <a:xfrm>
                <a:off x="5088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05" name="Line 121"/>
              <p:cNvSpPr>
                <a:spLocks noChangeShapeType="1"/>
              </p:cNvSpPr>
              <p:nvPr/>
            </p:nvSpPr>
            <p:spPr bwMode="auto">
              <a:xfrm>
                <a:off x="5232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101" name="Group 122"/>
            <p:cNvGrpSpPr>
              <a:grpSpLocks/>
            </p:cNvGrpSpPr>
            <p:nvPr/>
          </p:nvGrpSpPr>
          <p:grpSpPr bwMode="auto">
            <a:xfrm>
              <a:off x="1584" y="2010"/>
              <a:ext cx="144" cy="88"/>
              <a:chOff x="5088" y="1488"/>
              <a:chExt cx="144" cy="192"/>
            </a:xfrm>
          </p:grpSpPr>
          <p:sp>
            <p:nvSpPr>
              <p:cNvPr id="102" name="Line 123"/>
              <p:cNvSpPr>
                <a:spLocks noChangeShapeType="1"/>
              </p:cNvSpPr>
              <p:nvPr/>
            </p:nvSpPr>
            <p:spPr bwMode="auto">
              <a:xfrm>
                <a:off x="5088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03" name="Line 124"/>
              <p:cNvSpPr>
                <a:spLocks noChangeShapeType="1"/>
              </p:cNvSpPr>
              <p:nvPr/>
            </p:nvSpPr>
            <p:spPr bwMode="auto">
              <a:xfrm>
                <a:off x="5232" y="1488"/>
                <a:ext cx="0" cy="19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78281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4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en-US" altLang="ko-KR" dirty="0"/>
              <a:t>Database </a:t>
            </a:r>
            <a:r>
              <a:rPr lang="ko-KR" altLang="en-US" dirty="0"/>
              <a:t>구조</a:t>
            </a:r>
            <a:endParaRPr lang="ko-KR" altLang="en-US" dirty="0" smtClean="0"/>
          </a:p>
        </p:txBody>
      </p:sp>
      <p:sp>
        <p:nvSpPr>
          <p:cNvPr id="10243" name="Rectangle 4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Control Files</a:t>
            </a:r>
          </a:p>
          <a:p>
            <a:endParaRPr lang="en-US" altLang="ko-KR" sz="1400" b="0" dirty="0" smtClean="0"/>
          </a:p>
          <a:p>
            <a:pPr marL="609600" lvl="1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b="0" dirty="0" smtClean="0"/>
              <a:t>Control </a:t>
            </a:r>
            <a:r>
              <a:rPr lang="en-US" altLang="ko-KR" b="0" dirty="0"/>
              <a:t>File</a:t>
            </a:r>
            <a:r>
              <a:rPr lang="ko-KR" altLang="en-US" b="0" dirty="0"/>
              <a:t>은 작은 </a:t>
            </a:r>
            <a:r>
              <a:rPr lang="en-US" altLang="ko-KR" b="0" dirty="0"/>
              <a:t>Binary File</a:t>
            </a:r>
            <a:r>
              <a:rPr lang="ko-KR" altLang="en-US" b="0" dirty="0"/>
              <a:t>로 </a:t>
            </a:r>
            <a:r>
              <a:rPr lang="en-US" altLang="ko-KR" b="0" dirty="0"/>
              <a:t>Database</a:t>
            </a:r>
            <a:r>
              <a:rPr lang="ko-KR" altLang="en-US" b="0" dirty="0"/>
              <a:t>의 </a:t>
            </a:r>
            <a:r>
              <a:rPr lang="ko-KR" altLang="en-US" b="0" dirty="0" smtClean="0"/>
              <a:t>구조.</a:t>
            </a:r>
            <a:endParaRPr lang="ko-KR" altLang="en-US" b="0" dirty="0"/>
          </a:p>
          <a:p>
            <a:pPr marL="609600" lvl="1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b="0" dirty="0"/>
              <a:t>모든 </a:t>
            </a:r>
            <a:r>
              <a:rPr lang="en-US" altLang="ko-KR" b="0" dirty="0"/>
              <a:t>Database Files &amp; log files</a:t>
            </a:r>
            <a:r>
              <a:rPr lang="ko-KR" altLang="en-US" b="0" dirty="0"/>
              <a:t>들은 </a:t>
            </a:r>
            <a:r>
              <a:rPr lang="en-US" altLang="ko-KR" b="0" dirty="0"/>
              <a:t>Control file</a:t>
            </a:r>
            <a:r>
              <a:rPr lang="ko-KR" altLang="en-US" b="0" dirty="0"/>
              <a:t>에서 </a:t>
            </a:r>
            <a:r>
              <a:rPr lang="ko-KR" altLang="en-US" b="0" dirty="0" smtClean="0"/>
              <a:t>식별 가능.</a:t>
            </a:r>
            <a:endParaRPr lang="ko-KR" altLang="en-US" b="0" dirty="0"/>
          </a:p>
          <a:p>
            <a:pPr marL="609600" lvl="1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b="0" dirty="0"/>
              <a:t>Database name</a:t>
            </a:r>
            <a:r>
              <a:rPr lang="ko-KR" altLang="en-US" b="0" dirty="0"/>
              <a:t>은 </a:t>
            </a:r>
            <a:r>
              <a:rPr lang="en-US" altLang="ko-KR" b="0" dirty="0"/>
              <a:t>Control file</a:t>
            </a:r>
            <a:r>
              <a:rPr lang="ko-KR" altLang="en-US" b="0" dirty="0"/>
              <a:t>에 </a:t>
            </a:r>
            <a:r>
              <a:rPr lang="ko-KR" altLang="en-US" b="0" dirty="0" smtClean="0"/>
              <a:t>저장.</a:t>
            </a:r>
            <a:endParaRPr lang="ko-KR" altLang="en-US" b="0" dirty="0"/>
          </a:p>
          <a:p>
            <a:pPr marL="609600" lvl="1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b="0" dirty="0"/>
              <a:t>Control File</a:t>
            </a:r>
            <a:r>
              <a:rPr lang="ko-KR" altLang="en-US" b="0" dirty="0"/>
              <a:t>은 </a:t>
            </a:r>
            <a:r>
              <a:rPr lang="en-US" altLang="ko-KR" b="0" dirty="0"/>
              <a:t>Mount, Open</a:t>
            </a:r>
            <a:r>
              <a:rPr lang="ko-KR" altLang="en-US" b="0" dirty="0"/>
              <a:t>시에 </a:t>
            </a:r>
            <a:r>
              <a:rPr lang="ko-KR" altLang="en-US" b="0" dirty="0" smtClean="0"/>
              <a:t>필요.</a:t>
            </a:r>
            <a:endParaRPr lang="ko-KR" altLang="en-US" b="0" dirty="0"/>
          </a:p>
          <a:p>
            <a:pPr marL="609600" lvl="1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b="0" dirty="0"/>
              <a:t>Recovery</a:t>
            </a:r>
            <a:r>
              <a:rPr lang="ko-KR" altLang="en-US" b="0" dirty="0"/>
              <a:t>시 필요한 동기화된 정보를 </a:t>
            </a:r>
            <a:r>
              <a:rPr lang="ko-KR" altLang="en-US" b="0" dirty="0" smtClean="0"/>
              <a:t>저장.</a:t>
            </a:r>
            <a:endParaRPr lang="ko-KR" altLang="en-US" b="0" dirty="0"/>
          </a:p>
          <a:p>
            <a:pPr marL="609600" lvl="1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b="0" dirty="0"/>
              <a:t>최소 다른 </a:t>
            </a:r>
            <a:r>
              <a:rPr lang="en-US" altLang="ko-KR" b="0" dirty="0"/>
              <a:t>Disk</a:t>
            </a:r>
            <a:r>
              <a:rPr lang="ko-KR" altLang="en-US" b="0" dirty="0"/>
              <a:t>상에 2개 이상의 </a:t>
            </a:r>
            <a:r>
              <a:rPr lang="en-US" altLang="ko-KR" b="0" dirty="0"/>
              <a:t>Control Files</a:t>
            </a:r>
            <a:r>
              <a:rPr lang="ko-KR" altLang="en-US" b="0" dirty="0"/>
              <a:t>를 </a:t>
            </a:r>
            <a:r>
              <a:rPr lang="ko-KR" altLang="en-US" b="0" dirty="0" smtClean="0"/>
              <a:t>가지도록 권장.</a:t>
            </a:r>
            <a:endParaRPr lang="ko-KR" altLang="en-US" b="0" dirty="0"/>
          </a:p>
          <a:p>
            <a:pPr marL="609600" lvl="1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b="0" dirty="0"/>
              <a:t>Control File</a:t>
            </a:r>
            <a:r>
              <a:rPr lang="ko-KR" altLang="en-US" b="0" dirty="0"/>
              <a:t>은 </a:t>
            </a:r>
            <a:r>
              <a:rPr lang="en-US" altLang="ko-KR" b="0" dirty="0"/>
              <a:t>Database</a:t>
            </a:r>
            <a:r>
              <a:rPr lang="ko-KR" altLang="en-US" b="0" dirty="0"/>
              <a:t>가 </a:t>
            </a:r>
            <a:r>
              <a:rPr lang="en-US" altLang="ko-KR" b="0" dirty="0"/>
              <a:t>Open</a:t>
            </a:r>
            <a:r>
              <a:rPr lang="ko-KR" altLang="en-US" b="0" dirty="0"/>
              <a:t>되어 졌을 때 반드시 </a:t>
            </a:r>
            <a:r>
              <a:rPr lang="en-US" altLang="ko-KR" b="0" dirty="0" err="1" smtClean="0"/>
              <a:t>Tibero</a:t>
            </a:r>
            <a:r>
              <a:rPr lang="en-US" altLang="ko-KR" b="0" dirty="0" smtClean="0"/>
              <a:t> </a:t>
            </a:r>
            <a:r>
              <a:rPr lang="en-US" altLang="ko-KR" b="0" dirty="0"/>
              <a:t>Server</a:t>
            </a:r>
            <a:r>
              <a:rPr lang="ko-KR" altLang="en-US" b="0" dirty="0"/>
              <a:t>가 </a:t>
            </a:r>
            <a:r>
              <a:rPr lang="en-US" altLang="ko-KR" b="0" dirty="0" smtClean="0"/>
              <a:t>Writing</a:t>
            </a:r>
            <a:r>
              <a:rPr lang="ko-KR" altLang="en-US" b="0" dirty="0"/>
              <a:t> </a:t>
            </a:r>
            <a:r>
              <a:rPr lang="ko-KR" altLang="en-US" b="0" dirty="0" smtClean="0"/>
              <a:t>가능하도록 설정. </a:t>
            </a:r>
            <a:endParaRPr lang="ko-KR" altLang="en-US" sz="1200" b="0" dirty="0"/>
          </a:p>
          <a:p>
            <a:endParaRPr lang="en-US" altLang="ko-KR" dirty="0"/>
          </a:p>
          <a:p>
            <a:endParaRPr lang="en-US" altLang="ko-KR" dirty="0" smtClean="0"/>
          </a:p>
        </p:txBody>
      </p:sp>
    </p:spTree>
    <p:extLst>
      <p:ext uri="{BB962C8B-B14F-4D97-AF65-F5344CB8AC3E}">
        <p14:creationId xmlns:p14="http://schemas.microsoft.com/office/powerpoint/2010/main" val="2112556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4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en-US" altLang="ko-KR" dirty="0"/>
              <a:t>Database </a:t>
            </a:r>
            <a:r>
              <a:rPr lang="ko-KR" altLang="en-US" dirty="0"/>
              <a:t>구조</a:t>
            </a:r>
            <a:endParaRPr lang="ko-KR" altLang="en-US" dirty="0" smtClean="0"/>
          </a:p>
        </p:txBody>
      </p:sp>
      <p:sp>
        <p:nvSpPr>
          <p:cNvPr id="10243" name="Rectangle 4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The Parameter File</a:t>
            </a:r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1371600" y="1295400"/>
            <a:ext cx="6400800" cy="19812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6" name="Group 4"/>
          <p:cNvGrpSpPr>
            <a:grpSpLocks/>
          </p:cNvGrpSpPr>
          <p:nvPr/>
        </p:nvGrpSpPr>
        <p:grpSpPr bwMode="auto">
          <a:xfrm>
            <a:off x="1529347" y="2380223"/>
            <a:ext cx="733926" cy="298450"/>
            <a:chOff x="2212" y="2644"/>
            <a:chExt cx="572" cy="297"/>
          </a:xfrm>
        </p:grpSpPr>
        <p:sp>
          <p:nvSpPr>
            <p:cNvPr id="63" name="Rectangle 5"/>
            <p:cNvSpPr>
              <a:spLocks noChangeArrowheads="1"/>
            </p:cNvSpPr>
            <p:nvPr/>
          </p:nvSpPr>
          <p:spPr bwMode="auto">
            <a:xfrm>
              <a:off x="2212" y="2644"/>
              <a:ext cx="569" cy="2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2"/>
              </a:solidFill>
              <a:miter lim="800000"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64" name="Rectangle 6"/>
            <p:cNvSpPr>
              <a:spLocks noChangeArrowheads="1"/>
            </p:cNvSpPr>
            <p:nvPr/>
          </p:nvSpPr>
          <p:spPr bwMode="auto">
            <a:xfrm>
              <a:off x="2259" y="2698"/>
              <a:ext cx="525" cy="2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000">
                  <a:solidFill>
                    <a:schemeClr val="tx2"/>
                  </a:solidFill>
                  <a:latin typeface="Arial" charset="0"/>
                  <a:ea typeface="돋움" pitchFamily="50" charset="-127"/>
                </a:rPr>
                <a:t>DBWn</a:t>
              </a:r>
            </a:p>
          </p:txBody>
        </p:sp>
      </p:grpSp>
      <p:sp>
        <p:nvSpPr>
          <p:cNvPr id="7" name="AutoShape 7"/>
          <p:cNvSpPr>
            <a:spLocks noChangeArrowheads="1"/>
          </p:cNvSpPr>
          <p:nvPr/>
        </p:nvSpPr>
        <p:spPr bwMode="auto">
          <a:xfrm>
            <a:off x="2637589" y="2274888"/>
            <a:ext cx="4053305" cy="766763"/>
          </a:xfrm>
          <a:prstGeom prst="roundRect">
            <a:avLst>
              <a:gd name="adj" fmla="val 12495"/>
            </a:avLst>
          </a:prstGeom>
          <a:gradFill rotWithShape="0">
            <a:gsLst>
              <a:gs pos="0">
                <a:srgbClr val="102E30"/>
              </a:gs>
              <a:gs pos="50000">
                <a:srgbClr val="13749A"/>
              </a:gs>
              <a:gs pos="100000">
                <a:srgbClr val="102E30"/>
              </a:gs>
            </a:gsLst>
            <a:lin ang="0" scaled="1"/>
          </a:gradFill>
          <a:ln w="12700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8" name="Rectangle 8"/>
          <p:cNvSpPr>
            <a:spLocks noChangeArrowheads="1"/>
          </p:cNvSpPr>
          <p:nvPr/>
        </p:nvSpPr>
        <p:spPr bwMode="auto">
          <a:xfrm>
            <a:off x="4356768" y="2300288"/>
            <a:ext cx="516021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ko-KR" sz="1000" b="1" dirty="0" smtClean="0">
                <a:latin typeface="Arial" charset="0"/>
                <a:ea typeface="돋움" pitchFamily="50" charset="-127"/>
              </a:rPr>
              <a:t>TSM</a:t>
            </a:r>
            <a:endParaRPr lang="en-US" altLang="ko-KR" sz="1000" b="1" dirty="0">
              <a:latin typeface="Arial" charset="0"/>
              <a:ea typeface="돋움" pitchFamily="50" charset="-127"/>
            </a:endParaRPr>
          </a:p>
        </p:txBody>
      </p:sp>
      <p:grpSp>
        <p:nvGrpSpPr>
          <p:cNvPr id="9" name="Group 9"/>
          <p:cNvGrpSpPr>
            <a:grpSpLocks/>
          </p:cNvGrpSpPr>
          <p:nvPr/>
        </p:nvGrpSpPr>
        <p:grpSpPr bwMode="auto">
          <a:xfrm>
            <a:off x="3888874" y="2538413"/>
            <a:ext cx="1576137" cy="377825"/>
            <a:chOff x="1555" y="1636"/>
            <a:chExt cx="1613" cy="376"/>
          </a:xfrm>
        </p:grpSpPr>
        <p:sp>
          <p:nvSpPr>
            <p:cNvPr id="61" name="AutoShape 10"/>
            <p:cNvSpPr>
              <a:spLocks noChangeArrowheads="1"/>
            </p:cNvSpPr>
            <p:nvPr/>
          </p:nvSpPr>
          <p:spPr bwMode="auto">
            <a:xfrm>
              <a:off x="1630" y="1636"/>
              <a:ext cx="1465" cy="376"/>
            </a:xfrm>
            <a:prstGeom prst="roundRect">
              <a:avLst>
                <a:gd name="adj" fmla="val 12495"/>
              </a:avLst>
            </a:prstGeom>
            <a:solidFill>
              <a:schemeClr val="bg1"/>
            </a:solidFill>
            <a:ln w="12700">
              <a:solidFill>
                <a:schemeClr val="tx2"/>
              </a:solidFill>
              <a:round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62" name="Rectangle 11"/>
            <p:cNvSpPr>
              <a:spLocks noChangeArrowheads="1"/>
            </p:cNvSpPr>
            <p:nvPr/>
          </p:nvSpPr>
          <p:spPr bwMode="auto">
            <a:xfrm>
              <a:off x="1555" y="1675"/>
              <a:ext cx="1613" cy="2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000">
                  <a:latin typeface="Arial" charset="0"/>
                  <a:ea typeface="돋움" pitchFamily="50" charset="-127"/>
                </a:rPr>
                <a:t>Database Buffer Cache</a:t>
              </a:r>
            </a:p>
          </p:txBody>
        </p:sp>
      </p:grpSp>
      <p:grpSp>
        <p:nvGrpSpPr>
          <p:cNvPr id="10" name="Group 12"/>
          <p:cNvGrpSpPr>
            <a:grpSpLocks/>
          </p:cNvGrpSpPr>
          <p:nvPr/>
        </p:nvGrpSpPr>
        <p:grpSpPr bwMode="auto">
          <a:xfrm>
            <a:off x="5462337" y="2538413"/>
            <a:ext cx="1172411" cy="436563"/>
            <a:chOff x="3460" y="1636"/>
            <a:chExt cx="914" cy="434"/>
          </a:xfrm>
        </p:grpSpPr>
        <p:sp>
          <p:nvSpPr>
            <p:cNvPr id="59" name="AutoShape 13"/>
            <p:cNvSpPr>
              <a:spLocks noChangeArrowheads="1"/>
            </p:cNvSpPr>
            <p:nvPr/>
          </p:nvSpPr>
          <p:spPr bwMode="auto">
            <a:xfrm>
              <a:off x="3460" y="1636"/>
              <a:ext cx="913" cy="376"/>
            </a:xfrm>
            <a:prstGeom prst="roundRect">
              <a:avLst>
                <a:gd name="adj" fmla="val 12495"/>
              </a:avLst>
            </a:prstGeom>
            <a:solidFill>
              <a:schemeClr val="bg1"/>
            </a:solidFill>
            <a:ln w="12700">
              <a:solidFill>
                <a:schemeClr val="tx2"/>
              </a:solidFill>
              <a:round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60" name="Rectangle 14"/>
            <p:cNvSpPr>
              <a:spLocks noChangeArrowheads="1"/>
            </p:cNvSpPr>
            <p:nvPr/>
          </p:nvSpPr>
          <p:spPr bwMode="auto">
            <a:xfrm>
              <a:off x="3514" y="1675"/>
              <a:ext cx="805" cy="3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000">
                  <a:latin typeface="Arial" charset="0"/>
                  <a:ea typeface="돋움" pitchFamily="50" charset="-127"/>
                </a:rPr>
                <a:t>Redo Log Buffer</a:t>
              </a:r>
            </a:p>
          </p:txBody>
        </p:sp>
      </p:grpSp>
      <p:grpSp>
        <p:nvGrpSpPr>
          <p:cNvPr id="15" name="Group 27"/>
          <p:cNvGrpSpPr>
            <a:grpSpLocks/>
          </p:cNvGrpSpPr>
          <p:nvPr/>
        </p:nvGrpSpPr>
        <p:grpSpPr bwMode="auto">
          <a:xfrm>
            <a:off x="6886074" y="2271713"/>
            <a:ext cx="733926" cy="295275"/>
            <a:chOff x="2692" y="3124"/>
            <a:chExt cx="572" cy="295"/>
          </a:xfrm>
        </p:grpSpPr>
        <p:sp>
          <p:nvSpPr>
            <p:cNvPr id="49" name="Rectangle 28"/>
            <p:cNvSpPr>
              <a:spLocks noChangeArrowheads="1"/>
            </p:cNvSpPr>
            <p:nvPr/>
          </p:nvSpPr>
          <p:spPr bwMode="auto">
            <a:xfrm>
              <a:off x="2692" y="3124"/>
              <a:ext cx="568" cy="281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2"/>
              </a:solidFill>
              <a:miter lim="800000"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50" name="Rectangle 29"/>
            <p:cNvSpPr>
              <a:spLocks noChangeArrowheads="1"/>
            </p:cNvSpPr>
            <p:nvPr/>
          </p:nvSpPr>
          <p:spPr bwMode="auto">
            <a:xfrm>
              <a:off x="2738" y="3175"/>
              <a:ext cx="526" cy="2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000">
                  <a:solidFill>
                    <a:schemeClr val="tx2"/>
                  </a:solidFill>
                  <a:latin typeface="Arial" charset="0"/>
                  <a:ea typeface="돋움" pitchFamily="50" charset="-127"/>
                </a:rPr>
                <a:t>CKPT</a:t>
              </a:r>
            </a:p>
          </p:txBody>
        </p:sp>
      </p:grpSp>
      <p:grpSp>
        <p:nvGrpSpPr>
          <p:cNvPr id="16" name="Group 30"/>
          <p:cNvGrpSpPr>
            <a:grpSpLocks/>
          </p:cNvGrpSpPr>
          <p:nvPr/>
        </p:nvGrpSpPr>
        <p:grpSpPr bwMode="auto">
          <a:xfrm>
            <a:off x="1524000" y="2716773"/>
            <a:ext cx="733926" cy="298450"/>
            <a:chOff x="3316" y="2644"/>
            <a:chExt cx="572" cy="297"/>
          </a:xfrm>
        </p:grpSpPr>
        <p:sp>
          <p:nvSpPr>
            <p:cNvPr id="47" name="Rectangle 31"/>
            <p:cNvSpPr>
              <a:spLocks noChangeArrowheads="1"/>
            </p:cNvSpPr>
            <p:nvPr/>
          </p:nvSpPr>
          <p:spPr bwMode="auto">
            <a:xfrm>
              <a:off x="3316" y="2644"/>
              <a:ext cx="568" cy="2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2"/>
              </a:solidFill>
              <a:miter lim="800000"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48" name="Rectangle 32"/>
            <p:cNvSpPr>
              <a:spLocks noChangeArrowheads="1"/>
            </p:cNvSpPr>
            <p:nvPr/>
          </p:nvSpPr>
          <p:spPr bwMode="auto">
            <a:xfrm>
              <a:off x="3362" y="2698"/>
              <a:ext cx="526" cy="2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000">
                  <a:solidFill>
                    <a:schemeClr val="tx2"/>
                  </a:solidFill>
                  <a:latin typeface="Arial" charset="0"/>
                  <a:ea typeface="돋움" pitchFamily="50" charset="-127"/>
                </a:rPr>
                <a:t>LGWR</a:t>
              </a:r>
            </a:p>
          </p:txBody>
        </p:sp>
      </p:grpSp>
      <p:grpSp>
        <p:nvGrpSpPr>
          <p:cNvPr id="17" name="Group 33"/>
          <p:cNvGrpSpPr>
            <a:grpSpLocks/>
          </p:cNvGrpSpPr>
          <p:nvPr/>
        </p:nvGrpSpPr>
        <p:grpSpPr bwMode="auto">
          <a:xfrm>
            <a:off x="6886074" y="2714626"/>
            <a:ext cx="733926" cy="300038"/>
            <a:chOff x="4228" y="2644"/>
            <a:chExt cx="572" cy="300"/>
          </a:xfrm>
        </p:grpSpPr>
        <p:sp>
          <p:nvSpPr>
            <p:cNvPr id="45" name="Rectangle 34"/>
            <p:cNvSpPr>
              <a:spLocks noChangeArrowheads="1"/>
            </p:cNvSpPr>
            <p:nvPr/>
          </p:nvSpPr>
          <p:spPr bwMode="auto">
            <a:xfrm>
              <a:off x="4228" y="2644"/>
              <a:ext cx="568" cy="28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tx2"/>
              </a:solidFill>
              <a:miter lim="800000"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46" name="Rectangle 35"/>
            <p:cNvSpPr>
              <a:spLocks noChangeArrowheads="1"/>
            </p:cNvSpPr>
            <p:nvPr/>
          </p:nvSpPr>
          <p:spPr bwMode="auto">
            <a:xfrm>
              <a:off x="4274" y="2697"/>
              <a:ext cx="526" cy="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000" dirty="0" smtClean="0">
                  <a:solidFill>
                    <a:schemeClr val="tx2"/>
                  </a:solidFill>
                  <a:latin typeface="Arial" charset="0"/>
                  <a:ea typeface="돋움" pitchFamily="50" charset="-127"/>
                </a:rPr>
                <a:t>LOGA</a:t>
              </a:r>
              <a:endParaRPr lang="en-US" altLang="ko-KR" sz="1000" dirty="0">
                <a:solidFill>
                  <a:schemeClr val="tx2"/>
                </a:solidFill>
                <a:latin typeface="Arial" charset="0"/>
                <a:ea typeface="돋움" pitchFamily="50" charset="-127"/>
              </a:endParaRPr>
            </a:p>
          </p:txBody>
        </p:sp>
      </p:grpSp>
      <p:grpSp>
        <p:nvGrpSpPr>
          <p:cNvPr id="26" name="Group 52"/>
          <p:cNvGrpSpPr>
            <a:grpSpLocks/>
          </p:cNvGrpSpPr>
          <p:nvPr/>
        </p:nvGrpSpPr>
        <p:grpSpPr bwMode="auto">
          <a:xfrm>
            <a:off x="2632242" y="2535238"/>
            <a:ext cx="1292726" cy="376238"/>
            <a:chOff x="1555" y="1636"/>
            <a:chExt cx="1613" cy="376"/>
          </a:xfrm>
        </p:grpSpPr>
        <p:sp>
          <p:nvSpPr>
            <p:cNvPr id="35" name="AutoShape 53"/>
            <p:cNvSpPr>
              <a:spLocks noChangeArrowheads="1"/>
            </p:cNvSpPr>
            <p:nvPr/>
          </p:nvSpPr>
          <p:spPr bwMode="auto">
            <a:xfrm>
              <a:off x="1628" y="1636"/>
              <a:ext cx="1466" cy="376"/>
            </a:xfrm>
            <a:prstGeom prst="roundRect">
              <a:avLst>
                <a:gd name="adj" fmla="val 12495"/>
              </a:avLst>
            </a:prstGeom>
            <a:solidFill>
              <a:schemeClr val="bg1"/>
            </a:solidFill>
            <a:ln w="12700">
              <a:solidFill>
                <a:schemeClr val="tx2"/>
              </a:solidFill>
              <a:round/>
              <a:headEnd/>
              <a:tailEnd/>
            </a:ln>
            <a:effectLst>
              <a:outerShdw dist="107763" dir="2700000" algn="ctr" rotWithShape="0">
                <a:schemeClr val="bg2"/>
              </a:outerShdw>
            </a:effectLst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36" name="Rectangle 54"/>
            <p:cNvSpPr>
              <a:spLocks noChangeArrowheads="1"/>
            </p:cNvSpPr>
            <p:nvPr/>
          </p:nvSpPr>
          <p:spPr bwMode="auto">
            <a:xfrm>
              <a:off x="1555" y="1676"/>
              <a:ext cx="1613" cy="2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000" dirty="0">
                  <a:latin typeface="Arial" charset="0"/>
                  <a:ea typeface="돋움" pitchFamily="50" charset="-127"/>
                </a:rPr>
                <a:t>Shared </a:t>
              </a:r>
              <a:r>
                <a:rPr lang="en-US" altLang="ko-KR" sz="1000" dirty="0" smtClean="0">
                  <a:latin typeface="Arial" charset="0"/>
                  <a:ea typeface="돋움" pitchFamily="50" charset="-127"/>
                </a:rPr>
                <a:t>Cache</a:t>
              </a:r>
              <a:endParaRPr lang="en-US" altLang="ko-KR" sz="1000" dirty="0">
                <a:latin typeface="Arial" charset="0"/>
                <a:ea typeface="돋움" pitchFamily="50" charset="-127"/>
              </a:endParaRPr>
            </a:p>
          </p:txBody>
        </p:sp>
      </p:grpSp>
      <p:sp>
        <p:nvSpPr>
          <p:cNvPr id="29" name="Line 57"/>
          <p:cNvSpPr>
            <a:spLocks noChangeShapeType="1"/>
          </p:cNvSpPr>
          <p:nvPr/>
        </p:nvSpPr>
        <p:spPr bwMode="auto">
          <a:xfrm rot="16171357">
            <a:off x="2447758" y="2379889"/>
            <a:ext cx="0" cy="368968"/>
          </a:xfrm>
          <a:prstGeom prst="line">
            <a:avLst/>
          </a:prstGeom>
          <a:noFill/>
          <a:ln w="25400">
            <a:solidFill>
              <a:srgbClr val="F90000"/>
            </a:solidFill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0" name="Line 58"/>
          <p:cNvSpPr>
            <a:spLocks noChangeShapeType="1"/>
          </p:cNvSpPr>
          <p:nvPr/>
        </p:nvSpPr>
        <p:spPr bwMode="auto">
          <a:xfrm rot="16171357">
            <a:off x="2447758" y="2668814"/>
            <a:ext cx="0" cy="368968"/>
          </a:xfrm>
          <a:prstGeom prst="line">
            <a:avLst/>
          </a:prstGeom>
          <a:noFill/>
          <a:ln w="25400">
            <a:solidFill>
              <a:srgbClr val="F90000"/>
            </a:solidFill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1" name="Line 59"/>
          <p:cNvSpPr>
            <a:spLocks noChangeShapeType="1"/>
          </p:cNvSpPr>
          <p:nvPr/>
        </p:nvSpPr>
        <p:spPr bwMode="auto">
          <a:xfrm rot="16171357">
            <a:off x="6756275" y="2239629"/>
            <a:ext cx="1588" cy="368968"/>
          </a:xfrm>
          <a:prstGeom prst="line">
            <a:avLst/>
          </a:prstGeom>
          <a:noFill/>
          <a:ln w="25400">
            <a:solidFill>
              <a:srgbClr val="F90000"/>
            </a:solidFill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32" name="Line 60"/>
          <p:cNvSpPr>
            <a:spLocks noChangeShapeType="1"/>
          </p:cNvSpPr>
          <p:nvPr/>
        </p:nvSpPr>
        <p:spPr bwMode="auto">
          <a:xfrm rot="16171357">
            <a:off x="6756275" y="2623804"/>
            <a:ext cx="1588" cy="368968"/>
          </a:xfrm>
          <a:prstGeom prst="line">
            <a:avLst/>
          </a:prstGeom>
          <a:noFill/>
          <a:ln w="25400">
            <a:solidFill>
              <a:srgbClr val="F90000"/>
            </a:solidFill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65" name="Rectangle 65"/>
          <p:cNvSpPr>
            <a:spLocks noChangeArrowheads="1"/>
          </p:cNvSpPr>
          <p:nvPr/>
        </p:nvSpPr>
        <p:spPr bwMode="auto">
          <a:xfrm>
            <a:off x="1371600" y="1295400"/>
            <a:ext cx="12827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latinLnBrk="1" hangingPunct="1"/>
            <a:r>
              <a:rPr lang="en-US" altLang="ko-KR" b="1" dirty="0" err="1" smtClean="0"/>
              <a:t>Tibero</a:t>
            </a:r>
            <a:r>
              <a:rPr lang="en-US" altLang="ko-KR" b="1" dirty="0" smtClean="0"/>
              <a:t> Instance</a:t>
            </a:r>
            <a:endParaRPr kumimoji="1" lang="ko-KR" altLang="en-US" sz="1200" b="1" dirty="0"/>
          </a:p>
        </p:txBody>
      </p:sp>
      <p:sp>
        <p:nvSpPr>
          <p:cNvPr id="66" name="Rectangle 67"/>
          <p:cNvSpPr>
            <a:spLocks noChangeArrowheads="1"/>
          </p:cNvSpPr>
          <p:nvPr/>
        </p:nvSpPr>
        <p:spPr bwMode="auto">
          <a:xfrm>
            <a:off x="2819400" y="3581400"/>
            <a:ext cx="1676400" cy="83820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67" name="Group 68"/>
          <p:cNvGrpSpPr>
            <a:grpSpLocks/>
          </p:cNvGrpSpPr>
          <p:nvPr/>
        </p:nvGrpSpPr>
        <p:grpSpPr bwMode="auto">
          <a:xfrm>
            <a:off x="2971800" y="3733800"/>
            <a:ext cx="1371600" cy="533400"/>
            <a:chOff x="4848" y="3467"/>
            <a:chExt cx="528" cy="417"/>
          </a:xfrm>
        </p:grpSpPr>
        <p:grpSp>
          <p:nvGrpSpPr>
            <p:cNvPr id="68" name="Group 69"/>
            <p:cNvGrpSpPr>
              <a:grpSpLocks/>
            </p:cNvGrpSpPr>
            <p:nvPr/>
          </p:nvGrpSpPr>
          <p:grpSpPr bwMode="auto">
            <a:xfrm>
              <a:off x="4848" y="3467"/>
              <a:ext cx="501" cy="417"/>
              <a:chOff x="4848" y="3467"/>
              <a:chExt cx="501" cy="417"/>
            </a:xfrm>
          </p:grpSpPr>
          <p:sp>
            <p:nvSpPr>
              <p:cNvPr id="70" name="Oval 70"/>
              <p:cNvSpPr>
                <a:spLocks noChangeArrowheads="1"/>
              </p:cNvSpPr>
              <p:nvPr/>
            </p:nvSpPr>
            <p:spPr bwMode="auto">
              <a:xfrm>
                <a:off x="4852" y="3760"/>
                <a:ext cx="494" cy="124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71" name="Line 71"/>
              <p:cNvSpPr>
                <a:spLocks noChangeShapeType="1"/>
              </p:cNvSpPr>
              <p:nvPr/>
            </p:nvSpPr>
            <p:spPr bwMode="auto">
              <a:xfrm>
                <a:off x="5349" y="3528"/>
                <a:ext cx="0" cy="30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72" name="Rectangle 72"/>
              <p:cNvSpPr>
                <a:spLocks noChangeArrowheads="1"/>
              </p:cNvSpPr>
              <p:nvPr/>
            </p:nvSpPr>
            <p:spPr bwMode="auto">
              <a:xfrm>
                <a:off x="4855" y="3534"/>
                <a:ext cx="490" cy="290"/>
              </a:xfrm>
              <a:prstGeom prst="rect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73" name="Oval 73"/>
              <p:cNvSpPr>
                <a:spLocks noChangeArrowheads="1"/>
              </p:cNvSpPr>
              <p:nvPr/>
            </p:nvSpPr>
            <p:spPr bwMode="auto">
              <a:xfrm>
                <a:off x="4852" y="3467"/>
                <a:ext cx="494" cy="126"/>
              </a:xfrm>
              <a:prstGeom prst="ellipse">
                <a:avLst/>
              </a:prstGeom>
              <a:gradFill rotWithShape="0">
                <a:gsLst>
                  <a:gs pos="0">
                    <a:srgbClr val="051068"/>
                  </a:gs>
                  <a:gs pos="50000">
                    <a:srgbClr val="7E7E7E"/>
                  </a:gs>
                  <a:gs pos="100000">
                    <a:srgbClr val="051068"/>
                  </a:gs>
                </a:gsLst>
                <a:lin ang="0" scaled="1"/>
              </a:gra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74" name="Line 74"/>
              <p:cNvSpPr>
                <a:spLocks noChangeShapeType="1"/>
              </p:cNvSpPr>
              <p:nvPr/>
            </p:nvSpPr>
            <p:spPr bwMode="auto">
              <a:xfrm>
                <a:off x="4848" y="3534"/>
                <a:ext cx="0" cy="30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69" name="Rectangle 75"/>
            <p:cNvSpPr>
              <a:spLocks noChangeArrowheads="1"/>
            </p:cNvSpPr>
            <p:nvPr/>
          </p:nvSpPr>
          <p:spPr bwMode="auto">
            <a:xfrm>
              <a:off x="4867" y="3590"/>
              <a:ext cx="509" cy="2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 algn="ctr">
                <a:spcBef>
                  <a:spcPct val="50000"/>
                </a:spcBef>
              </a:pPr>
              <a:r>
                <a:rPr lang="en-US" altLang="ko-KR" sz="1200" b="1">
                  <a:solidFill>
                    <a:srgbClr val="FFFF00"/>
                  </a:solidFill>
                  <a:latin typeface="Arial" charset="0"/>
                  <a:ea typeface="돋움" pitchFamily="50" charset="-127"/>
                </a:rPr>
                <a:t>Parameter File</a:t>
              </a:r>
            </a:p>
          </p:txBody>
        </p:sp>
      </p:grpSp>
      <p:sp>
        <p:nvSpPr>
          <p:cNvPr id="75" name="AutoShape 76"/>
          <p:cNvSpPr>
            <a:spLocks noChangeArrowheads="1"/>
          </p:cNvSpPr>
          <p:nvPr/>
        </p:nvSpPr>
        <p:spPr bwMode="auto">
          <a:xfrm rot="17885662">
            <a:off x="4152900" y="3390900"/>
            <a:ext cx="1676400" cy="685800"/>
          </a:xfrm>
          <a:prstGeom prst="curvedUpArrow">
            <a:avLst>
              <a:gd name="adj1" fmla="val 48889"/>
              <a:gd name="adj2" fmla="val 97778"/>
              <a:gd name="adj3" fmla="val 3333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76" name="Rectangle 77"/>
          <p:cNvSpPr>
            <a:spLocks noChangeArrowheads="1"/>
          </p:cNvSpPr>
          <p:nvPr/>
        </p:nvSpPr>
        <p:spPr bwMode="auto">
          <a:xfrm>
            <a:off x="685800" y="4641304"/>
            <a:ext cx="77724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Instanace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시작하기 위해서는 </a:t>
            </a: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반드시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Parameter file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(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$</a:t>
            </a: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TB_SID.tip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)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Read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기본으로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TSM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있는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Memory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구성을 얼마로 할 것인지를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Setting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필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요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Control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의 위치와 이름</a:t>
            </a:r>
          </a:p>
        </p:txBody>
      </p:sp>
      <p:grpSp>
        <p:nvGrpSpPr>
          <p:cNvPr id="77" name="Group 48"/>
          <p:cNvGrpSpPr>
            <a:grpSpLocks/>
          </p:cNvGrpSpPr>
          <p:nvPr/>
        </p:nvGrpSpPr>
        <p:grpSpPr bwMode="auto">
          <a:xfrm>
            <a:off x="3304220" y="1340768"/>
            <a:ext cx="1447800" cy="762000"/>
            <a:chOff x="6654725" y="5050302"/>
            <a:chExt cx="1303019" cy="762000"/>
          </a:xfrm>
        </p:grpSpPr>
        <p:sp>
          <p:nvSpPr>
            <p:cNvPr id="78" name="AutoShape 197"/>
            <p:cNvSpPr>
              <a:spLocks noChangeArrowheads="1"/>
            </p:cNvSpPr>
            <p:nvPr/>
          </p:nvSpPr>
          <p:spPr bwMode="auto">
            <a:xfrm>
              <a:off x="6654725" y="5050302"/>
              <a:ext cx="1303019" cy="762000"/>
            </a:xfrm>
            <a:prstGeom prst="roundRect">
              <a:avLst>
                <a:gd name="adj" fmla="val 5690"/>
              </a:avLst>
            </a:prstGeom>
            <a:solidFill>
              <a:srgbClr val="B2C0CE"/>
            </a:solidFill>
            <a:ln w="19050" algn="ctr">
              <a:noFill/>
              <a:round/>
              <a:headEnd/>
              <a:tailEnd/>
            </a:ln>
          </p:spPr>
          <p:txBody>
            <a:bodyPr wrap="none" lIns="0" rIns="0" anchor="b"/>
            <a:lstStyle/>
            <a:p>
              <a:pPr algn="ctr"/>
              <a:r>
                <a:rPr lang="en-US" altLang="ko-KR" sz="600" b="1" i="1" baseline="0">
                  <a:solidFill>
                    <a:srgbClr val="000000"/>
                  </a:solidFill>
                  <a:latin typeface="+mj-ea"/>
                  <a:ea typeface="+mj-ea"/>
                  <a:cs typeface="Times New Roman" pitchFamily="18" charset="0"/>
                </a:rPr>
                <a:t>Working Process(Foreground Process)</a:t>
              </a:r>
            </a:p>
          </p:txBody>
        </p:sp>
        <p:sp>
          <p:nvSpPr>
            <p:cNvPr id="79" name="Rectangle 198"/>
            <p:cNvSpPr>
              <a:spLocks noChangeArrowheads="1"/>
            </p:cNvSpPr>
            <p:nvPr/>
          </p:nvSpPr>
          <p:spPr bwMode="auto">
            <a:xfrm>
              <a:off x="6685623" y="5155397"/>
              <a:ext cx="1246797" cy="483928"/>
            </a:xfrm>
            <a:prstGeom prst="rect">
              <a:avLst/>
            </a:prstGeom>
            <a:solidFill>
              <a:schemeClr val="bg1"/>
            </a:solidFill>
            <a:ln w="3175" algn="ctr">
              <a:noFill/>
              <a:miter lim="800000"/>
              <a:headEnd/>
              <a:tailEnd/>
            </a:ln>
          </p:spPr>
          <p:txBody>
            <a:bodyPr lIns="43200" rIns="43200" anchor="ctr"/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+mj-ea"/>
                <a:ea typeface="+mj-ea"/>
              </a:endParaRPr>
            </a:p>
          </p:txBody>
        </p:sp>
        <p:sp>
          <p:nvSpPr>
            <p:cNvPr id="80" name="Text Box 201"/>
            <p:cNvSpPr txBox="1">
              <a:spLocks noChangeArrowheads="1"/>
            </p:cNvSpPr>
            <p:nvPr/>
          </p:nvSpPr>
          <p:spPr bwMode="auto">
            <a:xfrm>
              <a:off x="6701421" y="5446967"/>
              <a:ext cx="403100" cy="17828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 lIns="90000" tIns="46800" rIns="90000" bIns="46800" anchor="ctr" anchorCtr="1"/>
            <a:lstStyle/>
            <a:p>
              <a:pPr algn="ctr"/>
              <a:r>
                <a:rPr lang="en-US" altLang="ko-KR" sz="600" baseline="0" dirty="0">
                  <a:solidFill>
                    <a:srgbClr val="4D4D4D"/>
                  </a:solidFill>
                  <a:latin typeface="+mj-ea"/>
                  <a:ea typeface="+mj-ea"/>
                </a:rPr>
                <a:t>Control</a:t>
              </a:r>
            </a:p>
            <a:p>
              <a:pPr algn="ctr"/>
              <a:r>
                <a:rPr lang="en-US" altLang="ko-KR" sz="600" baseline="0" dirty="0">
                  <a:solidFill>
                    <a:srgbClr val="4D4D4D"/>
                  </a:solidFill>
                  <a:latin typeface="+mj-ea"/>
                  <a:ea typeface="+mj-ea"/>
                </a:rPr>
                <a:t>Thread</a:t>
              </a:r>
            </a:p>
          </p:txBody>
        </p:sp>
        <p:sp>
          <p:nvSpPr>
            <p:cNvPr id="81" name="Text Box 202"/>
            <p:cNvSpPr txBox="1">
              <a:spLocks noChangeArrowheads="1"/>
            </p:cNvSpPr>
            <p:nvPr/>
          </p:nvSpPr>
          <p:spPr bwMode="auto">
            <a:xfrm>
              <a:off x="7313218" y="5431956"/>
              <a:ext cx="442348" cy="1792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90000" tIns="46800" rIns="90000" bIns="46800" anchor="ctr" anchorCtr="1"/>
            <a:lstStyle/>
            <a:p>
              <a:pPr algn="ctr"/>
              <a:r>
                <a:rPr lang="en-US" altLang="ko-KR" sz="600" baseline="0" dirty="0">
                  <a:solidFill>
                    <a:srgbClr val="4D4D4D"/>
                  </a:solidFill>
                  <a:latin typeface="+mj-ea"/>
                  <a:ea typeface="+mj-ea"/>
                </a:rPr>
                <a:t>Working</a:t>
              </a:r>
            </a:p>
            <a:p>
              <a:pPr algn="ctr"/>
              <a:r>
                <a:rPr lang="en-US" altLang="ko-KR" sz="600" baseline="0" dirty="0">
                  <a:solidFill>
                    <a:srgbClr val="4D4D4D"/>
                  </a:solidFill>
                  <a:latin typeface="+mj-ea"/>
                  <a:ea typeface="+mj-ea"/>
                </a:rPr>
                <a:t>Thread</a:t>
              </a:r>
            </a:p>
          </p:txBody>
        </p:sp>
        <p:sp>
          <p:nvSpPr>
            <p:cNvPr id="82" name="Gear"/>
            <p:cNvSpPr>
              <a:spLocks noEditPoints="1" noChangeArrowheads="1"/>
            </p:cNvSpPr>
            <p:nvPr/>
          </p:nvSpPr>
          <p:spPr bwMode="auto">
            <a:xfrm>
              <a:off x="6794884" y="5227090"/>
              <a:ext cx="176091" cy="15470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24 w 21600"/>
                <a:gd name="T13" fmla="*/ 3951 h 21600"/>
                <a:gd name="T14" fmla="*/ 17827 w 21600"/>
                <a:gd name="T15" fmla="*/ 17649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E58637"/>
                </a:gs>
                <a:gs pos="100000">
                  <a:srgbClr val="EFB585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PerspectiveFront">
                <a:rot lat="20099973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E58637"/>
              </a:extrusionClr>
            </a:sp3d>
          </p:spPr>
          <p:txBody>
            <a:bodyPr>
              <a:flatTx/>
            </a:bodyPr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+mj-ea"/>
                <a:ea typeface="+mj-ea"/>
              </a:endParaRPr>
            </a:p>
          </p:txBody>
        </p:sp>
        <p:sp>
          <p:nvSpPr>
            <p:cNvPr id="83" name="AutoShape 204"/>
            <p:cNvSpPr>
              <a:spLocks noEditPoints="1" noChangeArrowheads="1"/>
            </p:cNvSpPr>
            <p:nvPr/>
          </p:nvSpPr>
          <p:spPr bwMode="auto">
            <a:xfrm>
              <a:off x="7065385" y="5227090"/>
              <a:ext cx="170787" cy="15376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27 w 21600"/>
                <a:gd name="T13" fmla="*/ 3975 h 21600"/>
                <a:gd name="T14" fmla="*/ 17843 w 21600"/>
                <a:gd name="T15" fmla="*/ 17625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B2B8C6"/>
                </a:gs>
                <a:gs pos="100000">
                  <a:srgbClr val="DDDDDD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PerspectiveFront">
                <a:rot lat="20099973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B2B8C6"/>
              </a:extrusionClr>
            </a:sp3d>
          </p:spPr>
          <p:txBody>
            <a:bodyPr>
              <a:flatTx/>
            </a:bodyPr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+mj-ea"/>
                <a:ea typeface="+mj-ea"/>
              </a:endParaRPr>
            </a:p>
          </p:txBody>
        </p:sp>
        <p:sp>
          <p:nvSpPr>
            <p:cNvPr id="84" name="AutoShape 205"/>
            <p:cNvSpPr>
              <a:spLocks noEditPoints="1" noChangeArrowheads="1"/>
            </p:cNvSpPr>
            <p:nvPr/>
          </p:nvSpPr>
          <p:spPr bwMode="auto">
            <a:xfrm>
              <a:off x="7248901" y="5227090"/>
              <a:ext cx="170787" cy="15376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427 w 21600"/>
                <a:gd name="T13" fmla="*/ 3975 h 21600"/>
                <a:gd name="T14" fmla="*/ 17843 w 21600"/>
                <a:gd name="T15" fmla="*/ 17625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2861A0"/>
                </a:gs>
                <a:gs pos="100000">
                  <a:srgbClr val="84A4BE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PerspectiveFront">
                <a:rot lat="20099973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2861A0"/>
              </a:extrusionClr>
            </a:sp3d>
          </p:spPr>
          <p:txBody>
            <a:bodyPr>
              <a:flatTx/>
            </a:bodyPr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+mj-ea"/>
                <a:ea typeface="+mj-ea"/>
              </a:endParaRPr>
            </a:p>
          </p:txBody>
        </p:sp>
        <p:sp>
          <p:nvSpPr>
            <p:cNvPr id="85" name="AutoShape 206"/>
            <p:cNvSpPr>
              <a:spLocks noEditPoints="1" noChangeArrowheads="1"/>
            </p:cNvSpPr>
            <p:nvPr/>
          </p:nvSpPr>
          <p:spPr bwMode="auto">
            <a:xfrm>
              <a:off x="7434539" y="5227090"/>
              <a:ext cx="169726" cy="15376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320 w 21600"/>
                <a:gd name="T13" fmla="*/ 3975 h 21600"/>
                <a:gd name="T14" fmla="*/ 17820 w 21600"/>
                <a:gd name="T15" fmla="*/ 17625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2861A0"/>
                </a:gs>
                <a:gs pos="100000">
                  <a:srgbClr val="84A4BE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PerspectiveFront">
                <a:rot lat="20099973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2861A0"/>
              </a:extrusionClr>
            </a:sp3d>
          </p:spPr>
          <p:txBody>
            <a:bodyPr>
              <a:flatTx/>
            </a:bodyPr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+mj-ea"/>
                <a:ea typeface="+mj-ea"/>
              </a:endParaRPr>
            </a:p>
          </p:txBody>
        </p:sp>
        <p:sp>
          <p:nvSpPr>
            <p:cNvPr id="86" name="AutoShape 207"/>
            <p:cNvSpPr>
              <a:spLocks noEditPoints="1" noChangeArrowheads="1"/>
            </p:cNvSpPr>
            <p:nvPr/>
          </p:nvSpPr>
          <p:spPr bwMode="auto">
            <a:xfrm>
              <a:off x="7620177" y="5227090"/>
              <a:ext cx="167604" cy="15376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375 w 21600"/>
                <a:gd name="T13" fmla="*/ 3975 h 21600"/>
                <a:gd name="T14" fmla="*/ 17909 w 21600"/>
                <a:gd name="T15" fmla="*/ 17625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9689" y="1725"/>
                  </a:moveTo>
                  <a:lnTo>
                    <a:pt x="10304" y="85"/>
                  </a:lnTo>
                  <a:lnTo>
                    <a:pt x="11637" y="85"/>
                  </a:lnTo>
                  <a:lnTo>
                    <a:pt x="12303" y="1777"/>
                  </a:lnTo>
                  <a:lnTo>
                    <a:pt x="13072" y="1931"/>
                  </a:lnTo>
                  <a:lnTo>
                    <a:pt x="14303" y="598"/>
                  </a:lnTo>
                  <a:lnTo>
                    <a:pt x="15533" y="1110"/>
                  </a:lnTo>
                  <a:lnTo>
                    <a:pt x="15584" y="2905"/>
                  </a:lnTo>
                  <a:lnTo>
                    <a:pt x="16405" y="3520"/>
                  </a:lnTo>
                  <a:lnTo>
                    <a:pt x="17891" y="2751"/>
                  </a:lnTo>
                  <a:lnTo>
                    <a:pt x="18917" y="3674"/>
                  </a:lnTo>
                  <a:lnTo>
                    <a:pt x="18199" y="5314"/>
                  </a:lnTo>
                  <a:lnTo>
                    <a:pt x="18763" y="6083"/>
                  </a:lnTo>
                  <a:lnTo>
                    <a:pt x="20403" y="6032"/>
                  </a:lnTo>
                  <a:lnTo>
                    <a:pt x="20865" y="7211"/>
                  </a:lnTo>
                  <a:lnTo>
                    <a:pt x="19737" y="8185"/>
                  </a:lnTo>
                  <a:lnTo>
                    <a:pt x="20096" y="9723"/>
                  </a:lnTo>
                  <a:lnTo>
                    <a:pt x="21634" y="10287"/>
                  </a:lnTo>
                  <a:lnTo>
                    <a:pt x="21582" y="11620"/>
                  </a:lnTo>
                  <a:lnTo>
                    <a:pt x="20147" y="12184"/>
                  </a:lnTo>
                  <a:lnTo>
                    <a:pt x="19942" y="13158"/>
                  </a:lnTo>
                  <a:lnTo>
                    <a:pt x="21070" y="14234"/>
                  </a:lnTo>
                  <a:lnTo>
                    <a:pt x="20608" y="15362"/>
                  </a:lnTo>
                  <a:lnTo>
                    <a:pt x="19019" y="15465"/>
                  </a:lnTo>
                  <a:lnTo>
                    <a:pt x="18404" y="16439"/>
                  </a:lnTo>
                  <a:lnTo>
                    <a:pt x="19122" y="17925"/>
                  </a:lnTo>
                  <a:lnTo>
                    <a:pt x="18096" y="18797"/>
                  </a:lnTo>
                  <a:lnTo>
                    <a:pt x="16763" y="18284"/>
                  </a:lnTo>
                  <a:lnTo>
                    <a:pt x="15431" y="19002"/>
                  </a:lnTo>
                  <a:lnTo>
                    <a:pt x="15277" y="20848"/>
                  </a:lnTo>
                  <a:lnTo>
                    <a:pt x="14149" y="21155"/>
                  </a:lnTo>
                  <a:lnTo>
                    <a:pt x="13021" y="19925"/>
                  </a:lnTo>
                  <a:lnTo>
                    <a:pt x="12252" y="20181"/>
                  </a:lnTo>
                  <a:lnTo>
                    <a:pt x="11739" y="21668"/>
                  </a:lnTo>
                  <a:lnTo>
                    <a:pt x="10201" y="21668"/>
                  </a:lnTo>
                  <a:lnTo>
                    <a:pt x="9740" y="20130"/>
                  </a:lnTo>
                  <a:lnTo>
                    <a:pt x="8253" y="19771"/>
                  </a:lnTo>
                  <a:lnTo>
                    <a:pt x="7125" y="21001"/>
                  </a:lnTo>
                  <a:lnTo>
                    <a:pt x="5895" y="20489"/>
                  </a:lnTo>
                  <a:lnTo>
                    <a:pt x="5946" y="18592"/>
                  </a:lnTo>
                  <a:lnTo>
                    <a:pt x="5177" y="18131"/>
                  </a:lnTo>
                  <a:lnTo>
                    <a:pt x="3383" y="18848"/>
                  </a:lnTo>
                  <a:lnTo>
                    <a:pt x="2614" y="17874"/>
                  </a:lnTo>
                  <a:lnTo>
                    <a:pt x="3383" y="16182"/>
                  </a:lnTo>
                  <a:lnTo>
                    <a:pt x="2922" y="15465"/>
                  </a:lnTo>
                  <a:lnTo>
                    <a:pt x="922" y="15516"/>
                  </a:lnTo>
                  <a:lnTo>
                    <a:pt x="512" y="14234"/>
                  </a:lnTo>
                  <a:lnTo>
                    <a:pt x="1948" y="12901"/>
                  </a:lnTo>
                  <a:lnTo>
                    <a:pt x="1896" y="12184"/>
                  </a:lnTo>
                  <a:lnTo>
                    <a:pt x="0" y="11415"/>
                  </a:lnTo>
                  <a:lnTo>
                    <a:pt x="51" y="10031"/>
                  </a:lnTo>
                  <a:lnTo>
                    <a:pt x="1948" y="9313"/>
                  </a:lnTo>
                  <a:lnTo>
                    <a:pt x="2101" y="8595"/>
                  </a:lnTo>
                  <a:lnTo>
                    <a:pt x="615" y="7160"/>
                  </a:lnTo>
                  <a:lnTo>
                    <a:pt x="1127" y="5878"/>
                  </a:lnTo>
                  <a:lnTo>
                    <a:pt x="3178" y="5981"/>
                  </a:lnTo>
                  <a:lnTo>
                    <a:pt x="3588" y="5417"/>
                  </a:lnTo>
                  <a:lnTo>
                    <a:pt x="2819" y="3520"/>
                  </a:lnTo>
                  <a:lnTo>
                    <a:pt x="3742" y="2597"/>
                  </a:lnTo>
                  <a:lnTo>
                    <a:pt x="5536" y="3417"/>
                  </a:lnTo>
                  <a:lnTo>
                    <a:pt x="6049" y="3058"/>
                  </a:lnTo>
                  <a:lnTo>
                    <a:pt x="6100" y="1264"/>
                  </a:lnTo>
                  <a:lnTo>
                    <a:pt x="7228" y="700"/>
                  </a:lnTo>
                  <a:lnTo>
                    <a:pt x="8510" y="2033"/>
                  </a:lnTo>
                  <a:lnTo>
                    <a:pt x="9689" y="1725"/>
                  </a:lnTo>
                  <a:close/>
                  <a:moveTo>
                    <a:pt x="10817" y="14422"/>
                  </a:moveTo>
                  <a:lnTo>
                    <a:pt x="11175" y="14388"/>
                  </a:lnTo>
                  <a:lnTo>
                    <a:pt x="11534" y="14354"/>
                  </a:lnTo>
                  <a:lnTo>
                    <a:pt x="11893" y="14268"/>
                  </a:lnTo>
                  <a:lnTo>
                    <a:pt x="12218" y="14166"/>
                  </a:lnTo>
                  <a:lnTo>
                    <a:pt x="12508" y="13995"/>
                  </a:lnTo>
                  <a:lnTo>
                    <a:pt x="12816" y="13807"/>
                  </a:lnTo>
                  <a:lnTo>
                    <a:pt x="13106" y="13602"/>
                  </a:lnTo>
                  <a:lnTo>
                    <a:pt x="13329" y="13380"/>
                  </a:lnTo>
                  <a:lnTo>
                    <a:pt x="13568" y="13106"/>
                  </a:lnTo>
                  <a:lnTo>
                    <a:pt x="13790" y="12850"/>
                  </a:lnTo>
                  <a:lnTo>
                    <a:pt x="13961" y="12560"/>
                  </a:lnTo>
                  <a:lnTo>
                    <a:pt x="14115" y="12269"/>
                  </a:lnTo>
                  <a:lnTo>
                    <a:pt x="14217" y="11927"/>
                  </a:lnTo>
                  <a:lnTo>
                    <a:pt x="14320" y="11568"/>
                  </a:lnTo>
                  <a:lnTo>
                    <a:pt x="14388" y="11210"/>
                  </a:lnTo>
                  <a:lnTo>
                    <a:pt x="14388" y="10851"/>
                  </a:lnTo>
                  <a:lnTo>
                    <a:pt x="14388" y="10492"/>
                  </a:lnTo>
                  <a:lnTo>
                    <a:pt x="14320" y="10133"/>
                  </a:lnTo>
                  <a:lnTo>
                    <a:pt x="14217" y="9808"/>
                  </a:lnTo>
                  <a:lnTo>
                    <a:pt x="14115" y="9467"/>
                  </a:lnTo>
                  <a:lnTo>
                    <a:pt x="13961" y="9142"/>
                  </a:lnTo>
                  <a:lnTo>
                    <a:pt x="13790" y="8851"/>
                  </a:lnTo>
                  <a:lnTo>
                    <a:pt x="13568" y="8595"/>
                  </a:lnTo>
                  <a:lnTo>
                    <a:pt x="13329" y="8322"/>
                  </a:lnTo>
                  <a:lnTo>
                    <a:pt x="13106" y="8100"/>
                  </a:lnTo>
                  <a:lnTo>
                    <a:pt x="12816" y="7894"/>
                  </a:lnTo>
                  <a:lnTo>
                    <a:pt x="12508" y="7741"/>
                  </a:lnTo>
                  <a:lnTo>
                    <a:pt x="12218" y="7570"/>
                  </a:lnTo>
                  <a:lnTo>
                    <a:pt x="11893" y="7433"/>
                  </a:lnTo>
                  <a:lnTo>
                    <a:pt x="11534" y="7382"/>
                  </a:lnTo>
                  <a:lnTo>
                    <a:pt x="11175" y="7313"/>
                  </a:lnTo>
                  <a:lnTo>
                    <a:pt x="10817" y="7313"/>
                  </a:lnTo>
                  <a:lnTo>
                    <a:pt x="10441" y="7313"/>
                  </a:lnTo>
                  <a:lnTo>
                    <a:pt x="10082" y="7382"/>
                  </a:lnTo>
                  <a:lnTo>
                    <a:pt x="9757" y="7433"/>
                  </a:lnTo>
                  <a:lnTo>
                    <a:pt x="9432" y="7570"/>
                  </a:lnTo>
                  <a:lnTo>
                    <a:pt x="9142" y="7741"/>
                  </a:lnTo>
                  <a:lnTo>
                    <a:pt x="8834" y="7894"/>
                  </a:lnTo>
                  <a:lnTo>
                    <a:pt x="8544" y="8100"/>
                  </a:lnTo>
                  <a:lnTo>
                    <a:pt x="8287" y="8322"/>
                  </a:lnTo>
                  <a:lnTo>
                    <a:pt x="8048" y="8595"/>
                  </a:lnTo>
                  <a:lnTo>
                    <a:pt x="7860" y="8851"/>
                  </a:lnTo>
                  <a:lnTo>
                    <a:pt x="7689" y="9142"/>
                  </a:lnTo>
                  <a:lnTo>
                    <a:pt x="7536" y="9467"/>
                  </a:lnTo>
                  <a:lnTo>
                    <a:pt x="7399" y="9808"/>
                  </a:lnTo>
                  <a:lnTo>
                    <a:pt x="7331" y="10133"/>
                  </a:lnTo>
                  <a:lnTo>
                    <a:pt x="7262" y="10492"/>
                  </a:lnTo>
                  <a:lnTo>
                    <a:pt x="7262" y="10851"/>
                  </a:lnTo>
                  <a:lnTo>
                    <a:pt x="7262" y="11210"/>
                  </a:lnTo>
                  <a:lnTo>
                    <a:pt x="7331" y="11568"/>
                  </a:lnTo>
                  <a:lnTo>
                    <a:pt x="7399" y="11927"/>
                  </a:lnTo>
                  <a:lnTo>
                    <a:pt x="7536" y="12269"/>
                  </a:lnTo>
                  <a:lnTo>
                    <a:pt x="7689" y="12560"/>
                  </a:lnTo>
                  <a:lnTo>
                    <a:pt x="7860" y="12850"/>
                  </a:lnTo>
                  <a:lnTo>
                    <a:pt x="8048" y="13106"/>
                  </a:lnTo>
                  <a:lnTo>
                    <a:pt x="8287" y="13380"/>
                  </a:lnTo>
                  <a:lnTo>
                    <a:pt x="8544" y="13602"/>
                  </a:lnTo>
                  <a:lnTo>
                    <a:pt x="8834" y="13807"/>
                  </a:lnTo>
                  <a:lnTo>
                    <a:pt x="9142" y="13995"/>
                  </a:lnTo>
                  <a:lnTo>
                    <a:pt x="9432" y="14166"/>
                  </a:lnTo>
                  <a:lnTo>
                    <a:pt x="9757" y="14268"/>
                  </a:lnTo>
                  <a:lnTo>
                    <a:pt x="10082" y="14354"/>
                  </a:lnTo>
                  <a:lnTo>
                    <a:pt x="10441" y="14388"/>
                  </a:lnTo>
                  <a:lnTo>
                    <a:pt x="10817" y="14422"/>
                  </a:lnTo>
                  <a:close/>
                </a:path>
              </a:pathLst>
            </a:custGeom>
            <a:gradFill rotWithShape="1">
              <a:gsLst>
                <a:gs pos="0">
                  <a:srgbClr val="B2B8C6"/>
                </a:gs>
                <a:gs pos="100000">
                  <a:srgbClr val="DDDDDD"/>
                </a:gs>
              </a:gsLst>
              <a:lin ang="5400000" scaled="1"/>
            </a:gradFill>
            <a:ln w="9525">
              <a:miter lim="800000"/>
              <a:headEnd/>
              <a:tailEnd/>
            </a:ln>
            <a:scene3d>
              <a:camera prst="legacyPerspectiveFront">
                <a:rot lat="20099973" lon="1500000" rev="0"/>
              </a:camera>
              <a:lightRig rig="legacyFlat4" dir="b"/>
            </a:scene3d>
            <a:sp3d extrusionH="61900" prstMaterial="legacyPlastic">
              <a:bevelT w="13500" h="13500" prst="angle"/>
              <a:bevelB w="13500" h="13500" prst="angle"/>
              <a:extrusionClr>
                <a:srgbClr val="B2B8C6"/>
              </a:extrusionClr>
            </a:sp3d>
          </p:spPr>
          <p:txBody>
            <a:bodyPr>
              <a:flatTx/>
            </a:bodyPr>
            <a:lstStyle/>
            <a:p>
              <a:pPr algn="ctr"/>
              <a:endParaRPr lang="en-US" altLang="ko-KR" sz="600" baseline="0">
                <a:solidFill>
                  <a:srgbClr val="000000"/>
                </a:solidFill>
                <a:latin typeface="+mj-ea"/>
                <a:ea typeface="+mj-ea"/>
              </a:endParaRPr>
            </a:p>
          </p:txBody>
        </p:sp>
        <p:cxnSp>
          <p:nvCxnSpPr>
            <p:cNvPr id="87" name="AutoShape 213"/>
            <p:cNvCxnSpPr>
              <a:cxnSpLocks noChangeShapeType="1"/>
              <a:stCxn id="82" idx="0"/>
              <a:endCxn id="85" idx="0"/>
            </p:cNvCxnSpPr>
            <p:nvPr/>
          </p:nvCxnSpPr>
          <p:spPr bwMode="auto">
            <a:xfrm rot="5400000" flipV="1">
              <a:off x="7200164" y="4909797"/>
              <a:ext cx="943" cy="636473"/>
            </a:xfrm>
            <a:prstGeom prst="curvedConnector3">
              <a:avLst>
                <a:gd name="adj1" fmla="val -8432556"/>
              </a:avLst>
            </a:prstGeom>
            <a:noFill/>
            <a:ln w="19050">
              <a:solidFill>
                <a:srgbClr val="646444"/>
              </a:solidFill>
              <a:prstDash val="dash"/>
              <a:round/>
              <a:headEnd/>
              <a:tailEnd type="triangle" w="med" len="lg"/>
            </a:ln>
          </p:spPr>
        </p:cxnSp>
      </p:grpSp>
      <p:sp>
        <p:nvSpPr>
          <p:cNvPr id="88" name="Line 59"/>
          <p:cNvSpPr>
            <a:spLocks noChangeShapeType="1"/>
          </p:cNvSpPr>
          <p:nvPr/>
        </p:nvSpPr>
        <p:spPr bwMode="auto">
          <a:xfrm rot="16171357" flipH="1">
            <a:off x="3790551" y="1996623"/>
            <a:ext cx="549965" cy="237"/>
          </a:xfrm>
          <a:prstGeom prst="line">
            <a:avLst/>
          </a:prstGeom>
          <a:noFill/>
          <a:ln w="25400">
            <a:solidFill>
              <a:srgbClr val="F90000"/>
            </a:solidFill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12556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4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en-US" altLang="ko-KR" dirty="0"/>
              <a:t>Database </a:t>
            </a:r>
            <a:r>
              <a:rPr lang="ko-KR" altLang="en-US" dirty="0"/>
              <a:t>구조</a:t>
            </a:r>
            <a:endParaRPr lang="ko-KR" altLang="en-US" dirty="0" smtClean="0"/>
          </a:p>
        </p:txBody>
      </p:sp>
      <p:sp>
        <p:nvSpPr>
          <p:cNvPr id="10243" name="Rectangle 4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TRACE Log &amp; DBMS Log File</a:t>
            </a: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539552" y="14478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latinLnBrk="1" hangingPunct="1">
              <a:lnSpc>
                <a:spcPct val="80000"/>
              </a:lnSpc>
              <a:spcBef>
                <a:spcPct val="20000"/>
              </a:spcBef>
            </a:pPr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The Trace Log 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File</a:t>
            </a: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 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Instance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가 실행 중에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Error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발생시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messages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Trace or 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Dbms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Log file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Write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서버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성능이 저하되는 원인을 찾거나 </a:t>
            </a:r>
            <a:r>
              <a:rPr lang="ko-KR" altLang="en-US" dirty="0" err="1">
                <a:latin typeface="맑은 고딕" pitchFamily="50" charset="-127"/>
                <a:ea typeface="맑은 고딕" pitchFamily="50" charset="-127"/>
              </a:rPr>
              <a:t>티베로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 자체 버그를 해결하는 데 사용될 수 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있음 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Log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File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$TB_HOME/instance/$TB_SID/log/trace Directory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Write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다음과 같은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Error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발생시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Write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All internal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errors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Block corruption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errors</a:t>
            </a: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Deadlock errors</a:t>
            </a: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Etc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endParaRPr lang="en-US" altLang="ko-KR" b="1" dirty="0" smtClean="0">
              <a:latin typeface="맑은 고딕" pitchFamily="50" charset="-127"/>
              <a:ea typeface="맑은 고딕" pitchFamily="50" charset="-127"/>
            </a:endParaRPr>
          </a:p>
          <a:p>
            <a:pPr marL="0" lvl="1" eaLnBrk="1" latinLnBrk="1" hangingPunct="1">
              <a:lnSpc>
                <a:spcPct val="80000"/>
              </a:lnSpc>
              <a:spcBef>
                <a:spcPct val="20000"/>
              </a:spcBef>
            </a:pPr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The DBMS Log 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File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–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Log File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$TB_HOME/instance/$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TB_SID/log/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dbms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Directory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Write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dirty="0" err="1" smtClean="0">
                <a:latin typeface="맑은 고딕" pitchFamily="50" charset="-127"/>
                <a:ea typeface="맑은 고딕" pitchFamily="50" charset="-127"/>
              </a:rPr>
              <a:t>트레이스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로그 파일에 기록되는 정보보다 좀 더 중요한 정보가 기록되는 파일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서버 기동 및 종류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DDL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문장의 수행 등이 기록되는 파일</a:t>
            </a:r>
            <a:r>
              <a:rPr lang="ko-KR" altLang="en-US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dirty="0" smtClean="0">
              <a:latin typeface="맑은 고딕" pitchFamily="50" charset="-127"/>
              <a:ea typeface="맑은 고딕" pitchFamily="50" charset="-127"/>
            </a:endParaRP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다음과 같은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Error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발생시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Write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0" lvl="1">
              <a:lnSpc>
                <a:spcPct val="80000"/>
              </a:lnSpc>
              <a:spcBef>
                <a:spcPct val="20000"/>
              </a:spcBef>
            </a:pPr>
            <a:r>
              <a:rPr lang="en-US" altLang="ko-KR" dirty="0" smtClean="0"/>
              <a:t>        -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DDL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, Server Manager statements (STARTUP, SHUTDOWN,ARCHIVE LOG, and RECOVER)</a:t>
            </a:r>
          </a:p>
          <a:p>
            <a:pPr marL="342900" indent="-342900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lnSpc>
                <a:spcPct val="80000"/>
              </a:lnSpc>
              <a:spcBef>
                <a:spcPct val="20000"/>
              </a:spcBef>
              <a:buFontTx/>
              <a:buChar char="•"/>
            </a:pPr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12556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</a:t>
            </a:r>
            <a:r>
              <a:rPr lang="en-US" altLang="ko-KR" dirty="0"/>
              <a:t>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484188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Database Structure</a:t>
            </a:r>
            <a:endParaRPr lang="ko-KR" altLang="en-US" dirty="0" smtClean="0"/>
          </a:p>
        </p:txBody>
      </p:sp>
      <p:sp>
        <p:nvSpPr>
          <p:cNvPr id="59" name="AutoShape 2"/>
          <p:cNvSpPr>
            <a:spLocks noChangeArrowheads="1"/>
          </p:cNvSpPr>
          <p:nvPr/>
        </p:nvSpPr>
        <p:spPr bwMode="auto">
          <a:xfrm>
            <a:off x="631376" y="1704582"/>
            <a:ext cx="3429000" cy="2951162"/>
          </a:xfrm>
          <a:prstGeom prst="roundRect">
            <a:avLst>
              <a:gd name="adj" fmla="val 2593"/>
            </a:avLst>
          </a:prstGeom>
          <a:gradFill flip="none" rotWithShape="1">
            <a:gsLst>
              <a:gs pos="0">
                <a:srgbClr val="FFFF99">
                  <a:shade val="30000"/>
                  <a:satMod val="115000"/>
                </a:srgbClr>
              </a:gs>
              <a:gs pos="50000">
                <a:srgbClr val="FFFF99">
                  <a:shade val="67500"/>
                  <a:satMod val="115000"/>
                </a:srgbClr>
              </a:gs>
              <a:gs pos="100000">
                <a:srgbClr val="FFFF99">
                  <a:shade val="100000"/>
                  <a:satMod val="115000"/>
                </a:srgbClr>
              </a:gs>
            </a:gsLst>
            <a:lin ang="5400000" scaled="1"/>
            <a:tileRect/>
          </a:gradFill>
          <a:ln w="25400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anchor="ctr"/>
          <a:lstStyle/>
          <a:p>
            <a:pPr>
              <a:defRPr/>
            </a:pPr>
            <a:endParaRPr lang="ko-KR" altLang="en-US">
              <a:ea typeface="굴림" pitchFamily="50" charset="-127"/>
            </a:endParaRPr>
          </a:p>
        </p:txBody>
      </p:sp>
      <p:sp>
        <p:nvSpPr>
          <p:cNvPr id="60" name="Rectangle 3"/>
          <p:cNvSpPr>
            <a:spLocks noChangeArrowheads="1"/>
          </p:cNvSpPr>
          <p:nvPr/>
        </p:nvSpPr>
        <p:spPr bwMode="auto">
          <a:xfrm>
            <a:off x="1315589" y="1903019"/>
            <a:ext cx="2219325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79375" tIns="39688" rIns="79375" bIns="39688" anchor="ctr"/>
          <a:lstStyle/>
          <a:p>
            <a:pPr marL="246063" indent="-246063" algn="ctr" defTabSz="785813">
              <a:lnSpc>
                <a:spcPct val="115000"/>
              </a:lnSpc>
              <a:spcBef>
                <a:spcPct val="50000"/>
              </a:spcBef>
              <a:defRPr/>
            </a:pPr>
            <a:r>
              <a:rPr lang="en-US" altLang="ko-KR" sz="1200" b="1"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ea typeface="돋움" pitchFamily="50" charset="-127"/>
              </a:rPr>
              <a:t>Tablespace</a:t>
            </a:r>
          </a:p>
        </p:txBody>
      </p:sp>
      <p:grpSp>
        <p:nvGrpSpPr>
          <p:cNvPr id="61" name="Group 4"/>
          <p:cNvGrpSpPr>
            <a:grpSpLocks/>
          </p:cNvGrpSpPr>
          <p:nvPr/>
        </p:nvGrpSpPr>
        <p:grpSpPr bwMode="auto">
          <a:xfrm>
            <a:off x="839339" y="2268144"/>
            <a:ext cx="2611437" cy="2103438"/>
            <a:chOff x="1331" y="979"/>
            <a:chExt cx="2169" cy="1793"/>
          </a:xfrm>
        </p:grpSpPr>
        <p:sp>
          <p:nvSpPr>
            <p:cNvPr id="62" name="Rectangle 5"/>
            <p:cNvSpPr>
              <a:spLocks noChangeArrowheads="1"/>
            </p:cNvSpPr>
            <p:nvPr/>
          </p:nvSpPr>
          <p:spPr bwMode="auto">
            <a:xfrm>
              <a:off x="2601" y="2056"/>
              <a:ext cx="899" cy="711"/>
            </a:xfrm>
            <a:prstGeom prst="rect">
              <a:avLst/>
            </a:prstGeom>
            <a:solidFill>
              <a:srgbClr val="FDE3BA"/>
            </a:solidFill>
            <a:ln w="25400">
              <a:solidFill>
                <a:schemeClr val="tx2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3" name="Line 6"/>
            <p:cNvSpPr>
              <a:spLocks noChangeShapeType="1"/>
            </p:cNvSpPr>
            <p:nvPr/>
          </p:nvSpPr>
          <p:spPr bwMode="auto">
            <a:xfrm>
              <a:off x="2598" y="2732"/>
              <a:ext cx="894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4" name="Line 7"/>
            <p:cNvSpPr>
              <a:spLocks noChangeShapeType="1"/>
            </p:cNvSpPr>
            <p:nvPr/>
          </p:nvSpPr>
          <p:spPr bwMode="auto">
            <a:xfrm>
              <a:off x="2603" y="2676"/>
              <a:ext cx="891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5" name="Line 8"/>
            <p:cNvSpPr>
              <a:spLocks noChangeShapeType="1"/>
            </p:cNvSpPr>
            <p:nvPr/>
          </p:nvSpPr>
          <p:spPr bwMode="auto">
            <a:xfrm>
              <a:off x="2592" y="2621"/>
              <a:ext cx="901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6" name="Line 9"/>
            <p:cNvSpPr>
              <a:spLocks noChangeShapeType="1"/>
            </p:cNvSpPr>
            <p:nvPr/>
          </p:nvSpPr>
          <p:spPr bwMode="auto">
            <a:xfrm>
              <a:off x="2598" y="2569"/>
              <a:ext cx="890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7" name="Line 10"/>
            <p:cNvSpPr>
              <a:spLocks noChangeShapeType="1"/>
            </p:cNvSpPr>
            <p:nvPr/>
          </p:nvSpPr>
          <p:spPr bwMode="auto">
            <a:xfrm>
              <a:off x="2592" y="2518"/>
              <a:ext cx="901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8" name="Line 11"/>
            <p:cNvSpPr>
              <a:spLocks noChangeShapeType="1"/>
            </p:cNvSpPr>
            <p:nvPr/>
          </p:nvSpPr>
          <p:spPr bwMode="auto">
            <a:xfrm>
              <a:off x="2592" y="2466"/>
              <a:ext cx="901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9" name="Line 12"/>
            <p:cNvSpPr>
              <a:spLocks noChangeShapeType="1"/>
            </p:cNvSpPr>
            <p:nvPr/>
          </p:nvSpPr>
          <p:spPr bwMode="auto">
            <a:xfrm>
              <a:off x="2592" y="2415"/>
              <a:ext cx="901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0" name="Line 13"/>
            <p:cNvSpPr>
              <a:spLocks noChangeShapeType="1"/>
            </p:cNvSpPr>
            <p:nvPr/>
          </p:nvSpPr>
          <p:spPr bwMode="auto">
            <a:xfrm>
              <a:off x="2601" y="2370"/>
              <a:ext cx="895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1" name="Line 14"/>
            <p:cNvSpPr>
              <a:spLocks noChangeShapeType="1"/>
            </p:cNvSpPr>
            <p:nvPr/>
          </p:nvSpPr>
          <p:spPr bwMode="auto">
            <a:xfrm>
              <a:off x="2605" y="2314"/>
              <a:ext cx="892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2" name="Line 15"/>
            <p:cNvSpPr>
              <a:spLocks noChangeShapeType="1"/>
            </p:cNvSpPr>
            <p:nvPr/>
          </p:nvSpPr>
          <p:spPr bwMode="auto">
            <a:xfrm>
              <a:off x="2596" y="2258"/>
              <a:ext cx="900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3" name="Line 16"/>
            <p:cNvSpPr>
              <a:spLocks noChangeShapeType="1"/>
            </p:cNvSpPr>
            <p:nvPr/>
          </p:nvSpPr>
          <p:spPr bwMode="auto">
            <a:xfrm>
              <a:off x="2601" y="2206"/>
              <a:ext cx="891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4" name="Line 17"/>
            <p:cNvSpPr>
              <a:spLocks noChangeShapeType="1"/>
            </p:cNvSpPr>
            <p:nvPr/>
          </p:nvSpPr>
          <p:spPr bwMode="auto">
            <a:xfrm>
              <a:off x="2596" y="2155"/>
              <a:ext cx="900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5" name="Line 18"/>
            <p:cNvSpPr>
              <a:spLocks noChangeShapeType="1"/>
            </p:cNvSpPr>
            <p:nvPr/>
          </p:nvSpPr>
          <p:spPr bwMode="auto">
            <a:xfrm>
              <a:off x="2596" y="2103"/>
              <a:ext cx="900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6" name="Line 19"/>
            <p:cNvSpPr>
              <a:spLocks noChangeShapeType="1"/>
            </p:cNvSpPr>
            <p:nvPr/>
          </p:nvSpPr>
          <p:spPr bwMode="auto">
            <a:xfrm flipV="1">
              <a:off x="2877" y="2015"/>
              <a:ext cx="0" cy="757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7" name="Line 20"/>
            <p:cNvSpPr>
              <a:spLocks noChangeShapeType="1"/>
            </p:cNvSpPr>
            <p:nvPr/>
          </p:nvSpPr>
          <p:spPr bwMode="auto">
            <a:xfrm flipV="1">
              <a:off x="3184" y="2012"/>
              <a:ext cx="0" cy="757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8" name="Rectangle 21"/>
            <p:cNvSpPr>
              <a:spLocks noChangeArrowheads="1"/>
            </p:cNvSpPr>
            <p:nvPr/>
          </p:nvSpPr>
          <p:spPr bwMode="auto">
            <a:xfrm>
              <a:off x="2127" y="2061"/>
              <a:ext cx="261" cy="699"/>
            </a:xfrm>
            <a:prstGeom prst="rect">
              <a:avLst/>
            </a:prstGeom>
            <a:solidFill>
              <a:srgbClr val="FDE3BA"/>
            </a:solidFill>
            <a:ln w="25400">
              <a:solidFill>
                <a:schemeClr val="tx2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9" name="Line 22"/>
            <p:cNvSpPr>
              <a:spLocks noChangeShapeType="1"/>
            </p:cNvSpPr>
            <p:nvPr/>
          </p:nvSpPr>
          <p:spPr bwMode="auto">
            <a:xfrm>
              <a:off x="2127" y="2727"/>
              <a:ext cx="263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0" name="Line 23"/>
            <p:cNvSpPr>
              <a:spLocks noChangeShapeType="1"/>
            </p:cNvSpPr>
            <p:nvPr/>
          </p:nvSpPr>
          <p:spPr bwMode="auto">
            <a:xfrm>
              <a:off x="2128" y="2672"/>
              <a:ext cx="263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1" name="Line 24"/>
            <p:cNvSpPr>
              <a:spLocks noChangeShapeType="1"/>
            </p:cNvSpPr>
            <p:nvPr/>
          </p:nvSpPr>
          <p:spPr bwMode="auto">
            <a:xfrm>
              <a:off x="2125" y="2617"/>
              <a:ext cx="265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2" name="Line 25"/>
            <p:cNvSpPr>
              <a:spLocks noChangeShapeType="1"/>
            </p:cNvSpPr>
            <p:nvPr/>
          </p:nvSpPr>
          <p:spPr bwMode="auto">
            <a:xfrm>
              <a:off x="2127" y="2566"/>
              <a:ext cx="261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3" name="Line 26"/>
            <p:cNvSpPr>
              <a:spLocks noChangeShapeType="1"/>
            </p:cNvSpPr>
            <p:nvPr/>
          </p:nvSpPr>
          <p:spPr bwMode="auto">
            <a:xfrm>
              <a:off x="2125" y="2515"/>
              <a:ext cx="265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4" name="Line 27"/>
            <p:cNvSpPr>
              <a:spLocks noChangeShapeType="1"/>
            </p:cNvSpPr>
            <p:nvPr/>
          </p:nvSpPr>
          <p:spPr bwMode="auto">
            <a:xfrm>
              <a:off x="2125" y="2464"/>
              <a:ext cx="265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5" name="Line 28"/>
            <p:cNvSpPr>
              <a:spLocks noChangeShapeType="1"/>
            </p:cNvSpPr>
            <p:nvPr/>
          </p:nvSpPr>
          <p:spPr bwMode="auto">
            <a:xfrm>
              <a:off x="2125" y="2414"/>
              <a:ext cx="265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6" name="Line 29"/>
            <p:cNvSpPr>
              <a:spLocks noChangeShapeType="1"/>
            </p:cNvSpPr>
            <p:nvPr/>
          </p:nvSpPr>
          <p:spPr bwMode="auto">
            <a:xfrm>
              <a:off x="2128" y="2370"/>
              <a:ext cx="263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7" name="Line 30"/>
            <p:cNvSpPr>
              <a:spLocks noChangeShapeType="1"/>
            </p:cNvSpPr>
            <p:nvPr/>
          </p:nvSpPr>
          <p:spPr bwMode="auto">
            <a:xfrm>
              <a:off x="2129" y="2314"/>
              <a:ext cx="262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8" name="Line 31"/>
            <p:cNvSpPr>
              <a:spLocks noChangeShapeType="1"/>
            </p:cNvSpPr>
            <p:nvPr/>
          </p:nvSpPr>
          <p:spPr bwMode="auto">
            <a:xfrm>
              <a:off x="2126" y="2260"/>
              <a:ext cx="265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89" name="Line 32"/>
            <p:cNvSpPr>
              <a:spLocks noChangeShapeType="1"/>
            </p:cNvSpPr>
            <p:nvPr/>
          </p:nvSpPr>
          <p:spPr bwMode="auto">
            <a:xfrm>
              <a:off x="2128" y="2209"/>
              <a:ext cx="262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0" name="Line 33"/>
            <p:cNvSpPr>
              <a:spLocks noChangeShapeType="1"/>
            </p:cNvSpPr>
            <p:nvPr/>
          </p:nvSpPr>
          <p:spPr bwMode="auto">
            <a:xfrm>
              <a:off x="2126" y="2159"/>
              <a:ext cx="265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1" name="Line 34"/>
            <p:cNvSpPr>
              <a:spLocks noChangeShapeType="1"/>
            </p:cNvSpPr>
            <p:nvPr/>
          </p:nvSpPr>
          <p:spPr bwMode="auto">
            <a:xfrm>
              <a:off x="2126" y="2108"/>
              <a:ext cx="265" cy="0"/>
            </a:xfrm>
            <a:prstGeom prst="line">
              <a:avLst/>
            </a:prstGeom>
            <a:noFill/>
            <a:ln w="127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2" name="Rectangle 35"/>
            <p:cNvSpPr>
              <a:spLocks noChangeArrowheads="1"/>
            </p:cNvSpPr>
            <p:nvPr/>
          </p:nvSpPr>
          <p:spPr bwMode="auto">
            <a:xfrm>
              <a:off x="1953" y="1416"/>
              <a:ext cx="270" cy="751"/>
            </a:xfrm>
            <a:prstGeom prst="rect">
              <a:avLst/>
            </a:prstGeom>
            <a:solidFill>
              <a:srgbClr val="00FF00"/>
            </a:solidFill>
            <a:ln w="25400">
              <a:solidFill>
                <a:schemeClr val="tx2"/>
              </a:solidFill>
              <a:miter lim="800000"/>
              <a:headEnd/>
              <a:tailEnd/>
            </a:ln>
            <a:effectLst/>
          </p:spPr>
          <p:txBody>
            <a:bodyPr wrap="none" lIns="79375" tIns="39688" rIns="79375" bIns="39688" anchor="ctr"/>
            <a:lstStyle/>
            <a:p>
              <a:pPr marL="246063" indent="-246063" algn="ctr" defTabSz="785813">
                <a:lnSpc>
                  <a:spcPct val="115000"/>
                </a:lnSpc>
                <a:spcBef>
                  <a:spcPct val="50000"/>
                </a:spcBef>
                <a:defRPr/>
              </a:pPr>
              <a:endParaRPr lang="ko-KR" altLang="en-US" sz="1200" b="1" dirty="0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돋움" pitchFamily="50" charset="-127"/>
              </a:endParaRPr>
            </a:p>
            <a:p>
              <a:pPr marL="246063" indent="-246063" algn="ctr" defTabSz="785813">
                <a:lnSpc>
                  <a:spcPct val="115000"/>
                </a:lnSpc>
                <a:spcBef>
                  <a:spcPct val="50000"/>
                </a:spcBef>
                <a:defRPr/>
              </a:pPr>
              <a:endParaRPr lang="ko-KR" altLang="en-US" sz="1200" b="1" dirty="0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돋움" pitchFamily="50" charset="-127"/>
              </a:endParaRPr>
            </a:p>
            <a:p>
              <a:pPr marL="246063" indent="-246063" algn="ctr" defTabSz="785813">
                <a:lnSpc>
                  <a:spcPct val="65000"/>
                </a:lnSpc>
                <a:spcBef>
                  <a:spcPct val="50000"/>
                </a:spcBef>
                <a:defRPr/>
              </a:pPr>
              <a:r>
                <a:rPr lang="en-US" altLang="ko-KR" sz="1200" b="1" dirty="0">
                  <a:latin typeface="Arial" charset="0"/>
                  <a:ea typeface="돋움" pitchFamily="50" charset="-127"/>
                </a:rPr>
                <a:t>Extent</a:t>
              </a:r>
            </a:p>
            <a:p>
              <a:pPr marL="246063" indent="-246063" algn="ctr" defTabSz="785813">
                <a:lnSpc>
                  <a:spcPct val="65000"/>
                </a:lnSpc>
                <a:spcBef>
                  <a:spcPct val="50000"/>
                </a:spcBef>
                <a:defRPr/>
              </a:pPr>
              <a:r>
                <a:rPr lang="en-US" altLang="ko-KR" sz="1200" b="1" dirty="0">
                  <a:latin typeface="Arial" charset="0"/>
                  <a:ea typeface="돋움" pitchFamily="50" charset="-127"/>
                </a:rPr>
                <a:t>28K</a:t>
              </a:r>
            </a:p>
          </p:txBody>
        </p:sp>
        <p:sp>
          <p:nvSpPr>
            <p:cNvPr id="93" name="Rectangle 36"/>
            <p:cNvSpPr>
              <a:spLocks noChangeArrowheads="1"/>
            </p:cNvSpPr>
            <p:nvPr/>
          </p:nvSpPr>
          <p:spPr bwMode="auto">
            <a:xfrm>
              <a:off x="2382" y="1415"/>
              <a:ext cx="832" cy="748"/>
            </a:xfrm>
            <a:prstGeom prst="rect">
              <a:avLst/>
            </a:prstGeom>
            <a:solidFill>
              <a:srgbClr val="00FF00"/>
            </a:solidFill>
            <a:ln w="25400">
              <a:solidFill>
                <a:schemeClr val="tx2"/>
              </a:solidFill>
              <a:miter lim="800000"/>
              <a:headEnd/>
              <a:tailEnd/>
            </a:ln>
            <a:effectLst/>
          </p:spPr>
          <p:txBody>
            <a:bodyPr wrap="none" lIns="79375" tIns="39688" rIns="79375" bIns="39688" anchor="ctr"/>
            <a:lstStyle/>
            <a:p>
              <a:pPr marL="246063" indent="-246063" algn="ctr" defTabSz="785813">
                <a:lnSpc>
                  <a:spcPct val="115000"/>
                </a:lnSpc>
                <a:spcBef>
                  <a:spcPct val="50000"/>
                </a:spcBef>
                <a:defRPr/>
              </a:pPr>
              <a:endParaRPr lang="ko-KR" altLang="en-US" sz="1200" b="1" dirty="0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돋움" pitchFamily="50" charset="-127"/>
              </a:endParaRPr>
            </a:p>
            <a:p>
              <a:pPr marL="246063" indent="-246063" algn="ctr" defTabSz="785813">
                <a:lnSpc>
                  <a:spcPct val="115000"/>
                </a:lnSpc>
                <a:spcBef>
                  <a:spcPct val="50000"/>
                </a:spcBef>
                <a:defRPr/>
              </a:pPr>
              <a:endParaRPr lang="ko-KR" altLang="en-US" sz="1200" b="1" dirty="0">
                <a:effectLst>
                  <a:outerShdw blurRad="38100" dist="38100" dir="2700000" algn="tl">
                    <a:srgbClr val="FFFFFF"/>
                  </a:outerShdw>
                </a:effectLst>
                <a:latin typeface="Arial" charset="0"/>
                <a:ea typeface="돋움" pitchFamily="50" charset="-127"/>
              </a:endParaRPr>
            </a:p>
            <a:p>
              <a:pPr marL="246063" indent="-246063" algn="ctr" defTabSz="785813">
                <a:lnSpc>
                  <a:spcPct val="55000"/>
                </a:lnSpc>
                <a:spcBef>
                  <a:spcPct val="50000"/>
                </a:spcBef>
                <a:defRPr/>
              </a:pPr>
              <a:r>
                <a:rPr lang="en-US" altLang="ko-KR" sz="1200" b="1" dirty="0">
                  <a:latin typeface="Arial" charset="0"/>
                  <a:ea typeface="돋움" pitchFamily="50" charset="-127"/>
                </a:rPr>
                <a:t>Extent</a:t>
              </a:r>
            </a:p>
            <a:p>
              <a:pPr marL="246063" indent="-246063" algn="ctr" defTabSz="785813">
                <a:lnSpc>
                  <a:spcPct val="55000"/>
                </a:lnSpc>
                <a:spcBef>
                  <a:spcPct val="50000"/>
                </a:spcBef>
                <a:defRPr/>
              </a:pPr>
              <a:r>
                <a:rPr lang="en-US" altLang="ko-KR" sz="1200" b="1" dirty="0">
                  <a:latin typeface="Arial" charset="0"/>
                  <a:ea typeface="돋움" pitchFamily="50" charset="-127"/>
                </a:rPr>
                <a:t>84K</a:t>
              </a:r>
            </a:p>
          </p:txBody>
        </p:sp>
        <p:sp>
          <p:nvSpPr>
            <p:cNvPr id="94" name="Rectangle 37"/>
            <p:cNvSpPr>
              <a:spLocks noChangeArrowheads="1"/>
            </p:cNvSpPr>
            <p:nvPr/>
          </p:nvSpPr>
          <p:spPr bwMode="auto">
            <a:xfrm>
              <a:off x="1341" y="983"/>
              <a:ext cx="935" cy="781"/>
            </a:xfrm>
            <a:prstGeom prst="rect">
              <a:avLst/>
            </a:prstGeom>
            <a:solidFill>
              <a:srgbClr val="FAFD00"/>
            </a:solidFill>
            <a:ln w="25400">
              <a:solidFill>
                <a:schemeClr val="tx2"/>
              </a:solidFill>
              <a:miter lim="800000"/>
              <a:headEnd/>
              <a:tailEnd/>
            </a:ln>
          </p:spPr>
          <p:txBody>
            <a:bodyPr wrap="none" lIns="79375" tIns="39688" rIns="79375" bIns="39688" anchor="ctr"/>
            <a:lstStyle/>
            <a:p>
              <a:pPr marL="246063" indent="-246063" algn="ctr" defTabSz="785813">
                <a:lnSpc>
                  <a:spcPct val="115000"/>
                </a:lnSpc>
                <a:spcBef>
                  <a:spcPct val="50000"/>
                </a:spcBef>
              </a:pPr>
              <a:r>
                <a:rPr lang="en-US" altLang="ko-KR" sz="1200" b="1">
                  <a:latin typeface="Arial" charset="0"/>
                  <a:ea typeface="돋움" pitchFamily="50" charset="-127"/>
                </a:rPr>
                <a:t>Segment</a:t>
              </a:r>
            </a:p>
            <a:p>
              <a:pPr marL="246063" indent="-246063" algn="ctr" defTabSz="785813">
                <a:lnSpc>
                  <a:spcPct val="115000"/>
                </a:lnSpc>
                <a:spcBef>
                  <a:spcPct val="50000"/>
                </a:spcBef>
              </a:pPr>
              <a:r>
                <a:rPr lang="en-US" altLang="ko-KR" sz="1200" b="1">
                  <a:latin typeface="Arial" charset="0"/>
                  <a:ea typeface="돋움" pitchFamily="50" charset="-127"/>
                </a:rPr>
                <a:t>112K</a:t>
              </a:r>
            </a:p>
          </p:txBody>
        </p:sp>
        <p:grpSp>
          <p:nvGrpSpPr>
            <p:cNvPr id="95" name="Group 38"/>
            <p:cNvGrpSpPr>
              <a:grpSpLocks/>
            </p:cNvGrpSpPr>
            <p:nvPr/>
          </p:nvGrpSpPr>
          <p:grpSpPr bwMode="auto">
            <a:xfrm>
              <a:off x="1331" y="1781"/>
              <a:ext cx="598" cy="389"/>
              <a:chOff x="463" y="2121"/>
              <a:chExt cx="598" cy="389"/>
            </a:xfrm>
          </p:grpSpPr>
          <p:sp>
            <p:nvSpPr>
              <p:cNvPr id="149" name="Line 39"/>
              <p:cNvSpPr>
                <a:spLocks noChangeShapeType="1"/>
              </p:cNvSpPr>
              <p:nvPr/>
            </p:nvSpPr>
            <p:spPr bwMode="auto">
              <a:xfrm>
                <a:off x="463" y="2121"/>
                <a:ext cx="65" cy="38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50" name="Line 40"/>
              <p:cNvSpPr>
                <a:spLocks noChangeShapeType="1"/>
              </p:cNvSpPr>
              <p:nvPr/>
            </p:nvSpPr>
            <p:spPr bwMode="auto">
              <a:xfrm>
                <a:off x="558" y="2186"/>
                <a:ext cx="63" cy="38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51" name="Line 41"/>
              <p:cNvSpPr>
                <a:spLocks noChangeShapeType="1"/>
              </p:cNvSpPr>
              <p:nvPr/>
            </p:nvSpPr>
            <p:spPr bwMode="auto">
              <a:xfrm>
                <a:off x="658" y="2249"/>
                <a:ext cx="62" cy="38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52" name="Line 42"/>
              <p:cNvSpPr>
                <a:spLocks noChangeShapeType="1"/>
              </p:cNvSpPr>
              <p:nvPr/>
            </p:nvSpPr>
            <p:spPr bwMode="auto">
              <a:xfrm>
                <a:off x="763" y="2324"/>
                <a:ext cx="77" cy="51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53" name="Line 43"/>
              <p:cNvSpPr>
                <a:spLocks noChangeShapeType="1"/>
              </p:cNvSpPr>
              <p:nvPr/>
            </p:nvSpPr>
            <p:spPr bwMode="auto">
              <a:xfrm>
                <a:off x="872" y="2398"/>
                <a:ext cx="64" cy="38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54" name="Line 44"/>
              <p:cNvSpPr>
                <a:spLocks noChangeShapeType="1"/>
              </p:cNvSpPr>
              <p:nvPr/>
            </p:nvSpPr>
            <p:spPr bwMode="auto">
              <a:xfrm>
                <a:off x="977" y="2459"/>
                <a:ext cx="84" cy="51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96" name="Group 45"/>
            <p:cNvGrpSpPr>
              <a:grpSpLocks/>
            </p:cNvGrpSpPr>
            <p:nvPr/>
          </p:nvGrpSpPr>
          <p:grpSpPr bwMode="auto">
            <a:xfrm>
              <a:off x="2300" y="979"/>
              <a:ext cx="921" cy="429"/>
              <a:chOff x="1432" y="1319"/>
              <a:chExt cx="921" cy="429"/>
            </a:xfrm>
          </p:grpSpPr>
          <p:sp>
            <p:nvSpPr>
              <p:cNvPr id="141" name="Line 46"/>
              <p:cNvSpPr>
                <a:spLocks noChangeShapeType="1"/>
              </p:cNvSpPr>
              <p:nvPr/>
            </p:nvSpPr>
            <p:spPr bwMode="auto">
              <a:xfrm>
                <a:off x="1432" y="1319"/>
                <a:ext cx="69" cy="31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42" name="Line 47"/>
              <p:cNvSpPr>
                <a:spLocks noChangeShapeType="1"/>
              </p:cNvSpPr>
              <p:nvPr/>
            </p:nvSpPr>
            <p:spPr bwMode="auto">
              <a:xfrm>
                <a:off x="1536" y="1372"/>
                <a:ext cx="71" cy="31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43" name="Line 48"/>
              <p:cNvSpPr>
                <a:spLocks noChangeShapeType="1"/>
              </p:cNvSpPr>
              <p:nvPr/>
            </p:nvSpPr>
            <p:spPr bwMode="auto">
              <a:xfrm>
                <a:off x="1649" y="1423"/>
                <a:ext cx="70" cy="32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44" name="Line 49"/>
              <p:cNvSpPr>
                <a:spLocks noChangeShapeType="1"/>
              </p:cNvSpPr>
              <p:nvPr/>
            </p:nvSpPr>
            <p:spPr bwMode="auto">
              <a:xfrm>
                <a:off x="1766" y="1485"/>
                <a:ext cx="88" cy="42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45" name="Line 50"/>
              <p:cNvSpPr>
                <a:spLocks noChangeShapeType="1"/>
              </p:cNvSpPr>
              <p:nvPr/>
            </p:nvSpPr>
            <p:spPr bwMode="auto">
              <a:xfrm>
                <a:off x="1890" y="1545"/>
                <a:ext cx="72" cy="31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46" name="Line 51"/>
              <p:cNvSpPr>
                <a:spLocks noChangeShapeType="1"/>
              </p:cNvSpPr>
              <p:nvPr/>
            </p:nvSpPr>
            <p:spPr bwMode="auto">
              <a:xfrm>
                <a:off x="2009" y="1596"/>
                <a:ext cx="94" cy="41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47" name="Line 52"/>
              <p:cNvSpPr>
                <a:spLocks noChangeShapeType="1"/>
              </p:cNvSpPr>
              <p:nvPr/>
            </p:nvSpPr>
            <p:spPr bwMode="auto">
              <a:xfrm>
                <a:off x="2155" y="1659"/>
                <a:ext cx="93" cy="43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48" name="Line 53"/>
              <p:cNvSpPr>
                <a:spLocks noChangeShapeType="1"/>
              </p:cNvSpPr>
              <p:nvPr/>
            </p:nvSpPr>
            <p:spPr bwMode="auto">
              <a:xfrm>
                <a:off x="2283" y="1717"/>
                <a:ext cx="70" cy="31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97" name="Line 54"/>
            <p:cNvSpPr>
              <a:spLocks noChangeShapeType="1"/>
            </p:cNvSpPr>
            <p:nvPr/>
          </p:nvSpPr>
          <p:spPr bwMode="auto">
            <a:xfrm>
              <a:off x="2300" y="1777"/>
              <a:ext cx="70" cy="28"/>
            </a:xfrm>
            <a:prstGeom prst="line">
              <a:avLst/>
            </a:prstGeom>
            <a:noFill/>
            <a:ln w="12700">
              <a:solidFill>
                <a:srgbClr val="F1DEFF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8" name="Line 55"/>
            <p:cNvSpPr>
              <a:spLocks noChangeShapeType="1"/>
            </p:cNvSpPr>
            <p:nvPr/>
          </p:nvSpPr>
          <p:spPr bwMode="auto">
            <a:xfrm>
              <a:off x="2405" y="1827"/>
              <a:ext cx="72" cy="28"/>
            </a:xfrm>
            <a:prstGeom prst="line">
              <a:avLst/>
            </a:prstGeom>
            <a:noFill/>
            <a:ln w="12700">
              <a:solidFill>
                <a:srgbClr val="8901F3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99" name="Line 56"/>
            <p:cNvSpPr>
              <a:spLocks noChangeShapeType="1"/>
            </p:cNvSpPr>
            <p:nvPr/>
          </p:nvSpPr>
          <p:spPr bwMode="auto">
            <a:xfrm>
              <a:off x="2518" y="1875"/>
              <a:ext cx="72" cy="29"/>
            </a:xfrm>
            <a:prstGeom prst="line">
              <a:avLst/>
            </a:prstGeom>
            <a:noFill/>
            <a:ln w="12700">
              <a:solidFill>
                <a:srgbClr val="8901F3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0" name="Line 57"/>
            <p:cNvSpPr>
              <a:spLocks noChangeShapeType="1"/>
            </p:cNvSpPr>
            <p:nvPr/>
          </p:nvSpPr>
          <p:spPr bwMode="auto">
            <a:xfrm>
              <a:off x="2636" y="1932"/>
              <a:ext cx="88" cy="40"/>
            </a:xfrm>
            <a:prstGeom prst="line">
              <a:avLst/>
            </a:prstGeom>
            <a:noFill/>
            <a:ln w="12700">
              <a:solidFill>
                <a:srgbClr val="8901F3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1" name="Line 58"/>
            <p:cNvSpPr>
              <a:spLocks noChangeShapeType="1"/>
            </p:cNvSpPr>
            <p:nvPr/>
          </p:nvSpPr>
          <p:spPr bwMode="auto">
            <a:xfrm>
              <a:off x="2760" y="1990"/>
              <a:ext cx="72" cy="29"/>
            </a:xfrm>
            <a:prstGeom prst="line">
              <a:avLst/>
            </a:prstGeom>
            <a:noFill/>
            <a:ln w="12700">
              <a:solidFill>
                <a:srgbClr val="8901F3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2" name="Line 59"/>
            <p:cNvSpPr>
              <a:spLocks noChangeShapeType="1"/>
            </p:cNvSpPr>
            <p:nvPr/>
          </p:nvSpPr>
          <p:spPr bwMode="auto">
            <a:xfrm>
              <a:off x="2880" y="2037"/>
              <a:ext cx="94" cy="38"/>
            </a:xfrm>
            <a:prstGeom prst="line">
              <a:avLst/>
            </a:prstGeom>
            <a:noFill/>
            <a:ln w="12700">
              <a:solidFill>
                <a:srgbClr val="8901F3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3" name="Line 60"/>
            <p:cNvSpPr>
              <a:spLocks noChangeShapeType="1"/>
            </p:cNvSpPr>
            <p:nvPr/>
          </p:nvSpPr>
          <p:spPr bwMode="auto">
            <a:xfrm>
              <a:off x="3027" y="2097"/>
              <a:ext cx="94" cy="39"/>
            </a:xfrm>
            <a:prstGeom prst="line">
              <a:avLst/>
            </a:prstGeom>
            <a:noFill/>
            <a:ln w="12700">
              <a:solidFill>
                <a:srgbClr val="8901F3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04" name="Line 61"/>
            <p:cNvSpPr>
              <a:spLocks noChangeShapeType="1"/>
            </p:cNvSpPr>
            <p:nvPr/>
          </p:nvSpPr>
          <p:spPr bwMode="auto">
            <a:xfrm>
              <a:off x="3156" y="2151"/>
              <a:ext cx="70" cy="28"/>
            </a:xfrm>
            <a:prstGeom prst="line">
              <a:avLst/>
            </a:prstGeom>
            <a:noFill/>
            <a:ln w="12700">
              <a:solidFill>
                <a:srgbClr val="8901F3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grpSp>
          <p:nvGrpSpPr>
            <p:cNvPr id="105" name="Group 62"/>
            <p:cNvGrpSpPr>
              <a:grpSpLocks/>
            </p:cNvGrpSpPr>
            <p:nvPr/>
          </p:nvGrpSpPr>
          <p:grpSpPr bwMode="auto">
            <a:xfrm>
              <a:off x="1953" y="2184"/>
              <a:ext cx="158" cy="562"/>
              <a:chOff x="1085" y="2524"/>
              <a:chExt cx="158" cy="562"/>
            </a:xfrm>
          </p:grpSpPr>
          <p:sp>
            <p:nvSpPr>
              <p:cNvPr id="135" name="Line 63"/>
              <p:cNvSpPr>
                <a:spLocks noChangeShapeType="1"/>
              </p:cNvSpPr>
              <p:nvPr/>
            </p:nvSpPr>
            <p:spPr bwMode="auto">
              <a:xfrm>
                <a:off x="1085" y="2524"/>
                <a:ext cx="17" cy="55"/>
              </a:xfrm>
              <a:prstGeom prst="line">
                <a:avLst/>
              </a:prstGeom>
              <a:noFill/>
              <a:ln w="12700">
                <a:solidFill>
                  <a:srgbClr val="8901F3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36" name="Line 64"/>
              <p:cNvSpPr>
                <a:spLocks noChangeShapeType="1"/>
              </p:cNvSpPr>
              <p:nvPr/>
            </p:nvSpPr>
            <p:spPr bwMode="auto">
              <a:xfrm>
                <a:off x="1109" y="2618"/>
                <a:ext cx="18" cy="54"/>
              </a:xfrm>
              <a:prstGeom prst="line">
                <a:avLst/>
              </a:prstGeom>
              <a:noFill/>
              <a:ln w="12700">
                <a:solidFill>
                  <a:srgbClr val="8901F3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37" name="Line 65"/>
              <p:cNvSpPr>
                <a:spLocks noChangeShapeType="1"/>
              </p:cNvSpPr>
              <p:nvPr/>
            </p:nvSpPr>
            <p:spPr bwMode="auto">
              <a:xfrm>
                <a:off x="1137" y="2709"/>
                <a:ext cx="16" cy="55"/>
              </a:xfrm>
              <a:prstGeom prst="line">
                <a:avLst/>
              </a:prstGeom>
              <a:noFill/>
              <a:ln w="12700">
                <a:solidFill>
                  <a:srgbClr val="8901F3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38" name="Line 66"/>
              <p:cNvSpPr>
                <a:spLocks noChangeShapeType="1"/>
              </p:cNvSpPr>
              <p:nvPr/>
            </p:nvSpPr>
            <p:spPr bwMode="auto">
              <a:xfrm>
                <a:off x="1164" y="2817"/>
                <a:ext cx="21" cy="73"/>
              </a:xfrm>
              <a:prstGeom prst="line">
                <a:avLst/>
              </a:prstGeom>
              <a:noFill/>
              <a:ln w="12700">
                <a:solidFill>
                  <a:srgbClr val="8901F3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39" name="Line 67"/>
              <p:cNvSpPr>
                <a:spLocks noChangeShapeType="1"/>
              </p:cNvSpPr>
              <p:nvPr/>
            </p:nvSpPr>
            <p:spPr bwMode="auto">
              <a:xfrm>
                <a:off x="1194" y="2924"/>
                <a:ext cx="16" cy="54"/>
              </a:xfrm>
              <a:prstGeom prst="line">
                <a:avLst/>
              </a:prstGeom>
              <a:noFill/>
              <a:ln w="12700">
                <a:solidFill>
                  <a:srgbClr val="8901F3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40" name="Line 68"/>
              <p:cNvSpPr>
                <a:spLocks noChangeShapeType="1"/>
              </p:cNvSpPr>
              <p:nvPr/>
            </p:nvSpPr>
            <p:spPr bwMode="auto">
              <a:xfrm>
                <a:off x="1222" y="3012"/>
                <a:ext cx="21" cy="74"/>
              </a:xfrm>
              <a:prstGeom prst="line">
                <a:avLst/>
              </a:prstGeom>
              <a:noFill/>
              <a:ln w="12700">
                <a:solidFill>
                  <a:srgbClr val="8901F3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106" name="Group 69"/>
            <p:cNvGrpSpPr>
              <a:grpSpLocks/>
            </p:cNvGrpSpPr>
            <p:nvPr/>
          </p:nvGrpSpPr>
          <p:grpSpPr bwMode="auto">
            <a:xfrm>
              <a:off x="2240" y="2188"/>
              <a:ext cx="157" cy="561"/>
              <a:chOff x="1372" y="2528"/>
              <a:chExt cx="157" cy="561"/>
            </a:xfrm>
          </p:grpSpPr>
          <p:sp>
            <p:nvSpPr>
              <p:cNvPr id="129" name="Line 70"/>
              <p:cNvSpPr>
                <a:spLocks noChangeShapeType="1"/>
              </p:cNvSpPr>
              <p:nvPr/>
            </p:nvSpPr>
            <p:spPr bwMode="auto">
              <a:xfrm>
                <a:off x="1372" y="2528"/>
                <a:ext cx="17" cy="54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30" name="Line 71"/>
              <p:cNvSpPr>
                <a:spLocks noChangeShapeType="1"/>
              </p:cNvSpPr>
              <p:nvPr/>
            </p:nvSpPr>
            <p:spPr bwMode="auto">
              <a:xfrm>
                <a:off x="1396" y="2621"/>
                <a:ext cx="18" cy="55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31" name="Line 72"/>
              <p:cNvSpPr>
                <a:spLocks noChangeShapeType="1"/>
              </p:cNvSpPr>
              <p:nvPr/>
            </p:nvSpPr>
            <p:spPr bwMode="auto">
              <a:xfrm>
                <a:off x="1423" y="2712"/>
                <a:ext cx="19" cy="55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32" name="Line 73"/>
              <p:cNvSpPr>
                <a:spLocks noChangeShapeType="1"/>
              </p:cNvSpPr>
              <p:nvPr/>
            </p:nvSpPr>
            <p:spPr bwMode="auto">
              <a:xfrm>
                <a:off x="1451" y="2820"/>
                <a:ext cx="20" cy="74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33" name="Line 74"/>
              <p:cNvSpPr>
                <a:spLocks noChangeShapeType="1"/>
              </p:cNvSpPr>
              <p:nvPr/>
            </p:nvSpPr>
            <p:spPr bwMode="auto">
              <a:xfrm>
                <a:off x="1480" y="2927"/>
                <a:ext cx="18" cy="55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34" name="Line 75"/>
              <p:cNvSpPr>
                <a:spLocks noChangeShapeType="1"/>
              </p:cNvSpPr>
              <p:nvPr/>
            </p:nvSpPr>
            <p:spPr bwMode="auto">
              <a:xfrm>
                <a:off x="1509" y="3016"/>
                <a:ext cx="20" cy="73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107" name="Group 76"/>
            <p:cNvGrpSpPr>
              <a:grpSpLocks/>
            </p:cNvGrpSpPr>
            <p:nvPr/>
          </p:nvGrpSpPr>
          <p:grpSpPr bwMode="auto">
            <a:xfrm>
              <a:off x="2397" y="2183"/>
              <a:ext cx="189" cy="583"/>
              <a:chOff x="1529" y="2523"/>
              <a:chExt cx="189" cy="583"/>
            </a:xfrm>
          </p:grpSpPr>
          <p:sp>
            <p:nvSpPr>
              <p:cNvPr id="123" name="Line 77"/>
              <p:cNvSpPr>
                <a:spLocks noChangeShapeType="1"/>
              </p:cNvSpPr>
              <p:nvPr/>
            </p:nvSpPr>
            <p:spPr bwMode="auto">
              <a:xfrm>
                <a:off x="1529" y="2523"/>
                <a:ext cx="21" cy="58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24" name="Line 78"/>
              <p:cNvSpPr>
                <a:spLocks noChangeShapeType="1"/>
              </p:cNvSpPr>
              <p:nvPr/>
            </p:nvSpPr>
            <p:spPr bwMode="auto">
              <a:xfrm>
                <a:off x="1560" y="2620"/>
                <a:ext cx="19" cy="58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25" name="Line 79"/>
              <p:cNvSpPr>
                <a:spLocks noChangeShapeType="1"/>
              </p:cNvSpPr>
              <p:nvPr/>
            </p:nvSpPr>
            <p:spPr bwMode="auto">
              <a:xfrm>
                <a:off x="1592" y="2715"/>
                <a:ext cx="20" cy="57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26" name="Line 80"/>
              <p:cNvSpPr>
                <a:spLocks noChangeShapeType="1"/>
              </p:cNvSpPr>
              <p:nvPr/>
            </p:nvSpPr>
            <p:spPr bwMode="auto">
              <a:xfrm>
                <a:off x="1624" y="2828"/>
                <a:ext cx="25" cy="76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27" name="Line 81"/>
              <p:cNvSpPr>
                <a:spLocks noChangeShapeType="1"/>
              </p:cNvSpPr>
              <p:nvPr/>
            </p:nvSpPr>
            <p:spPr bwMode="auto">
              <a:xfrm>
                <a:off x="1659" y="2939"/>
                <a:ext cx="20" cy="56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28" name="Line 82"/>
              <p:cNvSpPr>
                <a:spLocks noChangeShapeType="1"/>
              </p:cNvSpPr>
              <p:nvPr/>
            </p:nvSpPr>
            <p:spPr bwMode="auto">
              <a:xfrm>
                <a:off x="1692" y="3030"/>
                <a:ext cx="26" cy="76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108" name="Group 83"/>
            <p:cNvGrpSpPr>
              <a:grpSpLocks/>
            </p:cNvGrpSpPr>
            <p:nvPr/>
          </p:nvGrpSpPr>
          <p:grpSpPr bwMode="auto">
            <a:xfrm>
              <a:off x="3229" y="2192"/>
              <a:ext cx="263" cy="575"/>
              <a:chOff x="2361" y="2532"/>
              <a:chExt cx="263" cy="575"/>
            </a:xfrm>
          </p:grpSpPr>
          <p:sp>
            <p:nvSpPr>
              <p:cNvPr id="117" name="Line 84"/>
              <p:cNvSpPr>
                <a:spLocks noChangeShapeType="1"/>
              </p:cNvSpPr>
              <p:nvPr/>
            </p:nvSpPr>
            <p:spPr bwMode="auto">
              <a:xfrm>
                <a:off x="2361" y="2532"/>
                <a:ext cx="28" cy="57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18" name="Line 85"/>
              <p:cNvSpPr>
                <a:spLocks noChangeShapeType="1"/>
              </p:cNvSpPr>
              <p:nvPr/>
            </p:nvSpPr>
            <p:spPr bwMode="auto">
              <a:xfrm>
                <a:off x="2404" y="2629"/>
                <a:ext cx="27" cy="55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19" name="Line 86"/>
              <p:cNvSpPr>
                <a:spLocks noChangeShapeType="1"/>
              </p:cNvSpPr>
              <p:nvPr/>
            </p:nvSpPr>
            <p:spPr bwMode="auto">
              <a:xfrm>
                <a:off x="2448" y="2721"/>
                <a:ext cx="28" cy="57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20" name="Line 87"/>
              <p:cNvSpPr>
                <a:spLocks noChangeShapeType="1"/>
              </p:cNvSpPr>
              <p:nvPr/>
            </p:nvSpPr>
            <p:spPr bwMode="auto">
              <a:xfrm>
                <a:off x="2494" y="2833"/>
                <a:ext cx="32" cy="74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21" name="Line 88"/>
              <p:cNvSpPr>
                <a:spLocks noChangeShapeType="1"/>
              </p:cNvSpPr>
              <p:nvPr/>
            </p:nvSpPr>
            <p:spPr bwMode="auto">
              <a:xfrm>
                <a:off x="2541" y="2942"/>
                <a:ext cx="27" cy="56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22" name="Line 89"/>
              <p:cNvSpPr>
                <a:spLocks noChangeShapeType="1"/>
              </p:cNvSpPr>
              <p:nvPr/>
            </p:nvSpPr>
            <p:spPr bwMode="auto">
              <a:xfrm>
                <a:off x="2587" y="3032"/>
                <a:ext cx="37" cy="75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grpSp>
          <p:nvGrpSpPr>
            <p:cNvPr id="109" name="Group 90"/>
            <p:cNvGrpSpPr>
              <a:grpSpLocks/>
            </p:cNvGrpSpPr>
            <p:nvPr/>
          </p:nvGrpSpPr>
          <p:grpSpPr bwMode="auto">
            <a:xfrm>
              <a:off x="3229" y="1421"/>
              <a:ext cx="263" cy="615"/>
              <a:chOff x="2361" y="1761"/>
              <a:chExt cx="263" cy="615"/>
            </a:xfrm>
          </p:grpSpPr>
          <p:sp>
            <p:nvSpPr>
              <p:cNvPr id="111" name="Line 91"/>
              <p:cNvSpPr>
                <a:spLocks noChangeShapeType="1"/>
              </p:cNvSpPr>
              <p:nvPr/>
            </p:nvSpPr>
            <p:spPr bwMode="auto">
              <a:xfrm>
                <a:off x="2361" y="1761"/>
                <a:ext cx="28" cy="60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12" name="Line 92"/>
              <p:cNvSpPr>
                <a:spLocks noChangeShapeType="1"/>
              </p:cNvSpPr>
              <p:nvPr/>
            </p:nvSpPr>
            <p:spPr bwMode="auto">
              <a:xfrm>
                <a:off x="2404" y="1864"/>
                <a:ext cx="27" cy="59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13" name="Line 93"/>
              <p:cNvSpPr>
                <a:spLocks noChangeShapeType="1"/>
              </p:cNvSpPr>
              <p:nvPr/>
            </p:nvSpPr>
            <p:spPr bwMode="auto">
              <a:xfrm>
                <a:off x="2448" y="1963"/>
                <a:ext cx="28" cy="60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14" name="Line 94"/>
              <p:cNvSpPr>
                <a:spLocks noChangeShapeType="1"/>
              </p:cNvSpPr>
              <p:nvPr/>
            </p:nvSpPr>
            <p:spPr bwMode="auto">
              <a:xfrm>
                <a:off x="2494" y="2082"/>
                <a:ext cx="32" cy="80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15" name="Line 95"/>
              <p:cNvSpPr>
                <a:spLocks noChangeShapeType="1"/>
              </p:cNvSpPr>
              <p:nvPr/>
            </p:nvSpPr>
            <p:spPr bwMode="auto">
              <a:xfrm>
                <a:off x="2541" y="2198"/>
                <a:ext cx="27" cy="60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  <p:sp>
            <p:nvSpPr>
              <p:cNvPr id="116" name="Line 96"/>
              <p:cNvSpPr>
                <a:spLocks noChangeShapeType="1"/>
              </p:cNvSpPr>
              <p:nvPr/>
            </p:nvSpPr>
            <p:spPr bwMode="auto">
              <a:xfrm>
                <a:off x="2587" y="2294"/>
                <a:ext cx="37" cy="82"/>
              </a:xfrm>
              <a:prstGeom prst="line">
                <a:avLst/>
              </a:prstGeom>
              <a:noFill/>
              <a:ln w="12700">
                <a:solidFill>
                  <a:srgbClr val="F1DEFF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ko-KR" altLang="en-US"/>
              </a:p>
            </p:txBody>
          </p:sp>
        </p:grpSp>
        <p:sp>
          <p:nvSpPr>
            <p:cNvPr id="110" name="Line 97"/>
            <p:cNvSpPr>
              <a:spLocks noChangeShapeType="1"/>
            </p:cNvSpPr>
            <p:nvPr/>
          </p:nvSpPr>
          <p:spPr bwMode="auto">
            <a:xfrm>
              <a:off x="2306" y="1371"/>
              <a:ext cx="70" cy="29"/>
            </a:xfrm>
            <a:prstGeom prst="line">
              <a:avLst/>
            </a:prstGeom>
            <a:noFill/>
            <a:ln w="12700">
              <a:solidFill>
                <a:srgbClr val="8901F3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55" name="Rectangle 98"/>
          <p:cNvSpPr>
            <a:spLocks noChangeArrowheads="1"/>
          </p:cNvSpPr>
          <p:nvPr/>
        </p:nvSpPr>
        <p:spPr bwMode="auto">
          <a:xfrm>
            <a:off x="1761676" y="4411269"/>
            <a:ext cx="221773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79375" tIns="39688" rIns="79375" bIns="39688" anchor="ctr"/>
          <a:lstStyle/>
          <a:p>
            <a:pPr marL="246063" indent="-246063" algn="ctr" defTabSz="785813">
              <a:lnSpc>
                <a:spcPct val="115000"/>
              </a:lnSpc>
              <a:spcBef>
                <a:spcPct val="50000"/>
              </a:spcBef>
              <a:defRPr/>
            </a:pPr>
            <a:r>
              <a:rPr lang="en-US" altLang="ko-KR" sz="1200" b="1"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ea typeface="돋움" pitchFamily="50" charset="-127"/>
              </a:rPr>
              <a:t>Database Blocks</a:t>
            </a:r>
          </a:p>
        </p:txBody>
      </p:sp>
      <p:sp>
        <p:nvSpPr>
          <p:cNvPr id="156" name="AutoShape 99"/>
          <p:cNvSpPr>
            <a:spLocks noChangeArrowheads="1"/>
          </p:cNvSpPr>
          <p:nvPr/>
        </p:nvSpPr>
        <p:spPr bwMode="auto">
          <a:xfrm>
            <a:off x="1923601" y="4679557"/>
            <a:ext cx="1069975" cy="357187"/>
          </a:xfrm>
          <a:prstGeom prst="downArrow">
            <a:avLst>
              <a:gd name="adj1" fmla="val 75009"/>
              <a:gd name="adj2" fmla="val 35815"/>
            </a:avLst>
          </a:prstGeom>
          <a:gradFill rotWithShape="0">
            <a:gsLst>
              <a:gs pos="0">
                <a:srgbClr val="00FF00"/>
              </a:gs>
              <a:gs pos="50000">
                <a:srgbClr val="00B200"/>
              </a:gs>
              <a:gs pos="100000">
                <a:srgbClr val="00FF00"/>
              </a:gs>
            </a:gsLst>
            <a:lin ang="0" scaled="1"/>
          </a:gradFill>
          <a:ln w="12700">
            <a:solidFill>
              <a:srgbClr val="8901F3"/>
            </a:solidFill>
            <a:miter lim="800000"/>
            <a:headEnd/>
            <a:tailEnd/>
          </a:ln>
        </p:spPr>
        <p:txBody>
          <a:bodyPr vert="eaVert" wrap="none" anchor="ctr"/>
          <a:lstStyle/>
          <a:p>
            <a:endParaRPr lang="ko-KR" altLang="en-US"/>
          </a:p>
        </p:txBody>
      </p:sp>
      <p:sp>
        <p:nvSpPr>
          <p:cNvPr id="157" name="Line 100"/>
          <p:cNvSpPr>
            <a:spLocks noChangeShapeType="1"/>
          </p:cNvSpPr>
          <p:nvPr/>
        </p:nvSpPr>
        <p:spPr bwMode="auto">
          <a:xfrm>
            <a:off x="3450776" y="3615932"/>
            <a:ext cx="376238" cy="0"/>
          </a:xfrm>
          <a:prstGeom prst="line">
            <a:avLst/>
          </a:prstGeom>
          <a:noFill/>
          <a:ln w="12700">
            <a:solidFill>
              <a:srgbClr val="8901F3"/>
            </a:solidFill>
            <a:round/>
            <a:headEnd type="stealth" w="med" len="lg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158" name="Rectangle 101"/>
          <p:cNvSpPr>
            <a:spLocks noChangeArrowheads="1"/>
          </p:cNvSpPr>
          <p:nvPr/>
        </p:nvSpPr>
        <p:spPr bwMode="auto">
          <a:xfrm>
            <a:off x="3722239" y="3439719"/>
            <a:ext cx="433387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lIns="92075" tIns="46038" rIns="92075" bIns="46038">
            <a:spAutoFit/>
          </a:bodyPr>
          <a:lstStyle/>
          <a:p>
            <a:pPr marL="285750" indent="-285750">
              <a:lnSpc>
                <a:spcPct val="115000"/>
              </a:lnSpc>
              <a:spcBef>
                <a:spcPct val="50000"/>
              </a:spcBef>
              <a:defRPr/>
            </a:pPr>
            <a:r>
              <a:rPr lang="en-US" altLang="ko-KR" sz="1200" b="1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ea typeface="돋움" pitchFamily="50" charset="-127"/>
              </a:rPr>
              <a:t>2k</a:t>
            </a:r>
          </a:p>
        </p:txBody>
      </p:sp>
      <p:grpSp>
        <p:nvGrpSpPr>
          <p:cNvPr id="159" name="Group 102"/>
          <p:cNvGrpSpPr>
            <a:grpSpLocks/>
          </p:cNvGrpSpPr>
          <p:nvPr/>
        </p:nvGrpSpPr>
        <p:grpSpPr bwMode="auto">
          <a:xfrm>
            <a:off x="1926776" y="5036744"/>
            <a:ext cx="1066800" cy="501650"/>
            <a:chOff x="3504" y="3707"/>
            <a:chExt cx="501" cy="417"/>
          </a:xfr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50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5400000" scaled="1"/>
            <a:tileRect/>
          </a:gradFill>
        </p:grpSpPr>
        <p:sp>
          <p:nvSpPr>
            <p:cNvPr id="160" name="Oval 103"/>
            <p:cNvSpPr>
              <a:spLocks noChangeArrowheads="1"/>
            </p:cNvSpPr>
            <p:nvPr/>
          </p:nvSpPr>
          <p:spPr bwMode="auto">
            <a:xfrm>
              <a:off x="3508" y="4000"/>
              <a:ext cx="494" cy="124"/>
            </a:xfrm>
            <a:prstGeom prst="ellipse">
              <a:avLst/>
            </a:prstGeom>
            <a:grpFill/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1" name="Line 104"/>
            <p:cNvSpPr>
              <a:spLocks noChangeShapeType="1"/>
            </p:cNvSpPr>
            <p:nvPr/>
          </p:nvSpPr>
          <p:spPr bwMode="auto">
            <a:xfrm>
              <a:off x="4005" y="3768"/>
              <a:ext cx="0" cy="304"/>
            </a:xfrm>
            <a:prstGeom prst="line">
              <a:avLst/>
            </a:prstGeom>
            <a:grp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2" name="Rectangle 105"/>
            <p:cNvSpPr>
              <a:spLocks noChangeArrowheads="1"/>
            </p:cNvSpPr>
            <p:nvPr/>
          </p:nvSpPr>
          <p:spPr bwMode="auto">
            <a:xfrm>
              <a:off x="3511" y="3774"/>
              <a:ext cx="490" cy="29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3" name="Oval 106"/>
            <p:cNvSpPr>
              <a:spLocks noChangeArrowheads="1"/>
            </p:cNvSpPr>
            <p:nvPr/>
          </p:nvSpPr>
          <p:spPr bwMode="auto">
            <a:xfrm>
              <a:off x="3508" y="3707"/>
              <a:ext cx="494" cy="126"/>
            </a:xfrm>
            <a:prstGeom prst="ellipse">
              <a:avLst/>
            </a:prstGeom>
            <a:grpFill/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4" name="Line 107"/>
            <p:cNvSpPr>
              <a:spLocks noChangeShapeType="1"/>
            </p:cNvSpPr>
            <p:nvPr/>
          </p:nvSpPr>
          <p:spPr bwMode="auto">
            <a:xfrm>
              <a:off x="3504" y="3774"/>
              <a:ext cx="0" cy="303"/>
            </a:xfrm>
            <a:prstGeom prst="line">
              <a:avLst/>
            </a:prstGeom>
            <a:grp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65" name="Group 108"/>
          <p:cNvGrpSpPr>
            <a:grpSpLocks/>
          </p:cNvGrpSpPr>
          <p:nvPr/>
        </p:nvGrpSpPr>
        <p:grpSpPr bwMode="auto">
          <a:xfrm>
            <a:off x="2079176" y="5189144"/>
            <a:ext cx="1066800" cy="501650"/>
            <a:chOff x="3504" y="3707"/>
            <a:chExt cx="501" cy="417"/>
          </a:xfr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50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5400000" scaled="1"/>
            <a:tileRect/>
          </a:gradFill>
        </p:grpSpPr>
        <p:sp>
          <p:nvSpPr>
            <p:cNvPr id="166" name="Oval 109"/>
            <p:cNvSpPr>
              <a:spLocks noChangeArrowheads="1"/>
            </p:cNvSpPr>
            <p:nvPr/>
          </p:nvSpPr>
          <p:spPr bwMode="auto">
            <a:xfrm>
              <a:off x="3508" y="4000"/>
              <a:ext cx="494" cy="124"/>
            </a:xfrm>
            <a:prstGeom prst="ellipse">
              <a:avLst/>
            </a:prstGeom>
            <a:grpFill/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7" name="Line 110"/>
            <p:cNvSpPr>
              <a:spLocks noChangeShapeType="1"/>
            </p:cNvSpPr>
            <p:nvPr/>
          </p:nvSpPr>
          <p:spPr bwMode="auto">
            <a:xfrm>
              <a:off x="4005" y="3768"/>
              <a:ext cx="0" cy="304"/>
            </a:xfrm>
            <a:prstGeom prst="line">
              <a:avLst/>
            </a:prstGeom>
            <a:grp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8" name="Rectangle 111"/>
            <p:cNvSpPr>
              <a:spLocks noChangeArrowheads="1"/>
            </p:cNvSpPr>
            <p:nvPr/>
          </p:nvSpPr>
          <p:spPr bwMode="auto">
            <a:xfrm>
              <a:off x="3511" y="3774"/>
              <a:ext cx="490" cy="29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69" name="Oval 112"/>
            <p:cNvSpPr>
              <a:spLocks noChangeArrowheads="1"/>
            </p:cNvSpPr>
            <p:nvPr/>
          </p:nvSpPr>
          <p:spPr bwMode="auto">
            <a:xfrm>
              <a:off x="3508" y="3707"/>
              <a:ext cx="494" cy="126"/>
            </a:xfrm>
            <a:prstGeom prst="ellipse">
              <a:avLst/>
            </a:prstGeom>
            <a:grpFill/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70" name="Line 113"/>
            <p:cNvSpPr>
              <a:spLocks noChangeShapeType="1"/>
            </p:cNvSpPr>
            <p:nvPr/>
          </p:nvSpPr>
          <p:spPr bwMode="auto">
            <a:xfrm>
              <a:off x="3504" y="3774"/>
              <a:ext cx="0" cy="303"/>
            </a:xfrm>
            <a:prstGeom prst="line">
              <a:avLst/>
            </a:prstGeom>
            <a:grp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171" name="Group 114"/>
          <p:cNvGrpSpPr>
            <a:grpSpLocks/>
          </p:cNvGrpSpPr>
          <p:nvPr/>
        </p:nvGrpSpPr>
        <p:grpSpPr bwMode="auto">
          <a:xfrm>
            <a:off x="2231576" y="5341544"/>
            <a:ext cx="1066800" cy="501650"/>
            <a:chOff x="3504" y="3707"/>
            <a:chExt cx="501" cy="417"/>
          </a:xfr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50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5400000" scaled="1"/>
            <a:tileRect/>
          </a:gradFill>
        </p:grpSpPr>
        <p:sp>
          <p:nvSpPr>
            <p:cNvPr id="172" name="Oval 115"/>
            <p:cNvSpPr>
              <a:spLocks noChangeArrowheads="1"/>
            </p:cNvSpPr>
            <p:nvPr/>
          </p:nvSpPr>
          <p:spPr bwMode="auto">
            <a:xfrm>
              <a:off x="3508" y="4000"/>
              <a:ext cx="494" cy="124"/>
            </a:xfrm>
            <a:prstGeom prst="ellipse">
              <a:avLst/>
            </a:prstGeom>
            <a:grpFill/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73" name="Line 116"/>
            <p:cNvSpPr>
              <a:spLocks noChangeShapeType="1"/>
            </p:cNvSpPr>
            <p:nvPr/>
          </p:nvSpPr>
          <p:spPr bwMode="auto">
            <a:xfrm>
              <a:off x="4005" y="3768"/>
              <a:ext cx="0" cy="304"/>
            </a:xfrm>
            <a:prstGeom prst="line">
              <a:avLst/>
            </a:prstGeom>
            <a:grp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/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74" name="Rectangle 117"/>
            <p:cNvSpPr>
              <a:spLocks noChangeArrowheads="1"/>
            </p:cNvSpPr>
            <p:nvPr/>
          </p:nvSpPr>
          <p:spPr bwMode="auto">
            <a:xfrm>
              <a:off x="3511" y="3774"/>
              <a:ext cx="490" cy="29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75" name="Oval 118"/>
            <p:cNvSpPr>
              <a:spLocks noChangeArrowheads="1"/>
            </p:cNvSpPr>
            <p:nvPr/>
          </p:nvSpPr>
          <p:spPr bwMode="auto">
            <a:xfrm>
              <a:off x="3508" y="3707"/>
              <a:ext cx="494" cy="126"/>
            </a:xfrm>
            <a:prstGeom prst="ellipse">
              <a:avLst/>
            </a:prstGeom>
            <a:grpFill/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76" name="Line 119"/>
            <p:cNvSpPr>
              <a:spLocks noChangeShapeType="1"/>
            </p:cNvSpPr>
            <p:nvPr/>
          </p:nvSpPr>
          <p:spPr bwMode="auto">
            <a:xfrm>
              <a:off x="3504" y="3774"/>
              <a:ext cx="0" cy="303"/>
            </a:xfrm>
            <a:prstGeom prst="line">
              <a:avLst/>
            </a:prstGeom>
            <a:grp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/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77" name="Rectangle 120"/>
          <p:cNvSpPr>
            <a:spLocks noChangeArrowheads="1"/>
          </p:cNvSpPr>
          <p:nvPr/>
        </p:nvSpPr>
        <p:spPr bwMode="auto">
          <a:xfrm>
            <a:off x="1688651" y="5539982"/>
            <a:ext cx="2219325" cy="18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79375" tIns="39688" rIns="79375" bIns="39688" anchor="ctr"/>
          <a:lstStyle/>
          <a:p>
            <a:pPr marL="246063" indent="-246063" algn="ctr" defTabSz="785813">
              <a:lnSpc>
                <a:spcPct val="115000"/>
              </a:lnSpc>
              <a:spcBef>
                <a:spcPct val="50000"/>
              </a:spcBef>
              <a:defRPr/>
            </a:pPr>
            <a:r>
              <a:rPr lang="en-US" altLang="ko-KR" sz="1200" b="1"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ea typeface="돋움" pitchFamily="50" charset="-127"/>
              </a:rPr>
              <a:t>Datafiles</a:t>
            </a:r>
          </a:p>
        </p:txBody>
      </p:sp>
      <p:sp>
        <p:nvSpPr>
          <p:cNvPr id="178" name="Rectangle 121"/>
          <p:cNvSpPr>
            <a:spLocks noChangeArrowheads="1"/>
          </p:cNvSpPr>
          <p:nvPr/>
        </p:nvSpPr>
        <p:spPr bwMode="auto">
          <a:xfrm>
            <a:off x="4417920" y="1593850"/>
            <a:ext cx="4495800" cy="412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cmpd="dbl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225425" indent="-225425">
              <a:lnSpc>
                <a:spcPct val="90000"/>
              </a:lnSpc>
              <a:spcBef>
                <a:spcPct val="30000"/>
              </a:spcBef>
              <a:buClr>
                <a:schemeClr val="tx1"/>
              </a:buClr>
              <a:buSzPct val="120000"/>
              <a:buFont typeface="Arial" charset="0"/>
              <a:buChar char="•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Block</a:t>
            </a:r>
            <a:endParaRPr lang="en-US" altLang="ko-KR" sz="1600" b="1" dirty="0">
              <a:solidFill>
                <a:schemeClr val="tx2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FontTx/>
              <a:buChar char=" "/>
            </a:pP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데이터 파일에 할당되는 물리적 파일 </a:t>
            </a:r>
            <a:r>
              <a:rPr lang="ko-KR" altLang="en-US" sz="1200" dirty="0" err="1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블럭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	</a:t>
            </a: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FontTx/>
              <a:buChar char=" "/>
            </a:pP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Data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가 저장되는 최소의 구조단위.</a:t>
            </a: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FontTx/>
              <a:buChar char=" "/>
            </a:pP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2k, 4k, 8k, 16k, 32k</a:t>
            </a: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Clr>
                <a:schemeClr val="tx1"/>
              </a:buClr>
              <a:buSzPct val="120000"/>
              <a:buFont typeface="Arial" charset="0"/>
              <a:buChar char="•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Extent</a:t>
            </a:r>
            <a:endParaRPr lang="en-US" altLang="ko-KR" sz="1200" b="1" dirty="0">
              <a:solidFill>
                <a:schemeClr val="tx2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FontTx/>
              <a:buChar char=" "/>
            </a:pP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연속된 데이터베이스 </a:t>
            </a:r>
            <a:r>
              <a:rPr lang="ko-KR" altLang="en-US" sz="1200" dirty="0" err="1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블럭의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집합	</a:t>
            </a: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Clr>
                <a:schemeClr val="tx1"/>
              </a:buClr>
              <a:buSzPct val="120000"/>
              <a:buFont typeface="Arial" charset="0"/>
              <a:buChar char="•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Segment</a:t>
            </a:r>
            <a:endParaRPr lang="en-US" altLang="ko-KR" sz="1200" b="1" dirty="0">
              <a:solidFill>
                <a:schemeClr val="tx2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FontTx/>
              <a:buChar char=" "/>
            </a:pP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200" dirty="0" err="1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tablespace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내 특정 구조에 대한 모든 데이터를 </a:t>
            </a: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FontTx/>
              <a:buChar char=" "/>
            </a:pP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 갖고 있는 하나 혹은 하나 이상의 </a:t>
            </a:r>
            <a:r>
              <a:rPr lang="ko-KR" altLang="en-US" sz="1200" dirty="0" err="1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익스텐트의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집합.</a:t>
            </a: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FontTx/>
              <a:buChar char=" "/>
            </a:pP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table, index, cluster segment</a:t>
            </a: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Clr>
                <a:schemeClr val="tx1"/>
              </a:buClr>
              <a:buSzPct val="120000"/>
              <a:buFont typeface="Arial" charset="0"/>
              <a:buChar char="•"/>
            </a:pPr>
            <a:r>
              <a:rPr lang="en-US" altLang="ko-KR" sz="1600" b="1" dirty="0" err="1">
                <a:latin typeface="맑은 고딕" pitchFamily="50" charset="-127"/>
                <a:ea typeface="맑은 고딕" pitchFamily="50" charset="-127"/>
              </a:rPr>
              <a:t>Tablespace</a:t>
            </a:r>
            <a:endParaRPr lang="en-US" altLang="ko-KR" sz="1200" b="1" dirty="0">
              <a:solidFill>
                <a:srgbClr val="3333CC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FontTx/>
              <a:buChar char=" "/>
            </a:pP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물리적으로 그룹화된 데이터를 위한 논리적 저장 단위.</a:t>
            </a: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Clr>
                <a:schemeClr val="tx1"/>
              </a:buClr>
              <a:buSzPct val="120000"/>
              <a:buFont typeface="Arial" charset="0"/>
              <a:buChar char="•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File </a:t>
            </a:r>
            <a:endParaRPr lang="en-US" altLang="ko-KR" sz="1200" b="1" dirty="0">
              <a:solidFill>
                <a:schemeClr val="tx2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FontTx/>
              <a:buChar char=" "/>
            </a:pP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-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단일 테이블스페이스에 소속된 물리적 데이터 파일 </a:t>
            </a: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Clr>
                <a:schemeClr val="tx1"/>
              </a:buClr>
              <a:buSzPct val="120000"/>
              <a:buFont typeface="Arial" charset="0"/>
              <a:buChar char="•"/>
            </a:pP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Database</a:t>
            </a:r>
            <a:endParaRPr lang="en-US" altLang="ko-KR" sz="1200" b="1" dirty="0">
              <a:solidFill>
                <a:schemeClr val="tx2"/>
              </a:solidFill>
              <a:latin typeface="맑은 고딕" pitchFamily="50" charset="-127"/>
              <a:ea typeface="맑은 고딕" pitchFamily="50" charset="-127"/>
            </a:endParaRPr>
          </a:p>
          <a:p>
            <a:pPr marL="225425" indent="-225425">
              <a:lnSpc>
                <a:spcPct val="90000"/>
              </a:lnSpc>
              <a:spcBef>
                <a:spcPct val="30000"/>
              </a:spcBef>
              <a:buFontTx/>
              <a:buChar char=" "/>
            </a:pP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- 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테이블스페이스가 저장되어서 공유되는 논리적 집합체.</a:t>
            </a:r>
          </a:p>
        </p:txBody>
      </p:sp>
    </p:spTree>
    <p:extLst>
      <p:ext uri="{BB962C8B-B14F-4D97-AF65-F5344CB8AC3E}">
        <p14:creationId xmlns:p14="http://schemas.microsoft.com/office/powerpoint/2010/main" val="17337245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</a:t>
            </a:r>
            <a:r>
              <a:rPr lang="en-US" altLang="ko-KR" dirty="0"/>
              <a:t>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484188"/>
          </a:xfrm>
        </p:spPr>
        <p:txBody>
          <a:bodyPr/>
          <a:lstStyle/>
          <a:p>
            <a:r>
              <a:rPr lang="en-US" altLang="ko-KR" dirty="0" smtClean="0"/>
              <a:t>Structure Relationship</a:t>
            </a:r>
            <a:endParaRPr lang="ko-KR" altLang="en-US" dirty="0" smtClean="0"/>
          </a:p>
        </p:txBody>
      </p:sp>
      <p:sp>
        <p:nvSpPr>
          <p:cNvPr id="179" name="AutoShape 2"/>
          <p:cNvSpPr>
            <a:spLocks noChangeArrowheads="1"/>
          </p:cNvSpPr>
          <p:nvPr/>
        </p:nvSpPr>
        <p:spPr bwMode="auto">
          <a:xfrm>
            <a:off x="5543550" y="1371600"/>
            <a:ext cx="2082800" cy="466725"/>
          </a:xfrm>
          <a:prstGeom prst="roundRect">
            <a:avLst>
              <a:gd name="adj" fmla="val 12495"/>
            </a:avLst>
          </a:prstGeom>
          <a:gradFill rotWithShape="0">
            <a:gsLst>
              <a:gs pos="0">
                <a:srgbClr val="FAFD00">
                  <a:gamma/>
                  <a:shade val="69804"/>
                  <a:invGamma/>
                </a:srgbClr>
              </a:gs>
              <a:gs pos="50000">
                <a:srgbClr val="FAFD00"/>
              </a:gs>
              <a:gs pos="100000">
                <a:srgbClr val="FAFD00">
                  <a:gamma/>
                  <a:shade val="69804"/>
                  <a:invGamma/>
                </a:srgbClr>
              </a:gs>
            </a:gsLst>
            <a:lin ang="0" scaled="1"/>
          </a:gradFill>
          <a:ln w="12700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lIns="92075" tIns="46038" rIns="92075" bIns="46038" anchor="ctr"/>
          <a:lstStyle/>
          <a:p>
            <a:pPr marL="285750" indent="-285750" algn="ctr">
              <a:lnSpc>
                <a:spcPct val="25000"/>
              </a:lnSpc>
              <a:spcBef>
                <a:spcPct val="30000"/>
              </a:spcBef>
              <a:defRPr/>
            </a:pPr>
            <a:r>
              <a:rPr lang="en-US" altLang="ko-KR" sz="18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BLOCK</a:t>
            </a:r>
          </a:p>
        </p:txBody>
      </p:sp>
      <p:sp>
        <p:nvSpPr>
          <p:cNvPr id="180" name="AutoShape 3"/>
          <p:cNvSpPr>
            <a:spLocks noChangeArrowheads="1"/>
          </p:cNvSpPr>
          <p:nvPr/>
        </p:nvSpPr>
        <p:spPr bwMode="auto">
          <a:xfrm>
            <a:off x="5562600" y="2333625"/>
            <a:ext cx="2082800" cy="466725"/>
          </a:xfrm>
          <a:prstGeom prst="roundRect">
            <a:avLst>
              <a:gd name="adj" fmla="val 12495"/>
            </a:avLst>
          </a:prstGeom>
          <a:gradFill rotWithShape="0">
            <a:gsLst>
              <a:gs pos="0">
                <a:srgbClr val="FCD1C1">
                  <a:gamma/>
                  <a:shade val="69804"/>
                  <a:invGamma/>
                </a:srgbClr>
              </a:gs>
              <a:gs pos="50000">
                <a:srgbClr val="FCD1C1"/>
              </a:gs>
              <a:gs pos="100000">
                <a:srgbClr val="FCD1C1">
                  <a:gamma/>
                  <a:shade val="69804"/>
                  <a:invGamma/>
                </a:srgbClr>
              </a:gs>
            </a:gsLst>
            <a:lin ang="0" scaled="1"/>
          </a:gradFill>
          <a:ln w="12700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lIns="92075" tIns="46038" rIns="92075" bIns="46038" anchor="ctr"/>
          <a:lstStyle/>
          <a:p>
            <a:pPr marL="285750" indent="-285750" algn="ctr">
              <a:lnSpc>
                <a:spcPct val="45000"/>
              </a:lnSpc>
              <a:spcBef>
                <a:spcPct val="30000"/>
              </a:spcBef>
              <a:defRPr/>
            </a:pPr>
            <a:endParaRPr lang="ko-KR" altLang="en-US" sz="1800" b="1" dirty="0">
              <a:solidFill>
                <a:schemeClr val="hlink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돋움" pitchFamily="50" charset="-127"/>
            </a:endParaRPr>
          </a:p>
          <a:p>
            <a:pPr marL="285750" indent="-285750" algn="ctr">
              <a:lnSpc>
                <a:spcPct val="45000"/>
              </a:lnSpc>
              <a:spcBef>
                <a:spcPct val="30000"/>
              </a:spcBef>
              <a:defRPr/>
            </a:pPr>
            <a:r>
              <a:rPr lang="en-US" altLang="ko-KR" sz="1800" b="1" dirty="0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EXTENT</a:t>
            </a:r>
            <a:endParaRPr lang="en-US" altLang="ko-KR" sz="1400" b="1" dirty="0">
              <a:solidFill>
                <a:schemeClr val="hlink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돋움" pitchFamily="50" charset="-127"/>
            </a:endParaRPr>
          </a:p>
          <a:p>
            <a:pPr marL="285750" indent="-285750" algn="ctr">
              <a:lnSpc>
                <a:spcPct val="45000"/>
              </a:lnSpc>
              <a:spcBef>
                <a:spcPct val="30000"/>
              </a:spcBef>
              <a:defRPr/>
            </a:pPr>
            <a:r>
              <a:rPr lang="ko-KR" altLang="en-US" sz="1400" b="1" dirty="0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     </a:t>
            </a:r>
          </a:p>
        </p:txBody>
      </p:sp>
      <p:sp>
        <p:nvSpPr>
          <p:cNvPr id="181" name="AutoShape 4"/>
          <p:cNvSpPr>
            <a:spLocks noChangeArrowheads="1"/>
          </p:cNvSpPr>
          <p:nvPr/>
        </p:nvSpPr>
        <p:spPr bwMode="auto">
          <a:xfrm>
            <a:off x="5575300" y="3316288"/>
            <a:ext cx="2082800" cy="466725"/>
          </a:xfrm>
          <a:prstGeom prst="roundRect">
            <a:avLst>
              <a:gd name="adj" fmla="val 12495"/>
            </a:avLst>
          </a:prstGeom>
          <a:gradFill rotWithShape="0">
            <a:gsLst>
              <a:gs pos="0">
                <a:srgbClr val="A3F25F">
                  <a:gamma/>
                  <a:shade val="49804"/>
                  <a:invGamma/>
                </a:srgbClr>
              </a:gs>
              <a:gs pos="50000">
                <a:srgbClr val="A3F25F"/>
              </a:gs>
              <a:gs pos="100000">
                <a:srgbClr val="A3F25F">
                  <a:gamma/>
                  <a:shade val="49804"/>
                  <a:invGamma/>
                </a:srgbClr>
              </a:gs>
            </a:gsLst>
            <a:lin ang="0" scaled="1"/>
          </a:gradFill>
          <a:ln w="12700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lIns="92075" tIns="46038" rIns="92075" bIns="46038" anchor="ctr"/>
          <a:lstStyle/>
          <a:p>
            <a:pPr marL="285750" indent="-285750" algn="ctr">
              <a:lnSpc>
                <a:spcPct val="45000"/>
              </a:lnSpc>
              <a:spcBef>
                <a:spcPct val="30000"/>
              </a:spcBef>
            </a:pPr>
            <a:r>
              <a:rPr lang="ko-KR" altLang="en-US" sz="18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</a:t>
            </a:r>
          </a:p>
          <a:p>
            <a:pPr marL="285750" indent="-285750" algn="ctr">
              <a:lnSpc>
                <a:spcPct val="45000"/>
              </a:lnSpc>
              <a:spcBef>
                <a:spcPct val="30000"/>
              </a:spcBef>
            </a:pPr>
            <a:r>
              <a:rPr lang="en-US" altLang="ko-KR" sz="18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SEGMENT</a:t>
            </a:r>
          </a:p>
          <a:p>
            <a:pPr marL="285750" indent="-285750" algn="ctr">
              <a:lnSpc>
                <a:spcPct val="45000"/>
              </a:lnSpc>
              <a:spcBef>
                <a:spcPct val="30000"/>
              </a:spcBef>
            </a:pPr>
            <a:r>
              <a:rPr lang="en-US" altLang="ko-KR" sz="18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</a:t>
            </a:r>
          </a:p>
        </p:txBody>
      </p:sp>
      <p:sp>
        <p:nvSpPr>
          <p:cNvPr id="182" name="AutoShape 5"/>
          <p:cNvSpPr>
            <a:spLocks noChangeArrowheads="1"/>
          </p:cNvSpPr>
          <p:nvPr/>
        </p:nvSpPr>
        <p:spPr bwMode="auto">
          <a:xfrm>
            <a:off x="5632450" y="4284663"/>
            <a:ext cx="2082800" cy="466725"/>
          </a:xfrm>
          <a:prstGeom prst="roundRect">
            <a:avLst>
              <a:gd name="adj" fmla="val 12495"/>
            </a:avLst>
          </a:prstGeom>
          <a:gradFill rotWithShape="0">
            <a:gsLst>
              <a:gs pos="0">
                <a:srgbClr val="C0FEF9">
                  <a:gamma/>
                  <a:shade val="49804"/>
                  <a:invGamma/>
                </a:srgbClr>
              </a:gs>
              <a:gs pos="50000">
                <a:srgbClr val="C0FEF9"/>
              </a:gs>
              <a:gs pos="100000">
                <a:srgbClr val="C0FEF9">
                  <a:gamma/>
                  <a:shade val="49804"/>
                  <a:invGamma/>
                </a:srgbClr>
              </a:gs>
            </a:gsLst>
            <a:lin ang="0" scaled="1"/>
          </a:gradFill>
          <a:ln w="12700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lIns="92075" tIns="46038" rIns="92075" bIns="46038" anchor="ctr"/>
          <a:lstStyle/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endParaRPr lang="ko-KR" altLang="en-US" sz="1600" b="1">
              <a:solidFill>
                <a:schemeClr val="hlink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돋움" pitchFamily="50" charset="-127"/>
            </a:endParaRP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endParaRPr lang="ko-KR" altLang="en-US" sz="1600" b="1">
              <a:solidFill>
                <a:schemeClr val="hlink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돋움" pitchFamily="50" charset="-127"/>
            </a:endParaRP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r>
              <a:rPr lang="en-US" altLang="ko-KR" sz="16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TABLESPACE</a:t>
            </a: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r>
              <a:rPr lang="en-US" altLang="ko-KR" sz="16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 </a:t>
            </a: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r>
              <a:rPr lang="en-US" altLang="ko-KR" sz="16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   </a:t>
            </a:r>
          </a:p>
        </p:txBody>
      </p:sp>
      <p:sp>
        <p:nvSpPr>
          <p:cNvPr id="183" name="AutoShape 6"/>
          <p:cNvSpPr>
            <a:spLocks noChangeArrowheads="1"/>
          </p:cNvSpPr>
          <p:nvPr/>
        </p:nvSpPr>
        <p:spPr bwMode="auto">
          <a:xfrm>
            <a:off x="5689600" y="5341938"/>
            <a:ext cx="2082800" cy="468312"/>
          </a:xfrm>
          <a:prstGeom prst="roundRect">
            <a:avLst>
              <a:gd name="adj" fmla="val 12495"/>
            </a:avLst>
          </a:prstGeom>
          <a:gradFill rotWithShape="0">
            <a:gsLst>
              <a:gs pos="0">
                <a:srgbClr val="E3BEFF">
                  <a:gamma/>
                  <a:shade val="40000"/>
                  <a:invGamma/>
                </a:srgbClr>
              </a:gs>
              <a:gs pos="50000">
                <a:srgbClr val="E3BEFF"/>
              </a:gs>
              <a:gs pos="100000">
                <a:srgbClr val="E3BEFF">
                  <a:gamma/>
                  <a:shade val="40000"/>
                  <a:invGamma/>
                </a:srgbClr>
              </a:gs>
            </a:gsLst>
            <a:lin ang="0" scaled="1"/>
          </a:gradFill>
          <a:ln w="12700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lIns="92075" tIns="46038" rIns="92075" bIns="46038" anchor="ctr"/>
          <a:lstStyle/>
          <a:p>
            <a:pPr marL="285750" indent="-285750" algn="ctr">
              <a:lnSpc>
                <a:spcPct val="25000"/>
              </a:lnSpc>
              <a:spcBef>
                <a:spcPct val="30000"/>
              </a:spcBef>
              <a:defRPr/>
            </a:pPr>
            <a:endParaRPr lang="ko-KR" altLang="en-US" sz="1800" b="1">
              <a:solidFill>
                <a:schemeClr val="hlink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돋움" pitchFamily="50" charset="-127"/>
            </a:endParaRPr>
          </a:p>
          <a:p>
            <a:pPr marL="285750" indent="-285750" algn="ctr">
              <a:lnSpc>
                <a:spcPct val="25000"/>
              </a:lnSpc>
              <a:spcBef>
                <a:spcPct val="30000"/>
              </a:spcBef>
              <a:defRPr/>
            </a:pPr>
            <a:endParaRPr lang="ko-KR" altLang="en-US" sz="1800" b="1">
              <a:solidFill>
                <a:schemeClr val="hlink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돋움" pitchFamily="50" charset="-127"/>
            </a:endParaRPr>
          </a:p>
          <a:p>
            <a:pPr marL="285750" indent="-285750" algn="ctr">
              <a:lnSpc>
                <a:spcPct val="25000"/>
              </a:lnSpc>
              <a:spcBef>
                <a:spcPct val="30000"/>
              </a:spcBef>
              <a:defRPr/>
            </a:pPr>
            <a:r>
              <a:rPr lang="en-US" altLang="ko-KR" sz="18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DATABASE</a:t>
            </a:r>
          </a:p>
          <a:p>
            <a:pPr marL="285750" indent="-285750" algn="ctr">
              <a:lnSpc>
                <a:spcPct val="25000"/>
              </a:lnSpc>
              <a:spcBef>
                <a:spcPct val="30000"/>
              </a:spcBef>
              <a:defRPr/>
            </a:pPr>
            <a:r>
              <a:rPr lang="en-US" altLang="ko-KR" sz="18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 </a:t>
            </a:r>
          </a:p>
          <a:p>
            <a:pPr marL="285750" indent="-285750" algn="ctr">
              <a:lnSpc>
                <a:spcPct val="25000"/>
              </a:lnSpc>
              <a:spcBef>
                <a:spcPct val="30000"/>
              </a:spcBef>
              <a:defRPr/>
            </a:pPr>
            <a:r>
              <a:rPr lang="en-US" altLang="ko-KR" sz="18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   </a:t>
            </a:r>
            <a:r>
              <a:rPr lang="en-US" altLang="ko-KR" sz="14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</a:t>
            </a:r>
          </a:p>
        </p:txBody>
      </p:sp>
      <p:sp>
        <p:nvSpPr>
          <p:cNvPr id="184" name="AutoShape 7"/>
          <p:cNvSpPr>
            <a:spLocks noChangeArrowheads="1"/>
          </p:cNvSpPr>
          <p:nvPr/>
        </p:nvSpPr>
        <p:spPr bwMode="auto">
          <a:xfrm>
            <a:off x="1574800" y="4333875"/>
            <a:ext cx="2082800" cy="466725"/>
          </a:xfrm>
          <a:prstGeom prst="roundRect">
            <a:avLst>
              <a:gd name="adj" fmla="val 12495"/>
            </a:avLst>
          </a:prstGeom>
          <a:gradFill rotWithShape="0">
            <a:gsLst>
              <a:gs pos="0">
                <a:srgbClr val="EAEC5E">
                  <a:gamma/>
                  <a:shade val="20000"/>
                  <a:invGamma/>
                </a:srgbClr>
              </a:gs>
              <a:gs pos="50000">
                <a:srgbClr val="EAEC5E"/>
              </a:gs>
              <a:gs pos="100000">
                <a:srgbClr val="EAEC5E">
                  <a:gamma/>
                  <a:shade val="20000"/>
                  <a:invGamma/>
                </a:srgbClr>
              </a:gs>
            </a:gsLst>
            <a:lin ang="0" scaled="1"/>
          </a:gradFill>
          <a:ln w="12700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lIns="92075" tIns="46038" rIns="92075" bIns="46038" anchor="ctr"/>
          <a:lstStyle/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endParaRPr lang="ko-KR" altLang="en-US" sz="1800" b="1" dirty="0">
              <a:solidFill>
                <a:schemeClr val="hlink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돋움" pitchFamily="50" charset="-127"/>
            </a:endParaRP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endParaRPr lang="ko-KR" altLang="en-US" sz="1800" b="1" dirty="0">
              <a:solidFill>
                <a:schemeClr val="hlink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돋움" pitchFamily="50" charset="-127"/>
            </a:endParaRP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r>
              <a:rPr lang="en-US" altLang="ko-KR" sz="1800" b="1" dirty="0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FILE</a:t>
            </a: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r>
              <a:rPr lang="en-US" altLang="ko-KR" sz="1800" b="1" dirty="0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 </a:t>
            </a: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r>
              <a:rPr lang="en-US" altLang="ko-KR" sz="1800" b="1" dirty="0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   </a:t>
            </a:r>
          </a:p>
        </p:txBody>
      </p:sp>
      <p:sp>
        <p:nvSpPr>
          <p:cNvPr id="185" name="AutoShape 8"/>
          <p:cNvSpPr>
            <a:spLocks noChangeArrowheads="1"/>
          </p:cNvSpPr>
          <p:nvPr/>
        </p:nvSpPr>
        <p:spPr bwMode="auto">
          <a:xfrm>
            <a:off x="1639888" y="5437188"/>
            <a:ext cx="2082800" cy="468312"/>
          </a:xfrm>
          <a:prstGeom prst="roundRect">
            <a:avLst>
              <a:gd name="adj" fmla="val 12495"/>
            </a:avLst>
          </a:prstGeom>
          <a:gradFill rotWithShape="0">
            <a:gsLst>
              <a:gs pos="0">
                <a:srgbClr val="FFC5CF">
                  <a:gamma/>
                  <a:shade val="20000"/>
                  <a:invGamma/>
                </a:srgbClr>
              </a:gs>
              <a:gs pos="50000">
                <a:srgbClr val="FFC5CF"/>
              </a:gs>
              <a:gs pos="100000">
                <a:srgbClr val="FFC5CF">
                  <a:gamma/>
                  <a:shade val="20000"/>
                  <a:invGamma/>
                </a:srgbClr>
              </a:gs>
            </a:gsLst>
            <a:lin ang="0" scaled="1"/>
          </a:gradFill>
          <a:ln w="12700">
            <a:solidFill>
              <a:schemeClr val="tx1"/>
            </a:solidFill>
            <a:round/>
            <a:headEnd/>
            <a:tailEnd/>
          </a:ln>
          <a:effectLst>
            <a:outerShdw dist="107763" dir="2700000" algn="ctr" rotWithShape="0">
              <a:schemeClr val="bg2"/>
            </a:outerShdw>
          </a:effectLst>
        </p:spPr>
        <p:txBody>
          <a:bodyPr wrap="none" lIns="92075" tIns="46038" rIns="92075" bIns="46038" anchor="ctr"/>
          <a:lstStyle/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endParaRPr lang="ko-KR" altLang="en-US" sz="1800" b="1">
              <a:solidFill>
                <a:schemeClr val="hlink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돋움" pitchFamily="50" charset="-127"/>
            </a:endParaRP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endParaRPr lang="ko-KR" altLang="en-US" sz="1800" b="1">
              <a:solidFill>
                <a:schemeClr val="hlink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Arial" charset="0"/>
              <a:ea typeface="돋움" pitchFamily="50" charset="-127"/>
            </a:endParaRP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r>
              <a:rPr lang="en-US" altLang="ko-KR" sz="18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DISK</a:t>
            </a: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r>
              <a:rPr lang="en-US" altLang="ko-KR" sz="18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 </a:t>
            </a:r>
          </a:p>
          <a:p>
            <a:pPr marL="285750" indent="-285750" algn="ctr">
              <a:lnSpc>
                <a:spcPct val="40000"/>
              </a:lnSpc>
              <a:spcBef>
                <a:spcPct val="30000"/>
              </a:spcBef>
              <a:defRPr/>
            </a:pPr>
            <a:r>
              <a:rPr lang="en-US" altLang="ko-KR" sz="1800" b="1">
                <a:solidFill>
                  <a:schemeClr val="hlink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ea typeface="돋움" pitchFamily="50" charset="-127"/>
              </a:rPr>
              <a:t>    </a:t>
            </a:r>
          </a:p>
        </p:txBody>
      </p:sp>
      <p:grpSp>
        <p:nvGrpSpPr>
          <p:cNvPr id="186" name="Group 9"/>
          <p:cNvGrpSpPr>
            <a:grpSpLocks/>
          </p:cNvGrpSpPr>
          <p:nvPr/>
        </p:nvGrpSpPr>
        <p:grpSpPr bwMode="auto">
          <a:xfrm>
            <a:off x="3722688" y="4549775"/>
            <a:ext cx="425450" cy="0"/>
            <a:chOff x="2197" y="3111"/>
            <a:chExt cx="268" cy="0"/>
          </a:xfrm>
        </p:grpSpPr>
        <p:sp>
          <p:nvSpPr>
            <p:cNvPr id="187" name="Line 10"/>
            <p:cNvSpPr>
              <a:spLocks noChangeShapeType="1"/>
            </p:cNvSpPr>
            <p:nvPr/>
          </p:nvSpPr>
          <p:spPr bwMode="auto">
            <a:xfrm>
              <a:off x="2360" y="3111"/>
              <a:ext cx="105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88" name="Line 11"/>
            <p:cNvSpPr>
              <a:spLocks noChangeShapeType="1"/>
            </p:cNvSpPr>
            <p:nvPr/>
          </p:nvSpPr>
          <p:spPr bwMode="auto">
            <a:xfrm>
              <a:off x="2197" y="3111"/>
              <a:ext cx="103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89" name="Line 12"/>
          <p:cNvSpPr>
            <a:spLocks noChangeShapeType="1"/>
          </p:cNvSpPr>
          <p:nvPr/>
        </p:nvSpPr>
        <p:spPr bwMode="auto">
          <a:xfrm flipH="1">
            <a:off x="6653213" y="1870075"/>
            <a:ext cx="187325" cy="15875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190" name="Line 13"/>
          <p:cNvSpPr>
            <a:spLocks noChangeShapeType="1"/>
          </p:cNvSpPr>
          <p:nvPr/>
        </p:nvSpPr>
        <p:spPr bwMode="auto">
          <a:xfrm>
            <a:off x="6424613" y="1870075"/>
            <a:ext cx="214312" cy="173038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191" name="Line 14"/>
          <p:cNvSpPr>
            <a:spLocks noChangeShapeType="1"/>
          </p:cNvSpPr>
          <p:nvPr/>
        </p:nvSpPr>
        <p:spPr bwMode="auto">
          <a:xfrm>
            <a:off x="6643688" y="1873250"/>
            <a:ext cx="0" cy="45085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192" name="Line 15"/>
          <p:cNvSpPr>
            <a:spLocks noChangeShapeType="1"/>
          </p:cNvSpPr>
          <p:nvPr/>
        </p:nvSpPr>
        <p:spPr bwMode="auto">
          <a:xfrm flipH="1">
            <a:off x="6663279" y="2841625"/>
            <a:ext cx="169863" cy="16986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193" name="Line 16"/>
          <p:cNvSpPr>
            <a:spLocks noChangeShapeType="1"/>
          </p:cNvSpPr>
          <p:nvPr/>
        </p:nvSpPr>
        <p:spPr bwMode="auto">
          <a:xfrm>
            <a:off x="6437313" y="2841625"/>
            <a:ext cx="215900" cy="16986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194" name="Line 17"/>
          <p:cNvSpPr>
            <a:spLocks noChangeShapeType="1"/>
          </p:cNvSpPr>
          <p:nvPr/>
        </p:nvSpPr>
        <p:spPr bwMode="auto">
          <a:xfrm>
            <a:off x="6656388" y="2844800"/>
            <a:ext cx="0" cy="4413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195" name="Group 18"/>
          <p:cNvGrpSpPr>
            <a:grpSpLocks/>
          </p:cNvGrpSpPr>
          <p:nvPr/>
        </p:nvGrpSpPr>
        <p:grpSpPr bwMode="auto">
          <a:xfrm>
            <a:off x="6669088" y="4146550"/>
            <a:ext cx="0" cy="122238"/>
            <a:chOff x="4053" y="2857"/>
            <a:chExt cx="0" cy="77"/>
          </a:xfrm>
        </p:grpSpPr>
        <p:sp>
          <p:nvSpPr>
            <p:cNvPr id="196" name="Line 19"/>
            <p:cNvSpPr>
              <a:spLocks noChangeShapeType="1"/>
            </p:cNvSpPr>
            <p:nvPr/>
          </p:nvSpPr>
          <p:spPr bwMode="auto">
            <a:xfrm>
              <a:off x="4053" y="2904"/>
              <a:ext cx="0" cy="3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197" name="Line 20"/>
            <p:cNvSpPr>
              <a:spLocks noChangeShapeType="1"/>
            </p:cNvSpPr>
            <p:nvPr/>
          </p:nvSpPr>
          <p:spPr bwMode="auto">
            <a:xfrm>
              <a:off x="4053" y="2857"/>
              <a:ext cx="0" cy="3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198" name="Line 21"/>
          <p:cNvSpPr>
            <a:spLocks noChangeShapeType="1"/>
          </p:cNvSpPr>
          <p:nvPr/>
        </p:nvSpPr>
        <p:spPr bwMode="auto">
          <a:xfrm flipH="1">
            <a:off x="6667500" y="3817938"/>
            <a:ext cx="198438" cy="174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199" name="Line 22"/>
          <p:cNvSpPr>
            <a:spLocks noChangeShapeType="1"/>
          </p:cNvSpPr>
          <p:nvPr/>
        </p:nvSpPr>
        <p:spPr bwMode="auto">
          <a:xfrm>
            <a:off x="6450013" y="3817938"/>
            <a:ext cx="217487" cy="16033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00" name="Line 23"/>
          <p:cNvSpPr>
            <a:spLocks noChangeShapeType="1"/>
          </p:cNvSpPr>
          <p:nvPr/>
        </p:nvSpPr>
        <p:spPr bwMode="auto">
          <a:xfrm>
            <a:off x="6669088" y="3821113"/>
            <a:ext cx="0" cy="303212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01" name="Line 24"/>
          <p:cNvSpPr>
            <a:spLocks noChangeShapeType="1"/>
          </p:cNvSpPr>
          <p:nvPr/>
        </p:nvSpPr>
        <p:spPr bwMode="auto">
          <a:xfrm flipH="1">
            <a:off x="6653213" y="4778375"/>
            <a:ext cx="212725" cy="19526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02" name="Line 25"/>
          <p:cNvSpPr>
            <a:spLocks noChangeShapeType="1"/>
          </p:cNvSpPr>
          <p:nvPr/>
        </p:nvSpPr>
        <p:spPr bwMode="auto">
          <a:xfrm>
            <a:off x="6450013" y="4778375"/>
            <a:ext cx="233362" cy="195263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03" name="Line 26"/>
          <p:cNvSpPr>
            <a:spLocks noChangeShapeType="1"/>
          </p:cNvSpPr>
          <p:nvPr/>
        </p:nvSpPr>
        <p:spPr bwMode="auto">
          <a:xfrm>
            <a:off x="6669088" y="4781550"/>
            <a:ext cx="0" cy="53975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204" name="Group 27"/>
          <p:cNvGrpSpPr>
            <a:grpSpLocks/>
          </p:cNvGrpSpPr>
          <p:nvPr/>
        </p:nvGrpSpPr>
        <p:grpSpPr bwMode="auto">
          <a:xfrm>
            <a:off x="2592388" y="5184775"/>
            <a:ext cx="0" cy="122238"/>
            <a:chOff x="1485" y="3511"/>
            <a:chExt cx="0" cy="77"/>
          </a:xfrm>
        </p:grpSpPr>
        <p:sp>
          <p:nvSpPr>
            <p:cNvPr id="205" name="Line 28"/>
            <p:cNvSpPr>
              <a:spLocks noChangeShapeType="1"/>
            </p:cNvSpPr>
            <p:nvPr/>
          </p:nvSpPr>
          <p:spPr bwMode="auto">
            <a:xfrm>
              <a:off x="1485" y="3558"/>
              <a:ext cx="0" cy="3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06" name="Line 29"/>
            <p:cNvSpPr>
              <a:spLocks noChangeShapeType="1"/>
            </p:cNvSpPr>
            <p:nvPr/>
          </p:nvSpPr>
          <p:spPr bwMode="auto">
            <a:xfrm>
              <a:off x="1485" y="3511"/>
              <a:ext cx="0" cy="3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207" name="Line 30"/>
          <p:cNvSpPr>
            <a:spLocks noChangeShapeType="1"/>
          </p:cNvSpPr>
          <p:nvPr/>
        </p:nvSpPr>
        <p:spPr bwMode="auto">
          <a:xfrm flipH="1">
            <a:off x="2579688" y="4856163"/>
            <a:ext cx="209550" cy="20637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08" name="Line 31"/>
          <p:cNvSpPr>
            <a:spLocks noChangeShapeType="1"/>
          </p:cNvSpPr>
          <p:nvPr/>
        </p:nvSpPr>
        <p:spPr bwMode="auto">
          <a:xfrm>
            <a:off x="2373313" y="4876259"/>
            <a:ext cx="206375" cy="1619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09" name="Line 32"/>
          <p:cNvSpPr>
            <a:spLocks noChangeShapeType="1"/>
          </p:cNvSpPr>
          <p:nvPr/>
        </p:nvSpPr>
        <p:spPr bwMode="auto">
          <a:xfrm>
            <a:off x="2592388" y="4859338"/>
            <a:ext cx="0" cy="30480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10" name="Line 33"/>
          <p:cNvSpPr>
            <a:spLocks noChangeShapeType="1"/>
          </p:cNvSpPr>
          <p:nvPr/>
        </p:nvSpPr>
        <p:spPr bwMode="auto">
          <a:xfrm>
            <a:off x="2592388" y="5353050"/>
            <a:ext cx="0" cy="476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11" name="Line 34"/>
          <p:cNvSpPr>
            <a:spLocks noChangeShapeType="1"/>
          </p:cNvSpPr>
          <p:nvPr/>
        </p:nvSpPr>
        <p:spPr bwMode="auto">
          <a:xfrm flipV="1">
            <a:off x="3746500" y="4549775"/>
            <a:ext cx="261938" cy="9207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12" name="Line 35"/>
          <p:cNvSpPr>
            <a:spLocks noChangeShapeType="1"/>
          </p:cNvSpPr>
          <p:nvPr/>
        </p:nvSpPr>
        <p:spPr bwMode="auto">
          <a:xfrm>
            <a:off x="3746500" y="4465638"/>
            <a:ext cx="277813" cy="93662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13" name="Line 36"/>
          <p:cNvSpPr>
            <a:spLocks noChangeShapeType="1"/>
          </p:cNvSpPr>
          <p:nvPr/>
        </p:nvSpPr>
        <p:spPr bwMode="auto">
          <a:xfrm>
            <a:off x="4762500" y="4549775"/>
            <a:ext cx="850900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214" name="Group 37"/>
          <p:cNvGrpSpPr>
            <a:grpSpLocks/>
          </p:cNvGrpSpPr>
          <p:nvPr/>
        </p:nvGrpSpPr>
        <p:grpSpPr bwMode="auto">
          <a:xfrm>
            <a:off x="4132263" y="4549775"/>
            <a:ext cx="234950" cy="0"/>
            <a:chOff x="2455" y="3111"/>
            <a:chExt cx="148" cy="0"/>
          </a:xfrm>
        </p:grpSpPr>
        <p:sp>
          <p:nvSpPr>
            <p:cNvPr id="215" name="Line 38"/>
            <p:cNvSpPr>
              <a:spLocks noChangeShapeType="1"/>
            </p:cNvSpPr>
            <p:nvPr/>
          </p:nvSpPr>
          <p:spPr bwMode="auto">
            <a:xfrm>
              <a:off x="2545" y="3111"/>
              <a:ext cx="58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216" name="Line 39"/>
            <p:cNvSpPr>
              <a:spLocks noChangeShapeType="1"/>
            </p:cNvSpPr>
            <p:nvPr/>
          </p:nvSpPr>
          <p:spPr bwMode="auto">
            <a:xfrm>
              <a:off x="2455" y="3111"/>
              <a:ext cx="57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217" name="Line 40"/>
          <p:cNvSpPr>
            <a:spLocks noChangeShapeType="1"/>
          </p:cNvSpPr>
          <p:nvPr/>
        </p:nvSpPr>
        <p:spPr bwMode="auto">
          <a:xfrm>
            <a:off x="4598988" y="4549775"/>
            <a:ext cx="92075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218" name="Line 41"/>
          <p:cNvSpPr>
            <a:spLocks noChangeShapeType="1"/>
          </p:cNvSpPr>
          <p:nvPr/>
        </p:nvSpPr>
        <p:spPr bwMode="auto">
          <a:xfrm>
            <a:off x="4456113" y="4549775"/>
            <a:ext cx="90487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115829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484188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 </a:t>
            </a:r>
            <a:r>
              <a:rPr lang="en-US" altLang="ko-KR" dirty="0" err="1" smtClean="0"/>
              <a:t>Tablespace</a:t>
            </a: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11269" name="AutoShape 5"/>
          <p:cNvSpPr>
            <a:spLocks noChangeArrowheads="1"/>
          </p:cNvSpPr>
          <p:nvPr/>
        </p:nvSpPr>
        <p:spPr bwMode="auto">
          <a:xfrm>
            <a:off x="485775" y="1538846"/>
            <a:ext cx="7931150" cy="2862262"/>
          </a:xfrm>
          <a:prstGeom prst="roundRect">
            <a:avLst>
              <a:gd name="adj" fmla="val 16667"/>
            </a:avLst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/>
          <a:p>
            <a:pPr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</a:pPr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1270" name="Text Box 6"/>
          <p:cNvSpPr txBox="1">
            <a:spLocks noChangeArrowheads="1"/>
          </p:cNvSpPr>
          <p:nvPr/>
        </p:nvSpPr>
        <p:spPr bwMode="auto">
          <a:xfrm>
            <a:off x="3490913" y="1638858"/>
            <a:ext cx="18478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Bef>
                <a:spcPct val="50000"/>
              </a:spcBef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sz="20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11271" name="Group 7"/>
          <p:cNvGrpSpPr>
            <a:grpSpLocks/>
          </p:cNvGrpSpPr>
          <p:nvPr/>
        </p:nvGrpSpPr>
        <p:grpSpPr bwMode="auto">
          <a:xfrm>
            <a:off x="647565" y="2192895"/>
            <a:ext cx="1260476" cy="1449387"/>
            <a:chOff x="906" y="3173"/>
            <a:chExt cx="907" cy="907"/>
          </a:xfrm>
        </p:grpSpPr>
        <p:sp>
          <p:nvSpPr>
            <p:cNvPr id="11312" name="Text Box 8"/>
            <p:cNvSpPr txBox="1">
              <a:spLocks noChangeArrowheads="1"/>
            </p:cNvSpPr>
            <p:nvPr/>
          </p:nvSpPr>
          <p:spPr bwMode="auto">
            <a:xfrm>
              <a:off x="906" y="3173"/>
              <a:ext cx="90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400" smtClean="0">
                  <a:latin typeface="맑은 고딕" pitchFamily="50" charset="-127"/>
                  <a:ea typeface="맑은 고딕" pitchFamily="50" charset="-127"/>
                </a:rPr>
                <a:t>System001.dtf</a:t>
              </a:r>
              <a:endParaRPr lang="en-US" altLang="ko-KR" sz="14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13" name="Text Box 9"/>
            <p:cNvSpPr txBox="1">
              <a:spLocks noChangeArrowheads="1"/>
            </p:cNvSpPr>
            <p:nvPr/>
          </p:nvSpPr>
          <p:spPr bwMode="auto">
            <a:xfrm>
              <a:off x="906" y="3400"/>
              <a:ext cx="453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Segments 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Table</a:t>
              </a:r>
            </a:p>
          </p:txBody>
        </p:sp>
        <p:sp>
          <p:nvSpPr>
            <p:cNvPr id="11314" name="Text Box 10"/>
            <p:cNvSpPr txBox="1">
              <a:spLocks noChangeArrowheads="1"/>
            </p:cNvSpPr>
            <p:nvPr/>
          </p:nvSpPr>
          <p:spPr bwMode="auto">
            <a:xfrm>
              <a:off x="1360" y="3400"/>
              <a:ext cx="453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Segments 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Undo</a:t>
              </a:r>
            </a:p>
          </p:txBody>
        </p:sp>
        <p:sp>
          <p:nvSpPr>
            <p:cNvPr id="11315" name="Text Box 11"/>
            <p:cNvSpPr txBox="1">
              <a:spLocks noChangeArrowheads="1"/>
            </p:cNvSpPr>
            <p:nvPr/>
          </p:nvSpPr>
          <p:spPr bwMode="auto">
            <a:xfrm>
              <a:off x="90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E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x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t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e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n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t</a:t>
              </a:r>
            </a:p>
          </p:txBody>
        </p:sp>
        <p:sp>
          <p:nvSpPr>
            <p:cNvPr id="11316" name="Text Box 12"/>
            <p:cNvSpPr txBox="1">
              <a:spLocks noChangeArrowheads="1"/>
            </p:cNvSpPr>
            <p:nvPr/>
          </p:nvSpPr>
          <p:spPr bwMode="auto">
            <a:xfrm>
              <a:off x="102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17" name="Text Box 13"/>
            <p:cNvSpPr txBox="1">
              <a:spLocks noChangeArrowheads="1"/>
            </p:cNvSpPr>
            <p:nvPr/>
          </p:nvSpPr>
          <p:spPr bwMode="auto">
            <a:xfrm>
              <a:off x="1133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18" name="Text Box 14"/>
            <p:cNvSpPr txBox="1">
              <a:spLocks noChangeArrowheads="1"/>
            </p:cNvSpPr>
            <p:nvPr/>
          </p:nvSpPr>
          <p:spPr bwMode="auto">
            <a:xfrm>
              <a:off x="124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19" name="Text Box 15"/>
            <p:cNvSpPr txBox="1">
              <a:spLocks noChangeArrowheads="1"/>
            </p:cNvSpPr>
            <p:nvPr/>
          </p:nvSpPr>
          <p:spPr bwMode="auto">
            <a:xfrm>
              <a:off x="136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20" name="Text Box 16"/>
            <p:cNvSpPr txBox="1">
              <a:spLocks noChangeArrowheads="1"/>
            </p:cNvSpPr>
            <p:nvPr/>
          </p:nvSpPr>
          <p:spPr bwMode="auto">
            <a:xfrm>
              <a:off x="1473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21" name="Text Box 17"/>
            <p:cNvSpPr txBox="1">
              <a:spLocks noChangeArrowheads="1"/>
            </p:cNvSpPr>
            <p:nvPr/>
          </p:nvSpPr>
          <p:spPr bwMode="auto">
            <a:xfrm>
              <a:off x="158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22" name="Text Box 18"/>
            <p:cNvSpPr txBox="1">
              <a:spLocks noChangeArrowheads="1"/>
            </p:cNvSpPr>
            <p:nvPr/>
          </p:nvSpPr>
          <p:spPr bwMode="auto">
            <a:xfrm>
              <a:off x="170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1272" name="Group 19"/>
          <p:cNvGrpSpPr>
            <a:grpSpLocks/>
          </p:cNvGrpSpPr>
          <p:nvPr/>
        </p:nvGrpSpPr>
        <p:grpSpPr bwMode="auto">
          <a:xfrm>
            <a:off x="2268042" y="2192895"/>
            <a:ext cx="1260476" cy="1449387"/>
            <a:chOff x="906" y="3173"/>
            <a:chExt cx="907" cy="907"/>
          </a:xfrm>
        </p:grpSpPr>
        <p:sp>
          <p:nvSpPr>
            <p:cNvPr id="11301" name="Text Box 20"/>
            <p:cNvSpPr txBox="1">
              <a:spLocks noChangeArrowheads="1"/>
            </p:cNvSpPr>
            <p:nvPr/>
          </p:nvSpPr>
          <p:spPr bwMode="auto">
            <a:xfrm>
              <a:off x="906" y="3173"/>
              <a:ext cx="90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400" smtClean="0">
                  <a:latin typeface="맑은 고딕" pitchFamily="50" charset="-127"/>
                  <a:ea typeface="맑은 고딕" pitchFamily="50" charset="-127"/>
                </a:rPr>
                <a:t>Undo001.dtf</a:t>
              </a:r>
              <a:endParaRPr lang="en-US" altLang="ko-KR" sz="14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02" name="Text Box 21"/>
            <p:cNvSpPr txBox="1">
              <a:spLocks noChangeArrowheads="1"/>
            </p:cNvSpPr>
            <p:nvPr/>
          </p:nvSpPr>
          <p:spPr bwMode="auto">
            <a:xfrm>
              <a:off x="906" y="3400"/>
              <a:ext cx="453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Segments 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Undo</a:t>
              </a:r>
            </a:p>
          </p:txBody>
        </p:sp>
        <p:sp>
          <p:nvSpPr>
            <p:cNvPr id="11303" name="Text Box 22"/>
            <p:cNvSpPr txBox="1">
              <a:spLocks noChangeArrowheads="1"/>
            </p:cNvSpPr>
            <p:nvPr/>
          </p:nvSpPr>
          <p:spPr bwMode="auto">
            <a:xfrm>
              <a:off x="1360" y="3400"/>
              <a:ext cx="453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Segments 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Undo</a:t>
              </a:r>
            </a:p>
          </p:txBody>
        </p:sp>
        <p:sp>
          <p:nvSpPr>
            <p:cNvPr id="11304" name="Text Box 23"/>
            <p:cNvSpPr txBox="1">
              <a:spLocks noChangeArrowheads="1"/>
            </p:cNvSpPr>
            <p:nvPr/>
          </p:nvSpPr>
          <p:spPr bwMode="auto">
            <a:xfrm>
              <a:off x="90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E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x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t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e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n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t</a:t>
              </a:r>
            </a:p>
          </p:txBody>
        </p:sp>
        <p:sp>
          <p:nvSpPr>
            <p:cNvPr id="11305" name="Text Box 24"/>
            <p:cNvSpPr txBox="1">
              <a:spLocks noChangeArrowheads="1"/>
            </p:cNvSpPr>
            <p:nvPr/>
          </p:nvSpPr>
          <p:spPr bwMode="auto">
            <a:xfrm>
              <a:off x="102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06" name="Text Box 25"/>
            <p:cNvSpPr txBox="1">
              <a:spLocks noChangeArrowheads="1"/>
            </p:cNvSpPr>
            <p:nvPr/>
          </p:nvSpPr>
          <p:spPr bwMode="auto">
            <a:xfrm>
              <a:off x="1133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07" name="Text Box 26"/>
            <p:cNvSpPr txBox="1">
              <a:spLocks noChangeArrowheads="1"/>
            </p:cNvSpPr>
            <p:nvPr/>
          </p:nvSpPr>
          <p:spPr bwMode="auto">
            <a:xfrm>
              <a:off x="124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08" name="Text Box 27"/>
            <p:cNvSpPr txBox="1">
              <a:spLocks noChangeArrowheads="1"/>
            </p:cNvSpPr>
            <p:nvPr/>
          </p:nvSpPr>
          <p:spPr bwMode="auto">
            <a:xfrm>
              <a:off x="136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09" name="Text Box 28"/>
            <p:cNvSpPr txBox="1">
              <a:spLocks noChangeArrowheads="1"/>
            </p:cNvSpPr>
            <p:nvPr/>
          </p:nvSpPr>
          <p:spPr bwMode="auto">
            <a:xfrm>
              <a:off x="1473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10" name="Text Box 29"/>
            <p:cNvSpPr txBox="1">
              <a:spLocks noChangeArrowheads="1"/>
            </p:cNvSpPr>
            <p:nvPr/>
          </p:nvSpPr>
          <p:spPr bwMode="auto">
            <a:xfrm>
              <a:off x="158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11" name="Text Box 30"/>
            <p:cNvSpPr txBox="1">
              <a:spLocks noChangeArrowheads="1"/>
            </p:cNvSpPr>
            <p:nvPr/>
          </p:nvSpPr>
          <p:spPr bwMode="auto">
            <a:xfrm>
              <a:off x="170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1273" name="Group 31"/>
          <p:cNvGrpSpPr>
            <a:grpSpLocks/>
          </p:cNvGrpSpPr>
          <p:nvPr/>
        </p:nvGrpSpPr>
        <p:grpSpPr bwMode="auto">
          <a:xfrm>
            <a:off x="3888222" y="2192895"/>
            <a:ext cx="1260476" cy="1449387"/>
            <a:chOff x="906" y="3173"/>
            <a:chExt cx="907" cy="907"/>
          </a:xfrm>
        </p:grpSpPr>
        <p:sp>
          <p:nvSpPr>
            <p:cNvPr id="11290" name="Text Box 32"/>
            <p:cNvSpPr txBox="1">
              <a:spLocks noChangeArrowheads="1"/>
            </p:cNvSpPr>
            <p:nvPr/>
          </p:nvSpPr>
          <p:spPr bwMode="auto">
            <a:xfrm>
              <a:off x="906" y="3173"/>
              <a:ext cx="90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400" smtClean="0">
                  <a:latin typeface="맑은 고딕" pitchFamily="50" charset="-127"/>
                  <a:ea typeface="맑은 고딕" pitchFamily="50" charset="-127"/>
                </a:rPr>
                <a:t>Temp001.dtf</a:t>
              </a:r>
              <a:endParaRPr lang="en-US" altLang="ko-KR" sz="14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91" name="Text Box 33"/>
            <p:cNvSpPr txBox="1">
              <a:spLocks noChangeArrowheads="1"/>
            </p:cNvSpPr>
            <p:nvPr/>
          </p:nvSpPr>
          <p:spPr bwMode="auto">
            <a:xfrm>
              <a:off x="906" y="3400"/>
              <a:ext cx="453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Segments 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Temp</a:t>
              </a:r>
            </a:p>
          </p:txBody>
        </p:sp>
        <p:sp>
          <p:nvSpPr>
            <p:cNvPr id="11292" name="Text Box 34"/>
            <p:cNvSpPr txBox="1">
              <a:spLocks noChangeArrowheads="1"/>
            </p:cNvSpPr>
            <p:nvPr/>
          </p:nvSpPr>
          <p:spPr bwMode="auto">
            <a:xfrm>
              <a:off x="1360" y="3400"/>
              <a:ext cx="453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Segments 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Temp</a:t>
              </a:r>
            </a:p>
          </p:txBody>
        </p:sp>
        <p:sp>
          <p:nvSpPr>
            <p:cNvPr id="11293" name="Text Box 35"/>
            <p:cNvSpPr txBox="1">
              <a:spLocks noChangeArrowheads="1"/>
            </p:cNvSpPr>
            <p:nvPr/>
          </p:nvSpPr>
          <p:spPr bwMode="auto">
            <a:xfrm>
              <a:off x="90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E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x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t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e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n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t</a:t>
              </a:r>
            </a:p>
          </p:txBody>
        </p:sp>
        <p:sp>
          <p:nvSpPr>
            <p:cNvPr id="11294" name="Text Box 36"/>
            <p:cNvSpPr txBox="1">
              <a:spLocks noChangeArrowheads="1"/>
            </p:cNvSpPr>
            <p:nvPr/>
          </p:nvSpPr>
          <p:spPr bwMode="auto">
            <a:xfrm>
              <a:off x="102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95" name="Text Box 37"/>
            <p:cNvSpPr txBox="1">
              <a:spLocks noChangeArrowheads="1"/>
            </p:cNvSpPr>
            <p:nvPr/>
          </p:nvSpPr>
          <p:spPr bwMode="auto">
            <a:xfrm>
              <a:off x="1133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96" name="Text Box 38"/>
            <p:cNvSpPr txBox="1">
              <a:spLocks noChangeArrowheads="1"/>
            </p:cNvSpPr>
            <p:nvPr/>
          </p:nvSpPr>
          <p:spPr bwMode="auto">
            <a:xfrm>
              <a:off x="124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97" name="Text Box 39"/>
            <p:cNvSpPr txBox="1">
              <a:spLocks noChangeArrowheads="1"/>
            </p:cNvSpPr>
            <p:nvPr/>
          </p:nvSpPr>
          <p:spPr bwMode="auto">
            <a:xfrm>
              <a:off x="136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98" name="Text Box 40"/>
            <p:cNvSpPr txBox="1">
              <a:spLocks noChangeArrowheads="1"/>
            </p:cNvSpPr>
            <p:nvPr/>
          </p:nvSpPr>
          <p:spPr bwMode="auto">
            <a:xfrm>
              <a:off x="1473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99" name="Text Box 41"/>
            <p:cNvSpPr txBox="1">
              <a:spLocks noChangeArrowheads="1"/>
            </p:cNvSpPr>
            <p:nvPr/>
          </p:nvSpPr>
          <p:spPr bwMode="auto">
            <a:xfrm>
              <a:off x="158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300" name="Text Box 42"/>
            <p:cNvSpPr txBox="1">
              <a:spLocks noChangeArrowheads="1"/>
            </p:cNvSpPr>
            <p:nvPr/>
          </p:nvSpPr>
          <p:spPr bwMode="auto">
            <a:xfrm>
              <a:off x="170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11274" name="Group 43"/>
          <p:cNvGrpSpPr>
            <a:grpSpLocks/>
          </p:cNvGrpSpPr>
          <p:nvPr/>
        </p:nvGrpSpPr>
        <p:grpSpPr bwMode="auto">
          <a:xfrm>
            <a:off x="5472398" y="2192895"/>
            <a:ext cx="1260476" cy="1449387"/>
            <a:chOff x="906" y="3173"/>
            <a:chExt cx="907" cy="907"/>
          </a:xfrm>
        </p:grpSpPr>
        <p:sp>
          <p:nvSpPr>
            <p:cNvPr id="11279" name="Text Box 44"/>
            <p:cNvSpPr txBox="1">
              <a:spLocks noChangeArrowheads="1"/>
            </p:cNvSpPr>
            <p:nvPr/>
          </p:nvSpPr>
          <p:spPr bwMode="auto">
            <a:xfrm>
              <a:off x="906" y="3173"/>
              <a:ext cx="90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400" dirty="0" err="1" smtClean="0">
                  <a:latin typeface="맑은 고딕" pitchFamily="50" charset="-127"/>
                  <a:ea typeface="맑은 고딕" pitchFamily="50" charset="-127"/>
                </a:rPr>
                <a:t>Apm_ts.dtf</a:t>
              </a:r>
              <a:endParaRPr lang="en-US" altLang="ko-KR" sz="140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80" name="Text Box 45"/>
            <p:cNvSpPr txBox="1">
              <a:spLocks noChangeArrowheads="1"/>
            </p:cNvSpPr>
            <p:nvPr/>
          </p:nvSpPr>
          <p:spPr bwMode="auto">
            <a:xfrm>
              <a:off x="906" y="3400"/>
              <a:ext cx="453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Segments 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Table</a:t>
              </a:r>
            </a:p>
          </p:txBody>
        </p:sp>
        <p:sp>
          <p:nvSpPr>
            <p:cNvPr id="11281" name="Text Box 46"/>
            <p:cNvSpPr txBox="1">
              <a:spLocks noChangeArrowheads="1"/>
            </p:cNvSpPr>
            <p:nvPr/>
          </p:nvSpPr>
          <p:spPr bwMode="auto">
            <a:xfrm>
              <a:off x="1360" y="3400"/>
              <a:ext cx="453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Segments 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Table</a:t>
              </a:r>
            </a:p>
          </p:txBody>
        </p:sp>
        <p:sp>
          <p:nvSpPr>
            <p:cNvPr id="11282" name="Text Box 47"/>
            <p:cNvSpPr txBox="1">
              <a:spLocks noChangeArrowheads="1"/>
            </p:cNvSpPr>
            <p:nvPr/>
          </p:nvSpPr>
          <p:spPr bwMode="auto">
            <a:xfrm>
              <a:off x="90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E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x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t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e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n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t</a:t>
              </a:r>
            </a:p>
          </p:txBody>
        </p:sp>
        <p:sp>
          <p:nvSpPr>
            <p:cNvPr id="11283" name="Text Box 48"/>
            <p:cNvSpPr txBox="1">
              <a:spLocks noChangeArrowheads="1"/>
            </p:cNvSpPr>
            <p:nvPr/>
          </p:nvSpPr>
          <p:spPr bwMode="auto">
            <a:xfrm>
              <a:off x="102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84" name="Text Box 49"/>
            <p:cNvSpPr txBox="1">
              <a:spLocks noChangeArrowheads="1"/>
            </p:cNvSpPr>
            <p:nvPr/>
          </p:nvSpPr>
          <p:spPr bwMode="auto">
            <a:xfrm>
              <a:off x="1133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85" name="Text Box 50"/>
            <p:cNvSpPr txBox="1">
              <a:spLocks noChangeArrowheads="1"/>
            </p:cNvSpPr>
            <p:nvPr/>
          </p:nvSpPr>
          <p:spPr bwMode="auto">
            <a:xfrm>
              <a:off x="124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86" name="Text Box 51"/>
            <p:cNvSpPr txBox="1">
              <a:spLocks noChangeArrowheads="1"/>
            </p:cNvSpPr>
            <p:nvPr/>
          </p:nvSpPr>
          <p:spPr bwMode="auto">
            <a:xfrm>
              <a:off x="136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87" name="Text Box 52"/>
            <p:cNvSpPr txBox="1">
              <a:spLocks noChangeArrowheads="1"/>
            </p:cNvSpPr>
            <p:nvPr/>
          </p:nvSpPr>
          <p:spPr bwMode="auto">
            <a:xfrm>
              <a:off x="1473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88" name="Text Box 53"/>
            <p:cNvSpPr txBox="1">
              <a:spLocks noChangeArrowheads="1"/>
            </p:cNvSpPr>
            <p:nvPr/>
          </p:nvSpPr>
          <p:spPr bwMode="auto">
            <a:xfrm>
              <a:off x="158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289" name="Text Box 54"/>
            <p:cNvSpPr txBox="1">
              <a:spLocks noChangeArrowheads="1"/>
            </p:cNvSpPr>
            <p:nvPr/>
          </p:nvSpPr>
          <p:spPr bwMode="auto">
            <a:xfrm>
              <a:off x="170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11275" name="Text Box 55"/>
          <p:cNvSpPr txBox="1">
            <a:spLocks noChangeArrowheads="1"/>
          </p:cNvSpPr>
          <p:nvPr/>
        </p:nvSpPr>
        <p:spPr bwMode="auto">
          <a:xfrm>
            <a:off x="826951" y="3642282"/>
            <a:ext cx="926943" cy="64559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System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Tablespace</a:t>
            </a:r>
          </a:p>
        </p:txBody>
      </p:sp>
      <p:sp>
        <p:nvSpPr>
          <p:cNvPr id="11276" name="Text Box 56"/>
          <p:cNvSpPr txBox="1">
            <a:spLocks noChangeArrowheads="1"/>
          </p:cNvSpPr>
          <p:nvPr/>
        </p:nvSpPr>
        <p:spPr bwMode="auto">
          <a:xfrm>
            <a:off x="2452191" y="3642282"/>
            <a:ext cx="926943" cy="64559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Undo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Tablespace</a:t>
            </a:r>
          </a:p>
        </p:txBody>
      </p:sp>
      <p:sp>
        <p:nvSpPr>
          <p:cNvPr id="11277" name="Text Box 57"/>
          <p:cNvSpPr txBox="1">
            <a:spLocks noChangeArrowheads="1"/>
          </p:cNvSpPr>
          <p:nvPr/>
        </p:nvSpPr>
        <p:spPr bwMode="auto">
          <a:xfrm>
            <a:off x="4081896" y="3642282"/>
            <a:ext cx="926943" cy="64559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Temp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Tablespace</a:t>
            </a:r>
          </a:p>
        </p:txBody>
      </p:sp>
      <p:sp>
        <p:nvSpPr>
          <p:cNvPr id="11278" name="Text Box 58"/>
          <p:cNvSpPr txBox="1">
            <a:spLocks noChangeArrowheads="1"/>
          </p:cNvSpPr>
          <p:nvPr/>
        </p:nvSpPr>
        <p:spPr bwMode="auto">
          <a:xfrm>
            <a:off x="5674010" y="3642282"/>
            <a:ext cx="926943" cy="64559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APM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 dirty="0" err="1">
                <a:latin typeface="맑은 고딕" pitchFamily="50" charset="-127"/>
                <a:ea typeface="맑은 고딕" pitchFamily="50" charset="-127"/>
              </a:rPr>
              <a:t>Tablespace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59" name="Group 43"/>
          <p:cNvGrpSpPr>
            <a:grpSpLocks/>
          </p:cNvGrpSpPr>
          <p:nvPr/>
        </p:nvGrpSpPr>
        <p:grpSpPr bwMode="auto">
          <a:xfrm>
            <a:off x="6983932" y="2194816"/>
            <a:ext cx="1260476" cy="1449387"/>
            <a:chOff x="906" y="3173"/>
            <a:chExt cx="907" cy="907"/>
          </a:xfrm>
        </p:grpSpPr>
        <p:sp>
          <p:nvSpPr>
            <p:cNvPr id="60" name="Text Box 44"/>
            <p:cNvSpPr txBox="1">
              <a:spLocks noChangeArrowheads="1"/>
            </p:cNvSpPr>
            <p:nvPr/>
          </p:nvSpPr>
          <p:spPr bwMode="auto">
            <a:xfrm>
              <a:off x="906" y="3173"/>
              <a:ext cx="907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400" smtClean="0">
                  <a:latin typeface="맑은 고딕" pitchFamily="50" charset="-127"/>
                  <a:ea typeface="맑은 고딕" pitchFamily="50" charset="-127"/>
                </a:rPr>
                <a:t>Usr001.dtf</a:t>
              </a:r>
              <a:endParaRPr lang="en-US" altLang="ko-KR" sz="14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1" name="Text Box 45"/>
            <p:cNvSpPr txBox="1">
              <a:spLocks noChangeArrowheads="1"/>
            </p:cNvSpPr>
            <p:nvPr/>
          </p:nvSpPr>
          <p:spPr bwMode="auto">
            <a:xfrm>
              <a:off x="906" y="3400"/>
              <a:ext cx="453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Segments 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Table</a:t>
              </a:r>
            </a:p>
          </p:txBody>
        </p:sp>
        <p:sp>
          <p:nvSpPr>
            <p:cNvPr id="62" name="Text Box 46"/>
            <p:cNvSpPr txBox="1">
              <a:spLocks noChangeArrowheads="1"/>
            </p:cNvSpPr>
            <p:nvPr/>
          </p:nvSpPr>
          <p:spPr bwMode="auto">
            <a:xfrm>
              <a:off x="1360" y="3400"/>
              <a:ext cx="453" cy="227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Segments </a:t>
              </a:r>
            </a:p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1000">
                  <a:latin typeface="맑은 고딕" pitchFamily="50" charset="-127"/>
                  <a:ea typeface="맑은 고딕" pitchFamily="50" charset="-127"/>
                </a:rPr>
                <a:t>Table</a:t>
              </a:r>
            </a:p>
          </p:txBody>
        </p:sp>
        <p:sp>
          <p:nvSpPr>
            <p:cNvPr id="63" name="Text Box 47"/>
            <p:cNvSpPr txBox="1">
              <a:spLocks noChangeArrowheads="1"/>
            </p:cNvSpPr>
            <p:nvPr/>
          </p:nvSpPr>
          <p:spPr bwMode="auto">
            <a:xfrm>
              <a:off x="90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E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x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t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e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n</a:t>
              </a:r>
            </a:p>
            <a:p>
              <a:pPr algn="ctr" latinLnBrk="0">
                <a:lnSpc>
                  <a:spcPts val="8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None/>
              </a:pPr>
              <a:r>
                <a:rPr lang="en-US" altLang="ko-KR" sz="800">
                  <a:latin typeface="맑은 고딕" pitchFamily="50" charset="-127"/>
                  <a:ea typeface="맑은 고딕" pitchFamily="50" charset="-127"/>
                </a:rPr>
                <a:t>t</a:t>
              </a:r>
            </a:p>
          </p:txBody>
        </p:sp>
        <p:sp>
          <p:nvSpPr>
            <p:cNvPr id="64" name="Text Box 48"/>
            <p:cNvSpPr txBox="1">
              <a:spLocks noChangeArrowheads="1"/>
            </p:cNvSpPr>
            <p:nvPr/>
          </p:nvSpPr>
          <p:spPr bwMode="auto">
            <a:xfrm>
              <a:off x="102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5" name="Text Box 49"/>
            <p:cNvSpPr txBox="1">
              <a:spLocks noChangeArrowheads="1"/>
            </p:cNvSpPr>
            <p:nvPr/>
          </p:nvSpPr>
          <p:spPr bwMode="auto">
            <a:xfrm>
              <a:off x="1133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6" name="Text Box 50"/>
            <p:cNvSpPr txBox="1">
              <a:spLocks noChangeArrowheads="1"/>
            </p:cNvSpPr>
            <p:nvPr/>
          </p:nvSpPr>
          <p:spPr bwMode="auto">
            <a:xfrm>
              <a:off x="124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7" name="Text Box 51"/>
            <p:cNvSpPr txBox="1">
              <a:spLocks noChangeArrowheads="1"/>
            </p:cNvSpPr>
            <p:nvPr/>
          </p:nvSpPr>
          <p:spPr bwMode="auto">
            <a:xfrm>
              <a:off x="136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Text Box 52"/>
            <p:cNvSpPr txBox="1">
              <a:spLocks noChangeArrowheads="1"/>
            </p:cNvSpPr>
            <p:nvPr/>
          </p:nvSpPr>
          <p:spPr bwMode="auto">
            <a:xfrm>
              <a:off x="1473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9" name="Text Box 53"/>
            <p:cNvSpPr txBox="1">
              <a:spLocks noChangeArrowheads="1"/>
            </p:cNvSpPr>
            <p:nvPr/>
          </p:nvSpPr>
          <p:spPr bwMode="auto">
            <a:xfrm>
              <a:off x="1586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0" name="Text Box 54"/>
            <p:cNvSpPr txBox="1">
              <a:spLocks noChangeArrowheads="1"/>
            </p:cNvSpPr>
            <p:nvPr/>
          </p:nvSpPr>
          <p:spPr bwMode="auto">
            <a:xfrm>
              <a:off x="1700" y="3627"/>
              <a:ext cx="113" cy="453"/>
            </a:xfrm>
            <a:prstGeom prst="rect">
              <a:avLst/>
            </a:prstGeom>
            <a:noFill/>
            <a:ln w="9525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1pPr>
              <a:lvl2pPr marL="742950" indent="-28575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2pPr>
              <a:lvl3pPr marL="11430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3pPr>
              <a:lvl4pPr marL="16002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4pPr>
              <a:lvl5pPr marL="2057400" indent="-228600" eaLnBrk="0" hangingPunct="0"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200">
                  <a:solidFill>
                    <a:schemeClr val="tx1"/>
                  </a:solidFill>
                  <a:latin typeface="-윤고딕120"/>
                  <a:ea typeface="굴림" pitchFamily="50" charset="-127"/>
                </a:defRPr>
              </a:lvl9pPr>
            </a:lstStyle>
            <a:p>
              <a:pPr algn="ctr" latinLnBrk="0">
                <a:lnSpc>
                  <a:spcPct val="120000"/>
                </a:lnSpc>
                <a:spcAft>
                  <a:spcPct val="15000"/>
                </a:spcAft>
                <a:buClr>
                  <a:srgbClr val="087EA8"/>
                </a:buClr>
                <a:buFont typeface="-윤고딕120"/>
                <a:buChar char="▪"/>
              </a:pPr>
              <a:endParaRPr lang="en-US" altLang="ko-KR" sz="80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1" name="Text Box 58"/>
          <p:cNvSpPr txBox="1">
            <a:spLocks noChangeArrowheads="1"/>
          </p:cNvSpPr>
          <p:nvPr/>
        </p:nvSpPr>
        <p:spPr bwMode="auto">
          <a:xfrm>
            <a:off x="7185544" y="3644203"/>
            <a:ext cx="926943" cy="64559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/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User</a:t>
            </a:r>
          </a:p>
          <a:p>
            <a:pPr algn="ctr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Tablespace</a:t>
            </a:r>
          </a:p>
        </p:txBody>
      </p:sp>
    </p:spTree>
    <p:extLst>
      <p:ext uri="{BB962C8B-B14F-4D97-AF65-F5344CB8AC3E}">
        <p14:creationId xmlns:p14="http://schemas.microsoft.com/office/powerpoint/2010/main" val="3460307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</a:t>
            </a:r>
            <a:r>
              <a:rPr lang="en-US" altLang="ko-KR" dirty="0"/>
              <a:t>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4"/>
            <a:ext cx="8577262" cy="1014053"/>
          </a:xfrm>
        </p:spPr>
        <p:txBody>
          <a:bodyPr/>
          <a:lstStyle/>
          <a:p>
            <a:r>
              <a:rPr lang="en-US" altLang="ko-KR" dirty="0" err="1" smtClean="0"/>
              <a:t>Tablespace</a:t>
            </a:r>
            <a:r>
              <a:rPr lang="en-US" altLang="ko-KR" dirty="0" smtClean="0"/>
              <a:t> &amp; </a:t>
            </a:r>
            <a:r>
              <a:rPr lang="en-US" altLang="ko-KR" dirty="0" err="1" smtClean="0"/>
              <a:t>Datafiles</a:t>
            </a:r>
            <a:endParaRPr lang="en-US" altLang="ko-KR" dirty="0" smtClean="0"/>
          </a:p>
          <a:p>
            <a:pPr marL="0" lvl="1" indent="0">
              <a:lnSpc>
                <a:spcPct val="120000"/>
              </a:lnSpc>
              <a:buNone/>
            </a:pPr>
            <a:r>
              <a:rPr lang="en-US" altLang="ko-KR" dirty="0" smtClean="0"/>
              <a:t>   -</a:t>
            </a:r>
            <a:r>
              <a:rPr lang="en-US" altLang="ko-KR" dirty="0" err="1" smtClean="0"/>
              <a:t>Tablespace</a:t>
            </a:r>
            <a:r>
              <a:rPr lang="ko-KR" altLang="en-US" dirty="0"/>
              <a:t>는 하나이상의 물리적인 </a:t>
            </a:r>
            <a:r>
              <a:rPr lang="en-US" altLang="ko-KR" dirty="0" err="1"/>
              <a:t>datafile</a:t>
            </a:r>
            <a:r>
              <a:rPr lang="ko-KR" altLang="en-US" dirty="0"/>
              <a:t>을 가지며, 하나의 </a:t>
            </a:r>
            <a:r>
              <a:rPr lang="en-US" altLang="ko-KR" dirty="0" err="1"/>
              <a:t>datafile</a:t>
            </a:r>
            <a:r>
              <a:rPr lang="ko-KR" altLang="en-US" dirty="0"/>
              <a:t>은 오직 하나의 </a:t>
            </a:r>
            <a:r>
              <a:rPr lang="en-US" altLang="ko-KR" dirty="0" err="1" smtClean="0"/>
              <a:t>Tablespace</a:t>
            </a:r>
            <a:r>
              <a:rPr lang="ko-KR" altLang="en-US" dirty="0" smtClean="0"/>
              <a:t>에 포함</a:t>
            </a:r>
            <a:endParaRPr lang="en-US" altLang="ko-KR" dirty="0" smtClean="0"/>
          </a:p>
          <a:p>
            <a:pPr marL="0" indent="0">
              <a:buNone/>
            </a:pPr>
            <a:endParaRPr lang="ko-KR" altLang="en-US" dirty="0" smtClean="0"/>
          </a:p>
        </p:txBody>
      </p:sp>
      <p:sp>
        <p:nvSpPr>
          <p:cNvPr id="45" name="Rectangle 4"/>
          <p:cNvSpPr>
            <a:spLocks noChangeArrowheads="1"/>
          </p:cNvSpPr>
          <p:nvPr/>
        </p:nvSpPr>
        <p:spPr bwMode="auto">
          <a:xfrm>
            <a:off x="1143000" y="2170427"/>
            <a:ext cx="6858000" cy="2832100"/>
          </a:xfrm>
          <a:prstGeom prst="rect">
            <a:avLst/>
          </a:prstGeom>
          <a:solidFill>
            <a:schemeClr val="tx2">
              <a:lumMod val="50000"/>
              <a:lumOff val="50000"/>
            </a:schemeClr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grpSp>
        <p:nvGrpSpPr>
          <p:cNvPr id="46" name="Group 5"/>
          <p:cNvGrpSpPr>
            <a:grpSpLocks/>
          </p:cNvGrpSpPr>
          <p:nvPr/>
        </p:nvGrpSpPr>
        <p:grpSpPr bwMode="auto">
          <a:xfrm>
            <a:off x="1701800" y="2357752"/>
            <a:ext cx="2600325" cy="2470150"/>
            <a:chOff x="746" y="1263"/>
            <a:chExt cx="1920" cy="1955"/>
          </a:xfrm>
        </p:grpSpPr>
        <p:sp>
          <p:nvSpPr>
            <p:cNvPr id="47" name="Oval 6"/>
            <p:cNvSpPr>
              <a:spLocks noChangeArrowheads="1"/>
            </p:cNvSpPr>
            <p:nvPr/>
          </p:nvSpPr>
          <p:spPr bwMode="auto">
            <a:xfrm>
              <a:off x="750" y="2616"/>
              <a:ext cx="1902" cy="602"/>
            </a:xfrm>
            <a:prstGeom prst="ellipse">
              <a:avLst/>
            </a:prstGeom>
            <a:gradFill rotWithShape="0">
              <a:gsLst>
                <a:gs pos="0">
                  <a:srgbClr val="8B5F4E"/>
                </a:gs>
                <a:gs pos="50000">
                  <a:schemeClr val="tx1"/>
                </a:gs>
                <a:gs pos="100000">
                  <a:srgbClr val="8B5F4E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48" name="Line 7"/>
            <p:cNvSpPr>
              <a:spLocks noChangeShapeType="1"/>
            </p:cNvSpPr>
            <p:nvPr/>
          </p:nvSpPr>
          <p:spPr bwMode="auto">
            <a:xfrm>
              <a:off x="2652" y="1558"/>
              <a:ext cx="0" cy="14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49" name="Rectangle 8"/>
            <p:cNvSpPr>
              <a:spLocks noChangeArrowheads="1"/>
            </p:cNvSpPr>
            <p:nvPr/>
          </p:nvSpPr>
          <p:spPr bwMode="auto">
            <a:xfrm>
              <a:off x="757" y="1587"/>
              <a:ext cx="1909" cy="1339"/>
            </a:xfrm>
            <a:prstGeom prst="rect">
              <a:avLst/>
            </a:prstGeom>
            <a:gradFill rotWithShape="0">
              <a:gsLst>
                <a:gs pos="0">
                  <a:srgbClr val="8B5F4E"/>
                </a:gs>
                <a:gs pos="50000">
                  <a:schemeClr val="tx1"/>
                </a:gs>
                <a:gs pos="100000">
                  <a:srgbClr val="8B5F4E"/>
                </a:gs>
              </a:gsLst>
              <a:lin ang="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50" name="Oval 9"/>
            <p:cNvSpPr>
              <a:spLocks noChangeArrowheads="1"/>
            </p:cNvSpPr>
            <p:nvPr/>
          </p:nvSpPr>
          <p:spPr bwMode="auto">
            <a:xfrm>
              <a:off x="750" y="1263"/>
              <a:ext cx="1902" cy="611"/>
            </a:xfrm>
            <a:prstGeom prst="ellipse">
              <a:avLst/>
            </a:prstGeom>
            <a:gradFill rotWithShape="0">
              <a:gsLst>
                <a:gs pos="0">
                  <a:srgbClr val="8B5F4E"/>
                </a:gs>
                <a:gs pos="50000">
                  <a:schemeClr val="tx1"/>
                </a:gs>
                <a:gs pos="100000">
                  <a:srgbClr val="8B5F4E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51" name="Line 10"/>
            <p:cNvSpPr>
              <a:spLocks noChangeShapeType="1"/>
            </p:cNvSpPr>
            <p:nvPr/>
          </p:nvSpPr>
          <p:spPr bwMode="auto">
            <a:xfrm>
              <a:off x="746" y="1587"/>
              <a:ext cx="0" cy="13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grpSp>
        <p:nvGrpSpPr>
          <p:cNvPr id="52" name="Group 11"/>
          <p:cNvGrpSpPr>
            <a:grpSpLocks/>
          </p:cNvGrpSpPr>
          <p:nvPr/>
        </p:nvGrpSpPr>
        <p:grpSpPr bwMode="auto">
          <a:xfrm>
            <a:off x="4803775" y="2357752"/>
            <a:ext cx="2600325" cy="2470150"/>
            <a:chOff x="3036" y="1263"/>
            <a:chExt cx="1920" cy="1955"/>
          </a:xfrm>
        </p:grpSpPr>
        <p:sp>
          <p:nvSpPr>
            <p:cNvPr id="53" name="Oval 12"/>
            <p:cNvSpPr>
              <a:spLocks noChangeArrowheads="1"/>
            </p:cNvSpPr>
            <p:nvPr/>
          </p:nvSpPr>
          <p:spPr bwMode="auto">
            <a:xfrm>
              <a:off x="3040" y="2616"/>
              <a:ext cx="1902" cy="602"/>
            </a:xfrm>
            <a:prstGeom prst="ellipse">
              <a:avLst/>
            </a:prstGeom>
            <a:gradFill rotWithShape="0">
              <a:gsLst>
                <a:gs pos="0">
                  <a:srgbClr val="8B5F4E"/>
                </a:gs>
                <a:gs pos="50000">
                  <a:schemeClr val="tx1"/>
                </a:gs>
                <a:gs pos="100000">
                  <a:srgbClr val="8B5F4E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54" name="Line 13"/>
            <p:cNvSpPr>
              <a:spLocks noChangeShapeType="1"/>
            </p:cNvSpPr>
            <p:nvPr/>
          </p:nvSpPr>
          <p:spPr bwMode="auto">
            <a:xfrm>
              <a:off x="4942" y="1558"/>
              <a:ext cx="0" cy="140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55" name="Rectangle 14"/>
            <p:cNvSpPr>
              <a:spLocks noChangeArrowheads="1"/>
            </p:cNvSpPr>
            <p:nvPr/>
          </p:nvSpPr>
          <p:spPr bwMode="auto">
            <a:xfrm>
              <a:off x="3047" y="1587"/>
              <a:ext cx="1909" cy="1339"/>
            </a:xfrm>
            <a:prstGeom prst="rect">
              <a:avLst/>
            </a:prstGeom>
            <a:gradFill rotWithShape="0">
              <a:gsLst>
                <a:gs pos="0">
                  <a:srgbClr val="8B5F4E"/>
                </a:gs>
                <a:gs pos="50000">
                  <a:schemeClr val="tx1"/>
                </a:gs>
                <a:gs pos="100000">
                  <a:srgbClr val="8B5F4E"/>
                </a:gs>
              </a:gsLst>
              <a:lin ang="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56" name="Oval 15"/>
            <p:cNvSpPr>
              <a:spLocks noChangeArrowheads="1"/>
            </p:cNvSpPr>
            <p:nvPr/>
          </p:nvSpPr>
          <p:spPr bwMode="auto">
            <a:xfrm>
              <a:off x="3040" y="1263"/>
              <a:ext cx="1902" cy="611"/>
            </a:xfrm>
            <a:prstGeom prst="ellipse">
              <a:avLst/>
            </a:prstGeom>
            <a:gradFill rotWithShape="0">
              <a:gsLst>
                <a:gs pos="0">
                  <a:srgbClr val="8B5F4E"/>
                </a:gs>
                <a:gs pos="50000">
                  <a:schemeClr val="tx1"/>
                </a:gs>
                <a:gs pos="100000">
                  <a:srgbClr val="8B5F4E"/>
                </a:gs>
              </a:gsLst>
              <a:lin ang="0" scaled="1"/>
            </a:gradFill>
            <a:ln w="127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ko-KR" altLang="en-US">
                <a:ea typeface="굴림" pitchFamily="50" charset="-127"/>
              </a:endParaRPr>
            </a:p>
          </p:txBody>
        </p:sp>
        <p:sp>
          <p:nvSpPr>
            <p:cNvPr id="57" name="Line 16"/>
            <p:cNvSpPr>
              <a:spLocks noChangeShapeType="1"/>
            </p:cNvSpPr>
            <p:nvPr/>
          </p:nvSpPr>
          <p:spPr bwMode="auto">
            <a:xfrm>
              <a:off x="3036" y="1587"/>
              <a:ext cx="0" cy="1398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58" name="Rectangle 17"/>
          <p:cNvSpPr>
            <a:spLocks noChangeArrowheads="1"/>
          </p:cNvSpPr>
          <p:nvPr/>
        </p:nvSpPr>
        <p:spPr bwMode="auto">
          <a:xfrm>
            <a:off x="2024063" y="3307077"/>
            <a:ext cx="787400" cy="4191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59" name="Rectangle 18"/>
          <p:cNvSpPr>
            <a:spLocks noChangeArrowheads="1"/>
          </p:cNvSpPr>
          <p:nvPr/>
        </p:nvSpPr>
        <p:spPr bwMode="auto">
          <a:xfrm>
            <a:off x="3067050" y="3294377"/>
            <a:ext cx="2914650" cy="4191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60" name="Rectangle 19"/>
          <p:cNvSpPr>
            <a:spLocks noChangeArrowheads="1"/>
          </p:cNvSpPr>
          <p:nvPr/>
        </p:nvSpPr>
        <p:spPr bwMode="auto">
          <a:xfrm>
            <a:off x="2036763" y="3850002"/>
            <a:ext cx="788987" cy="4191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61" name="Rectangle 20"/>
          <p:cNvSpPr>
            <a:spLocks noChangeArrowheads="1"/>
          </p:cNvSpPr>
          <p:nvPr/>
        </p:nvSpPr>
        <p:spPr bwMode="auto">
          <a:xfrm>
            <a:off x="3094038" y="3837302"/>
            <a:ext cx="788987" cy="280988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62" name="Rectangle 21"/>
          <p:cNvSpPr>
            <a:spLocks noChangeArrowheads="1"/>
          </p:cNvSpPr>
          <p:nvPr/>
        </p:nvSpPr>
        <p:spPr bwMode="auto">
          <a:xfrm>
            <a:off x="6305550" y="3294377"/>
            <a:ext cx="787400" cy="4191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63" name="Rectangle 22"/>
          <p:cNvSpPr>
            <a:spLocks noChangeArrowheads="1"/>
          </p:cNvSpPr>
          <p:nvPr/>
        </p:nvSpPr>
        <p:spPr bwMode="auto">
          <a:xfrm>
            <a:off x="6305550" y="3850002"/>
            <a:ext cx="787400" cy="4191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64" name="Rectangle 23"/>
          <p:cNvSpPr>
            <a:spLocks noChangeArrowheads="1"/>
          </p:cNvSpPr>
          <p:nvPr/>
        </p:nvSpPr>
        <p:spPr bwMode="auto">
          <a:xfrm>
            <a:off x="3089275" y="4235765"/>
            <a:ext cx="787400" cy="280987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65" name="Rectangle 24"/>
          <p:cNvSpPr>
            <a:spLocks noChangeArrowheads="1"/>
          </p:cNvSpPr>
          <p:nvPr/>
        </p:nvSpPr>
        <p:spPr bwMode="auto">
          <a:xfrm>
            <a:off x="5195888" y="3827777"/>
            <a:ext cx="788987" cy="279400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66" name="Rectangle 25"/>
          <p:cNvSpPr>
            <a:spLocks noChangeArrowheads="1"/>
          </p:cNvSpPr>
          <p:nvPr/>
        </p:nvSpPr>
        <p:spPr bwMode="auto">
          <a:xfrm>
            <a:off x="5191125" y="4226240"/>
            <a:ext cx="788988" cy="280987"/>
          </a:xfrm>
          <a:prstGeom prst="rect">
            <a:avLst/>
          </a:prstGeom>
          <a:solidFill>
            <a:schemeClr val="folHlink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67" name="Rectangle 26"/>
          <p:cNvSpPr>
            <a:spLocks noChangeArrowheads="1"/>
          </p:cNvSpPr>
          <p:nvPr/>
        </p:nvSpPr>
        <p:spPr bwMode="auto">
          <a:xfrm>
            <a:off x="2101850" y="3391215"/>
            <a:ext cx="714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tx2"/>
                </a:solidFill>
                <a:latin typeface="Arial" charset="0"/>
                <a:ea typeface="돋움" pitchFamily="50" charset="-127"/>
              </a:rPr>
              <a:t>Table</a:t>
            </a:r>
          </a:p>
        </p:txBody>
      </p:sp>
      <p:sp>
        <p:nvSpPr>
          <p:cNvPr id="68" name="Rectangle 27"/>
          <p:cNvSpPr>
            <a:spLocks noChangeArrowheads="1"/>
          </p:cNvSpPr>
          <p:nvPr/>
        </p:nvSpPr>
        <p:spPr bwMode="auto">
          <a:xfrm>
            <a:off x="2095500" y="3930965"/>
            <a:ext cx="714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tx2"/>
                </a:solidFill>
                <a:latin typeface="Arial" charset="0"/>
                <a:ea typeface="돋움" pitchFamily="50" charset="-127"/>
              </a:rPr>
              <a:t>Table</a:t>
            </a:r>
          </a:p>
        </p:txBody>
      </p:sp>
      <p:sp>
        <p:nvSpPr>
          <p:cNvPr id="69" name="Rectangle 28"/>
          <p:cNvSpPr>
            <a:spLocks noChangeArrowheads="1"/>
          </p:cNvSpPr>
          <p:nvPr/>
        </p:nvSpPr>
        <p:spPr bwMode="auto">
          <a:xfrm>
            <a:off x="5262563" y="4240527"/>
            <a:ext cx="714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tx2"/>
                </a:solidFill>
                <a:latin typeface="Arial" charset="0"/>
                <a:ea typeface="돋움" pitchFamily="50" charset="-127"/>
              </a:rPr>
              <a:t>Table</a:t>
            </a:r>
          </a:p>
        </p:txBody>
      </p:sp>
      <p:sp>
        <p:nvSpPr>
          <p:cNvPr id="70" name="Rectangle 29"/>
          <p:cNvSpPr>
            <a:spLocks noChangeArrowheads="1"/>
          </p:cNvSpPr>
          <p:nvPr/>
        </p:nvSpPr>
        <p:spPr bwMode="auto">
          <a:xfrm>
            <a:off x="4173538" y="3378515"/>
            <a:ext cx="714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tx2"/>
                </a:solidFill>
                <a:latin typeface="Arial" charset="0"/>
                <a:ea typeface="돋움" pitchFamily="50" charset="-127"/>
              </a:rPr>
              <a:t>Table</a:t>
            </a:r>
          </a:p>
        </p:txBody>
      </p:sp>
      <p:sp>
        <p:nvSpPr>
          <p:cNvPr id="71" name="Rectangle 30"/>
          <p:cNvSpPr>
            <a:spLocks noChangeArrowheads="1"/>
          </p:cNvSpPr>
          <p:nvPr/>
        </p:nvSpPr>
        <p:spPr bwMode="auto">
          <a:xfrm>
            <a:off x="3159125" y="3846827"/>
            <a:ext cx="714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tx2"/>
                </a:solidFill>
                <a:latin typeface="Arial" charset="0"/>
                <a:ea typeface="돋움" pitchFamily="50" charset="-127"/>
              </a:rPr>
              <a:t>Index</a:t>
            </a:r>
          </a:p>
        </p:txBody>
      </p:sp>
      <p:sp>
        <p:nvSpPr>
          <p:cNvPr id="72" name="Rectangle 31"/>
          <p:cNvSpPr>
            <a:spLocks noChangeArrowheads="1"/>
          </p:cNvSpPr>
          <p:nvPr/>
        </p:nvSpPr>
        <p:spPr bwMode="auto">
          <a:xfrm>
            <a:off x="6364288" y="3903977"/>
            <a:ext cx="714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tx2"/>
                </a:solidFill>
                <a:latin typeface="Arial" charset="0"/>
                <a:ea typeface="돋움" pitchFamily="50" charset="-127"/>
              </a:rPr>
              <a:t>Index</a:t>
            </a:r>
          </a:p>
        </p:txBody>
      </p:sp>
      <p:sp>
        <p:nvSpPr>
          <p:cNvPr id="73" name="Rectangle 32"/>
          <p:cNvSpPr>
            <a:spLocks noChangeArrowheads="1"/>
          </p:cNvSpPr>
          <p:nvPr/>
        </p:nvSpPr>
        <p:spPr bwMode="auto">
          <a:xfrm>
            <a:off x="5262563" y="3823015"/>
            <a:ext cx="714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tx2"/>
                </a:solidFill>
                <a:latin typeface="Arial" charset="0"/>
                <a:ea typeface="돋움" pitchFamily="50" charset="-127"/>
              </a:rPr>
              <a:t>Index</a:t>
            </a:r>
          </a:p>
        </p:txBody>
      </p:sp>
      <p:sp>
        <p:nvSpPr>
          <p:cNvPr id="74" name="Rectangle 33"/>
          <p:cNvSpPr>
            <a:spLocks noChangeArrowheads="1"/>
          </p:cNvSpPr>
          <p:nvPr/>
        </p:nvSpPr>
        <p:spPr bwMode="auto">
          <a:xfrm>
            <a:off x="3162300" y="4253227"/>
            <a:ext cx="714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tx2"/>
                </a:solidFill>
                <a:latin typeface="Arial" charset="0"/>
                <a:ea typeface="돋움" pitchFamily="50" charset="-127"/>
              </a:rPr>
              <a:t>Index</a:t>
            </a:r>
          </a:p>
        </p:txBody>
      </p:sp>
      <p:sp>
        <p:nvSpPr>
          <p:cNvPr id="75" name="Rectangle 34"/>
          <p:cNvSpPr>
            <a:spLocks noChangeArrowheads="1"/>
          </p:cNvSpPr>
          <p:nvPr/>
        </p:nvSpPr>
        <p:spPr bwMode="auto">
          <a:xfrm>
            <a:off x="6364288" y="3361052"/>
            <a:ext cx="7143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tx2"/>
                </a:solidFill>
                <a:latin typeface="Arial" charset="0"/>
                <a:ea typeface="돋움" pitchFamily="50" charset="-127"/>
              </a:rPr>
              <a:t>Table</a:t>
            </a:r>
          </a:p>
        </p:txBody>
      </p:sp>
      <p:sp>
        <p:nvSpPr>
          <p:cNvPr id="76" name="Rectangle 35"/>
          <p:cNvSpPr>
            <a:spLocks noChangeArrowheads="1"/>
          </p:cNvSpPr>
          <p:nvPr/>
        </p:nvSpPr>
        <p:spPr bwMode="auto">
          <a:xfrm>
            <a:off x="5670550" y="5210490"/>
            <a:ext cx="942975" cy="349250"/>
          </a:xfrm>
          <a:prstGeom prst="rect">
            <a:avLst/>
          </a:prstGeom>
          <a:solidFill>
            <a:schemeClr val="accent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hlink"/>
                </a:solidFill>
                <a:latin typeface="Arial" charset="0"/>
                <a:ea typeface="돋움" pitchFamily="50" charset="-127"/>
              </a:rPr>
              <a:t>Objects</a:t>
            </a:r>
          </a:p>
        </p:txBody>
      </p:sp>
      <p:sp>
        <p:nvSpPr>
          <p:cNvPr id="77" name="Rectangle 36"/>
          <p:cNvSpPr>
            <a:spLocks noChangeArrowheads="1"/>
          </p:cNvSpPr>
          <p:nvPr/>
        </p:nvSpPr>
        <p:spPr bwMode="auto">
          <a:xfrm>
            <a:off x="2338388" y="5212077"/>
            <a:ext cx="1619250" cy="349250"/>
          </a:xfrm>
          <a:prstGeom prst="rect">
            <a:avLst/>
          </a:prstGeom>
          <a:solidFill>
            <a:schemeClr val="accent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 dirty="0">
                <a:solidFill>
                  <a:schemeClr val="hlink"/>
                </a:solidFill>
                <a:latin typeface="Arial" charset="0"/>
                <a:ea typeface="돋움" pitchFamily="50" charset="-127"/>
              </a:rPr>
              <a:t>Database Files</a:t>
            </a:r>
          </a:p>
        </p:txBody>
      </p:sp>
      <p:sp>
        <p:nvSpPr>
          <p:cNvPr id="78" name="Rectangle 37"/>
          <p:cNvSpPr>
            <a:spLocks noChangeArrowheads="1"/>
          </p:cNvSpPr>
          <p:nvPr/>
        </p:nvSpPr>
        <p:spPr bwMode="auto">
          <a:xfrm>
            <a:off x="1376363" y="2002152"/>
            <a:ext cx="1301750" cy="349250"/>
          </a:xfrm>
          <a:prstGeom prst="rect">
            <a:avLst/>
          </a:prstGeom>
          <a:solidFill>
            <a:schemeClr val="accent2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lIns="92075" tIns="46038" rIns="92075" bIns="46038">
            <a:spAutoFit/>
          </a:bodyPr>
          <a:lstStyle/>
          <a:p>
            <a:r>
              <a:rPr lang="en-US" altLang="ko-KR" sz="1600" b="1">
                <a:solidFill>
                  <a:schemeClr val="hlink"/>
                </a:solidFill>
                <a:latin typeface="Arial" charset="0"/>
                <a:ea typeface="돋움" pitchFamily="50" charset="-127"/>
              </a:rPr>
              <a:t>Tablespace</a:t>
            </a:r>
          </a:p>
        </p:txBody>
      </p:sp>
      <p:sp>
        <p:nvSpPr>
          <p:cNvPr id="79" name="Line 38"/>
          <p:cNvSpPr>
            <a:spLocks noChangeShapeType="1"/>
          </p:cNvSpPr>
          <p:nvPr/>
        </p:nvSpPr>
        <p:spPr bwMode="auto">
          <a:xfrm>
            <a:off x="2627313" y="4767577"/>
            <a:ext cx="203200" cy="44132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80" name="Line 39"/>
          <p:cNvSpPr>
            <a:spLocks noChangeShapeType="1"/>
          </p:cNvSpPr>
          <p:nvPr/>
        </p:nvSpPr>
        <p:spPr bwMode="auto">
          <a:xfrm flipH="1">
            <a:off x="3346450" y="4640577"/>
            <a:ext cx="1747838" cy="56832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81" name="Line 40"/>
          <p:cNvSpPr>
            <a:spLocks noChangeShapeType="1"/>
          </p:cNvSpPr>
          <p:nvPr/>
        </p:nvSpPr>
        <p:spPr bwMode="auto">
          <a:xfrm>
            <a:off x="4443413" y="3718240"/>
            <a:ext cx="1557337" cy="1490662"/>
          </a:xfrm>
          <a:prstGeom prst="line">
            <a:avLst/>
          </a:prstGeom>
          <a:noFill/>
          <a:ln w="25400">
            <a:solidFill>
              <a:srgbClr val="3333CC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82" name="Line 41"/>
          <p:cNvSpPr>
            <a:spLocks noChangeShapeType="1"/>
          </p:cNvSpPr>
          <p:nvPr/>
        </p:nvSpPr>
        <p:spPr bwMode="auto">
          <a:xfrm flipH="1">
            <a:off x="6340475" y="4273865"/>
            <a:ext cx="352425" cy="935037"/>
          </a:xfrm>
          <a:prstGeom prst="line">
            <a:avLst/>
          </a:prstGeom>
          <a:noFill/>
          <a:ln w="25400">
            <a:solidFill>
              <a:srgbClr val="3333CC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48461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484188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Segment</a:t>
            </a: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59" name="Rectangle 2"/>
          <p:cNvSpPr>
            <a:spLocks noChangeArrowheads="1"/>
          </p:cNvSpPr>
          <p:nvPr/>
        </p:nvSpPr>
        <p:spPr bwMode="auto">
          <a:xfrm>
            <a:off x="776288" y="1371600"/>
            <a:ext cx="7377112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테이블스페이스에 논리적 저장 구조의 지정한 타입을 위하여 모든 </a:t>
            </a:r>
            <a:r>
              <a:rPr lang="ko-KR" altLang="en-US" sz="1600" b="1" dirty="0" smtClean="0">
                <a:latin typeface="맑은 고딕" pitchFamily="50" charset="-127"/>
                <a:ea typeface="맑은 고딕" pitchFamily="50" charset="-127"/>
              </a:rPr>
              <a:t>데이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터</a:t>
            </a:r>
            <a:r>
              <a:rPr lang="ko-KR" altLang="en-US" sz="1600" b="1" dirty="0" smtClean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갖고 있는 하나 혹은 하나이상의 </a:t>
            </a:r>
            <a:r>
              <a:rPr lang="ko-KR" altLang="en-US" sz="1600" b="1" dirty="0" err="1">
                <a:latin typeface="맑은 고딕" pitchFamily="50" charset="-127"/>
                <a:ea typeface="맑은 고딕" pitchFamily="50" charset="-127"/>
              </a:rPr>
              <a:t>익스텐트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600" b="1" dirty="0" smtClean="0">
                <a:latin typeface="맑은 고딕" pitchFamily="50" charset="-127"/>
                <a:ea typeface="맑은 고딕" pitchFamily="50" charset="-127"/>
              </a:rPr>
              <a:t>집합. </a:t>
            </a:r>
            <a:endParaRPr lang="ko-KR" altLang="en-US" sz="16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endParaRPr lang="ko-KR" altLang="en-US" sz="16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Data Segment</a:t>
            </a:r>
            <a:endParaRPr lang="en-US" altLang="ko-KR" sz="16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테이블 혹은 클러스터의 모든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데이터를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보유하고 있는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익스텐트의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집합체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>
                <a:latin typeface="맑은 고딕" pitchFamily="50" charset="-127"/>
                <a:ea typeface="맑은 고딕" pitchFamily="50" charset="-127"/>
              </a:rPr>
              <a:t>Index </a:t>
            </a:r>
            <a:r>
              <a:rPr lang="en-US" altLang="ko-KR" sz="1600" b="1" smtClean="0">
                <a:latin typeface="맑은 고딕" pitchFamily="50" charset="-127"/>
                <a:ea typeface="맑은 고딕" pitchFamily="50" charset="-127"/>
              </a:rPr>
              <a:t>Segment</a:t>
            </a:r>
            <a:endParaRPr lang="en-US" altLang="ko-KR" sz="18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인덱스의 모든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데이터를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보유하고 있는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익스텐트의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집합체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Rollback Segment</a:t>
            </a:r>
            <a:r>
              <a:rPr lang="en-US" altLang="ko-KR" sz="160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읽기 일관성 및 복구를 위한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록백에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관련된 모든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데이터를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보유하고 있는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익스텐트의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집합체</a:t>
            </a:r>
            <a:r>
              <a:rPr lang="ko-KR" altLang="en-US" sz="180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en-US" sz="18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Temporary segment</a:t>
            </a:r>
            <a:endParaRPr lang="en-US" altLang="ko-KR" sz="18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소트 작업 시 임시로 생성되는 테이블에 속하는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데이터를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보유하고 있는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익스텐트의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집합체 	</a:t>
            </a:r>
          </a:p>
        </p:txBody>
      </p:sp>
    </p:spTree>
    <p:extLst>
      <p:ext uri="{BB962C8B-B14F-4D97-AF65-F5344CB8AC3E}">
        <p14:creationId xmlns:p14="http://schemas.microsoft.com/office/powerpoint/2010/main" val="3460307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484188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Extents</a:t>
            </a: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59" name="Rectangle 2"/>
          <p:cNvSpPr>
            <a:spLocks noChangeArrowheads="1"/>
          </p:cNvSpPr>
          <p:nvPr/>
        </p:nvSpPr>
        <p:spPr bwMode="auto">
          <a:xfrm>
            <a:off x="769812" y="1346328"/>
            <a:ext cx="7315200" cy="4746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segment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에 할당된 연속적인 </a:t>
            </a:r>
            <a:r>
              <a:rPr lang="ko-KR" altLang="en-US" sz="1600" b="1" dirty="0" err="1">
                <a:latin typeface="맑은 고딕" pitchFamily="50" charset="-127"/>
                <a:ea typeface="맑은 고딕" pitchFamily="50" charset="-127"/>
              </a:rPr>
              <a:t>블럭의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 집합</a:t>
            </a:r>
            <a:r>
              <a:rPr lang="ko-KR" altLang="en-US" sz="1600" b="1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600" b="1" dirty="0" smtClean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endParaRPr lang="ko-KR" altLang="en-US" sz="16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extent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는 다음 경우에 할당된다.</a:t>
            </a:r>
            <a:r>
              <a:rPr lang="ko-KR" altLang="en-US" sz="160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segment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생성될 때 (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INITIAL EXTENT)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segment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추가될 때 (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NEXT EXTENT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extent 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는 다음 경우에 할당이 해제 된다.</a:t>
            </a:r>
            <a:r>
              <a:rPr lang="ko-KR" altLang="en-US" sz="160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The segment is dropped and truncated.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The segment is larger than optimal and contains free extents (for rollback segments only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Database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안의 각 </a:t>
            </a: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Segment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가 생성될 때 최소 한 개의 </a:t>
            </a: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Extent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를 가진다</a:t>
            </a:r>
            <a:r>
              <a:rPr lang="ko-KR" altLang="en-US" sz="1600" dirty="0">
                <a:latin typeface="맑은 고딕" pitchFamily="50" charset="-127"/>
                <a:ea typeface="맑은 고딕" pitchFamily="50" charset="-127"/>
              </a:rPr>
              <a:t>.                     (</a:t>
            </a:r>
            <a:r>
              <a:rPr lang="en-US" altLang="ko-KR" sz="1600" i="1" dirty="0">
                <a:latin typeface="맑은 고딕" pitchFamily="50" charset="-127"/>
                <a:ea typeface="맑은 고딕" pitchFamily="50" charset="-127"/>
              </a:rPr>
              <a:t>initial extent) </a:t>
            </a:r>
            <a:r>
              <a:rPr lang="en-US" altLang="ko-KR" sz="1600" dirty="0">
                <a:latin typeface="맑은 고딕" pitchFamily="50" charset="-127"/>
                <a:ea typeface="맑은 고딕" pitchFamily="50" charset="-127"/>
              </a:rPr>
              <a:t>( Rollback segment</a:t>
            </a:r>
            <a:r>
              <a:rPr lang="ko-KR" altLang="en-US" sz="1600" dirty="0">
                <a:latin typeface="맑은 고딕" pitchFamily="50" charset="-127"/>
                <a:ea typeface="맑은 고딕" pitchFamily="50" charset="-127"/>
              </a:rPr>
              <a:t>는 최소 2개)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Table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을 생성 시키면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initial extent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만큼 공간으로 할당되며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저장되어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extent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다 차면 새로운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extent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할당된다(</a:t>
            </a:r>
            <a:r>
              <a:rPr lang="en-US" altLang="ko-KR" sz="1400" i="1" dirty="0">
                <a:latin typeface="맑은 고딕" pitchFamily="50" charset="-127"/>
                <a:ea typeface="맑은 고딕" pitchFamily="50" charset="-127"/>
              </a:rPr>
              <a:t>next extent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).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object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Drop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하기 전 까지는 할당된 </a:t>
            </a: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extent</a:t>
            </a:r>
            <a:r>
              <a:rPr lang="ko-KR" altLang="en-US" sz="1600" b="1" dirty="0">
                <a:latin typeface="맑은 고딕" pitchFamily="50" charset="-127"/>
                <a:ea typeface="맑은 고딕" pitchFamily="50" charset="-127"/>
              </a:rPr>
              <a:t>는 반납되지 않는다</a:t>
            </a:r>
            <a:r>
              <a:rPr lang="ko-KR" altLang="en-US" sz="1600" b="1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600" b="1" dirty="0" smtClean="0">
              <a:latin typeface="맑은 고딕" pitchFamily="50" charset="-127"/>
              <a:ea typeface="맑은 고딕" pitchFamily="50" charset="-127"/>
            </a:endParaRPr>
          </a:p>
          <a:p>
            <a:pPr eaLnBrk="1" latinLnBrk="1" hangingPunct="1">
              <a:spcBef>
                <a:spcPct val="20000"/>
              </a:spcBef>
            </a:pPr>
            <a:endParaRPr lang="ko-KR" altLang="en-US" sz="160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60307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Architecture</a:t>
            </a:r>
            <a:endParaRPr lang="ko-KR" altLang="en-US" dirty="0" smtClean="0"/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44" name="Rectangle 3"/>
          <p:cNvSpPr txBox="1">
            <a:spLocks noChangeArrowheads="1"/>
          </p:cNvSpPr>
          <p:nvPr/>
        </p:nvSpPr>
        <p:spPr bwMode="auto">
          <a:xfrm>
            <a:off x="244475" y="782638"/>
            <a:ext cx="8782050" cy="3016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latinLnBrk="0">
              <a:buNone/>
            </a:pPr>
            <a:r>
              <a:rPr lang="en-US" altLang="ko-KR" sz="1200" dirty="0" err="1"/>
              <a:t>Tibero</a:t>
            </a:r>
            <a:r>
              <a:rPr lang="ko-KR" altLang="en-US" sz="1200" dirty="0"/>
              <a:t>는 관계모델</a:t>
            </a:r>
            <a:r>
              <a:rPr lang="en-US" altLang="ko-KR" sz="1200" dirty="0"/>
              <a:t>(Relational Model) </a:t>
            </a:r>
            <a:r>
              <a:rPr lang="ko-KR" altLang="en-US" sz="1200" dirty="0"/>
              <a:t>기반의 표준 </a:t>
            </a:r>
            <a:r>
              <a:rPr lang="en-US" altLang="ko-KR" sz="1200" dirty="0"/>
              <a:t>DBMS</a:t>
            </a:r>
            <a:r>
              <a:rPr lang="ko-KR" altLang="en-US" sz="1200" dirty="0"/>
              <a:t>로서 초기 설계부터 </a:t>
            </a:r>
            <a:r>
              <a:rPr lang="ko-KR" altLang="en-US" sz="1200" dirty="0" smtClean="0"/>
              <a:t>안정적이고</a:t>
            </a:r>
            <a:r>
              <a:rPr lang="en-US" altLang="ko-KR" sz="1200" dirty="0" smtClean="0"/>
              <a:t>,</a:t>
            </a:r>
            <a:r>
              <a:rPr lang="ko-KR" altLang="en-US" sz="1200" dirty="0" smtClean="0"/>
              <a:t> </a:t>
            </a:r>
            <a:r>
              <a:rPr lang="ko-KR" altLang="en-US" sz="1200" dirty="0"/>
              <a:t>자원 효율적인 아키텍처를 채택하여 대규모 세션을 통한 대용량 데이터 처리 요청에 효과적으로 </a:t>
            </a:r>
            <a:r>
              <a:rPr lang="ko-KR" altLang="en-US" sz="1200" dirty="0" smtClean="0"/>
              <a:t>대응</a:t>
            </a:r>
            <a:r>
              <a:rPr lang="en-US" altLang="ko-KR" sz="1200" dirty="0" smtClean="0"/>
              <a:t>.  </a:t>
            </a:r>
          </a:p>
          <a:p>
            <a:pPr marL="0" indent="0" latinLnBrk="0">
              <a:buNone/>
            </a:pPr>
            <a:r>
              <a:rPr lang="ko-KR" altLang="en-US" sz="1200" dirty="0" smtClean="0"/>
              <a:t>또한</a:t>
            </a:r>
            <a:r>
              <a:rPr lang="en-US" altLang="ko-KR" sz="1200" dirty="0"/>
              <a:t>, </a:t>
            </a:r>
            <a:r>
              <a:rPr lang="ko-KR" altLang="en-US" sz="1200" dirty="0"/>
              <a:t>표준 및 호환성에 중점을 둔 유연하고 편리한 개발 및 운영 관리 환경을 제공하는 대표적인 </a:t>
            </a:r>
            <a:r>
              <a:rPr lang="ko-KR" altLang="en-US" sz="1200" dirty="0" err="1"/>
              <a:t>관계형</a:t>
            </a:r>
            <a:r>
              <a:rPr lang="ko-KR" altLang="en-US" sz="1200" dirty="0"/>
              <a:t> 데이터베이스 관리 시스템</a:t>
            </a:r>
            <a:r>
              <a:rPr lang="en-US" altLang="ko-KR" sz="1200" dirty="0"/>
              <a:t>(RDBMS</a:t>
            </a:r>
            <a:r>
              <a:rPr lang="en-US" altLang="ko-KR" sz="1200" dirty="0" smtClean="0"/>
              <a:t>)</a:t>
            </a:r>
            <a:endParaRPr lang="en-US" altLang="ko-KR" sz="1200" dirty="0"/>
          </a:p>
          <a:p>
            <a:pPr marL="0" indent="0" latinLnBrk="0">
              <a:buFont typeface="Wingdings" pitchFamily="2" charset="2"/>
              <a:buNone/>
            </a:pPr>
            <a:r>
              <a:rPr lang="en-US" altLang="ko-KR" sz="1200" kern="0" dirty="0" smtClean="0">
                <a:latin typeface="+mn-ea"/>
                <a:ea typeface="+mn-ea"/>
              </a:rPr>
              <a:t> </a:t>
            </a:r>
          </a:p>
        </p:txBody>
      </p:sp>
      <p:sp>
        <p:nvSpPr>
          <p:cNvPr id="155" name="모서리가 둥근 직사각형 14"/>
          <p:cNvSpPr>
            <a:spLocks noChangeArrowheads="1"/>
          </p:cNvSpPr>
          <p:nvPr/>
        </p:nvSpPr>
        <p:spPr bwMode="auto">
          <a:xfrm>
            <a:off x="165671" y="2057400"/>
            <a:ext cx="8760453" cy="3052250"/>
          </a:xfrm>
          <a:prstGeom prst="roundRect">
            <a:avLst>
              <a:gd name="adj" fmla="val 1384"/>
            </a:avLst>
          </a:prstGeom>
          <a:solidFill>
            <a:schemeClr val="bg1">
              <a:lumMod val="85000"/>
            </a:schemeClr>
          </a:solidFill>
          <a:ln w="28575" algn="ctr">
            <a:noFill/>
            <a:round/>
            <a:headEnd/>
            <a:tailEnd/>
          </a:ln>
        </p:spPr>
        <p:txBody>
          <a:bodyPr wrap="none" lIns="72000" tIns="18000" rIns="0" bIns="0"/>
          <a:lstStyle/>
          <a:p>
            <a:pPr>
              <a:defRPr/>
            </a:pPr>
            <a:endParaRPr lang="ko-KR" altLang="en-US" sz="1100" b="1" dirty="0" err="1">
              <a:latin typeface="+mn-ea"/>
              <a:ea typeface="+mn-ea"/>
            </a:endParaRPr>
          </a:p>
        </p:txBody>
      </p:sp>
      <p:sp>
        <p:nvSpPr>
          <p:cNvPr id="156" name="Rectangle 5"/>
          <p:cNvSpPr>
            <a:spLocks noChangeArrowheads="1"/>
          </p:cNvSpPr>
          <p:nvPr/>
        </p:nvSpPr>
        <p:spPr bwMode="auto">
          <a:xfrm>
            <a:off x="111696" y="1981200"/>
            <a:ext cx="8865926" cy="4220108"/>
          </a:xfrm>
          <a:prstGeom prst="rect">
            <a:avLst/>
          </a:prstGeom>
          <a:noFill/>
          <a:ln w="19050" algn="ctr">
            <a:solidFill>
              <a:srgbClr val="E7EAED"/>
            </a:solidFill>
            <a:miter lim="800000"/>
            <a:headEnd/>
            <a:tailEnd/>
          </a:ln>
          <a:effectLst/>
        </p:spPr>
        <p:txBody>
          <a:bodyPr wrap="none" lIns="180000" anchor="ctr"/>
          <a:lstStyle/>
          <a:p>
            <a:pPr algn="ctr"/>
            <a:endParaRPr lang="ko-KR" altLang="ko-KR"/>
          </a:p>
        </p:txBody>
      </p:sp>
      <p:grpSp>
        <p:nvGrpSpPr>
          <p:cNvPr id="157" name="그룹 59"/>
          <p:cNvGrpSpPr/>
          <p:nvPr/>
        </p:nvGrpSpPr>
        <p:grpSpPr>
          <a:xfrm>
            <a:off x="5983464" y="3632200"/>
            <a:ext cx="2925451" cy="1414458"/>
            <a:chOff x="6287693" y="3729039"/>
            <a:chExt cx="2994158" cy="1447801"/>
          </a:xfrm>
        </p:grpSpPr>
        <p:sp>
          <p:nvSpPr>
            <p:cNvPr id="158" name="모서리가 둥근 직사각형 14"/>
            <p:cNvSpPr>
              <a:spLocks noChangeArrowheads="1"/>
            </p:cNvSpPr>
            <p:nvPr/>
          </p:nvSpPr>
          <p:spPr bwMode="auto">
            <a:xfrm>
              <a:off x="6287693" y="3729039"/>
              <a:ext cx="2994158" cy="1447801"/>
            </a:xfrm>
            <a:prstGeom prst="roundRect">
              <a:avLst>
                <a:gd name="adj" fmla="val 6466"/>
              </a:avLst>
            </a:prstGeom>
            <a:solidFill>
              <a:schemeClr val="bg1"/>
            </a:solidFill>
            <a:ln w="28575" algn="ctr">
              <a:solidFill>
                <a:srgbClr val="336699"/>
              </a:solidFill>
              <a:round/>
              <a:headEnd/>
              <a:tailEnd/>
            </a:ln>
          </p:spPr>
          <p:txBody>
            <a:bodyPr wrap="none" lIns="72000" tIns="18000" rIns="0" bIns="0"/>
            <a:lstStyle/>
            <a:p>
              <a:pPr>
                <a:defRPr/>
              </a:pPr>
              <a:r>
                <a:rPr lang="en-US" altLang="ko-KR" sz="1100" b="1" dirty="0" err="1">
                  <a:latin typeface="+mn-ea"/>
                  <a:ea typeface="+mn-ea"/>
                </a:rPr>
                <a:t>Tibero Database</a:t>
              </a:r>
              <a:endParaRPr lang="ko-KR" altLang="en-US" sz="1100" b="1" dirty="0" err="1">
                <a:latin typeface="+mn-ea"/>
                <a:ea typeface="+mn-ea"/>
              </a:endParaRPr>
            </a:p>
          </p:txBody>
        </p:sp>
        <p:sp>
          <p:nvSpPr>
            <p:cNvPr id="159" name="원통 34"/>
            <p:cNvSpPr>
              <a:spLocks noChangeArrowheads="1"/>
            </p:cNvSpPr>
            <p:nvPr/>
          </p:nvSpPr>
          <p:spPr bwMode="auto">
            <a:xfrm>
              <a:off x="6512988" y="4047190"/>
              <a:ext cx="1180148" cy="1012762"/>
            </a:xfrm>
            <a:prstGeom prst="can">
              <a:avLst>
                <a:gd name="adj" fmla="val 20199"/>
              </a:avLst>
            </a:prstGeom>
            <a:gradFill rotWithShape="1">
              <a:gsLst>
                <a:gs pos="0">
                  <a:srgbClr val="5A8AAE">
                    <a:gamma/>
                    <a:tint val="82353"/>
                    <a:invGamma/>
                  </a:srgbClr>
                </a:gs>
                <a:gs pos="100000">
                  <a:srgbClr val="5A8AAE"/>
                </a:gs>
              </a:gsLst>
              <a:lin ang="5400000" scaled="1"/>
            </a:gradFill>
            <a:ln w="31750" algn="ctr">
              <a:noFill/>
              <a:round/>
              <a:headEnd/>
              <a:tailEnd/>
            </a:ln>
            <a:effectLst/>
          </p:spPr>
          <p:txBody>
            <a:bodyPr wrap="none" lIns="36000" tIns="36000" rIns="36000" bIns="36000" anchor="t"/>
            <a:lstStyle/>
            <a:p>
              <a:pPr algn="ctr">
                <a:lnSpc>
                  <a:spcPct val="115000"/>
                </a:lnSpc>
              </a:pPr>
              <a:r>
                <a:rPr lang="en-US" altLang="ko-KR" sz="1100" b="1" dirty="0" smtClean="0">
                  <a:solidFill>
                    <a:schemeClr val="bg1"/>
                  </a:solidFill>
                  <a:latin typeface="+mn-ea"/>
                  <a:ea typeface="+mn-ea"/>
                  <a:cs typeface="Times New Roman" pitchFamily="18" charset="0"/>
                </a:rPr>
                <a:t>Data </a:t>
              </a:r>
              <a:r>
                <a:rPr lang="en-US" altLang="ko-KR" sz="1100" b="1" dirty="0">
                  <a:solidFill>
                    <a:schemeClr val="bg1"/>
                  </a:solidFill>
                  <a:latin typeface="+mn-ea"/>
                  <a:ea typeface="+mn-ea"/>
                  <a:cs typeface="Times New Roman" pitchFamily="18" charset="0"/>
                </a:rPr>
                <a:t>File</a:t>
              </a:r>
              <a:endParaRPr lang="ko-KR" altLang="en-US" sz="1100" b="1" dirty="0">
                <a:solidFill>
                  <a:schemeClr val="bg1"/>
                </a:solidFill>
                <a:latin typeface="+mn-ea"/>
                <a:ea typeface="+mn-ea"/>
                <a:cs typeface="Times New Roman" pitchFamily="18" charset="0"/>
              </a:endParaRPr>
            </a:p>
          </p:txBody>
        </p:sp>
        <p:sp>
          <p:nvSpPr>
            <p:cNvPr id="160" name="원통 34"/>
            <p:cNvSpPr>
              <a:spLocks noChangeArrowheads="1"/>
            </p:cNvSpPr>
            <p:nvPr/>
          </p:nvSpPr>
          <p:spPr bwMode="auto">
            <a:xfrm>
              <a:off x="7804180" y="4047190"/>
              <a:ext cx="1180148" cy="1034344"/>
            </a:xfrm>
            <a:prstGeom prst="can">
              <a:avLst>
                <a:gd name="adj" fmla="val 20199"/>
              </a:avLst>
            </a:prstGeom>
            <a:gradFill rotWithShape="1">
              <a:gsLst>
                <a:gs pos="0">
                  <a:srgbClr val="5A8AAE">
                    <a:gamma/>
                    <a:tint val="82353"/>
                    <a:invGamma/>
                  </a:srgbClr>
                </a:gs>
                <a:gs pos="100000">
                  <a:srgbClr val="5A8AAE"/>
                </a:gs>
              </a:gsLst>
              <a:lin ang="5400000" scaled="1"/>
            </a:gradFill>
            <a:ln w="31750" algn="ctr">
              <a:noFill/>
              <a:round/>
              <a:headEnd/>
              <a:tailEnd/>
            </a:ln>
            <a:effectLst/>
          </p:spPr>
          <p:txBody>
            <a:bodyPr wrap="none" lIns="36000" tIns="36000" rIns="36000" bIns="36000" anchor="t"/>
            <a:lstStyle/>
            <a:p>
              <a:pPr algn="ctr">
                <a:lnSpc>
                  <a:spcPct val="115000"/>
                </a:lnSpc>
              </a:pPr>
              <a:r>
                <a:rPr lang="en-US" altLang="ko-KR" sz="1100" b="1" dirty="0" smtClean="0">
                  <a:solidFill>
                    <a:schemeClr val="bg1"/>
                  </a:solidFill>
                  <a:latin typeface="+mn-ea"/>
                  <a:ea typeface="+mn-ea"/>
                  <a:cs typeface="Times New Roman" pitchFamily="18" charset="0"/>
                </a:rPr>
                <a:t>Log File</a:t>
              </a:r>
              <a:endParaRPr lang="ko-KR" altLang="en-US" sz="1100" b="1" dirty="0">
                <a:solidFill>
                  <a:schemeClr val="bg1"/>
                </a:solidFill>
                <a:latin typeface="+mn-ea"/>
                <a:ea typeface="+mn-ea"/>
                <a:cs typeface="Times New Roman" pitchFamily="18" charset="0"/>
              </a:endParaRPr>
            </a:p>
          </p:txBody>
        </p:sp>
        <p:sp>
          <p:nvSpPr>
            <p:cNvPr id="161" name="AutoShape 14"/>
            <p:cNvSpPr>
              <a:spLocks noChangeArrowheads="1"/>
            </p:cNvSpPr>
            <p:nvPr/>
          </p:nvSpPr>
          <p:spPr bwMode="auto">
            <a:xfrm>
              <a:off x="7921497" y="4518111"/>
              <a:ext cx="429948" cy="412056"/>
            </a:xfrm>
            <a:prstGeom prst="can">
              <a:avLst>
                <a:gd name="adj" fmla="val 21629"/>
              </a:avLst>
            </a:prstGeom>
            <a:solidFill>
              <a:schemeClr val="bg1">
                <a:lumMod val="85000"/>
              </a:schemeClr>
            </a:solidFill>
            <a:ln w="1905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wrap="none" lIns="99139" tIns="49570" rIns="99139" bIns="49570" anchor="ctr"/>
            <a:lstStyle/>
            <a:p>
              <a:pPr algn="ctr" latinLnBrk="0">
                <a:defRPr/>
              </a:pPr>
              <a:endParaRPr lang="ko-KR" altLang="ko-KR" sz="1300" baseline="0" dirty="0">
                <a:solidFill>
                  <a:srgbClr val="C00000"/>
                </a:solidFill>
                <a:latin typeface="+mn-ea"/>
                <a:ea typeface="+mn-ea"/>
              </a:endParaRPr>
            </a:p>
          </p:txBody>
        </p:sp>
        <p:sp>
          <p:nvSpPr>
            <p:cNvPr id="162" name="AutoShape 14"/>
            <p:cNvSpPr>
              <a:spLocks noChangeArrowheads="1"/>
            </p:cNvSpPr>
            <p:nvPr/>
          </p:nvSpPr>
          <p:spPr bwMode="auto">
            <a:xfrm>
              <a:off x="8437434" y="4518111"/>
              <a:ext cx="429948" cy="412056"/>
            </a:xfrm>
            <a:prstGeom prst="can">
              <a:avLst>
                <a:gd name="adj" fmla="val 21629"/>
              </a:avLst>
            </a:prstGeom>
            <a:solidFill>
              <a:schemeClr val="bg1">
                <a:lumMod val="85000"/>
              </a:schemeClr>
            </a:solidFill>
            <a:ln w="1905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wrap="none" lIns="99139" tIns="49570" rIns="99139" bIns="49570" anchor="ctr"/>
            <a:lstStyle/>
            <a:p>
              <a:pPr algn="ctr" latinLnBrk="0">
                <a:defRPr/>
              </a:pPr>
              <a:endParaRPr lang="ko-KR" altLang="ko-KR" sz="1300" baseline="0" dirty="0">
                <a:solidFill>
                  <a:srgbClr val="C00000"/>
                </a:solidFill>
                <a:latin typeface="+mn-ea"/>
                <a:ea typeface="+mn-ea"/>
              </a:endParaRPr>
            </a:p>
          </p:txBody>
        </p:sp>
        <p:sp>
          <p:nvSpPr>
            <p:cNvPr id="163" name="AutoShape 14"/>
            <p:cNvSpPr>
              <a:spLocks noChangeArrowheads="1"/>
            </p:cNvSpPr>
            <p:nvPr/>
          </p:nvSpPr>
          <p:spPr bwMode="auto">
            <a:xfrm>
              <a:off x="6640253" y="4527923"/>
              <a:ext cx="536575" cy="302734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wrap="none" lIns="99139" tIns="49570" rIns="99139" bIns="49570" anchor="ctr"/>
            <a:lstStyle/>
            <a:p>
              <a:pPr algn="ctr" latinLnBrk="0">
                <a:defRPr/>
              </a:pPr>
              <a:endParaRPr lang="ko-KR" altLang="ko-KR" sz="1300" baseline="0" dirty="0">
                <a:solidFill>
                  <a:srgbClr val="C00000"/>
                </a:solidFill>
                <a:latin typeface="+mn-ea"/>
                <a:ea typeface="+mn-ea"/>
              </a:endParaRPr>
            </a:p>
          </p:txBody>
        </p:sp>
        <p:sp>
          <p:nvSpPr>
            <p:cNvPr id="164" name="AutoShape 14"/>
            <p:cNvSpPr>
              <a:spLocks noChangeArrowheads="1"/>
            </p:cNvSpPr>
            <p:nvPr/>
          </p:nvSpPr>
          <p:spPr bwMode="auto">
            <a:xfrm>
              <a:off x="6805353" y="4603605"/>
              <a:ext cx="536575" cy="302734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wrap="none" lIns="99139" tIns="49570" rIns="99139" bIns="49570" anchor="ctr"/>
            <a:lstStyle/>
            <a:p>
              <a:pPr algn="ctr" latinLnBrk="0">
                <a:defRPr/>
              </a:pPr>
              <a:endParaRPr lang="ko-KR" altLang="ko-KR" sz="1300" baseline="0" dirty="0">
                <a:solidFill>
                  <a:srgbClr val="C00000"/>
                </a:solidFill>
                <a:latin typeface="+mn-ea"/>
                <a:ea typeface="+mn-ea"/>
              </a:endParaRPr>
            </a:p>
          </p:txBody>
        </p:sp>
        <p:sp>
          <p:nvSpPr>
            <p:cNvPr id="165" name="AutoShape 14"/>
            <p:cNvSpPr>
              <a:spLocks noChangeArrowheads="1"/>
            </p:cNvSpPr>
            <p:nvPr/>
          </p:nvSpPr>
          <p:spPr bwMode="auto">
            <a:xfrm>
              <a:off x="6991091" y="4690502"/>
              <a:ext cx="536575" cy="301333"/>
            </a:xfrm>
            <a:prstGeom prst="round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wrap="none" lIns="99139" tIns="49570" rIns="99139" bIns="49570" anchor="ctr"/>
            <a:lstStyle/>
            <a:p>
              <a:pPr algn="ctr" latinLnBrk="0">
                <a:defRPr/>
              </a:pPr>
              <a:endParaRPr lang="ko-KR" altLang="ko-KR" sz="1300" baseline="0" dirty="0">
                <a:solidFill>
                  <a:srgbClr val="C00000"/>
                </a:solidFill>
                <a:latin typeface="+mn-ea"/>
                <a:ea typeface="+mn-ea"/>
              </a:endParaRPr>
            </a:p>
          </p:txBody>
        </p:sp>
        <p:sp>
          <p:nvSpPr>
            <p:cNvPr id="166" name="AutoShape 14"/>
            <p:cNvSpPr>
              <a:spLocks noChangeArrowheads="1"/>
            </p:cNvSpPr>
            <p:nvPr/>
          </p:nvSpPr>
          <p:spPr bwMode="auto">
            <a:xfrm>
              <a:off x="8189785" y="4614819"/>
              <a:ext cx="429948" cy="412056"/>
            </a:xfrm>
            <a:prstGeom prst="can">
              <a:avLst>
                <a:gd name="adj" fmla="val 21629"/>
              </a:avLst>
            </a:prstGeom>
            <a:solidFill>
              <a:schemeClr val="bg1">
                <a:lumMod val="85000"/>
              </a:schemeClr>
            </a:solidFill>
            <a:ln w="19050">
              <a:solidFill>
                <a:srgbClr val="808080"/>
              </a:solidFill>
              <a:round/>
              <a:headEnd/>
              <a:tailEnd/>
            </a:ln>
            <a:effectLst/>
          </p:spPr>
          <p:txBody>
            <a:bodyPr wrap="none" lIns="99139" tIns="49570" rIns="99139" bIns="49570" anchor="ctr"/>
            <a:lstStyle/>
            <a:p>
              <a:pPr algn="ctr" latinLnBrk="0">
                <a:defRPr/>
              </a:pPr>
              <a:endParaRPr lang="ko-KR" altLang="ko-KR" sz="1300" baseline="0" dirty="0">
                <a:solidFill>
                  <a:srgbClr val="C00000"/>
                </a:solidFill>
                <a:latin typeface="+mn-ea"/>
                <a:ea typeface="+mn-ea"/>
              </a:endParaRPr>
            </a:p>
          </p:txBody>
        </p:sp>
      </p:grpSp>
      <p:grpSp>
        <p:nvGrpSpPr>
          <p:cNvPr id="167" name="그룹 160"/>
          <p:cNvGrpSpPr/>
          <p:nvPr/>
        </p:nvGrpSpPr>
        <p:grpSpPr>
          <a:xfrm>
            <a:off x="5983464" y="2189160"/>
            <a:ext cx="2925451" cy="1335362"/>
            <a:chOff x="6404504" y="2443160"/>
            <a:chExt cx="2994158" cy="1631950"/>
          </a:xfrm>
        </p:grpSpPr>
        <p:sp>
          <p:nvSpPr>
            <p:cNvPr id="168" name="모서리가 둥근 직사각형 14"/>
            <p:cNvSpPr>
              <a:spLocks noChangeArrowheads="1"/>
            </p:cNvSpPr>
            <p:nvPr/>
          </p:nvSpPr>
          <p:spPr bwMode="auto">
            <a:xfrm>
              <a:off x="6404504" y="2443160"/>
              <a:ext cx="2994158" cy="1631950"/>
            </a:xfrm>
            <a:prstGeom prst="roundRect">
              <a:avLst>
                <a:gd name="adj" fmla="val 6466"/>
              </a:avLst>
            </a:prstGeom>
            <a:solidFill>
              <a:schemeClr val="bg1"/>
            </a:solidFill>
            <a:ln w="28575" algn="ctr">
              <a:solidFill>
                <a:srgbClr val="336699"/>
              </a:solidFill>
              <a:round/>
              <a:headEnd/>
              <a:tailEnd/>
            </a:ln>
          </p:spPr>
          <p:txBody>
            <a:bodyPr wrap="none" lIns="72000" tIns="18000" rIns="0" bIns="0"/>
            <a:lstStyle/>
            <a:p>
              <a:pPr>
                <a:defRPr/>
              </a:pPr>
              <a:r>
                <a:rPr lang="en-US" altLang="ko-KR" sz="1100" b="1" dirty="0" err="1">
                  <a:latin typeface="+mn-ea"/>
                  <a:ea typeface="+mn-ea"/>
                </a:rPr>
                <a:t>Tibero</a:t>
              </a:r>
              <a:r>
                <a:rPr lang="en-US" altLang="ko-KR" sz="1100" b="1" dirty="0">
                  <a:latin typeface="+mn-ea"/>
                  <a:ea typeface="+mn-ea"/>
                </a:rPr>
                <a:t> Shared </a:t>
              </a:r>
              <a:r>
                <a:rPr lang="en-US" altLang="ko-KR" sz="1100" b="1" dirty="0" smtClean="0">
                  <a:latin typeface="+mn-ea"/>
                  <a:ea typeface="+mn-ea"/>
                </a:rPr>
                <a:t>Memory(TSM)</a:t>
              </a:r>
              <a:endParaRPr lang="ko-KR" altLang="en-US" sz="1100" b="1" dirty="0" err="1">
                <a:latin typeface="+mn-ea"/>
                <a:ea typeface="+mn-ea"/>
              </a:endParaRPr>
            </a:p>
          </p:txBody>
        </p:sp>
        <p:sp>
          <p:nvSpPr>
            <p:cNvPr id="169" name="Rectangle 101"/>
            <p:cNvSpPr>
              <a:spLocks noChangeArrowheads="1"/>
            </p:cNvSpPr>
            <p:nvPr/>
          </p:nvSpPr>
          <p:spPr bwMode="auto">
            <a:xfrm>
              <a:off x="6521450" y="2911475"/>
              <a:ext cx="869920" cy="104061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5F5F5F"/>
              </a:solidFill>
              <a:miter lim="800000"/>
              <a:headEnd/>
              <a:tailEnd/>
            </a:ln>
          </p:spPr>
          <p:txBody>
            <a:bodyPr lIns="36000" rIns="36000" anchor="ctr"/>
            <a:lstStyle/>
            <a:p>
              <a:endParaRPr lang="ko-KR" altLang="ko-KR" sz="1300" baseline="0">
                <a:latin typeface="+mn-ea"/>
                <a:ea typeface="+mn-ea"/>
              </a:endParaRPr>
            </a:p>
          </p:txBody>
        </p:sp>
        <p:grpSp>
          <p:nvGrpSpPr>
            <p:cNvPr id="170" name="Group 149"/>
            <p:cNvGrpSpPr>
              <a:grpSpLocks/>
            </p:cNvGrpSpPr>
            <p:nvPr/>
          </p:nvGrpSpPr>
          <p:grpSpPr bwMode="auto">
            <a:xfrm>
              <a:off x="8468148" y="2914325"/>
              <a:ext cx="813568" cy="1041710"/>
              <a:chOff x="2644" y="2842"/>
              <a:chExt cx="546" cy="461"/>
            </a:xfrm>
          </p:grpSpPr>
          <p:sp>
            <p:nvSpPr>
              <p:cNvPr id="173" name="Rectangle 74"/>
              <p:cNvSpPr>
                <a:spLocks noChangeArrowheads="1"/>
              </p:cNvSpPr>
              <p:nvPr/>
            </p:nvSpPr>
            <p:spPr bwMode="auto">
              <a:xfrm>
                <a:off x="2644" y="2842"/>
                <a:ext cx="546" cy="135"/>
              </a:xfrm>
              <a:prstGeom prst="rect">
                <a:avLst/>
              </a:prstGeom>
              <a:solidFill>
                <a:schemeClr val="bg1"/>
              </a:solidFill>
              <a:ln w="19050" algn="ctr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lIns="36000" rIns="36000" anchor="ctr"/>
              <a:lstStyle/>
              <a:p>
                <a:endParaRPr lang="ko-KR" altLang="ko-KR" sz="1300" baseline="0">
                  <a:latin typeface="+mn-ea"/>
                  <a:ea typeface="+mn-ea"/>
                </a:endParaRPr>
              </a:p>
            </p:txBody>
          </p:sp>
          <p:sp>
            <p:nvSpPr>
              <p:cNvPr id="174" name="Rectangle 74"/>
              <p:cNvSpPr>
                <a:spLocks noChangeArrowheads="1"/>
              </p:cNvSpPr>
              <p:nvPr/>
            </p:nvSpPr>
            <p:spPr bwMode="auto">
              <a:xfrm>
                <a:off x="2644" y="3005"/>
                <a:ext cx="546" cy="135"/>
              </a:xfrm>
              <a:prstGeom prst="rect">
                <a:avLst/>
              </a:prstGeom>
              <a:solidFill>
                <a:schemeClr val="bg1"/>
              </a:solidFill>
              <a:ln w="19050" algn="ctr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lIns="36000" rIns="36000" anchor="ctr"/>
              <a:lstStyle/>
              <a:p>
                <a:endParaRPr lang="ko-KR" altLang="ko-KR" sz="1300" baseline="0">
                  <a:latin typeface="+mn-ea"/>
                  <a:ea typeface="+mn-ea"/>
                </a:endParaRPr>
              </a:p>
            </p:txBody>
          </p:sp>
          <p:sp>
            <p:nvSpPr>
              <p:cNvPr id="175" name="Rectangle 74"/>
              <p:cNvSpPr>
                <a:spLocks noChangeArrowheads="1"/>
              </p:cNvSpPr>
              <p:nvPr/>
            </p:nvSpPr>
            <p:spPr bwMode="auto">
              <a:xfrm>
                <a:off x="2644" y="3168"/>
                <a:ext cx="546" cy="135"/>
              </a:xfrm>
              <a:prstGeom prst="rect">
                <a:avLst/>
              </a:prstGeom>
              <a:solidFill>
                <a:schemeClr val="bg1"/>
              </a:solidFill>
              <a:ln w="19050" algn="ctr">
                <a:solidFill>
                  <a:srgbClr val="5F5F5F"/>
                </a:solidFill>
                <a:miter lim="800000"/>
                <a:headEnd/>
                <a:tailEnd/>
              </a:ln>
            </p:spPr>
            <p:txBody>
              <a:bodyPr lIns="36000" rIns="36000" anchor="ctr"/>
              <a:lstStyle/>
              <a:p>
                <a:endParaRPr lang="ko-KR" altLang="ko-KR" sz="1300" baseline="0">
                  <a:latin typeface="+mn-ea"/>
                  <a:ea typeface="+mn-ea"/>
                </a:endParaRPr>
              </a:p>
            </p:txBody>
          </p:sp>
        </p:grpSp>
        <p:sp>
          <p:nvSpPr>
            <p:cNvPr id="171" name="TextBox 163"/>
            <p:cNvSpPr txBox="1">
              <a:spLocks noChangeArrowheads="1"/>
            </p:cNvSpPr>
            <p:nvPr/>
          </p:nvSpPr>
          <p:spPr bwMode="auto">
            <a:xfrm>
              <a:off x="6638805" y="3162299"/>
              <a:ext cx="647933" cy="4308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 algn="ctr"/>
              <a:r>
                <a:rPr lang="en-US" altLang="ko-KR" sz="1100" b="1" baseline="0">
                  <a:latin typeface="+mn-ea"/>
                  <a:ea typeface="+mn-ea"/>
                </a:rPr>
                <a:t>Shared</a:t>
              </a:r>
            </a:p>
            <a:p>
              <a:pPr algn="ctr"/>
              <a:r>
                <a:rPr lang="en-US" altLang="ko-KR" sz="1100" b="1" baseline="0">
                  <a:latin typeface="+mn-ea"/>
                  <a:ea typeface="+mn-ea"/>
                </a:rPr>
                <a:t>Cache</a:t>
              </a:r>
              <a:endParaRPr lang="ko-KR" altLang="en-US" sz="1100" b="1" baseline="0">
                <a:latin typeface="+mn-ea"/>
                <a:ea typeface="+mn-ea"/>
              </a:endParaRPr>
            </a:p>
          </p:txBody>
        </p:sp>
        <p:sp>
          <p:nvSpPr>
            <p:cNvPr id="172" name="TextBox 164"/>
            <p:cNvSpPr txBox="1">
              <a:spLocks noChangeArrowheads="1"/>
            </p:cNvSpPr>
            <p:nvPr/>
          </p:nvSpPr>
          <p:spPr bwMode="auto">
            <a:xfrm>
              <a:off x="8656119" y="2925824"/>
              <a:ext cx="487880" cy="8213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36000" rIns="36000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US" altLang="ko-KR" sz="1100" b="1" baseline="0" dirty="0">
                  <a:latin typeface="+mn-ea"/>
                  <a:ea typeface="+mn-ea"/>
                </a:rPr>
                <a:t>Redo</a:t>
              </a:r>
              <a:br>
                <a:rPr lang="en-US" altLang="ko-KR" sz="1100" b="1" baseline="0" dirty="0">
                  <a:latin typeface="+mn-ea"/>
                  <a:ea typeface="+mn-ea"/>
                </a:rPr>
              </a:br>
              <a:r>
                <a:rPr lang="en-US" altLang="ko-KR" sz="1100" b="1" baseline="0" dirty="0">
                  <a:latin typeface="+mn-ea"/>
                  <a:ea typeface="+mn-ea"/>
                </a:rPr>
                <a:t>Log</a:t>
              </a:r>
            </a:p>
            <a:p>
              <a:pPr algn="ctr">
                <a:lnSpc>
                  <a:spcPct val="150000"/>
                </a:lnSpc>
              </a:pPr>
              <a:r>
                <a:rPr lang="en-US" altLang="ko-KR" sz="1100" b="1" baseline="0" dirty="0">
                  <a:latin typeface="+mn-ea"/>
                  <a:ea typeface="+mn-ea"/>
                </a:rPr>
                <a:t>Buffer</a:t>
              </a:r>
              <a:endParaRPr lang="ko-KR" altLang="en-US" sz="1100" b="1" baseline="0" dirty="0">
                <a:latin typeface="+mn-ea"/>
                <a:ea typeface="+mn-ea"/>
              </a:endParaRPr>
            </a:p>
          </p:txBody>
        </p:sp>
      </p:grpSp>
      <p:grpSp>
        <p:nvGrpSpPr>
          <p:cNvPr id="176" name="그룹 170"/>
          <p:cNvGrpSpPr/>
          <p:nvPr/>
        </p:nvGrpSpPr>
        <p:grpSpPr>
          <a:xfrm>
            <a:off x="318071" y="2189163"/>
            <a:ext cx="1039867" cy="2824261"/>
            <a:chOff x="395554" y="2443163"/>
            <a:chExt cx="1202135" cy="2890837"/>
          </a:xfrm>
        </p:grpSpPr>
        <p:sp>
          <p:nvSpPr>
            <p:cNvPr id="177" name="모서리가 둥근 직사각형 14"/>
            <p:cNvSpPr>
              <a:spLocks noChangeArrowheads="1"/>
            </p:cNvSpPr>
            <p:nvPr/>
          </p:nvSpPr>
          <p:spPr bwMode="auto">
            <a:xfrm>
              <a:off x="395554" y="2443163"/>
              <a:ext cx="1202135" cy="2890837"/>
            </a:xfrm>
            <a:prstGeom prst="roundRect">
              <a:avLst>
                <a:gd name="adj" fmla="val 7885"/>
              </a:avLst>
            </a:prstGeom>
            <a:solidFill>
              <a:schemeClr val="bg1"/>
            </a:solidFill>
            <a:ln w="28575" algn="ctr">
              <a:solidFill>
                <a:srgbClr val="336699"/>
              </a:solidFill>
              <a:round/>
              <a:headEnd/>
              <a:tailEnd/>
            </a:ln>
          </p:spPr>
          <p:txBody>
            <a:bodyPr wrap="none" lIns="0" tIns="18000" rIns="0" bIns="0"/>
            <a:lstStyle/>
            <a:p>
              <a:pPr algn="ctr">
                <a:defRPr/>
              </a:pPr>
              <a:r>
                <a:rPr lang="en-US" altLang="ko-KR" sz="1100" b="1" dirty="0" err="1">
                  <a:latin typeface="+mn-ea"/>
                  <a:ea typeface="+mn-ea"/>
                </a:rPr>
                <a:t>Tibero</a:t>
              </a:r>
              <a:br>
                <a:rPr lang="en-US" altLang="ko-KR" sz="1100" b="1" dirty="0" err="1">
                  <a:latin typeface="+mn-ea"/>
                  <a:ea typeface="+mn-ea"/>
                </a:rPr>
              </a:br>
              <a:r>
                <a:rPr lang="en-US" altLang="ko-KR" sz="1100" b="1" dirty="0" err="1">
                  <a:latin typeface="+mn-ea"/>
                  <a:ea typeface="+mn-ea"/>
                </a:rPr>
                <a:t>Interface</a:t>
              </a:r>
              <a:endParaRPr lang="ko-KR" altLang="en-US" sz="1100" b="1" dirty="0" err="1">
                <a:latin typeface="+mn-ea"/>
                <a:ea typeface="+mn-ea"/>
              </a:endParaRPr>
            </a:p>
          </p:txBody>
        </p:sp>
        <p:sp>
          <p:nvSpPr>
            <p:cNvPr id="178" name="모서리가 둥근 직사각형 17"/>
            <p:cNvSpPr>
              <a:spLocks noChangeArrowheads="1"/>
            </p:cNvSpPr>
            <p:nvPr/>
          </p:nvSpPr>
          <p:spPr bwMode="auto">
            <a:xfrm>
              <a:off x="536577" y="3068741"/>
              <a:ext cx="899451" cy="251441"/>
            </a:xfrm>
            <a:prstGeom prst="roundRect">
              <a:avLst>
                <a:gd name="adj" fmla="val 9431"/>
              </a:avLst>
            </a:prstGeom>
            <a:solidFill>
              <a:schemeClr val="bg1"/>
            </a:solidFill>
            <a:ln w="19050" algn="ctr">
              <a:solidFill>
                <a:srgbClr val="336699"/>
              </a:solidFill>
              <a:miter lim="800000"/>
              <a:headEnd/>
              <a:tailEnd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en-US" altLang="ko-KR" sz="1000" b="1" baseline="0" dirty="0">
                  <a:latin typeface="+mn-ea"/>
                  <a:ea typeface="+mn-ea"/>
                </a:rPr>
                <a:t>ODBC</a:t>
              </a:r>
              <a:endParaRPr lang="ko-KR" altLang="en-US" sz="1000" b="1" baseline="0" dirty="0">
                <a:latin typeface="+mn-ea"/>
                <a:ea typeface="+mn-ea"/>
              </a:endParaRPr>
            </a:p>
          </p:txBody>
        </p:sp>
        <p:sp>
          <p:nvSpPr>
            <p:cNvPr id="179" name="모서리가 둥근 직사각형 17"/>
            <p:cNvSpPr>
              <a:spLocks noChangeArrowheads="1"/>
            </p:cNvSpPr>
            <p:nvPr/>
          </p:nvSpPr>
          <p:spPr bwMode="auto">
            <a:xfrm>
              <a:off x="536577" y="3496671"/>
              <a:ext cx="899451" cy="250528"/>
            </a:xfrm>
            <a:prstGeom prst="roundRect">
              <a:avLst>
                <a:gd name="adj" fmla="val 9431"/>
              </a:avLst>
            </a:prstGeom>
            <a:solidFill>
              <a:schemeClr val="bg1"/>
            </a:solidFill>
            <a:ln w="19050" algn="ctr">
              <a:solidFill>
                <a:srgbClr val="336699"/>
              </a:solidFill>
              <a:miter lim="800000"/>
              <a:headEnd/>
              <a:tailEnd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en-US" altLang="ko-KR" sz="1000" b="1" baseline="0">
                  <a:latin typeface="+mn-ea"/>
                  <a:ea typeface="+mn-ea"/>
                </a:rPr>
                <a:t>JDBC</a:t>
              </a:r>
              <a:endParaRPr lang="ko-KR" altLang="en-US" sz="1000" b="1" baseline="0">
                <a:latin typeface="+mn-ea"/>
                <a:ea typeface="+mn-ea"/>
              </a:endParaRPr>
            </a:p>
          </p:txBody>
        </p:sp>
        <p:sp>
          <p:nvSpPr>
            <p:cNvPr id="180" name="모서리가 둥근 직사각형 17"/>
            <p:cNvSpPr>
              <a:spLocks noChangeArrowheads="1"/>
            </p:cNvSpPr>
            <p:nvPr/>
          </p:nvSpPr>
          <p:spPr bwMode="auto">
            <a:xfrm>
              <a:off x="536577" y="3923851"/>
              <a:ext cx="899451" cy="251441"/>
            </a:xfrm>
            <a:prstGeom prst="roundRect">
              <a:avLst>
                <a:gd name="adj" fmla="val 9431"/>
              </a:avLst>
            </a:prstGeom>
            <a:solidFill>
              <a:schemeClr val="bg1"/>
            </a:solidFill>
            <a:ln w="19050" algn="ctr">
              <a:solidFill>
                <a:srgbClr val="336699"/>
              </a:solidFill>
              <a:miter lim="800000"/>
              <a:headEnd/>
              <a:tailEnd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en-US" altLang="ko-KR" sz="1000" b="1" baseline="0">
                  <a:latin typeface="+mn-ea"/>
                  <a:ea typeface="+mn-ea"/>
                </a:rPr>
                <a:t>CLI</a:t>
              </a:r>
              <a:endParaRPr lang="ko-KR" altLang="en-US" sz="1000" b="1" baseline="0">
                <a:latin typeface="+mn-ea"/>
                <a:ea typeface="+mn-ea"/>
              </a:endParaRPr>
            </a:p>
          </p:txBody>
        </p:sp>
        <p:sp>
          <p:nvSpPr>
            <p:cNvPr id="181" name="모서리가 둥근 직사각형 17"/>
            <p:cNvSpPr>
              <a:spLocks noChangeArrowheads="1"/>
            </p:cNvSpPr>
            <p:nvPr/>
          </p:nvSpPr>
          <p:spPr bwMode="auto">
            <a:xfrm>
              <a:off x="536577" y="4350740"/>
              <a:ext cx="899451" cy="251441"/>
            </a:xfrm>
            <a:prstGeom prst="roundRect">
              <a:avLst>
                <a:gd name="adj" fmla="val 9431"/>
              </a:avLst>
            </a:prstGeom>
            <a:solidFill>
              <a:schemeClr val="bg1"/>
            </a:solidFill>
            <a:ln w="19050" algn="ctr">
              <a:solidFill>
                <a:srgbClr val="336699"/>
              </a:solidFill>
              <a:miter lim="800000"/>
              <a:headEnd/>
              <a:tailEnd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en-US" altLang="ko-KR" sz="1000" b="1" baseline="0">
                  <a:latin typeface="+mn-ea"/>
                  <a:ea typeface="+mn-ea"/>
                </a:rPr>
                <a:t>OLE DB</a:t>
              </a:r>
              <a:endParaRPr lang="ko-KR" altLang="en-US" sz="1000" b="1" baseline="0">
                <a:latin typeface="+mn-ea"/>
                <a:ea typeface="+mn-ea"/>
              </a:endParaRPr>
            </a:p>
          </p:txBody>
        </p:sp>
        <p:sp>
          <p:nvSpPr>
            <p:cNvPr id="182" name="모서리가 둥근 직사각형 17"/>
            <p:cNvSpPr>
              <a:spLocks noChangeArrowheads="1"/>
            </p:cNvSpPr>
            <p:nvPr/>
          </p:nvSpPr>
          <p:spPr bwMode="auto">
            <a:xfrm>
              <a:off x="536577" y="4778672"/>
              <a:ext cx="899451" cy="250528"/>
            </a:xfrm>
            <a:prstGeom prst="roundRect">
              <a:avLst>
                <a:gd name="adj" fmla="val 9431"/>
              </a:avLst>
            </a:prstGeom>
            <a:solidFill>
              <a:schemeClr val="bg1"/>
            </a:solidFill>
            <a:ln w="19050" algn="ctr">
              <a:solidFill>
                <a:srgbClr val="336699"/>
              </a:solidFill>
              <a:miter lim="800000"/>
              <a:headEnd/>
              <a:tailEnd/>
            </a:ln>
          </p:spPr>
          <p:txBody>
            <a:bodyPr wrap="none" lIns="36000" tIns="36000" rIns="36000" bIns="36000" anchor="ctr"/>
            <a:lstStyle/>
            <a:p>
              <a:pPr algn="ctr"/>
              <a:r>
                <a:rPr lang="en-US" altLang="ko-KR" sz="1000" b="1" baseline="0">
                  <a:latin typeface="+mn-ea"/>
                  <a:ea typeface="+mn-ea"/>
                </a:rPr>
                <a:t>ESQL</a:t>
              </a:r>
              <a:endParaRPr lang="ko-KR" altLang="en-US" sz="1000" b="1" baseline="0">
                <a:latin typeface="+mn-ea"/>
                <a:ea typeface="+mn-ea"/>
              </a:endParaRPr>
            </a:p>
          </p:txBody>
        </p:sp>
      </p:grpSp>
      <p:graphicFrame>
        <p:nvGraphicFramePr>
          <p:cNvPr id="183" name="표 18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6653461"/>
              </p:ext>
            </p:extLst>
          </p:nvPr>
        </p:nvGraphicFramePr>
        <p:xfrm>
          <a:off x="7027378" y="2590800"/>
          <a:ext cx="909060" cy="8188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1510"/>
                <a:gridCol w="151510"/>
                <a:gridCol w="151510"/>
                <a:gridCol w="151510"/>
                <a:gridCol w="151510"/>
                <a:gridCol w="151510"/>
              </a:tblGrid>
              <a:tr h="13648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A36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3648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A36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3648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A36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3648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A36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A36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3648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A36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36483"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CA360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00" dirty="0"/>
                    </a:p>
                  </a:txBody>
                  <a:tcPr marL="27035" marR="27035" marT="12460" marB="12460">
                    <a:lnL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F5F5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84" name="TextBox 172"/>
          <p:cNvSpPr txBox="1">
            <a:spLocks noChangeArrowheads="1"/>
          </p:cNvSpPr>
          <p:nvPr/>
        </p:nvSpPr>
        <p:spPr bwMode="auto">
          <a:xfrm>
            <a:off x="7078129" y="2794001"/>
            <a:ext cx="788121" cy="6001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US" altLang="ko-KR" sz="1100" b="1" baseline="0" dirty="0">
                <a:latin typeface="+mn-ea"/>
                <a:ea typeface="+mn-ea"/>
              </a:rPr>
              <a:t>Database</a:t>
            </a:r>
          </a:p>
          <a:p>
            <a:pPr algn="ctr"/>
            <a:r>
              <a:rPr lang="en-US" altLang="ko-KR" sz="1100" b="1" baseline="0" dirty="0">
                <a:latin typeface="+mn-ea"/>
                <a:ea typeface="+mn-ea"/>
              </a:rPr>
              <a:t>Buffer</a:t>
            </a:r>
            <a:endParaRPr lang="ko-KR" altLang="en-US" sz="1100" b="1" baseline="0" dirty="0">
              <a:latin typeface="+mn-ea"/>
              <a:ea typeface="+mn-ea"/>
            </a:endParaRPr>
          </a:p>
        </p:txBody>
      </p:sp>
      <p:grpSp>
        <p:nvGrpSpPr>
          <p:cNvPr id="185" name="그룹 60"/>
          <p:cNvGrpSpPr/>
          <p:nvPr/>
        </p:nvGrpSpPr>
        <p:grpSpPr>
          <a:xfrm>
            <a:off x="1458560" y="2189163"/>
            <a:ext cx="4343001" cy="2824261"/>
            <a:chOff x="1762789" y="2286003"/>
            <a:chExt cx="4445000" cy="2890837"/>
          </a:xfrm>
        </p:grpSpPr>
        <p:sp>
          <p:nvSpPr>
            <p:cNvPr id="186" name="모서리가 둥근 직사각형 14"/>
            <p:cNvSpPr>
              <a:spLocks noChangeArrowheads="1"/>
            </p:cNvSpPr>
            <p:nvPr/>
          </p:nvSpPr>
          <p:spPr bwMode="auto">
            <a:xfrm>
              <a:off x="1762789" y="2286003"/>
              <a:ext cx="4445000" cy="2890837"/>
            </a:xfrm>
            <a:prstGeom prst="roundRect">
              <a:avLst>
                <a:gd name="adj" fmla="val 3581"/>
              </a:avLst>
            </a:prstGeom>
            <a:solidFill>
              <a:schemeClr val="bg1"/>
            </a:solidFill>
            <a:ln w="28575" algn="ctr">
              <a:solidFill>
                <a:srgbClr val="336699"/>
              </a:solidFill>
              <a:round/>
              <a:headEnd/>
              <a:tailEnd/>
            </a:ln>
          </p:spPr>
          <p:txBody>
            <a:bodyPr wrap="none" lIns="72000" tIns="18000" rIns="0" bIns="0"/>
            <a:lstStyle/>
            <a:p>
              <a:pPr>
                <a:defRPr/>
              </a:pPr>
              <a:r>
                <a:rPr lang="en-US" altLang="ko-KR" sz="1100" b="1" dirty="0" err="1">
                  <a:latin typeface="+mn-ea"/>
                  <a:ea typeface="+mn-ea"/>
                </a:rPr>
                <a:t>Tibero </a:t>
              </a:r>
            </a:p>
            <a:p>
              <a:pPr>
                <a:defRPr/>
              </a:pPr>
              <a:r>
                <a:rPr lang="en-US" altLang="ko-KR" sz="1100" b="1" dirty="0" smtClean="0">
                  <a:latin typeface="+mn-ea"/>
                  <a:ea typeface="+mn-ea"/>
                </a:rPr>
                <a:t>DB Instance</a:t>
              </a:r>
              <a:endParaRPr lang="ko-KR" altLang="en-US" sz="1100" b="1" dirty="0" err="1">
                <a:latin typeface="+mn-ea"/>
                <a:ea typeface="+mn-ea"/>
              </a:endParaRPr>
            </a:p>
          </p:txBody>
        </p:sp>
        <p:sp>
          <p:nvSpPr>
            <p:cNvPr id="187" name="모서리가 둥근 직사각형 17"/>
            <p:cNvSpPr>
              <a:spLocks noChangeArrowheads="1"/>
            </p:cNvSpPr>
            <p:nvPr/>
          </p:nvSpPr>
          <p:spPr bwMode="auto">
            <a:xfrm>
              <a:off x="1788189" y="3576640"/>
              <a:ext cx="701016" cy="552450"/>
            </a:xfrm>
            <a:prstGeom prst="ellipse">
              <a:avLst/>
            </a:prstGeom>
            <a:solidFill>
              <a:srgbClr val="777777"/>
            </a:solidFill>
            <a:ln w="15875" algn="ctr">
              <a:solidFill>
                <a:schemeClr val="bg1"/>
              </a:solidFill>
              <a:miter lim="800000"/>
              <a:headEnd/>
              <a:tailEnd/>
            </a:ln>
            <a:effectLst>
              <a:outerShdw blurRad="50800" dist="38100" dir="2700000" algn="tl" rotWithShape="0">
                <a:srgbClr val="236D9C">
                  <a:alpha val="40000"/>
                </a:srgbClr>
              </a:outerShdw>
            </a:effectLst>
          </p:spPr>
          <p:txBody>
            <a:bodyPr wrap="none" lIns="72000" tIns="36000" rIns="72000" bIns="36000" anchor="ctr"/>
            <a:lstStyle/>
            <a:p>
              <a:pPr algn="ctr">
                <a:lnSpc>
                  <a:spcPts val="1000"/>
                </a:lnSpc>
                <a:defRPr/>
              </a:pPr>
              <a:r>
                <a:rPr lang="en-US" altLang="ko-KR" sz="1100" b="1" baseline="0" dirty="0">
                  <a:solidFill>
                    <a:schemeClr val="bg1"/>
                  </a:solidFill>
                  <a:latin typeface="+mn-ea"/>
                  <a:ea typeface="+mn-ea"/>
                </a:rPr>
                <a:t>Listener</a:t>
              </a:r>
              <a:endParaRPr lang="ko-KR" altLang="en-US" sz="1100" b="1" baseline="0" dirty="0">
                <a:solidFill>
                  <a:schemeClr val="bg1"/>
                </a:solidFill>
                <a:latin typeface="+mn-ea"/>
                <a:ea typeface="+mn-ea"/>
              </a:endParaRPr>
            </a:p>
          </p:txBody>
        </p:sp>
        <p:grpSp>
          <p:nvGrpSpPr>
            <p:cNvPr id="188" name="그룹 159"/>
            <p:cNvGrpSpPr/>
            <p:nvPr/>
          </p:nvGrpSpPr>
          <p:grpSpPr>
            <a:xfrm>
              <a:off x="2717936" y="2393950"/>
              <a:ext cx="1843617" cy="2630490"/>
              <a:chOff x="2758547" y="2551110"/>
              <a:chExt cx="1843617" cy="3143250"/>
            </a:xfrm>
          </p:grpSpPr>
          <p:sp>
            <p:nvSpPr>
              <p:cNvPr id="203" name="모서리가 둥근 직사각형 17"/>
              <p:cNvSpPr>
                <a:spLocks noChangeArrowheads="1"/>
              </p:cNvSpPr>
              <p:nvPr/>
            </p:nvSpPr>
            <p:spPr bwMode="auto">
              <a:xfrm>
                <a:off x="2968361" y="2733671"/>
                <a:ext cx="1633803" cy="2960689"/>
              </a:xfrm>
              <a:prstGeom prst="roundRect">
                <a:avLst>
                  <a:gd name="adj" fmla="val 9429"/>
                </a:avLst>
              </a:prstGeom>
              <a:solidFill>
                <a:srgbClr val="DDDDDD"/>
              </a:solidFill>
              <a:ln w="19050" algn="ctr">
                <a:solidFill>
                  <a:srgbClr val="777777"/>
                </a:solidFill>
                <a:miter lim="800000"/>
                <a:headEnd/>
                <a:tailEnd/>
              </a:ln>
            </p:spPr>
            <p:txBody>
              <a:bodyPr wrap="none" lIns="36000" tIns="36000" rIns="36000" bIns="36000"/>
              <a:lstStyle/>
              <a:p>
                <a:pPr algn="ctr">
                  <a:lnSpc>
                    <a:spcPts val="1100"/>
                  </a:lnSpc>
                  <a:defRPr/>
                </a:pPr>
                <a:r>
                  <a:rPr lang="en-US" altLang="ko-KR" sz="1050" b="1" baseline="0" dirty="0">
                    <a:solidFill>
                      <a:srgbClr val="C00000"/>
                    </a:solidFill>
                    <a:latin typeface="+mn-ea"/>
                    <a:ea typeface="+mn-ea"/>
                  </a:rPr>
                  <a:t>Working</a:t>
                </a:r>
                <a:br>
                  <a:rPr lang="en-US" altLang="ko-KR" sz="1050" b="1" baseline="0" dirty="0">
                    <a:solidFill>
                      <a:srgbClr val="C00000"/>
                    </a:solidFill>
                    <a:latin typeface="+mn-ea"/>
                    <a:ea typeface="+mn-ea"/>
                  </a:rPr>
                </a:br>
                <a:r>
                  <a:rPr lang="en-US" altLang="ko-KR" sz="1050" b="1" baseline="0" dirty="0">
                    <a:solidFill>
                      <a:srgbClr val="C00000"/>
                    </a:solidFill>
                    <a:latin typeface="+mn-ea"/>
                    <a:ea typeface="+mn-ea"/>
                  </a:rPr>
                  <a:t>Process</a:t>
                </a:r>
                <a:endParaRPr lang="ko-KR" altLang="en-US" sz="1050" b="1" baseline="0" dirty="0">
                  <a:solidFill>
                    <a:srgbClr val="C00000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04" name="모서리가 둥근 직사각형 17"/>
              <p:cNvSpPr>
                <a:spLocks noChangeArrowheads="1"/>
              </p:cNvSpPr>
              <p:nvPr/>
            </p:nvSpPr>
            <p:spPr bwMode="auto">
              <a:xfrm>
                <a:off x="2872053" y="2636836"/>
                <a:ext cx="1633803" cy="2962275"/>
              </a:xfrm>
              <a:prstGeom prst="roundRect">
                <a:avLst>
                  <a:gd name="adj" fmla="val 9429"/>
                </a:avLst>
              </a:prstGeom>
              <a:solidFill>
                <a:srgbClr val="DDDDDD"/>
              </a:solidFill>
              <a:ln w="19050" algn="ctr">
                <a:solidFill>
                  <a:srgbClr val="777777"/>
                </a:solidFill>
                <a:miter lim="800000"/>
                <a:headEnd/>
                <a:tailEnd/>
              </a:ln>
            </p:spPr>
            <p:txBody>
              <a:bodyPr wrap="none" lIns="36000" tIns="36000" rIns="36000" bIns="36000"/>
              <a:lstStyle/>
              <a:p>
                <a:pPr algn="ctr">
                  <a:lnSpc>
                    <a:spcPts val="1100"/>
                  </a:lnSpc>
                  <a:defRPr/>
                </a:pPr>
                <a:r>
                  <a:rPr lang="en-US" altLang="ko-KR" sz="1050" b="1" baseline="0" dirty="0">
                    <a:solidFill>
                      <a:srgbClr val="C00000"/>
                    </a:solidFill>
                    <a:latin typeface="+mn-ea"/>
                    <a:ea typeface="+mn-ea"/>
                  </a:rPr>
                  <a:t>Working</a:t>
                </a:r>
                <a:br>
                  <a:rPr lang="en-US" altLang="ko-KR" sz="1050" b="1" baseline="0" dirty="0">
                    <a:solidFill>
                      <a:srgbClr val="C00000"/>
                    </a:solidFill>
                    <a:latin typeface="+mn-ea"/>
                    <a:ea typeface="+mn-ea"/>
                  </a:rPr>
                </a:br>
                <a:r>
                  <a:rPr lang="en-US" altLang="ko-KR" sz="1050" b="1" baseline="0" dirty="0">
                    <a:solidFill>
                      <a:srgbClr val="C00000"/>
                    </a:solidFill>
                    <a:latin typeface="+mn-ea"/>
                    <a:ea typeface="+mn-ea"/>
                  </a:rPr>
                  <a:t>Process</a:t>
                </a:r>
                <a:endParaRPr lang="ko-KR" altLang="en-US" sz="1050" b="1" baseline="0" dirty="0">
                  <a:solidFill>
                    <a:srgbClr val="C00000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05" name="모서리가 둥근 직사각형 17"/>
              <p:cNvSpPr>
                <a:spLocks noChangeArrowheads="1"/>
              </p:cNvSpPr>
              <p:nvPr/>
            </p:nvSpPr>
            <p:spPr bwMode="auto">
              <a:xfrm>
                <a:off x="2758547" y="2551110"/>
                <a:ext cx="1651000" cy="2960687"/>
              </a:xfrm>
              <a:prstGeom prst="roundRect">
                <a:avLst>
                  <a:gd name="adj" fmla="val 9431"/>
                </a:avLst>
              </a:prstGeom>
              <a:solidFill>
                <a:srgbClr val="DDDDDD"/>
              </a:solidFill>
              <a:ln w="19050" algn="ctr">
                <a:solidFill>
                  <a:srgbClr val="777777"/>
                </a:solidFill>
                <a:miter lim="800000"/>
                <a:headEnd/>
                <a:tailEnd/>
              </a:ln>
            </p:spPr>
            <p:txBody>
              <a:bodyPr wrap="none" lIns="36000" tIns="36000" rIns="36000" bIns="36000"/>
              <a:lstStyle/>
              <a:p>
                <a:pPr algn="ctr"/>
                <a:r>
                  <a:rPr lang="en-US" altLang="ko-KR" sz="1100" b="1" baseline="0" dirty="0">
                    <a:latin typeface="+mn-ea"/>
                    <a:ea typeface="+mn-ea"/>
                  </a:rPr>
                  <a:t>Working</a:t>
                </a:r>
                <a:br>
                  <a:rPr lang="en-US" altLang="ko-KR" sz="1100" b="1" baseline="0" dirty="0">
                    <a:latin typeface="+mn-ea"/>
                    <a:ea typeface="+mn-ea"/>
                  </a:rPr>
                </a:br>
                <a:r>
                  <a:rPr lang="en-US" altLang="ko-KR" sz="1100" b="1" baseline="0" dirty="0">
                    <a:latin typeface="+mn-ea"/>
                    <a:ea typeface="+mn-ea"/>
                  </a:rPr>
                  <a:t>Process</a:t>
                </a:r>
                <a:endParaRPr lang="ko-KR" altLang="en-US" sz="1100" b="1" baseline="0" dirty="0">
                  <a:latin typeface="+mn-ea"/>
                  <a:ea typeface="+mn-ea"/>
                </a:endParaRPr>
              </a:p>
            </p:txBody>
          </p:sp>
        </p:grpSp>
        <p:grpSp>
          <p:nvGrpSpPr>
            <p:cNvPr id="189" name="그룹 136"/>
            <p:cNvGrpSpPr>
              <a:grpSpLocks/>
            </p:cNvGrpSpPr>
            <p:nvPr/>
          </p:nvGrpSpPr>
          <p:grpSpPr bwMode="auto">
            <a:xfrm>
              <a:off x="2870998" y="2890840"/>
              <a:ext cx="1387871" cy="1865315"/>
              <a:chOff x="1364833" y="3790899"/>
              <a:chExt cx="1009592" cy="1530542"/>
            </a:xfrm>
          </p:grpSpPr>
          <p:sp>
            <p:nvSpPr>
              <p:cNvPr id="197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1498694" y="3930804"/>
                <a:ext cx="875731" cy="1390637"/>
              </a:xfrm>
              <a:prstGeom prst="roundRect">
                <a:avLst>
                  <a:gd name="adj" fmla="val 9178"/>
                </a:avLst>
              </a:prstGeom>
              <a:solidFill>
                <a:srgbClr val="808080"/>
              </a:solidFill>
              <a:ln w="15875" algn="ctr">
                <a:solidFill>
                  <a:schemeClr val="bg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rgbClr val="236D9C">
                    <a:alpha val="40000"/>
                  </a:srgbClr>
                </a:outerShdw>
              </a:effectLst>
            </p:spPr>
            <p:txBody>
              <a:bodyPr wrap="none" lIns="72000" tIns="36000" rIns="72000" bIns="36000"/>
              <a:lstStyle/>
              <a:p>
                <a:pPr algn="ctr">
                  <a:lnSpc>
                    <a:spcPts val="1000"/>
                  </a:lnSpc>
                  <a:defRPr/>
                </a:pP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Working</a:t>
                </a:r>
                <a:b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</a:b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Thread</a:t>
                </a:r>
                <a:endParaRPr lang="ko-KR" altLang="en-US" sz="1000" b="1" baseline="0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98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1428636" y="3860326"/>
                <a:ext cx="875731" cy="1391689"/>
              </a:xfrm>
              <a:prstGeom prst="roundRect">
                <a:avLst>
                  <a:gd name="adj" fmla="val 9178"/>
                </a:avLst>
              </a:prstGeom>
              <a:solidFill>
                <a:srgbClr val="808080"/>
              </a:solidFill>
              <a:ln w="15875" algn="ctr">
                <a:solidFill>
                  <a:schemeClr val="bg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rgbClr val="236D9C">
                    <a:alpha val="40000"/>
                  </a:srgbClr>
                </a:outerShdw>
              </a:effectLst>
            </p:spPr>
            <p:txBody>
              <a:bodyPr wrap="none" lIns="72000" tIns="36000" rIns="72000" bIns="36000"/>
              <a:lstStyle/>
              <a:p>
                <a:pPr algn="ctr">
                  <a:lnSpc>
                    <a:spcPts val="1000"/>
                  </a:lnSpc>
                  <a:defRPr/>
                </a:pP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Working</a:t>
                </a:r>
                <a:b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</a:b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Thread</a:t>
                </a:r>
                <a:endParaRPr lang="ko-KR" altLang="en-US" sz="1000" b="1" baseline="0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99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1364833" y="3790899"/>
                <a:ext cx="875731" cy="1390637"/>
              </a:xfrm>
              <a:prstGeom prst="roundRect">
                <a:avLst>
                  <a:gd name="adj" fmla="val 9178"/>
                </a:avLst>
              </a:prstGeom>
              <a:solidFill>
                <a:srgbClr val="808080"/>
              </a:solidFill>
              <a:ln w="15875" algn="ctr">
                <a:solidFill>
                  <a:schemeClr val="bg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rgbClr val="236D9C">
                    <a:alpha val="40000"/>
                  </a:srgbClr>
                </a:outerShdw>
              </a:effectLst>
            </p:spPr>
            <p:txBody>
              <a:bodyPr wrap="none" lIns="72000" tIns="36000" rIns="72000" bIns="36000"/>
              <a:lstStyle/>
              <a:p>
                <a:pPr algn="ctr">
                  <a:defRPr/>
                </a:pPr>
                <a:r>
                  <a:rPr lang="en-US" altLang="ko-KR" sz="11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Working</a:t>
                </a:r>
                <a:br>
                  <a:rPr lang="en-US" altLang="ko-KR" sz="11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</a:br>
                <a:r>
                  <a:rPr lang="en-US" altLang="ko-KR" sz="11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Thread</a:t>
                </a:r>
                <a:endParaRPr lang="ko-KR" altLang="en-US" sz="1100" b="1" baseline="0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200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1431827" y="4132238"/>
                <a:ext cx="746224" cy="319112"/>
              </a:xfrm>
              <a:prstGeom prst="roundRect">
                <a:avLst>
                  <a:gd name="adj" fmla="val 9176"/>
                </a:avLst>
              </a:prstGeom>
              <a:solidFill>
                <a:schemeClr val="bg1"/>
              </a:solidFill>
              <a:ln w="19050" algn="ctr">
                <a:solidFill>
                  <a:srgbClr val="236D9C"/>
                </a:solidFill>
                <a:miter lim="800000"/>
                <a:headEnd/>
                <a:tailEnd/>
              </a:ln>
            </p:spPr>
            <p:txBody>
              <a:bodyPr wrap="none" lIns="36000" tIns="36000" rIns="36000" bIns="36000" anchor="ctr"/>
              <a:lstStyle/>
              <a:p>
                <a:pPr algn="ctr">
                  <a:lnSpc>
                    <a:spcPts val="1100"/>
                  </a:lnSpc>
                </a:pPr>
                <a:r>
                  <a:rPr lang="en-US" altLang="ko-KR" sz="1000" b="1" baseline="0" dirty="0">
                    <a:latin typeface="+mn-ea"/>
                    <a:ea typeface="+mn-ea"/>
                  </a:rPr>
                  <a:t>SQL</a:t>
                </a:r>
              </a:p>
              <a:p>
                <a:pPr algn="ctr">
                  <a:lnSpc>
                    <a:spcPts val="1100"/>
                  </a:lnSpc>
                </a:pPr>
                <a:r>
                  <a:rPr lang="en-US" altLang="ko-KR" sz="1000" b="1" baseline="0" dirty="0">
                    <a:latin typeface="+mn-ea"/>
                    <a:ea typeface="+mn-ea"/>
                  </a:rPr>
                  <a:t>Interpreter</a:t>
                </a:r>
                <a:endParaRPr lang="ko-KR" altLang="en-US" sz="1000" b="1" baseline="0" dirty="0">
                  <a:latin typeface="+mn-ea"/>
                  <a:ea typeface="+mn-ea"/>
                </a:endParaRPr>
              </a:p>
            </p:txBody>
          </p:sp>
          <p:sp>
            <p:nvSpPr>
              <p:cNvPr id="201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1431827" y="4504977"/>
                <a:ext cx="746224" cy="269975"/>
              </a:xfrm>
              <a:prstGeom prst="roundRect">
                <a:avLst>
                  <a:gd name="adj" fmla="val 9176"/>
                </a:avLst>
              </a:prstGeom>
              <a:solidFill>
                <a:schemeClr val="bg1"/>
              </a:solidFill>
              <a:ln w="19050" algn="ctr">
                <a:solidFill>
                  <a:srgbClr val="236D9C"/>
                </a:solidFill>
                <a:miter lim="800000"/>
                <a:headEnd/>
                <a:tailEnd/>
              </a:ln>
            </p:spPr>
            <p:txBody>
              <a:bodyPr wrap="none" lIns="36000" tIns="36000" rIns="36000" bIns="36000" anchor="ctr"/>
              <a:lstStyle/>
              <a:p>
                <a:pPr algn="ctr">
                  <a:lnSpc>
                    <a:spcPts val="1100"/>
                  </a:lnSpc>
                </a:pPr>
                <a:r>
                  <a:rPr lang="en-US" altLang="ko-KR" sz="1000" b="1" baseline="0">
                    <a:latin typeface="+mn-ea"/>
                    <a:ea typeface="+mn-ea"/>
                  </a:rPr>
                  <a:t>Transaction</a:t>
                </a:r>
                <a:br>
                  <a:rPr lang="en-US" altLang="ko-KR" sz="1000" b="1" baseline="0">
                    <a:latin typeface="+mn-ea"/>
                    <a:ea typeface="+mn-ea"/>
                  </a:rPr>
                </a:br>
                <a:r>
                  <a:rPr lang="en-US" altLang="ko-KR" sz="1000" b="1" baseline="0">
                    <a:latin typeface="+mn-ea"/>
                    <a:ea typeface="+mn-ea"/>
                  </a:rPr>
                  <a:t>Manager</a:t>
                </a:r>
                <a:endParaRPr lang="ko-KR" altLang="en-US" sz="1000" b="1" baseline="0">
                  <a:latin typeface="+mn-ea"/>
                  <a:ea typeface="+mn-ea"/>
                </a:endParaRPr>
              </a:p>
            </p:txBody>
          </p:sp>
          <p:sp>
            <p:nvSpPr>
              <p:cNvPr id="202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1431827" y="4829075"/>
                <a:ext cx="746224" cy="269975"/>
              </a:xfrm>
              <a:prstGeom prst="roundRect">
                <a:avLst>
                  <a:gd name="adj" fmla="val 9176"/>
                </a:avLst>
              </a:prstGeom>
              <a:solidFill>
                <a:schemeClr val="bg1"/>
              </a:solidFill>
              <a:ln w="19050" algn="ctr">
                <a:solidFill>
                  <a:srgbClr val="236D9C"/>
                </a:solidFill>
                <a:miter lim="800000"/>
                <a:headEnd/>
                <a:tailEnd/>
              </a:ln>
            </p:spPr>
            <p:txBody>
              <a:bodyPr wrap="none" lIns="36000" tIns="36000" rIns="36000" bIns="36000" anchor="ctr"/>
              <a:lstStyle/>
              <a:p>
                <a:pPr algn="ctr">
                  <a:lnSpc>
                    <a:spcPts val="1100"/>
                  </a:lnSpc>
                </a:pPr>
                <a:r>
                  <a:rPr lang="en-US" altLang="ko-KR" sz="1000" b="1" baseline="0">
                    <a:latin typeface="+mn-ea"/>
                    <a:ea typeface="+mn-ea"/>
                  </a:rPr>
                  <a:t>Storage</a:t>
                </a:r>
              </a:p>
              <a:p>
                <a:pPr algn="ctr">
                  <a:lnSpc>
                    <a:spcPts val="1100"/>
                  </a:lnSpc>
                </a:pPr>
                <a:r>
                  <a:rPr lang="en-US" altLang="ko-KR" sz="1000" b="1" baseline="0">
                    <a:latin typeface="+mn-ea"/>
                    <a:ea typeface="+mn-ea"/>
                  </a:rPr>
                  <a:t>Manager</a:t>
                </a:r>
                <a:endParaRPr lang="ko-KR" altLang="en-US" sz="1000" b="1" baseline="0">
                  <a:latin typeface="+mn-ea"/>
                  <a:ea typeface="+mn-ea"/>
                </a:endParaRPr>
              </a:p>
            </p:txBody>
          </p:sp>
        </p:grpSp>
        <p:grpSp>
          <p:nvGrpSpPr>
            <p:cNvPr id="190" name="그룹 161"/>
            <p:cNvGrpSpPr/>
            <p:nvPr/>
          </p:nvGrpSpPr>
          <p:grpSpPr>
            <a:xfrm>
              <a:off x="4688684" y="2393953"/>
              <a:ext cx="1442905" cy="2630487"/>
              <a:chOff x="4758665" y="2551113"/>
              <a:chExt cx="1442905" cy="3113087"/>
            </a:xfrm>
          </p:grpSpPr>
          <p:sp>
            <p:nvSpPr>
              <p:cNvPr id="192" name="모서리가 둥근 직사각형 17"/>
              <p:cNvSpPr>
                <a:spLocks noChangeArrowheads="1"/>
              </p:cNvSpPr>
              <p:nvPr/>
            </p:nvSpPr>
            <p:spPr bwMode="auto">
              <a:xfrm>
                <a:off x="4758665" y="2551113"/>
                <a:ext cx="1442905" cy="3113087"/>
              </a:xfrm>
              <a:prstGeom prst="roundRect">
                <a:avLst>
                  <a:gd name="adj" fmla="val 9431"/>
                </a:avLst>
              </a:prstGeom>
              <a:solidFill>
                <a:schemeClr val="bg1"/>
              </a:solidFill>
              <a:ln w="19050" algn="ctr">
                <a:solidFill>
                  <a:srgbClr val="336699"/>
                </a:solidFill>
                <a:miter lim="800000"/>
                <a:headEnd/>
                <a:tailEnd/>
              </a:ln>
            </p:spPr>
            <p:txBody>
              <a:bodyPr wrap="none" lIns="36000" tIns="36000" rIns="36000" bIns="36000"/>
              <a:lstStyle/>
              <a:p>
                <a:pPr algn="ctr"/>
                <a:r>
                  <a:rPr lang="en-US" altLang="ko-KR" sz="1100" b="1" baseline="0" dirty="0">
                    <a:latin typeface="+mn-ea"/>
                    <a:ea typeface="+mn-ea"/>
                  </a:rPr>
                  <a:t>Background</a:t>
                </a:r>
                <a:br>
                  <a:rPr lang="en-US" altLang="ko-KR" sz="1100" b="1" baseline="0" dirty="0">
                    <a:latin typeface="+mn-ea"/>
                    <a:ea typeface="+mn-ea"/>
                  </a:rPr>
                </a:br>
                <a:r>
                  <a:rPr lang="en-US" altLang="ko-KR" sz="1100" b="1" baseline="0" dirty="0">
                    <a:latin typeface="+mn-ea"/>
                    <a:ea typeface="+mn-ea"/>
                  </a:rPr>
                  <a:t>Process</a:t>
                </a:r>
                <a:endParaRPr lang="ko-KR" altLang="en-US" sz="1100" b="1" baseline="0" dirty="0">
                  <a:latin typeface="+mn-ea"/>
                  <a:ea typeface="+mn-ea"/>
                </a:endParaRPr>
              </a:p>
            </p:txBody>
          </p:sp>
          <p:sp>
            <p:nvSpPr>
              <p:cNvPr id="193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4906568" y="3169221"/>
                <a:ext cx="1138502" cy="537019"/>
              </a:xfrm>
              <a:prstGeom prst="roundRect">
                <a:avLst>
                  <a:gd name="adj" fmla="val 9178"/>
                </a:avLst>
              </a:prstGeom>
              <a:solidFill>
                <a:srgbClr val="777777"/>
              </a:solidFill>
              <a:ln w="15875" algn="ctr">
                <a:noFill/>
                <a:miter lim="800000"/>
                <a:headEnd/>
                <a:tailEnd/>
              </a:ln>
              <a:effectLst>
                <a:outerShdw blurRad="50800" dist="38100" dir="2700000" algn="tl" rotWithShape="0">
                  <a:srgbClr val="236D9C">
                    <a:alpha val="40000"/>
                  </a:srgbClr>
                </a:outerShdw>
              </a:effectLst>
            </p:spPr>
            <p:txBody>
              <a:bodyPr wrap="none" lIns="72000" tIns="108000" rIns="72000" bIns="72000" anchor="ctr"/>
              <a:lstStyle/>
              <a:p>
                <a:pPr algn="ctr">
                  <a:defRPr/>
                </a:pP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Monitoring</a:t>
                </a:r>
              </a:p>
              <a:p>
                <a:pPr algn="ctr">
                  <a:defRPr/>
                </a:pP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Thread</a:t>
                </a:r>
                <a:endParaRPr lang="ko-KR" altLang="en-US" sz="1000" b="1" baseline="0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94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4906568" y="3783615"/>
                <a:ext cx="1138502" cy="535501"/>
              </a:xfrm>
              <a:prstGeom prst="roundRect">
                <a:avLst>
                  <a:gd name="adj" fmla="val 9178"/>
                </a:avLst>
              </a:prstGeom>
              <a:solidFill>
                <a:srgbClr val="777777"/>
              </a:solidFill>
              <a:ln w="15875" algn="ctr">
                <a:noFill/>
                <a:miter lim="800000"/>
                <a:headEnd/>
                <a:tailEnd/>
              </a:ln>
              <a:effectLst>
                <a:outerShdw blurRad="50800" dist="38100" dir="2700000" algn="tl" rotWithShape="0">
                  <a:srgbClr val="236D9C">
                    <a:alpha val="40000"/>
                  </a:srgbClr>
                </a:outerShdw>
              </a:effectLst>
            </p:spPr>
            <p:txBody>
              <a:bodyPr wrap="none" lIns="72000" tIns="108000" rIns="72000" bIns="72000" anchor="ctr"/>
              <a:lstStyle/>
              <a:p>
                <a:pPr algn="ctr">
                  <a:defRPr/>
                </a:pP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Checkpoint</a:t>
                </a:r>
              </a:p>
              <a:p>
                <a:pPr algn="ctr">
                  <a:defRPr/>
                </a:pP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Process</a:t>
                </a:r>
                <a:endParaRPr lang="ko-KR" altLang="en-US" sz="1000" b="1" baseline="0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95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4906568" y="4396491"/>
                <a:ext cx="1138502" cy="533985"/>
              </a:xfrm>
              <a:prstGeom prst="roundRect">
                <a:avLst>
                  <a:gd name="adj" fmla="val 9178"/>
                </a:avLst>
              </a:prstGeom>
              <a:solidFill>
                <a:srgbClr val="777777"/>
              </a:solidFill>
              <a:ln w="15875" algn="ctr">
                <a:noFill/>
                <a:miter lim="800000"/>
                <a:headEnd/>
                <a:tailEnd/>
              </a:ln>
              <a:effectLst>
                <a:outerShdw blurRad="50800" dist="38100" dir="2700000" algn="tl" rotWithShape="0">
                  <a:srgbClr val="236D9C">
                    <a:alpha val="40000"/>
                  </a:srgbClr>
                </a:outerShdw>
              </a:effectLst>
            </p:spPr>
            <p:txBody>
              <a:bodyPr wrap="none" lIns="72000" tIns="108000" rIns="72000" bIns="72000" anchor="ctr"/>
              <a:lstStyle/>
              <a:p>
                <a:pPr algn="ctr">
                  <a:defRPr/>
                </a:pP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Data Buffer</a:t>
                </a:r>
              </a:p>
              <a:p>
                <a:pPr algn="ctr">
                  <a:defRPr/>
                </a:pP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Writer</a:t>
                </a:r>
                <a:endParaRPr lang="ko-KR" altLang="en-US" sz="1000" b="1" baseline="0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196" name="모서리가 둥근 직사각형 14"/>
              <p:cNvSpPr>
                <a:spLocks noChangeArrowheads="1"/>
              </p:cNvSpPr>
              <p:nvPr/>
            </p:nvSpPr>
            <p:spPr bwMode="auto">
              <a:xfrm>
                <a:off x="4906568" y="5007851"/>
                <a:ext cx="1138502" cy="535502"/>
              </a:xfrm>
              <a:prstGeom prst="roundRect">
                <a:avLst>
                  <a:gd name="adj" fmla="val 9178"/>
                </a:avLst>
              </a:prstGeom>
              <a:solidFill>
                <a:srgbClr val="777777"/>
              </a:solidFill>
              <a:ln w="15875" algn="ctr">
                <a:noFill/>
                <a:miter lim="800000"/>
                <a:headEnd/>
                <a:tailEnd/>
              </a:ln>
              <a:effectLst>
                <a:outerShdw blurRad="50800" dist="38100" dir="2700000" algn="tl" rotWithShape="0">
                  <a:srgbClr val="236D9C">
                    <a:alpha val="40000"/>
                  </a:srgbClr>
                </a:outerShdw>
              </a:effectLst>
            </p:spPr>
            <p:txBody>
              <a:bodyPr wrap="none" lIns="72000" tIns="108000" rIns="72000" bIns="72000" anchor="ctr"/>
              <a:lstStyle/>
              <a:p>
                <a:pPr algn="ctr">
                  <a:defRPr/>
                </a:pP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Log Buffer</a:t>
                </a:r>
              </a:p>
              <a:p>
                <a:pPr algn="ctr">
                  <a:defRPr/>
                </a:pPr>
                <a:r>
                  <a:rPr lang="en-US" altLang="ko-KR" sz="1000" b="1" baseline="0" dirty="0">
                    <a:solidFill>
                      <a:schemeClr val="bg1"/>
                    </a:solidFill>
                    <a:latin typeface="+mn-ea"/>
                    <a:ea typeface="+mn-ea"/>
                  </a:rPr>
                  <a:t>Writer</a:t>
                </a:r>
                <a:endParaRPr lang="ko-KR" altLang="en-US" sz="1000" b="1" baseline="0" dirty="0">
                  <a:solidFill>
                    <a:schemeClr val="bg1"/>
                  </a:solidFill>
                  <a:latin typeface="+mn-ea"/>
                  <a:ea typeface="+mn-ea"/>
                </a:endParaRPr>
              </a:p>
            </p:txBody>
          </p:sp>
        </p:grpSp>
        <p:cxnSp>
          <p:nvCxnSpPr>
            <p:cNvPr id="191" name="꺾인 연결선 89"/>
            <p:cNvCxnSpPr>
              <a:stCxn id="187" idx="6"/>
            </p:cNvCxnSpPr>
            <p:nvPr/>
          </p:nvCxnSpPr>
          <p:spPr>
            <a:xfrm flipV="1">
              <a:off x="2489205" y="3738245"/>
              <a:ext cx="381793" cy="114620"/>
            </a:xfrm>
            <a:prstGeom prst="curvedConnector3">
              <a:avLst>
                <a:gd name="adj1" fmla="val 50000"/>
              </a:avLst>
            </a:prstGeom>
            <a:ln w="15875">
              <a:solidFill>
                <a:srgbClr val="C00000"/>
              </a:solidFill>
              <a:prstDash val="sysDot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6" name="TextBox 205"/>
          <p:cNvSpPr txBox="1"/>
          <p:nvPr/>
        </p:nvSpPr>
        <p:spPr>
          <a:xfrm>
            <a:off x="618787" y="5181601"/>
            <a:ext cx="3480216" cy="10926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2563" indent="-182563">
              <a:spcBef>
                <a:spcPts val="3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§"/>
              <a:defRPr/>
            </a:pPr>
            <a:r>
              <a:rPr lang="en-US" altLang="ko-KR" sz="1100" b="1" baseline="0" dirty="0">
                <a:latin typeface="맑은 고딕" pitchFamily="50" charset="-127"/>
                <a:ea typeface="맑은 고딕" pitchFamily="50" charset="-127"/>
              </a:rPr>
              <a:t>Multi-Process, Multi-Thread </a:t>
            </a:r>
            <a:r>
              <a:rPr lang="ko-KR" altLang="en-US" sz="1100" b="1" baseline="0" dirty="0">
                <a:latin typeface="맑은 고딕" pitchFamily="50" charset="-127"/>
                <a:ea typeface="맑은 고딕" pitchFamily="50" charset="-127"/>
              </a:rPr>
              <a:t>구조</a:t>
            </a:r>
            <a:endParaRPr lang="en-US" altLang="ko-KR" sz="1100" b="1" baseline="0" dirty="0">
              <a:latin typeface="맑은 고딕" pitchFamily="50" charset="-127"/>
              <a:ea typeface="맑은 고딕" pitchFamily="50" charset="-127"/>
            </a:endParaRPr>
          </a:p>
          <a:p>
            <a:pPr marL="187325" indent="-88900">
              <a:spcBef>
                <a:spcPts val="300"/>
              </a:spcBef>
              <a:buClr>
                <a:schemeClr val="tx1">
                  <a:lumMod val="75000"/>
                  <a:lumOff val="25000"/>
                </a:schemeClr>
              </a:buClr>
              <a:buFont typeface="Arial" pitchFamily="34" charset="0"/>
              <a:buChar char="•"/>
              <a:defRPr/>
            </a:pP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프로세스간 </a:t>
            </a:r>
            <a:r>
              <a:rPr lang="en-US" altLang="ko-KR" sz="1100" baseline="0" dirty="0">
                <a:latin typeface="맑은 고딕" pitchFamily="50" charset="-127"/>
                <a:ea typeface="맑은 고딕" pitchFamily="50" charset="-127"/>
              </a:rPr>
              <a:t>Context Switching </a:t>
            </a: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발생 최소화</a:t>
            </a:r>
            <a:endParaRPr lang="en-US" altLang="ko-KR" sz="1100" baseline="0" dirty="0">
              <a:latin typeface="맑은 고딕" pitchFamily="50" charset="-127"/>
              <a:ea typeface="맑은 고딕" pitchFamily="50" charset="-127"/>
            </a:endParaRPr>
          </a:p>
          <a:p>
            <a:pPr marL="187325" indent="-88900">
              <a:spcBef>
                <a:spcPts val="300"/>
              </a:spcBef>
              <a:buClr>
                <a:schemeClr val="tx1">
                  <a:lumMod val="75000"/>
                  <a:lumOff val="25000"/>
                </a:schemeClr>
              </a:buClr>
              <a:buFont typeface="Arial" pitchFamily="34" charset="0"/>
              <a:buChar char="•"/>
              <a:defRPr/>
            </a:pPr>
            <a:r>
              <a:rPr lang="en-US" altLang="ko-KR" sz="1100" baseline="0" dirty="0">
                <a:latin typeface="맑은 고딕" pitchFamily="50" charset="-127"/>
                <a:ea typeface="맑은 고딕" pitchFamily="50" charset="-127"/>
              </a:rPr>
              <a:t>Client</a:t>
            </a: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의 요청에 대한 빠른 응답성능</a:t>
            </a:r>
            <a:endParaRPr lang="en-US" altLang="ko-KR" sz="1100" baseline="0" dirty="0">
              <a:latin typeface="맑은 고딕" pitchFamily="50" charset="-127"/>
              <a:ea typeface="맑은 고딕" pitchFamily="50" charset="-127"/>
            </a:endParaRPr>
          </a:p>
          <a:p>
            <a:pPr marL="187325" indent="-88900">
              <a:spcBef>
                <a:spcPts val="300"/>
              </a:spcBef>
              <a:buClr>
                <a:schemeClr val="tx1">
                  <a:lumMod val="75000"/>
                  <a:lumOff val="25000"/>
                </a:schemeClr>
              </a:buClr>
              <a:buFont typeface="Arial" pitchFamily="34" charset="0"/>
              <a:buChar char="•"/>
              <a:defRPr/>
            </a:pP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한정된 시스템 리소스의 효율적인 활용 유도</a:t>
            </a:r>
            <a:endParaRPr lang="en-US" altLang="ko-KR" sz="1100" baseline="0" dirty="0">
              <a:latin typeface="맑은 고딕" pitchFamily="50" charset="-127"/>
              <a:ea typeface="맑은 고딕" pitchFamily="50" charset="-127"/>
            </a:endParaRPr>
          </a:p>
          <a:p>
            <a:pPr marL="187325" indent="-88900">
              <a:spcBef>
                <a:spcPts val="300"/>
              </a:spcBef>
              <a:buClr>
                <a:schemeClr val="tx1">
                  <a:lumMod val="75000"/>
                  <a:lumOff val="25000"/>
                </a:schemeClr>
              </a:buClr>
              <a:buFont typeface="Arial" pitchFamily="34" charset="0"/>
              <a:buChar char="•"/>
              <a:defRPr/>
            </a:pP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세션이 증가할수록 안정적인 트랜잭션 성능 발휘</a:t>
            </a:r>
            <a:endParaRPr lang="en-US" altLang="ko-KR" sz="1100" baseline="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4881922" y="5181601"/>
            <a:ext cx="3328842" cy="10926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2563" indent="-182563">
              <a:spcBef>
                <a:spcPts val="300"/>
              </a:spcBef>
              <a:buClr>
                <a:schemeClr val="tx1">
                  <a:lumMod val="75000"/>
                  <a:lumOff val="25000"/>
                </a:schemeClr>
              </a:buClr>
              <a:buFont typeface="Wingdings" pitchFamily="2" charset="2"/>
              <a:buChar char="§"/>
              <a:defRPr/>
            </a:pPr>
            <a:r>
              <a:rPr lang="ko-KR" altLang="en-US" sz="1100" b="1" baseline="0" dirty="0">
                <a:latin typeface="맑은 고딕" pitchFamily="50" charset="-127"/>
                <a:ea typeface="맑은 고딕" pitchFamily="50" charset="-127"/>
              </a:rPr>
              <a:t>효율적인 </a:t>
            </a:r>
            <a:r>
              <a:rPr lang="en-US" altLang="ko-KR" sz="1100" b="1" baseline="0" dirty="0">
                <a:latin typeface="맑은 고딕" pitchFamily="50" charset="-127"/>
                <a:ea typeface="맑은 고딕" pitchFamily="50" charset="-127"/>
              </a:rPr>
              <a:t>Memory, Disk</a:t>
            </a:r>
            <a:r>
              <a:rPr lang="ko-KR" altLang="en-US" sz="1100" b="1" baseline="0" dirty="0">
                <a:latin typeface="맑은 고딕" pitchFamily="50" charset="-127"/>
                <a:ea typeface="맑은 고딕" pitchFamily="50" charset="-127"/>
              </a:rPr>
              <a:t>간 동기화 메커니즘</a:t>
            </a:r>
          </a:p>
          <a:p>
            <a:pPr marL="187325" indent="-88900">
              <a:spcBef>
                <a:spcPts val="300"/>
              </a:spcBef>
              <a:buClr>
                <a:schemeClr val="tx1">
                  <a:lumMod val="75000"/>
                  <a:lumOff val="25000"/>
                </a:schemeClr>
              </a:buClr>
              <a:buFont typeface="Arial" pitchFamily="34" charset="0"/>
              <a:buChar char="•"/>
              <a:defRPr/>
            </a:pPr>
            <a:r>
              <a:rPr lang="en-US" altLang="ko-KR" sz="1100" baseline="0" dirty="0">
                <a:latin typeface="맑은 고딕" pitchFamily="50" charset="-127"/>
                <a:ea typeface="맑은 고딕" pitchFamily="50" charset="-127"/>
              </a:rPr>
              <a:t>TSN(</a:t>
            </a:r>
            <a:r>
              <a:rPr lang="en-US" altLang="ko-KR" sz="1100" baseline="0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100" baseline="0" dirty="0">
                <a:latin typeface="맑은 고딕" pitchFamily="50" charset="-127"/>
                <a:ea typeface="맑은 고딕" pitchFamily="50" charset="-127"/>
              </a:rPr>
              <a:t> System Number) </a:t>
            </a: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기준으로 관리</a:t>
            </a:r>
            <a:endParaRPr lang="en-US" altLang="ko-KR" sz="1100" baseline="0" dirty="0">
              <a:latin typeface="맑은 고딕" pitchFamily="50" charset="-127"/>
              <a:ea typeface="맑은 고딕" pitchFamily="50" charset="-127"/>
            </a:endParaRPr>
          </a:p>
          <a:p>
            <a:pPr marL="187325" indent="-88900">
              <a:spcBef>
                <a:spcPts val="300"/>
              </a:spcBef>
              <a:buClr>
                <a:schemeClr val="tx1">
                  <a:lumMod val="75000"/>
                  <a:lumOff val="25000"/>
                </a:schemeClr>
              </a:buClr>
              <a:buFont typeface="Arial" pitchFamily="34" charset="0"/>
              <a:buChar char="•"/>
              <a:defRPr/>
            </a:pPr>
            <a:r>
              <a:rPr lang="en-US" altLang="ko-KR" sz="1100" baseline="0" dirty="0">
                <a:latin typeface="맑은 고딕" pitchFamily="50" charset="-127"/>
                <a:ea typeface="맑은 고딕" pitchFamily="50" charset="-127"/>
              </a:rPr>
              <a:t>Check Point </a:t>
            </a: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이벤트를 통해 동기화 수행</a:t>
            </a:r>
            <a:endParaRPr lang="en-US" altLang="ko-KR" sz="1100" baseline="0" dirty="0">
              <a:latin typeface="맑은 고딕" pitchFamily="50" charset="-127"/>
              <a:ea typeface="맑은 고딕" pitchFamily="50" charset="-127"/>
            </a:endParaRPr>
          </a:p>
          <a:p>
            <a:pPr marL="187325" indent="-88900">
              <a:spcBef>
                <a:spcPts val="300"/>
              </a:spcBef>
              <a:buClr>
                <a:schemeClr val="tx1">
                  <a:lumMod val="75000"/>
                  <a:lumOff val="25000"/>
                </a:schemeClr>
              </a:buClr>
              <a:buFont typeface="Arial" pitchFamily="34" charset="0"/>
              <a:buChar char="•"/>
              <a:defRPr/>
            </a:pPr>
            <a:r>
              <a:rPr lang="en-US" altLang="ko-KR" sz="1100" baseline="0" dirty="0">
                <a:latin typeface="맑은 고딕" pitchFamily="50" charset="-127"/>
                <a:ea typeface="맑은 고딕" pitchFamily="50" charset="-127"/>
              </a:rPr>
              <a:t>LRU(Least Recently Used)</a:t>
            </a: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 기반의 </a:t>
            </a:r>
            <a:r>
              <a:rPr lang="en-US" altLang="ko-KR" sz="1100" baseline="0" dirty="0">
                <a:latin typeface="맑은 고딕" pitchFamily="50" charset="-127"/>
                <a:ea typeface="맑은 고딕" pitchFamily="50" charset="-127"/>
              </a:rPr>
              <a:t>Cache </a:t>
            </a: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구조</a:t>
            </a:r>
            <a:endParaRPr lang="en-US" altLang="ko-KR" sz="1100" baseline="0" dirty="0">
              <a:latin typeface="맑은 고딕" pitchFamily="50" charset="-127"/>
              <a:ea typeface="맑은 고딕" pitchFamily="50" charset="-127"/>
            </a:endParaRPr>
          </a:p>
          <a:p>
            <a:pPr marL="187325" indent="-88900">
              <a:spcBef>
                <a:spcPts val="300"/>
              </a:spcBef>
              <a:buClr>
                <a:schemeClr val="tx1">
                  <a:lumMod val="75000"/>
                  <a:lumOff val="25000"/>
                </a:schemeClr>
              </a:buClr>
              <a:buFont typeface="Arial" pitchFamily="34" charset="0"/>
              <a:buChar char="•"/>
              <a:defRPr/>
            </a:pPr>
            <a:r>
              <a:rPr lang="en-US" altLang="ko-KR" sz="1100" baseline="0" dirty="0">
                <a:latin typeface="맑은 고딕" pitchFamily="50" charset="-127"/>
                <a:ea typeface="맑은 고딕" pitchFamily="50" charset="-127"/>
              </a:rPr>
              <a:t>Disk I/O </a:t>
            </a: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최소화를 위한 </a:t>
            </a:r>
            <a:r>
              <a:rPr lang="en-US" altLang="ko-KR" sz="1100" baseline="0" dirty="0">
                <a:latin typeface="맑은 고딕" pitchFamily="50" charset="-127"/>
                <a:ea typeface="맑은 고딕" pitchFamily="50" charset="-127"/>
              </a:rPr>
              <a:t>Check Point </a:t>
            </a:r>
            <a:r>
              <a:rPr lang="ko-KR" altLang="en-US" sz="1100" baseline="0" dirty="0">
                <a:latin typeface="맑은 고딕" pitchFamily="50" charset="-127"/>
                <a:ea typeface="맑은 고딕" pitchFamily="50" charset="-127"/>
              </a:rPr>
              <a:t>주기 조정</a:t>
            </a:r>
            <a:endParaRPr lang="en-US" altLang="ko-KR" sz="1100" baseline="0" dirty="0">
              <a:latin typeface="맑은 고딕" pitchFamily="50" charset="-127"/>
              <a:ea typeface="맑은 고딕" pitchFamily="50" charset="-127"/>
            </a:endParaRPr>
          </a:p>
        </p:txBody>
      </p:sp>
      <p:cxnSp>
        <p:nvCxnSpPr>
          <p:cNvPr id="208" name="꺾인 연결선 89"/>
          <p:cNvCxnSpPr>
            <a:stCxn id="178" idx="3"/>
            <a:endCxn id="187" idx="0"/>
          </p:cNvCxnSpPr>
          <p:nvPr/>
        </p:nvCxnSpPr>
        <p:spPr>
          <a:xfrm>
            <a:off x="1218098" y="2923159"/>
            <a:ext cx="607744" cy="526918"/>
          </a:xfrm>
          <a:prstGeom prst="curvedConnector2">
            <a:avLst/>
          </a:prstGeom>
          <a:ln w="15875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꺾인 연결선 92"/>
          <p:cNvCxnSpPr>
            <a:stCxn id="180" idx="3"/>
            <a:endCxn id="187" idx="4"/>
          </p:cNvCxnSpPr>
          <p:nvPr/>
        </p:nvCxnSpPr>
        <p:spPr>
          <a:xfrm>
            <a:off x="1218098" y="3758576"/>
            <a:ext cx="607744" cy="231228"/>
          </a:xfrm>
          <a:prstGeom prst="curvedConnector4">
            <a:avLst>
              <a:gd name="adj1" fmla="val 21825"/>
              <a:gd name="adj2" fmla="val 198863"/>
            </a:avLst>
          </a:prstGeom>
          <a:ln w="15875">
            <a:solidFill>
              <a:srgbClr val="C00000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379402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484188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Data Block Format</a:t>
            </a: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grpSp>
        <p:nvGrpSpPr>
          <p:cNvPr id="59" name="Group 2"/>
          <p:cNvGrpSpPr>
            <a:grpSpLocks/>
          </p:cNvGrpSpPr>
          <p:nvPr/>
        </p:nvGrpSpPr>
        <p:grpSpPr bwMode="auto">
          <a:xfrm>
            <a:off x="1306401" y="1640421"/>
            <a:ext cx="2643187" cy="3878263"/>
            <a:chOff x="591" y="1301"/>
            <a:chExt cx="2322" cy="2655"/>
          </a:xfrm>
        </p:grpSpPr>
        <p:sp>
          <p:nvSpPr>
            <p:cNvPr id="60" name="AutoShape 3"/>
            <p:cNvSpPr>
              <a:spLocks noChangeArrowheads="1"/>
            </p:cNvSpPr>
            <p:nvPr/>
          </p:nvSpPr>
          <p:spPr bwMode="auto">
            <a:xfrm rot="5400000">
              <a:off x="1618" y="274"/>
              <a:ext cx="268" cy="2322"/>
            </a:xfrm>
            <a:prstGeom prst="cube">
              <a:avLst>
                <a:gd name="adj" fmla="val 49995"/>
              </a:avLst>
            </a:prstGeom>
            <a:solidFill>
              <a:srgbClr val="00FF00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effectLst>
                    <a:outerShdw blurRad="38100" dist="38100" dir="2700000" algn="tl">
                      <a:srgbClr val="FFFFFF"/>
                    </a:outerShdw>
                  </a:effectLst>
                  <a:latin typeface="Arial" charset="0"/>
                  <a:ea typeface="돋움" pitchFamily="50" charset="-127"/>
                </a:rPr>
                <a:t>Header</a:t>
              </a:r>
            </a:p>
          </p:txBody>
        </p:sp>
        <p:sp>
          <p:nvSpPr>
            <p:cNvPr id="61" name="AutoShape 4"/>
            <p:cNvSpPr>
              <a:spLocks noChangeArrowheads="1"/>
            </p:cNvSpPr>
            <p:nvPr/>
          </p:nvSpPr>
          <p:spPr bwMode="auto">
            <a:xfrm rot="5400000">
              <a:off x="1634" y="387"/>
              <a:ext cx="227" cy="2314"/>
            </a:xfrm>
            <a:prstGeom prst="cube">
              <a:avLst>
                <a:gd name="adj" fmla="val 53894"/>
              </a:avLst>
            </a:prstGeom>
            <a:solidFill>
              <a:srgbClr val="8901F3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 dirty="0">
                  <a:solidFill>
                    <a:srgbClr val="FAFD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ea typeface="돋움" pitchFamily="50" charset="-127"/>
                </a:rPr>
                <a:t>Table Directory</a:t>
              </a:r>
            </a:p>
          </p:txBody>
        </p:sp>
        <p:sp>
          <p:nvSpPr>
            <p:cNvPr id="62" name="AutoShape 5"/>
            <p:cNvSpPr>
              <a:spLocks noChangeArrowheads="1"/>
            </p:cNvSpPr>
            <p:nvPr/>
          </p:nvSpPr>
          <p:spPr bwMode="auto">
            <a:xfrm rot="5400000">
              <a:off x="1584" y="547"/>
              <a:ext cx="328" cy="2314"/>
            </a:xfrm>
            <a:prstGeom prst="cube">
              <a:avLst>
                <a:gd name="adj" fmla="val 39264"/>
              </a:avLst>
            </a:prstGeom>
            <a:solidFill>
              <a:srgbClr val="FAFD00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Arial" charset="0"/>
                  <a:ea typeface="돋움" pitchFamily="50" charset="-127"/>
                </a:rPr>
                <a:t>Row Directory</a:t>
              </a:r>
            </a:p>
          </p:txBody>
        </p:sp>
        <p:sp>
          <p:nvSpPr>
            <p:cNvPr id="63" name="AutoShape 6"/>
            <p:cNvSpPr>
              <a:spLocks noChangeArrowheads="1"/>
            </p:cNvSpPr>
            <p:nvPr/>
          </p:nvSpPr>
          <p:spPr bwMode="auto">
            <a:xfrm rot="5400000">
              <a:off x="1471" y="874"/>
              <a:ext cx="554" cy="2314"/>
            </a:xfrm>
            <a:prstGeom prst="cube">
              <a:avLst>
                <a:gd name="adj" fmla="val 23731"/>
              </a:avLst>
            </a:prstGeom>
            <a:noFill/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solidFill>
                    <a:schemeClr val="folHlin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ea typeface="돋움" pitchFamily="50" charset="-127"/>
                </a:rPr>
                <a:t>Free Space</a:t>
              </a:r>
            </a:p>
          </p:txBody>
        </p:sp>
        <p:sp>
          <p:nvSpPr>
            <p:cNvPr id="64" name="AutoShape 7"/>
            <p:cNvSpPr>
              <a:spLocks noChangeArrowheads="1"/>
            </p:cNvSpPr>
            <p:nvPr/>
          </p:nvSpPr>
          <p:spPr bwMode="auto">
            <a:xfrm rot="5400000">
              <a:off x="842" y="1891"/>
              <a:ext cx="1814" cy="2316"/>
            </a:xfrm>
            <a:prstGeom prst="cube">
              <a:avLst>
                <a:gd name="adj" fmla="val 7866"/>
              </a:avLst>
            </a:prstGeom>
            <a:solidFill>
              <a:schemeClr val="accent1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solidFill>
                    <a:srgbClr val="FAFD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ea typeface="돋움" pitchFamily="50" charset="-127"/>
                </a:rPr>
                <a:t>Row Data</a:t>
              </a:r>
            </a:p>
          </p:txBody>
        </p:sp>
        <p:sp>
          <p:nvSpPr>
            <p:cNvPr id="65" name="Line 8"/>
            <p:cNvSpPr>
              <a:spLocks noChangeShapeType="1"/>
            </p:cNvSpPr>
            <p:nvPr/>
          </p:nvSpPr>
          <p:spPr bwMode="auto">
            <a:xfrm>
              <a:off x="736" y="1890"/>
              <a:ext cx="0" cy="61"/>
            </a:xfrm>
            <a:prstGeom prst="line">
              <a:avLst/>
            </a:prstGeom>
            <a:noFill/>
            <a:ln w="12700">
              <a:solidFill>
                <a:srgbClr val="1834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6" name="Line 9"/>
            <p:cNvSpPr>
              <a:spLocks noChangeShapeType="1"/>
            </p:cNvSpPr>
            <p:nvPr/>
          </p:nvSpPr>
          <p:spPr bwMode="auto">
            <a:xfrm>
              <a:off x="736" y="1981"/>
              <a:ext cx="0" cy="62"/>
            </a:xfrm>
            <a:prstGeom prst="line">
              <a:avLst/>
            </a:prstGeom>
            <a:noFill/>
            <a:ln w="12700">
              <a:solidFill>
                <a:srgbClr val="1834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7" name="Line 10"/>
            <p:cNvSpPr>
              <a:spLocks noChangeShapeType="1"/>
            </p:cNvSpPr>
            <p:nvPr/>
          </p:nvSpPr>
          <p:spPr bwMode="auto">
            <a:xfrm>
              <a:off x="736" y="2066"/>
              <a:ext cx="0" cy="62"/>
            </a:xfrm>
            <a:prstGeom prst="line">
              <a:avLst/>
            </a:prstGeom>
            <a:noFill/>
            <a:ln w="12700">
              <a:solidFill>
                <a:srgbClr val="1834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  <p:sp>
        <p:nvSpPr>
          <p:cNvPr id="68" name="AutoShape 11"/>
          <p:cNvSpPr>
            <a:spLocks noChangeArrowheads="1"/>
          </p:cNvSpPr>
          <p:nvPr/>
        </p:nvSpPr>
        <p:spPr bwMode="auto">
          <a:xfrm>
            <a:off x="796813" y="2702459"/>
            <a:ext cx="257175" cy="309562"/>
          </a:xfrm>
          <a:prstGeom prst="upArrow">
            <a:avLst>
              <a:gd name="adj1" fmla="val 50000"/>
              <a:gd name="adj2" fmla="val 40814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vert="eaVert" wrap="none" anchor="ctr"/>
          <a:lstStyle/>
          <a:p>
            <a:endParaRPr lang="ko-KR" altLang="en-US"/>
          </a:p>
        </p:txBody>
      </p:sp>
      <p:sp>
        <p:nvSpPr>
          <p:cNvPr id="69" name="AutoShape 12"/>
          <p:cNvSpPr>
            <a:spLocks noChangeArrowheads="1"/>
          </p:cNvSpPr>
          <p:nvPr/>
        </p:nvSpPr>
        <p:spPr bwMode="auto">
          <a:xfrm>
            <a:off x="796813" y="2380196"/>
            <a:ext cx="257175" cy="250825"/>
          </a:xfrm>
          <a:prstGeom prst="downArrow">
            <a:avLst>
              <a:gd name="adj1" fmla="val 50000"/>
              <a:gd name="adj2" fmla="val 33917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vert="eaVert" wrap="none" anchor="ctr"/>
          <a:lstStyle/>
          <a:p>
            <a:endParaRPr lang="ko-KR" altLang="en-US"/>
          </a:p>
        </p:txBody>
      </p:sp>
      <p:sp>
        <p:nvSpPr>
          <p:cNvPr id="70" name="Rectangle 13"/>
          <p:cNvSpPr>
            <a:spLocks noChangeArrowheads="1"/>
          </p:cNvSpPr>
          <p:nvPr/>
        </p:nvSpPr>
        <p:spPr bwMode="auto">
          <a:xfrm>
            <a:off x="4482988" y="1592796"/>
            <a:ext cx="3581400" cy="34431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cmpd="dbl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/>
          <a:p>
            <a:pPr>
              <a:lnSpc>
                <a:spcPct val="45000"/>
              </a:lnSpc>
              <a:spcBef>
                <a:spcPct val="50000"/>
              </a:spcBef>
            </a:pPr>
            <a:endParaRPr lang="ko-KR" altLang="en-US" sz="1400" b="1" dirty="0">
              <a:solidFill>
                <a:srgbClr val="8901F3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ct val="45000"/>
              </a:lnSpc>
              <a:spcBef>
                <a:spcPct val="50000"/>
              </a:spcBef>
            </a:pPr>
            <a:r>
              <a:rPr lang="ko-KR" altLang="en-US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	일반적인 </a:t>
            </a:r>
            <a:r>
              <a:rPr lang="en-US" altLang="ko-KR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BLO</a:t>
            </a:r>
            <a:r>
              <a:rPr lang="en-US" altLang="ko-KR" sz="1400" b="1" dirty="0">
                <a:solidFill>
                  <a:srgbClr val="782794"/>
                </a:solidFill>
                <a:latin typeface="맑은 고딕" pitchFamily="50" charset="-127"/>
                <a:ea typeface="맑은 고딕" pitchFamily="50" charset="-127"/>
              </a:rPr>
              <a:t>CK </a:t>
            </a:r>
            <a:r>
              <a:rPr lang="ko-KR" altLang="en-US" sz="1400" b="1" dirty="0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정보</a:t>
            </a:r>
            <a:endParaRPr lang="ko-KR" altLang="en-US" sz="1400" b="1" dirty="0">
              <a:solidFill>
                <a:srgbClr val="8901F3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ct val="45000"/>
              </a:lnSpc>
              <a:spcBef>
                <a:spcPct val="50000"/>
              </a:spcBef>
            </a:pPr>
            <a:r>
              <a:rPr lang="ko-KR" altLang="en-US" sz="1400" b="1" dirty="0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	(</a:t>
            </a:r>
            <a:r>
              <a:rPr lang="en-US" altLang="ko-KR" sz="1400" b="1" dirty="0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Block </a:t>
            </a:r>
            <a:r>
              <a:rPr lang="ko-KR" altLang="en-US" sz="1400" b="1" dirty="0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위치, </a:t>
            </a:r>
            <a:r>
              <a:rPr lang="en-US" altLang="ko-KR" sz="1400" b="1" dirty="0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Segment </a:t>
            </a:r>
            <a:r>
              <a:rPr lang="ko-KR" altLang="en-US" sz="1400" b="1" dirty="0">
                <a:solidFill>
                  <a:schemeClr val="bg2"/>
                </a:solidFill>
                <a:latin typeface="맑은 고딕" pitchFamily="50" charset="-127"/>
                <a:ea typeface="맑은 고딕" pitchFamily="50" charset="-127"/>
              </a:rPr>
              <a:t>형태)</a:t>
            </a:r>
          </a:p>
          <a:p>
            <a:pPr>
              <a:lnSpc>
                <a:spcPct val="55000"/>
              </a:lnSpc>
              <a:spcBef>
                <a:spcPct val="50000"/>
              </a:spcBef>
            </a:pPr>
            <a:r>
              <a:rPr lang="en-US" altLang="ko-KR" sz="1400" b="1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	</a:t>
            </a:r>
            <a:endParaRPr lang="en-US" altLang="ko-KR" sz="1400" b="1" dirty="0" smtClean="0">
              <a:solidFill>
                <a:srgbClr val="3333CC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ct val="55000"/>
              </a:lnSpc>
              <a:spcBef>
                <a:spcPct val="50000"/>
              </a:spcBef>
            </a:pPr>
            <a:r>
              <a:rPr lang="en-US" altLang="ko-KR" sz="1400" b="1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b="1" dirty="0" smtClean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                 </a:t>
            </a:r>
            <a:r>
              <a:rPr lang="ko-KR" altLang="en-US" sz="1400" b="1" dirty="0" smtClean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테이블에  관한 </a:t>
            </a:r>
            <a:r>
              <a:rPr lang="ko-KR" altLang="en-US" sz="1400" b="1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정보</a:t>
            </a:r>
          </a:p>
          <a:p>
            <a:pPr>
              <a:lnSpc>
                <a:spcPct val="55000"/>
              </a:lnSpc>
              <a:spcBef>
                <a:spcPct val="50000"/>
              </a:spcBef>
            </a:pPr>
            <a:endParaRPr lang="en-US" altLang="ko-KR" sz="1400" b="1" dirty="0" smtClean="0">
              <a:solidFill>
                <a:schemeClr val="bg2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ct val="55000"/>
              </a:lnSpc>
              <a:spcBef>
                <a:spcPct val="50000"/>
              </a:spcBef>
            </a:pPr>
            <a:endParaRPr lang="ko-KR" altLang="en-US" sz="1400" b="1" dirty="0">
              <a:solidFill>
                <a:schemeClr val="bg2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ct val="55000"/>
              </a:lnSpc>
              <a:spcBef>
                <a:spcPct val="50000"/>
              </a:spcBef>
            </a:pPr>
            <a:r>
              <a:rPr lang="ko-KR" altLang="en-US" sz="1400" b="1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sz="1400" b="1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Block </a:t>
            </a:r>
            <a:r>
              <a:rPr lang="ko-KR" altLang="en-US" sz="1400" b="1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내의 </a:t>
            </a:r>
            <a:r>
              <a:rPr lang="en-US" altLang="ko-KR" sz="1400" b="1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Row </a:t>
            </a:r>
            <a:r>
              <a:rPr lang="ko-KR" altLang="en-US" sz="1400" b="1" dirty="0" smtClean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관련정보</a:t>
            </a:r>
            <a:endParaRPr lang="en-US" altLang="ko-KR" sz="1400" b="1" dirty="0">
              <a:solidFill>
                <a:srgbClr val="183400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ct val="115000"/>
              </a:lnSpc>
              <a:spcBef>
                <a:spcPct val="50000"/>
              </a:spcBef>
            </a:pPr>
            <a:endParaRPr lang="en-US" altLang="ko-KR" sz="1400" b="1" dirty="0">
              <a:solidFill>
                <a:srgbClr val="183400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ct val="55000"/>
              </a:lnSpc>
              <a:spcBef>
                <a:spcPct val="50000"/>
              </a:spcBef>
            </a:pPr>
            <a:r>
              <a:rPr lang="en-US" altLang="ko-KR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	New Row Insert </a:t>
            </a:r>
            <a:r>
              <a:rPr lang="ko-KR" altLang="en-US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나</a:t>
            </a:r>
          </a:p>
          <a:p>
            <a:pPr>
              <a:lnSpc>
                <a:spcPct val="55000"/>
              </a:lnSpc>
              <a:spcBef>
                <a:spcPct val="50000"/>
              </a:spcBef>
            </a:pPr>
            <a:r>
              <a:rPr lang="ko-KR" altLang="en-US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Update </a:t>
            </a:r>
            <a:r>
              <a:rPr lang="ko-KR" altLang="en-US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시 사용</a:t>
            </a:r>
          </a:p>
          <a:p>
            <a:pPr>
              <a:lnSpc>
                <a:spcPct val="55000"/>
              </a:lnSpc>
              <a:spcBef>
                <a:spcPct val="50000"/>
              </a:spcBef>
            </a:pPr>
            <a:r>
              <a:rPr lang="ko-KR" altLang="en-US" sz="1400" b="1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	(</a:t>
            </a:r>
            <a:r>
              <a:rPr lang="en-US" altLang="ko-KR" sz="1400" b="1" dirty="0" err="1" smtClean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pctfree</a:t>
            </a:r>
            <a:r>
              <a:rPr lang="ko-KR" altLang="en-US" sz="1400" b="1" dirty="0" smtClean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ko-KR" altLang="en-US" sz="1400" b="1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영향)</a:t>
            </a:r>
            <a:endParaRPr lang="ko-KR" altLang="en-US" sz="1400" b="1" dirty="0">
              <a:solidFill>
                <a:srgbClr val="8901F3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ct val="55000"/>
              </a:lnSpc>
              <a:spcBef>
                <a:spcPct val="50000"/>
              </a:spcBef>
            </a:pPr>
            <a:endParaRPr lang="ko-KR" altLang="en-US" sz="1400" b="1" dirty="0">
              <a:solidFill>
                <a:srgbClr val="8901F3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ct val="55000"/>
              </a:lnSpc>
              <a:spcBef>
                <a:spcPct val="50000"/>
              </a:spcBef>
            </a:pPr>
            <a:r>
              <a:rPr lang="ko-KR" altLang="en-US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	</a:t>
            </a:r>
            <a:r>
              <a:rPr lang="en-US" altLang="ko-KR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Table</a:t>
            </a:r>
            <a:r>
              <a:rPr lang="ko-KR" altLang="en-US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이나 </a:t>
            </a:r>
            <a:r>
              <a:rPr lang="en-US" altLang="ko-KR" sz="1400" b="1" dirty="0">
                <a:solidFill>
                  <a:srgbClr val="8901F3"/>
                </a:solidFill>
                <a:latin typeface="맑은 고딕" pitchFamily="50" charset="-127"/>
                <a:ea typeface="맑은 고딕" pitchFamily="50" charset="-127"/>
              </a:rPr>
              <a:t>Index Data</a:t>
            </a:r>
          </a:p>
          <a:p>
            <a:pPr>
              <a:lnSpc>
                <a:spcPct val="55000"/>
              </a:lnSpc>
              <a:spcBef>
                <a:spcPct val="50000"/>
              </a:spcBef>
            </a:pPr>
            <a:endParaRPr lang="ko-KR" altLang="en-US" sz="1400" b="1" dirty="0">
              <a:solidFill>
                <a:srgbClr val="8901F3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" name="Rectangle 14"/>
          <p:cNvSpPr>
            <a:spLocks noChangeArrowheads="1"/>
          </p:cNvSpPr>
          <p:nvPr/>
        </p:nvSpPr>
        <p:spPr bwMode="auto">
          <a:xfrm>
            <a:off x="5173551" y="1802346"/>
            <a:ext cx="130175" cy="155575"/>
          </a:xfrm>
          <a:prstGeom prst="rect">
            <a:avLst/>
          </a:prstGeom>
          <a:solidFill>
            <a:srgbClr val="59FD0D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72" name="Rectangle 15"/>
          <p:cNvSpPr>
            <a:spLocks noChangeArrowheads="1"/>
          </p:cNvSpPr>
          <p:nvPr/>
        </p:nvSpPr>
        <p:spPr bwMode="auto">
          <a:xfrm>
            <a:off x="5173551" y="2420888"/>
            <a:ext cx="130175" cy="155575"/>
          </a:xfrm>
          <a:prstGeom prst="rect">
            <a:avLst/>
          </a:prstGeom>
          <a:solidFill>
            <a:srgbClr val="782794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73" name="Rectangle 16"/>
          <p:cNvSpPr>
            <a:spLocks noChangeArrowheads="1"/>
          </p:cNvSpPr>
          <p:nvPr/>
        </p:nvSpPr>
        <p:spPr bwMode="auto">
          <a:xfrm>
            <a:off x="5168788" y="3094953"/>
            <a:ext cx="130175" cy="155575"/>
          </a:xfrm>
          <a:prstGeom prst="rect">
            <a:avLst/>
          </a:prstGeom>
          <a:solidFill>
            <a:srgbClr val="FFFF00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74" name="Rectangle 17"/>
          <p:cNvSpPr>
            <a:spLocks noChangeArrowheads="1"/>
          </p:cNvSpPr>
          <p:nvPr/>
        </p:nvSpPr>
        <p:spPr bwMode="auto">
          <a:xfrm>
            <a:off x="5173551" y="3666792"/>
            <a:ext cx="130175" cy="155575"/>
          </a:xfrm>
          <a:prstGeom prst="rect">
            <a:avLst/>
          </a:prstGeom>
          <a:solidFill>
            <a:schemeClr val="bg1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  <p:sp>
        <p:nvSpPr>
          <p:cNvPr id="75" name="Rectangle 18"/>
          <p:cNvSpPr>
            <a:spLocks noChangeArrowheads="1"/>
          </p:cNvSpPr>
          <p:nvPr/>
        </p:nvSpPr>
        <p:spPr bwMode="auto">
          <a:xfrm>
            <a:off x="5173551" y="4545184"/>
            <a:ext cx="130175" cy="155575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tx2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60307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484188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Data Block Format</a:t>
            </a: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21" name="Rectangle 2"/>
          <p:cNvSpPr>
            <a:spLocks noChangeArrowheads="1"/>
          </p:cNvSpPr>
          <p:nvPr/>
        </p:nvSpPr>
        <p:spPr bwMode="auto">
          <a:xfrm>
            <a:off x="685800" y="978024"/>
            <a:ext cx="7772400" cy="43951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algn="just" eaLnBrk="1" latinLnBrk="1" hangingPunct="1">
              <a:spcBef>
                <a:spcPct val="20000"/>
              </a:spcBef>
              <a:buFontTx/>
              <a:buChar char="•"/>
            </a:pPr>
            <a:endParaRPr lang="ko-KR" altLang="ko-KR" sz="2000" b="1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just" eaLnBrk="1" latinLnBrk="1" hangingPunct="1">
              <a:spcBef>
                <a:spcPct val="20000"/>
              </a:spcBef>
              <a:buFont typeface="Symbol" pitchFamily="18" charset="2"/>
              <a:buChar char="·"/>
            </a:pPr>
            <a:r>
              <a:rPr lang="en-US" altLang="ko-KR" sz="1600" b="1" dirty="0">
                <a:latin typeface="맑은 고딕" pitchFamily="50" charset="-127"/>
                <a:ea typeface="맑은 고딕" pitchFamily="50" charset="-127"/>
              </a:rPr>
              <a:t>DATA  BLOCK</a:t>
            </a:r>
            <a:endParaRPr lang="ko-KR" altLang="en-US" sz="20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HEADER  :  BLOCK  INFORMATION , BLOCK  ADDRESS, </a:t>
            </a: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TABLE  DIRECTORY :  TABLE INFORMATION </a:t>
            </a: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ROW  DIRECTORY  :  INFORMATION  OF  THE  ACTUAL  ROWS</a:t>
            </a: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FREE SPACE  : 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PCTFREE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값과 데이터 블록에 있는  현재 내용 가능 영역의 기능에 의해 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lvl="1" algn="just" eaLnBrk="1" latinLnBrk="1" hangingPunct="1">
              <a:spcBef>
                <a:spcPct val="20000"/>
              </a:spcBef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                     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결정.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ROW DATA  : 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테이블 데이터와 인덱스 데이터를 포함.</a:t>
            </a: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PCTFREE :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기존의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UPDATE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하기 위하여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 BLOCK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FREE SPACE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할당.</a:t>
            </a: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Row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Chaining and Row migration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통계 정보를 통해서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chaining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혹은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migration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정도를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확인 가능.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527493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484188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PCTFREE</a:t>
            </a: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59" name="Rectangle 2"/>
          <p:cNvSpPr>
            <a:spLocks noChangeArrowheads="1"/>
          </p:cNvSpPr>
          <p:nvPr/>
        </p:nvSpPr>
        <p:spPr bwMode="auto">
          <a:xfrm>
            <a:off x="801628" y="1439432"/>
            <a:ext cx="7802820" cy="142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cmpd="dbl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2075" tIns="46038" rIns="92075" bIns="46038">
            <a:spAutoFit/>
          </a:bodyPr>
          <a:lstStyle/>
          <a:p>
            <a:pPr>
              <a:lnSpc>
                <a:spcPct val="80000"/>
              </a:lnSpc>
              <a:spcBef>
                <a:spcPct val="50000"/>
              </a:spcBef>
              <a:buFont typeface="Symbol" pitchFamily="18" charset="2"/>
              <a:buChar char="·"/>
            </a:pP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200" dirty="0" smtClean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블록 내에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이미 존재하고 있는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Row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update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가 가능하도록 예약시켜 놓는 </a:t>
            </a:r>
            <a:r>
              <a:rPr lang="ko-KR" altLang="en-US" sz="1200" dirty="0" err="1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블럭의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퍼센트 값을 지정.</a:t>
            </a:r>
            <a:endParaRPr lang="ko-KR" altLang="en-US" sz="1200" b="1" dirty="0">
              <a:solidFill>
                <a:schemeClr val="tx2"/>
              </a:solidFill>
              <a:latin typeface="맑은 고딕" pitchFamily="50" charset="-127"/>
              <a:ea typeface="맑은 고딕" pitchFamily="50" charset="-127"/>
            </a:endParaRPr>
          </a:p>
          <a:p>
            <a:pPr>
              <a:lnSpc>
                <a:spcPct val="80000"/>
              </a:lnSpc>
              <a:spcBef>
                <a:spcPct val="50000"/>
              </a:spcBef>
              <a:buFont typeface="Symbol" pitchFamily="18" charset="2"/>
              <a:buChar char="·"/>
            </a:pP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PCTFREE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값에 도달하면 </a:t>
            </a:r>
            <a:r>
              <a:rPr lang="ko-KR" altLang="en-US" sz="1200" dirty="0" err="1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블럭은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꽉 찬 것으로 간주하고, 새로운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Row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가 추가 될 수 없다. </a:t>
            </a:r>
          </a:p>
          <a:p>
            <a:pPr>
              <a:lnSpc>
                <a:spcPct val="80000"/>
              </a:lnSpc>
              <a:spcBef>
                <a:spcPct val="50000"/>
              </a:spcBef>
              <a:buFont typeface="Symbol" pitchFamily="18" charset="2"/>
              <a:buChar char="·"/>
            </a:pPr>
            <a:r>
              <a:rPr lang="ko-KR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PCTFREE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값이 도달된 후 </a:t>
            </a:r>
            <a:r>
              <a:rPr lang="ko-KR" altLang="en-US" sz="1200" dirty="0" smtClean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블록 내에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남은 공간은 기존의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Row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가 수정되어 공간이 추가로 필요할 때 사용된다. </a:t>
            </a:r>
          </a:p>
          <a:p>
            <a:pPr>
              <a:lnSpc>
                <a:spcPct val="80000"/>
              </a:lnSpc>
              <a:spcBef>
                <a:spcPct val="50000"/>
              </a:spcBef>
              <a:buFont typeface="Symbol" pitchFamily="18" charset="2"/>
              <a:buChar char="·"/>
            </a:pPr>
            <a:r>
              <a:rPr lang="ko-KR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PCTFREE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값은 생성시 지정할 수 있고,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alter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명령으로 수정할 수 있다. </a:t>
            </a:r>
          </a:p>
          <a:p>
            <a:pPr>
              <a:lnSpc>
                <a:spcPct val="80000"/>
              </a:lnSpc>
              <a:spcBef>
                <a:spcPct val="50000"/>
              </a:spcBef>
              <a:buFont typeface="Symbol" pitchFamily="18" charset="2"/>
              <a:buChar char="·"/>
            </a:pP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Free Space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는 새로운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Row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의 입력, 기존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Row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의 성장, 그리고 데이터 </a:t>
            </a:r>
            <a:r>
              <a:rPr lang="ko-KR" altLang="en-US" sz="1200" dirty="0" err="1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블럭의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성장에 의하여 채워진다. </a:t>
            </a:r>
          </a:p>
          <a:p>
            <a:pPr>
              <a:lnSpc>
                <a:spcPct val="80000"/>
              </a:lnSpc>
              <a:spcBef>
                <a:spcPct val="50000"/>
              </a:spcBef>
              <a:buFont typeface="Symbol" pitchFamily="18" charset="2"/>
              <a:buChar char="·"/>
            </a:pP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200" dirty="0" err="1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블럭은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free space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PCTFREE 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값 아래로 떨어지면 </a:t>
            </a:r>
            <a:r>
              <a:rPr lang="en-US" altLang="ko-KR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free list</a:t>
            </a:r>
            <a:r>
              <a:rPr lang="ko-KR" altLang="en-US" sz="1200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rPr>
              <a:t>에서 옮겨진다. </a:t>
            </a:r>
          </a:p>
        </p:txBody>
      </p:sp>
      <p:sp>
        <p:nvSpPr>
          <p:cNvPr id="60" name="AutoShape 3"/>
          <p:cNvSpPr>
            <a:spLocks noChangeArrowheads="1"/>
          </p:cNvSpPr>
          <p:nvPr/>
        </p:nvSpPr>
        <p:spPr bwMode="auto">
          <a:xfrm>
            <a:off x="2733092" y="4079714"/>
            <a:ext cx="257175" cy="309562"/>
          </a:xfrm>
          <a:prstGeom prst="upArrow">
            <a:avLst>
              <a:gd name="adj1" fmla="val 50000"/>
              <a:gd name="adj2" fmla="val 40814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vert="eaVert" wrap="none" anchor="ctr"/>
          <a:lstStyle/>
          <a:p>
            <a:endParaRPr lang="ko-KR" altLang="en-US"/>
          </a:p>
        </p:txBody>
      </p:sp>
      <p:sp>
        <p:nvSpPr>
          <p:cNvPr id="61" name="AutoShape 4"/>
          <p:cNvSpPr>
            <a:spLocks noChangeArrowheads="1"/>
          </p:cNvSpPr>
          <p:nvPr/>
        </p:nvSpPr>
        <p:spPr bwMode="auto">
          <a:xfrm>
            <a:off x="2733092" y="3757451"/>
            <a:ext cx="257175" cy="250825"/>
          </a:xfrm>
          <a:prstGeom prst="downArrow">
            <a:avLst>
              <a:gd name="adj1" fmla="val 50000"/>
              <a:gd name="adj2" fmla="val 33917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vert="eaVert" wrap="none" anchor="ctr"/>
          <a:lstStyle/>
          <a:p>
            <a:endParaRPr lang="ko-KR" altLang="en-US"/>
          </a:p>
        </p:txBody>
      </p:sp>
      <p:grpSp>
        <p:nvGrpSpPr>
          <p:cNvPr id="62" name="Group 6"/>
          <p:cNvGrpSpPr>
            <a:grpSpLocks/>
          </p:cNvGrpSpPr>
          <p:nvPr/>
        </p:nvGrpSpPr>
        <p:grpSpPr bwMode="auto">
          <a:xfrm>
            <a:off x="3114092" y="3170076"/>
            <a:ext cx="2286000" cy="2743200"/>
            <a:chOff x="2208" y="1104"/>
            <a:chExt cx="1329" cy="1728"/>
          </a:xfrm>
        </p:grpSpPr>
        <p:sp>
          <p:nvSpPr>
            <p:cNvPr id="63" name="AutoShape 7"/>
            <p:cNvSpPr>
              <a:spLocks noChangeArrowheads="1"/>
            </p:cNvSpPr>
            <p:nvPr/>
          </p:nvSpPr>
          <p:spPr bwMode="auto">
            <a:xfrm rot="5400000">
              <a:off x="2754" y="558"/>
              <a:ext cx="237" cy="1329"/>
            </a:xfrm>
            <a:prstGeom prst="cube">
              <a:avLst>
                <a:gd name="adj" fmla="val 49995"/>
              </a:avLst>
            </a:prstGeom>
            <a:solidFill>
              <a:srgbClr val="00FF00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effectLst>
                    <a:outerShdw blurRad="38100" dist="38100" dir="2700000" algn="tl">
                      <a:srgbClr val="FFFFFF"/>
                    </a:outerShdw>
                  </a:effectLst>
                  <a:latin typeface="Arial" charset="0"/>
                  <a:ea typeface="돋움" pitchFamily="50" charset="-127"/>
                </a:rPr>
                <a:t>Header</a:t>
              </a:r>
            </a:p>
          </p:txBody>
        </p:sp>
        <p:sp>
          <p:nvSpPr>
            <p:cNvPr id="64" name="AutoShape 8"/>
            <p:cNvSpPr>
              <a:spLocks noChangeArrowheads="1"/>
            </p:cNvSpPr>
            <p:nvPr/>
          </p:nvSpPr>
          <p:spPr bwMode="auto">
            <a:xfrm rot="5400000">
              <a:off x="2770" y="656"/>
              <a:ext cx="202" cy="1325"/>
            </a:xfrm>
            <a:prstGeom prst="cube">
              <a:avLst>
                <a:gd name="adj" fmla="val 53894"/>
              </a:avLst>
            </a:prstGeom>
            <a:solidFill>
              <a:srgbClr val="8901F3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solidFill>
                    <a:srgbClr val="FAFD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ea typeface="돋움" pitchFamily="50" charset="-127"/>
                </a:rPr>
                <a:t>Table Dictionary</a:t>
              </a:r>
            </a:p>
          </p:txBody>
        </p:sp>
        <p:sp>
          <p:nvSpPr>
            <p:cNvPr id="65" name="AutoShape 9"/>
            <p:cNvSpPr>
              <a:spLocks noChangeArrowheads="1"/>
            </p:cNvSpPr>
            <p:nvPr/>
          </p:nvSpPr>
          <p:spPr bwMode="auto">
            <a:xfrm rot="5400000">
              <a:off x="2726" y="798"/>
              <a:ext cx="290" cy="1325"/>
            </a:xfrm>
            <a:prstGeom prst="cube">
              <a:avLst>
                <a:gd name="adj" fmla="val 39264"/>
              </a:avLst>
            </a:prstGeom>
            <a:solidFill>
              <a:srgbClr val="FAFD00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effectLst>
                    <a:outerShdw blurRad="38100" dist="38100" dir="2700000" algn="tl">
                      <a:srgbClr val="FFFFFF"/>
                    </a:outerShdw>
                  </a:effectLst>
                  <a:latin typeface="Arial" charset="0"/>
                  <a:ea typeface="돋움" pitchFamily="50" charset="-127"/>
                </a:rPr>
                <a:t>Row Dictionary</a:t>
              </a:r>
            </a:p>
          </p:txBody>
        </p:sp>
        <p:sp>
          <p:nvSpPr>
            <p:cNvPr id="66" name="AutoShape 10"/>
            <p:cNvSpPr>
              <a:spLocks noChangeArrowheads="1"/>
            </p:cNvSpPr>
            <p:nvPr/>
          </p:nvSpPr>
          <p:spPr bwMode="auto">
            <a:xfrm rot="5400000">
              <a:off x="2625" y="1088"/>
              <a:ext cx="491" cy="1325"/>
            </a:xfrm>
            <a:prstGeom prst="cube">
              <a:avLst>
                <a:gd name="adj" fmla="val 23731"/>
              </a:avLst>
            </a:prstGeom>
            <a:noFill/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solidFill>
                    <a:schemeClr val="folHlink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ea typeface="돋움" pitchFamily="50" charset="-127"/>
                </a:rPr>
                <a:t>Free Space</a:t>
              </a:r>
            </a:p>
          </p:txBody>
        </p:sp>
        <p:sp>
          <p:nvSpPr>
            <p:cNvPr id="67" name="AutoShape 11"/>
            <p:cNvSpPr>
              <a:spLocks noChangeArrowheads="1"/>
            </p:cNvSpPr>
            <p:nvPr/>
          </p:nvSpPr>
          <p:spPr bwMode="auto">
            <a:xfrm rot="5400000">
              <a:off x="2379" y="1678"/>
              <a:ext cx="983" cy="1325"/>
            </a:xfrm>
            <a:prstGeom prst="cube">
              <a:avLst>
                <a:gd name="adj" fmla="val 7866"/>
              </a:avLst>
            </a:prstGeom>
            <a:solidFill>
              <a:schemeClr val="accent1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solidFill>
                    <a:srgbClr val="FAFD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ea typeface="돋움" pitchFamily="50" charset="-127"/>
                </a:rPr>
                <a:t>Row Data</a:t>
              </a:r>
            </a:p>
          </p:txBody>
        </p:sp>
        <p:sp>
          <p:nvSpPr>
            <p:cNvPr id="68" name="Line 12"/>
            <p:cNvSpPr>
              <a:spLocks noChangeShapeType="1"/>
            </p:cNvSpPr>
            <p:nvPr/>
          </p:nvSpPr>
          <p:spPr bwMode="auto">
            <a:xfrm>
              <a:off x="2291" y="1626"/>
              <a:ext cx="0" cy="54"/>
            </a:xfrm>
            <a:prstGeom prst="line">
              <a:avLst/>
            </a:prstGeom>
            <a:noFill/>
            <a:ln w="12700">
              <a:solidFill>
                <a:srgbClr val="1834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69" name="Line 13"/>
            <p:cNvSpPr>
              <a:spLocks noChangeShapeType="1"/>
            </p:cNvSpPr>
            <p:nvPr/>
          </p:nvSpPr>
          <p:spPr bwMode="auto">
            <a:xfrm>
              <a:off x="2291" y="1706"/>
              <a:ext cx="0" cy="55"/>
            </a:xfrm>
            <a:prstGeom prst="line">
              <a:avLst/>
            </a:prstGeom>
            <a:noFill/>
            <a:ln w="12700">
              <a:solidFill>
                <a:srgbClr val="1834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  <p:sp>
          <p:nvSpPr>
            <p:cNvPr id="70" name="Line 14"/>
            <p:cNvSpPr>
              <a:spLocks noChangeShapeType="1"/>
            </p:cNvSpPr>
            <p:nvPr/>
          </p:nvSpPr>
          <p:spPr bwMode="auto">
            <a:xfrm>
              <a:off x="2291" y="1782"/>
              <a:ext cx="0" cy="55"/>
            </a:xfrm>
            <a:prstGeom prst="line">
              <a:avLst/>
            </a:prstGeom>
            <a:noFill/>
            <a:ln w="12700">
              <a:solidFill>
                <a:srgbClr val="1834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460307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484188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 smtClean="0"/>
              <a:t>PCTFREE</a:t>
            </a: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59" name="Rectangle 2"/>
          <p:cNvSpPr>
            <a:spLocks noChangeArrowheads="1"/>
          </p:cNvSpPr>
          <p:nvPr/>
        </p:nvSpPr>
        <p:spPr bwMode="auto">
          <a:xfrm>
            <a:off x="776288" y="1447800"/>
            <a:ext cx="7910512" cy="441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/>
          <a:lstStyle/>
          <a:p>
            <a:pPr marL="342900" indent="-3429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DEFAULT : 10</a:t>
            </a:r>
          </a:p>
          <a:p>
            <a:pPr marL="342900" indent="-3429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0-99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까지 가능 (만일 99면 최소 하나의 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ROW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만 둔다.)</a:t>
            </a:r>
          </a:p>
          <a:p>
            <a:pPr marL="342900" indent="-3429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PCTREEE 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가 적을 경우 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기존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로가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증가하기 위한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적은 공간을 확보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많은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ROW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한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블럭에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입력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가능. 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PROCESSING COST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증가 (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UPDATE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될 때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FREE SPACE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위해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BLCOK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REOR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G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ANIZE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)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수정이 적은 세그먼트에 적합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PCTFREE 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가 큰 경우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블럭당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적은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로가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입력가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즉 같은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로를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입력하기 위하여 많은 </a:t>
            </a:r>
            <a:r>
              <a:rPr lang="ko-KR" altLang="en-US" sz="1400" dirty="0" err="1">
                <a:latin typeface="맑은 고딕" pitchFamily="50" charset="-127"/>
                <a:ea typeface="맑은 고딕" pitchFamily="50" charset="-127"/>
              </a:rPr>
              <a:t>블럭이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 소요.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PROCESSING COST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감소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수정 수행속도가 증가 </a:t>
            </a: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자주 수정되는 세그먼트에 적합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eaLnBrk="1" latinLnBrk="1" hangingPunct="1">
              <a:spcBef>
                <a:spcPct val="20000"/>
              </a:spcBef>
              <a:buFontTx/>
              <a:buChar char="–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INDEX 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값은 수정이 자주 발생하지 않으므로 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PCTFREE</a:t>
            </a:r>
            <a:r>
              <a:rPr lang="ko-KR" altLang="en-US" sz="1400" b="1" dirty="0">
                <a:latin typeface="맑은 고딕" pitchFamily="50" charset="-127"/>
                <a:ea typeface="맑은 고딕" pitchFamily="50" charset="-127"/>
              </a:rPr>
              <a:t>는 5% 정도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60307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Database Structure</a:t>
            </a:r>
            <a:endParaRPr lang="ko-KR" altLang="en-US" dirty="0" smtClean="0"/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484188"/>
          </a:xfrm>
        </p:spPr>
        <p:txBody>
          <a:bodyPr/>
          <a:lstStyle/>
          <a:p>
            <a:r>
              <a:rPr lang="ko-KR" altLang="en-US" dirty="0" smtClean="0"/>
              <a:t> </a:t>
            </a:r>
            <a:r>
              <a:rPr lang="en-US" altLang="ko-KR" dirty="0"/>
              <a:t>PCTFREE</a:t>
            </a: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59" name="AutoShape 13"/>
          <p:cNvSpPr>
            <a:spLocks noChangeArrowheads="1"/>
          </p:cNvSpPr>
          <p:nvPr/>
        </p:nvSpPr>
        <p:spPr bwMode="auto">
          <a:xfrm>
            <a:off x="3059596" y="2678294"/>
            <a:ext cx="257175" cy="309562"/>
          </a:xfrm>
          <a:prstGeom prst="upArrow">
            <a:avLst>
              <a:gd name="adj1" fmla="val 50000"/>
              <a:gd name="adj2" fmla="val 40814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vert="eaVert"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60" name="AutoShape 14"/>
          <p:cNvSpPr>
            <a:spLocks noChangeArrowheads="1"/>
          </p:cNvSpPr>
          <p:nvPr/>
        </p:nvSpPr>
        <p:spPr bwMode="auto">
          <a:xfrm>
            <a:off x="3059596" y="2356031"/>
            <a:ext cx="257175" cy="250825"/>
          </a:xfrm>
          <a:prstGeom prst="downArrow">
            <a:avLst>
              <a:gd name="adj1" fmla="val 50000"/>
              <a:gd name="adj2" fmla="val 33917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vert="eaVert"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61" name="Group 15"/>
          <p:cNvGrpSpPr>
            <a:grpSpLocks/>
          </p:cNvGrpSpPr>
          <p:nvPr/>
        </p:nvGrpSpPr>
        <p:grpSpPr bwMode="auto">
          <a:xfrm>
            <a:off x="3440596" y="1540056"/>
            <a:ext cx="2109788" cy="2971800"/>
            <a:chOff x="2208" y="1104"/>
            <a:chExt cx="1329" cy="1728"/>
          </a:xfrm>
        </p:grpSpPr>
        <p:sp>
          <p:nvSpPr>
            <p:cNvPr id="62" name="AutoShape 16"/>
            <p:cNvSpPr>
              <a:spLocks noChangeArrowheads="1"/>
            </p:cNvSpPr>
            <p:nvPr/>
          </p:nvSpPr>
          <p:spPr bwMode="auto">
            <a:xfrm rot="5400000">
              <a:off x="2754" y="558"/>
              <a:ext cx="237" cy="1329"/>
            </a:xfrm>
            <a:prstGeom prst="cube">
              <a:avLst>
                <a:gd name="adj" fmla="val 49995"/>
              </a:avLst>
            </a:prstGeom>
            <a:solidFill>
              <a:srgbClr val="00FF00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effectLst>
                    <a:outerShdw blurRad="38100" dist="38100" dir="2700000" algn="tl">
                      <a:srgbClr val="FFFFFF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Header</a:t>
              </a:r>
            </a:p>
          </p:txBody>
        </p:sp>
        <p:sp>
          <p:nvSpPr>
            <p:cNvPr id="63" name="AutoShape 17"/>
            <p:cNvSpPr>
              <a:spLocks noChangeArrowheads="1"/>
            </p:cNvSpPr>
            <p:nvPr/>
          </p:nvSpPr>
          <p:spPr bwMode="auto">
            <a:xfrm rot="5400000">
              <a:off x="2770" y="657"/>
              <a:ext cx="201" cy="1325"/>
            </a:xfrm>
            <a:prstGeom prst="cube">
              <a:avLst>
                <a:gd name="adj" fmla="val 53894"/>
              </a:avLst>
            </a:prstGeom>
            <a:solidFill>
              <a:srgbClr val="8901F3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solidFill>
                    <a:srgbClr val="FAFD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Table Dictionary</a:t>
              </a:r>
            </a:p>
          </p:txBody>
        </p:sp>
        <p:sp>
          <p:nvSpPr>
            <p:cNvPr id="64" name="AutoShape 18"/>
            <p:cNvSpPr>
              <a:spLocks noChangeArrowheads="1"/>
            </p:cNvSpPr>
            <p:nvPr/>
          </p:nvSpPr>
          <p:spPr bwMode="auto">
            <a:xfrm rot="5400000">
              <a:off x="2726" y="799"/>
              <a:ext cx="290" cy="1325"/>
            </a:xfrm>
            <a:prstGeom prst="cube">
              <a:avLst>
                <a:gd name="adj" fmla="val 39264"/>
              </a:avLst>
            </a:prstGeom>
            <a:solidFill>
              <a:srgbClr val="FAFD00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Row Dictionary</a:t>
              </a:r>
            </a:p>
          </p:txBody>
        </p:sp>
        <p:sp>
          <p:nvSpPr>
            <p:cNvPr id="65" name="AutoShape 19"/>
            <p:cNvSpPr>
              <a:spLocks noChangeArrowheads="1"/>
            </p:cNvSpPr>
            <p:nvPr/>
          </p:nvSpPr>
          <p:spPr bwMode="auto">
            <a:xfrm rot="5400000">
              <a:off x="2625" y="1088"/>
              <a:ext cx="491" cy="1325"/>
            </a:xfrm>
            <a:prstGeom prst="cube">
              <a:avLst>
                <a:gd name="adj" fmla="val 23731"/>
              </a:avLst>
            </a:prstGeom>
            <a:noFill/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ko-KR" altLang="ko-KR" sz="120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20% </a:t>
              </a:r>
              <a:r>
                <a:rPr lang="en-US" altLang="ko-KR" sz="120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Free Space</a:t>
              </a:r>
            </a:p>
          </p:txBody>
        </p:sp>
        <p:sp>
          <p:nvSpPr>
            <p:cNvPr id="66" name="AutoShape 20"/>
            <p:cNvSpPr>
              <a:spLocks noChangeArrowheads="1"/>
            </p:cNvSpPr>
            <p:nvPr/>
          </p:nvSpPr>
          <p:spPr bwMode="auto">
            <a:xfrm rot="5400000">
              <a:off x="2379" y="1678"/>
              <a:ext cx="983" cy="1325"/>
            </a:xfrm>
            <a:prstGeom prst="cube">
              <a:avLst>
                <a:gd name="adj" fmla="val 7866"/>
              </a:avLst>
            </a:prstGeom>
            <a:solidFill>
              <a:schemeClr val="accent1"/>
            </a:solidFill>
            <a:ln w="12700">
              <a:solidFill>
                <a:srgbClr val="183400"/>
              </a:solidFill>
              <a:miter lim="800000"/>
              <a:headEnd/>
              <a:tailEnd/>
            </a:ln>
            <a:effectLst/>
          </p:spPr>
          <p:txBody>
            <a:bodyPr rot="10800000" vert="eaVert" wrap="none" lIns="92075" tIns="46038" rIns="92075" bIns="46038" anchor="ctr"/>
            <a:lstStyle/>
            <a:p>
              <a:pPr marL="285750" indent="-285750" algn="ctr">
                <a:lnSpc>
                  <a:spcPct val="115000"/>
                </a:lnSpc>
                <a:spcBef>
                  <a:spcPct val="50000"/>
                </a:spcBef>
                <a:defRPr/>
              </a:pPr>
              <a:r>
                <a:rPr lang="en-US" altLang="ko-KR" sz="1200">
                  <a:solidFill>
                    <a:srgbClr val="FAFD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맑은 고딕" pitchFamily="50" charset="-127"/>
                  <a:ea typeface="맑은 고딕" pitchFamily="50" charset="-127"/>
                </a:rPr>
                <a:t>Row Data</a:t>
              </a:r>
            </a:p>
          </p:txBody>
        </p:sp>
        <p:sp>
          <p:nvSpPr>
            <p:cNvPr id="67" name="Line 21"/>
            <p:cNvSpPr>
              <a:spLocks noChangeShapeType="1"/>
            </p:cNvSpPr>
            <p:nvPr/>
          </p:nvSpPr>
          <p:spPr bwMode="auto">
            <a:xfrm>
              <a:off x="2291" y="1626"/>
              <a:ext cx="0" cy="54"/>
            </a:xfrm>
            <a:prstGeom prst="line">
              <a:avLst/>
            </a:prstGeom>
            <a:noFill/>
            <a:ln w="12700">
              <a:solidFill>
                <a:srgbClr val="1834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Line 22"/>
            <p:cNvSpPr>
              <a:spLocks noChangeShapeType="1"/>
            </p:cNvSpPr>
            <p:nvPr/>
          </p:nvSpPr>
          <p:spPr bwMode="auto">
            <a:xfrm>
              <a:off x="2291" y="1706"/>
              <a:ext cx="0" cy="55"/>
            </a:xfrm>
            <a:prstGeom prst="line">
              <a:avLst/>
            </a:prstGeom>
            <a:noFill/>
            <a:ln w="12700">
              <a:solidFill>
                <a:srgbClr val="1834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9" name="Line 23"/>
            <p:cNvSpPr>
              <a:spLocks noChangeShapeType="1"/>
            </p:cNvSpPr>
            <p:nvPr/>
          </p:nvSpPr>
          <p:spPr bwMode="auto">
            <a:xfrm>
              <a:off x="2291" y="1782"/>
              <a:ext cx="0" cy="55"/>
            </a:xfrm>
            <a:prstGeom prst="line">
              <a:avLst/>
            </a:prstGeom>
            <a:noFill/>
            <a:ln w="12700">
              <a:solidFill>
                <a:srgbClr val="183400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sp>
        <p:nvSpPr>
          <p:cNvPr id="70" name="AutoShape 25"/>
          <p:cNvSpPr>
            <a:spLocks noChangeArrowheads="1"/>
          </p:cNvSpPr>
          <p:nvPr/>
        </p:nvSpPr>
        <p:spPr bwMode="auto">
          <a:xfrm rot="10800000" flipH="1">
            <a:off x="3118334" y="4689656"/>
            <a:ext cx="3176587" cy="1035050"/>
          </a:xfrm>
          <a:prstGeom prst="wedgeRoundRectCallout">
            <a:avLst>
              <a:gd name="adj1" fmla="val -29130"/>
              <a:gd name="adj2" fmla="val 66667"/>
              <a:gd name="adj3" fmla="val 16667"/>
            </a:avLst>
          </a:prstGeom>
          <a:solidFill>
            <a:srgbClr val="DBFFB8"/>
          </a:solidFill>
          <a:ln w="12700">
            <a:solidFill>
              <a:srgbClr val="183400"/>
            </a:solidFill>
            <a:miter lim="800000"/>
            <a:headEnd/>
            <a:tailEnd/>
          </a:ln>
        </p:spPr>
        <p:txBody>
          <a:bodyPr wrap="none" anchor="ctr"/>
          <a:lstStyle/>
          <a:p>
            <a:endParaRPr lang="ko-KR" altLang="en-US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" name="Rectangle 26"/>
          <p:cNvSpPr>
            <a:spLocks noChangeArrowheads="1"/>
          </p:cNvSpPr>
          <p:nvPr/>
        </p:nvSpPr>
        <p:spPr bwMode="auto">
          <a:xfrm>
            <a:off x="4189896" y="4699649"/>
            <a:ext cx="2146300" cy="3407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2075" tIns="46038" rIns="92075" bIns="46038">
            <a:spAutoFit/>
          </a:bodyPr>
          <a:lstStyle/>
          <a:p>
            <a:pPr marL="285750" indent="-285750">
              <a:lnSpc>
                <a:spcPct val="115000"/>
              </a:lnSpc>
              <a:spcBef>
                <a:spcPct val="50000"/>
              </a:spcBef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PCTFREE = 20</a:t>
            </a:r>
          </a:p>
        </p:txBody>
      </p:sp>
      <p:sp>
        <p:nvSpPr>
          <p:cNvPr id="72" name="AutoShape 28"/>
          <p:cNvSpPr>
            <a:spLocks noChangeArrowheads="1"/>
          </p:cNvSpPr>
          <p:nvPr/>
        </p:nvSpPr>
        <p:spPr bwMode="auto">
          <a:xfrm rot="10800000" flipH="1">
            <a:off x="3035784" y="4962706"/>
            <a:ext cx="2995612" cy="687388"/>
          </a:xfrm>
          <a:prstGeom prst="wedgeRoundRectCallout">
            <a:avLst>
              <a:gd name="adj1" fmla="val -28116"/>
              <a:gd name="adj2" fmla="val 66667"/>
              <a:gd name="adj3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rot="10800000" wrap="none" lIns="92075" tIns="46038" rIns="92075" bIns="46038" anchor="ctr"/>
          <a:lstStyle/>
          <a:p>
            <a:pPr marL="285750" indent="-285750">
              <a:lnSpc>
                <a:spcPct val="115000"/>
              </a:lnSpc>
              <a:spcBef>
                <a:spcPct val="50000"/>
              </a:spcBef>
              <a:buClr>
                <a:srgbClr val="FC0128"/>
              </a:buClr>
              <a:buFont typeface="Wingdings" pitchFamily="2" charset="2"/>
              <a:buChar char="q"/>
            </a:pPr>
            <a:r>
              <a:rPr lang="ko-KR" altLang="en-US" sz="1400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새로운 </a:t>
            </a:r>
            <a:r>
              <a:rPr lang="en-US" altLang="ko-KR" sz="1400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Row</a:t>
            </a:r>
            <a:r>
              <a:rPr lang="ko-KR" altLang="en-US" sz="1400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는 80%까지 </a:t>
            </a:r>
            <a:r>
              <a:rPr lang="en-US" altLang="ko-KR" sz="1400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Insert</a:t>
            </a:r>
          </a:p>
          <a:p>
            <a:pPr marL="285750" indent="-285750">
              <a:lnSpc>
                <a:spcPct val="115000"/>
              </a:lnSpc>
              <a:spcBef>
                <a:spcPct val="50000"/>
              </a:spcBef>
              <a:buClr>
                <a:srgbClr val="FC0128"/>
              </a:buClr>
              <a:buFont typeface="Wingdings" pitchFamily="2" charset="2"/>
              <a:buChar char="q"/>
            </a:pPr>
            <a:r>
              <a:rPr lang="ko-KR" altLang="en-US" sz="1400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남겨진 20%는 </a:t>
            </a:r>
            <a:r>
              <a:rPr lang="en-US" altLang="ko-KR" sz="1400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Update </a:t>
            </a:r>
            <a:r>
              <a:rPr lang="ko-KR" altLang="en-US" sz="1400" dirty="0">
                <a:solidFill>
                  <a:srgbClr val="3333CC"/>
                </a:solidFill>
                <a:latin typeface="맑은 고딕" pitchFamily="50" charset="-127"/>
                <a:ea typeface="맑은 고딕" pitchFamily="50" charset="-127"/>
              </a:rPr>
              <a:t>시 사용</a:t>
            </a:r>
          </a:p>
        </p:txBody>
      </p:sp>
    </p:spTree>
    <p:extLst>
      <p:ext uri="{BB962C8B-B14F-4D97-AF65-F5344CB8AC3E}">
        <p14:creationId xmlns:p14="http://schemas.microsoft.com/office/powerpoint/2010/main" val="35608840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z="2400" smtClean="0"/>
              <a:t> </a:t>
            </a:r>
          </a:p>
        </p:txBody>
      </p:sp>
      <p:sp>
        <p:nvSpPr>
          <p:cNvPr id="12292" name="Rectangle 120"/>
          <p:cNvSpPr>
            <a:spLocks noChangeArrowheads="1"/>
          </p:cNvSpPr>
          <p:nvPr/>
        </p:nvSpPr>
        <p:spPr bwMode="auto">
          <a:xfrm>
            <a:off x="2878138" y="2628900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설치 가능 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O/S</a:t>
            </a:r>
            <a:endParaRPr lang="ko-KR" altLang="en-US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293" name="Rectangle 120"/>
          <p:cNvSpPr>
            <a:spLocks noChangeArrowheads="1"/>
          </p:cNvSpPr>
          <p:nvPr/>
        </p:nvSpPr>
        <p:spPr bwMode="auto">
          <a:xfrm>
            <a:off x="2878138" y="3041937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설치 </a:t>
            </a:r>
            <a:r>
              <a:rPr lang="ko-KR" altLang="en-US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요구 사항</a:t>
            </a:r>
            <a:endParaRPr lang="ko-KR" altLang="en-US" sz="1800" b="1">
              <a:solidFill>
                <a:schemeClr val="tx1">
                  <a:lumMod val="75000"/>
                  <a:lumOff val="25000"/>
                </a:schemeClr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2294" name="Rectangle 120"/>
          <p:cNvSpPr>
            <a:spLocks noChangeArrowheads="1"/>
          </p:cNvSpPr>
          <p:nvPr/>
        </p:nvSpPr>
        <p:spPr bwMode="auto">
          <a:xfrm>
            <a:off x="2878138" y="3893632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설치</a:t>
            </a:r>
          </a:p>
        </p:txBody>
      </p:sp>
      <p:sp>
        <p:nvSpPr>
          <p:cNvPr id="12295" name="Rectangle 7"/>
          <p:cNvSpPr>
            <a:spLocks noChangeArrowheads="1"/>
          </p:cNvSpPr>
          <p:nvPr/>
        </p:nvSpPr>
        <p:spPr bwMode="auto">
          <a:xfrm>
            <a:off x="771525" y="1463675"/>
            <a:ext cx="7712075" cy="12096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lIns="360000" anchor="ctr"/>
          <a:lstStyle/>
          <a:p>
            <a:pPr algn="ctr" eaLnBrk="0" hangingPunct="0">
              <a:lnSpc>
                <a:spcPct val="125000"/>
              </a:lnSpc>
              <a:defRPr/>
            </a:pP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2. </a:t>
            </a:r>
            <a:r>
              <a:rPr kumimoji="0" lang="en-US" altLang="ko-KR" sz="40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40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설치 및 기동과 종료</a:t>
            </a:r>
          </a:p>
        </p:txBody>
      </p:sp>
      <p:sp>
        <p:nvSpPr>
          <p:cNvPr id="12296" name="Rectangle 120"/>
          <p:cNvSpPr>
            <a:spLocks noChangeArrowheads="1"/>
          </p:cNvSpPr>
          <p:nvPr/>
        </p:nvSpPr>
        <p:spPr bwMode="auto">
          <a:xfrm>
            <a:off x="2878138" y="5201732"/>
            <a:ext cx="3598862" cy="360363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제거</a:t>
            </a:r>
          </a:p>
        </p:txBody>
      </p:sp>
      <p:sp>
        <p:nvSpPr>
          <p:cNvPr id="12297" name="Rectangle 120"/>
          <p:cNvSpPr>
            <a:spLocks noChangeArrowheads="1"/>
          </p:cNvSpPr>
          <p:nvPr/>
        </p:nvSpPr>
        <p:spPr bwMode="auto">
          <a:xfrm>
            <a:off x="2878138" y="4333179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기동</a:t>
            </a:r>
          </a:p>
        </p:txBody>
      </p:sp>
      <p:sp>
        <p:nvSpPr>
          <p:cNvPr id="12298" name="Rectangle 120"/>
          <p:cNvSpPr>
            <a:spLocks noChangeArrowheads="1"/>
          </p:cNvSpPr>
          <p:nvPr/>
        </p:nvSpPr>
        <p:spPr bwMode="auto">
          <a:xfrm>
            <a:off x="2878138" y="4765170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종료</a:t>
            </a:r>
          </a:p>
        </p:txBody>
      </p:sp>
      <p:sp>
        <p:nvSpPr>
          <p:cNvPr id="10" name="Rectangle 120"/>
          <p:cNvSpPr>
            <a:spLocks noChangeArrowheads="1"/>
          </p:cNvSpPr>
          <p:nvPr/>
        </p:nvSpPr>
        <p:spPr bwMode="auto">
          <a:xfrm>
            <a:off x="2879812" y="3467957"/>
            <a:ext cx="3598862" cy="360362"/>
          </a:xfrm>
          <a:prstGeom prst="rect">
            <a:avLst/>
          </a:prstGeom>
          <a:solidFill>
            <a:srgbClr val="EAEAEA"/>
          </a:solidFill>
          <a:ln w="9525" algn="ctr">
            <a:noFill/>
            <a:miter lim="800000"/>
            <a:headEnd/>
            <a:tailEnd/>
          </a:ln>
        </p:spPr>
        <p:txBody>
          <a:bodyPr wrap="none" lIns="180000" anchor="ctr"/>
          <a:lstStyle/>
          <a:p>
            <a:pPr>
              <a:buClr>
                <a:schemeClr val="tx1"/>
              </a:buClr>
              <a:buFontTx/>
              <a:buChar char="•"/>
              <a:defRPr/>
            </a:pP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800" b="1" err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설치 </a:t>
            </a:r>
            <a:r>
              <a:rPr lang="ko-KR" altLang="en-US" sz="1800" b="1" smtClean="0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준비 </a:t>
            </a:r>
            <a:r>
              <a:rPr lang="ko-KR" altLang="en-US" sz="1800" b="1">
                <a:solidFill>
                  <a:schemeClr val="tx1">
                    <a:lumMod val="75000"/>
                    <a:lumOff val="25000"/>
                  </a:schemeClr>
                </a:solidFill>
                <a:latin typeface="맑은 고딕" pitchFamily="50" charset="-127"/>
                <a:ea typeface="맑은 고딕" pitchFamily="50" charset="-127"/>
              </a:rPr>
              <a:t>사항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8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 가능 </a:t>
            </a:r>
            <a:r>
              <a:rPr lang="en-US" altLang="ko-KR" smtClean="0"/>
              <a:t>O/S</a:t>
            </a:r>
            <a:endParaRPr lang="ko-KR" altLang="en-US" smtClean="0"/>
          </a:p>
        </p:txBody>
      </p:sp>
      <p:sp>
        <p:nvSpPr>
          <p:cNvPr id="13315" name="Rectangle 9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mtClean="0"/>
              <a:t> 지원 플랫폼 및 운영체제 </a:t>
            </a:r>
          </a:p>
          <a:p>
            <a:pPr lvl="1"/>
            <a:endParaRPr lang="ko-KR" altLang="en-US" smtClean="0"/>
          </a:p>
        </p:txBody>
      </p:sp>
      <p:graphicFrame>
        <p:nvGraphicFramePr>
          <p:cNvPr id="342102" name="Group 86"/>
          <p:cNvGraphicFramePr>
            <a:graphicFrameLocks noGrp="1"/>
          </p:cNvGraphicFramePr>
          <p:nvPr>
            <p:ph sz="half" idx="4294967295"/>
          </p:nvPr>
        </p:nvGraphicFramePr>
        <p:xfrm>
          <a:off x="547688" y="1231900"/>
          <a:ext cx="8324851" cy="4180328"/>
        </p:xfrm>
        <a:graphic>
          <a:graphicData uri="http://schemas.openxmlformats.org/drawingml/2006/table">
            <a:tbl>
              <a:tblPr/>
              <a:tblGrid>
                <a:gridCol w="1443158"/>
                <a:gridCol w="2037144"/>
                <a:gridCol w="2262334"/>
                <a:gridCol w="2582215"/>
              </a:tblGrid>
              <a:tr h="3497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H/W,S/W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벤더</a:t>
                      </a:r>
                    </a:p>
                  </a:txBody>
                  <a:tcPr marL="90000" marR="90000" marT="46809" marB="46809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CPU</a:t>
                      </a:r>
                    </a:p>
                  </a:txBody>
                  <a:tcPr marL="90000" marR="90000" marT="46809" marB="4680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OS</a:t>
                      </a:r>
                    </a:p>
                  </a:txBody>
                  <a:tcPr marL="90000" marR="90000" marT="46809" marB="4680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Binary Bits</a:t>
                      </a:r>
                    </a:p>
                  </a:txBody>
                  <a:tcPr marL="90000" marR="90000" marT="46809" marB="46809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757871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HP</a:t>
                      </a:r>
                    </a:p>
                  </a:txBody>
                  <a:tcPr marL="72000" marR="72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PA-RISC/ia64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HP-UX 11i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64Bit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70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SUN</a:t>
                      </a:r>
                    </a:p>
                  </a:txBody>
                  <a:tcPr marL="72000" marR="72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SPARC 9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Solaris SPARC 9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64Bit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70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IBM</a:t>
                      </a:r>
                    </a:p>
                  </a:txBody>
                  <a:tcPr marL="72000" marR="72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PPC 5L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AIX 5.3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64Bit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700">
                <a:tc rowSpan="2"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GNU</a:t>
                      </a:r>
                    </a:p>
                  </a:txBody>
                  <a:tcPr marL="72000" marR="72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X86(Pentium4 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이상</a:t>
                      </a: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Linux kernel 2.6.15, glibc 2.3.6 </a:t>
                      </a:r>
                      <a:r>
                        <a:rPr kumimoji="1" lang="ko-KR" altLang="en-US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이상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32Bit, 64Bit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7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IA 64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LINUX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64Bit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502068">
                <a:tc>
                  <a:txBody>
                    <a:bodyPr/>
                    <a:lstStyle/>
                    <a:p>
                      <a:pPr algn="l" fontAlgn="ctr"/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Microsoft</a:t>
                      </a:r>
                    </a:p>
                  </a:txBody>
                  <a:tcPr marL="72000" marR="72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X86, AMD64(X64)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Windows 2000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1" lang="en-US" altLang="ko-KR" sz="1400" b="0" i="0" u="none" strike="noStrike" kern="1200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32Bit, 64Bit</a:t>
                      </a:r>
                    </a:p>
                  </a:txBody>
                  <a:tcPr marL="72000" marR="72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 요구사항</a:t>
            </a:r>
          </a:p>
        </p:txBody>
      </p:sp>
      <p:sp>
        <p:nvSpPr>
          <p:cNvPr id="14339" name="Rectangle 9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H/W </a:t>
            </a:r>
            <a:r>
              <a:rPr lang="ko-KR" altLang="en-US" smtClean="0"/>
              <a:t>및 </a:t>
            </a:r>
            <a:r>
              <a:rPr lang="en-US" altLang="ko-KR" smtClean="0"/>
              <a:t>S/W </a:t>
            </a:r>
            <a:r>
              <a:rPr lang="ko-KR" altLang="en-US" smtClean="0"/>
              <a:t>요구사항</a:t>
            </a:r>
          </a:p>
        </p:txBody>
      </p:sp>
      <p:graphicFrame>
        <p:nvGraphicFramePr>
          <p:cNvPr id="5" name="Group 86"/>
          <p:cNvGraphicFramePr>
            <a:graphicFrameLocks noGrp="1"/>
          </p:cNvGraphicFramePr>
          <p:nvPr/>
        </p:nvGraphicFramePr>
        <p:xfrm>
          <a:off x="547688" y="1231900"/>
          <a:ext cx="8324850" cy="1860804"/>
        </p:xfrm>
        <a:graphic>
          <a:graphicData uri="http://schemas.openxmlformats.org/drawingml/2006/table">
            <a:tbl>
              <a:tblPr/>
              <a:tblGrid>
                <a:gridCol w="2033587"/>
                <a:gridCol w="809625"/>
                <a:gridCol w="1539875"/>
                <a:gridCol w="1970088"/>
                <a:gridCol w="1971675"/>
              </a:tblGrid>
              <a:tr h="543994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OS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RAM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Swap Space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/tmp Directory Space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HDD Space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(Full / Client Only)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21942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LINUX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512MB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1GB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300MB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300MB / 200M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942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HP-UX/PA-RISC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512MB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1GB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300MB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400MB / 300M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942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HP-UX/itanium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512MB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1GB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300MB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400MB / 300M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942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Solaris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512MB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1GB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300MB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400MB / 300M</a:t>
                      </a:r>
                      <a:endParaRPr kumimoji="1" lang="ko-KR" altLang="en-US" sz="12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942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AIX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512MB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1GB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300MB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400MB / 300M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942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Windows</a:t>
                      </a:r>
                    </a:p>
                  </a:txBody>
                  <a:tcPr marL="90000" marR="90000" marT="0" marB="0" anchor="ctr" horzOverflow="overflow">
                    <a:lnL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512MB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300MB / 200MB</a:t>
                      </a:r>
                    </a:p>
                  </a:txBody>
                  <a:tcPr marL="90000" marR="90000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" name="Group 86"/>
          <p:cNvGraphicFramePr>
            <a:graphicFrameLocks/>
          </p:cNvGraphicFramePr>
          <p:nvPr/>
        </p:nvGraphicFramePr>
        <p:xfrm>
          <a:off x="549275" y="3284538"/>
          <a:ext cx="8339138" cy="2011402"/>
        </p:xfrm>
        <a:graphic>
          <a:graphicData uri="http://schemas.openxmlformats.org/drawingml/2006/table">
            <a:tbl>
              <a:tblPr/>
              <a:tblGrid>
                <a:gridCol w="1464276"/>
                <a:gridCol w="3854090"/>
                <a:gridCol w="1608764"/>
                <a:gridCol w="1412008"/>
              </a:tblGrid>
              <a:tr h="25599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OS</a:t>
                      </a:r>
                      <a:endParaRPr kumimoji="1" lang="ko-KR" alt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89993" marR="89993" marT="0" marB="0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OS Version</a:t>
                      </a:r>
                    </a:p>
                  </a:txBody>
                  <a:tcPr marL="89993" marR="89993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Compiler</a:t>
                      </a:r>
                    </a:p>
                  </a:txBody>
                  <a:tcPr marL="89993" marR="89993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JDK Version</a:t>
                      </a:r>
                    </a:p>
                  </a:txBody>
                  <a:tcPr marL="89993" marR="89993" marT="0" marB="0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21942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LINUX</a:t>
                      </a:r>
                    </a:p>
                  </a:txBody>
                  <a:tcPr marL="36000" marR="36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RedHat Enterprise LINUX AS/ES 2.1, 3.0, 4.0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C99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지원 컴파일러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JDK 1.5.17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이상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438843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HP-UX/PA-RISC</a:t>
                      </a:r>
                    </a:p>
                  </a:txBody>
                  <a:tcPr marL="36000" marR="36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HP-UX 11i (11.11) with GOLDBASE11i (== HP-UX 11i, December 2002) 64Bit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커널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C99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지원 컴파일러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JDK 1.5.17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이상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438843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HP-UX/itanium</a:t>
                      </a:r>
                    </a:p>
                  </a:txBody>
                  <a:tcPr marL="36000" marR="36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HP-UX 11i v2 (11.23) with BUNDLE11i (== HP-UX 11i v2 (B.11.23), September 2004) 64Bit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커널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C99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지원 컴파일러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JDK 1.5.17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이상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942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Solaris</a:t>
                      </a:r>
                    </a:p>
                  </a:txBody>
                  <a:tcPr marL="36000" marR="36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Solaris 9, 10 64Bit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커널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C99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지원 컴파일러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JDK 1.5.17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이상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942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AIX</a:t>
                      </a:r>
                    </a:p>
                  </a:txBody>
                  <a:tcPr marL="36000" marR="36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AIX 5L version 5.3 64Bit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커널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C99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지원 컴파일러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JDK 1.5.17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이상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219421"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Windows</a:t>
                      </a:r>
                    </a:p>
                  </a:txBody>
                  <a:tcPr marL="36000" marR="36000" marT="9525" marB="0" anchor="ctr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Windows 2000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이상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C99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지원 컴파일러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JDK 1.5.17 </a:t>
                      </a:r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latin typeface="맑은 고딕"/>
                        </a:rPr>
                        <a:t>이상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1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설치 준비사항</a:t>
            </a:r>
          </a:p>
        </p:txBody>
      </p:sp>
      <p:sp>
        <p:nvSpPr>
          <p:cNvPr id="15363" name="Rectangle 12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1806141"/>
          </a:xfrm>
        </p:spPr>
        <p:txBody>
          <a:bodyPr/>
          <a:lstStyle/>
          <a:p>
            <a:r>
              <a:rPr lang="en-US" altLang="ko-KR" dirty="0" smtClean="0"/>
              <a:t> </a:t>
            </a:r>
            <a:r>
              <a:rPr lang="en-US" altLang="ko-KR" b="0" dirty="0" err="1" smtClean="0"/>
              <a:t>Tibero</a:t>
            </a:r>
            <a:r>
              <a:rPr lang="ko-KR" altLang="en-US" b="0" dirty="0" smtClean="0"/>
              <a:t>를 설치하기 전에 확인하고 설정해야 할 준비사항은 다음과 같다</a:t>
            </a:r>
            <a:r>
              <a:rPr lang="en-US" altLang="ko-KR" b="0" dirty="0" smtClean="0"/>
              <a:t>.</a:t>
            </a:r>
          </a:p>
          <a:p>
            <a:pPr lvl="1"/>
            <a:r>
              <a:rPr lang="ko-KR" altLang="en-US" b="1" dirty="0" smtClean="0"/>
              <a:t>디스크 용량 확인</a:t>
            </a:r>
          </a:p>
          <a:p>
            <a:pPr lvl="1"/>
            <a:r>
              <a:rPr lang="en-US" altLang="ko-KR" b="1" dirty="0" smtClean="0"/>
              <a:t>JDK 5.0 </a:t>
            </a:r>
            <a:r>
              <a:rPr lang="ko-KR" altLang="en-US" b="1" dirty="0" smtClean="0"/>
              <a:t>설치</a:t>
            </a:r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en-US" altLang="ko-KR" b="1" dirty="0" smtClean="0"/>
          </a:p>
          <a:p>
            <a:pPr lvl="1"/>
            <a:endParaRPr lang="ko-KR" altLang="en-US" b="1" dirty="0" smtClean="0"/>
          </a:p>
          <a:p>
            <a:pPr lvl="1"/>
            <a:r>
              <a:rPr lang="ko-KR" altLang="en-US" b="1" dirty="0" err="1" smtClean="0"/>
              <a:t>운영체제별</a:t>
            </a:r>
            <a:r>
              <a:rPr lang="ko-KR" altLang="en-US" b="1" dirty="0" smtClean="0"/>
              <a:t> </a:t>
            </a:r>
            <a:r>
              <a:rPr lang="ko-KR" altLang="en-US" b="1" dirty="0" err="1" smtClean="0"/>
              <a:t>커널</a:t>
            </a:r>
            <a:r>
              <a:rPr lang="ko-KR" altLang="en-US" b="1" dirty="0" smtClean="0"/>
              <a:t> </a:t>
            </a:r>
            <a:r>
              <a:rPr lang="ko-KR" altLang="en-US" b="1" dirty="0" err="1" smtClean="0"/>
              <a:t>파라미터</a:t>
            </a:r>
            <a:r>
              <a:rPr lang="ko-KR" altLang="en-US" b="1" dirty="0" smtClean="0"/>
              <a:t> 설정</a:t>
            </a:r>
          </a:p>
          <a:p>
            <a:pPr lvl="1"/>
            <a:r>
              <a:rPr lang="ko-KR" altLang="en-US" b="1" dirty="0" smtClean="0"/>
              <a:t>호스트명과 포트 번호</a:t>
            </a:r>
            <a:r>
              <a:rPr lang="en-US" altLang="ko-KR" b="1" dirty="0" smtClean="0"/>
              <a:t>, </a:t>
            </a:r>
            <a:r>
              <a:rPr lang="ko-KR" altLang="en-US" b="1" dirty="0" smtClean="0"/>
              <a:t>시스템 계정 확인</a:t>
            </a:r>
            <a:endParaRPr lang="en-US" altLang="ko-KR" b="1" dirty="0" smtClean="0"/>
          </a:p>
        </p:txBody>
      </p:sp>
      <p:sp>
        <p:nvSpPr>
          <p:cNvPr id="7" name="Rectangle 12"/>
          <p:cNvSpPr txBox="1">
            <a:spLocks noChangeArrowheads="1"/>
          </p:cNvSpPr>
          <p:nvPr/>
        </p:nvSpPr>
        <p:spPr bwMode="auto">
          <a:xfrm>
            <a:off x="791580" y="1736812"/>
            <a:ext cx="6588732" cy="2736304"/>
          </a:xfrm>
          <a:prstGeom prst="rect">
            <a:avLst/>
          </a:prstGeom>
          <a:solidFill>
            <a:srgbClr val="FFFFCC"/>
          </a:solidFill>
          <a:ln>
            <a:solidFill>
              <a:schemeClr val="tx1"/>
            </a:solidFill>
          </a:ln>
          <a:extLst/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/>
          <a:p>
            <a:pPr marL="177800" marR="0" lvl="0" indent="-177800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SzTx/>
              <a:tabLst>
                <a:tab pos="266700" algn="l"/>
              </a:tabLst>
              <a:defRPr/>
            </a:pPr>
            <a:r>
              <a:rPr lang="en-US" altLang="ko-KR" sz="1600" kern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 </a:t>
            </a:r>
            <a:r>
              <a:rPr lang="en-US" altLang="ko-KR" sz="1400" kern="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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JDK 1.5.17 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이상을 설치한다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cs typeface="+mn-cs"/>
              </a:rPr>
              <a:t>.</a:t>
            </a:r>
          </a:p>
          <a:p>
            <a:pPr marL="444500" marR="0" lvl="1" indent="-87313" algn="just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SzTx/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다음의 위치에서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JDK 5.0 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버전을 다운로드할 수 있다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marR="0" lvl="1" indent="95250" algn="just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SzTx/>
              <a:buFont typeface="Arial Black" pitchFamily="34" charset="0"/>
              <a:buNone/>
              <a:tabLst>
                <a:tab pos="266700" algn="l"/>
              </a:tabLst>
              <a:defRPr/>
            </a:pP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hlinkClick r:id="rId3"/>
              </a:rPr>
              <a:t>http://java.sun.com/javase/downloads/index.jsp</a:t>
            </a:r>
            <a:endParaRPr kumimoji="1" lang="en-US" altLang="ko-KR" sz="1400" b="0" i="0" u="none" strike="noStrike" kern="0" cap="none" spc="0" normalizeH="0" baseline="0" noProof="0" smtClean="0">
              <a:ln>
                <a:noFill/>
              </a:ln>
              <a:solidFill>
                <a:srgbClr val="1C1C1C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  <a:p>
            <a:pPr marL="444500" marR="0" lvl="1" indent="-87313" algn="just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SzTx/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kumimoji="1" lang="en-US" altLang="ko-KR" sz="1400" b="0" i="0" u="none" strike="noStrike" kern="0" cap="none" spc="0" normalizeH="0" baseline="0" noProof="0" smtClean="0">
              <a:ln>
                <a:noFill/>
              </a:ln>
              <a:solidFill>
                <a:srgbClr val="1C1C1C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  <a:p>
            <a:pPr marL="444500" marR="0" lvl="1" indent="-87313" algn="just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SzTx/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만약 시스템이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Sun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사의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JDK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를 사용하지 않는다면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, 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각각의 시스템에 적합한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JDK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를 찾아 설치한다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예를 들어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HP-UX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는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HP, AIX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는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IBM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에서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JDK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를 다운로드 받아 설치하면 된다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marR="0" lvl="1" indent="-87313" algn="just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SzTx/>
              <a:buFont typeface="Arial Black" pitchFamily="34" charset="0"/>
              <a:buChar char="−"/>
              <a:tabLst>
                <a:tab pos="266700" algn="l"/>
              </a:tabLst>
              <a:defRPr/>
            </a:pPr>
            <a:endParaRPr kumimoji="1" lang="en-US" altLang="ko-KR" sz="1400" b="0" i="0" u="none" strike="noStrike" kern="0" cap="none" spc="0" normalizeH="0" baseline="0" noProof="0" smtClean="0">
              <a:ln>
                <a:noFill/>
              </a:ln>
              <a:solidFill>
                <a:srgbClr val="1C1C1C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  <a:p>
            <a:pPr marL="444500" marR="0" lvl="1" indent="-87313" algn="just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SzTx/>
              <a:buFont typeface="Arial Black" pitchFamily="34" charset="0"/>
              <a:buChar char="−"/>
              <a:tabLst>
                <a:tab pos="266700" algn="l"/>
              </a:tabLst>
              <a:defRPr/>
            </a:pP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각 시스템별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JDK </a:t>
            </a:r>
            <a:r>
              <a:rPr kumimoji="1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설치 방법은 다음 위치에서 확인할 수 있다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pPr marL="444500" marR="0" lvl="1" indent="-87313" algn="just" defTabSz="914400" rtl="0" eaLnBrk="0" fontAlgn="base" latinLnBrk="0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SzTx/>
              <a:buFont typeface="Arial Black" pitchFamily="34" charset="0"/>
              <a:buNone/>
              <a:tabLst>
                <a:tab pos="266700" algn="l"/>
              </a:tabLst>
              <a:defRPr/>
            </a:pP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rPr>
              <a:t>   </a:t>
            </a:r>
            <a:r>
              <a:rPr kumimoji="1" lang="en-US" altLang="ko-KR" sz="1400" b="0" i="0" u="none" strike="noStrike" kern="0" cap="none" spc="0" normalizeH="0" baseline="0" noProof="0" smtClean="0">
                <a:ln>
                  <a:noFill/>
                </a:ln>
                <a:solidFill>
                  <a:srgbClr val="1C1C1C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  <a:hlinkClick r:id="rId4"/>
              </a:rPr>
              <a:t>http://java.sun.com/j2se/1.5.0/install.html</a:t>
            </a:r>
            <a:endParaRPr kumimoji="1" lang="en-US" altLang="ko-KR" sz="1400" b="0" i="0" u="none" strike="noStrike" kern="0" cap="none" spc="0" normalizeH="0" baseline="0" noProof="0" smtClean="0">
              <a:ln>
                <a:noFill/>
              </a:ln>
              <a:solidFill>
                <a:srgbClr val="1C1C1C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</a:endParaRPr>
          </a:p>
          <a:p>
            <a:pPr marL="177800" marR="0" lvl="0" indent="-177800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SzTx/>
              <a:tabLst>
                <a:tab pos="266700" algn="l"/>
              </a:tabLst>
              <a:defRPr/>
            </a:pPr>
            <a:endParaRPr kumimoji="1" lang="en-US" altLang="ko-KR" sz="1600" b="0" i="0" u="none" strike="noStrike" kern="0" cap="none" spc="0" normalizeH="0" baseline="0" noProof="0" smtClean="0">
              <a:ln>
                <a:noFill/>
              </a:ln>
              <a:solidFill>
                <a:srgbClr val="1C1C1C"/>
              </a:solidFill>
              <a:effectLst/>
              <a:uLnTx/>
              <a:uFillTx/>
              <a:latin typeface="맑은 고딕" pitchFamily="50" charset="-127"/>
              <a:ea typeface="맑은 고딕" pitchFamily="50" charset="-127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1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설치 준비사항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5363" name="Rectangle 12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1806141"/>
          </a:xfrm>
        </p:spPr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err="1" smtClean="0"/>
              <a:t>커널</a:t>
            </a:r>
            <a:r>
              <a:rPr lang="ko-KR" altLang="en-US" smtClean="0"/>
              <a:t> </a:t>
            </a:r>
            <a:r>
              <a:rPr lang="ko-KR" altLang="en-US" err="1" smtClean="0"/>
              <a:t>파라미터</a:t>
            </a:r>
            <a:r>
              <a:rPr lang="en-US" altLang="ko-KR" smtClean="0"/>
              <a:t>(kernel parameter) </a:t>
            </a:r>
            <a:r>
              <a:rPr lang="ko-KR" altLang="en-US" smtClean="0"/>
              <a:t>설정</a:t>
            </a:r>
          </a:p>
          <a:p>
            <a:pPr lvl="1"/>
            <a:r>
              <a:rPr lang="en-US" altLang="ko-KR" smtClean="0"/>
              <a:t> kernel parameter </a:t>
            </a:r>
            <a:r>
              <a:rPr lang="ko-KR" altLang="en-US" smtClean="0"/>
              <a:t>확인 명령어</a:t>
            </a:r>
          </a:p>
          <a:p>
            <a:endParaRPr lang="ko-KR" altLang="en-US" smtClean="0"/>
          </a:p>
          <a:p>
            <a:pPr lvl="1"/>
            <a:r>
              <a:rPr lang="en-US" altLang="ko-KR" smtClean="0"/>
              <a:t> </a:t>
            </a:r>
            <a:r>
              <a:rPr lang="en-US" altLang="ko-KR" err="1" smtClean="0"/>
              <a:t>fs.file</a:t>
            </a:r>
            <a:r>
              <a:rPr lang="en-US" altLang="ko-KR" smtClean="0"/>
              <a:t>-max : </a:t>
            </a:r>
            <a:r>
              <a:rPr lang="ko-KR" altLang="en-US" err="1" smtClean="0"/>
              <a:t>커널이</a:t>
            </a:r>
            <a:r>
              <a:rPr lang="ko-KR" altLang="en-US" smtClean="0"/>
              <a:t> 할당할 수 있는 파일 핸들 최대값 </a:t>
            </a:r>
            <a:r>
              <a:rPr lang="en-US" altLang="ko-KR" smtClean="0"/>
              <a:t>(</a:t>
            </a:r>
            <a:r>
              <a:rPr lang="ko-KR" altLang="en-US" err="1" smtClean="0"/>
              <a:t>권장값</a:t>
            </a:r>
            <a:r>
              <a:rPr lang="ko-KR" altLang="en-US" smtClean="0"/>
              <a:t> </a:t>
            </a:r>
            <a:r>
              <a:rPr lang="en-US" altLang="ko-KR" smtClean="0"/>
              <a:t>: 65536) / </a:t>
            </a:r>
            <a:r>
              <a:rPr lang="ko-KR" altLang="en-US" smtClean="0"/>
              <a:t>파일</a:t>
            </a:r>
            <a:r>
              <a:rPr lang="en-US" altLang="ko-KR" smtClean="0"/>
              <a:t>(/proc/sys/</a:t>
            </a:r>
            <a:r>
              <a:rPr lang="en-US" altLang="ko-KR" err="1" smtClean="0"/>
              <a:t>fs</a:t>
            </a:r>
            <a:r>
              <a:rPr lang="en-US" altLang="ko-KR" smtClean="0"/>
              <a:t>/file-max)</a:t>
            </a:r>
          </a:p>
          <a:p>
            <a:pPr lvl="1" algn="l"/>
            <a:r>
              <a:rPr lang="en-US" altLang="ko-KR" smtClean="0"/>
              <a:t> kernel.sem : </a:t>
            </a:r>
            <a:r>
              <a:rPr lang="ko-KR" altLang="en-US" err="1" smtClean="0"/>
              <a:t>세마포어</a:t>
            </a:r>
            <a:r>
              <a:rPr lang="ko-KR" altLang="en-US" smtClean="0"/>
              <a:t> 관련 설정</a:t>
            </a:r>
            <a:r>
              <a:rPr lang="en-US" altLang="ko-KR" smtClean="0"/>
              <a:t>. </a:t>
            </a:r>
            <a:r>
              <a:rPr lang="en-US" altLang="en-US" err="1" smtClean="0"/>
              <a:t>semmsl</a:t>
            </a:r>
            <a:r>
              <a:rPr lang="en-US" altLang="en-US" smtClean="0"/>
              <a:t> </a:t>
            </a:r>
            <a:r>
              <a:rPr lang="en-US" altLang="en-US" err="1" smtClean="0"/>
              <a:t>semmns</a:t>
            </a:r>
            <a:r>
              <a:rPr lang="en-US" altLang="ko-KR" smtClean="0"/>
              <a:t> </a:t>
            </a:r>
            <a:r>
              <a:rPr lang="en-US" altLang="en-US" err="1" smtClean="0"/>
              <a:t>semopm</a:t>
            </a:r>
            <a:r>
              <a:rPr lang="en-US" altLang="ko-KR" smtClean="0"/>
              <a:t> </a:t>
            </a:r>
            <a:r>
              <a:rPr lang="en-US" altLang="en-US" err="1" smtClean="0"/>
              <a:t>semmni</a:t>
            </a:r>
            <a:r>
              <a:rPr lang="en-US" altLang="ko-KR" smtClean="0"/>
              <a:t> </a:t>
            </a:r>
            <a:r>
              <a:rPr lang="ko-KR" altLang="en-US" smtClean="0"/>
              <a:t>순서로 설정 </a:t>
            </a:r>
            <a:r>
              <a:rPr lang="en-US" altLang="ko-KR" smtClean="0"/>
              <a:t>/ </a:t>
            </a:r>
            <a:r>
              <a:rPr lang="ko-KR" altLang="en-US" smtClean="0"/>
              <a:t>파일</a:t>
            </a:r>
            <a:r>
              <a:rPr lang="en-US" altLang="ko-KR" smtClean="0"/>
              <a:t>(/proc/sys/kernel/</a:t>
            </a:r>
            <a:r>
              <a:rPr lang="en-US" altLang="ko-KR" err="1" smtClean="0"/>
              <a:t>sem</a:t>
            </a:r>
            <a:r>
              <a:rPr lang="en-US" altLang="ko-KR" smtClean="0"/>
              <a:t>)</a:t>
            </a:r>
            <a:br>
              <a:rPr lang="en-US" altLang="ko-KR" smtClean="0"/>
            </a:br>
            <a:endParaRPr lang="en-US" altLang="ko-KR" smtClean="0"/>
          </a:p>
          <a:p>
            <a:pPr lvl="1"/>
            <a:r>
              <a:rPr lang="en-US" altLang="ko-KR" smtClean="0"/>
              <a:t>LINUX </a:t>
            </a:r>
            <a:r>
              <a:rPr lang="ko-KR" altLang="en-US" err="1" smtClean="0"/>
              <a:t>커널</a:t>
            </a:r>
            <a:r>
              <a:rPr lang="ko-KR" altLang="en-US" smtClean="0"/>
              <a:t> </a:t>
            </a:r>
            <a:r>
              <a:rPr lang="ko-KR" altLang="en-US" err="1" smtClean="0"/>
              <a:t>파라미터</a:t>
            </a:r>
            <a:r>
              <a:rPr lang="ko-KR" altLang="en-US" smtClean="0"/>
              <a:t> 설정</a:t>
            </a:r>
            <a:endParaRPr lang="en-US" altLang="ko-KR" smtClean="0"/>
          </a:p>
          <a:p>
            <a:pPr lvl="1">
              <a:buNone/>
            </a:pPr>
            <a:endParaRPr lang="en-US" altLang="ko-KR" smtClean="0"/>
          </a:p>
          <a:p>
            <a:pPr lvl="1">
              <a:buNone/>
            </a:pPr>
            <a:endParaRPr lang="en-US" altLang="ko-KR" smtClean="0"/>
          </a:p>
          <a:p>
            <a:pPr lvl="1">
              <a:buNone/>
            </a:pPr>
            <a:endParaRPr lang="ko-KR" altLang="en-US" smtClean="0"/>
          </a:p>
        </p:txBody>
      </p:sp>
      <p:sp>
        <p:nvSpPr>
          <p:cNvPr id="15364" name="Text Box 4"/>
          <p:cNvSpPr txBox="1">
            <a:spLocks noChangeArrowheads="1"/>
          </p:cNvSpPr>
          <p:nvPr/>
        </p:nvSpPr>
        <p:spPr bwMode="auto">
          <a:xfrm>
            <a:off x="611188" y="1477963"/>
            <a:ext cx="8277225" cy="29368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sysctl </a:t>
            </a:r>
            <a:r>
              <a:rPr lang="en-US" altLang="ko-KR">
                <a:solidFill>
                  <a:srgbClr val="1C1C1C"/>
                </a:solidFill>
                <a:latin typeface="Arial" pitchFamily="34" charset="0"/>
                <a:ea typeface="맑은 고딕" pitchFamily="50" charset="-127"/>
              </a:rPr>
              <a:t>–</a:t>
            </a:r>
            <a:r>
              <a:rPr lang="en-US" altLang="ko-KR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a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/>
        </p:nvGraphicFramePr>
        <p:xfrm>
          <a:off x="683568" y="3104963"/>
          <a:ext cx="8208912" cy="2938848"/>
        </p:xfrm>
        <a:graphic>
          <a:graphicData uri="http://schemas.openxmlformats.org/drawingml/2006/table">
            <a:tbl>
              <a:tblPr/>
              <a:tblGrid>
                <a:gridCol w="2736304"/>
                <a:gridCol w="2520280"/>
                <a:gridCol w="2952328"/>
              </a:tblGrid>
              <a:tr h="27195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 err="1">
                          <a:solidFill>
                            <a:srgbClr val="646464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커널</a:t>
                      </a:r>
                      <a:r>
                        <a:rPr lang="ko-KR" altLang="en-US" sz="1200" b="1" i="0" u="none" strike="noStrike">
                          <a:solidFill>
                            <a:srgbClr val="646464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200" b="1" i="0" u="none" strike="noStrike" err="1">
                          <a:solidFill>
                            <a:srgbClr val="646464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파라미터</a:t>
                      </a:r>
                      <a:endParaRPr lang="ko-KR" altLang="en-US" sz="1200" b="1" i="0" u="none" strike="noStrike">
                        <a:solidFill>
                          <a:srgbClr val="646464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>
                          <a:solidFill>
                            <a:srgbClr val="646464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값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00" b="1" i="0" u="none" strike="noStrike">
                          <a:solidFill>
                            <a:srgbClr val="646464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파일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</a:tr>
              <a:tr h="192999"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semmsl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10000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/proc/sys/kernel/sem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2999"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semmns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32000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192999"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semopm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10000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2017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semmni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10000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377225"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 err="1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shmall</a:t>
                      </a:r>
                      <a:endParaRPr lang="en-US" sz="1200" b="1" i="0" u="none" strike="noStrike">
                        <a:solidFill>
                          <a:srgbClr val="71717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2097152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/proc/sys/kernel/shmall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77225"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shmmax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물리적인 메모리의 절반 </a:t>
                      </a:r>
                      <a:r>
                        <a:rPr lang="en-US" altLang="ko-KR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(byte)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/proc/sys/kernel/shmmax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77225"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 err="1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shmmni</a:t>
                      </a:r>
                      <a:endParaRPr lang="en-US" sz="1200" b="1" i="0" u="none" strike="noStrike">
                        <a:solidFill>
                          <a:srgbClr val="71717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4096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/proc/sys/kernel/shmmni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54408"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file-max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65536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/proc/sys/fs/file-max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0043"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 err="1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ip_local_port_range</a:t>
                      </a:r>
                      <a:endParaRPr lang="en-US" sz="1200" b="1" i="0" u="none" strike="noStrike">
                        <a:solidFill>
                          <a:srgbClr val="71717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1024 ~ 65000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rgbClr val="71717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/proc/sys/net/ipv4/ip_local_port_range</a:t>
                      </a:r>
                    </a:p>
                  </a:txBody>
                  <a:tcPr marL="36000" marR="36000" marT="9525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 err="1" smtClean="0"/>
              <a:t>Tibero</a:t>
            </a:r>
            <a:r>
              <a:rPr lang="en-US" altLang="ko-KR" dirty="0" smtClean="0"/>
              <a:t> Architecture</a:t>
            </a:r>
            <a:endParaRPr lang="ko-KR" altLang="en-US" dirty="0" smtClean="0"/>
          </a:p>
        </p:txBody>
      </p:sp>
      <p:pic>
        <p:nvPicPr>
          <p:cNvPr id="10243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/>
          <a:srcRect/>
          <a:stretch>
            <a:fillRect/>
          </a:stretch>
        </p:blipFill>
        <p:spPr/>
      </p:pic>
      <p:sp>
        <p:nvSpPr>
          <p:cNvPr id="10244" name="바닥글 개체 틀 4"/>
          <p:cNvSpPr txBox="1">
            <a:spLocks/>
          </p:cNvSpPr>
          <p:nvPr/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를 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소개합니다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993441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 요구사항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6387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err="1" smtClean="0"/>
              <a:t>커널</a:t>
            </a:r>
            <a:r>
              <a:rPr lang="ko-KR" altLang="en-US" smtClean="0"/>
              <a:t> </a:t>
            </a:r>
            <a:r>
              <a:rPr lang="ko-KR" altLang="en-US" err="1" smtClean="0"/>
              <a:t>파라미터</a:t>
            </a:r>
            <a:r>
              <a:rPr lang="en-US" altLang="ko-KR" smtClean="0"/>
              <a:t>(kernel parameter) </a:t>
            </a:r>
            <a:r>
              <a:rPr lang="ko-KR" altLang="en-US" smtClean="0"/>
              <a:t>수정</a:t>
            </a:r>
          </a:p>
          <a:p>
            <a:pPr lvl="1"/>
            <a:r>
              <a:rPr lang="en-US" altLang="ko-KR" smtClean="0"/>
              <a:t> root </a:t>
            </a:r>
            <a:r>
              <a:rPr lang="ko-KR" altLang="en-US" smtClean="0"/>
              <a:t>로 접속하여 아래 제시한 권장 값을 기준으로 각 사이트 운영 환경에 맞추어 설정</a:t>
            </a:r>
            <a:r>
              <a:rPr lang="en-US" altLang="ko-KR" smtClean="0"/>
              <a:t>.</a:t>
            </a:r>
          </a:p>
          <a:p>
            <a:pPr lvl="1"/>
            <a:r>
              <a:rPr lang="en-US" altLang="ko-KR" smtClean="0"/>
              <a:t> kernel parameter </a:t>
            </a:r>
            <a:r>
              <a:rPr lang="ko-KR" altLang="en-US" smtClean="0"/>
              <a:t>동적 변경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kernel parameter </a:t>
            </a:r>
            <a:r>
              <a:rPr lang="ko-KR" altLang="en-US" smtClean="0"/>
              <a:t>정적 변경</a:t>
            </a:r>
          </a:p>
          <a:p>
            <a:pPr lvl="2"/>
            <a:r>
              <a:rPr lang="ko-KR" altLang="en-US" smtClean="0"/>
              <a:t>시스템 환경파일을 </a:t>
            </a:r>
            <a:r>
              <a:rPr lang="en-US" altLang="ko-KR" smtClean="0"/>
              <a:t>vi </a:t>
            </a:r>
            <a:r>
              <a:rPr lang="ko-KR" altLang="en-US" smtClean="0"/>
              <a:t>에디터로 연다</a:t>
            </a:r>
            <a:r>
              <a:rPr lang="en-US" altLang="ko-KR" smtClean="0"/>
              <a:t>. </a:t>
            </a:r>
          </a:p>
          <a:p>
            <a:pPr lvl="2"/>
            <a:endParaRPr lang="en-US" altLang="ko-KR" smtClean="0"/>
          </a:p>
          <a:p>
            <a:pPr lvl="2"/>
            <a:r>
              <a:rPr lang="ko-KR" altLang="en-US" smtClean="0"/>
              <a:t>아래 </a:t>
            </a:r>
            <a:r>
              <a:rPr lang="en-US" altLang="ko-KR" smtClean="0"/>
              <a:t>kernel parameter </a:t>
            </a:r>
            <a:r>
              <a:rPr lang="ko-KR" altLang="en-US" smtClean="0"/>
              <a:t>항목을 </a:t>
            </a:r>
            <a:r>
              <a:rPr lang="en-US" altLang="ko-KR" err="1" smtClean="0"/>
              <a:t>sysctl.conf</a:t>
            </a:r>
            <a:r>
              <a:rPr lang="en-US" altLang="ko-KR" smtClean="0"/>
              <a:t> </a:t>
            </a:r>
            <a:r>
              <a:rPr lang="ko-KR" altLang="en-US" smtClean="0"/>
              <a:t>파일에 추가한다</a:t>
            </a:r>
            <a:r>
              <a:rPr lang="en-US" altLang="ko-KR" smtClean="0"/>
              <a:t>.</a:t>
            </a:r>
          </a:p>
          <a:p>
            <a:pPr lvl="2"/>
            <a:endParaRPr lang="en-US" altLang="ko-KR" smtClean="0"/>
          </a:p>
          <a:p>
            <a:pPr lvl="2"/>
            <a:endParaRPr lang="en-US" altLang="ko-KR" smtClean="0"/>
          </a:p>
          <a:p>
            <a:pPr lvl="2"/>
            <a:endParaRPr lang="en-US" altLang="ko-KR" smtClean="0"/>
          </a:p>
          <a:p>
            <a:pPr lvl="2"/>
            <a:endParaRPr lang="en-US" altLang="ko-KR" smtClean="0"/>
          </a:p>
          <a:p>
            <a:pPr lvl="2"/>
            <a:r>
              <a:rPr lang="en-US" altLang="ko-KR" err="1" smtClean="0"/>
              <a:t>sysctl.conf</a:t>
            </a:r>
            <a:r>
              <a:rPr lang="ko-KR" altLang="en-US" smtClean="0"/>
              <a:t>에 추가한 후 </a:t>
            </a:r>
            <a:r>
              <a:rPr lang="en-US" altLang="ko-KR" err="1" smtClean="0"/>
              <a:t>sysctl</a:t>
            </a:r>
            <a:r>
              <a:rPr lang="en-US" altLang="ko-KR" smtClean="0"/>
              <a:t> –p </a:t>
            </a:r>
            <a:r>
              <a:rPr lang="ko-KR" altLang="en-US" smtClean="0"/>
              <a:t>명령으로 동적으로 적용 가능</a:t>
            </a:r>
            <a:endParaRPr lang="en-US" altLang="ko-KR" smtClean="0"/>
          </a:p>
          <a:p>
            <a:pPr lvl="1"/>
            <a:endParaRPr lang="ko-KR" altLang="en-US" smtClean="0"/>
          </a:p>
        </p:txBody>
      </p:sp>
      <p:sp>
        <p:nvSpPr>
          <p:cNvPr id="16388" name="Text Box 6"/>
          <p:cNvSpPr txBox="1">
            <a:spLocks noChangeArrowheads="1"/>
          </p:cNvSpPr>
          <p:nvPr/>
        </p:nvSpPr>
        <p:spPr bwMode="auto">
          <a:xfrm>
            <a:off x="1079613" y="4358600"/>
            <a:ext cx="3456384" cy="25853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vi /etc/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sysctl.conf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390" name="Text Box 12"/>
          <p:cNvSpPr txBox="1">
            <a:spLocks noChangeArrowheads="1"/>
          </p:cNvSpPr>
          <p:nvPr/>
        </p:nvSpPr>
        <p:spPr bwMode="auto">
          <a:xfrm>
            <a:off x="1079612" y="4941168"/>
            <a:ext cx="3456384" cy="8302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fs.file-max = 65536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kernel.sem = 10000 32000 10000 10000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kernel.shmmax = 1073741824</a:t>
            </a:r>
          </a:p>
        </p:txBody>
      </p:sp>
      <p:sp>
        <p:nvSpPr>
          <p:cNvPr id="12" name="타원 11"/>
          <p:cNvSpPr/>
          <p:nvPr/>
        </p:nvSpPr>
        <p:spPr bwMode="auto">
          <a:xfrm>
            <a:off x="1547664" y="1808820"/>
            <a:ext cx="1368152" cy="25202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0" tIns="0" rIns="0" bIns="216000" numCol="1" rtlCol="0" anchor="t" anchorCtr="0" compatLnSpc="1">
            <a:prstTxWarp prst="textNoShape">
              <a:avLst/>
            </a:prstTxWarp>
          </a:bodyPr>
          <a:lstStyle/>
          <a:p>
            <a:pPr marR="0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tabLst>
                <a:tab pos="266700" algn="l"/>
              </a:tabLst>
            </a:pPr>
            <a:r>
              <a:rPr kumimoji="1" lang="ko-KR" altLang="en-US" sz="12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맑은 고딕" pitchFamily="50" charset="-127"/>
                <a:ea typeface="맑은 고딕" pitchFamily="50" charset="-127"/>
              </a:rPr>
              <a:t>확인하기</a:t>
            </a:r>
          </a:p>
        </p:txBody>
      </p:sp>
      <p:sp>
        <p:nvSpPr>
          <p:cNvPr id="13" name="타원 12"/>
          <p:cNvSpPr/>
          <p:nvPr/>
        </p:nvSpPr>
        <p:spPr bwMode="auto">
          <a:xfrm>
            <a:off x="3959932" y="1808820"/>
            <a:ext cx="1368152" cy="252028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  <a:headEnd type="none" w="med" len="med"/>
            <a:tailEnd type="none" w="med" len="med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vert="horz" wrap="square" lIns="0" tIns="0" rIns="0" bIns="216000" numCol="1" rtlCol="0" anchor="t" anchorCtr="0" compatLnSpc="1">
            <a:prstTxWarp prst="textNoShape">
              <a:avLst/>
            </a:prstTxWarp>
          </a:bodyPr>
          <a:lstStyle/>
          <a:p>
            <a:pPr marR="0" algn="ctr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tabLst>
                <a:tab pos="266700" algn="l"/>
              </a:tabLst>
            </a:pPr>
            <a:r>
              <a:rPr kumimoji="1" lang="ko-KR" altLang="en-US" sz="12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맑은 고딕" pitchFamily="50" charset="-127"/>
                <a:ea typeface="맑은 고딕" pitchFamily="50" charset="-127"/>
              </a:rPr>
              <a:t>변경하기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079612" y="2132857"/>
            <a:ext cx="2376264" cy="23158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-a |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grep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sem</a:t>
            </a: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079612" y="2686945"/>
            <a:ext cx="2376264" cy="23158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-a |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grep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shmmax</a:t>
            </a: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079612" y="3233424"/>
            <a:ext cx="2376264" cy="23158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-a |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grep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file-max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079612" y="2417287"/>
            <a:ext cx="2376264" cy="231581"/>
          </a:xfrm>
          <a:prstGeom prst="rect">
            <a:avLst/>
          </a:prstGeom>
          <a:solidFill>
            <a:schemeClr val="bg1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-a |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grep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shmall</a:t>
            </a: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1079612" y="2965550"/>
            <a:ext cx="2376264" cy="231581"/>
          </a:xfrm>
          <a:prstGeom prst="rect">
            <a:avLst/>
          </a:prstGeom>
          <a:solidFill>
            <a:schemeClr val="bg1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-a |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grep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shmmni</a:t>
            </a:r>
            <a:endParaRPr lang="en-US" altLang="ko-KR" sz="1400" smtClean="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389" name="Text Box 7"/>
          <p:cNvSpPr txBox="1">
            <a:spLocks noChangeArrowheads="1"/>
          </p:cNvSpPr>
          <p:nvPr/>
        </p:nvSpPr>
        <p:spPr bwMode="auto">
          <a:xfrm>
            <a:off x="3491880" y="2134203"/>
            <a:ext cx="4536504" cy="25853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-w kernel.sem=“</a:t>
            </a: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10000 32000 10000 10000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"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3492252" y="3232429"/>
            <a:ext cx="4536504" cy="2325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-w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fs.file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-max=</a:t>
            </a: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65536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3492252" y="2683606"/>
            <a:ext cx="3492388" cy="23257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-w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kernel.shmmax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=1073741824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3491880" y="2419854"/>
            <a:ext cx="4536504" cy="209675"/>
          </a:xfrm>
          <a:prstGeom prst="rect">
            <a:avLst/>
          </a:prstGeom>
          <a:solidFill>
            <a:schemeClr val="bg1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-w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kernel.shmall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=2097152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492252" y="2963406"/>
            <a:ext cx="4536504" cy="232575"/>
          </a:xfrm>
          <a:prstGeom prst="rect">
            <a:avLst/>
          </a:prstGeom>
          <a:solidFill>
            <a:schemeClr val="bg1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-w </a:t>
            </a:r>
            <a:r>
              <a:rPr lang="en-US" altLang="ko-KR" sz="140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kernel.shmmni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=4096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" name="직사각형 21"/>
          <p:cNvSpPr/>
          <p:nvPr/>
        </p:nvSpPr>
        <p:spPr>
          <a:xfrm>
            <a:off x="6830595" y="2661142"/>
            <a:ext cx="1665841" cy="24918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 </a:t>
            </a:r>
            <a:r>
              <a:rPr lang="ko-KR" altLang="en-US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물리 메모리의 </a:t>
            </a:r>
            <a:r>
              <a:rPr lang="en-US" altLang="ko-KR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1/2</a:t>
            </a:r>
            <a:endParaRPr lang="ko-KR" altLang="en-US"/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079612" y="3502405"/>
            <a:ext cx="2700300" cy="258532"/>
          </a:xfrm>
          <a:prstGeom prst="rect">
            <a:avLst/>
          </a:prstGeom>
          <a:solidFill>
            <a:schemeClr val="bg1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lIns="72000" tIns="0" rIns="7200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 spc="-15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spc="-15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 spc="-15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-a | </a:t>
            </a:r>
            <a:r>
              <a:rPr lang="en-US" altLang="ko-KR" sz="1400" spc="-150" err="1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grep</a:t>
            </a:r>
            <a:r>
              <a:rPr lang="en-US" altLang="ko-KR" sz="1400" spc="-15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ip_local_port_range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3815916" y="3500261"/>
            <a:ext cx="4356484" cy="258532"/>
          </a:xfrm>
          <a:prstGeom prst="rect">
            <a:avLst/>
          </a:prstGeom>
          <a:solidFill>
            <a:schemeClr val="bg1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 tIns="0" bIns="0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</a:pPr>
            <a:r>
              <a:rPr lang="en-US" altLang="ko-KR" sz="1400" spc="-15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# </a:t>
            </a:r>
            <a:r>
              <a:rPr lang="en-US" altLang="ko-KR" sz="1400" spc="-150" err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sysctl</a:t>
            </a:r>
            <a:r>
              <a:rPr lang="en-US" altLang="ko-KR" sz="1400" spc="-15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 -w </a:t>
            </a: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net.ipv4.ip_local_port_range </a:t>
            </a:r>
            <a:r>
              <a:rPr lang="en-US" altLang="ko-KR" sz="1400" spc="-15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=“1024  65000”</a:t>
            </a:r>
            <a:endParaRPr lang="en-US" altLang="ko-KR" sz="1400" spc="-15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31" name="그룹 30"/>
          <p:cNvGrpSpPr/>
          <p:nvPr/>
        </p:nvGrpSpPr>
        <p:grpSpPr>
          <a:xfrm>
            <a:off x="3277950" y="2223914"/>
            <a:ext cx="637716" cy="1457114"/>
            <a:chOff x="3241948" y="2223914"/>
            <a:chExt cx="820682" cy="1457114"/>
          </a:xfrm>
          <a:solidFill>
            <a:schemeClr val="bg1"/>
          </a:solidFill>
        </p:grpSpPr>
        <p:sp>
          <p:nvSpPr>
            <p:cNvPr id="14" name="톱니 모양의 오른쪽 화살표 13"/>
            <p:cNvSpPr/>
            <p:nvPr/>
          </p:nvSpPr>
          <p:spPr bwMode="auto">
            <a:xfrm>
              <a:off x="3241948" y="2223914"/>
              <a:ext cx="360040" cy="108012"/>
            </a:xfrm>
            <a:prstGeom prst="notchedRightArrow">
              <a:avLst>
                <a:gd name="adj1" fmla="val 14444"/>
                <a:gd name="adj2" fmla="val 185411"/>
              </a:avLst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0" tIns="0" rIns="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249363" marR="0" indent="-625475" algn="just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087EA8"/>
                </a:buClr>
                <a:buSzTx/>
                <a:buFont typeface="-윤고딕120" pitchFamily="18" charset="-127"/>
                <a:buChar char="▪"/>
                <a:tabLst>
                  <a:tab pos="266700" algn="l"/>
                </a:tabLst>
              </a:pPr>
              <a:endParaRPr kumimoji="1" lang="ko-KR" altLang="en-US" sz="12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-윤고딕120" pitchFamily="18" charset="-127"/>
                <a:ea typeface="-윤고딕120" pitchFamily="18" charset="-127"/>
              </a:endParaRPr>
            </a:p>
          </p:txBody>
        </p:sp>
        <p:sp>
          <p:nvSpPr>
            <p:cNvPr id="24" name="톱니 모양의 오른쪽 화살표 23"/>
            <p:cNvSpPr/>
            <p:nvPr/>
          </p:nvSpPr>
          <p:spPr bwMode="auto">
            <a:xfrm>
              <a:off x="3251996" y="2486842"/>
              <a:ext cx="360040" cy="108012"/>
            </a:xfrm>
            <a:prstGeom prst="notchedRightArrow">
              <a:avLst>
                <a:gd name="adj1" fmla="val 14444"/>
                <a:gd name="adj2" fmla="val 185411"/>
              </a:avLst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0" tIns="0" rIns="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249363" marR="0" indent="-625475" algn="just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087EA8"/>
                </a:buClr>
                <a:buSzTx/>
                <a:buFont typeface="-윤고딕120" pitchFamily="18" charset="-127"/>
                <a:buChar char="▪"/>
                <a:tabLst>
                  <a:tab pos="266700" algn="l"/>
                </a:tabLst>
              </a:pPr>
              <a:endParaRPr kumimoji="1" lang="ko-KR" altLang="en-US" sz="12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-윤고딕120" pitchFamily="18" charset="-127"/>
                <a:ea typeface="-윤고딕120" pitchFamily="18" charset="-127"/>
              </a:endParaRPr>
            </a:p>
          </p:txBody>
        </p:sp>
        <p:sp>
          <p:nvSpPr>
            <p:cNvPr id="25" name="톱니 모양의 오른쪽 화살표 24"/>
            <p:cNvSpPr/>
            <p:nvPr/>
          </p:nvSpPr>
          <p:spPr bwMode="auto">
            <a:xfrm>
              <a:off x="3251160" y="2763974"/>
              <a:ext cx="360040" cy="108012"/>
            </a:xfrm>
            <a:prstGeom prst="notchedRightArrow">
              <a:avLst>
                <a:gd name="adj1" fmla="val 14444"/>
                <a:gd name="adj2" fmla="val 185411"/>
              </a:avLst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0" tIns="0" rIns="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249363" marR="0" indent="-625475" algn="just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087EA8"/>
                </a:buClr>
                <a:buSzTx/>
                <a:buFont typeface="-윤고딕120" pitchFamily="18" charset="-127"/>
                <a:buChar char="▪"/>
                <a:tabLst>
                  <a:tab pos="266700" algn="l"/>
                </a:tabLst>
              </a:pPr>
              <a:endParaRPr kumimoji="1" lang="ko-KR" altLang="en-US" sz="12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-윤고딕120" pitchFamily="18" charset="-127"/>
                <a:ea typeface="-윤고딕120" pitchFamily="18" charset="-127"/>
              </a:endParaRPr>
            </a:p>
          </p:txBody>
        </p:sp>
        <p:sp>
          <p:nvSpPr>
            <p:cNvPr id="26" name="톱니 모양의 오른쪽 화살표 25"/>
            <p:cNvSpPr/>
            <p:nvPr/>
          </p:nvSpPr>
          <p:spPr bwMode="auto">
            <a:xfrm>
              <a:off x="3261208" y="3026902"/>
              <a:ext cx="360040" cy="108012"/>
            </a:xfrm>
            <a:prstGeom prst="notchedRightArrow">
              <a:avLst>
                <a:gd name="adj1" fmla="val 14444"/>
                <a:gd name="adj2" fmla="val 185411"/>
              </a:avLst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0" tIns="0" rIns="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249363" marR="0" indent="-625475" algn="just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087EA8"/>
                </a:buClr>
                <a:buSzTx/>
                <a:buFont typeface="-윤고딕120" pitchFamily="18" charset="-127"/>
                <a:buChar char="▪"/>
                <a:tabLst>
                  <a:tab pos="266700" algn="l"/>
                </a:tabLst>
              </a:pPr>
              <a:endParaRPr kumimoji="1" lang="ko-KR" altLang="en-US" sz="12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-윤고딕120" pitchFamily="18" charset="-127"/>
                <a:ea typeface="-윤고딕120" pitchFamily="18" charset="-127"/>
              </a:endParaRPr>
            </a:p>
          </p:txBody>
        </p:sp>
        <p:sp>
          <p:nvSpPr>
            <p:cNvPr id="27" name="톱니 모양의 오른쪽 화살표 26"/>
            <p:cNvSpPr/>
            <p:nvPr/>
          </p:nvSpPr>
          <p:spPr bwMode="auto">
            <a:xfrm>
              <a:off x="3266331" y="3284984"/>
              <a:ext cx="360040" cy="108012"/>
            </a:xfrm>
            <a:prstGeom prst="notchedRightArrow">
              <a:avLst>
                <a:gd name="adj1" fmla="val 14444"/>
                <a:gd name="adj2" fmla="val 185411"/>
              </a:avLst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0" tIns="0" rIns="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249363" marR="0" indent="-625475" algn="just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087EA8"/>
                </a:buClr>
                <a:buSzTx/>
                <a:buFont typeface="-윤고딕120" pitchFamily="18" charset="-127"/>
                <a:buChar char="▪"/>
                <a:tabLst>
                  <a:tab pos="266700" algn="l"/>
                </a:tabLst>
              </a:pPr>
              <a:endParaRPr kumimoji="1" lang="ko-KR" altLang="en-US" sz="12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-윤고딕120" pitchFamily="18" charset="-127"/>
                <a:ea typeface="-윤고딕120" pitchFamily="18" charset="-127"/>
              </a:endParaRPr>
            </a:p>
          </p:txBody>
        </p:sp>
        <p:sp>
          <p:nvSpPr>
            <p:cNvPr id="30" name="톱니 모양의 오른쪽 화살표 29"/>
            <p:cNvSpPr/>
            <p:nvPr/>
          </p:nvSpPr>
          <p:spPr bwMode="auto">
            <a:xfrm>
              <a:off x="3702589" y="3573016"/>
              <a:ext cx="360041" cy="108012"/>
            </a:xfrm>
            <a:prstGeom prst="notchedRightArrow">
              <a:avLst>
                <a:gd name="adj1" fmla="val 14444"/>
                <a:gd name="adj2" fmla="val 185411"/>
              </a:avLst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0" tIns="0" rIns="0" bIns="36000" numCol="1" rtlCol="0" anchor="t" anchorCtr="0" compatLnSpc="1">
              <a:prstTxWarp prst="textNoShape">
                <a:avLst/>
              </a:prstTxWarp>
            </a:bodyPr>
            <a:lstStyle/>
            <a:p>
              <a:pPr marL="1249363" marR="0" indent="-625475" algn="just" defTabSz="914400" rtl="0" eaLnBrk="0" fontAlgn="base" latinLnBrk="0" hangingPunct="0">
                <a:lnSpc>
                  <a:spcPct val="120000"/>
                </a:lnSpc>
                <a:spcBef>
                  <a:spcPct val="0"/>
                </a:spcBef>
                <a:spcAft>
                  <a:spcPct val="15000"/>
                </a:spcAft>
                <a:buClr>
                  <a:srgbClr val="087EA8"/>
                </a:buClr>
                <a:buSzTx/>
                <a:buFont typeface="-윤고딕120" pitchFamily="18" charset="-127"/>
                <a:buChar char="▪"/>
                <a:tabLst>
                  <a:tab pos="266700" algn="l"/>
                </a:tabLst>
              </a:pPr>
              <a:endParaRPr kumimoji="1" lang="ko-KR" altLang="en-US" sz="12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-윤고딕120" pitchFamily="18" charset="-127"/>
                <a:ea typeface="-윤고딕120" pitchFamily="18" charset="-127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 요구사항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6387" name="Rectangle 11"/>
          <p:cNvSpPr>
            <a:spLocks noGrp="1" noChangeArrowheads="1"/>
          </p:cNvSpPr>
          <p:nvPr>
            <p:ph type="body" idx="1"/>
          </p:nvPr>
        </p:nvSpPr>
        <p:spPr>
          <a:xfrm>
            <a:off x="261938" y="866775"/>
            <a:ext cx="8577262" cy="5658569"/>
          </a:xfrm>
        </p:spPr>
        <p:txBody>
          <a:bodyPr/>
          <a:lstStyle/>
          <a:p>
            <a:r>
              <a:rPr lang="en-US" altLang="ko-KR" dirty="0" smtClean="0"/>
              <a:t> </a:t>
            </a:r>
            <a:r>
              <a:rPr lang="ko-KR" altLang="en-US" dirty="0" smtClean="0"/>
              <a:t>호스트명과 포트 번호</a:t>
            </a:r>
            <a:r>
              <a:rPr lang="en-US" altLang="ko-KR" dirty="0" smtClean="0"/>
              <a:t>, </a:t>
            </a:r>
            <a:r>
              <a:rPr lang="ko-KR" altLang="en-US" dirty="0" smtClean="0"/>
              <a:t>시스템 계정 확인</a:t>
            </a:r>
          </a:p>
          <a:p>
            <a:pPr lvl="1"/>
            <a:r>
              <a:rPr lang="en-US" altLang="ko-KR" dirty="0" smtClean="0"/>
              <a:t> </a:t>
            </a:r>
            <a:r>
              <a:rPr lang="ko-KR" altLang="en-US" dirty="0" smtClean="0"/>
              <a:t>라이선스를 요청할 때 필요한 </a:t>
            </a:r>
            <a:r>
              <a:rPr lang="ko-KR" altLang="en-US" dirty="0" err="1" smtClean="0"/>
              <a:t>호스트명을</a:t>
            </a:r>
            <a:r>
              <a:rPr lang="ko-KR" altLang="en-US" dirty="0" smtClean="0"/>
              <a:t> 확인한다</a:t>
            </a:r>
            <a:r>
              <a:rPr lang="en-US" altLang="ko-KR" dirty="0" smtClean="0"/>
              <a:t>. /</a:t>
            </a:r>
            <a:r>
              <a:rPr lang="en-US" altLang="ko-KR" dirty="0" err="1" smtClean="0"/>
              <a:t>etc</a:t>
            </a:r>
            <a:r>
              <a:rPr lang="en-US" altLang="ko-KR" dirty="0" smtClean="0"/>
              <a:t>/hosts </a:t>
            </a:r>
            <a:r>
              <a:rPr lang="ko-KR" altLang="en-US" dirty="0" smtClean="0"/>
              <a:t>파일을 확인하거나 콘솔 화면에서 다음의 명령어를 입력하여 확인한다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 smtClean="0"/>
          </a:p>
          <a:p>
            <a:pPr lvl="1">
              <a:buNone/>
            </a:pPr>
            <a:endParaRPr lang="en-US" altLang="ko-KR" dirty="0" smtClean="0"/>
          </a:p>
          <a:p>
            <a:pPr lvl="1"/>
            <a:r>
              <a:rPr lang="en-US" altLang="ko-KR" dirty="0" smtClean="0"/>
              <a:t> </a:t>
            </a:r>
            <a:r>
              <a:rPr lang="ko-KR" altLang="en-US" dirty="0" smtClean="0"/>
              <a:t>포트 번호</a:t>
            </a:r>
            <a:endParaRPr lang="en-US" altLang="ko-KR" dirty="0" smtClean="0"/>
          </a:p>
          <a:p>
            <a:pPr lvl="2"/>
            <a:r>
              <a:rPr lang="en-US" altLang="ko-KR" sz="1400" dirty="0" err="1" smtClean="0"/>
              <a:t>Tibero</a:t>
            </a:r>
            <a:r>
              <a:rPr lang="ko-KR" altLang="en-US" sz="1400" dirty="0" smtClean="0"/>
              <a:t>가 기동할 때 부여될 포트 번호를 확인한다</a:t>
            </a:r>
            <a:r>
              <a:rPr lang="en-US" altLang="ko-KR" sz="1400" dirty="0" smtClean="0"/>
              <a:t>. (</a:t>
            </a:r>
            <a:r>
              <a:rPr lang="ko-KR" altLang="en-US" sz="1400" dirty="0" smtClean="0"/>
              <a:t>기본값 </a:t>
            </a:r>
            <a:r>
              <a:rPr lang="en-US" altLang="ko-KR" sz="1400" dirty="0" smtClean="0"/>
              <a:t>: 8629)</a:t>
            </a:r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2"/>
            <a:endParaRPr lang="en-US" altLang="ko-KR" sz="1400" dirty="0" smtClean="0"/>
          </a:p>
          <a:p>
            <a:pPr lvl="1"/>
            <a:r>
              <a:rPr lang="en-US" altLang="ko-KR" dirty="0" smtClean="0"/>
              <a:t> </a:t>
            </a:r>
            <a:r>
              <a:rPr lang="ko-KR" altLang="en-US" dirty="0" smtClean="0"/>
              <a:t>시스템 계정 확인 </a:t>
            </a:r>
            <a:r>
              <a:rPr lang="en-US" altLang="ko-KR" dirty="0" smtClean="0"/>
              <a:t>: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설치 및 운영을 위한 계정을 확인한다</a:t>
            </a:r>
            <a:r>
              <a:rPr lang="en-US" altLang="ko-KR" dirty="0" smtClean="0"/>
              <a:t>.</a:t>
            </a:r>
          </a:p>
        </p:txBody>
      </p:sp>
      <p:sp>
        <p:nvSpPr>
          <p:cNvPr id="16389" name="Text Box 7"/>
          <p:cNvSpPr txBox="1">
            <a:spLocks noChangeArrowheads="1"/>
          </p:cNvSpPr>
          <p:nvPr/>
        </p:nvSpPr>
        <p:spPr bwMode="auto">
          <a:xfrm>
            <a:off x="611188" y="1744663"/>
            <a:ext cx="8277225" cy="32541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 smtClean="0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rPr>
              <a:t>uname -n</a:t>
            </a:r>
            <a:endParaRPr lang="en-US" altLang="ko-KR" sz="1400">
              <a:solidFill>
                <a:srgbClr val="1C1C1C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3360257"/>
              </p:ext>
            </p:extLst>
          </p:nvPr>
        </p:nvGraphicFramePr>
        <p:xfrm>
          <a:off x="575557" y="2852936"/>
          <a:ext cx="8244915" cy="3168353"/>
        </p:xfrm>
        <a:graphic>
          <a:graphicData uri="http://schemas.openxmlformats.org/drawingml/2006/table">
            <a:tbl>
              <a:tblPr/>
              <a:tblGrid>
                <a:gridCol w="2124236"/>
                <a:gridCol w="4752528"/>
                <a:gridCol w="1368151"/>
              </a:tblGrid>
              <a:tr h="246586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1" i="0" u="none" strike="noStrik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종류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사용시점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2C2C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</a:tr>
              <a:tr h="485719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서비스 포트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Service port)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 dirty="0" err="1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ko-KR" altLang="en-US" sz="1200" b="1" i="0" u="none" strike="noStrike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가 </a:t>
                      </a:r>
                      <a:r>
                        <a:rPr lang="ko-KR" altLang="en-US" sz="1200" b="1" i="0" u="none" strike="noStrik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사용자의 요청을 처리하고 응답할 포트 번호를 확인한다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(</a:t>
                      </a:r>
                      <a:r>
                        <a:rPr lang="ko-KR" altLang="en-US" sz="1200" b="1" i="0" u="none" strike="noStrik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기본값 </a:t>
                      </a:r>
                      <a:r>
                        <a:rPr lang="en-US" altLang="ko-KR" sz="1200" b="1" i="0" u="none" strike="noStrike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: 8629)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All the time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724852"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스페셜 포트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Special port)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Session Full 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과 같은 상황에서 응급조치를 하기 위해 사용할 포트를 확인한다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tip 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파일에 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_LSNR_SPECIAL_PORT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를 이용한 임의 설정도 가능하다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All the time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5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기본값 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서비스 포트 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+ 1)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85719"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SSL 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포트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SSL port)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보안 통신을 위해 사용할 포트를 확인한다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tip 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파일에 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_LSNR_SSL_PORT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를 이용한 임의 설정도 가능하다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보안통신 사용시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5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기본값 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서비스 포트 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+ 2)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  <a:tr h="485719"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TBCM 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포트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TBCM port)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TBCM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이 사용할 포트를 확인한다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 tip 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파일에 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CM_PORT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를 이용한 임의 설정도 가능하다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0F0F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TAC 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사용시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</a:tr>
              <a:tr h="2465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기본값 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: </a:t>
                      </a:r>
                      <a:r>
                        <a:rPr lang="ko-KR" altLang="en-US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서비스 포트 </a:t>
                      </a:r>
                      <a:r>
                        <a:rPr lang="en-US" altLang="ko-KR" sz="1200" b="1" i="0" u="none" strike="noStrike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+ 3)</a:t>
                      </a:r>
                    </a:p>
                  </a:txBody>
                  <a:tcPr marL="36000" marR="36000" marT="5700" marB="0" anchor="ctr">
                    <a:lnL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1C1C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rgbClr val="A9A9A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1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 요구사항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7411" name="Rectangle 1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altLang="ko-KR" smtClean="0"/>
              <a:t> </a:t>
            </a:r>
            <a:r>
              <a:rPr lang="ko-KR" altLang="en-US" smtClean="0"/>
              <a:t>그룹 및 사용자 생성</a:t>
            </a:r>
          </a:p>
          <a:p>
            <a:pPr lvl="1">
              <a:defRPr/>
            </a:pPr>
            <a:r>
              <a:rPr lang="ko-KR" altLang="en-US" smtClean="0"/>
              <a:t> 그룹 추가 </a:t>
            </a:r>
            <a:r>
              <a:rPr lang="en-US" altLang="ko-KR" smtClean="0"/>
              <a:t>(</a:t>
            </a:r>
            <a:r>
              <a:rPr lang="ko-KR" altLang="en-US" smtClean="0"/>
              <a:t>권장 값 </a:t>
            </a:r>
            <a:r>
              <a:rPr lang="en-US" altLang="ko-KR" smtClean="0"/>
              <a:t>: dba)</a:t>
            </a:r>
          </a:p>
          <a:p>
            <a:pPr>
              <a:defRPr/>
            </a:pPr>
            <a:endParaRPr lang="en-US" altLang="ko-KR" smtClean="0"/>
          </a:p>
          <a:p>
            <a:pPr lvl="1">
              <a:defRPr/>
            </a:pPr>
            <a:r>
              <a:rPr lang="ko-KR" altLang="en-US" smtClean="0"/>
              <a:t> 사용자 추가 </a:t>
            </a:r>
            <a:r>
              <a:rPr lang="en-US" altLang="ko-KR" smtClean="0"/>
              <a:t>(</a:t>
            </a:r>
            <a:r>
              <a:rPr lang="ko-KR" altLang="en-US" smtClean="0"/>
              <a:t>권장 값 </a:t>
            </a:r>
            <a:r>
              <a:rPr lang="en-US" altLang="ko-KR" smtClean="0"/>
              <a:t>: tibero5)</a:t>
            </a:r>
          </a:p>
          <a:p>
            <a:pPr>
              <a:defRPr/>
            </a:pPr>
            <a:endParaRPr lang="en-US" altLang="ko-KR" smtClean="0"/>
          </a:p>
          <a:p>
            <a:pPr marL="0" indent="0">
              <a:lnSpc>
                <a:spcPct val="100000"/>
              </a:lnSpc>
              <a:buFont typeface="Wingdings" pitchFamily="2" charset="2"/>
              <a:buNone/>
              <a:defRPr/>
            </a:pPr>
            <a:endParaRPr lang="en-US" altLang="ko-KR" smtClean="0"/>
          </a:p>
          <a:p>
            <a:pPr>
              <a:defRPr/>
            </a:pPr>
            <a:r>
              <a:rPr lang="en-US" altLang="ko-KR" smtClean="0"/>
              <a:t> </a:t>
            </a:r>
            <a:r>
              <a:rPr lang="ko-KR" altLang="en-US" smtClean="0"/>
              <a:t>사용자 환경변수 설정</a:t>
            </a:r>
          </a:p>
          <a:p>
            <a:pPr lvl="1">
              <a:defRPr/>
            </a:pPr>
            <a:r>
              <a:rPr lang="ko-KR" altLang="en-US" smtClean="0"/>
              <a:t> 사용자 계정 홈 </a:t>
            </a:r>
            <a:r>
              <a:rPr lang="ko-KR" altLang="en-US" err="1" smtClean="0"/>
              <a:t>디렉토리있는</a:t>
            </a:r>
            <a:r>
              <a:rPr lang="ko-KR" altLang="en-US" smtClean="0"/>
              <a:t> 환경파일 수정</a:t>
            </a:r>
            <a:r>
              <a:rPr lang="en-US" altLang="ko-KR" smtClean="0"/>
              <a:t>(bash shell</a:t>
            </a:r>
            <a:r>
              <a:rPr lang="ko-KR" altLang="en-US" smtClean="0"/>
              <a:t>일 경우 </a:t>
            </a:r>
            <a:r>
              <a:rPr lang="en-US" altLang="ko-KR" smtClean="0"/>
              <a:t>.</a:t>
            </a:r>
            <a:r>
              <a:rPr lang="en-US" altLang="ko-KR" err="1" smtClean="0"/>
              <a:t>bash_profile</a:t>
            </a:r>
            <a:r>
              <a:rPr lang="en-US" altLang="ko-KR" smtClean="0"/>
              <a:t>)</a:t>
            </a:r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buNone/>
              <a:defRPr/>
            </a:pPr>
            <a:endParaRPr lang="en-US" altLang="ko-KR"/>
          </a:p>
        </p:txBody>
      </p:sp>
      <p:sp>
        <p:nvSpPr>
          <p:cNvPr id="17412" name="Text Box 6"/>
          <p:cNvSpPr txBox="1">
            <a:spLocks noChangeArrowheads="1"/>
          </p:cNvSpPr>
          <p:nvPr/>
        </p:nvSpPr>
        <p:spPr bwMode="auto">
          <a:xfrm>
            <a:off x="611188" y="2084388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#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useradd </a:t>
            </a:r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-md </a:t>
            </a:r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/</a:t>
            </a:r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home/t</a:t>
            </a: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ibero5</a:t>
            </a:r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-g </a:t>
            </a:r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dba </a:t>
            </a:r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-p tibero -s /</a:t>
            </a:r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bin/bash</a:t>
            </a:r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413" name="Text Box 7"/>
          <p:cNvSpPr txBox="1">
            <a:spLocks noChangeArrowheads="1"/>
          </p:cNvSpPr>
          <p:nvPr/>
        </p:nvSpPr>
        <p:spPr bwMode="auto">
          <a:xfrm>
            <a:off x="611188" y="1463675"/>
            <a:ext cx="8277225" cy="3143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# groupadd </a:t>
            </a: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dba</a:t>
            </a:r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7414" name="Text Box 14"/>
          <p:cNvSpPr txBox="1">
            <a:spLocks noChangeArrowheads="1"/>
          </p:cNvSpPr>
          <p:nvPr/>
        </p:nvSpPr>
        <p:spPr bwMode="auto">
          <a:xfrm>
            <a:off x="584200" y="3212976"/>
            <a:ext cx="8277225" cy="83099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### JAVA ENV ###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export JAVA_HOME=/usr/java6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export JDK_HOME=$JAVA_HOME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export PATH=$JAVA_HOME/bin:/usr/local/bin:$PATH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1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 요구사항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7411" name="Rectangle 1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altLang="ko-KR" smtClean="0"/>
              <a:t> </a:t>
            </a:r>
            <a:r>
              <a:rPr lang="ko-KR" altLang="en-US" smtClean="0"/>
              <a:t>사용자 환경변수 설정</a:t>
            </a:r>
            <a:r>
              <a:rPr lang="en-US" altLang="ko-KR" smtClean="0"/>
              <a:t>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1">
              <a:defRPr/>
            </a:pPr>
            <a:r>
              <a:rPr lang="ko-KR" altLang="en-US" smtClean="0"/>
              <a:t> 사용자 계정 홈 </a:t>
            </a:r>
            <a:r>
              <a:rPr lang="ko-KR" altLang="en-US" err="1" smtClean="0"/>
              <a:t>디렉토리있는</a:t>
            </a:r>
            <a:r>
              <a:rPr lang="ko-KR" altLang="en-US" smtClean="0"/>
              <a:t> 환경파일 수정</a:t>
            </a:r>
            <a:r>
              <a:rPr lang="en-US" altLang="ko-KR" smtClean="0"/>
              <a:t>(bash shell</a:t>
            </a:r>
            <a:r>
              <a:rPr lang="ko-KR" altLang="en-US" smtClean="0"/>
              <a:t>일 경우 </a:t>
            </a:r>
            <a:r>
              <a:rPr lang="en-US" altLang="ko-KR" smtClean="0"/>
              <a:t>.</a:t>
            </a:r>
            <a:r>
              <a:rPr lang="en-US" altLang="ko-KR" err="1" smtClean="0"/>
              <a:t>bash_profile</a:t>
            </a:r>
            <a:r>
              <a:rPr lang="en-US" altLang="ko-KR" smtClean="0"/>
              <a:t>)</a:t>
            </a:r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/>
          </a:p>
          <a:p>
            <a:pPr lvl="1">
              <a:defRPr/>
            </a:pPr>
            <a:endParaRPr lang="en-US" altLang="ko-KR" smtClean="0"/>
          </a:p>
          <a:p>
            <a:pPr lvl="1">
              <a:buNone/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 smtClean="0"/>
          </a:p>
          <a:p>
            <a:pPr lvl="1">
              <a:defRPr/>
            </a:pPr>
            <a:endParaRPr lang="en-US" altLang="ko-KR" smtClean="0"/>
          </a:p>
          <a:p>
            <a:pPr lvl="1">
              <a:buNone/>
              <a:defRPr/>
            </a:pPr>
            <a:endParaRPr lang="en-US" altLang="ko-KR" smtClean="0"/>
          </a:p>
          <a:p>
            <a:pPr lvl="1">
              <a:defRPr/>
            </a:pPr>
            <a:r>
              <a:rPr lang="ko-KR" altLang="en-US" smtClean="0"/>
              <a:t>환경변수 설정 확인</a:t>
            </a:r>
            <a:endParaRPr lang="en-US" altLang="ko-KR" smtClean="0"/>
          </a:p>
          <a:p>
            <a:pPr marL="357187" lvl="1" indent="0">
              <a:buFont typeface="Arial Black" pitchFamily="34" charset="0"/>
              <a:buNone/>
              <a:defRPr/>
            </a:pPr>
            <a:r>
              <a:rPr lang="en-US" altLang="ko-KR"/>
              <a:t> </a:t>
            </a:r>
            <a:r>
              <a:rPr lang="en-US" altLang="ko-KR" smtClean="0"/>
              <a:t>  </a:t>
            </a:r>
            <a:r>
              <a:rPr lang="ko-KR" altLang="en-US" err="1" smtClean="0"/>
              <a:t>티베로</a:t>
            </a:r>
            <a:r>
              <a:rPr lang="ko-KR" altLang="en-US" smtClean="0"/>
              <a:t> 계정으로 접속하여 </a:t>
            </a:r>
            <a:r>
              <a:rPr lang="en-US" altLang="ko-KR" smtClean="0"/>
              <a:t>echo $TB_HOME </a:t>
            </a:r>
            <a:r>
              <a:rPr lang="ko-KR" altLang="en-US" smtClean="0"/>
              <a:t>실행하여 설치 디렉토리가 정상적으로 나오는지 확인</a:t>
            </a:r>
            <a:r>
              <a:rPr lang="en-US" altLang="ko-KR" smtClean="0"/>
              <a:t>. </a:t>
            </a:r>
            <a:endParaRPr lang="en-US" altLang="ko-KR"/>
          </a:p>
        </p:txBody>
      </p:sp>
      <p:sp>
        <p:nvSpPr>
          <p:cNvPr id="17414" name="Text Box 14"/>
          <p:cNvSpPr txBox="1">
            <a:spLocks noChangeArrowheads="1"/>
          </p:cNvSpPr>
          <p:nvPr/>
        </p:nvSpPr>
        <p:spPr bwMode="auto">
          <a:xfrm>
            <a:off x="584200" y="1448781"/>
            <a:ext cx="8277225" cy="4154984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######## TIBERO ENV ########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export TB_HOME=/home/tibero5/tibero5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export TB_SID=t5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export TB_PROF_DIR=$TB_HOME/bin/prof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export PATH=.:$TB_HOME/bin:$TB_HOME/client/bin:~/tbinary/monitor:$PATH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export LD_LIBRARY_PATH=$TB_HOME/lib:$TB_HOME/client/lib:$LD_LIBRARY_PATH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export SHLIB_PATH=$LD_LIBRARY_PATH:$SHLIB_PATH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export LIBPATH=$LD_LIBRARY_PATH:$LIBPATH</a:t>
            </a:r>
          </a:p>
          <a:p>
            <a:pPr eaLnBrk="1" hangingPunct="1"/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######## TIBERO alias ########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alias tbhome='cd $TB_HOME'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alias tbbin='cd $TB_HOME/bin'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alias tblog='cd $TB_HOME/instance/$TB_SID/log'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alias tbcfg='cd $TB_HOME/config'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alias tbcfgv='vi $TB_HOME/config/$TB_SID.tip'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alias tbcli='cd ${TB_HOME}/client/config'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alias tbcliv='vi ${TB_HOME}/client/config/tbdsn.tbr'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#alias tbcliv='vi ${TB_HOME}/client/config/tbnet_alias.tbr' #alias tbdata='cd $TB_HOME/tbdata'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alias tbi='cd ~/tbinary'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#alias clean='tbdown clean'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#alias dba='tbsql sys/tibero'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alias tm='cd ~/tbinary/monitor;monitor;cd -'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1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</a:t>
            </a:r>
          </a:p>
        </p:txBody>
      </p:sp>
      <p:sp>
        <p:nvSpPr>
          <p:cNvPr id="18435" name="Rectangle 12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defRPr/>
            </a:pPr>
            <a:r>
              <a:rPr lang="en-US" altLang="ko-KR" smtClean="0"/>
              <a:t> </a:t>
            </a:r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smtClean="0"/>
              <a:t>바이너리 설치 </a:t>
            </a:r>
            <a:endParaRPr lang="en-US" altLang="ko-KR" smtClean="0"/>
          </a:p>
          <a:p>
            <a:pPr lvl="1">
              <a:defRPr/>
            </a:pPr>
            <a:r>
              <a:rPr lang="ko-KR" altLang="en-US" smtClean="0"/>
              <a:t> </a:t>
            </a:r>
            <a:r>
              <a:rPr lang="ko-KR" altLang="en-US" err="1" smtClean="0"/>
              <a:t>티베로에</a:t>
            </a:r>
            <a:r>
              <a:rPr lang="ko-KR" altLang="en-US" smtClean="0"/>
              <a:t> 접속하여 다음과 같이 </a:t>
            </a:r>
            <a:r>
              <a:rPr lang="ko-KR" altLang="en-US" err="1" smtClean="0"/>
              <a:t>티베로</a:t>
            </a:r>
            <a:r>
              <a:rPr lang="ko-KR" altLang="en-US" smtClean="0"/>
              <a:t> 압축 파일을 푼다</a:t>
            </a:r>
            <a:r>
              <a:rPr lang="en-US" altLang="ko-KR" smtClean="0"/>
              <a:t>.</a:t>
            </a: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marL="357187" lvl="1" indent="0">
              <a:buFont typeface="Arial Black" pitchFamily="34" charset="0"/>
              <a:buNone/>
              <a:defRPr/>
            </a:pPr>
            <a:endParaRPr lang="ko-KR" altLang="en-US" smtClean="0"/>
          </a:p>
          <a:p>
            <a:pPr>
              <a:defRPr/>
            </a:pPr>
            <a:r>
              <a:rPr lang="ko-KR" altLang="en-US" smtClean="0"/>
              <a:t> 초기 환경파일 생성</a:t>
            </a:r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endParaRPr lang="ko-KR" altLang="en-US" smtClean="0"/>
          </a:p>
          <a:p>
            <a:pPr lvl="1">
              <a:defRPr/>
            </a:pPr>
            <a:r>
              <a:rPr lang="en-US" altLang="ko-KR" smtClean="0"/>
              <a:t> $</a:t>
            </a:r>
            <a:r>
              <a:rPr lang="en-US" altLang="ko-KR" err="1" smtClean="0"/>
              <a:t>TB_SID.tip</a:t>
            </a:r>
            <a:r>
              <a:rPr lang="en-US" altLang="ko-KR" smtClean="0"/>
              <a:t> </a:t>
            </a:r>
            <a:r>
              <a:rPr lang="ko-KR" altLang="en-US" smtClean="0"/>
              <a:t>파일 생성 </a:t>
            </a:r>
            <a:r>
              <a:rPr lang="en-US" altLang="ko-KR" smtClean="0"/>
              <a:t>: </a:t>
            </a:r>
            <a:r>
              <a:rPr lang="en-US" altLang="ko-KR" err="1" smtClean="0"/>
              <a:t>Tibero</a:t>
            </a:r>
            <a:r>
              <a:rPr lang="en-US" altLang="ko-KR" smtClean="0"/>
              <a:t> </a:t>
            </a:r>
            <a:r>
              <a:rPr lang="ko-KR" altLang="en-US" err="1" smtClean="0"/>
              <a:t>파라미터</a:t>
            </a:r>
            <a:r>
              <a:rPr lang="ko-KR" altLang="en-US" smtClean="0"/>
              <a:t> 파일</a:t>
            </a:r>
          </a:p>
          <a:p>
            <a:pPr lvl="1">
              <a:defRPr/>
            </a:pPr>
            <a:r>
              <a:rPr lang="en-US" altLang="ko-KR" smtClean="0"/>
              <a:t> </a:t>
            </a:r>
            <a:r>
              <a:rPr lang="en-US" altLang="ko-KR" err="1" smtClean="0"/>
              <a:t>tbdsn.tbr</a:t>
            </a:r>
            <a:r>
              <a:rPr lang="en-US" altLang="ko-KR" smtClean="0"/>
              <a:t> </a:t>
            </a:r>
            <a:r>
              <a:rPr lang="ko-KR" altLang="en-US" smtClean="0"/>
              <a:t>파일 생성 </a:t>
            </a:r>
            <a:r>
              <a:rPr lang="en-US" altLang="ko-KR" smtClean="0"/>
              <a:t>: </a:t>
            </a:r>
            <a:r>
              <a:rPr lang="en-US" altLang="ko-KR" err="1" smtClean="0"/>
              <a:t>Tibero</a:t>
            </a:r>
            <a:r>
              <a:rPr lang="en-US" altLang="ko-KR" smtClean="0"/>
              <a:t> Client </a:t>
            </a:r>
            <a:r>
              <a:rPr lang="ko-KR" altLang="en-US" smtClean="0"/>
              <a:t>접속 설정 파일</a:t>
            </a:r>
          </a:p>
          <a:p>
            <a:pPr lvl="1">
              <a:defRPr/>
            </a:pPr>
            <a:r>
              <a:rPr lang="en-US" altLang="ko-KR" smtClean="0"/>
              <a:t> </a:t>
            </a:r>
            <a:r>
              <a:rPr lang="en-US" altLang="ko-KR" err="1" smtClean="0"/>
              <a:t>psm_commands</a:t>
            </a:r>
            <a:r>
              <a:rPr lang="en-US" altLang="ko-KR" smtClean="0"/>
              <a:t> </a:t>
            </a:r>
            <a:r>
              <a:rPr lang="ko-KR" altLang="en-US" smtClean="0"/>
              <a:t>파일 생성 </a:t>
            </a:r>
            <a:r>
              <a:rPr lang="en-US" altLang="ko-KR" smtClean="0"/>
              <a:t>: </a:t>
            </a:r>
            <a:r>
              <a:rPr lang="en-US" altLang="ko-KR" err="1" smtClean="0"/>
              <a:t>psm</a:t>
            </a:r>
            <a:r>
              <a:rPr lang="en-US" altLang="ko-KR" smtClean="0"/>
              <a:t> compile</a:t>
            </a:r>
            <a:r>
              <a:rPr lang="ko-KR" altLang="en-US" smtClean="0"/>
              <a:t>을 위한 </a:t>
            </a:r>
            <a:r>
              <a:rPr lang="en-US" altLang="ko-KR" smtClean="0"/>
              <a:t>command </a:t>
            </a:r>
            <a:r>
              <a:rPr lang="ko-KR" altLang="en-US" smtClean="0"/>
              <a:t>파일</a:t>
            </a:r>
            <a:r>
              <a:rPr lang="en-US" altLang="ko-KR" smtClean="0"/>
              <a:t> </a:t>
            </a:r>
            <a:r>
              <a:rPr lang="ko-KR" altLang="en-US" smtClean="0"/>
              <a:t>생성</a:t>
            </a:r>
          </a:p>
          <a:p>
            <a:pPr lvl="1">
              <a:defRPr/>
            </a:pPr>
            <a:endParaRPr lang="ko-KR" altLang="en-US" smtClean="0"/>
          </a:p>
          <a:p>
            <a:pPr>
              <a:defRPr/>
            </a:pPr>
            <a:r>
              <a:rPr lang="ko-KR" altLang="en-US" smtClean="0"/>
              <a:t> </a:t>
            </a:r>
            <a:r>
              <a:rPr lang="ko-KR" altLang="en-US" err="1" smtClean="0"/>
              <a:t>라이센스</a:t>
            </a:r>
            <a:r>
              <a:rPr lang="ko-KR" altLang="en-US" smtClean="0"/>
              <a:t> 적용</a:t>
            </a:r>
          </a:p>
          <a:p>
            <a:pPr lvl="1">
              <a:defRPr/>
            </a:pPr>
            <a:r>
              <a:rPr lang="en-US" altLang="ko-KR" smtClean="0"/>
              <a:t> </a:t>
            </a:r>
            <a:r>
              <a:rPr lang="en-US" altLang="ko-KR" err="1" smtClean="0"/>
              <a:t>Tibero</a:t>
            </a:r>
            <a:r>
              <a:rPr lang="ko-KR" altLang="en-US" smtClean="0"/>
              <a:t>를 설치한 </a:t>
            </a:r>
            <a:r>
              <a:rPr lang="en-US" altLang="ko-KR" smtClean="0"/>
              <a:t>Hostname</a:t>
            </a:r>
            <a:r>
              <a:rPr lang="ko-KR" altLang="en-US" smtClean="0"/>
              <a:t>에 맞는 </a:t>
            </a:r>
            <a:r>
              <a:rPr lang="en-US" altLang="ko-KR" smtClean="0"/>
              <a:t>license.xml </a:t>
            </a:r>
            <a:r>
              <a:rPr lang="ko-KR" altLang="en-US" smtClean="0"/>
              <a:t>파일을 발급</a:t>
            </a:r>
            <a:r>
              <a:rPr lang="en-US" altLang="ko-KR" smtClean="0"/>
              <a:t>( </a:t>
            </a:r>
            <a:r>
              <a:rPr lang="ko-KR" altLang="en-US" err="1" smtClean="0"/>
              <a:t>티베로</a:t>
            </a:r>
            <a:r>
              <a:rPr lang="ko-KR" altLang="en-US" smtClean="0"/>
              <a:t> 공급사의 엔지니어를 통해 제공</a:t>
            </a:r>
            <a:r>
              <a:rPr lang="en-US" altLang="ko-KR" smtClean="0"/>
              <a:t>)</a:t>
            </a:r>
            <a:endParaRPr lang="ko-KR" altLang="en-US" smtClean="0"/>
          </a:p>
          <a:p>
            <a:pPr lvl="1">
              <a:defRPr/>
            </a:pPr>
            <a:r>
              <a:rPr lang="en-US" altLang="ko-KR" smtClean="0"/>
              <a:t> $TB_HOME/license </a:t>
            </a:r>
            <a:r>
              <a:rPr lang="ko-KR" altLang="en-US" err="1" smtClean="0"/>
              <a:t>디렉토리</a:t>
            </a:r>
            <a:r>
              <a:rPr lang="ko-KR" altLang="en-US" smtClean="0"/>
              <a:t> 생성 후 </a:t>
            </a:r>
            <a:r>
              <a:rPr lang="ko-KR" altLang="en-US" err="1" smtClean="0"/>
              <a:t>라이센스</a:t>
            </a:r>
            <a:r>
              <a:rPr lang="ko-KR" altLang="en-US" smtClean="0"/>
              <a:t> 파일을 이 </a:t>
            </a:r>
            <a:r>
              <a:rPr lang="ko-KR" altLang="en-US" err="1" smtClean="0"/>
              <a:t>디렉토리에</a:t>
            </a:r>
            <a:r>
              <a:rPr lang="ko-KR" altLang="en-US" smtClean="0"/>
              <a:t> 복사</a:t>
            </a:r>
          </a:p>
        </p:txBody>
      </p:sp>
      <p:sp>
        <p:nvSpPr>
          <p:cNvPr id="18436" name="Text Box 4"/>
          <p:cNvSpPr txBox="1">
            <a:spLocks noChangeArrowheads="1"/>
          </p:cNvSpPr>
          <p:nvPr/>
        </p:nvSpPr>
        <p:spPr bwMode="auto">
          <a:xfrm>
            <a:off x="601663" y="1441450"/>
            <a:ext cx="8277225" cy="10144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cd /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home/tibero5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tar -xvzf tibero_binary.tar.gz </a:t>
            </a: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tibero5/bin/nbboot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tibero5/bin/alterdd.sh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Arial" pitchFamily="34" charset="0"/>
                <a:ea typeface="맑은 고딕" pitchFamily="50" charset="-127"/>
              </a:rPr>
              <a:t>……</a:t>
            </a:r>
          </a:p>
        </p:txBody>
      </p:sp>
      <p:sp>
        <p:nvSpPr>
          <p:cNvPr id="18437" name="Text Box 5"/>
          <p:cNvSpPr txBox="1">
            <a:spLocks noChangeArrowheads="1"/>
          </p:cNvSpPr>
          <p:nvPr/>
        </p:nvSpPr>
        <p:spPr bwMode="auto">
          <a:xfrm>
            <a:off x="611188" y="4008438"/>
            <a:ext cx="8277225" cy="4667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cd $TB_HOME/config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./gen_tip.sh</a:t>
            </a:r>
          </a:p>
        </p:txBody>
      </p:sp>
      <p:sp>
        <p:nvSpPr>
          <p:cNvPr id="18438" name="Text Box 13"/>
          <p:cNvSpPr txBox="1">
            <a:spLocks noChangeArrowheads="1"/>
          </p:cNvSpPr>
          <p:nvPr/>
        </p:nvSpPr>
        <p:spPr bwMode="auto">
          <a:xfrm>
            <a:off x="603250" y="2530475"/>
            <a:ext cx="8277225" cy="101441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tibero5               </a:t>
            </a:r>
            <a:r>
              <a:rPr lang="en-US" altLang="ko-KR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 $TB_HOME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| --- bin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| --- client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| --- config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| --- scripts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17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9459" name="Rectangle 18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Tibero </a:t>
            </a:r>
            <a:r>
              <a:rPr lang="ko-KR" altLang="en-US" smtClean="0"/>
              <a:t>파라미터 파일</a:t>
            </a:r>
            <a:r>
              <a:rPr lang="en-US" altLang="ko-KR" smtClean="0"/>
              <a:t>($TB_HOME/config/$TB_SID.tip)</a:t>
            </a:r>
            <a:r>
              <a:rPr lang="ko-KR" altLang="en-US" smtClean="0"/>
              <a:t>  수정</a:t>
            </a:r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 smtClean="0"/>
          </a:p>
          <a:p>
            <a:pPr>
              <a:buFont typeface="Wingdings" pitchFamily="2" charset="2"/>
              <a:buNone/>
            </a:pPr>
            <a:endParaRPr lang="en-US" altLang="ko-KR" smtClean="0"/>
          </a:p>
          <a:p>
            <a:r>
              <a:rPr lang="en-US" altLang="ko-KR" smtClean="0"/>
              <a:t> Network </a:t>
            </a:r>
            <a:r>
              <a:rPr lang="ko-KR" altLang="en-US" smtClean="0"/>
              <a:t>설정 파일</a:t>
            </a:r>
            <a:r>
              <a:rPr lang="en-US" altLang="ko-KR" smtClean="0"/>
              <a:t>($TB_HOME/client/config/tbdsn.tbr) </a:t>
            </a:r>
            <a:r>
              <a:rPr lang="ko-KR" altLang="en-US" smtClean="0"/>
              <a:t>수정 가능</a:t>
            </a:r>
          </a:p>
          <a:p>
            <a:pPr lvl="1"/>
            <a:r>
              <a:rPr lang="en-US" altLang="ko-KR" smtClean="0"/>
              <a:t> Client</a:t>
            </a:r>
            <a:r>
              <a:rPr lang="ko-KR" altLang="en-US" smtClean="0"/>
              <a:t>가 </a:t>
            </a:r>
            <a:r>
              <a:rPr lang="en-US" altLang="ko-KR" smtClean="0"/>
              <a:t>Tibero</a:t>
            </a:r>
            <a:r>
              <a:rPr lang="ko-KR" altLang="en-US" smtClean="0"/>
              <a:t>에 접속 시 필요한 통신 환경을 설정하는 파일</a:t>
            </a:r>
          </a:p>
        </p:txBody>
      </p:sp>
      <p:sp>
        <p:nvSpPr>
          <p:cNvPr id="19460" name="Text Box 19"/>
          <p:cNvSpPr txBox="1">
            <a:spLocks noChangeArrowheads="1"/>
          </p:cNvSpPr>
          <p:nvPr/>
        </p:nvSpPr>
        <p:spPr bwMode="auto">
          <a:xfrm>
            <a:off x="611188" y="1238250"/>
            <a:ext cx="8277225" cy="2092881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>
              <a:lnSpc>
                <a:spcPts val="1300"/>
              </a:lnSpc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DB_NAME=t5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>
              <a:lnSpc>
                <a:spcPts val="1300"/>
              </a:lnSpc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LISTENER_PORT=8629</a:t>
            </a:r>
          </a:p>
          <a:p>
            <a:pPr eaLnBrk="1" hangingPunct="1">
              <a:lnSpc>
                <a:spcPts val="1300"/>
              </a:lnSpc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CONTROL_FILES="/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home/tibero5/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/c1.ctl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","/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home/tibero5/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tbdata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/c2.ctl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"</a:t>
            </a:r>
          </a:p>
          <a:p>
            <a:pPr eaLnBrk="1" hangingPunct="1">
              <a:lnSpc>
                <a:spcPts val="1300"/>
              </a:lnSpc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DB_CREATE_FILE_DEST=/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home/tibero5/</a:t>
            </a:r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tbdata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>
              <a:lnSpc>
                <a:spcPts val="1300"/>
              </a:lnSpc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LOG_ARCHIVE_DEST=/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home/tibero5/arch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>
              <a:lnSpc>
                <a:spcPts val="1300"/>
              </a:lnSpc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DBMS_LOG_TOTAL_SIZE_LIMIT=300M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>
              <a:lnSpc>
                <a:spcPts val="1300"/>
              </a:lnSpc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TRACE_LOG_TOTAL_SIZE_LIMIT=300M</a:t>
            </a:r>
          </a:p>
          <a:p>
            <a:pPr eaLnBrk="1" hangingPunct="1">
              <a:lnSpc>
                <a:spcPts val="1300"/>
              </a:lnSpc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MAX_SESSION_COUNT=10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>
              <a:lnSpc>
                <a:spcPts val="1300"/>
              </a:lnSpc>
            </a:pP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TOTAL_SHM_SIZE=512M           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#(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권장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: (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전체 메모리사이즈 *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0.5), (2G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이하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)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둘 중에 작은 값</a:t>
            </a:r>
          </a:p>
          <a:p>
            <a:pPr eaLnBrk="1" hangingPunct="1">
              <a:lnSpc>
                <a:spcPts val="1300"/>
              </a:lnSpc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DB_BLOCK_SIZE=8K</a:t>
            </a:r>
          </a:p>
          <a:p>
            <a:pPr eaLnBrk="1" hangingPunct="1">
              <a:lnSpc>
                <a:spcPts val="1300"/>
              </a:lnSpc>
              <a:buFont typeface="-윤고딕120"/>
              <a:buNone/>
            </a:pP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>
              <a:lnSpc>
                <a:spcPts val="1300"/>
              </a:lnSpc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•••• </a:t>
            </a:r>
            <a:r>
              <a:rPr lang="ko-KR" altLang="en-US" dirty="0">
                <a:latin typeface="맑은 고딕" pitchFamily="50" charset="-127"/>
                <a:ea typeface="맑은 고딕" pitchFamily="50" charset="-127"/>
              </a:rPr>
              <a:t>중략 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•••• </a:t>
            </a:r>
          </a:p>
        </p:txBody>
      </p:sp>
      <p:sp>
        <p:nvSpPr>
          <p:cNvPr id="19461" name="Text Box 20"/>
          <p:cNvSpPr txBox="1">
            <a:spLocks noChangeArrowheads="1"/>
          </p:cNvSpPr>
          <p:nvPr/>
        </p:nvSpPr>
        <p:spPr bwMode="auto">
          <a:xfrm>
            <a:off x="611188" y="5095875"/>
            <a:ext cx="8277225" cy="120173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tibero=(				# SID name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(INSTANCE=(HOST=localhost)	#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접속할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Tibero IP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	(PORT=8629)		#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접속할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Tibero Port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	(DB_NAME=tibero)	#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접속할 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Tibero Database </a:t>
            </a:r>
            <a:r>
              <a:rPr lang="ko-KR" altLang="en-US">
                <a:latin typeface="맑은 고딕" pitchFamily="50" charset="-127"/>
                <a:ea typeface="맑은 고딕" pitchFamily="50" charset="-127"/>
              </a:rPr>
              <a:t>명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	)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048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Tibero </a:t>
            </a:r>
            <a:r>
              <a:rPr lang="ko-KR" altLang="en-US" smtClean="0"/>
              <a:t>데이터베이스 생성</a:t>
            </a:r>
          </a:p>
          <a:p>
            <a:pPr lvl="1"/>
            <a:r>
              <a:rPr lang="en-US" altLang="ko-KR" smtClean="0"/>
              <a:t> Tibero</a:t>
            </a:r>
            <a:r>
              <a:rPr lang="ko-KR" altLang="en-US" smtClean="0"/>
              <a:t>를 </a:t>
            </a:r>
            <a:r>
              <a:rPr lang="en-US" altLang="ko-KR" smtClean="0"/>
              <a:t>nomount </a:t>
            </a:r>
            <a:r>
              <a:rPr lang="ko-KR" altLang="en-US" smtClean="0"/>
              <a:t>모드로 부팅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System </a:t>
            </a:r>
            <a:r>
              <a:rPr lang="ko-KR" altLang="en-US" smtClean="0"/>
              <a:t>유저로 접속</a:t>
            </a:r>
          </a:p>
        </p:txBody>
      </p:sp>
      <p:sp>
        <p:nvSpPr>
          <p:cNvPr id="20484" name="Text Box 4"/>
          <p:cNvSpPr txBox="1">
            <a:spLocks noChangeArrowheads="1"/>
          </p:cNvSpPr>
          <p:nvPr/>
        </p:nvSpPr>
        <p:spPr bwMode="auto">
          <a:xfrm>
            <a:off x="611188" y="1473200"/>
            <a:ext cx="8277225" cy="17446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nomount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/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home/tibero5/tibero5/bin/prof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suspended at NOMOUNT mode.</a:t>
            </a:r>
          </a:p>
        </p:txBody>
      </p:sp>
      <p:sp>
        <p:nvSpPr>
          <p:cNvPr id="20485" name="Text Box 5"/>
          <p:cNvSpPr txBox="1">
            <a:spLocks noChangeArrowheads="1"/>
          </p:cNvSpPr>
          <p:nvPr/>
        </p:nvSpPr>
        <p:spPr bwMode="auto">
          <a:xfrm>
            <a:off x="611188" y="3886200"/>
            <a:ext cx="8277225" cy="1744663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tbsql sys/tibero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tbSQL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Copyright (c) 2008, 2009, 2011 Tibero Corporation. All rights reserved.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Connected to Tibero.</a:t>
            </a:r>
          </a:p>
          <a:p>
            <a:pPr eaLnBrk="1" hangingPunct="1"/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SQL&gt;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9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1507" name="Rectangle 10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 Database </a:t>
            </a:r>
            <a:r>
              <a:rPr lang="ko-KR" altLang="en-US" smtClean="0"/>
              <a:t>생성 스크립트</a:t>
            </a:r>
          </a:p>
        </p:txBody>
      </p:sp>
      <p:sp>
        <p:nvSpPr>
          <p:cNvPr id="21508" name="Text Box 4"/>
          <p:cNvSpPr txBox="1">
            <a:spLocks noChangeArrowheads="1"/>
          </p:cNvSpPr>
          <p:nvPr/>
        </p:nvSpPr>
        <p:spPr bwMode="auto">
          <a:xfrm>
            <a:off x="611188" y="1157288"/>
            <a:ext cx="8277225" cy="4616648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SQL&gt; CREATE DATABASE </a:t>
            </a:r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“t5"</a:t>
            </a:r>
            <a:endParaRPr lang="en-US" altLang="en-US" sz="140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         USER sys IDENTIFIED BY tibero</a:t>
            </a: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         MAXDATAFILES 256</a:t>
            </a: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         CHARACTER SET MSWIN949        -- UTF8, EUCKR, ASCII</a:t>
            </a: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         LOGFILE </a:t>
            </a: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             GROUP 0 ('log01.log','log02.log') SIZE 10M,</a:t>
            </a: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             GROUP 1 ('log11.log','log12.log') SIZE 10M,</a:t>
            </a: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             GROUP 2 ('log21.log','log22.log') SIZE 10M</a:t>
            </a: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         MAXLOGFILES 100</a:t>
            </a: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         MAXLOGMEMBERS 8</a:t>
            </a: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         NOARCHIVELOG</a:t>
            </a:r>
          </a:p>
          <a:p>
            <a:pPr eaLnBrk="1" hangingPunct="1"/>
            <a:r>
              <a:rPr lang="en-US" altLang="en-US" sz="140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        DATAFILE 'system001.dtf' SIZE 10M</a:t>
            </a:r>
          </a:p>
          <a:p>
            <a:pPr eaLnBrk="1" hangingPunct="1"/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             AUTOEXTEND ON NEXT 8M MAXSIZE 3G</a:t>
            </a:r>
          </a:p>
          <a:p>
            <a:pPr eaLnBrk="1" hangingPunct="1"/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         DEFAULT TEMPORARY TABLESPACE TEMP</a:t>
            </a:r>
          </a:p>
          <a:p>
            <a:pPr eaLnBrk="1" hangingPunct="1"/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             TEMPFILE 'temp001.dtf' SIZE 10M</a:t>
            </a:r>
          </a:p>
          <a:p>
            <a:pPr eaLnBrk="1" hangingPunct="1"/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             AUTOEXTEND ON NEXT 8M MAXSIZE 3G</a:t>
            </a:r>
          </a:p>
          <a:p>
            <a:pPr eaLnBrk="1" hangingPunct="1"/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             EXTENT MANAGEMENT LOCAL AUTOALLOCATE</a:t>
            </a:r>
          </a:p>
          <a:p>
            <a:pPr eaLnBrk="1" hangingPunct="1"/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         UNDO TABLESPACE UNDO</a:t>
            </a:r>
          </a:p>
          <a:p>
            <a:pPr eaLnBrk="1" hangingPunct="1"/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             DATAFILE 'undo001.dtf' SIZE 10M</a:t>
            </a:r>
          </a:p>
          <a:p>
            <a:pPr eaLnBrk="1" hangingPunct="1"/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             AUTOEXTEND ON NEXT 8M MAXSIZE 3G</a:t>
            </a:r>
          </a:p>
          <a:p>
            <a:pPr eaLnBrk="1" hangingPunct="1"/>
            <a:r>
              <a:rPr lang="en-US" altLang="en-US" sz="1400" smtClean="0">
                <a:latin typeface="맑은 고딕" pitchFamily="50" charset="-127"/>
                <a:ea typeface="맑은 고딕" pitchFamily="50" charset="-127"/>
              </a:rPr>
              <a:t>              EXTENT MANAGEMENT LOCAL AUTOALLOCATE</a:t>
            </a:r>
            <a:endParaRPr lang="en-US" altLang="en-US" sz="1400">
              <a:latin typeface="맑은 고딕" pitchFamily="50" charset="-127"/>
              <a:ea typeface="맑은 고딕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2531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 Tibero </a:t>
            </a:r>
            <a:r>
              <a:rPr lang="ko-KR" altLang="en-US" smtClean="0"/>
              <a:t>재기동</a:t>
            </a:r>
            <a:endParaRPr lang="en-US" altLang="ko-KR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en-US" altLang="ko-KR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 Data Dictionary </a:t>
            </a:r>
            <a:r>
              <a:rPr lang="ko-KR" altLang="en-US" smtClean="0"/>
              <a:t>및 </a:t>
            </a:r>
            <a:r>
              <a:rPr lang="en-US" altLang="ko-KR" smtClean="0"/>
              <a:t>system </a:t>
            </a:r>
            <a:r>
              <a:rPr lang="ko-KR" altLang="en-US" smtClean="0"/>
              <a:t>패키지 생성</a:t>
            </a:r>
          </a:p>
        </p:txBody>
      </p:sp>
      <p:sp>
        <p:nvSpPr>
          <p:cNvPr id="22532" name="Text Box 4"/>
          <p:cNvSpPr txBox="1">
            <a:spLocks noChangeArrowheads="1"/>
          </p:cNvSpPr>
          <p:nvPr/>
        </p:nvSpPr>
        <p:spPr bwMode="auto">
          <a:xfrm>
            <a:off x="611188" y="1108075"/>
            <a:ext cx="5137150" cy="2308225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tbdown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terminated (NORMAL mode).</a:t>
            </a:r>
          </a:p>
          <a:p>
            <a:pPr eaLnBrk="1" hangingPunct="1"/>
            <a:endParaRPr lang="ko-KR" altLang="en-US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/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home/tibero5/tibero5/bin/prof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 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up (NORMAL mode).</a:t>
            </a:r>
          </a:p>
        </p:txBody>
      </p:sp>
      <p:sp>
        <p:nvSpPr>
          <p:cNvPr id="22533" name="Text Box 5"/>
          <p:cNvSpPr txBox="1">
            <a:spLocks noChangeArrowheads="1"/>
          </p:cNvSpPr>
          <p:nvPr/>
        </p:nvSpPr>
        <p:spPr bwMode="auto">
          <a:xfrm>
            <a:off x="550863" y="3808413"/>
            <a:ext cx="8277225" cy="217011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cd $TB_HOME/scripts</a:t>
            </a:r>
          </a:p>
          <a:p>
            <a:pPr eaLnBrk="1" hangingPunct="1"/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$ sh system.sh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the role DBA...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system users &amp; roles...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virtual tables(1)...</a:t>
            </a:r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virtual tables(2)...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Granting public access to _VT_DUAL...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the system generated sequences...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internal dynamic performance views...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Creating system packages: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 Running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/home/tiber5/tibero5/scripts/pkg/pkg_standard.sql</a:t>
            </a:r>
            <a:r>
              <a:rPr lang="en-US" altLang="ko-KR">
                <a:latin typeface="맑은 고딕" pitchFamily="50" charset="-127"/>
                <a:ea typeface="맑은 고딕" pitchFamily="50" charset="-127"/>
              </a:rPr>
              <a:t>... …</a:t>
            </a:r>
          </a:p>
        </p:txBody>
      </p:sp>
      <p:sp>
        <p:nvSpPr>
          <p:cNvPr id="2" name="한쪽 모서리가 잘린 사각형 1"/>
          <p:cNvSpPr/>
          <p:nvPr/>
        </p:nvSpPr>
        <p:spPr bwMode="auto">
          <a:xfrm>
            <a:off x="4370388" y="3065463"/>
            <a:ext cx="4391025" cy="3405187"/>
          </a:xfrm>
          <a:prstGeom prst="snip1Rect">
            <a:avLst/>
          </a:prstGeom>
          <a:solidFill>
            <a:srgbClr val="FFFF99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36000"/>
          <a:lstStyle/>
          <a:p>
            <a:pPr marL="261938" indent="-171450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Wingdings" pitchFamily="2" charset="2"/>
              <a:buChar char="v"/>
              <a:tabLst>
                <a:tab pos="266700" algn="l"/>
              </a:tabLst>
              <a:defRPr/>
            </a:pPr>
            <a:r>
              <a:rPr lang="ko-KR" altLang="en-US" sz="2000">
                <a:latin typeface="맑은 고딕" pitchFamily="50" charset="-127"/>
                <a:ea typeface="맑은 고딕" pitchFamily="50" charset="-127"/>
              </a:rPr>
              <a:t>주의사항</a:t>
            </a:r>
            <a:endParaRPr lang="en-US" altLang="ko-KR" sz="2000">
              <a:latin typeface="맑은 고딕" pitchFamily="50" charset="-127"/>
              <a:ea typeface="맑은 고딕" pitchFamily="50" charset="-127"/>
            </a:endParaRPr>
          </a:p>
          <a:p>
            <a:pPr marL="90488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  <a:defRPr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 ~ </a:t>
            </a:r>
            <a:r>
              <a:rPr lang="en-US" altLang="ko-KR" b="1" err="1">
                <a:latin typeface="맑은 고딕" pitchFamily="50" charset="-127"/>
                <a:ea typeface="맑은 고딕" pitchFamily="50" charset="-127"/>
              </a:rPr>
              <a:t>sh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 system.sh </a:t>
            </a:r>
            <a:r>
              <a:rPr lang="ko-KR" altLang="en-US" b="1" err="1">
                <a:latin typeface="맑은 고딕" pitchFamily="50" charset="-127"/>
                <a:ea typeface="맑은 고딕" pitchFamily="50" charset="-127"/>
              </a:rPr>
              <a:t>실행시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2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회의 패스워드 입력을 받으며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,</a:t>
            </a:r>
          </a:p>
          <a:p>
            <a:pPr marL="90488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  <a:defRPr/>
            </a:pP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     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다음과 같이 입력해야 함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</a:rPr>
              <a:t>.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</a:rPr>
              <a:t> </a:t>
            </a:r>
            <a:endParaRPr lang="en-US" altLang="ko-KR" b="1">
              <a:latin typeface="맑은 고딕" pitchFamily="50" charset="-127"/>
              <a:ea typeface="맑은 고딕" pitchFamily="50" charset="-127"/>
            </a:endParaRPr>
          </a:p>
          <a:p>
            <a:pPr marL="90488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  <a:defRPr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marL="90488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  <a:defRPr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marL="90488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  <a:defRPr/>
            </a:pPr>
            <a:endParaRPr lang="en-US" altLang="ko-KR">
              <a:latin typeface="맑은 고딕" pitchFamily="50" charset="-127"/>
              <a:ea typeface="맑은 고딕" pitchFamily="50" charset="-127"/>
            </a:endParaRPr>
          </a:p>
          <a:p>
            <a:pPr marL="271463" lvl="1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  <a:defRPr/>
            </a:pPr>
            <a:r>
              <a:rPr lang="en-US" altLang="ko-KR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~ 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패스워드 </a:t>
            </a:r>
            <a:r>
              <a:rPr lang="ko-KR" altLang="en-US" b="1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입력없이</a:t>
            </a:r>
            <a:r>
              <a:rPr lang="ko-KR" altLang="en-US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한번에 실행하는 방법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</a:p>
          <a:p>
            <a:pPr marL="90488" eaLnBrk="0" latinLnBrk="0" hangingPunct="0">
              <a:lnSpc>
                <a:spcPct val="15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  <a:defRPr/>
            </a:pPr>
            <a:r>
              <a:rPr lang="en-US" altLang="ko-KR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	      </a:t>
            </a:r>
            <a:r>
              <a:rPr lang="en-US" altLang="ko-KR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 </a:t>
            </a:r>
            <a:r>
              <a:rPr lang="en-US" altLang="ko-KR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sh</a:t>
            </a:r>
            <a:r>
              <a:rPr lang="en-US" altLang="ko-KR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system.sh </a:t>
            </a:r>
            <a:r>
              <a:rPr lang="ko-KR" altLang="en-US" err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실행전에</a:t>
            </a:r>
            <a:r>
              <a:rPr lang="ko-KR" altLang="en-US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r>
              <a:rPr lang="en-US" altLang="ko-KR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system.sh </a:t>
            </a:r>
            <a:r>
              <a:rPr lang="ko-KR" altLang="en-US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을 다음과 </a:t>
            </a:r>
            <a:r>
              <a:rPr lang="en-US" altLang="ko-KR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/>
            </a:r>
            <a:br>
              <a:rPr lang="en-US" altLang="ko-KR">
                <a:latin typeface="맑은 고딕" pitchFamily="50" charset="-127"/>
                <a:ea typeface="맑은 고딕" pitchFamily="50" charset="-127"/>
                <a:sym typeface="Wingdings" pitchFamily="2" charset="2"/>
              </a:rPr>
            </a:br>
            <a:r>
              <a:rPr lang="en-US" altLang="ko-KR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            </a:t>
            </a:r>
            <a:r>
              <a:rPr lang="ko-KR" altLang="en-US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같이 수정한다</a:t>
            </a:r>
            <a:r>
              <a:rPr lang="en-US" altLang="ko-KR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.</a:t>
            </a:r>
            <a:r>
              <a:rPr lang="ko-KR" altLang="en-US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endParaRPr lang="en-US" altLang="ko-KR">
              <a:latin typeface="맑은 고딕" pitchFamily="50" charset="-127"/>
              <a:ea typeface="맑은 고딕" pitchFamily="50" charset="-127"/>
              <a:sym typeface="Wingdings" pitchFamily="2" charset="2"/>
            </a:endParaRPr>
          </a:p>
          <a:p>
            <a:pPr marL="90488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tabLst>
                <a:tab pos="266700" algn="l"/>
              </a:tabLst>
              <a:defRPr/>
            </a:pPr>
            <a:r>
              <a:rPr lang="en-US" altLang="ko-KR" sz="2000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 </a:t>
            </a:r>
            <a:endParaRPr lang="ko-KR" altLang="en-US" sz="200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2535" name="Text Box 4"/>
          <p:cNvSpPr txBox="1">
            <a:spLocks noChangeArrowheads="1"/>
          </p:cNvSpPr>
          <p:nvPr/>
        </p:nvSpPr>
        <p:spPr bwMode="auto">
          <a:xfrm>
            <a:off x="6280150" y="5561013"/>
            <a:ext cx="2000250" cy="83026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sh system.sh &lt;&lt; EOF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&gt;tibero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&gt;syscat</a:t>
            </a:r>
          </a:p>
          <a:p>
            <a:pPr eaLnBrk="1" hangingPunct="1"/>
            <a:r>
              <a:rPr lang="en-US" altLang="ko-KR">
                <a:latin typeface="맑은 고딕" pitchFamily="50" charset="-127"/>
                <a:ea typeface="맑은 고딕" pitchFamily="50" charset="-127"/>
              </a:rPr>
              <a:t>&gt;EOF</a:t>
            </a:r>
          </a:p>
        </p:txBody>
      </p:sp>
      <p:sp>
        <p:nvSpPr>
          <p:cNvPr id="22536" name="모서리가 둥근 직사각형 3"/>
          <p:cNvSpPr>
            <a:spLocks noChangeArrowheads="1"/>
          </p:cNvSpPr>
          <p:nvPr/>
        </p:nvSpPr>
        <p:spPr bwMode="auto">
          <a:xfrm>
            <a:off x="5129213" y="4257675"/>
            <a:ext cx="2874962" cy="561975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9525" algn="ctr">
            <a:solidFill>
              <a:schemeClr val="accent1"/>
            </a:solidFill>
            <a:round/>
            <a:headEnd/>
            <a:tailEnd/>
          </a:ln>
        </p:spPr>
        <p:txBody>
          <a:bodyPr lIns="0" tIns="0" rIns="0" bIns="36000" anchor="ctr"/>
          <a:lstStyle/>
          <a:p>
            <a:pPr marL="180975" lvl="1" indent="-180975" eaLnBrk="0" latinLnBrk="0" hangingPunct="0">
              <a:lnSpc>
                <a:spcPts val="1700"/>
              </a:lnSpc>
              <a:spcAft>
                <a:spcPct val="15000"/>
              </a:spcAft>
              <a:buClr>
                <a:srgbClr val="087EA8"/>
              </a:buClr>
              <a:buFont typeface="Wingdings" pitchFamily="2" charset="2"/>
              <a:buChar char="ü"/>
              <a:tabLst>
                <a:tab pos="266700" algn="l"/>
              </a:tabLst>
            </a:pPr>
            <a:r>
              <a:rPr lang="ko-KR" altLang="en-US" b="1" i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첫번째 패스워드 입력 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 </a:t>
            </a:r>
            <a:r>
              <a:rPr lang="en-US" altLang="ko-KR" sz="18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tibero</a:t>
            </a:r>
          </a:p>
          <a:p>
            <a:pPr marL="180975" lvl="1" indent="-180975" eaLnBrk="0" latinLnBrk="0" hangingPunct="0">
              <a:lnSpc>
                <a:spcPts val="1700"/>
              </a:lnSpc>
              <a:spcAft>
                <a:spcPct val="15000"/>
              </a:spcAft>
              <a:buClr>
                <a:srgbClr val="087EA8"/>
              </a:buClr>
              <a:buFont typeface="Wingdings" pitchFamily="2" charset="2"/>
              <a:buChar char="ü"/>
              <a:tabLst>
                <a:tab pos="266700" algn="l"/>
              </a:tabLst>
            </a:pPr>
            <a:r>
              <a:rPr lang="ko-KR" altLang="en-US" b="1" i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두번째 패스워드 입력 </a:t>
            </a:r>
            <a:r>
              <a:rPr lang="en-US" altLang="ko-KR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 </a:t>
            </a:r>
            <a:r>
              <a:rPr lang="en-US" altLang="ko-KR" sz="2000" b="1">
                <a:latin typeface="맑은 고딕" pitchFamily="50" charset="-127"/>
                <a:ea typeface="맑은 고딕" pitchFamily="50" charset="-127"/>
                <a:sym typeface="Wingdings" pitchFamily="2" charset="2"/>
              </a:rPr>
              <a:t>syscat</a:t>
            </a:r>
          </a:p>
        </p:txBody>
      </p:sp>
      <p:cxnSp>
        <p:nvCxnSpPr>
          <p:cNvPr id="22537" name="꺾인 연결선 6"/>
          <p:cNvCxnSpPr>
            <a:cxnSpLocks noChangeShapeType="1"/>
            <a:stCxn id="22538" idx="3"/>
          </p:cNvCxnSpPr>
          <p:nvPr/>
        </p:nvCxnSpPr>
        <p:spPr bwMode="auto">
          <a:xfrm flipV="1">
            <a:off x="2000250" y="3225800"/>
            <a:ext cx="2370138" cy="958850"/>
          </a:xfrm>
          <a:prstGeom prst="bentConnector3">
            <a:avLst>
              <a:gd name="adj1" fmla="val 85093"/>
            </a:avLst>
          </a:prstGeom>
          <a:noFill/>
          <a:ln w="9525" algn="ctr">
            <a:solidFill>
              <a:srgbClr val="C00000"/>
            </a:solidFill>
            <a:round/>
            <a:headEnd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538" name="모서리가 둥근 직사각형 12"/>
          <p:cNvSpPr>
            <a:spLocks noChangeArrowheads="1"/>
          </p:cNvSpPr>
          <p:nvPr/>
        </p:nvSpPr>
        <p:spPr bwMode="auto">
          <a:xfrm>
            <a:off x="611188" y="4076700"/>
            <a:ext cx="1389062" cy="215900"/>
          </a:xfrm>
          <a:prstGeom prst="roundRect">
            <a:avLst>
              <a:gd name="adj" fmla="val 16667"/>
            </a:avLst>
          </a:prstGeom>
          <a:noFill/>
          <a:ln w="9525" algn="ctr">
            <a:solidFill>
              <a:srgbClr val="C0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설치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11" name="내용 개체 틀 10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ko-KR" altLang="en-US" smtClean="0"/>
              <a:t>설치 에러 해결 방법</a:t>
            </a:r>
            <a:endParaRPr lang="en-US" altLang="ko-KR" smtClean="0"/>
          </a:p>
          <a:p>
            <a:pPr lvl="1"/>
            <a:r>
              <a:rPr lang="ko-KR" altLang="en-US" b="1" u="sng" smtClean="0"/>
              <a:t>사용하는 </a:t>
            </a:r>
            <a:r>
              <a:rPr lang="en-US" altLang="ko-KR" b="1" u="sng" smtClean="0"/>
              <a:t>port </a:t>
            </a:r>
            <a:r>
              <a:rPr lang="ko-KR" altLang="en-US" b="1" u="sng" smtClean="0"/>
              <a:t>를 다른 곳에서 사용할 경우 </a:t>
            </a:r>
          </a:p>
          <a:p>
            <a:pPr lvl="1"/>
            <a:endParaRPr lang="ko-KR" altLang="en-US" smtClean="0"/>
          </a:p>
          <a:p>
            <a:pPr lvl="2">
              <a:buNone/>
            </a:pPr>
            <a:r>
              <a:rPr lang="en-US" altLang="ko-KR" b="1" smtClean="0">
                <a:solidFill>
                  <a:srgbClr val="C00000"/>
                </a:solidFill>
              </a:rPr>
              <a:t>listener port = 8629 </a:t>
            </a:r>
          </a:p>
          <a:p>
            <a:pPr lvl="2">
              <a:buNone/>
            </a:pPr>
            <a:r>
              <a:rPr lang="en-US" altLang="ko-KR" b="1" smtClean="0">
                <a:solidFill>
                  <a:srgbClr val="C00000"/>
                </a:solidFill>
              </a:rPr>
              <a:t>Error: timeout while trying to open port 6999 </a:t>
            </a:r>
          </a:p>
          <a:p>
            <a:pPr lvl="2">
              <a:buNone/>
            </a:pPr>
            <a:r>
              <a:rPr lang="en-US" altLang="ko-KR" b="1" smtClean="0">
                <a:solidFill>
                  <a:srgbClr val="C00000"/>
                </a:solidFill>
              </a:rPr>
              <a:t>Tibero instance startup failed! </a:t>
            </a:r>
          </a:p>
          <a:p>
            <a:pPr lvl="1">
              <a:buNone/>
            </a:pPr>
            <a:r>
              <a:rPr lang="en-US" altLang="ko-KR" smtClean="0"/>
              <a:t>	</a:t>
            </a:r>
          </a:p>
          <a:p>
            <a:pPr lvl="2"/>
            <a:r>
              <a:rPr lang="ko-KR" altLang="en-US" smtClean="0"/>
              <a:t>다른곳에서 해당 포트번호를 사용을 하고 있는지 확인 </a:t>
            </a:r>
          </a:p>
          <a:p>
            <a:pPr lvl="2"/>
            <a:r>
              <a:rPr lang="ko-KR" altLang="en-US" smtClean="0"/>
              <a:t>명령어</a:t>
            </a:r>
            <a:r>
              <a:rPr lang="en-US" altLang="ko-KR" smtClean="0"/>
              <a:t>&gt; netstat –an | grep 8629 </a:t>
            </a:r>
          </a:p>
          <a:p>
            <a:pPr lvl="2"/>
            <a:r>
              <a:rPr lang="ko-KR" altLang="en-US" smtClean="0"/>
              <a:t>사용을 할 수 없으면 담당자와 협의 후 설정을 변경을 해야 한다</a:t>
            </a:r>
            <a:r>
              <a:rPr lang="en-US" altLang="ko-KR" smtClean="0"/>
              <a:t>. </a:t>
            </a:r>
          </a:p>
          <a:p>
            <a:pPr lvl="2"/>
            <a:r>
              <a:rPr lang="en-US" altLang="ko-KR" smtClean="0"/>
              <a:t>2</a:t>
            </a:r>
            <a:r>
              <a:rPr lang="ko-KR" altLang="en-US" smtClean="0"/>
              <a:t>개 파일에서 포트 번호를 변경하여 처리함</a:t>
            </a:r>
            <a:r>
              <a:rPr lang="en-US" altLang="ko-KR" smtClean="0"/>
              <a:t>.</a:t>
            </a:r>
            <a:r>
              <a:rPr lang="ko-KR" altLang="en-US" smtClean="0"/>
              <a:t> </a:t>
            </a:r>
          </a:p>
          <a:p>
            <a:pPr lvl="3"/>
            <a:r>
              <a:rPr lang="en-US" altLang="ko-KR" smtClean="0"/>
              <a:t>$TB_HOME/config/tibero.tip </a:t>
            </a:r>
          </a:p>
          <a:p>
            <a:pPr lvl="3"/>
            <a:r>
              <a:rPr lang="en-US" altLang="ko-KR" smtClean="0"/>
              <a:t>$TB_HOME/client/config/tbnet_alias.tbr</a:t>
            </a:r>
          </a:p>
          <a:p>
            <a:pPr lvl="3"/>
            <a:endParaRPr lang="en-US" altLang="ko-KR" smtClean="0"/>
          </a:p>
          <a:p>
            <a:pPr lvl="1"/>
            <a:r>
              <a:rPr lang="en-US" altLang="ko-KR" b="1" u="sng" smtClean="0"/>
              <a:t>Shared Memory </a:t>
            </a:r>
            <a:r>
              <a:rPr lang="ko-KR" altLang="en-US" b="1" u="sng" smtClean="0"/>
              <a:t>할당 못 받는 현상</a:t>
            </a:r>
            <a:endParaRPr lang="en-US" altLang="ko-KR" b="1" u="sng" smtClean="0"/>
          </a:p>
          <a:p>
            <a:pPr lvl="2">
              <a:buNone/>
            </a:pPr>
            <a:r>
              <a:rPr lang="en-US" altLang="ko-KR" b="1" smtClean="0">
                <a:solidFill>
                  <a:srgbClr val="C00000"/>
                </a:solidFill>
              </a:rPr>
              <a:t>Cannot attach to shared memory segment: SHM_KEY = 0x1a71a8f3, size = 335544320, </a:t>
            </a:r>
            <a:br>
              <a:rPr lang="en-US" altLang="ko-KR" b="1" smtClean="0">
                <a:solidFill>
                  <a:srgbClr val="C00000"/>
                </a:solidFill>
              </a:rPr>
            </a:br>
            <a:r>
              <a:rPr lang="en-US" altLang="ko-KR" b="1" smtClean="0">
                <a:solidFill>
                  <a:srgbClr val="C00000"/>
                </a:solidFill>
              </a:rPr>
              <a:t>errno = 29Tibero instance startup failed! </a:t>
            </a:r>
          </a:p>
          <a:p>
            <a:pPr lvl="2"/>
            <a:r>
              <a:rPr lang="ko-KR" altLang="en-US" smtClean="0"/>
              <a:t>해당 에러는 티베로가 종료된 상태임에도 공유 메모리 해제를 제대로 못해주면서 발생한것으로써 </a:t>
            </a:r>
            <a:r>
              <a:rPr lang="en-US" altLang="ko-KR" smtClean="0"/>
              <a:t/>
            </a:r>
            <a:br>
              <a:rPr lang="en-US" altLang="ko-KR" smtClean="0"/>
            </a:br>
            <a:r>
              <a:rPr lang="en-US" altLang="ko-KR" smtClean="0"/>
              <a:t>ipcs </a:t>
            </a:r>
            <a:r>
              <a:rPr lang="ko-KR" altLang="en-US" smtClean="0"/>
              <a:t>로 </a:t>
            </a:r>
            <a:r>
              <a:rPr lang="en-US" altLang="ko-KR" smtClean="0"/>
              <a:t>shared memory </a:t>
            </a:r>
            <a:r>
              <a:rPr lang="ko-KR" altLang="en-US" smtClean="0"/>
              <a:t>에 존재하는지 확인하여야 한다</a:t>
            </a:r>
            <a:r>
              <a:rPr lang="en-US" altLang="ko-KR" smtClean="0"/>
              <a:t>. </a:t>
            </a:r>
          </a:p>
          <a:p>
            <a:pPr lvl="2"/>
            <a:r>
              <a:rPr lang="en-US" altLang="ko-KR" smtClean="0"/>
              <a:t>ipcrm </a:t>
            </a:r>
            <a:r>
              <a:rPr lang="ko-KR" altLang="en-US" smtClean="0"/>
              <a:t>명령어로 해당 자원을 해제하도록 한다</a:t>
            </a:r>
            <a:r>
              <a:rPr lang="en-US" altLang="ko-KR" smtClean="0"/>
              <a:t>.</a:t>
            </a:r>
          </a:p>
          <a:p>
            <a:pPr lvl="3"/>
            <a:r>
              <a:rPr lang="en-US" altLang="ko-KR" smtClean="0"/>
              <a:t>ex) ipcrm –m 32768</a:t>
            </a:r>
          </a:p>
          <a:p>
            <a:pPr lvl="3">
              <a:buNone/>
            </a:pPr>
            <a:r>
              <a:rPr lang="en-US" altLang="ko-KR" smtClean="0"/>
              <a:t>	     ipcrm –s 131072</a:t>
            </a:r>
          </a:p>
          <a:p>
            <a:pPr lvl="2"/>
            <a:endParaRPr lang="en-US" altLang="ko-KR" smtClean="0"/>
          </a:p>
          <a:p>
            <a:pPr lvl="2"/>
            <a:endParaRPr lang="ko-KR" altLang="en-US" b="1" u="sng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dirty="0" smtClean="0"/>
              <a:t>주요기능</a:t>
            </a:r>
          </a:p>
        </p:txBody>
      </p:sp>
      <p:sp>
        <p:nvSpPr>
          <p:cNvPr id="8196" name="바닥글 개체 틀 4"/>
          <p:cNvSpPr>
            <a:spLocks noGrp="1"/>
          </p:cNvSpPr>
          <p:nvPr>
            <p:ph type="ftr" sz="quarter" idx="4294967295"/>
          </p:nvPr>
        </p:nvSpPr>
        <p:spPr bwMode="auto">
          <a:xfrm>
            <a:off x="4500563" y="400050"/>
            <a:ext cx="4643437" cy="365125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/>
          <a:lstStyle/>
          <a:p>
            <a:pPr algn="r"/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CHAPTER 1</a:t>
            </a:r>
            <a:r>
              <a:rPr kumimoji="0" lang="ko-KR" altLang="en-US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장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 </a:t>
            </a:r>
            <a:r>
              <a:rPr kumimoji="0" lang="en-US" altLang="ko-KR" sz="1400" dirty="0" err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kumimoji="0" lang="en-US" altLang="ko-KR" sz="1400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 </a:t>
            </a:r>
            <a:r>
              <a:rPr kumimoji="0" lang="ko-KR" altLang="en-US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소개 및 기능</a:t>
            </a:r>
            <a:r>
              <a:rPr kumimoji="0" lang="en-US" altLang="ko-KR" sz="1400" dirty="0" smtClean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.</a:t>
            </a:r>
            <a:endParaRPr kumimoji="0" lang="ko-KR" altLang="en-US" sz="1400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grpSp>
        <p:nvGrpSpPr>
          <p:cNvPr id="51" name="Group 43"/>
          <p:cNvGrpSpPr>
            <a:grpSpLocks/>
          </p:cNvGrpSpPr>
          <p:nvPr/>
        </p:nvGrpSpPr>
        <p:grpSpPr bwMode="auto">
          <a:xfrm>
            <a:off x="107504" y="2096852"/>
            <a:ext cx="8928992" cy="4176464"/>
            <a:chOff x="118" y="2022"/>
            <a:chExt cx="5524" cy="2043"/>
          </a:xfrm>
        </p:grpSpPr>
        <p:sp>
          <p:nvSpPr>
            <p:cNvPr id="52" name="AutoShape 47"/>
            <p:cNvSpPr>
              <a:spLocks noChangeArrowheads="1"/>
            </p:cNvSpPr>
            <p:nvPr/>
          </p:nvSpPr>
          <p:spPr bwMode="auto">
            <a:xfrm>
              <a:off x="118" y="3136"/>
              <a:ext cx="5524" cy="929"/>
            </a:xfrm>
            <a:prstGeom prst="roundRect">
              <a:avLst>
                <a:gd name="adj" fmla="val 2222"/>
              </a:avLst>
            </a:prstGeom>
            <a:gradFill rotWithShape="1">
              <a:gsLst>
                <a:gs pos="0">
                  <a:srgbClr val="C0C0C0"/>
                </a:gs>
                <a:gs pos="100000">
                  <a:srgbClr val="E1E1E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 latinLnBrk="1">
                <a:lnSpc>
                  <a:spcPct val="100000"/>
                </a:lnSpc>
                <a:buClrTx/>
              </a:pPr>
              <a:endParaRPr lang="ko-KR" altLang="en-US" sz="1800" b="0">
                <a:solidFill>
                  <a:schemeClr val="tx1"/>
                </a:solidFill>
              </a:endParaRPr>
            </a:p>
          </p:txBody>
        </p:sp>
        <p:sp>
          <p:nvSpPr>
            <p:cNvPr id="53" name="AutoShape 47"/>
            <p:cNvSpPr>
              <a:spLocks noChangeArrowheads="1"/>
            </p:cNvSpPr>
            <p:nvPr/>
          </p:nvSpPr>
          <p:spPr bwMode="auto">
            <a:xfrm>
              <a:off x="118" y="2022"/>
              <a:ext cx="5524" cy="1154"/>
            </a:xfrm>
            <a:prstGeom prst="roundRect">
              <a:avLst>
                <a:gd name="adj" fmla="val 2222"/>
              </a:avLst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fontAlgn="base" latinLnBrk="1">
                <a:lnSpc>
                  <a:spcPct val="100000"/>
                </a:lnSpc>
                <a:buClrTx/>
              </a:pPr>
              <a:endParaRPr lang="ko-KR" altLang="en-US" sz="1800" b="0">
                <a:solidFill>
                  <a:schemeClr val="tx1"/>
                </a:solidFill>
              </a:endParaRPr>
            </a:p>
          </p:txBody>
        </p:sp>
      </p:grpSp>
      <p:sp>
        <p:nvSpPr>
          <p:cNvPr id="54" name="Rectangle 3"/>
          <p:cNvSpPr txBox="1">
            <a:spLocks noChangeArrowheads="1"/>
          </p:cNvSpPr>
          <p:nvPr/>
        </p:nvSpPr>
        <p:spPr bwMode="auto">
          <a:xfrm>
            <a:off x="234950" y="839788"/>
            <a:ext cx="8782050" cy="3016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36000" numCol="1" anchor="t" anchorCtr="0" compatLnSpc="1">
            <a:prstTxWarp prst="textNoShape">
              <a:avLst/>
            </a:prstTxWarp>
          </a:bodyPr>
          <a:lstStyle>
            <a:lvl1pPr marL="177800" indent="-177800" algn="just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Wingdings" pitchFamily="2" charset="2"/>
              <a:buChar char="l"/>
              <a:tabLst>
                <a:tab pos="266700" algn="l"/>
              </a:tabLst>
              <a:defRPr kumimoji="1" sz="2000" b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  <a:cs typeface="+mn-cs"/>
              </a:defRPr>
            </a:lvl1pPr>
            <a:lvl2pPr marL="444500" indent="-87313" algn="just" rtl="0" eaLnBrk="0" fontAlgn="base" hangingPunct="0">
              <a:lnSpc>
                <a:spcPct val="11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Arial Black" pitchFamily="34" charset="0"/>
              <a:buChar char="−"/>
              <a:tabLst>
                <a:tab pos="266700" algn="l"/>
              </a:tabLst>
              <a:defRPr kumimoji="1">
                <a:solidFill>
                  <a:srgbClr val="1C1C1C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808038" indent="-184150" algn="l" rt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595959"/>
              </a:buClr>
              <a:buFont typeface="-윤고딕120"/>
              <a:buChar char="▪"/>
              <a:tabLst>
                <a:tab pos="266700" algn="l"/>
              </a:tabLst>
              <a:defRPr kumimoji="1" sz="16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7005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–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780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352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6pPr>
            <a:lvl7pPr marL="29924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7pPr>
            <a:lvl8pPr marL="34496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8pPr>
            <a:lvl9pPr marL="3906838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66700" algn="l"/>
              </a:tabLst>
              <a:defRPr kumimoji="1" sz="1400">
                <a:solidFill>
                  <a:schemeClr val="tx1"/>
                </a:solidFill>
                <a:latin typeface="굴림" pitchFamily="50" charset="-127"/>
                <a:ea typeface="굴림" pitchFamily="50" charset="-127"/>
              </a:defRPr>
            </a:lvl9pPr>
          </a:lstStyle>
          <a:p>
            <a:pPr marL="0" indent="0" latinLnBrk="1">
              <a:buFontTx/>
              <a:buNone/>
            </a:pPr>
            <a:r>
              <a:rPr lang="en-US" altLang="ko-KR" sz="1200" kern="0" dirty="0" err="1" smtClean="0">
                <a:latin typeface="+mn-ea"/>
                <a:ea typeface="+mn-ea"/>
              </a:rPr>
              <a:t>Tibero</a:t>
            </a:r>
            <a:r>
              <a:rPr lang="ko-KR" altLang="en-US" sz="1200" kern="0" dirty="0" smtClean="0">
                <a:latin typeface="+mn-ea"/>
                <a:ea typeface="+mn-ea"/>
              </a:rPr>
              <a:t>는 대용량 데이터 처리</a:t>
            </a:r>
            <a:r>
              <a:rPr lang="en-US" altLang="ko-KR" sz="1200" kern="0" dirty="0" smtClean="0">
                <a:latin typeface="+mn-ea"/>
                <a:ea typeface="+mn-ea"/>
              </a:rPr>
              <a:t> </a:t>
            </a:r>
            <a:r>
              <a:rPr lang="ko-KR" altLang="en-US" sz="1200" kern="0" dirty="0" smtClean="0">
                <a:latin typeface="+mn-ea"/>
                <a:ea typeface="+mn-ea"/>
              </a:rPr>
              <a:t>최적화를 목표로 개발된 </a:t>
            </a:r>
            <a:r>
              <a:rPr lang="en-US" altLang="ko-KR" sz="1200" kern="0" dirty="0" smtClean="0">
                <a:latin typeface="+mn-ea"/>
                <a:ea typeface="+mn-ea"/>
              </a:rPr>
              <a:t>DBMS</a:t>
            </a:r>
            <a:r>
              <a:rPr lang="ko-KR" altLang="en-US" sz="1200" kern="0" dirty="0" smtClean="0">
                <a:latin typeface="+mn-ea"/>
                <a:ea typeface="+mn-ea"/>
              </a:rPr>
              <a:t>로서 안정성</a:t>
            </a:r>
            <a:r>
              <a:rPr lang="en-US" altLang="ko-KR" sz="1200" kern="0" dirty="0" smtClean="0">
                <a:latin typeface="+mn-ea"/>
                <a:ea typeface="+mn-ea"/>
              </a:rPr>
              <a:t>/</a:t>
            </a:r>
            <a:r>
              <a:rPr lang="ko-KR" altLang="en-US" sz="1200" kern="0" dirty="0" err="1" smtClean="0">
                <a:latin typeface="+mn-ea"/>
                <a:ea typeface="+mn-ea"/>
              </a:rPr>
              <a:t>고가용성</a:t>
            </a:r>
            <a:r>
              <a:rPr lang="en-US" altLang="ko-KR" sz="1200" kern="0" dirty="0" smtClean="0">
                <a:latin typeface="+mn-ea"/>
                <a:ea typeface="+mn-ea"/>
              </a:rPr>
              <a:t>, </a:t>
            </a:r>
            <a:r>
              <a:rPr lang="ko-KR" altLang="en-US" sz="1200" kern="0" dirty="0" smtClean="0">
                <a:latin typeface="+mn-ea"/>
                <a:ea typeface="+mn-ea"/>
              </a:rPr>
              <a:t>호환성</a:t>
            </a:r>
            <a:r>
              <a:rPr lang="en-US" altLang="ko-KR" sz="1200" kern="0" dirty="0" smtClean="0">
                <a:latin typeface="+mn-ea"/>
                <a:ea typeface="+mn-ea"/>
              </a:rPr>
              <a:t>, </a:t>
            </a:r>
            <a:r>
              <a:rPr lang="ko-KR" altLang="en-US" sz="1200" kern="0" dirty="0" smtClean="0">
                <a:latin typeface="+mn-ea"/>
                <a:ea typeface="+mn-ea"/>
              </a:rPr>
              <a:t>고성능</a:t>
            </a:r>
            <a:r>
              <a:rPr lang="en-US" altLang="ko-KR" sz="1200" kern="0" dirty="0" smtClean="0">
                <a:latin typeface="+mn-ea"/>
                <a:ea typeface="+mn-ea"/>
              </a:rPr>
              <a:t>, </a:t>
            </a:r>
            <a:r>
              <a:rPr lang="ko-KR" altLang="en-US" sz="1200" kern="0" dirty="0" smtClean="0">
                <a:latin typeface="+mn-ea"/>
                <a:ea typeface="+mn-ea"/>
              </a:rPr>
              <a:t>편의성</a:t>
            </a:r>
            <a:r>
              <a:rPr lang="en-US" altLang="ko-KR" sz="1200" kern="0" dirty="0" smtClean="0">
                <a:latin typeface="+mn-ea"/>
                <a:ea typeface="+mn-ea"/>
              </a:rPr>
              <a:t>, </a:t>
            </a:r>
            <a:r>
              <a:rPr lang="ko-KR" altLang="en-US" sz="1200" kern="0" dirty="0" err="1" smtClean="0">
                <a:latin typeface="+mn-ea"/>
                <a:ea typeface="+mn-ea"/>
              </a:rPr>
              <a:t>보안성</a:t>
            </a:r>
            <a:r>
              <a:rPr lang="en-US" altLang="ko-KR" sz="1200" kern="0" dirty="0" smtClean="0">
                <a:latin typeface="+mn-ea"/>
                <a:ea typeface="+mn-ea"/>
              </a:rPr>
              <a:t>, </a:t>
            </a:r>
            <a:r>
              <a:rPr lang="ko-KR" altLang="en-US" sz="1200" kern="0" dirty="0" smtClean="0">
                <a:latin typeface="+mn-ea"/>
                <a:ea typeface="+mn-ea"/>
              </a:rPr>
              <a:t>관리의 </a:t>
            </a:r>
            <a:endParaRPr lang="en-US" altLang="ko-KR" sz="1200" kern="0" dirty="0" smtClean="0">
              <a:latin typeface="+mn-ea"/>
              <a:ea typeface="+mn-ea"/>
            </a:endParaRPr>
          </a:p>
          <a:p>
            <a:pPr marL="0" indent="0" latinLnBrk="1">
              <a:buFontTx/>
              <a:buNone/>
            </a:pPr>
            <a:r>
              <a:rPr lang="ko-KR" altLang="en-US" sz="1200" kern="0" dirty="0" smtClean="0"/>
              <a:t>편의성</a:t>
            </a:r>
            <a:r>
              <a:rPr lang="ko-KR" altLang="en-US" sz="1200" kern="0" dirty="0" smtClean="0">
                <a:latin typeface="+mn-ea"/>
                <a:ea typeface="+mn-ea"/>
              </a:rPr>
              <a:t> 을 보장</a:t>
            </a:r>
            <a:r>
              <a:rPr lang="en-US" altLang="ko-KR" sz="1200" kern="0" dirty="0" smtClean="0">
                <a:latin typeface="+mn-ea"/>
                <a:ea typeface="+mn-ea"/>
              </a:rPr>
              <a:t>.</a:t>
            </a:r>
          </a:p>
        </p:txBody>
      </p:sp>
      <p:grpSp>
        <p:nvGrpSpPr>
          <p:cNvPr id="55" name="Group 59"/>
          <p:cNvGrpSpPr>
            <a:grpSpLocks noChangeAspect="1"/>
          </p:cNvGrpSpPr>
          <p:nvPr/>
        </p:nvGrpSpPr>
        <p:grpSpPr bwMode="auto">
          <a:xfrm>
            <a:off x="556609" y="1490772"/>
            <a:ext cx="1423103" cy="1303462"/>
            <a:chOff x="2400" y="1209"/>
            <a:chExt cx="1409" cy="1407"/>
          </a:xfrm>
        </p:grpSpPr>
        <p:sp>
          <p:nvSpPr>
            <p:cNvPr id="56" name="Oval 74"/>
            <p:cNvSpPr>
              <a:spLocks noChangeAspect="1" noChangeArrowheads="1"/>
            </p:cNvSpPr>
            <p:nvPr/>
          </p:nvSpPr>
          <p:spPr bwMode="auto">
            <a:xfrm>
              <a:off x="2400" y="1209"/>
              <a:ext cx="1409" cy="1407"/>
            </a:xfrm>
            <a:prstGeom prst="ellipse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7" name="Oval 75"/>
            <p:cNvSpPr>
              <a:spLocks noChangeAspect="1" noChangeArrowheads="1"/>
            </p:cNvSpPr>
            <p:nvPr/>
          </p:nvSpPr>
          <p:spPr bwMode="auto">
            <a:xfrm>
              <a:off x="2508" y="1317"/>
              <a:ext cx="1193" cy="1191"/>
            </a:xfrm>
            <a:prstGeom prst="ellipse">
              <a:avLst/>
            </a:prstGeom>
            <a:noFill/>
            <a:ln w="19050" cap="rnd" algn="ctr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58" name="Oval 76"/>
            <p:cNvSpPr>
              <a:spLocks noChangeAspect="1" noChangeArrowheads="1"/>
            </p:cNvSpPr>
            <p:nvPr/>
          </p:nvSpPr>
          <p:spPr bwMode="auto">
            <a:xfrm>
              <a:off x="2552" y="1361"/>
              <a:ext cx="1105" cy="1104"/>
            </a:xfrm>
            <a:prstGeom prst="ellipse">
              <a:avLst/>
            </a:prstGeom>
            <a:gradFill rotWithShape="1">
              <a:gsLst>
                <a:gs pos="0">
                  <a:srgbClr val="F37421"/>
                </a:gs>
                <a:gs pos="100000">
                  <a:srgbClr val="AA5117"/>
                </a:gs>
              </a:gsLst>
              <a:lin ang="2700000" scaled="1"/>
            </a:gradFill>
            <a:ln>
              <a:noFill/>
            </a:ln>
            <a:effectLst>
              <a:prstShdw prst="shdw17" dist="17961" dir="2700000">
                <a:srgbClr val="924614"/>
              </a:prstShdw>
            </a:effectLst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59" name="Picture 77" descr="원 copy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96" y="1405"/>
              <a:ext cx="1017" cy="10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" name="Rectangle 64"/>
            <p:cNvSpPr>
              <a:spLocks noChangeAspect="1" noChangeArrowheads="1"/>
            </p:cNvSpPr>
            <p:nvPr/>
          </p:nvSpPr>
          <p:spPr bwMode="auto">
            <a:xfrm>
              <a:off x="2567" y="1806"/>
              <a:ext cx="107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90000" tIns="46800" rIns="90000" anchor="ctr"/>
            <a:lstStyle/>
            <a:p>
              <a:pPr lvl="0" algn="ctr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400" b="1" kern="0" baseline="0" dirty="0" smtClean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>안정성</a:t>
              </a:r>
              <a:endParaRPr kumimoji="0" lang="en-US" altLang="ko-KR" sz="1400" b="1" kern="0" baseline="0" dirty="0" smtClean="0">
                <a:solidFill>
                  <a:srgbClr val="8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lvl="0" algn="ctr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400" b="1" kern="0" baseline="0" dirty="0" err="1" smtClean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>고가용성</a:t>
              </a:r>
              <a:endParaRPr kumimoji="0" lang="ko-KR" altLang="en-US" sz="1400" b="1" kern="0" baseline="0" dirty="0">
                <a:solidFill>
                  <a:srgbClr val="8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61" name="Group 59"/>
          <p:cNvGrpSpPr>
            <a:grpSpLocks noChangeAspect="1"/>
          </p:cNvGrpSpPr>
          <p:nvPr/>
        </p:nvGrpSpPr>
        <p:grpSpPr bwMode="auto">
          <a:xfrm>
            <a:off x="2740852" y="1490772"/>
            <a:ext cx="1423103" cy="1303462"/>
            <a:chOff x="2400" y="1209"/>
            <a:chExt cx="1409" cy="1407"/>
          </a:xfrm>
        </p:grpSpPr>
        <p:sp>
          <p:nvSpPr>
            <p:cNvPr id="62" name="Oval 74"/>
            <p:cNvSpPr>
              <a:spLocks noChangeAspect="1" noChangeArrowheads="1"/>
            </p:cNvSpPr>
            <p:nvPr/>
          </p:nvSpPr>
          <p:spPr bwMode="auto">
            <a:xfrm>
              <a:off x="2400" y="1209"/>
              <a:ext cx="1409" cy="1407"/>
            </a:xfrm>
            <a:prstGeom prst="ellipse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3" name="Oval 75"/>
            <p:cNvSpPr>
              <a:spLocks noChangeAspect="1" noChangeArrowheads="1"/>
            </p:cNvSpPr>
            <p:nvPr/>
          </p:nvSpPr>
          <p:spPr bwMode="auto">
            <a:xfrm>
              <a:off x="2508" y="1317"/>
              <a:ext cx="1193" cy="1191"/>
            </a:xfrm>
            <a:prstGeom prst="ellipse">
              <a:avLst/>
            </a:prstGeom>
            <a:noFill/>
            <a:ln w="19050" cap="rnd" algn="ctr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4" name="Oval 76"/>
            <p:cNvSpPr>
              <a:spLocks noChangeAspect="1" noChangeArrowheads="1"/>
            </p:cNvSpPr>
            <p:nvPr/>
          </p:nvSpPr>
          <p:spPr bwMode="auto">
            <a:xfrm>
              <a:off x="2552" y="1361"/>
              <a:ext cx="1105" cy="1104"/>
            </a:xfrm>
            <a:prstGeom prst="ellipse">
              <a:avLst/>
            </a:prstGeom>
            <a:gradFill rotWithShape="1">
              <a:gsLst>
                <a:gs pos="0">
                  <a:srgbClr val="F37421"/>
                </a:gs>
                <a:gs pos="100000">
                  <a:srgbClr val="AA5117"/>
                </a:gs>
              </a:gsLst>
              <a:lin ang="2700000" scaled="1"/>
            </a:gradFill>
            <a:ln>
              <a:noFill/>
            </a:ln>
            <a:effectLst>
              <a:prstShdw prst="shdw17" dist="17961" dir="2700000">
                <a:srgbClr val="924614"/>
              </a:prstShdw>
            </a:effectLst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65" name="Picture 77" descr="원 copy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96" y="1405"/>
              <a:ext cx="1017" cy="10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6" name="Rectangle 64"/>
            <p:cNvSpPr>
              <a:spLocks noChangeAspect="1" noChangeArrowheads="1"/>
            </p:cNvSpPr>
            <p:nvPr/>
          </p:nvSpPr>
          <p:spPr bwMode="auto">
            <a:xfrm>
              <a:off x="2567" y="1806"/>
              <a:ext cx="107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90000" tIns="46800" rIns="90000" anchor="ctr"/>
            <a:lstStyle/>
            <a:p>
              <a:pPr lvl="0" algn="ctr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400" b="1" kern="0" baseline="0" dirty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>고성능</a:t>
              </a:r>
            </a:p>
          </p:txBody>
        </p:sp>
      </p:grpSp>
      <p:grpSp>
        <p:nvGrpSpPr>
          <p:cNvPr id="67" name="Group 59"/>
          <p:cNvGrpSpPr>
            <a:grpSpLocks noChangeAspect="1"/>
          </p:cNvGrpSpPr>
          <p:nvPr/>
        </p:nvGrpSpPr>
        <p:grpSpPr bwMode="auto">
          <a:xfrm>
            <a:off x="7109337" y="1490772"/>
            <a:ext cx="1423103" cy="1303462"/>
            <a:chOff x="2400" y="1209"/>
            <a:chExt cx="1409" cy="1407"/>
          </a:xfrm>
        </p:grpSpPr>
        <p:sp>
          <p:nvSpPr>
            <p:cNvPr id="68" name="Oval 74"/>
            <p:cNvSpPr>
              <a:spLocks noChangeAspect="1" noChangeArrowheads="1"/>
            </p:cNvSpPr>
            <p:nvPr/>
          </p:nvSpPr>
          <p:spPr bwMode="auto">
            <a:xfrm>
              <a:off x="2400" y="1209"/>
              <a:ext cx="1409" cy="1407"/>
            </a:xfrm>
            <a:prstGeom prst="ellipse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9" name="Oval 75"/>
            <p:cNvSpPr>
              <a:spLocks noChangeAspect="1" noChangeArrowheads="1"/>
            </p:cNvSpPr>
            <p:nvPr/>
          </p:nvSpPr>
          <p:spPr bwMode="auto">
            <a:xfrm>
              <a:off x="2508" y="1317"/>
              <a:ext cx="1193" cy="1191"/>
            </a:xfrm>
            <a:prstGeom prst="ellipse">
              <a:avLst/>
            </a:prstGeom>
            <a:noFill/>
            <a:ln w="19050" cap="rnd" algn="ctr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0" name="Oval 76"/>
            <p:cNvSpPr>
              <a:spLocks noChangeAspect="1" noChangeArrowheads="1"/>
            </p:cNvSpPr>
            <p:nvPr/>
          </p:nvSpPr>
          <p:spPr bwMode="auto">
            <a:xfrm>
              <a:off x="2552" y="1361"/>
              <a:ext cx="1105" cy="1104"/>
            </a:xfrm>
            <a:prstGeom prst="ellipse">
              <a:avLst/>
            </a:prstGeom>
            <a:gradFill rotWithShape="1">
              <a:gsLst>
                <a:gs pos="0">
                  <a:srgbClr val="F37421"/>
                </a:gs>
                <a:gs pos="100000">
                  <a:srgbClr val="AA5117"/>
                </a:gs>
              </a:gsLst>
              <a:lin ang="2700000" scaled="1"/>
            </a:gradFill>
            <a:ln>
              <a:noFill/>
            </a:ln>
            <a:effectLst>
              <a:prstShdw prst="shdw17" dist="17961" dir="2700000">
                <a:srgbClr val="924614"/>
              </a:prstShdw>
            </a:effectLst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71" name="Picture 77" descr="원 copy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96" y="1405"/>
              <a:ext cx="1017" cy="10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2" name="Rectangle 64"/>
            <p:cNvSpPr>
              <a:spLocks noChangeAspect="1" noChangeArrowheads="1"/>
            </p:cNvSpPr>
            <p:nvPr/>
          </p:nvSpPr>
          <p:spPr bwMode="auto">
            <a:xfrm>
              <a:off x="2567" y="1806"/>
              <a:ext cx="107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90000" tIns="46800" rIns="90000" anchor="ctr"/>
            <a:lstStyle/>
            <a:p>
              <a:pPr lvl="0" algn="ctr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400" b="1" kern="0" baseline="0" dirty="0" err="1" smtClean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>보안성</a:t>
              </a:r>
              <a:endParaRPr kumimoji="0" lang="en-US" altLang="ko-KR" sz="1400" b="1" kern="0" baseline="0" dirty="0" smtClean="0">
                <a:solidFill>
                  <a:srgbClr val="800000"/>
                </a:solidFill>
                <a:latin typeface="맑은 고딕" pitchFamily="50" charset="-127"/>
                <a:ea typeface="맑은 고딕" pitchFamily="50" charset="-127"/>
              </a:endParaRPr>
            </a:p>
            <a:p>
              <a:pPr lvl="0" algn="ctr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400" b="1" kern="0" baseline="0" dirty="0" smtClean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>개발</a:t>
              </a:r>
              <a:r>
                <a:rPr kumimoji="0" lang="en-US" altLang="ko-KR" sz="1400" b="1" kern="0" baseline="0" dirty="0" smtClean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>/</a:t>
              </a:r>
              <a:r>
                <a:rPr kumimoji="0" lang="ko-KR" altLang="en-US" sz="1400" b="1" kern="0" baseline="0" dirty="0" smtClean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>관리</a:t>
              </a:r>
              <a:r>
                <a:rPr kumimoji="0" lang="ko-KR" altLang="en-US" sz="1400" b="1" kern="0" baseline="0" dirty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0" lang="ko-KR" altLang="en-US" sz="1400" b="1" kern="0" baseline="0" dirty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0" lang="ko-KR" altLang="en-US" sz="1400" b="1" kern="0" baseline="0" dirty="0" smtClean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>편의성</a:t>
              </a:r>
              <a:endParaRPr kumimoji="0" lang="en-US" altLang="ko-KR" sz="1400" b="1" kern="0" baseline="0" dirty="0" smtClean="0">
                <a:solidFill>
                  <a:srgbClr val="800000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73" name="Group 59"/>
          <p:cNvGrpSpPr>
            <a:grpSpLocks noChangeAspect="1"/>
          </p:cNvGrpSpPr>
          <p:nvPr/>
        </p:nvGrpSpPr>
        <p:grpSpPr bwMode="auto">
          <a:xfrm>
            <a:off x="4925095" y="1490772"/>
            <a:ext cx="1423103" cy="1303462"/>
            <a:chOff x="2400" y="1209"/>
            <a:chExt cx="1409" cy="1407"/>
          </a:xfrm>
        </p:grpSpPr>
        <p:sp>
          <p:nvSpPr>
            <p:cNvPr id="74" name="Oval 74"/>
            <p:cNvSpPr>
              <a:spLocks noChangeAspect="1" noChangeArrowheads="1"/>
            </p:cNvSpPr>
            <p:nvPr/>
          </p:nvSpPr>
          <p:spPr bwMode="auto">
            <a:xfrm>
              <a:off x="2400" y="1209"/>
              <a:ext cx="1409" cy="1407"/>
            </a:xfrm>
            <a:prstGeom prst="ellipse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5" name="Oval 75"/>
            <p:cNvSpPr>
              <a:spLocks noChangeAspect="1" noChangeArrowheads="1"/>
            </p:cNvSpPr>
            <p:nvPr/>
          </p:nvSpPr>
          <p:spPr bwMode="auto">
            <a:xfrm>
              <a:off x="2508" y="1317"/>
              <a:ext cx="1193" cy="1191"/>
            </a:xfrm>
            <a:prstGeom prst="ellipse">
              <a:avLst/>
            </a:prstGeom>
            <a:noFill/>
            <a:ln w="19050" cap="rnd" algn="ctr">
              <a:solidFill>
                <a:srgbClr val="FFFFFF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76" name="Oval 76"/>
            <p:cNvSpPr>
              <a:spLocks noChangeAspect="1" noChangeArrowheads="1"/>
            </p:cNvSpPr>
            <p:nvPr/>
          </p:nvSpPr>
          <p:spPr bwMode="auto">
            <a:xfrm>
              <a:off x="2552" y="1361"/>
              <a:ext cx="1105" cy="1104"/>
            </a:xfrm>
            <a:prstGeom prst="ellipse">
              <a:avLst/>
            </a:prstGeom>
            <a:gradFill rotWithShape="1">
              <a:gsLst>
                <a:gs pos="0">
                  <a:srgbClr val="F37421"/>
                </a:gs>
                <a:gs pos="100000">
                  <a:srgbClr val="AA5117"/>
                </a:gs>
              </a:gsLst>
              <a:lin ang="2700000" scaled="1"/>
            </a:gradFill>
            <a:ln>
              <a:noFill/>
            </a:ln>
            <a:effectLst>
              <a:prstShdw prst="shdw17" dist="17961" dir="2700000">
                <a:srgbClr val="924614"/>
              </a:prstShdw>
            </a:effectLst>
            <a:extLst>
              <a:ext uri="{91240B29-F687-4F45-9708-019B960494DF}">
                <a14:hiddenLine xmlns:a14="http://schemas.microsoft.com/office/drawing/2010/main" w="1905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1" hangingPunct="1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100" b="0" i="0" u="none" strike="noStrike" kern="0" cap="none" spc="0" normalizeH="0" baseline="0" noProof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맑은 고딕" pitchFamily="50" charset="-127"/>
                <a:ea typeface="맑은 고딕" pitchFamily="50" charset="-127"/>
              </a:endParaRPr>
            </a:p>
          </p:txBody>
        </p:sp>
        <p:pic>
          <p:nvPicPr>
            <p:cNvPr id="77" name="Picture 77" descr="원 copy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96" y="1405"/>
              <a:ext cx="1017" cy="10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Rectangle 64"/>
            <p:cNvSpPr>
              <a:spLocks noChangeAspect="1" noChangeArrowheads="1"/>
            </p:cNvSpPr>
            <p:nvPr/>
          </p:nvSpPr>
          <p:spPr bwMode="auto">
            <a:xfrm>
              <a:off x="2567" y="1806"/>
              <a:ext cx="107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90000" tIns="46800" rIns="90000" anchor="ctr"/>
            <a:lstStyle/>
            <a:p>
              <a:pPr lvl="0" algn="ctr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400" b="1" kern="0" baseline="0" dirty="0" err="1" smtClean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>상호연동성</a:t>
              </a:r>
              <a:r>
                <a:rPr kumimoji="0" lang="en-US" altLang="ko-KR" sz="1400" b="1" kern="0" baseline="0" dirty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/>
              </a:r>
              <a:br>
                <a:rPr kumimoji="0" lang="en-US" altLang="ko-KR" sz="1400" b="1" kern="0" baseline="0" dirty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</a:br>
              <a:r>
                <a:rPr kumimoji="0" lang="ko-KR" altLang="en-US" sz="1400" b="1" kern="0" baseline="0" dirty="0">
                  <a:solidFill>
                    <a:srgbClr val="800000"/>
                  </a:solidFill>
                  <a:latin typeface="맑은 고딕" pitchFamily="50" charset="-127"/>
                  <a:ea typeface="맑은 고딕" pitchFamily="50" charset="-127"/>
                </a:rPr>
                <a:t>호환성</a:t>
              </a:r>
            </a:p>
          </p:txBody>
        </p:sp>
      </p:grpSp>
      <p:grpSp>
        <p:nvGrpSpPr>
          <p:cNvPr id="79" name="그룹 78"/>
          <p:cNvGrpSpPr/>
          <p:nvPr/>
        </p:nvGrpSpPr>
        <p:grpSpPr>
          <a:xfrm>
            <a:off x="215515" y="2816931"/>
            <a:ext cx="2088001" cy="3312000"/>
            <a:chOff x="215515" y="2816931"/>
            <a:chExt cx="2088001" cy="3312000"/>
          </a:xfrm>
        </p:grpSpPr>
        <p:sp>
          <p:nvSpPr>
            <p:cNvPr id="80" name="AutoShape 97"/>
            <p:cNvSpPr>
              <a:spLocks noChangeArrowheads="1"/>
            </p:cNvSpPr>
            <p:nvPr/>
          </p:nvSpPr>
          <p:spPr bwMode="auto">
            <a:xfrm>
              <a:off x="215516" y="2816931"/>
              <a:ext cx="2088000" cy="3312000"/>
            </a:xfrm>
            <a:prstGeom prst="roundRect">
              <a:avLst>
                <a:gd name="adj" fmla="val 4755"/>
              </a:avLst>
            </a:prstGeom>
            <a:gradFill rotWithShape="1">
              <a:gsLst>
                <a:gs pos="0">
                  <a:srgbClr val="FF9D3B"/>
                </a:gs>
                <a:gs pos="100000">
                  <a:srgbClr val="FF8811"/>
                </a:gs>
              </a:gsLst>
              <a:lin ang="5400000" scaled="1"/>
            </a:gradFill>
            <a:ln w="19050" algn="ctr">
              <a:solidFill>
                <a:srgbClr val="FF66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lvl="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</a:pPr>
              <a:endParaRPr kumimoji="0" lang="ko-KR" altLang="en-US" sz="1050" b="1" kern="0" baseline="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1" name="모서리가 둥근 직사각형 80"/>
            <p:cNvSpPr/>
            <p:nvPr/>
          </p:nvSpPr>
          <p:spPr bwMode="auto">
            <a:xfrm>
              <a:off x="215515" y="2824132"/>
              <a:ext cx="2077181" cy="3297598"/>
            </a:xfrm>
            <a:prstGeom prst="roundRect">
              <a:avLst>
                <a:gd name="adj" fmla="val 3383"/>
              </a:avLst>
            </a:prstGeom>
            <a:gradFill rotWithShape="1">
              <a:gsLst>
                <a:gs pos="0">
                  <a:srgbClr val="F8F8F8"/>
                </a:gs>
                <a:gs pos="100000">
                  <a:srgbClr val="E0E0E0"/>
                </a:gs>
              </a:gsLst>
              <a:lin ang="5400000" scaled="1"/>
            </a:gradFill>
            <a:ln w="12700" cap="rnd">
              <a:solidFill>
                <a:srgbClr val="C0C0C0"/>
              </a:solidFill>
              <a:miter lim="800000"/>
              <a:headEnd/>
              <a:tailEnd/>
            </a:ln>
          </p:spPr>
          <p:txBody>
            <a:bodyPr lIns="72000" rIns="54000" anchor="t"/>
            <a:lstStyle/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ko-KR" altLang="en-US" sz="1050" b="1" kern="0" baseline="0" dirty="0" smtClean="0">
                  <a:latin typeface="맑은 고딕" pitchFamily="50" charset="-127"/>
                  <a:ea typeface="맑은 고딕" pitchFamily="50" charset="-127"/>
                </a:rPr>
                <a:t>다양한 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Backup 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및 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Recovery </a:t>
              </a:r>
              <a:r>
                <a:rPr kumimoji="0" lang="ko-KR" altLang="en-US" sz="1050" b="1" kern="0" baseline="0" dirty="0" smtClean="0">
                  <a:latin typeface="맑은 고딕" pitchFamily="50" charset="-127"/>
                  <a:ea typeface="맑은 고딕" pitchFamily="50" charset="-127"/>
                </a:rPr>
                <a:t>기능</a:t>
              </a:r>
              <a:endParaRPr kumimoji="0" lang="en-US" altLang="ko-KR" sz="1050" b="1" kern="0" baseline="0" dirty="0" smtClean="0">
                <a:latin typeface="맑은 고딕" pitchFamily="50" charset="-127"/>
                <a:ea typeface="맑은 고딕" pitchFamily="50" charset="-127"/>
              </a:endParaRP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RMGR</a:t>
              </a:r>
              <a:endParaRPr kumimoji="0" lang="ko-KR" altLang="en-US" sz="1050" b="1" kern="0" baseline="0" dirty="0">
                <a:latin typeface="맑은 고딕" pitchFamily="50" charset="-127"/>
                <a:ea typeface="맑은 고딕" pitchFamily="50" charset="-127"/>
              </a:endParaRP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Flashback 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기술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TAC(</a:t>
              </a:r>
              <a:r>
                <a:rPr kumimoji="0" lang="en-US" altLang="ko-KR" sz="1050" b="1" kern="0" baseline="0" dirty="0" err="1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 Active </a:t>
              </a: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Cluster)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TSC(</a:t>
              </a:r>
              <a:r>
                <a:rPr kumimoji="0" lang="en-US" altLang="ko-KR" sz="1050" b="1" kern="0" baseline="0" dirty="0" err="1" smtClean="0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Standby Cluster)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를 통한 </a:t>
              </a:r>
              <a:r>
                <a:rPr kumimoji="0" lang="ko-KR" altLang="en-US" sz="1050" b="1" kern="0" baseline="0" dirty="0" smtClean="0">
                  <a:latin typeface="맑은 고딕" pitchFamily="50" charset="-127"/>
                  <a:ea typeface="맑은 고딕" pitchFamily="50" charset="-127"/>
                </a:rPr>
                <a:t>가용성</a:t>
              </a:r>
              <a:endParaRPr kumimoji="0" lang="ko-KR" altLang="en-US" sz="1050" b="1" kern="0" baseline="0" dirty="0"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grpSp>
        <p:nvGrpSpPr>
          <p:cNvPr id="82" name="그룹 81"/>
          <p:cNvGrpSpPr/>
          <p:nvPr/>
        </p:nvGrpSpPr>
        <p:grpSpPr>
          <a:xfrm>
            <a:off x="2408624" y="2816931"/>
            <a:ext cx="2091368" cy="3312000"/>
            <a:chOff x="2408624" y="2816931"/>
            <a:chExt cx="2091368" cy="3312000"/>
          </a:xfrm>
        </p:grpSpPr>
        <p:sp>
          <p:nvSpPr>
            <p:cNvPr id="83" name="AutoShape 97"/>
            <p:cNvSpPr>
              <a:spLocks noChangeArrowheads="1"/>
            </p:cNvSpPr>
            <p:nvPr/>
          </p:nvSpPr>
          <p:spPr bwMode="auto">
            <a:xfrm>
              <a:off x="2411992" y="2816931"/>
              <a:ext cx="2088000" cy="3312000"/>
            </a:xfrm>
            <a:prstGeom prst="roundRect">
              <a:avLst>
                <a:gd name="adj" fmla="val 4755"/>
              </a:avLst>
            </a:prstGeom>
            <a:gradFill rotWithShape="1">
              <a:gsLst>
                <a:gs pos="0">
                  <a:srgbClr val="FF9D3B"/>
                </a:gs>
                <a:gs pos="100000">
                  <a:srgbClr val="FF8811"/>
                </a:gs>
              </a:gsLst>
              <a:lin ang="5400000" scaled="1"/>
            </a:gradFill>
            <a:ln w="19050" algn="ctr">
              <a:solidFill>
                <a:srgbClr val="FF66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lvl="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</a:pPr>
              <a:endParaRPr kumimoji="0" lang="ko-KR" altLang="en-US" sz="1050" b="1" kern="0" baseline="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4" name="모서리가 둥근 직사각형 83"/>
            <p:cNvSpPr/>
            <p:nvPr/>
          </p:nvSpPr>
          <p:spPr bwMode="auto">
            <a:xfrm>
              <a:off x="2408624" y="2824132"/>
              <a:ext cx="2077181" cy="3297598"/>
            </a:xfrm>
            <a:prstGeom prst="roundRect">
              <a:avLst>
                <a:gd name="adj" fmla="val 4266"/>
              </a:avLst>
            </a:prstGeom>
            <a:gradFill rotWithShape="1">
              <a:gsLst>
                <a:gs pos="0">
                  <a:srgbClr val="F8F8F8"/>
                </a:gs>
                <a:gs pos="100000">
                  <a:srgbClr val="E0E0E0"/>
                </a:gs>
              </a:gsLst>
              <a:lin ang="5400000" scaled="1"/>
            </a:gradFill>
            <a:ln w="12700" cap="rnd">
              <a:solidFill>
                <a:srgbClr val="C0C0C0"/>
              </a:solidFill>
              <a:miter lim="800000"/>
              <a:headEnd/>
              <a:tailEnd/>
            </a:ln>
          </p:spPr>
          <p:txBody>
            <a:bodyPr lIns="72000" rIns="54000" anchor="t"/>
            <a:lstStyle/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TTA (</a:t>
              </a:r>
              <a:r>
                <a:rPr kumimoji="0" lang="en-US" altLang="ko-KR" sz="1050" b="1" kern="0" baseline="0" dirty="0" err="1" smtClean="0">
                  <a:latin typeface="맑은 고딕" pitchFamily="50" charset="-127"/>
                  <a:ea typeface="맑은 고딕" pitchFamily="50" charset="-127"/>
                </a:rPr>
                <a:t>Tibero</a:t>
              </a: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 Thread </a:t>
              </a:r>
              <a:r>
                <a:rPr kumimoji="0" lang="en-US" altLang="ko-KR" sz="1050" b="1" kern="0" baseline="0" dirty="0" err="1" smtClean="0">
                  <a:latin typeface="맑은 고딕" pitchFamily="50" charset="-127"/>
                  <a:ea typeface="맑은 고딕" pitchFamily="50" charset="-127"/>
                </a:rPr>
                <a:t>Architecure</a:t>
              </a:r>
              <a:r>
                <a:rPr kumimoji="0" lang="en-US" altLang="ko-KR" sz="1050" b="1" kern="0" dirty="0" smtClean="0">
                  <a:latin typeface="맑은 고딕" pitchFamily="50" charset="-127"/>
                  <a:ea typeface="맑은 고딕" pitchFamily="50" charset="-127"/>
                </a:rPr>
                <a:t>)</a:t>
              </a:r>
              <a:r>
                <a:rPr kumimoji="0" lang="ko-KR" altLang="en-US" sz="1050" b="1" kern="0" dirty="0" smtClean="0">
                  <a:latin typeface="맑은 고딕" pitchFamily="50" charset="-127"/>
                  <a:ea typeface="맑은 고딕" pitchFamily="50" charset="-127"/>
                </a:rPr>
                <a:t>기반으로 다중 사용자  성능 극대화</a:t>
              </a:r>
              <a:endParaRPr kumimoji="0" lang="en-US" altLang="ko-KR" sz="1050" b="1" kern="0" baseline="0" dirty="0" smtClean="0">
                <a:latin typeface="맑은 고딕" pitchFamily="50" charset="-127"/>
                <a:ea typeface="맑은 고딕" pitchFamily="50" charset="-127"/>
              </a:endParaRP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Row 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Level Locking 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기법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MVCC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에 의한 동시성 제어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Parallel Query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를 통한 대용량 데이터 처리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다양한 </a:t>
              </a:r>
              <a:r>
                <a:rPr kumimoji="0" lang="ko-KR" altLang="en-US" sz="1050" b="1" kern="0" baseline="0" dirty="0" err="1">
                  <a:latin typeface="맑은 고딕" pitchFamily="50" charset="-127"/>
                  <a:ea typeface="맑은 고딕" pitchFamily="50" charset="-127"/>
                </a:rPr>
                <a:t>파티셔닝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 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비용 기반 질의처리 최적화 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(CBO)</a:t>
              </a:r>
            </a:p>
          </p:txBody>
        </p:sp>
      </p:grpSp>
      <p:grpSp>
        <p:nvGrpSpPr>
          <p:cNvPr id="85" name="그룹 84"/>
          <p:cNvGrpSpPr/>
          <p:nvPr/>
        </p:nvGrpSpPr>
        <p:grpSpPr>
          <a:xfrm>
            <a:off x="4608004" y="2816931"/>
            <a:ext cx="2088000" cy="3312000"/>
            <a:chOff x="4608004" y="2816931"/>
            <a:chExt cx="2088000" cy="3312000"/>
          </a:xfrm>
        </p:grpSpPr>
        <p:sp>
          <p:nvSpPr>
            <p:cNvPr id="86" name="AutoShape 97"/>
            <p:cNvSpPr>
              <a:spLocks noChangeArrowheads="1"/>
            </p:cNvSpPr>
            <p:nvPr/>
          </p:nvSpPr>
          <p:spPr bwMode="auto">
            <a:xfrm>
              <a:off x="4608004" y="2816931"/>
              <a:ext cx="2088000" cy="3312000"/>
            </a:xfrm>
            <a:prstGeom prst="roundRect">
              <a:avLst>
                <a:gd name="adj" fmla="val 4755"/>
              </a:avLst>
            </a:prstGeom>
            <a:gradFill rotWithShape="1">
              <a:gsLst>
                <a:gs pos="0">
                  <a:srgbClr val="FF9D3B"/>
                </a:gs>
                <a:gs pos="100000">
                  <a:srgbClr val="FF8811"/>
                </a:gs>
              </a:gsLst>
              <a:lin ang="5400000" scaled="1"/>
            </a:gradFill>
            <a:ln w="19050" algn="ctr">
              <a:solidFill>
                <a:srgbClr val="FF66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lvl="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</a:pPr>
              <a:endParaRPr kumimoji="0" lang="ko-KR" altLang="en-US" sz="1050" b="1" kern="0" baseline="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7" name="모서리가 둥근 직사각형 86"/>
            <p:cNvSpPr/>
            <p:nvPr/>
          </p:nvSpPr>
          <p:spPr bwMode="auto">
            <a:xfrm>
              <a:off x="4610973" y="2824132"/>
              <a:ext cx="2077181" cy="3297598"/>
            </a:xfrm>
            <a:prstGeom prst="roundRect">
              <a:avLst>
                <a:gd name="adj" fmla="val 3383"/>
              </a:avLst>
            </a:prstGeom>
            <a:gradFill rotWithShape="1">
              <a:gsLst>
                <a:gs pos="0">
                  <a:srgbClr val="F8F8F8"/>
                </a:gs>
                <a:gs pos="100000">
                  <a:srgbClr val="E0E0E0"/>
                </a:gs>
              </a:gsLst>
              <a:lin ang="5400000" scaled="1"/>
            </a:gradFill>
            <a:ln w="12700" cap="rnd">
              <a:solidFill>
                <a:srgbClr val="C0C0C0"/>
              </a:solidFill>
              <a:miter lim="800000"/>
              <a:headEnd/>
              <a:tailEnd/>
            </a:ln>
          </p:spPr>
          <p:txBody>
            <a:bodyPr lIns="72000" rIns="54000" anchor="t"/>
            <a:lstStyle/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표준 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SQL 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및 표준 인터페이스 지원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Oracle PL/</a:t>
              </a:r>
              <a:r>
                <a:rPr kumimoji="0" lang="en-US" altLang="ko-KR" sz="1050" b="1" kern="0" baseline="0" dirty="0" err="1">
                  <a:latin typeface="맑은 고딕" pitchFamily="50" charset="-127"/>
                  <a:ea typeface="맑은 고딕" pitchFamily="50" charset="-127"/>
                </a:rPr>
                <a:t>SQL,Embedded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 SQL 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호환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Oracle Data Type, Function 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호환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 err="1">
                  <a:latin typeface="맑은 고딕" pitchFamily="50" charset="-127"/>
                  <a:ea typeface="맑은 고딕" pitchFamily="50" charset="-127"/>
                </a:rPr>
                <a:t>DBLink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를 통한 다양한 </a:t>
              </a:r>
              <a:r>
                <a:rPr kumimoji="0" lang="ko-KR" altLang="en-US" sz="1050" b="1" kern="0" baseline="0" dirty="0" err="1">
                  <a:latin typeface="맑은 고딕" pitchFamily="50" charset="-127"/>
                  <a:ea typeface="맑은 고딕" pitchFamily="50" charset="-127"/>
                </a:rPr>
                <a:t>이기종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DBMS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와의 연동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자동화된 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Migration 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툴 지원</a:t>
              </a:r>
            </a:p>
          </p:txBody>
        </p:sp>
      </p:grpSp>
      <p:grpSp>
        <p:nvGrpSpPr>
          <p:cNvPr id="88" name="그룹 87"/>
          <p:cNvGrpSpPr/>
          <p:nvPr/>
        </p:nvGrpSpPr>
        <p:grpSpPr>
          <a:xfrm>
            <a:off x="6804248" y="2816931"/>
            <a:ext cx="2088000" cy="3312000"/>
            <a:chOff x="6804248" y="2816931"/>
            <a:chExt cx="2088000" cy="3312000"/>
          </a:xfrm>
        </p:grpSpPr>
        <p:sp>
          <p:nvSpPr>
            <p:cNvPr id="89" name="AutoShape 97"/>
            <p:cNvSpPr>
              <a:spLocks noChangeArrowheads="1"/>
            </p:cNvSpPr>
            <p:nvPr/>
          </p:nvSpPr>
          <p:spPr bwMode="auto">
            <a:xfrm>
              <a:off x="6804248" y="2816931"/>
              <a:ext cx="2088000" cy="3312000"/>
            </a:xfrm>
            <a:prstGeom prst="roundRect">
              <a:avLst>
                <a:gd name="adj" fmla="val 4755"/>
              </a:avLst>
            </a:prstGeom>
            <a:gradFill rotWithShape="1">
              <a:gsLst>
                <a:gs pos="0">
                  <a:srgbClr val="FF9D3B"/>
                </a:gs>
                <a:gs pos="100000">
                  <a:srgbClr val="FF8811"/>
                </a:gs>
              </a:gsLst>
              <a:lin ang="5400000" scaled="1"/>
            </a:gradFill>
            <a:ln w="19050" algn="ctr">
              <a:solidFill>
                <a:srgbClr val="FF66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lvl="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</a:pPr>
              <a:endParaRPr kumimoji="0" lang="ko-KR" altLang="en-US" sz="1050" b="1" kern="0" baseline="0" dirty="0">
                <a:solidFill>
                  <a:srgbClr val="FFFFFF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0" name="모서리가 둥근 직사각형 89"/>
            <p:cNvSpPr/>
            <p:nvPr/>
          </p:nvSpPr>
          <p:spPr bwMode="auto">
            <a:xfrm>
              <a:off x="6804268" y="2824132"/>
              <a:ext cx="2077181" cy="3297598"/>
            </a:xfrm>
            <a:prstGeom prst="roundRect">
              <a:avLst>
                <a:gd name="adj" fmla="val 3824"/>
              </a:avLst>
            </a:prstGeom>
            <a:gradFill rotWithShape="1">
              <a:gsLst>
                <a:gs pos="0">
                  <a:srgbClr val="F8F8F8"/>
                </a:gs>
                <a:gs pos="100000">
                  <a:srgbClr val="E0E0E0"/>
                </a:gs>
              </a:gsLst>
              <a:lin ang="5400000" scaled="1"/>
            </a:gradFill>
            <a:ln w="12700" cap="rnd">
              <a:solidFill>
                <a:srgbClr val="C0C0C0"/>
              </a:solidFill>
              <a:miter lim="800000"/>
              <a:headEnd/>
              <a:tailEnd/>
            </a:ln>
          </p:spPr>
          <p:txBody>
            <a:bodyPr lIns="72000" rIns="54000" anchor="t"/>
            <a:lstStyle/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GUI 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관리</a:t>
              </a: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Tool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Interactive SQL </a:t>
              </a:r>
              <a:r>
                <a:rPr kumimoji="0" lang="ko-KR" altLang="en-US" sz="1050" b="1" kern="0" baseline="0" dirty="0" err="1">
                  <a:latin typeface="맑은 고딕" pitchFamily="50" charset="-127"/>
                  <a:ea typeface="맑은 고딕" pitchFamily="50" charset="-127"/>
                </a:rPr>
                <a:t>수행기</a:t>
              </a:r>
              <a:r>
                <a:rPr kumimoji="0" lang="ko-KR" altLang="en-US" sz="1050" b="1" kern="0" baseline="0" dirty="0">
                  <a:latin typeface="맑은 고딕" pitchFamily="50" charset="-127"/>
                  <a:ea typeface="맑은 고딕" pitchFamily="50" charset="-127"/>
                </a:rPr>
                <a:t> 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>
                  <a:latin typeface="맑은 고딕" pitchFamily="50" charset="-127"/>
                  <a:ea typeface="맑은 고딕" pitchFamily="50" charset="-127"/>
                </a:rPr>
                <a:t>Data </a:t>
              </a:r>
              <a:r>
                <a:rPr kumimoji="0" lang="en-US" altLang="ko-KR" sz="1050" b="1" kern="0" dirty="0" smtClean="0">
                  <a:latin typeface="맑은 고딕" pitchFamily="50" charset="-127"/>
                  <a:ea typeface="맑은 고딕" pitchFamily="50" charset="-127"/>
                </a:rPr>
                <a:t>Export / Import Tool</a:t>
              </a:r>
              <a:endParaRPr kumimoji="0" lang="en-US" altLang="ko-KR" sz="1050" b="1" kern="0" baseline="0" dirty="0" smtClean="0">
                <a:latin typeface="맑은 고딕" pitchFamily="50" charset="-127"/>
                <a:ea typeface="맑은 고딕" pitchFamily="50" charset="-127"/>
              </a:endParaRP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ko-KR" altLang="en-US" sz="1050" b="1" kern="0" baseline="0" dirty="0" smtClean="0">
                  <a:latin typeface="맑은 고딕" pitchFamily="50" charset="-127"/>
                  <a:ea typeface="맑은 고딕" pitchFamily="50" charset="-127"/>
                </a:rPr>
                <a:t>대용량 데이터 적재  </a:t>
              </a: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Tool</a:t>
              </a:r>
              <a:endParaRPr kumimoji="0" lang="en-US" altLang="ko-KR" sz="1050" b="1" kern="0" baseline="0" dirty="0">
                <a:latin typeface="맑은 고딕" pitchFamily="50" charset="-127"/>
                <a:ea typeface="맑은 고딕" pitchFamily="50" charset="-127"/>
              </a:endParaRP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Pre-compiler</a:t>
              </a: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External/</a:t>
              </a:r>
              <a:r>
                <a:rPr kumimoji="0" lang="en-US" altLang="ko-KR" sz="1050" b="1" kern="0" dirty="0" smtClean="0">
                  <a:latin typeface="맑은 고딕" pitchFamily="50" charset="-127"/>
                  <a:ea typeface="맑은 고딕" pitchFamily="50" charset="-127"/>
                </a:rPr>
                <a:t>Temporary </a:t>
              </a: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Table</a:t>
              </a:r>
              <a:endParaRPr kumimoji="0" lang="en-US" altLang="ko-KR" sz="1050" b="1" kern="0" baseline="0" dirty="0">
                <a:latin typeface="맑은 고딕" pitchFamily="50" charset="-127"/>
                <a:ea typeface="맑은 고딕" pitchFamily="50" charset="-127"/>
              </a:endParaRP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baseline="0" dirty="0" smtClean="0">
                  <a:latin typeface="맑은 고딕" pitchFamily="50" charset="-127"/>
                  <a:ea typeface="맑은 고딕" pitchFamily="50" charset="-127"/>
                </a:rPr>
                <a:t>3</a:t>
              </a:r>
              <a:r>
                <a:rPr kumimoji="0" lang="en-US" altLang="ko-KR" sz="1050" b="1" kern="0" baseline="30000" dirty="0" smtClean="0">
                  <a:latin typeface="맑은 고딕" pitchFamily="50" charset="-127"/>
                  <a:ea typeface="맑은 고딕" pitchFamily="50" charset="-127"/>
                </a:rPr>
                <a:t>rd</a:t>
              </a:r>
              <a:r>
                <a:rPr kumimoji="0" lang="en-US" altLang="ko-KR" sz="1050" b="1" kern="0" dirty="0" smtClean="0">
                  <a:latin typeface="맑은 고딕" pitchFamily="50" charset="-127"/>
                  <a:ea typeface="맑은 고딕" pitchFamily="50" charset="-127"/>
                </a:rPr>
                <a:t> </a:t>
              </a:r>
              <a:r>
                <a:rPr kumimoji="0" lang="ko-KR" altLang="en-US" sz="1050" b="1" kern="0" baseline="0" dirty="0" smtClean="0">
                  <a:latin typeface="맑은 고딕" pitchFamily="50" charset="-127"/>
                  <a:ea typeface="맑은 고딕" pitchFamily="50" charset="-127"/>
                </a:rPr>
                <a:t>연동 툴 지원</a:t>
              </a:r>
              <a:endParaRPr kumimoji="0" lang="en-US" altLang="ko-KR" sz="1050" b="1" kern="0" baseline="0" dirty="0" smtClean="0">
                <a:latin typeface="맑은 고딕" pitchFamily="50" charset="-127"/>
                <a:ea typeface="맑은 고딕" pitchFamily="50" charset="-127"/>
              </a:endParaRP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dirty="0" smtClean="0">
                  <a:latin typeface="맑은 고딕" pitchFamily="50" charset="-127"/>
                  <a:ea typeface="맑은 고딕" pitchFamily="50" charset="-127"/>
                </a:rPr>
                <a:t>External Procedure</a:t>
              </a:r>
              <a:endParaRPr kumimoji="0" lang="en-US" altLang="ko-KR" sz="1050" b="1" kern="0" baseline="0" dirty="0" smtClean="0">
                <a:latin typeface="맑은 고딕" pitchFamily="50" charset="-127"/>
                <a:ea typeface="맑은 고딕" pitchFamily="50" charset="-127"/>
              </a:endParaRPr>
            </a:p>
            <a:p>
              <a:pPr marL="171450" indent="-171450" latinLnBrk="0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0000"/>
                </a:buClr>
                <a:buFont typeface="Arial" pitchFamily="34" charset="0"/>
                <a:buChar char="•"/>
              </a:pPr>
              <a:r>
                <a:rPr kumimoji="0" lang="en-US" altLang="ko-KR" sz="1050" b="1" kern="0" dirty="0" err="1" smtClean="0">
                  <a:latin typeface="맑은 고딕" pitchFamily="50" charset="-127"/>
                  <a:ea typeface="맑은 고딕" pitchFamily="50" charset="-127"/>
                </a:rPr>
                <a:t>Tablespace</a:t>
              </a:r>
              <a:r>
                <a:rPr kumimoji="0" lang="en-US" altLang="ko-KR" sz="1050" b="1" kern="0" dirty="0" smtClean="0">
                  <a:latin typeface="맑은 고딕" pitchFamily="50" charset="-127"/>
                  <a:ea typeface="맑은 고딕" pitchFamily="50" charset="-127"/>
                </a:rPr>
                <a:t> / Column </a:t>
              </a:r>
              <a:r>
                <a:rPr kumimoji="0" lang="ko-KR" altLang="en-US" sz="1050" b="1" kern="0" dirty="0" smtClean="0">
                  <a:latin typeface="맑은 고딕" pitchFamily="50" charset="-127"/>
                  <a:ea typeface="맑은 고딕" pitchFamily="50" charset="-127"/>
                </a:rPr>
                <a:t>단위 암호화 기능</a:t>
              </a:r>
              <a:endParaRPr kumimoji="0" lang="ko-KR" altLang="en-US" sz="1050" b="1" kern="0" baseline="0" dirty="0">
                <a:latin typeface="맑은 고딕" pitchFamily="50" charset="-127"/>
                <a:ea typeface="맑은 고딕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514466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기동</a:t>
            </a:r>
          </a:p>
        </p:txBody>
      </p:sp>
      <p:sp>
        <p:nvSpPr>
          <p:cNvPr id="23555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Instance </a:t>
            </a:r>
            <a:r>
              <a:rPr lang="ko-KR" altLang="en-US" dirty="0" smtClean="0"/>
              <a:t>기동</a:t>
            </a:r>
          </a:p>
        </p:txBody>
      </p:sp>
      <p:grpSp>
        <p:nvGrpSpPr>
          <p:cNvPr id="6" name="Group 2"/>
          <p:cNvGrpSpPr>
            <a:grpSpLocks/>
          </p:cNvGrpSpPr>
          <p:nvPr/>
        </p:nvGrpSpPr>
        <p:grpSpPr bwMode="auto">
          <a:xfrm>
            <a:off x="1066800" y="1828800"/>
            <a:ext cx="7315200" cy="3048000"/>
            <a:chOff x="576" y="1152"/>
            <a:chExt cx="4432" cy="2264"/>
          </a:xfrm>
        </p:grpSpPr>
        <p:sp>
          <p:nvSpPr>
            <p:cNvPr id="7" name="Line 3"/>
            <p:cNvSpPr>
              <a:spLocks noChangeShapeType="1"/>
            </p:cNvSpPr>
            <p:nvPr/>
          </p:nvSpPr>
          <p:spPr bwMode="auto">
            <a:xfrm>
              <a:off x="632" y="3368"/>
              <a:ext cx="960" cy="0"/>
            </a:xfrm>
            <a:prstGeom prst="line">
              <a:avLst/>
            </a:prstGeom>
            <a:noFill/>
            <a:ln w="508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6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8" name="Line 4"/>
            <p:cNvSpPr>
              <a:spLocks noChangeShapeType="1"/>
            </p:cNvSpPr>
            <p:nvPr/>
          </p:nvSpPr>
          <p:spPr bwMode="auto">
            <a:xfrm>
              <a:off x="1592" y="2744"/>
              <a:ext cx="960" cy="0"/>
            </a:xfrm>
            <a:prstGeom prst="line">
              <a:avLst/>
            </a:prstGeom>
            <a:noFill/>
            <a:ln w="508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6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9" name="Line 5"/>
            <p:cNvSpPr>
              <a:spLocks noChangeShapeType="1"/>
            </p:cNvSpPr>
            <p:nvPr/>
          </p:nvSpPr>
          <p:spPr bwMode="auto">
            <a:xfrm>
              <a:off x="2552" y="2120"/>
              <a:ext cx="960" cy="0"/>
            </a:xfrm>
            <a:prstGeom prst="line">
              <a:avLst/>
            </a:prstGeom>
            <a:noFill/>
            <a:ln w="508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6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0" name="Line 6"/>
            <p:cNvSpPr>
              <a:spLocks noChangeShapeType="1"/>
            </p:cNvSpPr>
            <p:nvPr/>
          </p:nvSpPr>
          <p:spPr bwMode="auto">
            <a:xfrm>
              <a:off x="3512" y="1496"/>
              <a:ext cx="960" cy="0"/>
            </a:xfrm>
            <a:prstGeom prst="line">
              <a:avLst/>
            </a:prstGeom>
            <a:noFill/>
            <a:ln w="508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6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1" name="Line 7"/>
            <p:cNvSpPr>
              <a:spLocks noChangeShapeType="1"/>
            </p:cNvSpPr>
            <p:nvPr/>
          </p:nvSpPr>
          <p:spPr bwMode="auto">
            <a:xfrm>
              <a:off x="1592" y="2744"/>
              <a:ext cx="0" cy="624"/>
            </a:xfrm>
            <a:prstGeom prst="line">
              <a:avLst/>
            </a:prstGeom>
            <a:noFill/>
            <a:ln w="508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6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2" name="Line 8"/>
            <p:cNvSpPr>
              <a:spLocks noChangeShapeType="1"/>
            </p:cNvSpPr>
            <p:nvPr/>
          </p:nvSpPr>
          <p:spPr bwMode="auto">
            <a:xfrm>
              <a:off x="3512" y="1496"/>
              <a:ext cx="0" cy="624"/>
            </a:xfrm>
            <a:prstGeom prst="line">
              <a:avLst/>
            </a:prstGeom>
            <a:noFill/>
            <a:ln w="508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6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3" name="Line 9"/>
            <p:cNvSpPr>
              <a:spLocks noChangeShapeType="1"/>
            </p:cNvSpPr>
            <p:nvPr/>
          </p:nvSpPr>
          <p:spPr bwMode="auto">
            <a:xfrm>
              <a:off x="2552" y="2120"/>
              <a:ext cx="0" cy="624"/>
            </a:xfrm>
            <a:prstGeom prst="line">
              <a:avLst/>
            </a:prstGeom>
            <a:noFill/>
            <a:ln w="50800">
              <a:solidFill>
                <a:schemeClr val="tx2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6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14" name="Rectangle 10"/>
            <p:cNvSpPr>
              <a:spLocks noChangeArrowheads="1"/>
            </p:cNvSpPr>
            <p:nvPr/>
          </p:nvSpPr>
          <p:spPr bwMode="auto">
            <a:xfrm>
              <a:off x="576" y="3072"/>
              <a:ext cx="97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Shutdown</a:t>
              </a:r>
            </a:p>
          </p:txBody>
        </p:sp>
        <p:sp>
          <p:nvSpPr>
            <p:cNvPr id="15" name="Rectangle 11"/>
            <p:cNvSpPr>
              <a:spLocks noChangeArrowheads="1"/>
            </p:cNvSpPr>
            <p:nvPr/>
          </p:nvSpPr>
          <p:spPr bwMode="auto">
            <a:xfrm>
              <a:off x="3552" y="1152"/>
              <a:ext cx="97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Open</a:t>
              </a:r>
            </a:p>
          </p:txBody>
        </p:sp>
        <p:sp>
          <p:nvSpPr>
            <p:cNvPr id="16" name="Rectangle 12"/>
            <p:cNvSpPr>
              <a:spLocks noChangeArrowheads="1"/>
            </p:cNvSpPr>
            <p:nvPr/>
          </p:nvSpPr>
          <p:spPr bwMode="auto">
            <a:xfrm>
              <a:off x="2641" y="1823"/>
              <a:ext cx="97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Mount</a:t>
              </a:r>
            </a:p>
          </p:txBody>
        </p:sp>
        <p:sp>
          <p:nvSpPr>
            <p:cNvPr id="17" name="Rectangle 13"/>
            <p:cNvSpPr>
              <a:spLocks noChangeArrowheads="1"/>
            </p:cNvSpPr>
            <p:nvPr/>
          </p:nvSpPr>
          <p:spPr bwMode="auto">
            <a:xfrm>
              <a:off x="1584" y="2448"/>
              <a:ext cx="97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Nomount</a:t>
              </a:r>
            </a:p>
          </p:txBody>
        </p:sp>
        <p:sp>
          <p:nvSpPr>
            <p:cNvPr id="18" name="Rectangle 14"/>
            <p:cNvSpPr>
              <a:spLocks noChangeArrowheads="1"/>
            </p:cNvSpPr>
            <p:nvPr/>
          </p:nvSpPr>
          <p:spPr bwMode="auto">
            <a:xfrm>
              <a:off x="1632" y="2831"/>
              <a:ext cx="976" cy="3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lnSpc>
                  <a:spcPct val="50000"/>
                </a:lnSpc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Instance</a:t>
              </a:r>
            </a:p>
            <a:p>
              <a:pPr>
                <a:lnSpc>
                  <a:spcPct val="50000"/>
                </a:lnSpc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Started</a:t>
              </a:r>
            </a:p>
          </p:txBody>
        </p:sp>
        <p:sp>
          <p:nvSpPr>
            <p:cNvPr id="19" name="Rectangle 15"/>
            <p:cNvSpPr>
              <a:spLocks noChangeArrowheads="1"/>
            </p:cNvSpPr>
            <p:nvPr/>
          </p:nvSpPr>
          <p:spPr bwMode="auto">
            <a:xfrm>
              <a:off x="3552" y="1584"/>
              <a:ext cx="1456" cy="7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lnSpc>
                  <a:spcPct val="50000"/>
                </a:lnSpc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All file opened as </a:t>
              </a:r>
            </a:p>
            <a:p>
              <a:pPr>
                <a:lnSpc>
                  <a:spcPct val="50000"/>
                </a:lnSpc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described by the</a:t>
              </a:r>
            </a:p>
            <a:p>
              <a:pPr>
                <a:lnSpc>
                  <a:spcPct val="50000"/>
                </a:lnSpc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control file for this</a:t>
              </a:r>
            </a:p>
            <a:p>
              <a:pPr>
                <a:lnSpc>
                  <a:spcPct val="50000"/>
                </a:lnSpc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 instance</a:t>
              </a:r>
            </a:p>
          </p:txBody>
        </p:sp>
        <p:sp>
          <p:nvSpPr>
            <p:cNvPr id="20" name="Rectangle 16"/>
            <p:cNvSpPr>
              <a:spLocks noChangeArrowheads="1"/>
            </p:cNvSpPr>
            <p:nvPr/>
          </p:nvSpPr>
          <p:spPr bwMode="auto">
            <a:xfrm>
              <a:off x="2592" y="2209"/>
              <a:ext cx="1120" cy="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lnSpc>
                  <a:spcPct val="50000"/>
                </a:lnSpc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Control File</a:t>
              </a:r>
            </a:p>
            <a:p>
              <a:pPr>
                <a:lnSpc>
                  <a:spcPct val="50000"/>
                </a:lnSpc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opened for this</a:t>
              </a:r>
            </a:p>
            <a:p>
              <a:pPr>
                <a:lnSpc>
                  <a:spcPct val="50000"/>
                </a:lnSpc>
                <a:spcBef>
                  <a:spcPct val="50000"/>
                </a:spcBef>
              </a:pPr>
              <a:r>
                <a:rPr lang="en-US" altLang="ko-KR" sz="1600" b="1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instance</a:t>
              </a:r>
            </a:p>
          </p:txBody>
        </p:sp>
        <p:sp>
          <p:nvSpPr>
            <p:cNvPr id="21" name="Line 17"/>
            <p:cNvSpPr>
              <a:spLocks noChangeShapeType="1"/>
            </p:cNvSpPr>
            <p:nvPr/>
          </p:nvSpPr>
          <p:spPr bwMode="auto">
            <a:xfrm flipV="1">
              <a:off x="2888" y="2408"/>
              <a:ext cx="1728" cy="1008"/>
            </a:xfrm>
            <a:prstGeom prst="line">
              <a:avLst/>
            </a:prstGeom>
            <a:noFill/>
            <a:ln w="50800">
              <a:solidFill>
                <a:schemeClr val="tx2"/>
              </a:solidFill>
              <a:round/>
              <a:headEnd type="none" w="sm" len="sm"/>
              <a:tailEnd type="stealth" w="med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ko-KR" altLang="en-US" sz="160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22" name="Rectangle 18"/>
            <p:cNvSpPr>
              <a:spLocks noChangeArrowheads="1"/>
            </p:cNvSpPr>
            <p:nvPr/>
          </p:nvSpPr>
          <p:spPr bwMode="auto">
            <a:xfrm rot="19800000">
              <a:off x="3389" y="2898"/>
              <a:ext cx="97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2075" tIns="46038" rIns="92075" bIns="46038"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ko-KR" sz="1600" b="1" dirty="0" err="1" smtClean="0">
                  <a:solidFill>
                    <a:schemeClr val="tx2"/>
                  </a:solidFill>
                  <a:latin typeface="맑은 고딕" pitchFamily="50" charset="-127"/>
                  <a:ea typeface="맑은 고딕" pitchFamily="50" charset="-127"/>
                </a:rPr>
                <a:t>tbboot</a:t>
              </a:r>
              <a:endParaRPr lang="en-US" altLang="ko-KR" sz="1600" b="1" dirty="0">
                <a:solidFill>
                  <a:schemeClr val="tx2"/>
                </a:solidFill>
                <a:latin typeface="맑은 고딕" pitchFamily="50" charset="-127"/>
                <a:ea typeface="맑은 고딕" pitchFamily="50" charset="-127"/>
              </a:endParaRPr>
            </a:p>
          </p:txBody>
        </p:sp>
      </p:grpSp>
      <p:cxnSp>
        <p:nvCxnSpPr>
          <p:cNvPr id="3" name="꺾인 연결선 2"/>
          <p:cNvCxnSpPr>
            <a:stCxn id="14" idx="0"/>
            <a:endCxn id="14" idx="0"/>
          </p:cNvCxnSpPr>
          <p:nvPr/>
        </p:nvCxnSpPr>
        <p:spPr bwMode="auto">
          <a:xfrm rot="5400000" flipH="1" flipV="1">
            <a:off x="1872265" y="4413676"/>
            <a:ext cx="12700" cy="12700"/>
          </a:xfrm>
          <a:prstGeom prst="bentConnector3">
            <a:avLst>
              <a:gd name="adj1" fmla="val 1800000"/>
            </a:avLst>
          </a:prstGeom>
          <a:noFill/>
          <a:ln w="9525" cap="flat" cmpd="sng" algn="ctr">
            <a:noFill/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5" name="꺾인 연결선 4"/>
          <p:cNvCxnSpPr>
            <a:stCxn id="17" idx="0"/>
            <a:endCxn id="15" idx="1"/>
          </p:cNvCxnSpPr>
          <p:nvPr/>
        </p:nvCxnSpPr>
        <p:spPr bwMode="auto">
          <a:xfrm rot="5400000" flipH="1" flipV="1">
            <a:off x="3969832" y="1564613"/>
            <a:ext cx="1575159" cy="2442801"/>
          </a:xfrm>
          <a:prstGeom prst="bentConnector2">
            <a:avLst/>
          </a:prstGeom>
          <a:noFill/>
          <a:ln w="15875" cap="flat" cmpd="sng" algn="ctr">
            <a:solidFill>
              <a:srgbClr val="996633"/>
            </a:solidFill>
            <a:prstDash val="dash"/>
            <a:round/>
            <a:headEnd type="none" w="med" len="med"/>
            <a:tailEnd type="arrow"/>
          </a:ln>
          <a:effectLst/>
        </p:spPr>
      </p:cxnSp>
      <p:cxnSp>
        <p:nvCxnSpPr>
          <p:cNvPr id="27" name="꺾인 연결선 26"/>
          <p:cNvCxnSpPr>
            <a:endCxn id="16" idx="1"/>
          </p:cNvCxnSpPr>
          <p:nvPr/>
        </p:nvCxnSpPr>
        <p:spPr bwMode="auto">
          <a:xfrm flipV="1">
            <a:off x="3539215" y="2901793"/>
            <a:ext cx="935953" cy="668067"/>
          </a:xfrm>
          <a:prstGeom prst="bentConnector3">
            <a:avLst>
              <a:gd name="adj1" fmla="val -459"/>
            </a:avLst>
          </a:prstGeom>
          <a:noFill/>
          <a:ln w="15875" cap="flat" cmpd="sng" algn="ctr">
            <a:solidFill>
              <a:srgbClr val="996633"/>
            </a:solidFill>
            <a:prstDash val="dash"/>
            <a:round/>
            <a:headEnd type="none" w="med" len="med"/>
            <a:tailEnd type="arrow"/>
          </a:ln>
          <a:effectLst/>
        </p:spPr>
      </p:cxnSp>
      <p:sp>
        <p:nvSpPr>
          <p:cNvPr id="32" name="순서도: 가산 접합 31"/>
          <p:cNvSpPr/>
          <p:nvPr/>
        </p:nvSpPr>
        <p:spPr bwMode="auto">
          <a:xfrm>
            <a:off x="3394480" y="3071425"/>
            <a:ext cx="267372" cy="277871"/>
          </a:xfrm>
          <a:prstGeom prst="flowChartSummingJunction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36000" numCol="1" rtlCol="0" anchor="t" anchorCtr="0" compatLnSpc="1">
            <a:prstTxWarp prst="textNoShape">
              <a:avLst/>
            </a:prstTxWarp>
          </a:bodyPr>
          <a:lstStyle/>
          <a:p>
            <a:pPr marL="1249363" marR="0" indent="-625475" algn="just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15000"/>
              </a:spcAft>
              <a:buClr>
                <a:srgbClr val="087EA8"/>
              </a:buClr>
              <a:buSzTx/>
              <a:buFont typeface="-윤고딕120" pitchFamily="18" charset="-127"/>
              <a:buChar char="▪"/>
              <a:tabLst>
                <a:tab pos="266700" algn="l"/>
              </a:tabLst>
            </a:pPr>
            <a:endParaRPr kumimoji="1" lang="ko-KR" altLang="en-US" sz="12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-윤고딕120" pitchFamily="18" charset="-127"/>
              <a:ea typeface="-윤고딕120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43763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기동</a:t>
            </a:r>
          </a:p>
        </p:txBody>
      </p:sp>
      <p:sp>
        <p:nvSpPr>
          <p:cNvPr id="23555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Instance </a:t>
            </a:r>
            <a:r>
              <a:rPr lang="ko-KR" altLang="en-US" dirty="0" smtClean="0"/>
              <a:t>기동</a:t>
            </a:r>
          </a:p>
        </p:txBody>
      </p:sp>
      <p:sp>
        <p:nvSpPr>
          <p:cNvPr id="25" name="Rectangle 2"/>
          <p:cNvSpPr>
            <a:spLocks noChangeArrowheads="1"/>
          </p:cNvSpPr>
          <p:nvPr/>
        </p:nvSpPr>
        <p:spPr bwMode="auto">
          <a:xfrm>
            <a:off x="685800" y="1448780"/>
            <a:ext cx="7772400" cy="35695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algn="just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 smtClean="0">
                <a:latin typeface="맑은 고딕" pitchFamily="50" charset="-127"/>
                <a:ea typeface="맑은 고딕" pitchFamily="50" charset="-127"/>
              </a:rPr>
              <a:t>Instance 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start ( </a:t>
            </a:r>
            <a:r>
              <a:rPr lang="en-US" altLang="ko-KR" sz="1400" b="1" dirty="0" err="1">
                <a:latin typeface="맑은 고딕" pitchFamily="50" charset="-127"/>
                <a:ea typeface="맑은 고딕" pitchFamily="50" charset="-127"/>
              </a:rPr>
              <a:t>NoMount</a:t>
            </a: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 )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Parameter Value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결정하고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,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TSM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할당한 다음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Process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생성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 smtClean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Instance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생성 가능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just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Database Mount ( Mount )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Control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에서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Redo Log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의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위치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Read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Database Recover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가능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just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Database Open ( Open )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Database Open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Online Data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Online Redo Log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도 같이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Open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Database Open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시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이나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Redo Log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이 하나라도 없다면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Error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발생.</a:t>
            </a:r>
          </a:p>
        </p:txBody>
      </p:sp>
    </p:spTree>
    <p:extLst>
      <p:ext uri="{BB962C8B-B14F-4D97-AF65-F5344CB8AC3E}">
        <p14:creationId xmlns:p14="http://schemas.microsoft.com/office/powerpoint/2010/main" val="2037120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기동</a:t>
            </a:r>
          </a:p>
        </p:txBody>
      </p:sp>
      <p:sp>
        <p:nvSpPr>
          <p:cNvPr id="23555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Tibero </a:t>
            </a:r>
            <a:r>
              <a:rPr lang="ko-KR" altLang="en-US" smtClean="0"/>
              <a:t>기동</a:t>
            </a:r>
          </a:p>
          <a:p>
            <a:pPr lvl="1"/>
            <a:r>
              <a:rPr lang="en-US" altLang="ko-KR" smtClean="0"/>
              <a:t> tbboot </a:t>
            </a:r>
            <a:r>
              <a:rPr lang="ko-KR" altLang="en-US" smtClean="0"/>
              <a:t>사용법</a:t>
            </a:r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ko-KR" altLang="en-US" smtClean="0"/>
          </a:p>
          <a:p>
            <a:pPr lvl="1"/>
            <a:endParaRPr lang="en-US" altLang="ko-KR" smtClean="0"/>
          </a:p>
          <a:p>
            <a:pPr lvl="1"/>
            <a:r>
              <a:rPr lang="en-US" altLang="ko-KR" smtClean="0"/>
              <a:t>tbboot </a:t>
            </a:r>
            <a:r>
              <a:rPr lang="ko-KR" altLang="en-US" smtClean="0"/>
              <a:t>실행</a:t>
            </a:r>
          </a:p>
        </p:txBody>
      </p:sp>
      <p:sp>
        <p:nvSpPr>
          <p:cNvPr id="23556" name="Text Box 4"/>
          <p:cNvSpPr txBox="1">
            <a:spLocks noChangeArrowheads="1"/>
          </p:cNvSpPr>
          <p:nvPr/>
        </p:nvSpPr>
        <p:spPr bwMode="auto">
          <a:xfrm>
            <a:off x="611188" y="1444625"/>
            <a:ext cx="8277225" cy="1809750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$ tbboot -h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Usage: tbboot [-h] [-v] [-l] [-t BOOTMODE]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-h: show this help.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-v: show Tibero version.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-l: show license information.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BOOTMODE: one of NOMOUNT MOUNT RECOVERY NORMAL RESETLOGS ALTERDD READONLY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>
                <a:latin typeface="맑은 고딕" pitchFamily="50" charset="-127"/>
                <a:ea typeface="맑은 고딕" pitchFamily="50" charset="-127"/>
              </a:rPr>
              <a:t>  If no bootmode is set, default bootmode is 'NORMAL'.</a:t>
            </a:r>
          </a:p>
        </p:txBody>
      </p:sp>
      <p:sp>
        <p:nvSpPr>
          <p:cNvPr id="23557" name="Text Box 5"/>
          <p:cNvSpPr txBox="1">
            <a:spLocks noChangeArrowheads="1"/>
          </p:cNvSpPr>
          <p:nvPr/>
        </p:nvSpPr>
        <p:spPr bwMode="auto">
          <a:xfrm>
            <a:off x="611188" y="3608388"/>
            <a:ext cx="8277225" cy="2268537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tbboot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listener port = 8629</a:t>
            </a: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change core dump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dir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to /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home/tibero5/tibero5/bin/prof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RDBMS </a:t>
            </a:r>
            <a:r>
              <a:rPr lang="en-US" altLang="ko-KR" dirty="0" smtClean="0">
                <a:latin typeface="맑은 고딕" pitchFamily="50" charset="-127"/>
                <a:ea typeface="맑은 고딕" pitchFamily="50" charset="-127"/>
              </a:rPr>
              <a:t>5</a:t>
            </a:r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Copyright (c) 2008, 2009, 2011 </a:t>
            </a:r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Corporation. All rights reserved.</a:t>
            </a:r>
          </a:p>
          <a:p>
            <a:pPr eaLnBrk="1" hangingPunct="1"/>
            <a:endParaRPr lang="en-US" altLang="ko-KR" dirty="0">
              <a:latin typeface="맑은 고딕" pitchFamily="50" charset="-127"/>
              <a:ea typeface="맑은 고딕" pitchFamily="50" charset="-127"/>
            </a:endParaRPr>
          </a:p>
          <a:p>
            <a:pPr eaLnBrk="1" hangingPunct="1"/>
            <a:r>
              <a:rPr lang="en-US" altLang="ko-KR" dirty="0" err="1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 instance started up (NORMAL mode).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endParaRPr lang="en-US" altLang="ko-KR" b="1" dirty="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dirty="0">
                <a:latin typeface="맑은 고딕" pitchFamily="50" charset="-127"/>
                <a:ea typeface="맑은 고딕" pitchFamily="50" charset="-127"/>
              </a:rPr>
              <a:t>$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8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기동</a:t>
            </a:r>
            <a:r>
              <a:rPr lang="en-US" altLang="ko-KR" smtClean="0"/>
              <a:t> (</a:t>
            </a:r>
            <a:r>
              <a:rPr lang="ko-KR" altLang="en-US" smtClean="0"/>
              <a:t>계속</a:t>
            </a:r>
            <a:r>
              <a:rPr lang="en-US" altLang="ko-KR" smtClean="0"/>
              <a:t>)</a:t>
            </a:r>
            <a:endParaRPr lang="ko-KR" altLang="en-US" smtClean="0"/>
          </a:p>
        </p:txBody>
      </p:sp>
      <p:sp>
        <p:nvSpPr>
          <p:cNvPr id="24579" name="Rectangle 8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1"/>
            <a:r>
              <a:rPr lang="en-US" altLang="ko-KR" smtClean="0"/>
              <a:t> Tibero </a:t>
            </a:r>
            <a:r>
              <a:rPr lang="ko-KR" altLang="en-US" smtClean="0"/>
              <a:t>프로세스</a:t>
            </a:r>
          </a:p>
        </p:txBody>
      </p:sp>
      <p:graphicFrame>
        <p:nvGraphicFramePr>
          <p:cNvPr id="371789" name="Group 77"/>
          <p:cNvGraphicFramePr>
            <a:graphicFrameLocks noGrp="1"/>
          </p:cNvGraphicFramePr>
          <p:nvPr>
            <p:ph sz="half" idx="4294967295"/>
          </p:nvPr>
        </p:nvGraphicFramePr>
        <p:xfrm>
          <a:off x="614363" y="1185863"/>
          <a:ext cx="8124825" cy="3146526"/>
        </p:xfrm>
        <a:graphic>
          <a:graphicData uri="http://schemas.openxmlformats.org/drawingml/2006/table">
            <a:tbl>
              <a:tblPr/>
              <a:tblGrid>
                <a:gridCol w="3168650"/>
                <a:gridCol w="1620837"/>
                <a:gridCol w="3335338"/>
              </a:tblGrid>
              <a:tr h="349603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UNIX process name </a:t>
                      </a: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tbSQL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NAME 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Description 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28575" cap="flat" cmpd="sng" algn="ctr">
                      <a:solidFill>
                        <a:srgbClr val="8E949B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EAEA"/>
                    </a:solidFill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tbsvr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MTHR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Monitor Process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tbsvr_WT001</a:t>
                      </a: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WTHR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boot , down </a:t>
                      </a:r>
                      <a:r>
                        <a:rPr kumimoji="1" lang="ko-KR" alt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관련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tbsvr_WT002 …  </a:t>
                      </a: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tbsvr_WT</a:t>
                      </a: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[n]</a:t>
                      </a: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CTHR, WTHR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Control Thread + Work Process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tbsvr_SEQW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SEQW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Sequence cache </a:t>
                      </a: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writeback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tbsvr_LOGW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LBWR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writes the redo log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tbsvr_LOGA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LOGA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generates archived log files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err="1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tbsvr_CKPT</a:t>
                      </a:r>
                      <a:endParaRPr kumimoji="1" lang="en-US" altLang="ko-KR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1C1C1C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CKPT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handles checkpoint.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34960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tbsvr_BLKW000</a:t>
                      </a:r>
                    </a:p>
                  </a:txBody>
                  <a:tcPr marL="90000" marR="90000" marT="46791" marB="46791" anchor="ctr" horzOverflow="overflow">
                    <a:lnL cap="flat">
                      <a:noFill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8F8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DBWR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20000"/>
                        </a:lnSpc>
                        <a:spcBef>
                          <a:spcPct val="0"/>
                        </a:spcBef>
                        <a:spcAft>
                          <a:spcPct val="15000"/>
                        </a:spcAft>
                        <a:buClr>
                          <a:srgbClr val="087EA8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ko-KR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1C1C1C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writes dirty blocks</a:t>
                      </a:r>
                    </a:p>
                  </a:txBody>
                  <a:tcPr marL="90000" marR="90000" marT="46791" marB="46791" anchor="ctr" horzOverflow="overflow">
                    <a:lnL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cap="flat">
                      <a:noFill/>
                    </a:lnR>
                    <a:lnT w="12700" cap="flat" cmpd="sng" algn="ctr">
                      <a:solidFill>
                        <a:srgbClr val="A5A9B7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종료</a:t>
            </a:r>
          </a:p>
        </p:txBody>
      </p:sp>
      <p:sp>
        <p:nvSpPr>
          <p:cNvPr id="2560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종료</a:t>
            </a:r>
          </a:p>
          <a:p>
            <a:pPr lvl="1"/>
            <a:r>
              <a:rPr lang="en-US" altLang="ko-KR" dirty="0" smtClean="0"/>
              <a:t> </a:t>
            </a:r>
            <a:r>
              <a:rPr lang="en-US" altLang="ko-KR" dirty="0" err="1"/>
              <a:t>tbdown</a:t>
            </a:r>
            <a:r>
              <a:rPr lang="ko-KR" altLang="en-US" dirty="0"/>
              <a:t>은 현재 동작 중인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</a:t>
            </a:r>
            <a:r>
              <a:rPr lang="ko-KR" altLang="en-US" dirty="0"/>
              <a:t>종료하는 역할을 </a:t>
            </a:r>
            <a:r>
              <a:rPr lang="ko-KR" altLang="en-US" dirty="0" smtClean="0"/>
              <a:t>수행</a:t>
            </a:r>
            <a:r>
              <a:rPr lang="en-US" altLang="ko-KR" dirty="0" smtClean="0"/>
              <a:t>.</a:t>
            </a:r>
            <a:endParaRPr lang="ko-KR" altLang="en-US" dirty="0" smtClean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25604" name="Text Box 4"/>
          <p:cNvSpPr txBox="1">
            <a:spLocks noChangeArrowheads="1"/>
          </p:cNvSpPr>
          <p:nvPr/>
        </p:nvSpPr>
        <p:spPr bwMode="auto">
          <a:xfrm>
            <a:off x="539552" y="1448780"/>
            <a:ext cx="8277225" cy="1223412"/>
          </a:xfrm>
          <a:prstGeom prst="rect">
            <a:avLst/>
          </a:prstGeom>
          <a:solidFill>
            <a:srgbClr val="EAEAEA"/>
          </a:solidFill>
          <a:ln w="9525">
            <a:solidFill>
              <a:srgbClr val="969696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1pPr>
            <a:lvl2pPr marL="742950" indent="-28575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2pPr>
            <a:lvl3pPr marL="11430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3pPr>
            <a:lvl4pPr marL="16002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4pPr>
            <a:lvl5pPr marL="2057400" indent="-228600" eaLnBrk="0" hangingPunct="0"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200">
                <a:solidFill>
                  <a:schemeClr val="tx1"/>
                </a:solidFill>
                <a:latin typeface="-윤고딕120"/>
                <a:ea typeface="굴림" pitchFamily="50" charset="-127"/>
              </a:defRPr>
            </a:lvl9pPr>
          </a:lstStyle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 err="1">
                <a:latin typeface="맑은 고딕" pitchFamily="50" charset="-127"/>
                <a:ea typeface="맑은 고딕" pitchFamily="50" charset="-127"/>
              </a:rPr>
              <a:t>tbdown</a:t>
            </a:r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 err="1">
                <a:latin typeface="맑은 고딕" pitchFamily="50" charset="-127"/>
                <a:ea typeface="맑은 고딕" pitchFamily="50" charset="-127"/>
              </a:rPr>
              <a:t>tbdown</a:t>
            </a:r>
            <a:r>
              <a:rPr lang="en-US" altLang="ko-KR" sz="1400">
                <a:latin typeface="맑은 고딕" pitchFamily="50" charset="-127"/>
                <a:ea typeface="맑은 고딕" pitchFamily="50" charset="-127"/>
              </a:rPr>
              <a:t> -h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 err="1" smtClean="0">
                <a:latin typeface="맑은 고딕" pitchFamily="50" charset="-127"/>
                <a:ea typeface="맑은 고딕" pitchFamily="50" charset="-127"/>
              </a:rPr>
              <a:t>tbdown</a:t>
            </a: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 [-t] [ normal | </a:t>
            </a:r>
            <a:r>
              <a:rPr lang="en-US" altLang="ko-KR" sz="1400" err="1" smtClean="0">
                <a:latin typeface="맑은 고딕" pitchFamily="50" charset="-127"/>
                <a:ea typeface="맑은 고딕" pitchFamily="50" charset="-127"/>
              </a:rPr>
              <a:t>post_tx</a:t>
            </a: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 | immediate | abort | switchover | abnormal | </a:t>
            </a:r>
          </a:p>
          <a:p>
            <a:pPr algn="just" latinLnBrk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None/>
            </a:pPr>
            <a:r>
              <a:rPr lang="en-US" altLang="ko-KR" sz="1400" smtClean="0">
                <a:latin typeface="맑은 고딕" pitchFamily="50" charset="-127"/>
                <a:ea typeface="맑은 고딕" pitchFamily="50" charset="-127"/>
              </a:rPr>
              <a:t>                 NORMAL | POST_TX | IMMEDIATE | ABORT | SWITCHOVER | ABNORMAL ]</a:t>
            </a:r>
            <a:endParaRPr lang="en-US" altLang="ko-KR" sz="140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5607" name="직사각형 1"/>
          <p:cNvSpPr>
            <a:spLocks noChangeArrowheads="1"/>
          </p:cNvSpPr>
          <p:nvPr/>
        </p:nvSpPr>
        <p:spPr bwMode="auto">
          <a:xfrm>
            <a:off x="287338" y="873125"/>
            <a:ext cx="8597900" cy="5630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1959366"/>
              </p:ext>
            </p:extLst>
          </p:nvPr>
        </p:nvGraphicFramePr>
        <p:xfrm>
          <a:off x="515874" y="2780928"/>
          <a:ext cx="8300902" cy="356616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211810"/>
                <a:gridCol w="7089092"/>
              </a:tblGrid>
              <a:tr h="25202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옵션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</a:tr>
              <a:tr h="127248">
                <a:tc>
                  <a:txBody>
                    <a:bodyPr/>
                    <a:lstStyle/>
                    <a:p>
                      <a:pPr latinLnBrk="1"/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dirty="0" smtClean="0">
                          <a:latin typeface="맑은 고딕" pitchFamily="50" charset="-127"/>
                          <a:ea typeface="맑은 고딕" pitchFamily="50" charset="-127"/>
                        </a:rPr>
                        <a:t>옵션이 없는 경우 </a:t>
                      </a:r>
                      <a:r>
                        <a:rPr lang="en-US" altLang="ko-KR" sz="14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를 정상 모드로 종료하는 옵션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ko-KR" altLang="en-US" sz="14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</a:tr>
              <a:tr h="0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-h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</a:t>
                      </a:r>
                      <a:r>
                        <a:rPr lang="en-US" altLang="ko-KR" sz="1400" baseline="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bdown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을 사용하기 위한 간단한 도움말을 보여주는 옵션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ko-KR" altLang="en-US" sz="14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</a:tr>
              <a:tr h="427548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-t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서버를 종료할 수 있는 옵션이다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이 옵션은 생략이 가능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</a:p>
                    <a:p>
                      <a:pPr latinLnBrk="1"/>
                      <a:endParaRPr lang="en-US" altLang="ko-KR" sz="14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en-US" altLang="ko-KR" sz="14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en-US" altLang="ko-KR" sz="14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en-US" altLang="ko-KR" sz="14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en-US" altLang="ko-KR" sz="14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en-US" altLang="ko-KR" sz="14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en-US" altLang="ko-KR" sz="14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en-US" altLang="ko-KR" sz="14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en-US" altLang="ko-KR" sz="14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en-US" altLang="ko-KR" sz="1400" baseline="0" dirty="0" smtClean="0"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latinLnBrk="1"/>
                      <a:endParaRPr lang="ko-KR" altLang="en-US" sz="14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5027573"/>
              </p:ext>
            </p:extLst>
          </p:nvPr>
        </p:nvGraphicFramePr>
        <p:xfrm>
          <a:off x="1907703" y="4106572"/>
          <a:ext cx="6768753" cy="1950720"/>
        </p:xfrm>
        <a:graphic>
          <a:graphicData uri="http://schemas.openxmlformats.org/drawingml/2006/table">
            <a:tbl>
              <a:tblPr firstRow="1" firstCol="1" bandRow="1">
                <a:tableStyleId>{21E4AEA4-8DFA-4A89-87EB-49C32662AFE0}</a:tableStyleId>
              </a:tblPr>
              <a:tblGrid>
                <a:gridCol w="1443331"/>
                <a:gridCol w="5325422"/>
              </a:tblGrid>
              <a:tr h="14146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다운 모드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208152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NORMAL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dirty="0" smtClean="0">
                          <a:latin typeface="맑은 고딕" pitchFamily="50" charset="-127"/>
                          <a:ea typeface="맑은 고딕" pitchFamily="50" charset="-127"/>
                        </a:rPr>
                        <a:t>일반적인 종료 모드</a:t>
                      </a:r>
                      <a:r>
                        <a:rPr lang="en-US" altLang="ko-KR" sz="1400" dirty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ko-KR" altLang="en-US" sz="14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solidFill>
                      <a:schemeClr val="accent3"/>
                    </a:solidFill>
                  </a:tcPr>
                </a:tc>
              </a:tr>
              <a:tr h="240497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POST_TX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dirty="0" smtClean="0">
                          <a:latin typeface="맑은 고딕" pitchFamily="50" charset="-127"/>
                          <a:ea typeface="맑은 고딕" pitchFamily="50" charset="-127"/>
                        </a:rPr>
                        <a:t>모든 트랜잭션이 끝날 때까지 기다리고 나서 </a:t>
                      </a:r>
                      <a:r>
                        <a:rPr lang="en-US" altLang="ko-KR" sz="14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를 종료하는 모드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ko-KR" altLang="en-US" sz="14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solidFill>
                      <a:schemeClr val="accent3"/>
                    </a:solidFill>
                  </a:tcPr>
                </a:tc>
              </a:tr>
              <a:tr h="353858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IMMEDIATE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dirty="0" smtClean="0">
                          <a:latin typeface="맑은 고딕" pitchFamily="50" charset="-127"/>
                          <a:ea typeface="맑은 고딕" pitchFamily="50" charset="-127"/>
                        </a:rPr>
                        <a:t>현재 수행 중인 모든 작업을 강제로 중단시키며</a:t>
                      </a:r>
                      <a:r>
                        <a:rPr lang="en-US" altLang="ko-KR" sz="1400" dirty="0" smtClean="0">
                          <a:latin typeface="맑은 고딕" pitchFamily="50" charset="-127"/>
                          <a:ea typeface="맑은 고딕" pitchFamily="50" charset="-127"/>
                        </a:rPr>
                        <a:t>, </a:t>
                      </a:r>
                      <a:r>
                        <a:rPr lang="ko-KR" altLang="en-US" sz="1400" dirty="0" smtClean="0">
                          <a:latin typeface="맑은 고딕" pitchFamily="50" charset="-127"/>
                          <a:ea typeface="맑은 고딕" pitchFamily="50" charset="-127"/>
                        </a:rPr>
                        <a:t>진행중인 트랜잭션을 롤백하고 </a:t>
                      </a:r>
                      <a:r>
                        <a:rPr lang="en-US" altLang="ko-KR" sz="14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를 종료하는 모드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r>
                        <a:rPr lang="ko-KR" altLang="en-US" sz="140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endParaRPr lang="ko-KR" altLang="en-US" sz="14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solidFill>
                      <a:schemeClr val="accent3"/>
                    </a:solidFill>
                  </a:tcPr>
                </a:tc>
              </a:tr>
              <a:tr h="208152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ABORT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의 프로세스를 강제로 종료하는 모드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ko-KR" altLang="en-US" sz="14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>
                    <a:solidFill>
                      <a:schemeClr val="accent3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6829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종료</a:t>
            </a:r>
          </a:p>
        </p:txBody>
      </p:sp>
      <p:sp>
        <p:nvSpPr>
          <p:cNvPr id="2560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종료</a:t>
            </a:r>
          </a:p>
          <a:p>
            <a:pPr marL="357187" lvl="1" indent="0">
              <a:buNone/>
            </a:pPr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25607" name="직사각형 1"/>
          <p:cNvSpPr>
            <a:spLocks noChangeArrowheads="1"/>
          </p:cNvSpPr>
          <p:nvPr/>
        </p:nvSpPr>
        <p:spPr bwMode="auto">
          <a:xfrm>
            <a:off x="287338" y="873125"/>
            <a:ext cx="8597900" cy="5630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sp>
        <p:nvSpPr>
          <p:cNvPr id="8" name="Rectangle 2"/>
          <p:cNvSpPr>
            <a:spLocks noChangeArrowheads="1"/>
          </p:cNvSpPr>
          <p:nvPr/>
        </p:nvSpPr>
        <p:spPr bwMode="auto">
          <a:xfrm>
            <a:off x="685800" y="1524000"/>
            <a:ext cx="7772400" cy="472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algn="just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Database Close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TSM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있는 모든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Database Data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와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Recovery Data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Data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과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Redo Log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에 각각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기록.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just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Dismounting Database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 </a:t>
            </a: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Control File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을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Close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342900" indent="-342900" algn="just" eaLnBrk="1" latinLnBrk="1" hangingPunct="1">
              <a:spcBef>
                <a:spcPct val="20000"/>
              </a:spcBef>
              <a:buFontTx/>
              <a:buChar char="•"/>
            </a:pPr>
            <a:r>
              <a:rPr lang="en-US" altLang="ko-KR" sz="1400" b="1" dirty="0">
                <a:latin typeface="맑은 고딕" pitchFamily="50" charset="-127"/>
                <a:ea typeface="맑은 고딕" pitchFamily="50" charset="-127"/>
              </a:rPr>
              <a:t>Instance Shutdown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TSM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있는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Memory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제거되고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, Process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종료.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  <a:p>
            <a:pPr marL="742950" lvl="1" indent="-285750" algn="just" eaLnBrk="1" latinLnBrk="1" hangingPunct="1">
              <a:spcBef>
                <a:spcPct val="20000"/>
              </a:spcBef>
              <a:buFontTx/>
              <a:buChar char="–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Abnormal Shutdown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이 되었을 경우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TSM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에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Memory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상주해 있거나 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Process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가 종료되지 않을 수가 있다. 따라서 남아 있는 이전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Instance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제거하거나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,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tbdown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abort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명령어를 이용하여 새로운 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Instance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강제로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종료하고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tbdown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clean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ko-KR" altLang="en-US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96861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종료</a:t>
            </a:r>
          </a:p>
        </p:txBody>
      </p:sp>
      <p:sp>
        <p:nvSpPr>
          <p:cNvPr id="2560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abort</a:t>
            </a:r>
            <a:endParaRPr lang="ko-KR" altLang="en-US" dirty="0" smtClean="0"/>
          </a:p>
          <a:p>
            <a:pPr lvl="1"/>
            <a:r>
              <a:rPr lang="en-US" altLang="ko-KR" dirty="0" smtClean="0"/>
              <a:t>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프로세스를 강제로 종료하는 모드</a:t>
            </a:r>
            <a:r>
              <a:rPr lang="en-US" altLang="ko-KR" dirty="0" smtClean="0"/>
              <a:t>.</a:t>
            </a:r>
          </a:p>
          <a:p>
            <a:pPr lvl="1"/>
            <a:r>
              <a:rPr lang="en-US" altLang="ko-KR" dirty="0" smtClean="0"/>
              <a:t>ABORT</a:t>
            </a:r>
            <a:r>
              <a:rPr lang="ko-KR" altLang="en-US" dirty="0" smtClean="0"/>
              <a:t>는 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에 </a:t>
            </a:r>
            <a:r>
              <a:rPr lang="en-US" altLang="ko-KR" dirty="0" smtClean="0"/>
              <a:t>SYS </a:t>
            </a:r>
            <a:r>
              <a:rPr lang="ko-KR" altLang="en-US" dirty="0" smtClean="0"/>
              <a:t>사용자로 접속한 다음 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의 </a:t>
            </a:r>
            <a:r>
              <a:rPr lang="en-US" altLang="ko-KR" dirty="0" smtClean="0"/>
              <a:t>MTHR </a:t>
            </a:r>
            <a:r>
              <a:rPr lang="ko-KR" altLang="en-US" dirty="0" smtClean="0"/>
              <a:t>프로세스가 모든 프로세스를 </a:t>
            </a:r>
            <a:r>
              <a:rPr lang="en-US" altLang="ko-KR" dirty="0" smtClean="0"/>
              <a:t>OS</a:t>
            </a:r>
            <a:r>
              <a:rPr lang="ko-KR" altLang="en-US" dirty="0" smtClean="0"/>
              <a:t>의 강제 종료 시그널을 전달하여 강제로 종료시키는 모드이다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따라서 이 모드는 비상 시에 사용하며</a:t>
            </a:r>
            <a:r>
              <a:rPr lang="en-US" altLang="ko-KR" dirty="0" smtClean="0"/>
              <a:t>. </a:t>
            </a:r>
            <a:r>
              <a:rPr lang="ko-KR" altLang="en-US" dirty="0" smtClean="0"/>
              <a:t>다음 번에 </a:t>
            </a:r>
            <a:r>
              <a:rPr lang="en-US" altLang="ko-KR" dirty="0" err="1" smtClean="0"/>
              <a:t>TiberoRDBMS</a:t>
            </a:r>
            <a:r>
              <a:rPr lang="ko-KR" altLang="en-US" dirty="0" smtClean="0"/>
              <a:t>를 기동할 때 파손 복구 과정이 필요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/>
          </a:p>
          <a:p>
            <a:pPr lvl="1"/>
            <a:r>
              <a:rPr lang="en-US" altLang="ko-KR" dirty="0"/>
              <a:t>ABORT</a:t>
            </a:r>
            <a:r>
              <a:rPr lang="ko-KR" altLang="en-US" dirty="0"/>
              <a:t>는 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가 </a:t>
            </a:r>
            <a:r>
              <a:rPr lang="ko-KR" altLang="en-US" dirty="0"/>
              <a:t>강제로 종료시키므로 사용하던 시스템 리소스를 해제할 기회가 없다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따라서 </a:t>
            </a:r>
            <a:r>
              <a:rPr lang="ko-KR" altLang="en-US" dirty="0"/>
              <a:t>서버가 종료된 다음에도 공유 메모리</a:t>
            </a:r>
            <a:r>
              <a:rPr lang="en-US" altLang="ko-KR" dirty="0"/>
              <a:t>(Shared Memory), </a:t>
            </a:r>
            <a:r>
              <a:rPr lang="ko-KR" altLang="en-US" dirty="0" err="1"/>
              <a:t>세마포어</a:t>
            </a:r>
            <a:r>
              <a:rPr lang="en-US" altLang="ko-KR" dirty="0"/>
              <a:t>(Semaphore) </a:t>
            </a:r>
            <a:r>
              <a:rPr lang="ko-KR" altLang="en-US" dirty="0"/>
              <a:t>등의 시스템 </a:t>
            </a:r>
            <a:r>
              <a:rPr lang="ko-KR" altLang="en-US" dirty="0" smtClean="0"/>
              <a:t>리소스가 </a:t>
            </a:r>
            <a:r>
              <a:rPr lang="ko-KR" altLang="en-US" dirty="0"/>
              <a:t>남아있을 수 있으며</a:t>
            </a:r>
            <a:r>
              <a:rPr lang="en-US" altLang="ko-KR" dirty="0"/>
              <a:t>, </a:t>
            </a:r>
            <a:r>
              <a:rPr lang="ko-KR" altLang="en-US" dirty="0"/>
              <a:t>로그 파일이나 데이터 파일도 </a:t>
            </a:r>
            <a:r>
              <a:rPr lang="ko-KR" altLang="en-US" dirty="0" smtClean="0"/>
              <a:t>동</a:t>
            </a:r>
            <a:r>
              <a:rPr lang="ko-KR" altLang="en-US" dirty="0"/>
              <a:t>일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/>
          </a:p>
          <a:p>
            <a:pPr lvl="1"/>
            <a:r>
              <a:rPr lang="en-US" altLang="ko-KR" dirty="0" err="1" smtClean="0"/>
              <a:t>tbdown</a:t>
            </a:r>
            <a:r>
              <a:rPr lang="en-US" altLang="ko-KR" dirty="0" smtClean="0"/>
              <a:t> abort </a:t>
            </a:r>
            <a:r>
              <a:rPr lang="ko-KR" altLang="en-US" dirty="0" smtClean="0"/>
              <a:t>이후에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 smtClean="0"/>
              <a:t>재 기동 시 파손복구에 많은 시간이 소요 가능성 존재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/>
          </a:p>
          <a:p>
            <a:pPr lvl="1"/>
            <a:r>
              <a:rPr lang="en-US" altLang="ko-KR" dirty="0" smtClean="0"/>
              <a:t>ABORT </a:t>
            </a:r>
            <a:r>
              <a:rPr lang="ko-KR" altLang="en-US" dirty="0" smtClean="0"/>
              <a:t>는 다음과 같은 상황에서만 사용하도록 권장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lvl="2"/>
            <a:endParaRPr lang="en-US" altLang="ko-KR" dirty="0" smtClean="0"/>
          </a:p>
          <a:p>
            <a:pPr lvl="1"/>
            <a:endParaRPr lang="en-US" altLang="ko-KR" dirty="0"/>
          </a:p>
          <a:p>
            <a:pPr lvl="1"/>
            <a:endParaRPr lang="en-US" altLang="ko-KR" dirty="0" smtClean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ko-KR" altLang="en-US" dirty="0" smtClean="0"/>
          </a:p>
          <a:p>
            <a:pPr lvl="1"/>
            <a:endParaRPr lang="ko-KR" altLang="en-US" dirty="0" smtClean="0"/>
          </a:p>
        </p:txBody>
      </p:sp>
      <p:sp>
        <p:nvSpPr>
          <p:cNvPr id="25607" name="직사각형 1"/>
          <p:cNvSpPr>
            <a:spLocks noChangeArrowheads="1"/>
          </p:cNvSpPr>
          <p:nvPr/>
        </p:nvSpPr>
        <p:spPr bwMode="auto">
          <a:xfrm>
            <a:off x="287338" y="873125"/>
            <a:ext cx="8597900" cy="5630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sp>
        <p:nvSpPr>
          <p:cNvPr id="3" name="직사각형 2"/>
          <p:cNvSpPr/>
          <p:nvPr/>
        </p:nvSpPr>
        <p:spPr bwMode="auto">
          <a:xfrm>
            <a:off x="755576" y="4365104"/>
            <a:ext cx="7020780" cy="1620180"/>
          </a:xfrm>
          <a:prstGeom prst="rect">
            <a:avLst/>
          </a:prstGeom>
          <a:solidFill>
            <a:srgbClr val="FFFF99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36000" numCol="1" rtlCol="0" anchor="ctr" anchorCtr="0" compatLnSpc="1">
            <a:prstTxWarp prst="textNoShape">
              <a:avLst/>
            </a:prstTxWarp>
          </a:bodyPr>
          <a:lstStyle/>
          <a:p>
            <a:pPr marL="263525" lvl="2" indent="-171450">
              <a:buFont typeface="Wingdings" pitchFamily="2" charset="2"/>
              <a:buChar char="ü"/>
            </a:pP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의 내부 에러로 인한 정상적인 종료가 불가능한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경우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b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</a:b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(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예를 들어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,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모든 세션이 사용 중인 상태에서 클라이언트의 접속이 증가하는 경우</a:t>
            </a: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.)</a:t>
            </a:r>
          </a:p>
          <a:p>
            <a:pPr marL="268288" lvl="2" indent="-176213">
              <a:lnSpc>
                <a:spcPct val="200000"/>
              </a:lnSpc>
              <a:buFont typeface="Wingdings" pitchFamily="2" charset="2"/>
              <a:buChar char="ü"/>
            </a:pPr>
            <a:r>
              <a:rPr lang="en-US" altLang="ko-KR" sz="1400" dirty="0">
                <a:latin typeface="맑은 고딕" pitchFamily="50" charset="-127"/>
                <a:ea typeface="맑은 고딕" pitchFamily="50" charset="-127"/>
              </a:rPr>
              <a:t>H/W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에 문제가 발생하여 </a:t>
            </a: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즉시 종료해야 하는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경우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  <a:p>
            <a:pPr marL="268288" lvl="2" indent="-176213">
              <a:lnSpc>
                <a:spcPct val="200000"/>
              </a:lnSpc>
              <a:buFont typeface="Wingdings" pitchFamily="2" charset="2"/>
              <a:buChar char="ü"/>
            </a:pP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해킹 등의 비상 상태가 발생하여 </a:t>
            </a:r>
            <a:r>
              <a:rPr lang="en-US" altLang="ko-KR" sz="1400" dirty="0" err="1" smtClean="0">
                <a:latin typeface="맑은 고딕" pitchFamily="50" charset="-127"/>
                <a:ea typeface="맑은 고딕" pitchFamily="50" charset="-127"/>
              </a:rPr>
              <a:t>Tibero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sz="1400" dirty="0">
                <a:latin typeface="맑은 고딕" pitchFamily="50" charset="-127"/>
                <a:ea typeface="맑은 고딕" pitchFamily="50" charset="-127"/>
              </a:rPr>
              <a:t>를 즉시 종료해야 하는 </a:t>
            </a:r>
            <a:r>
              <a:rPr lang="ko-KR" altLang="en-US" sz="1400" dirty="0" smtClean="0">
                <a:latin typeface="맑은 고딕" pitchFamily="50" charset="-127"/>
                <a:ea typeface="맑은 고딕" pitchFamily="50" charset="-127"/>
              </a:rPr>
              <a:t>경우</a:t>
            </a:r>
            <a:r>
              <a:rPr lang="en-US" altLang="ko-KR" sz="1400" dirty="0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 sz="1400" dirty="0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778891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종료</a:t>
            </a:r>
          </a:p>
        </p:txBody>
      </p:sp>
      <p:sp>
        <p:nvSpPr>
          <p:cNvPr id="2560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clean</a:t>
            </a:r>
          </a:p>
          <a:p>
            <a:endParaRPr lang="en-US" altLang="ko-KR" dirty="0"/>
          </a:p>
          <a:p>
            <a:endParaRPr lang="en-US" altLang="ko-KR" dirty="0" smtClean="0"/>
          </a:p>
          <a:p>
            <a:endParaRPr lang="en-US" altLang="ko-KR" dirty="0" smtClean="0"/>
          </a:p>
          <a:p>
            <a:endParaRPr lang="en-US" altLang="ko-KR" dirty="0"/>
          </a:p>
          <a:p>
            <a:endParaRPr lang="en-US" altLang="ko-KR" dirty="0" smtClean="0"/>
          </a:p>
          <a:p>
            <a:r>
              <a:rPr lang="en-US" altLang="ko-KR" dirty="0" smtClean="0"/>
              <a:t> kill </a:t>
            </a:r>
            <a:r>
              <a:rPr lang="ko-KR" altLang="en-US" dirty="0"/>
              <a:t>명령으로 종료한 경우</a:t>
            </a:r>
            <a:r>
              <a:rPr lang="en-US" altLang="ko-KR" dirty="0"/>
              <a:t>, </a:t>
            </a:r>
            <a:r>
              <a:rPr lang="en-US" altLang="ko-KR" dirty="0" err="1"/>
              <a:t>tbdown</a:t>
            </a:r>
            <a:r>
              <a:rPr lang="en-US" altLang="ko-KR" dirty="0"/>
              <a:t> clean </a:t>
            </a:r>
            <a:r>
              <a:rPr lang="ko-KR" altLang="en-US" dirty="0"/>
              <a:t>를 </a:t>
            </a:r>
            <a:r>
              <a:rPr lang="ko-KR" altLang="en-US" dirty="0" smtClean="0"/>
              <a:t>실행</a:t>
            </a:r>
            <a:r>
              <a:rPr lang="en-US" altLang="ko-KR" dirty="0" smtClean="0"/>
              <a:t>.</a:t>
            </a:r>
            <a:endParaRPr lang="en-US" altLang="ko-KR" dirty="0"/>
          </a:p>
          <a:p>
            <a:pPr lvl="1"/>
            <a:r>
              <a:rPr lang="ko-KR" altLang="en-US" dirty="0"/>
              <a:t>만약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/>
              <a:t>서버가 </a:t>
            </a:r>
            <a:r>
              <a:rPr lang="en-US" altLang="ko-KR" dirty="0"/>
              <a:t>Kill </a:t>
            </a:r>
            <a:r>
              <a:rPr lang="ko-KR" altLang="en-US" dirty="0"/>
              <a:t>과 같은 시스템 내부 명령어에 의해서 비정상적으로 종료된 경우</a:t>
            </a:r>
            <a:r>
              <a:rPr lang="en-US" altLang="ko-KR" dirty="0"/>
              <a:t>, </a:t>
            </a:r>
            <a:r>
              <a:rPr lang="ko-KR" altLang="en-US" dirty="0" err="1"/>
              <a:t>운영중에</a:t>
            </a:r>
            <a:r>
              <a:rPr lang="ko-KR" altLang="en-US" dirty="0"/>
              <a:t> 사용하였던 공유 메모리나 </a:t>
            </a:r>
            <a:r>
              <a:rPr lang="ko-KR" altLang="en-US" dirty="0" err="1"/>
              <a:t>세마포어</a:t>
            </a:r>
            <a:r>
              <a:rPr lang="ko-KR" altLang="en-US" dirty="0"/>
              <a:t> 자원들이 해제가 </a:t>
            </a:r>
            <a:r>
              <a:rPr lang="ko-KR" altLang="en-US" dirty="0" err="1"/>
              <a:t>않</a:t>
            </a:r>
            <a:r>
              <a:rPr lang="ko-KR" altLang="en-US" dirty="0"/>
              <a:t> 될 수 있다</a:t>
            </a:r>
            <a:r>
              <a:rPr lang="en-US" altLang="ko-KR" dirty="0"/>
              <a:t>. </a:t>
            </a:r>
            <a:r>
              <a:rPr lang="ko-KR" altLang="en-US" dirty="0"/>
              <a:t>이런 경우 </a:t>
            </a:r>
            <a:r>
              <a:rPr lang="en-US" altLang="ko-KR" dirty="0" err="1" smtClean="0"/>
              <a:t>Tibero</a:t>
            </a:r>
            <a:r>
              <a:rPr lang="en-US" altLang="ko-KR" dirty="0" smtClean="0"/>
              <a:t> </a:t>
            </a:r>
            <a:r>
              <a:rPr lang="ko-KR" altLang="en-US" dirty="0"/>
              <a:t>가 정상적으로 재 기동 </a:t>
            </a:r>
            <a:r>
              <a:rPr lang="ko-KR" altLang="en-US" dirty="0" err="1"/>
              <a:t>하지않게</a:t>
            </a:r>
            <a:r>
              <a:rPr lang="ko-KR" altLang="en-US" dirty="0"/>
              <a:t> 되므로</a:t>
            </a:r>
            <a:r>
              <a:rPr lang="en-US" altLang="ko-KR" dirty="0"/>
              <a:t>, </a:t>
            </a:r>
            <a:r>
              <a:rPr lang="en-US" altLang="ko-KR" dirty="0" err="1"/>
              <a:t>tbdown</a:t>
            </a:r>
            <a:r>
              <a:rPr lang="en-US" altLang="ko-KR" dirty="0"/>
              <a:t> clean </a:t>
            </a:r>
            <a:r>
              <a:rPr lang="ko-KR" altLang="en-US" dirty="0"/>
              <a:t>으로 기존 자원을 </a:t>
            </a:r>
            <a:r>
              <a:rPr lang="ko-KR" altLang="en-US" dirty="0" smtClean="0"/>
              <a:t>해제시킨 후 </a:t>
            </a:r>
            <a:endParaRPr lang="en-US" altLang="ko-KR" dirty="0" smtClean="0"/>
          </a:p>
          <a:p>
            <a:pPr marL="357187" lvl="1" indent="0">
              <a:buNone/>
            </a:pPr>
            <a:r>
              <a:rPr lang="en-US" altLang="ko-KR" dirty="0"/>
              <a:t> </a:t>
            </a:r>
            <a:r>
              <a:rPr lang="en-US" altLang="ko-KR" dirty="0" smtClean="0"/>
              <a:t> </a:t>
            </a:r>
            <a:r>
              <a:rPr lang="en-US" altLang="ko-KR" dirty="0" err="1" smtClean="0"/>
              <a:t>tbboot</a:t>
            </a:r>
            <a:r>
              <a:rPr lang="en-US" altLang="ko-KR" dirty="0" smtClean="0"/>
              <a:t> </a:t>
            </a:r>
            <a:r>
              <a:rPr lang="ko-KR" altLang="en-US" dirty="0"/>
              <a:t>를 </a:t>
            </a:r>
            <a:r>
              <a:rPr lang="ko-KR" altLang="en-US" dirty="0" smtClean="0"/>
              <a:t>실행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/>
          </a:p>
          <a:p>
            <a:pPr marL="0" indent="0">
              <a:buNone/>
            </a:pPr>
            <a:endParaRPr lang="en-US" altLang="ko-KR" dirty="0"/>
          </a:p>
        </p:txBody>
      </p:sp>
      <p:sp>
        <p:nvSpPr>
          <p:cNvPr id="25607" name="직사각형 1"/>
          <p:cNvSpPr>
            <a:spLocks noChangeArrowheads="1"/>
          </p:cNvSpPr>
          <p:nvPr/>
        </p:nvSpPr>
        <p:spPr bwMode="auto">
          <a:xfrm>
            <a:off x="287338" y="873125"/>
            <a:ext cx="8597900" cy="5630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9284358"/>
              </p:ext>
            </p:extLst>
          </p:nvPr>
        </p:nvGraphicFramePr>
        <p:xfrm>
          <a:off x="515874" y="1233990"/>
          <a:ext cx="8300902" cy="1330914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211810"/>
                <a:gridCol w="7089092"/>
              </a:tblGrid>
              <a:tr h="252028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dirty="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옵션</a:t>
                      </a:r>
                      <a:endParaRPr lang="ko-KR" altLang="en-US" sz="14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설명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</a:tr>
              <a:tr h="1026114"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smtClean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</a:rPr>
                        <a:t>clean</a:t>
                      </a:r>
                      <a:endParaRPr lang="ko-KR" altLang="en-US" sz="140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40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서버가 비정상 종료된 상태에서 </a:t>
                      </a:r>
                      <a:r>
                        <a:rPr lang="ko-KR" altLang="en-US" sz="1400" baseline="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운영중에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사용하였던 공유 메모리나 </a:t>
                      </a:r>
                      <a:r>
                        <a:rPr lang="ko-KR" altLang="en-US" sz="1400" baseline="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세마포어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자원들을 해제하는 옵션이다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 </a:t>
                      </a:r>
                      <a:r>
                        <a:rPr lang="en-US" altLang="ko-KR" sz="1400" baseline="0" dirty="0" err="1" smtClean="0">
                          <a:latin typeface="맑은 고딕" pitchFamily="50" charset="-127"/>
                          <a:ea typeface="맑은 고딕" pitchFamily="50" charset="-127"/>
                        </a:rPr>
                        <a:t>Tibero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lang="ko-KR" altLang="en-US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서버가 운영 중일 때는 사용 할 수 없는 옵션</a:t>
                      </a:r>
                      <a:r>
                        <a:rPr lang="en-US" altLang="ko-KR" sz="1400" baseline="0" dirty="0" smtClean="0">
                          <a:latin typeface="맑은 고딕" pitchFamily="50" charset="-127"/>
                          <a:ea typeface="맑은 고딕" pitchFamily="50" charset="-127"/>
                        </a:rPr>
                        <a:t>.</a:t>
                      </a:r>
                      <a:endParaRPr lang="ko-KR" altLang="en-US" sz="1400" dirty="0"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6" name="직사각형 5"/>
          <p:cNvSpPr/>
          <p:nvPr/>
        </p:nvSpPr>
        <p:spPr>
          <a:xfrm>
            <a:off x="683568" y="4365104"/>
            <a:ext cx="7920880" cy="1569660"/>
          </a:xfrm>
          <a:prstGeom prst="rect">
            <a:avLst/>
          </a:prstGeom>
          <a:solidFill>
            <a:srgbClr val="FFFF99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ko-KR" b="1" u="sng" smtClean="0">
                <a:latin typeface="맑은 고딕" pitchFamily="50" charset="-127"/>
                <a:ea typeface="맑은 고딕" pitchFamily="50" charset="-127"/>
              </a:rPr>
              <a:t>BOOT_WITH_AUTO_DOWN_CLEAN </a:t>
            </a:r>
            <a:r>
              <a:rPr lang="ko-KR" altLang="en-US" b="1" u="sng" err="1" smtClean="0">
                <a:latin typeface="맑은 고딕" pitchFamily="50" charset="-127"/>
                <a:ea typeface="맑은 고딕" pitchFamily="50" charset="-127"/>
              </a:rPr>
              <a:t>파라미터</a:t>
            </a:r>
            <a:endParaRPr lang="en-US" altLang="ko-KR" b="1" u="sng" smtClean="0">
              <a:latin typeface="맑은 고딕" pitchFamily="50" charset="-127"/>
              <a:ea typeface="맑은 고딕" pitchFamily="50" charset="-127"/>
            </a:endParaRPr>
          </a:p>
          <a:p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비정상적으로 종료되더라도 초기화 </a:t>
            </a:r>
            <a:r>
              <a:rPr lang="ko-KR" altLang="en-US" err="1" smtClean="0">
                <a:latin typeface="맑은 고딕" pitchFamily="50" charset="-127"/>
                <a:ea typeface="맑은 고딕" pitchFamily="50" charset="-127"/>
              </a:rPr>
              <a:t>파라미터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BOOT_WITH_AUTO_DOWN_CLEAN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를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Y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로 설정하면 자동으로 이전 운영 중에 사용하였던 자원을 해제시켜 부팅을 시킬 수는 있다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 </a:t>
            </a:r>
          </a:p>
          <a:p>
            <a:endParaRPr lang="en-US" altLang="ko-KR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하지만 관리자가 서버의 비정상 종료 상황을 제대로 인지하지 못 하고 서버 운영을 할 수 있으며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, </a:t>
            </a:r>
          </a:p>
          <a:p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기존 자원이나 프로세스가 제대로 정리가 안 되는 예외적이 상황이 발생하여 충돌이 날 수 있으므로 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BOOT_WITH_AUTO_DOWN_CLEAN </a:t>
            </a:r>
            <a:r>
              <a:rPr lang="ko-KR" altLang="en-US" smtClean="0">
                <a:latin typeface="맑은 고딕" pitchFamily="50" charset="-127"/>
                <a:ea typeface="맑은 고딕" pitchFamily="50" charset="-127"/>
              </a:rPr>
              <a:t>옵션을 켜는 것을 권장하지 않는다</a:t>
            </a:r>
            <a:r>
              <a:rPr lang="en-US" altLang="ko-KR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415348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종료</a:t>
            </a:r>
          </a:p>
        </p:txBody>
      </p:sp>
      <p:sp>
        <p:nvSpPr>
          <p:cNvPr id="2560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 smtClean="0"/>
              <a:t> 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 POST_TX</a:t>
            </a:r>
          </a:p>
          <a:p>
            <a:pPr lvl="1"/>
            <a:r>
              <a:rPr lang="en-US" altLang="ko-KR" dirty="0" smtClean="0"/>
              <a:t> </a:t>
            </a:r>
            <a:r>
              <a:rPr lang="ko-KR" altLang="en-US" dirty="0" smtClean="0"/>
              <a:t>모든 트랜잭션이 끝날 때까지 기다리고 나서 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를 종료하는 모드이다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 smtClean="0"/>
          </a:p>
          <a:p>
            <a:pPr lvl="1"/>
            <a:r>
              <a:rPr lang="en-US" altLang="ko-KR" dirty="0" smtClean="0"/>
              <a:t> POST_TX</a:t>
            </a:r>
            <a:r>
              <a:rPr lang="ko-KR" altLang="en-US" dirty="0" smtClean="0"/>
              <a:t>는 </a:t>
            </a:r>
            <a:r>
              <a:rPr lang="en-US" altLang="ko-KR" dirty="0" err="1" smtClean="0"/>
              <a:t>Tibero</a:t>
            </a:r>
            <a:r>
              <a:rPr lang="ko-KR" altLang="en-US" dirty="0" smtClean="0"/>
              <a:t>에 </a:t>
            </a:r>
            <a:r>
              <a:rPr lang="en-US" altLang="ko-KR" dirty="0" smtClean="0"/>
              <a:t>SYS </a:t>
            </a:r>
            <a:r>
              <a:rPr lang="ko-KR" altLang="en-US" dirty="0" smtClean="0"/>
              <a:t>사용자로 접속한 다음 모든 트랜잭션이 끝날 때까지 기다린다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그 다음 </a:t>
            </a:r>
            <a:r>
              <a:rPr lang="en-US" altLang="ko-KR" dirty="0" err="1" smtClean="0"/>
              <a:t>TiberoRDBMS</a:t>
            </a:r>
            <a:r>
              <a:rPr lang="ko-KR" altLang="en-US" dirty="0" smtClean="0"/>
              <a:t>를 종료시킨다</a:t>
            </a:r>
            <a:r>
              <a:rPr lang="en-US" altLang="ko-KR" dirty="0" smtClean="0"/>
              <a:t>. </a:t>
            </a:r>
          </a:p>
          <a:p>
            <a:pPr lvl="1"/>
            <a:endParaRPr lang="en-US" altLang="ko-KR" dirty="0" smtClean="0"/>
          </a:p>
          <a:p>
            <a:pPr lvl="1"/>
            <a:r>
              <a:rPr lang="en-US" altLang="ko-KR" dirty="0" err="1" smtClean="0"/>
              <a:t>tbdown</a:t>
            </a:r>
            <a:r>
              <a:rPr lang="en-US" altLang="ko-KR" dirty="0" smtClean="0"/>
              <a:t> </a:t>
            </a:r>
            <a:r>
              <a:rPr lang="ko-KR" altLang="en-US" dirty="0" smtClean="0"/>
              <a:t>실행이 시작되면 더는 데이터베이스에 접속할 수 없고</a:t>
            </a:r>
            <a:r>
              <a:rPr lang="en-US" altLang="ko-KR" dirty="0" smtClean="0"/>
              <a:t>, </a:t>
            </a:r>
            <a:r>
              <a:rPr lang="ko-KR" altLang="en-US" dirty="0" smtClean="0"/>
              <a:t>이미 열려 있던 세션에서도 새로운 트랜잭션을 시작할 수 없게 된다</a:t>
            </a:r>
            <a:r>
              <a:rPr lang="en-US" altLang="ko-KR" dirty="0" smtClean="0"/>
              <a:t>. </a:t>
            </a:r>
            <a:r>
              <a:rPr lang="ko-KR" altLang="en-US" dirty="0" smtClean="0"/>
              <a:t>다만</a:t>
            </a:r>
            <a:r>
              <a:rPr lang="en-US" altLang="ko-KR" dirty="0" smtClean="0"/>
              <a:t>, </a:t>
            </a:r>
            <a:r>
              <a:rPr lang="ko-KR" altLang="en-US" dirty="0" smtClean="0"/>
              <a:t>현재 수행 중인 트랜잭션은 </a:t>
            </a:r>
            <a:r>
              <a:rPr lang="ko-KR" altLang="en-US" dirty="0" err="1" smtClean="0"/>
              <a:t>커밋</a:t>
            </a:r>
            <a:r>
              <a:rPr lang="ko-KR" altLang="en-US" dirty="0" smtClean="0"/>
              <a:t> 혹은 </a:t>
            </a:r>
            <a:r>
              <a:rPr lang="ko-KR" altLang="en-US" dirty="0" err="1" smtClean="0"/>
              <a:t>롤백할</a:t>
            </a:r>
            <a:r>
              <a:rPr lang="ko-KR" altLang="en-US" dirty="0" smtClean="0"/>
              <a:t> 때까지 제한 없이 수행할 수 있으며</a:t>
            </a:r>
            <a:r>
              <a:rPr lang="en-US" altLang="ko-KR" dirty="0" smtClean="0"/>
              <a:t>, </a:t>
            </a:r>
            <a:r>
              <a:rPr lang="ko-KR" altLang="en-US" dirty="0" err="1" smtClean="0"/>
              <a:t>커밋이나</a:t>
            </a:r>
            <a:r>
              <a:rPr lang="ko-KR" altLang="en-US" dirty="0" smtClean="0"/>
              <a:t> 롤백을 하는 순간 자동으로 데이터베이스 접속을 종료하게 된다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 smtClean="0"/>
          </a:p>
          <a:p>
            <a:pPr lvl="1"/>
            <a:r>
              <a:rPr lang="ko-KR" altLang="en-US" dirty="0" smtClean="0"/>
              <a:t> 또한</a:t>
            </a:r>
            <a:r>
              <a:rPr lang="en-US" altLang="ko-KR" dirty="0" smtClean="0"/>
              <a:t>, </a:t>
            </a:r>
            <a:r>
              <a:rPr lang="en-US" altLang="ko-KR" dirty="0" err="1" smtClean="0"/>
              <a:t>tbdown</a:t>
            </a:r>
            <a:r>
              <a:rPr lang="en-US" altLang="ko-KR" dirty="0" smtClean="0"/>
              <a:t> </a:t>
            </a:r>
            <a:r>
              <a:rPr lang="ko-KR" altLang="en-US" dirty="0" smtClean="0"/>
              <a:t>실행이 시작되면 데이터베이스에 접속한 클라이언트에게 서버 종료를 알리는 메시지를 보내지 않는다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 smtClean="0"/>
          </a:p>
          <a:p>
            <a:pPr lvl="1"/>
            <a:r>
              <a:rPr lang="en-US" altLang="ko-KR" dirty="0" err="1" smtClean="0"/>
              <a:t>tbSQL</a:t>
            </a:r>
            <a:r>
              <a:rPr lang="en-US" altLang="ko-KR" dirty="0" smtClean="0"/>
              <a:t> </a:t>
            </a:r>
            <a:r>
              <a:rPr lang="ko-KR" altLang="en-US" dirty="0" smtClean="0"/>
              <a:t>유틸리티 등에서는 클라이언트가 서버 종료를 즉시 알지 못하고 그 다음 명령을 실행할 때 비로소 </a:t>
            </a:r>
            <a:r>
              <a:rPr lang="en-US" altLang="ko-KR" dirty="0" err="1" smtClean="0"/>
              <a:t>TiberoRDBMS</a:t>
            </a:r>
            <a:r>
              <a:rPr lang="ko-KR" altLang="en-US" dirty="0" smtClean="0"/>
              <a:t>가 종료되었음을 알게 된다</a:t>
            </a:r>
            <a:r>
              <a:rPr lang="en-US" altLang="ko-KR" dirty="0" smtClean="0"/>
              <a:t>.</a:t>
            </a:r>
          </a:p>
          <a:p>
            <a:pPr lvl="1"/>
            <a:endParaRPr lang="en-US" altLang="ko-KR" dirty="0"/>
          </a:p>
          <a:p>
            <a:endParaRPr lang="en-US" altLang="ko-KR" dirty="0" smtClean="0"/>
          </a:p>
          <a:p>
            <a:endParaRPr lang="en-US" altLang="ko-KR" dirty="0" smtClean="0"/>
          </a:p>
          <a:p>
            <a:endParaRPr lang="en-US" altLang="ko-KR" dirty="0"/>
          </a:p>
          <a:p>
            <a:endParaRPr lang="en-US" altLang="ko-KR" dirty="0" smtClean="0"/>
          </a:p>
          <a:p>
            <a:pPr>
              <a:buNone/>
            </a:pPr>
            <a:endParaRPr lang="en-US" altLang="ko-KR" dirty="0"/>
          </a:p>
        </p:txBody>
      </p:sp>
      <p:sp>
        <p:nvSpPr>
          <p:cNvPr id="25607" name="직사각형 1"/>
          <p:cNvSpPr>
            <a:spLocks noChangeArrowheads="1"/>
          </p:cNvSpPr>
          <p:nvPr/>
        </p:nvSpPr>
        <p:spPr bwMode="auto">
          <a:xfrm>
            <a:off x="287338" y="873125"/>
            <a:ext cx="8597900" cy="5630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415348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10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/>
              <a:t>Tibero </a:t>
            </a:r>
            <a:r>
              <a:rPr lang="ko-KR" altLang="en-US" smtClean="0"/>
              <a:t>종료</a:t>
            </a:r>
          </a:p>
        </p:txBody>
      </p:sp>
      <p:sp>
        <p:nvSpPr>
          <p:cNvPr id="25603" name="Rectangle 11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mtClean="0"/>
              <a:t> </a:t>
            </a:r>
            <a:r>
              <a:rPr lang="en-US" altLang="ko-KR" err="1" smtClean="0"/>
              <a:t>tbdown</a:t>
            </a:r>
            <a:r>
              <a:rPr lang="en-US" altLang="ko-KR" smtClean="0"/>
              <a:t> POST_TX</a:t>
            </a:r>
          </a:p>
          <a:p>
            <a:pPr lvl="1"/>
            <a:r>
              <a:rPr lang="en-US" altLang="ko-KR" smtClean="0"/>
              <a:t> </a:t>
            </a:r>
            <a:r>
              <a:rPr lang="ko-KR" altLang="en-US" smtClean="0"/>
              <a:t>사용 예제 </a:t>
            </a:r>
            <a:endParaRPr lang="en-US" altLang="ko-KR" smtClean="0"/>
          </a:p>
          <a:p>
            <a:pPr lvl="1">
              <a:buNone/>
            </a:pPr>
            <a:endParaRPr lang="en-US" altLang="ko-KR"/>
          </a:p>
          <a:p>
            <a:endParaRPr lang="en-US" altLang="ko-KR" smtClean="0"/>
          </a:p>
          <a:p>
            <a:endParaRPr lang="en-US" altLang="ko-KR" smtClean="0"/>
          </a:p>
          <a:p>
            <a:endParaRPr lang="en-US" altLang="ko-KR"/>
          </a:p>
          <a:p>
            <a:endParaRPr lang="en-US" altLang="ko-KR" smtClean="0"/>
          </a:p>
          <a:p>
            <a:pPr>
              <a:buNone/>
            </a:pPr>
            <a:endParaRPr lang="en-US" altLang="ko-KR"/>
          </a:p>
        </p:txBody>
      </p:sp>
      <p:sp>
        <p:nvSpPr>
          <p:cNvPr id="25607" name="직사각형 1"/>
          <p:cNvSpPr>
            <a:spLocks noChangeArrowheads="1"/>
          </p:cNvSpPr>
          <p:nvPr/>
        </p:nvSpPr>
        <p:spPr bwMode="auto">
          <a:xfrm>
            <a:off x="287338" y="873125"/>
            <a:ext cx="8597900" cy="5630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 tIns="0" rIns="0" bIns="36000"/>
          <a:lstStyle/>
          <a:p>
            <a:pPr marL="1249363" indent="-625475" algn="just" eaLnBrk="0" latinLnBrk="0" hangingPunct="0">
              <a:lnSpc>
                <a:spcPct val="120000"/>
              </a:lnSpc>
              <a:spcAft>
                <a:spcPct val="15000"/>
              </a:spcAft>
              <a:buClr>
                <a:srgbClr val="087EA8"/>
              </a:buClr>
              <a:buFont typeface="-윤고딕120"/>
              <a:buChar char="▪"/>
              <a:tabLst>
                <a:tab pos="266700" algn="l"/>
              </a:tabLst>
            </a:pPr>
            <a:endParaRPr lang="ko-KR" altLang="en-US">
              <a:latin typeface="Arial Unicode MS" pitchFamily="50" charset="-127"/>
              <a:ea typeface="Arial Unicode MS" pitchFamily="50" charset="-127"/>
              <a:cs typeface="Arial Unicode MS" pitchFamily="50" charset="-127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647564" y="1520788"/>
            <a:ext cx="7920880" cy="4339650"/>
          </a:xfrm>
          <a:prstGeom prst="rect">
            <a:avLst/>
          </a:prstGeom>
          <a:solidFill>
            <a:srgbClr val="FFFF99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SQL&gt; CREATE TABLE T1 (COL1 NUMBER);</a:t>
            </a: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Table 'T1' created.</a:t>
            </a:r>
          </a:p>
          <a:p>
            <a:endParaRPr lang="en-US" altLang="ko-KR" b="1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SQL&gt; INSERT INTO T1 VALUES(10);</a:t>
            </a: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1 row inserted.</a:t>
            </a:r>
          </a:p>
          <a:p>
            <a:endParaRPr lang="en-US" altLang="ko-KR" b="1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SQL&gt; SELECT * FROM T1;</a:t>
            </a: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     COL1</a:t>
            </a: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----------</a:t>
            </a: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       10</a:t>
            </a:r>
          </a:p>
          <a:p>
            <a:endParaRPr lang="en-US" altLang="ko-KR" b="1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1 row selected.</a:t>
            </a:r>
          </a:p>
          <a:p>
            <a:endParaRPr lang="en-US" altLang="ko-KR" b="1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       ...</a:t>
            </a: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이 시점에서 </a:t>
            </a:r>
            <a:r>
              <a:rPr lang="en-US" altLang="ko-KR" b="1" err="1" smtClean="0">
                <a:latin typeface="맑은 고딕" pitchFamily="50" charset="-127"/>
                <a:ea typeface="맑은 고딕" pitchFamily="50" charset="-127"/>
              </a:rPr>
              <a:t>tbdown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POST_TX </a:t>
            </a: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명령을 실행한다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       ...</a:t>
            </a:r>
            <a:r>
              <a:rPr lang="en-US" altLang="ko-KR" b="1" err="1" smtClean="0">
                <a:latin typeface="맑은 고딕" pitchFamily="50" charset="-127"/>
                <a:ea typeface="맑은 고딕" pitchFamily="50" charset="-127"/>
              </a:rPr>
              <a:t>tbdown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명령은 트랜잭션이 끝나기를 기다린다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 b="1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SQL&gt; COMMIT;</a:t>
            </a: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Commit succeeded.</a:t>
            </a: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       ...</a:t>
            </a: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이 시점에서 실제로 서버가 종료되고 </a:t>
            </a:r>
            <a:r>
              <a:rPr lang="en-US" altLang="ko-KR" b="1" err="1" smtClean="0">
                <a:latin typeface="맑은 고딕" pitchFamily="50" charset="-127"/>
                <a:ea typeface="맑은 고딕" pitchFamily="50" charset="-127"/>
              </a:rPr>
              <a:t>tbdown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실행이 끝난다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.</a:t>
            </a:r>
          </a:p>
          <a:p>
            <a:endParaRPr lang="en-US" altLang="ko-KR" b="1" smtClean="0">
              <a:latin typeface="맑은 고딕" pitchFamily="50" charset="-127"/>
              <a:ea typeface="맑은 고딕" pitchFamily="50" charset="-127"/>
            </a:endParaRP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SQL&gt; SELECT * FROM T1;</a:t>
            </a: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TBR-2069: I/O read error</a:t>
            </a:r>
          </a:p>
          <a:p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       ...</a:t>
            </a: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서버가 종료되었으므로 </a:t>
            </a:r>
            <a:r>
              <a:rPr lang="en-US" altLang="ko-KR" b="1" err="1" smtClean="0">
                <a:latin typeface="맑은 고딕" pitchFamily="50" charset="-127"/>
                <a:ea typeface="맑은 고딕" pitchFamily="50" charset="-127"/>
              </a:rPr>
              <a:t>tbSQL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 </a:t>
            </a: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유틸리티의 프롬프트에서는 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TBR-2069 </a:t>
            </a:r>
            <a:r>
              <a:rPr lang="ko-KR" altLang="en-US" b="1" smtClean="0">
                <a:latin typeface="맑은 고딕" pitchFamily="50" charset="-127"/>
                <a:ea typeface="맑은 고딕" pitchFamily="50" charset="-127"/>
              </a:rPr>
              <a:t>에러가 발생된다</a:t>
            </a:r>
            <a:r>
              <a:rPr lang="en-US" altLang="ko-KR" b="1" smtClean="0">
                <a:latin typeface="맑은 고딕" pitchFamily="50" charset="-127"/>
                <a:ea typeface="맑은 고딕" pitchFamily="50" charset="-127"/>
              </a:rPr>
              <a:t>.</a:t>
            </a:r>
            <a:endParaRPr lang="en-US" altLang="ko-KR"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415348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4_기본 디자인">
  <a:themeElements>
    <a:clrScheme name="4_기본 디자인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4_기본 디자인">
      <a:majorFont>
        <a:latin typeface="-윤고딕140"/>
        <a:ea typeface="-윤고딕140"/>
        <a:cs typeface=""/>
      </a:majorFont>
      <a:minorFont>
        <a:latin typeface="-윤고딕140"/>
        <a:ea typeface="-윤고딕140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0" tIns="0" rIns="0" bIns="36000" numCol="1" anchor="t" anchorCtr="0" compatLnSpc="1">
        <a:prstTxWarp prst="textNoShape">
          <a:avLst/>
        </a:prstTxWarp>
      </a:bodyPr>
      <a:lstStyle>
        <a:defPPr marL="1249363" marR="0" indent="-625475" algn="just" defTabSz="914400" rtl="0" eaLnBrk="0" fontAlgn="base" latinLnBrk="0" hangingPunct="0">
          <a:lnSpc>
            <a:spcPct val="120000"/>
          </a:lnSpc>
          <a:spcBef>
            <a:spcPct val="0"/>
          </a:spcBef>
          <a:spcAft>
            <a:spcPct val="15000"/>
          </a:spcAft>
          <a:buClr>
            <a:srgbClr val="087EA8"/>
          </a:buClr>
          <a:buSzTx/>
          <a:buFont typeface="-윤고딕120" pitchFamily="18" charset="-127"/>
          <a:buChar char="▪"/>
          <a:tabLst>
            <a:tab pos="266700" algn="l"/>
          </a:tabLst>
          <a:defRPr kumimoji="1" lang="ko-KR" sz="1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-윤고딕120" pitchFamily="18" charset="-127"/>
            <a:ea typeface="-윤고딕120" pitchFamily="18" charset="-127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0" tIns="0" rIns="0" bIns="36000" numCol="1" anchor="t" anchorCtr="0" compatLnSpc="1">
        <a:prstTxWarp prst="textNoShape">
          <a:avLst/>
        </a:prstTxWarp>
      </a:bodyPr>
      <a:lstStyle>
        <a:defPPr marL="1249363" marR="0" indent="-625475" algn="just" defTabSz="914400" rtl="0" eaLnBrk="0" fontAlgn="base" latinLnBrk="0" hangingPunct="0">
          <a:lnSpc>
            <a:spcPct val="120000"/>
          </a:lnSpc>
          <a:spcBef>
            <a:spcPct val="0"/>
          </a:spcBef>
          <a:spcAft>
            <a:spcPct val="15000"/>
          </a:spcAft>
          <a:buClr>
            <a:srgbClr val="087EA8"/>
          </a:buClr>
          <a:buSzTx/>
          <a:buFont typeface="-윤고딕120" pitchFamily="18" charset="-127"/>
          <a:buChar char="▪"/>
          <a:tabLst>
            <a:tab pos="266700" algn="l"/>
          </a:tabLst>
          <a:defRPr kumimoji="1" lang="ko-KR" sz="1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-윤고딕120" pitchFamily="18" charset="-127"/>
            <a:ea typeface="-윤고딕120" pitchFamily="18" charset="-127"/>
          </a:defRPr>
        </a:defPPr>
      </a:lstStyle>
    </a:lnDef>
  </a:objectDefaults>
  <a:extraClrSchemeLst>
    <a:extraClrScheme>
      <a:clrScheme name="4_기본 디자인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기본 디자인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기본 디자인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기본 디자인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기본 디자인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기본 디자인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기본 디자인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85404</TotalTime>
  <Words>48369</Words>
  <Application>Microsoft Office PowerPoint</Application>
  <PresentationFormat>화면 슬라이드 쇼(4:3)</PresentationFormat>
  <Paragraphs>11579</Paragraphs>
  <Slides>438</Slides>
  <Notes>438</Notes>
  <HiddenSlides>0</HiddenSlides>
  <MMClips>0</MMClips>
  <ScaleCrop>false</ScaleCrop>
  <HeadingPairs>
    <vt:vector size="4" baseType="variant">
      <vt:variant>
        <vt:lpstr>테마</vt:lpstr>
      </vt:variant>
      <vt:variant>
        <vt:i4>1</vt:i4>
      </vt:variant>
      <vt:variant>
        <vt:lpstr>슬라이드 제목</vt:lpstr>
      </vt:variant>
      <vt:variant>
        <vt:i4>438</vt:i4>
      </vt:variant>
    </vt:vector>
  </HeadingPairs>
  <TitlesOfParts>
    <vt:vector size="439" baseType="lpstr">
      <vt:lpstr>4_기본 디자인</vt:lpstr>
      <vt:lpstr>PowerPoint 프레젠테이션</vt:lpstr>
      <vt:lpstr> </vt:lpstr>
      <vt:lpstr> Contents</vt:lpstr>
      <vt:lpstr> Contents</vt:lpstr>
      <vt:lpstr> Contents</vt:lpstr>
      <vt:lpstr>Tibero 회사</vt:lpstr>
      <vt:lpstr>Tibero Architecture</vt:lpstr>
      <vt:lpstr>Tibero Architecture</vt:lpstr>
      <vt:lpstr>주요기능</vt:lpstr>
      <vt:lpstr>주요기능 (안정성)</vt:lpstr>
      <vt:lpstr>주요기능 (안정성)</vt:lpstr>
      <vt:lpstr>주요기능 (안정성)</vt:lpstr>
      <vt:lpstr>주요기능 (안정성)</vt:lpstr>
      <vt:lpstr>주요기능 (고가용성)</vt:lpstr>
      <vt:lpstr>주요기능 (고가용성)</vt:lpstr>
      <vt:lpstr>주요기능 (고가용성)</vt:lpstr>
      <vt:lpstr>주요기능 (고성능)</vt:lpstr>
      <vt:lpstr>주요기능 (고성능)</vt:lpstr>
      <vt:lpstr>주요기능 (고성능)</vt:lpstr>
      <vt:lpstr>주요기능 (고성능)</vt:lpstr>
      <vt:lpstr>주요기능 (고성능)</vt:lpstr>
      <vt:lpstr>주요기능 (호환/연계 용이성)</vt:lpstr>
      <vt:lpstr>주요기능 (호환/연계 용이성)</vt:lpstr>
      <vt:lpstr>주요기능 (호환/연계 용이성)</vt:lpstr>
      <vt:lpstr>주요기능 (보안/개발,관리편의성)</vt:lpstr>
      <vt:lpstr>주요기능 (보안/개발,관리편의성)</vt:lpstr>
      <vt:lpstr>주요기능 (보안/개발,관리편의성)</vt:lpstr>
      <vt:lpstr>주요기능 (보안/개발,관리편의성)</vt:lpstr>
      <vt:lpstr>주요기능 (보안/개발,관리편의성)</vt:lpstr>
      <vt:lpstr>주요기능 (보안/개발,관리편의성)</vt:lpstr>
      <vt:lpstr>타 DBMS 비교</vt:lpstr>
      <vt:lpstr>타 DBMS 비교</vt:lpstr>
      <vt:lpstr>타 DBMS 비교</vt:lpstr>
      <vt:lpstr>타 DBMS 비교</vt:lpstr>
      <vt:lpstr>타 DBMS 비교</vt:lpstr>
      <vt:lpstr>타 DBMS 비교</vt:lpstr>
      <vt:lpstr>타 DBMS 비교</vt:lpstr>
      <vt:lpstr>타 DBMS 비교</vt:lpstr>
      <vt:lpstr>타 DBMS 비교</vt:lpstr>
      <vt:lpstr>타 DBMS 비교</vt:lpstr>
      <vt:lpstr>타 DBMS 비교</vt:lpstr>
      <vt:lpstr>타 DBMS 비교</vt:lpstr>
      <vt:lpstr>타 DBMS 비교</vt:lpstr>
      <vt:lpstr>타 DBMS 비교</vt:lpstr>
      <vt:lpstr> </vt:lpstr>
      <vt:lpstr>Tibero 전체 구조</vt:lpstr>
      <vt:lpstr>Tibero Process 구조</vt:lpstr>
      <vt:lpstr>Tibero Process 구조 (계속)</vt:lpstr>
      <vt:lpstr>Tibero Process 구조 (계속)</vt:lpstr>
      <vt:lpstr>Tibero Process 구조 (계속)</vt:lpstr>
      <vt:lpstr>Tibero Process 구조 (계속)</vt:lpstr>
      <vt:lpstr>Tibero Process 구조 (계속)</vt:lpstr>
      <vt:lpstr>Tibero Process 구조 (계속)</vt:lpstr>
      <vt:lpstr>Tibero Process 구조 (계속)</vt:lpstr>
      <vt:lpstr>Tibero Process 구조 (계속)</vt:lpstr>
      <vt:lpstr>Tibero Memory 구조</vt:lpstr>
      <vt:lpstr>Tibero Memory 구조</vt:lpstr>
      <vt:lpstr>Tibero Database 구조</vt:lpstr>
      <vt:lpstr>Tibero Database 구조</vt:lpstr>
      <vt:lpstr>Tibero Database 구조</vt:lpstr>
      <vt:lpstr>Tibero Database 구조</vt:lpstr>
      <vt:lpstr>Tibero Database 구조</vt:lpstr>
      <vt:lpstr>Tibero Database 구조</vt:lpstr>
      <vt:lpstr>Tibero Database Structure</vt:lpstr>
      <vt:lpstr>Tibero Database Structure</vt:lpstr>
      <vt:lpstr>Tibero Database Structure</vt:lpstr>
      <vt:lpstr>Tibero Database Structure</vt:lpstr>
      <vt:lpstr>Tibero Database Structure</vt:lpstr>
      <vt:lpstr>Tibero Database Structure</vt:lpstr>
      <vt:lpstr>Tibero Database Structure</vt:lpstr>
      <vt:lpstr>Tibero Database Structure</vt:lpstr>
      <vt:lpstr>Tibero Database Structure</vt:lpstr>
      <vt:lpstr>Tibero Database Structure</vt:lpstr>
      <vt:lpstr>Tibero Database Structure</vt:lpstr>
      <vt:lpstr> </vt:lpstr>
      <vt:lpstr>Tibero 설치 가능 O/S</vt:lpstr>
      <vt:lpstr>Tibero 설치 요구사항</vt:lpstr>
      <vt:lpstr>Tibero 설치 준비사항</vt:lpstr>
      <vt:lpstr>Tibero 설치 준비사항(계속)</vt:lpstr>
      <vt:lpstr>Tibero 설치 요구사항 (계속)</vt:lpstr>
      <vt:lpstr>Tibero 설치 요구사항 (계속)</vt:lpstr>
      <vt:lpstr>Tibero 설치 요구사항 (계속)</vt:lpstr>
      <vt:lpstr>Tibero 설치 요구사항 (계속)</vt:lpstr>
      <vt:lpstr>Tibero 설치</vt:lpstr>
      <vt:lpstr>Tibero 설치 (계속)</vt:lpstr>
      <vt:lpstr>Tibero 설치 (계속)</vt:lpstr>
      <vt:lpstr>Tibero 설치 (계속)</vt:lpstr>
      <vt:lpstr>Tibero 설치 (계속)</vt:lpstr>
      <vt:lpstr>Tibero 설치 (계속)</vt:lpstr>
      <vt:lpstr>Tibero 기동</vt:lpstr>
      <vt:lpstr>Tibero 기동</vt:lpstr>
      <vt:lpstr>Tibero 기동</vt:lpstr>
      <vt:lpstr>Tibero 기동 (계속)</vt:lpstr>
      <vt:lpstr>Tibero 종료</vt:lpstr>
      <vt:lpstr>Tibero 종료</vt:lpstr>
      <vt:lpstr>Tibero 종료</vt:lpstr>
      <vt:lpstr>Tibero 종료</vt:lpstr>
      <vt:lpstr>Tibero 종료</vt:lpstr>
      <vt:lpstr>Tibero 종료</vt:lpstr>
      <vt:lpstr>Tibero 종료</vt:lpstr>
      <vt:lpstr>Tibero 제거</vt:lpstr>
      <vt:lpstr> </vt:lpstr>
      <vt:lpstr>테이블스페이스 관리</vt:lpstr>
      <vt:lpstr>테이블스페이스 관리</vt:lpstr>
      <vt:lpstr>테이블스페이스 관리 (계속)</vt:lpstr>
      <vt:lpstr>테이블스페이스 관리 (계속)</vt:lpstr>
      <vt:lpstr>테이블스페이스 관리 (계속)</vt:lpstr>
      <vt:lpstr>테이블스페이스 관리 (계속)</vt:lpstr>
      <vt:lpstr>테이블스페이스 관리 (계속)</vt:lpstr>
      <vt:lpstr>테이블스페이스 관리 (계속)</vt:lpstr>
      <vt:lpstr>Datafile 관리</vt:lpstr>
      <vt:lpstr>Datafile 관리 (계속)</vt:lpstr>
      <vt:lpstr>Datafile 관리 (계속)</vt:lpstr>
      <vt:lpstr>Datafile 관리 (계속)</vt:lpstr>
      <vt:lpstr>리두 로그 파일(Redo Log File) 관리</vt:lpstr>
      <vt:lpstr>리두 로그 파일(Redo Log File) 관리 (계속)</vt:lpstr>
      <vt:lpstr>리두 로그 파일(Redo Log File) 관리 (계속)</vt:lpstr>
      <vt:lpstr>제어 파일(Control File) 관리</vt:lpstr>
      <vt:lpstr>제어 파일(Control File) 관리</vt:lpstr>
      <vt:lpstr>제어 파일(Control File) 관리 (계속)</vt:lpstr>
      <vt:lpstr>제어 파일(Control File) 관리 (계속)</vt:lpstr>
      <vt:lpstr>Tibero Data Dictionary</vt:lpstr>
      <vt:lpstr> </vt:lpstr>
      <vt:lpstr>오브젝트(Object) 개요</vt:lpstr>
      <vt:lpstr>테이블 관리</vt:lpstr>
      <vt:lpstr>테이블 관리</vt:lpstr>
      <vt:lpstr>테이블 관리</vt:lpstr>
      <vt:lpstr>테이블 관리 (계속)</vt:lpstr>
      <vt:lpstr>테이블 관리 (계속)</vt:lpstr>
      <vt:lpstr>테이블 관리 (계속)</vt:lpstr>
      <vt:lpstr>테이블 관리 (계속)</vt:lpstr>
      <vt:lpstr>테이블 관리 (계속)</vt:lpstr>
      <vt:lpstr>테이블 관리 (계속)</vt:lpstr>
      <vt:lpstr>테이블 관리 (계속)</vt:lpstr>
      <vt:lpstr>테이블 관리 (계속)</vt:lpstr>
      <vt:lpstr>테이블 관리 (계속)</vt:lpstr>
      <vt:lpstr>Index-Organized Tables</vt:lpstr>
      <vt:lpstr>Index-Organized Tables (계속)</vt:lpstr>
      <vt:lpstr>Index-Organized Tables (계속)</vt:lpstr>
      <vt:lpstr>Index-Organized Tables (계속)</vt:lpstr>
      <vt:lpstr>인덱스 관리</vt:lpstr>
      <vt:lpstr>인덱스 관리</vt:lpstr>
      <vt:lpstr>인덱스 관리 (계속)</vt:lpstr>
      <vt:lpstr>인덱스 관리 (계속)</vt:lpstr>
      <vt:lpstr>인덱스 관리 (계속)</vt:lpstr>
      <vt:lpstr>인덱스 관리 (계속)</vt:lpstr>
      <vt:lpstr>인덱스 관리 (계속)</vt:lpstr>
      <vt:lpstr>인덱스 관리 (계속)</vt:lpstr>
      <vt:lpstr>인덱스 관리 (계속)</vt:lpstr>
      <vt:lpstr>인덱스 관리 (계속)</vt:lpstr>
      <vt:lpstr>파티션(Partition) 테이블 관리</vt:lpstr>
      <vt:lpstr>파티션(Partition) 테이블 관리</vt:lpstr>
      <vt:lpstr>파티션(Partition) 테이블 관리</vt:lpstr>
      <vt:lpstr>파티션(Partition) 테이블 관리 (계속)</vt:lpstr>
      <vt:lpstr>파티션(Partition) 테이블 관리 (계속)</vt:lpstr>
      <vt:lpstr>파티션(Partition) 테이블 관리 (계속)</vt:lpstr>
      <vt:lpstr>파티션(Partition) 테이블 관리 (계속)</vt:lpstr>
      <vt:lpstr>파티션(Partition) 테이블 관리 (계속)</vt:lpstr>
      <vt:lpstr>파티션(Partition) 테이블 관리 (계속)</vt:lpstr>
      <vt:lpstr>파티션(Partition) 테이블 관리 (계속)</vt:lpstr>
      <vt:lpstr>파티션(Partition) 테이블 관리 (계속)</vt:lpstr>
      <vt:lpstr>파티션(Partition) 인덱스 관리</vt:lpstr>
      <vt:lpstr>파티션(Partition) 인덱스 관리 (계속)</vt:lpstr>
      <vt:lpstr>파티션(Partition) 인덱스 관리 (계속)</vt:lpstr>
      <vt:lpstr>파티션(Partition) 인덱스 관리 (계속)</vt:lpstr>
      <vt:lpstr>파티션(Partition) 인덱스 관리 (계속)</vt:lpstr>
      <vt:lpstr>파티션(Partition) 인덱스 관리 (계속)</vt:lpstr>
      <vt:lpstr>뷰(View) 관리</vt:lpstr>
      <vt:lpstr>뷰(View) 관리 (계속)</vt:lpstr>
      <vt:lpstr>시퀀스(Sequence) 관리</vt:lpstr>
      <vt:lpstr>시퀀스(Sequence) 관리 (계속)</vt:lpstr>
      <vt:lpstr>시노님(Synonym) 관리</vt:lpstr>
      <vt:lpstr>시노님(Synonym) 관리 (계속)</vt:lpstr>
      <vt:lpstr> </vt:lpstr>
      <vt:lpstr>사용자 관리</vt:lpstr>
      <vt:lpstr>사용자 관리 (계속)</vt:lpstr>
      <vt:lpstr>사용자 관리 (계속)</vt:lpstr>
      <vt:lpstr>사용자 관리 (계속)</vt:lpstr>
      <vt:lpstr>사용자 관리 (계속)</vt:lpstr>
      <vt:lpstr>사용자 관리 (계속)</vt:lpstr>
      <vt:lpstr>사용자 관리 (계속)</vt:lpstr>
      <vt:lpstr>권한(Privilege) 관리</vt:lpstr>
      <vt:lpstr>권한(Privilege) 관리 (계속)</vt:lpstr>
      <vt:lpstr>권한(Privilege) 관리 (계속)</vt:lpstr>
      <vt:lpstr>권한(Privilege) 관리 (계속)</vt:lpstr>
      <vt:lpstr>권한(Privilege) 관리 (계속)</vt:lpstr>
      <vt:lpstr>권한(Privilege) 관리 (계속)</vt:lpstr>
      <vt:lpstr>권한(Privilege) 관리 (계속)</vt:lpstr>
      <vt:lpstr>롤(Role) 관리</vt:lpstr>
      <vt:lpstr>롤(Role) 관리 (계속)</vt:lpstr>
      <vt:lpstr>롤(Role) 관리 (계속)</vt:lpstr>
      <vt:lpstr>롤(Role) 관리 (계속)</vt:lpstr>
      <vt:lpstr> </vt:lpstr>
      <vt:lpstr>패키지 개요</vt:lpstr>
      <vt:lpstr>사용자 정의 패키지</vt:lpstr>
      <vt:lpstr>시스템 패키지 관리</vt:lpstr>
      <vt:lpstr> </vt:lpstr>
      <vt:lpstr>Introduction</vt:lpstr>
      <vt:lpstr>여러 가지 유형의 장애</vt:lpstr>
      <vt:lpstr>여러 가지 유형의 장애 (계속)</vt:lpstr>
      <vt:lpstr>여러 가지 유형의 장애 (계속)</vt:lpstr>
      <vt:lpstr>여러 가지 유형의 장애 (계속)</vt:lpstr>
      <vt:lpstr>Backup과 Recovery 참고자료 - Backup 및 Recovery의 전략 수립</vt:lpstr>
      <vt:lpstr>Backup과 Recovery 참고자료 - Backup 및 Recovery BASIC</vt:lpstr>
      <vt:lpstr>Backup과 Recovery 참고자료 - Logging Method</vt:lpstr>
      <vt:lpstr>Backup과 Recovery 참고자료 - Logging 알고리즘</vt:lpstr>
      <vt:lpstr>Backup과 Recovery 참고자료 - Logging 알고리즘</vt:lpstr>
      <vt:lpstr>Backup 개요</vt:lpstr>
      <vt:lpstr>Backup 종류와 전략</vt:lpstr>
      <vt:lpstr>Backup 종류와 전략 (계속)</vt:lpstr>
      <vt:lpstr>Controlfile &amp; Redo logfile</vt:lpstr>
      <vt:lpstr>Controlfile &amp; Redo logfile (계속)</vt:lpstr>
      <vt:lpstr>Controlfile &amp; Redo logfile (계속)</vt:lpstr>
      <vt:lpstr>NOARCHIVELOG Mode VS ARCHIVELOG mode</vt:lpstr>
      <vt:lpstr>NOARCHIVELOG Mode VS ARCHIVELOG mode - Archive log mode</vt:lpstr>
      <vt:lpstr>NOARCHIVELOG Mode VS ARCHIVELOG mode - Archive log mode</vt:lpstr>
      <vt:lpstr>NOARCHIVELOG Mode VS ARCHIVELOG mode - Archive log mode</vt:lpstr>
      <vt:lpstr>Offline Backup</vt:lpstr>
      <vt:lpstr>Offline Backup (계속)</vt:lpstr>
      <vt:lpstr>Offline Backup (계속) </vt:lpstr>
      <vt:lpstr>Online Backup</vt:lpstr>
      <vt:lpstr>Online Backup</vt:lpstr>
      <vt:lpstr>Online Backup (계속)</vt:lpstr>
      <vt:lpstr>Logical Backup</vt:lpstr>
      <vt:lpstr>Recovery 구조 - 부트 과정별 복구</vt:lpstr>
      <vt:lpstr>Recovery 구조 - Recovery 메카니즘</vt:lpstr>
      <vt:lpstr>Crash Recovery</vt:lpstr>
      <vt:lpstr>Crash Recovery(계속)</vt:lpstr>
      <vt:lpstr>Media Recovery</vt:lpstr>
      <vt:lpstr>Media Recovery (계속)</vt:lpstr>
      <vt:lpstr>Media Recovery (계속)</vt:lpstr>
      <vt:lpstr> </vt:lpstr>
      <vt:lpstr>Controlfile 백업 및 복구</vt:lpstr>
      <vt:lpstr>Controlfile 백업 및 복구 - Controlfile 백업 ( offline backup )</vt:lpstr>
      <vt:lpstr>Controlfile 백업 및 복구 - CONTROLFILE의 이중화</vt:lpstr>
      <vt:lpstr>Controlfile 백업 및 복구 - Controlfile 백업 (Using trace)</vt:lpstr>
      <vt:lpstr>Controlfile 백업 및 복구 - Controlfile 백업 (Using trace) (계속)</vt:lpstr>
      <vt:lpstr>Controlfile 백업 및 복구 - Controlfile 복구 (이중화)</vt:lpstr>
      <vt:lpstr>Controlfile 백업 및 복구 - Controlfile 복구 (using trace)</vt:lpstr>
      <vt:lpstr>Controlfile 백업 및 복구 - Controlfile 복구 (using trace) (계속)</vt:lpstr>
      <vt:lpstr>Controlfile 백업 및 복구 - Controlfile 복구 (using trace) (계속)</vt:lpstr>
      <vt:lpstr>Controlfile 백업 및 복구 - Controlfile 복구 (using trace) (계속)</vt:lpstr>
      <vt:lpstr>Controlfile 백업 및 복구 - Controlfile 복구 (using trace) (계속)</vt:lpstr>
      <vt:lpstr>Controlfile 백업 및 복구 - Controlfile 복구 (using trace) (계속)</vt:lpstr>
      <vt:lpstr>완전 백업 및 복구 - 완전 백업</vt:lpstr>
      <vt:lpstr>완전 백업 및 복구 - 복구 예제</vt:lpstr>
      <vt:lpstr>완전 백업 및 복구 - 복구 예제 (계속)</vt:lpstr>
      <vt:lpstr>완전 백업 및 복구 - 복구 예제 (계속)</vt:lpstr>
      <vt:lpstr>Tibero 구성파일 위치 변경 - controlfile</vt:lpstr>
      <vt:lpstr>Tibero 구성파일 위치 변경 – datafile, logfile</vt:lpstr>
      <vt:lpstr>Tibero 구성파일 위치 변경 – datafile, logfile</vt:lpstr>
      <vt:lpstr>Tibero 구성파일 위치 변경 – datafile, logfile</vt:lpstr>
      <vt:lpstr>Tibero 구성파일 위치 변경 – datafile, logfile</vt:lpstr>
      <vt:lpstr>Tibero 구성파일 위치 변경 – datafile, logfile</vt:lpstr>
      <vt:lpstr> </vt:lpstr>
      <vt:lpstr>ARCHIVELOG MODE 변경</vt:lpstr>
      <vt:lpstr>ARCHIVELOG MODE 변경</vt:lpstr>
      <vt:lpstr>Redo Logfile 장애시 복구</vt:lpstr>
      <vt:lpstr>Redo Logfile 장애시 복구 </vt:lpstr>
      <vt:lpstr>Redo Logfile 장애시 복구</vt:lpstr>
      <vt:lpstr>Redo Logfile 장애시 복구</vt:lpstr>
      <vt:lpstr>Redo Logfile 장애시 복구</vt:lpstr>
      <vt:lpstr>Redo Logfile 장애시 복구</vt:lpstr>
      <vt:lpstr>Redo Logfile 장애시 복구</vt:lpstr>
      <vt:lpstr>Redo Logfile 장애시 복구</vt:lpstr>
      <vt:lpstr>ARCHIVELOG 모드에서 Online Backup</vt:lpstr>
      <vt:lpstr>ARCHIVELOG 모드에서 Online Backup</vt:lpstr>
      <vt:lpstr>ONLINE backup 중 Tibero의 재기동시 복구</vt:lpstr>
      <vt:lpstr>ONLINE backup 중 Tibero의 재기동시 복구</vt:lpstr>
      <vt:lpstr>백업 파일을 이용한 datafile 완전 복구</vt:lpstr>
      <vt:lpstr>백업 파일을 이용한 datafile 완전 복구</vt:lpstr>
      <vt:lpstr>백업 파일을 이용한 datafile 완전 복구</vt:lpstr>
      <vt:lpstr>백업 파일을 이용한 datafile 완전 복구</vt:lpstr>
      <vt:lpstr>백업 파일을 이용한 datafile 완전 복구</vt:lpstr>
      <vt:lpstr>백업 파일을 이용한 datafile 완전 복구</vt:lpstr>
      <vt:lpstr>백업 파일이 없는 datafile 완전 복구</vt:lpstr>
      <vt:lpstr>취소기반 불완전 복구</vt:lpstr>
      <vt:lpstr>취소기반 불완전 복구</vt:lpstr>
      <vt:lpstr>시간기반(Time-base) 불완전 복구</vt:lpstr>
      <vt:lpstr>변경기반(Time-base) 불완전 복구</vt:lpstr>
      <vt:lpstr>불필요한 non-system 테이블스페이스 장애시 drop</vt:lpstr>
      <vt:lpstr>복구 관리자(RMGR) 를 이용한 백업/복구</vt:lpstr>
      <vt:lpstr>복구 관리자(RMGR) 를 이용한 백업/복구</vt:lpstr>
      <vt:lpstr>복구 관리자(RMGR) 를 이용한 백업/복구</vt:lpstr>
      <vt:lpstr>복구 관리자(RMGR) 를 이용한 백업/복구</vt:lpstr>
      <vt:lpstr>복구 관리자(RMGR) 를 이용한 백업/복구</vt:lpstr>
      <vt:lpstr>복구 관리자(RMGR) 를 이용한 백업/복구</vt:lpstr>
      <vt:lpstr>복구 관리자(RMGR) 를 이용한 백업/복구</vt:lpstr>
      <vt:lpstr>복구 관리자(RMGR) 를 이용한 백업/복구</vt:lpstr>
      <vt:lpstr>복구 관리자(RMGR) 를 이용한 백업/복구</vt:lpstr>
      <vt:lpstr>복구 관리자(RMGR) 를 이용한 백업/복구</vt:lpstr>
      <vt:lpstr>복구 관리자(RMGR) 를 이용한 백업/복구</vt:lpstr>
      <vt:lpstr>복구 관리자(RMGR) 를 이용한 백업/복구</vt:lpstr>
      <vt:lpstr> </vt:lpstr>
      <vt:lpstr>tbdsn.tbr 이란?</vt:lpstr>
      <vt:lpstr>SID</vt:lpstr>
      <vt:lpstr>세부항목</vt:lpstr>
      <vt:lpstr>세부항목 (계속)</vt:lpstr>
      <vt:lpstr>복제 서버 설정</vt:lpstr>
      <vt:lpstr>Loadbalancing의 사용</vt:lpstr>
      <vt:lpstr>Failover의 사용</vt:lpstr>
      <vt:lpstr> </vt:lpstr>
      <vt:lpstr> </vt:lpstr>
      <vt:lpstr>tbSQL 소개</vt:lpstr>
      <vt:lpstr>tbSQL 환경 설정 및 변경</vt:lpstr>
      <vt:lpstr>tbSQL 시작 및 종료</vt:lpstr>
      <vt:lpstr>tbSQL 기본 기능</vt:lpstr>
      <vt:lpstr>tbSQL 기본 기능 (계속)</vt:lpstr>
      <vt:lpstr>tbSQL 기본 기능 (계속)</vt:lpstr>
      <vt:lpstr>tbSQL 기본 기능 (계속)</vt:lpstr>
      <vt:lpstr>tbSQL 기본 기능 (계속)</vt:lpstr>
      <vt:lpstr>tbSQL 기본 기능 (계속)</vt:lpstr>
      <vt:lpstr>tbSQL 시스템 변수</vt:lpstr>
      <vt:lpstr>tbSQL 시스템 변수 (계속)</vt:lpstr>
      <vt:lpstr>tbSQL 시스템 변수 (계속)</vt:lpstr>
      <vt:lpstr>tbSQL 시스템 변수 (계속)</vt:lpstr>
      <vt:lpstr>tbSQL 시스템 변수 (계속)</vt:lpstr>
      <vt:lpstr>tbSQL 컬럼 포맷</vt:lpstr>
      <vt:lpstr>tbAdmin 소개</vt:lpstr>
      <vt:lpstr>tbAdmin 설치 및 실행 방법</vt:lpstr>
      <vt:lpstr>tbAdmin 기능 설명</vt:lpstr>
      <vt:lpstr>tbAdmin 기능 설명 (계속)</vt:lpstr>
      <vt:lpstr>tbAdmin 기능 설명 (계속)</vt:lpstr>
      <vt:lpstr>tbAdmin 기능 설명 (계속)</vt:lpstr>
      <vt:lpstr>tbAdmin 기능 설명 (계속)</vt:lpstr>
      <vt:lpstr>tbAdmin 기능 설명 (계속)</vt:lpstr>
      <vt:lpstr>tbExport 소개</vt:lpstr>
      <vt:lpstr>tbExport 설치 및 실행</vt:lpstr>
      <vt:lpstr>tbExport 설치 및 실행 (계속)</vt:lpstr>
      <vt:lpstr>tbExport 설치 및 실행 (계속)</vt:lpstr>
      <vt:lpstr>Export 모드</vt:lpstr>
      <vt:lpstr>tbImport 소개</vt:lpstr>
      <vt:lpstr>tbImport 설치 및 실행</vt:lpstr>
      <vt:lpstr>tbImport 설치 및 실행 (계속)</vt:lpstr>
      <vt:lpstr>tbImport 설치 및 실행 (계속)</vt:lpstr>
      <vt:lpstr>tbImport 설치 및 실행 (계속)</vt:lpstr>
      <vt:lpstr>tbImport 설치 및 실행 (계속)</vt:lpstr>
      <vt:lpstr>tbImport 설치 및 실행 (계속)</vt:lpstr>
      <vt:lpstr>tbImport 설치 및 실행 (계속)</vt:lpstr>
      <vt:lpstr>tbImport 설치 및 실행 (계속)</vt:lpstr>
      <vt:lpstr>tbLoader 개요</vt:lpstr>
      <vt:lpstr>tbLoader 입출력 파일</vt:lpstr>
      <vt:lpstr>tbLoader 입출력 파일 (계속)</vt:lpstr>
      <vt:lpstr>tbLoader 입출력 파일 (계속)</vt:lpstr>
      <vt:lpstr>tbLoader 입출력 파일 (계속)</vt:lpstr>
      <vt:lpstr>로드 방법</vt:lpstr>
      <vt:lpstr>tbLoader 제약조건</vt:lpstr>
      <vt:lpstr>tbLoader 공백(Whitespace) 정책</vt:lpstr>
      <vt:lpstr>tbLoader 실행</vt:lpstr>
      <vt:lpstr>tbLoader 실행 (계속)</vt:lpstr>
      <vt:lpstr>tbLoader 예제</vt:lpstr>
      <vt:lpstr>tbLoader 예제 (계속)</vt:lpstr>
      <vt:lpstr>tbLoader 예제 (계속)</vt:lpstr>
      <vt:lpstr>tbLoader 예제 (계속)</vt:lpstr>
      <vt:lpstr>tbLoader 예제 (계속)</vt:lpstr>
      <vt:lpstr>tbLoader 예제 (계속)</vt:lpstr>
      <vt:lpstr>tbLoader 예제 (계속)</vt:lpstr>
      <vt:lpstr>tbLoader 예제 (계속)</vt:lpstr>
      <vt:lpstr>tbMigrator 개요</vt:lpstr>
      <vt:lpstr>tbMigrator 설치 및 실행</vt:lpstr>
      <vt:lpstr>tbMigrator 수행 순서</vt:lpstr>
      <vt:lpstr>tbMigrator 옵션</vt:lpstr>
      <vt:lpstr>tbMigrator 출력 로그 </vt:lpstr>
      <vt:lpstr>tbMigrator 출력 로그 (계속) </vt:lpstr>
      <vt:lpstr>tbMigrator 실습 예제</vt:lpstr>
      <vt:lpstr>tbMigrator 실습 예제 (계속)</vt:lpstr>
      <vt:lpstr>tbMigrator 실습 예제 (계속)</vt:lpstr>
      <vt:lpstr> </vt:lpstr>
      <vt:lpstr>JDBC</vt:lpstr>
      <vt:lpstr>ODBC</vt:lpstr>
      <vt:lpstr>ODBC</vt:lpstr>
      <vt:lpstr>ODBC</vt:lpstr>
      <vt:lpstr>ODBC</vt:lpstr>
      <vt:lpstr>ODBC</vt:lpstr>
      <vt:lpstr>ODBC</vt:lpstr>
      <vt:lpstr>ODBC</vt:lpstr>
      <vt:lpstr>CLI</vt:lpstr>
      <vt:lpstr>CLI</vt:lpstr>
      <vt:lpstr>CLI</vt:lpstr>
      <vt:lpstr>ESQL</vt:lpstr>
      <vt:lpstr> </vt:lpstr>
      <vt:lpstr>TBCM 개요</vt:lpstr>
      <vt:lpstr>TBCM Mebership 관리</vt:lpstr>
      <vt:lpstr>TBCM 환경 설정</vt:lpstr>
      <vt:lpstr>TBCM 환경 설정</vt:lpstr>
      <vt:lpstr>TBCM 환경 설정</vt:lpstr>
      <vt:lpstr>TBCM 환경 설정</vt:lpstr>
      <vt:lpstr>TBCM 환경 설정</vt:lpstr>
      <vt:lpstr>TBCM 환경 설정 </vt:lpstr>
      <vt:lpstr>TBCM VIP</vt:lpstr>
      <vt:lpstr>TBCM 실행</vt:lpstr>
      <vt:lpstr>TBCM 실행</vt:lpstr>
      <vt:lpstr> </vt:lpstr>
      <vt:lpstr>TAC 개요</vt:lpstr>
      <vt:lpstr>TAC 구성요소</vt:lpstr>
      <vt:lpstr>TAC 구성요소</vt:lpstr>
      <vt:lpstr>TAC 구성요소</vt:lpstr>
      <vt:lpstr>TAC 구성요소</vt:lpstr>
      <vt:lpstr>TAC 프로세스</vt:lpstr>
      <vt:lpstr>TAC 프로세스</vt:lpstr>
      <vt:lpstr>TAC 프로세스</vt:lpstr>
      <vt:lpstr>TAC 환경설정</vt:lpstr>
      <vt:lpstr>TAC 환경설정</vt:lpstr>
      <vt:lpstr>TAC 데이터베이스 생성</vt:lpstr>
      <vt:lpstr>TAC 데이터베이스 생성</vt:lpstr>
      <vt:lpstr>TAC 데이터베이스 생성</vt:lpstr>
      <vt:lpstr>TAC 데이터베이스 생성</vt:lpstr>
      <vt:lpstr>TAC 데이터베이스 생성</vt:lpstr>
      <vt:lpstr>TAC 데이터베이스 생성</vt:lpstr>
      <vt:lpstr>TAC 데이터베이스 생성</vt:lpstr>
      <vt:lpstr>TAC 데이터베이스 생성</vt:lpstr>
      <vt:lpstr>TAC 실행</vt:lpstr>
      <vt:lpstr>TAC 실행</vt:lpstr>
      <vt:lpstr>TAC 실행</vt:lpstr>
      <vt:lpstr>TAC 실행</vt:lpstr>
      <vt:lpstr>TAC 실행</vt:lpstr>
      <vt:lpstr>TAC 로드 밸런싱</vt:lpstr>
      <vt:lpstr>TAC 로드 밸런싱</vt:lpstr>
      <vt:lpstr>TAC 로드 밸런싱</vt:lpstr>
      <vt:lpstr>TAC 로드 밸런싱</vt:lpstr>
      <vt:lpstr> 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TSC (Tibero Standby Cluster)</vt:lpstr>
      <vt:lpstr>PowerPoint 프레젠테이션</vt:lpstr>
      <vt:lpstr>PowerPoint 프레젠테이션</vt:lpstr>
    </vt:vector>
  </TitlesOfParts>
  <Manager>.</Manager>
  <Company>TmaxSoft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컨설팅사업본부 운영방안</dc:title>
  <dc:creator>TmaxSoft 컨설팅사업본부</dc:creator>
  <cp:lastModifiedBy>Tmax</cp:lastModifiedBy>
  <cp:revision>6681</cp:revision>
  <dcterms:created xsi:type="dcterms:W3CDTF">2005-09-06T03:54:13Z</dcterms:created>
  <dcterms:modified xsi:type="dcterms:W3CDTF">2015-04-22T01:31:20Z</dcterms:modified>
</cp:coreProperties>
</file>