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801600" cy="9601200" type="A3"/>
  <p:notesSz cx="9926638" cy="14355763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72" autoAdjust="0"/>
    <p:restoredTop sz="94660"/>
  </p:normalViewPr>
  <p:slideViewPr>
    <p:cSldViewPr snapToGrid="0">
      <p:cViewPr>
        <p:scale>
          <a:sx n="125" d="100"/>
          <a:sy n="125" d="100"/>
        </p:scale>
        <p:origin x="126" y="-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718592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1696" y="0"/>
            <a:ext cx="4302625" cy="718592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969D5913-C312-4487-9177-FDDD9D543B71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5463"/>
            <a:ext cx="645953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62" tIns="66381" rIns="132762" bIns="6638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201" y="6908124"/>
            <a:ext cx="7942238" cy="5652309"/>
          </a:xfrm>
          <a:prstGeom prst="rect">
            <a:avLst/>
          </a:prstGeom>
        </p:spPr>
        <p:txBody>
          <a:bodyPr vert="horz" lIns="132762" tIns="66381" rIns="132762" bIns="66381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13637171"/>
            <a:ext cx="4302625" cy="718592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1696" y="13637171"/>
            <a:ext cx="4302625" cy="718592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73D641B8-688D-4D72-9226-096BDD59E5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282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D641B8-688D-4D72-9226-096BDD59E5E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748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3B87-C891-4DDF-BD9C-CBF606115D75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5879-CA8B-4BF7-B7BF-6174E7D136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11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3B87-C891-4DDF-BD9C-CBF606115D75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5879-CA8B-4BF7-B7BF-6174E7D136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1088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3B87-C891-4DDF-BD9C-CBF606115D75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5879-CA8B-4BF7-B7BF-6174E7D136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6303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3B87-C891-4DDF-BD9C-CBF606115D75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5879-CA8B-4BF7-B7BF-6174E7D136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506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3B87-C891-4DDF-BD9C-CBF606115D75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5879-CA8B-4BF7-B7BF-6174E7D136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4699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3B87-C891-4DDF-BD9C-CBF606115D75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5879-CA8B-4BF7-B7BF-6174E7D136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062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3B87-C891-4DDF-BD9C-CBF606115D75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5879-CA8B-4BF7-B7BF-6174E7D136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154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3B87-C891-4DDF-BD9C-CBF606115D75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5879-CA8B-4BF7-B7BF-6174E7D136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094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3B87-C891-4DDF-BD9C-CBF606115D75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5879-CA8B-4BF7-B7BF-6174E7D136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8384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3B87-C891-4DDF-BD9C-CBF606115D75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5879-CA8B-4BF7-B7BF-6174E7D136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516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3B87-C891-4DDF-BD9C-CBF606115D75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5879-CA8B-4BF7-B7BF-6174E7D136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53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03B87-C891-4DDF-BD9C-CBF606115D75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B5879-CA8B-4BF7-B7BF-6174E7D136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258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19" Type="http://schemas.microsoft.com/office/2007/relationships/hdphoto" Target="../media/hdphoto3.wdp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wmf"/><Relationship Id="rId11" Type="http://schemas.openxmlformats.org/officeDocument/2006/relationships/image" Target="../media/image28.emf"/><Relationship Id="rId5" Type="http://schemas.openxmlformats.org/officeDocument/2006/relationships/image" Target="../media/image23.png"/><Relationship Id="rId10" Type="http://schemas.microsoft.com/office/2007/relationships/hdphoto" Target="../media/hdphoto4.wdp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Box 217"/>
          <p:cNvSpPr txBox="1"/>
          <p:nvPr/>
        </p:nvSpPr>
        <p:spPr>
          <a:xfrm>
            <a:off x="13931251" y="3313508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US" altLang="ko-KR" sz="600"/>
          </a:p>
        </p:txBody>
      </p:sp>
      <p:sp>
        <p:nvSpPr>
          <p:cNvPr id="154" name="Rectangle 43"/>
          <p:cNvSpPr>
            <a:spLocks noChangeArrowheads="1"/>
          </p:cNvSpPr>
          <p:nvPr/>
        </p:nvSpPr>
        <p:spPr bwMode="auto">
          <a:xfrm>
            <a:off x="54774" y="9203069"/>
            <a:ext cx="1846366" cy="188581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t"/>
          <a:lstStyle/>
          <a:p>
            <a:r>
              <a:rPr lang="en-US" altLang="ko-KR" sz="400">
                <a:latin typeface="+mn-ea"/>
              </a:rPr>
              <a:t>※ push watcher, activeMQ</a:t>
            </a:r>
            <a:r>
              <a:rPr lang="ko-KR" altLang="en-US" sz="400">
                <a:latin typeface="+mn-ea"/>
              </a:rPr>
              <a:t>는 </a:t>
            </a:r>
            <a:r>
              <a:rPr lang="en-US" altLang="ko-KR" sz="400">
                <a:latin typeface="+mn-ea"/>
              </a:rPr>
              <a:t>WAS1</a:t>
            </a:r>
            <a:r>
              <a:rPr lang="ko-KR" altLang="en-US" sz="400">
                <a:latin typeface="+mn-ea"/>
              </a:rPr>
              <a:t>번에만 존재 </a:t>
            </a:r>
            <a:r>
              <a:rPr lang="en-US" altLang="ko-KR" sz="400">
                <a:latin typeface="+mn-ea"/>
              </a:rPr>
              <a:t>(</a:t>
            </a:r>
            <a:r>
              <a:rPr lang="ko-KR" altLang="en-US" sz="400">
                <a:latin typeface="+mn-ea"/>
              </a:rPr>
              <a:t>이중화</a:t>
            </a:r>
            <a:r>
              <a:rPr lang="en-US" altLang="ko-KR" sz="400">
                <a:latin typeface="+mn-ea"/>
              </a:rPr>
              <a:t> X</a:t>
            </a:r>
            <a:r>
              <a:rPr lang="en-US" altLang="ko-KR" sz="400" smtClean="0">
                <a:latin typeface="+mn-ea"/>
              </a:rPr>
              <a:t>)</a:t>
            </a:r>
          </a:p>
          <a:p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 </a:t>
            </a:r>
            <a:r>
              <a:rPr lang="ko-KR" altLang="en-US" sz="400" smtClean="0">
                <a:latin typeface="+mn-ea"/>
              </a:rPr>
              <a:t>이중암호화에 대한 논의 필요</a:t>
            </a:r>
            <a:endParaRPr lang="ko-KR" altLang="en-US" sz="400">
              <a:latin typeface="+mn-ea"/>
            </a:endParaRPr>
          </a:p>
        </p:txBody>
      </p:sp>
      <p:cxnSp>
        <p:nvCxnSpPr>
          <p:cNvPr id="270" name="직선 연결선 269"/>
          <p:cNvCxnSpPr/>
          <p:nvPr/>
        </p:nvCxnSpPr>
        <p:spPr>
          <a:xfrm>
            <a:off x="10940177" y="4849071"/>
            <a:ext cx="1701818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3" name="직사각형 272"/>
          <p:cNvSpPr/>
          <p:nvPr/>
        </p:nvSpPr>
        <p:spPr>
          <a:xfrm>
            <a:off x="12639737" y="4831363"/>
            <a:ext cx="40595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sp>
        <p:nvSpPr>
          <p:cNvPr id="275" name="직사각형 274"/>
          <p:cNvSpPr/>
          <p:nvPr/>
        </p:nvSpPr>
        <p:spPr>
          <a:xfrm>
            <a:off x="10919880" y="4832498"/>
            <a:ext cx="40595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pic>
        <p:nvPicPr>
          <p:cNvPr id="276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537634" y="4173138"/>
            <a:ext cx="450298" cy="580888"/>
          </a:xfrm>
          <a:prstGeom prst="rect">
            <a:avLst/>
          </a:prstGeom>
          <a:noFill/>
        </p:spPr>
      </p:pic>
      <p:sp>
        <p:nvSpPr>
          <p:cNvPr id="277" name="TextBox 276"/>
          <p:cNvSpPr txBox="1"/>
          <p:nvPr/>
        </p:nvSpPr>
        <p:spPr>
          <a:xfrm>
            <a:off x="11163686" y="4301190"/>
            <a:ext cx="112169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/>
              <a:t>Google GCM</a:t>
            </a:r>
            <a:endParaRPr lang="en-US" altLang="ko-KR" sz="1000" dirty="0" smtClean="0"/>
          </a:p>
        </p:txBody>
      </p:sp>
      <p:cxnSp>
        <p:nvCxnSpPr>
          <p:cNvPr id="278" name="직선 연결선 277"/>
          <p:cNvCxnSpPr/>
          <p:nvPr/>
        </p:nvCxnSpPr>
        <p:spPr>
          <a:xfrm flipV="1">
            <a:off x="11762783" y="4714055"/>
            <a:ext cx="0" cy="130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8" name="Rectangle 135"/>
          <p:cNvSpPr>
            <a:spLocks noChangeArrowheads="1"/>
          </p:cNvSpPr>
          <p:nvPr/>
        </p:nvSpPr>
        <p:spPr bwMode="auto">
          <a:xfrm>
            <a:off x="35939" y="660553"/>
            <a:ext cx="10761492" cy="7071710"/>
          </a:xfrm>
          <a:prstGeom prst="rect">
            <a:avLst/>
          </a:prstGeom>
          <a:noFill/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68" name="Rectangle 135"/>
          <p:cNvSpPr>
            <a:spLocks noChangeArrowheads="1"/>
          </p:cNvSpPr>
          <p:nvPr/>
        </p:nvSpPr>
        <p:spPr bwMode="auto">
          <a:xfrm>
            <a:off x="35939" y="7974498"/>
            <a:ext cx="10786391" cy="10890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72" name="TextBox 30"/>
          <p:cNvSpPr txBox="1"/>
          <p:nvPr/>
        </p:nvSpPr>
        <p:spPr>
          <a:xfrm>
            <a:off x="47063" y="8000781"/>
            <a:ext cx="10761186" cy="1384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900" b="1" smtClean="0"/>
              <a:t>  계정계</a:t>
            </a:r>
            <a:endParaRPr lang="ko-KR" altLang="en-US" sz="900" b="1"/>
          </a:p>
        </p:txBody>
      </p:sp>
      <p:sp>
        <p:nvSpPr>
          <p:cNvPr id="6" name="TextBox 30"/>
          <p:cNvSpPr txBox="1"/>
          <p:nvPr/>
        </p:nvSpPr>
        <p:spPr>
          <a:xfrm>
            <a:off x="47331" y="689335"/>
            <a:ext cx="10721995" cy="1384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900" b="1" smtClean="0"/>
              <a:t>   개발 서버</a:t>
            </a:r>
            <a:endParaRPr lang="ko-KR" altLang="en-US" sz="900" b="1"/>
          </a:p>
        </p:txBody>
      </p:sp>
      <p:cxnSp>
        <p:nvCxnSpPr>
          <p:cNvPr id="72" name="직선 화살표 연결선 71"/>
          <p:cNvCxnSpPr>
            <a:stCxn id="976" idx="3"/>
            <a:endCxn id="265" idx="1"/>
          </p:cNvCxnSpPr>
          <p:nvPr/>
        </p:nvCxnSpPr>
        <p:spPr>
          <a:xfrm>
            <a:off x="689378" y="1334755"/>
            <a:ext cx="2478062" cy="622380"/>
          </a:xfrm>
          <a:prstGeom prst="straightConnector1">
            <a:avLst/>
          </a:prstGeom>
          <a:ln w="31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2" name="직선 화살표 연결선 961"/>
          <p:cNvCxnSpPr>
            <a:stCxn id="981" idx="3"/>
            <a:endCxn id="265" idx="1"/>
          </p:cNvCxnSpPr>
          <p:nvPr/>
        </p:nvCxnSpPr>
        <p:spPr>
          <a:xfrm flipV="1">
            <a:off x="651668" y="1957135"/>
            <a:ext cx="2515772" cy="2997328"/>
          </a:xfrm>
          <a:prstGeom prst="straightConnector1">
            <a:avLst/>
          </a:prstGeom>
          <a:ln w="31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0" name="Picture 166" descr="콜센터 cop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1515" y="2056387"/>
            <a:ext cx="243449" cy="31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1" name="TextBox 970"/>
          <p:cNvSpPr txBox="1"/>
          <p:nvPr/>
        </p:nvSpPr>
        <p:spPr>
          <a:xfrm>
            <a:off x="35939" y="2378762"/>
            <a:ext cx="760232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인터넷뱅킹</a:t>
            </a:r>
            <a:endParaRPr lang="en-US" altLang="ko-KR" sz="600" smtClean="0"/>
          </a:p>
          <a:p>
            <a:pPr algn="ctr"/>
            <a:r>
              <a:rPr lang="en-US" altLang="ko-KR" sz="600" smtClean="0"/>
              <a:t>(</a:t>
            </a:r>
            <a:r>
              <a:rPr lang="ko-KR" altLang="en-US" sz="600" smtClean="0"/>
              <a:t>개인고객</a:t>
            </a:r>
            <a:r>
              <a:rPr lang="en-US" altLang="ko-KR" sz="600" smtClean="0"/>
              <a:t>/</a:t>
            </a:r>
            <a:r>
              <a:rPr lang="ko-KR" altLang="en-US" sz="600" smtClean="0"/>
              <a:t>기업고객</a:t>
            </a:r>
            <a:r>
              <a:rPr lang="en-US" altLang="ko-KR" sz="600" smtClean="0"/>
              <a:t>)</a:t>
            </a:r>
          </a:p>
        </p:txBody>
      </p:sp>
      <p:sp>
        <p:nvSpPr>
          <p:cNvPr id="972" name="TextBox 971"/>
          <p:cNvSpPr txBox="1"/>
          <p:nvPr/>
        </p:nvSpPr>
        <p:spPr>
          <a:xfrm>
            <a:off x="62983" y="5186389"/>
            <a:ext cx="76023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err="1" smtClean="0"/>
              <a:t>스마트뱅킹</a:t>
            </a:r>
            <a:r>
              <a:rPr lang="ko-KR" altLang="en-US" sz="600" smtClean="0"/>
              <a:t> 사용자</a:t>
            </a:r>
            <a:endParaRPr lang="en-US" altLang="ko-KR" sz="600"/>
          </a:p>
        </p:txBody>
      </p:sp>
      <p:pic>
        <p:nvPicPr>
          <p:cNvPr id="974" name="Picture 166" descr="콜센터 cop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1515" y="1110830"/>
            <a:ext cx="243449" cy="31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5" name="TextBox 974"/>
          <p:cNvSpPr txBox="1"/>
          <p:nvPr/>
        </p:nvSpPr>
        <p:spPr>
          <a:xfrm>
            <a:off x="35939" y="1433205"/>
            <a:ext cx="760232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관리자</a:t>
            </a:r>
            <a:endParaRPr lang="en-US" altLang="ko-KR" sz="600" smtClean="0"/>
          </a:p>
          <a:p>
            <a:pPr algn="ctr"/>
            <a:r>
              <a:rPr lang="en-US" altLang="ko-KR" sz="600" smtClean="0"/>
              <a:t>(</a:t>
            </a:r>
            <a:r>
              <a:rPr lang="ko-KR" altLang="en-US" sz="600" smtClean="0"/>
              <a:t>내부사용자</a:t>
            </a:r>
            <a:r>
              <a:rPr lang="en-US" altLang="ko-KR" sz="600" smtClean="0"/>
              <a:t>)</a:t>
            </a:r>
            <a:endParaRPr lang="en-US" altLang="ko-KR" sz="600"/>
          </a:p>
        </p:txBody>
      </p:sp>
      <p:sp>
        <p:nvSpPr>
          <p:cNvPr id="976" name="TextBox 975"/>
          <p:cNvSpPr txBox="1"/>
          <p:nvPr/>
        </p:nvSpPr>
        <p:spPr>
          <a:xfrm>
            <a:off x="160866" y="1288588"/>
            <a:ext cx="52851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dirty="0" smtClean="0"/>
              <a:t>adm.idbsb.com</a:t>
            </a:r>
            <a:endParaRPr lang="en-US" altLang="ko-KR" sz="600" dirty="0"/>
          </a:p>
        </p:txBody>
      </p:sp>
      <p:sp>
        <p:nvSpPr>
          <p:cNvPr id="980" name="TextBox 979"/>
          <p:cNvSpPr txBox="1"/>
          <p:nvPr/>
        </p:nvSpPr>
        <p:spPr>
          <a:xfrm>
            <a:off x="160866" y="2249315"/>
            <a:ext cx="52851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dirty="0" smtClean="0"/>
              <a:t>www.idbsb.com</a:t>
            </a:r>
            <a:endParaRPr lang="en-US" altLang="ko-KR" sz="600" dirty="0"/>
          </a:p>
        </p:txBody>
      </p:sp>
      <p:pic>
        <p:nvPicPr>
          <p:cNvPr id="981" name="그림 9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273" y="4729645"/>
            <a:ext cx="419395" cy="449635"/>
          </a:xfrm>
          <a:prstGeom prst="rect">
            <a:avLst/>
          </a:prstGeom>
        </p:spPr>
      </p:pic>
      <p:sp>
        <p:nvSpPr>
          <p:cNvPr id="1002" name="TextBox 1001"/>
          <p:cNvSpPr txBox="1"/>
          <p:nvPr/>
        </p:nvSpPr>
        <p:spPr>
          <a:xfrm>
            <a:off x="203745" y="4899793"/>
            <a:ext cx="52851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aps.idbsb.com</a:t>
            </a:r>
            <a:endParaRPr lang="en-US" altLang="ko-KR" sz="600"/>
          </a:p>
        </p:txBody>
      </p:sp>
      <p:cxnSp>
        <p:nvCxnSpPr>
          <p:cNvPr id="290" name="직선 화살표 연결선 289"/>
          <p:cNvCxnSpPr>
            <a:stCxn id="317" idx="3"/>
            <a:endCxn id="265" idx="1"/>
          </p:cNvCxnSpPr>
          <p:nvPr/>
        </p:nvCxnSpPr>
        <p:spPr>
          <a:xfrm flipV="1">
            <a:off x="689378" y="1957135"/>
            <a:ext cx="2478062" cy="1640758"/>
          </a:xfrm>
          <a:prstGeom prst="straightConnector1">
            <a:avLst/>
          </a:prstGeom>
          <a:ln w="31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3" name="Picture 166" descr="콜센터 cop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1515" y="3365245"/>
            <a:ext cx="243449" cy="31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" name="TextBox 315"/>
          <p:cNvSpPr txBox="1"/>
          <p:nvPr/>
        </p:nvSpPr>
        <p:spPr>
          <a:xfrm>
            <a:off x="35939" y="3687620"/>
            <a:ext cx="760232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스탁론</a:t>
            </a:r>
            <a:endParaRPr lang="en-US" altLang="ko-KR" sz="600" smtClean="0"/>
          </a:p>
          <a:p>
            <a:pPr algn="ctr"/>
            <a:r>
              <a:rPr lang="en-US" altLang="ko-KR" sz="600" smtClean="0"/>
              <a:t>(</a:t>
            </a:r>
            <a:r>
              <a:rPr lang="ko-KR" altLang="en-US" sz="600" smtClean="0"/>
              <a:t>개인고객</a:t>
            </a:r>
            <a:r>
              <a:rPr lang="en-US" altLang="ko-KR" sz="600" smtClean="0"/>
              <a:t>)</a:t>
            </a:r>
            <a:endParaRPr lang="en-US" altLang="ko-KR" sz="600"/>
          </a:p>
        </p:txBody>
      </p:sp>
      <p:sp>
        <p:nvSpPr>
          <p:cNvPr id="317" name="TextBox 316"/>
          <p:cNvSpPr txBox="1"/>
          <p:nvPr/>
        </p:nvSpPr>
        <p:spPr>
          <a:xfrm>
            <a:off x="160866" y="3551726"/>
            <a:ext cx="52851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dirty="0" smtClean="0"/>
              <a:t>stl.idbsb.com</a:t>
            </a:r>
            <a:endParaRPr lang="en-US" altLang="ko-KR" sz="600" dirty="0"/>
          </a:p>
        </p:txBody>
      </p:sp>
      <p:cxnSp>
        <p:nvCxnSpPr>
          <p:cNvPr id="535" name="직선 연결선 534"/>
          <p:cNvCxnSpPr/>
          <p:nvPr/>
        </p:nvCxnSpPr>
        <p:spPr>
          <a:xfrm>
            <a:off x="2724972" y="8947306"/>
            <a:ext cx="7574108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6" name="직사각형 535"/>
          <p:cNvSpPr/>
          <p:nvPr/>
        </p:nvSpPr>
        <p:spPr>
          <a:xfrm>
            <a:off x="10284298" y="8929598"/>
            <a:ext cx="38036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sp>
        <p:nvSpPr>
          <p:cNvPr id="537" name="직사각형 536"/>
          <p:cNvSpPr/>
          <p:nvPr/>
        </p:nvSpPr>
        <p:spPr>
          <a:xfrm>
            <a:off x="2699347" y="8930733"/>
            <a:ext cx="38036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sp>
        <p:nvSpPr>
          <p:cNvPr id="156" name="Rectangle 135"/>
          <p:cNvSpPr>
            <a:spLocks noChangeArrowheads="1"/>
          </p:cNvSpPr>
          <p:nvPr/>
        </p:nvSpPr>
        <p:spPr bwMode="auto">
          <a:xfrm>
            <a:off x="4329436" y="8217137"/>
            <a:ext cx="2109711" cy="65794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4219533" y="8382098"/>
            <a:ext cx="40195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US" altLang="ko-KR" sz="600"/>
          </a:p>
        </p:txBody>
      </p:sp>
      <p:cxnSp>
        <p:nvCxnSpPr>
          <p:cNvPr id="219" name="직선 연결선 218"/>
          <p:cNvCxnSpPr/>
          <p:nvPr/>
        </p:nvCxnSpPr>
        <p:spPr>
          <a:xfrm flipV="1">
            <a:off x="4160800" y="8811772"/>
            <a:ext cx="0" cy="130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1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95932" y="8294198"/>
            <a:ext cx="383559" cy="580888"/>
          </a:xfrm>
          <a:prstGeom prst="rect">
            <a:avLst/>
          </a:prstGeom>
          <a:noFill/>
        </p:spPr>
      </p:pic>
      <p:sp>
        <p:nvSpPr>
          <p:cNvPr id="222" name="TextBox 221"/>
          <p:cNvSpPr txBox="1"/>
          <p:nvPr/>
        </p:nvSpPr>
        <p:spPr>
          <a:xfrm>
            <a:off x="3991591" y="8478963"/>
            <a:ext cx="323989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dirty="0" smtClean="0"/>
              <a:t>WAS</a:t>
            </a:r>
            <a:endParaRPr lang="en-US" altLang="ko-KR" sz="1000" dirty="0"/>
          </a:p>
        </p:txBody>
      </p:sp>
      <p:sp>
        <p:nvSpPr>
          <p:cNvPr id="248" name="Rectangle 135"/>
          <p:cNvSpPr>
            <a:spLocks noChangeArrowheads="1"/>
          </p:cNvSpPr>
          <p:nvPr/>
        </p:nvSpPr>
        <p:spPr bwMode="auto">
          <a:xfrm>
            <a:off x="10125246" y="2449407"/>
            <a:ext cx="644080" cy="172094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249" name="Rectangle 43"/>
          <p:cNvSpPr>
            <a:spLocks noChangeArrowheads="1"/>
          </p:cNvSpPr>
          <p:nvPr/>
        </p:nvSpPr>
        <p:spPr bwMode="auto">
          <a:xfrm>
            <a:off x="10197887" y="2514096"/>
            <a:ext cx="498800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 dirty="0" err="1" smtClean="0">
                <a:latin typeface="+mn-ea"/>
              </a:rPr>
              <a:t>idbsb</a:t>
            </a:r>
            <a:endParaRPr lang="ko-KR" altLang="en-US" sz="700" dirty="0">
              <a:latin typeface="+mn-ea"/>
            </a:endParaRPr>
          </a:p>
        </p:txBody>
      </p:sp>
      <p:pic>
        <p:nvPicPr>
          <p:cNvPr id="252" name="Picture 20" descr="http://db.cse.ohio-state.edu/images/d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9820" y="1639129"/>
            <a:ext cx="471928" cy="63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4" name="직선 연결선 263"/>
          <p:cNvCxnSpPr/>
          <p:nvPr/>
        </p:nvCxnSpPr>
        <p:spPr>
          <a:xfrm flipV="1">
            <a:off x="3372201" y="2249578"/>
            <a:ext cx="0" cy="130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5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167440" y="1666691"/>
            <a:ext cx="383559" cy="580888"/>
          </a:xfrm>
          <a:prstGeom prst="rect">
            <a:avLst/>
          </a:prstGeom>
          <a:noFill/>
        </p:spPr>
      </p:pic>
      <p:sp>
        <p:nvSpPr>
          <p:cNvPr id="267" name="TextBox 266"/>
          <p:cNvSpPr txBox="1"/>
          <p:nvPr/>
        </p:nvSpPr>
        <p:spPr>
          <a:xfrm>
            <a:off x="3151343" y="1834247"/>
            <a:ext cx="323989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dirty="0" smtClean="0"/>
              <a:t>WEB</a:t>
            </a:r>
            <a:endParaRPr lang="en-US" altLang="ko-KR" sz="1000" dirty="0"/>
          </a:p>
        </p:txBody>
      </p:sp>
      <p:cxnSp>
        <p:nvCxnSpPr>
          <p:cNvPr id="347" name="직선 화살표 연결선 346"/>
          <p:cNvCxnSpPr>
            <a:stCxn id="265" idx="3"/>
            <a:endCxn id="324" idx="1"/>
          </p:cNvCxnSpPr>
          <p:nvPr/>
        </p:nvCxnSpPr>
        <p:spPr>
          <a:xfrm>
            <a:off x="3550999" y="1957135"/>
            <a:ext cx="396253" cy="0"/>
          </a:xfrm>
          <a:prstGeom prst="straightConnector1">
            <a:avLst/>
          </a:prstGeom>
          <a:ln w="31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" name="Rectangle 43"/>
          <p:cNvSpPr>
            <a:spLocks noChangeArrowheads="1"/>
          </p:cNvSpPr>
          <p:nvPr/>
        </p:nvSpPr>
        <p:spPr bwMode="auto">
          <a:xfrm>
            <a:off x="4721975" y="8394592"/>
            <a:ext cx="1634413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 smtClean="0">
                <a:latin typeface="+mn-ea"/>
              </a:rPr>
              <a:t>계정계</a:t>
            </a:r>
            <a:r>
              <a:rPr lang="ko-KR" altLang="en-US" sz="900" smtClean="0">
                <a:latin typeface="+mn-ea"/>
              </a:rPr>
              <a:t> 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(FIS)</a:t>
            </a:r>
            <a:endParaRPr lang="ko-KR" altLang="en-US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cxnSp>
        <p:nvCxnSpPr>
          <p:cNvPr id="513" name="직선 연결선 512"/>
          <p:cNvCxnSpPr/>
          <p:nvPr/>
        </p:nvCxnSpPr>
        <p:spPr>
          <a:xfrm flipV="1">
            <a:off x="10445783" y="2263748"/>
            <a:ext cx="0" cy="130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Rectangle 43"/>
          <p:cNvSpPr>
            <a:spLocks noChangeArrowheads="1"/>
          </p:cNvSpPr>
          <p:nvPr/>
        </p:nvSpPr>
        <p:spPr bwMode="auto">
          <a:xfrm>
            <a:off x="10197887" y="3177718"/>
            <a:ext cx="498800" cy="260041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 dirty="0" err="1">
                <a:latin typeface="+mn-ea"/>
              </a:rPr>
              <a:t>xecuredb</a:t>
            </a:r>
            <a:endParaRPr lang="ko-KR" altLang="en-US" sz="700" dirty="0">
              <a:latin typeface="+mn-ea"/>
            </a:endParaRPr>
          </a:p>
        </p:txBody>
      </p:sp>
      <p:sp>
        <p:nvSpPr>
          <p:cNvPr id="153" name="Rectangle 43"/>
          <p:cNvSpPr>
            <a:spLocks noChangeArrowheads="1"/>
          </p:cNvSpPr>
          <p:nvPr/>
        </p:nvSpPr>
        <p:spPr bwMode="auto">
          <a:xfrm>
            <a:off x="10197887" y="2845907"/>
            <a:ext cx="498800" cy="260041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 dirty="0" err="1">
                <a:latin typeface="+mn-ea"/>
              </a:rPr>
              <a:t>miaps</a:t>
            </a:r>
            <a:endParaRPr lang="ko-KR" altLang="en-US" sz="700" dirty="0">
              <a:latin typeface="+mn-ea"/>
            </a:endParaRPr>
          </a:p>
        </p:txBody>
      </p:sp>
      <p:cxnSp>
        <p:nvCxnSpPr>
          <p:cNvPr id="167" name="직선 연결선 166"/>
          <p:cNvCxnSpPr/>
          <p:nvPr/>
        </p:nvCxnSpPr>
        <p:spPr>
          <a:xfrm flipV="1">
            <a:off x="9306931" y="1900399"/>
            <a:ext cx="0" cy="130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8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115152" y="1666691"/>
            <a:ext cx="383559" cy="580888"/>
          </a:xfrm>
          <a:prstGeom prst="rect">
            <a:avLst/>
          </a:prstGeom>
          <a:noFill/>
        </p:spPr>
      </p:pic>
      <p:sp>
        <p:nvSpPr>
          <p:cNvPr id="169" name="TextBox 168"/>
          <p:cNvSpPr txBox="1"/>
          <p:nvPr/>
        </p:nvSpPr>
        <p:spPr>
          <a:xfrm>
            <a:off x="8753653" y="1781315"/>
            <a:ext cx="106295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/>
              <a:t>ARS </a:t>
            </a:r>
            <a:r>
              <a:rPr lang="ko-KR" altLang="en-US" sz="900" smtClean="0"/>
              <a:t>인증서버</a:t>
            </a:r>
            <a:endParaRPr lang="en-US" altLang="ko-KR" sz="900" dirty="0" smtClean="0"/>
          </a:p>
        </p:txBody>
      </p:sp>
      <p:cxnSp>
        <p:nvCxnSpPr>
          <p:cNvPr id="411" name="직선 화살표 연결선 410"/>
          <p:cNvCxnSpPr>
            <a:stCxn id="980" idx="3"/>
            <a:endCxn id="265" idx="1"/>
          </p:cNvCxnSpPr>
          <p:nvPr/>
        </p:nvCxnSpPr>
        <p:spPr>
          <a:xfrm flipV="1">
            <a:off x="689378" y="1957135"/>
            <a:ext cx="2478062" cy="338347"/>
          </a:xfrm>
          <a:prstGeom prst="straightConnector1">
            <a:avLst/>
          </a:prstGeom>
          <a:ln w="31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" name="Rectangle 43"/>
          <p:cNvSpPr>
            <a:spLocks noChangeArrowheads="1"/>
          </p:cNvSpPr>
          <p:nvPr/>
        </p:nvSpPr>
        <p:spPr bwMode="auto">
          <a:xfrm>
            <a:off x="907737" y="1664148"/>
            <a:ext cx="1639165" cy="136804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2">
                <a:lumMod val="1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pic>
        <p:nvPicPr>
          <p:cNvPr id="431" name="그림 43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053" r="9789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1378" y="2205412"/>
            <a:ext cx="229313" cy="263545"/>
          </a:xfrm>
          <a:prstGeom prst="rect">
            <a:avLst/>
          </a:prstGeom>
        </p:spPr>
      </p:pic>
      <p:pic>
        <p:nvPicPr>
          <p:cNvPr id="231" name="그림 23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053" r="9789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1378" y="3343825"/>
            <a:ext cx="229313" cy="263545"/>
          </a:xfrm>
          <a:prstGeom prst="rect">
            <a:avLst/>
          </a:prstGeom>
        </p:spPr>
      </p:pic>
      <p:pic>
        <p:nvPicPr>
          <p:cNvPr id="232" name="그림 23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053" r="9789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1378" y="1181513"/>
            <a:ext cx="229313" cy="263545"/>
          </a:xfrm>
          <a:prstGeom prst="rect">
            <a:avLst/>
          </a:prstGeom>
        </p:spPr>
      </p:pic>
      <p:sp>
        <p:nvSpPr>
          <p:cNvPr id="224" name="Rectangle 43"/>
          <p:cNvSpPr>
            <a:spLocks noChangeArrowheads="1"/>
          </p:cNvSpPr>
          <p:nvPr/>
        </p:nvSpPr>
        <p:spPr bwMode="auto">
          <a:xfrm>
            <a:off x="1355107" y="2818497"/>
            <a:ext cx="1157497" cy="15101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6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 spc="-100" dirty="0" smtClean="0">
                <a:latin typeface="+mn-ea"/>
              </a:rPr>
              <a:t>공인인증 </a:t>
            </a:r>
            <a:r>
              <a:rPr lang="en-US" altLang="ko-KR" sz="700" spc="-100" dirty="0" smtClean="0">
                <a:latin typeface="+mn-ea"/>
              </a:rPr>
              <a:t>PKI </a:t>
            </a:r>
            <a:r>
              <a:rPr lang="ko-KR" altLang="en-US" sz="700" spc="-100" dirty="0" err="1" smtClean="0">
                <a:latin typeface="+mn-ea"/>
              </a:rPr>
              <a:t>보안툴킷</a:t>
            </a:r>
            <a:r>
              <a:rPr lang="ko-KR" altLang="en-US" sz="700" dirty="0" smtClean="0">
                <a:latin typeface="+mn-ea"/>
              </a:rPr>
              <a:t> 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한국전자인증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) RA Library (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개인인증서 발급 및 설치가 되게 하는 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client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모듈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endParaRPr lang="en-US" altLang="ko-KR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225" name="그림 2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27" y="2858091"/>
            <a:ext cx="80100" cy="71823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32" y="2824989"/>
            <a:ext cx="209149" cy="138027"/>
          </a:xfrm>
          <a:prstGeom prst="rect">
            <a:avLst/>
          </a:prstGeom>
        </p:spPr>
      </p:pic>
      <p:sp>
        <p:nvSpPr>
          <p:cNvPr id="423" name="Rectangle 43"/>
          <p:cNvSpPr>
            <a:spLocks noChangeArrowheads="1"/>
          </p:cNvSpPr>
          <p:nvPr/>
        </p:nvSpPr>
        <p:spPr bwMode="auto">
          <a:xfrm>
            <a:off x="1355107" y="2636105"/>
            <a:ext cx="1157497" cy="15101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6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 smtClean="0">
                <a:latin typeface="+mn-ea"/>
              </a:rPr>
              <a:t>NOS 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잉카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키보드보안</a:t>
            </a:r>
            <a:endParaRPr lang="en-US" altLang="ko-KR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430" name="그림 4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27" y="2675699"/>
            <a:ext cx="80100" cy="71823"/>
          </a:xfrm>
          <a:prstGeom prst="rect">
            <a:avLst/>
          </a:prstGeom>
        </p:spPr>
      </p:pic>
      <p:pic>
        <p:nvPicPr>
          <p:cNvPr id="237" name="그림 2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32" y="2642597"/>
            <a:ext cx="209149" cy="138027"/>
          </a:xfrm>
          <a:prstGeom prst="rect">
            <a:avLst/>
          </a:prstGeom>
        </p:spPr>
      </p:pic>
      <p:sp>
        <p:nvSpPr>
          <p:cNvPr id="421" name="Rectangle 43"/>
          <p:cNvSpPr>
            <a:spLocks noChangeArrowheads="1"/>
          </p:cNvSpPr>
          <p:nvPr/>
        </p:nvSpPr>
        <p:spPr bwMode="auto">
          <a:xfrm>
            <a:off x="1355107" y="2453715"/>
            <a:ext cx="1157497" cy="15101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6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KTB Agent 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천명소프트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이상거래탐지</a:t>
            </a:r>
            <a:endParaRPr lang="en-US" altLang="ko-KR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429" name="그림 4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27" y="2493309"/>
            <a:ext cx="80100" cy="71823"/>
          </a:xfrm>
          <a:prstGeom prst="rect">
            <a:avLst/>
          </a:prstGeom>
        </p:spPr>
      </p:pic>
      <p:pic>
        <p:nvPicPr>
          <p:cNvPr id="238" name="그림 23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32" y="2460207"/>
            <a:ext cx="209149" cy="138027"/>
          </a:xfrm>
          <a:prstGeom prst="rect">
            <a:avLst/>
          </a:prstGeom>
        </p:spPr>
      </p:pic>
      <p:sp>
        <p:nvSpPr>
          <p:cNvPr id="419" name="Rectangle 43"/>
          <p:cNvSpPr>
            <a:spLocks noChangeArrowheads="1"/>
          </p:cNvSpPr>
          <p:nvPr/>
        </p:nvSpPr>
        <p:spPr bwMode="auto">
          <a:xfrm>
            <a:off x="1355107" y="2271325"/>
            <a:ext cx="1157497" cy="15101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6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Veraport 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(Wizvera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통합설치</a:t>
            </a:r>
            <a:endParaRPr lang="en-US" altLang="ko-KR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428" name="그림 4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27" y="2310919"/>
            <a:ext cx="80100" cy="71823"/>
          </a:xfrm>
          <a:prstGeom prst="rect">
            <a:avLst/>
          </a:prstGeom>
        </p:spPr>
      </p:pic>
      <p:pic>
        <p:nvPicPr>
          <p:cNvPr id="239" name="그림 2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32" y="2277817"/>
            <a:ext cx="209149" cy="138027"/>
          </a:xfrm>
          <a:prstGeom prst="rect">
            <a:avLst/>
          </a:prstGeom>
        </p:spPr>
      </p:pic>
      <p:sp>
        <p:nvSpPr>
          <p:cNvPr id="417" name="Rectangle 43"/>
          <p:cNvSpPr>
            <a:spLocks noChangeArrowheads="1"/>
          </p:cNvSpPr>
          <p:nvPr/>
        </p:nvSpPr>
        <p:spPr bwMode="auto">
          <a:xfrm>
            <a:off x="1355107" y="2088935"/>
            <a:ext cx="1157497" cy="15101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6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XecureCertShare 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한컴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인증서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중계</a:t>
            </a:r>
            <a:endParaRPr lang="en-US" altLang="ko-KR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427" name="그림 4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27" y="2128529"/>
            <a:ext cx="80100" cy="71823"/>
          </a:xfrm>
          <a:prstGeom prst="rect">
            <a:avLst/>
          </a:prstGeom>
        </p:spPr>
      </p:pic>
      <p:pic>
        <p:nvPicPr>
          <p:cNvPr id="240" name="그림 23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32" y="2095427"/>
            <a:ext cx="209149" cy="138027"/>
          </a:xfrm>
          <a:prstGeom prst="rect">
            <a:avLst/>
          </a:prstGeom>
        </p:spPr>
      </p:pic>
      <p:sp>
        <p:nvSpPr>
          <p:cNvPr id="415" name="Rectangle 43"/>
          <p:cNvSpPr>
            <a:spLocks noChangeArrowheads="1"/>
          </p:cNvSpPr>
          <p:nvPr/>
        </p:nvSpPr>
        <p:spPr bwMode="auto">
          <a:xfrm>
            <a:off x="1355107" y="1906545"/>
            <a:ext cx="1157497" cy="15101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6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XecureKeyPad 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한컴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화상키보드</a:t>
            </a:r>
            <a:endParaRPr lang="en-US" altLang="ko-KR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426" name="그림 4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27" y="1946139"/>
            <a:ext cx="80100" cy="71823"/>
          </a:xfrm>
          <a:prstGeom prst="rect">
            <a:avLst/>
          </a:prstGeom>
        </p:spPr>
      </p:pic>
      <p:pic>
        <p:nvPicPr>
          <p:cNvPr id="255" name="그림 25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32" y="1913037"/>
            <a:ext cx="209149" cy="138027"/>
          </a:xfrm>
          <a:prstGeom prst="rect">
            <a:avLst/>
          </a:prstGeom>
        </p:spPr>
      </p:pic>
      <p:sp>
        <p:nvSpPr>
          <p:cNvPr id="413" name="Rectangle 43"/>
          <p:cNvSpPr>
            <a:spLocks noChangeArrowheads="1"/>
          </p:cNvSpPr>
          <p:nvPr/>
        </p:nvSpPr>
        <p:spPr bwMode="auto">
          <a:xfrm>
            <a:off x="1355107" y="1724155"/>
            <a:ext cx="1157497" cy="15101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6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Anysign 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한컴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공인인증서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,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데이타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암호화</a:t>
            </a:r>
            <a:endParaRPr lang="en-US" altLang="ko-KR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425" name="그림 4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27" y="1763749"/>
            <a:ext cx="80100" cy="71823"/>
          </a:xfrm>
          <a:prstGeom prst="rect">
            <a:avLst/>
          </a:prstGeom>
        </p:spPr>
      </p:pic>
      <p:pic>
        <p:nvPicPr>
          <p:cNvPr id="257" name="그림 25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32" y="1730647"/>
            <a:ext cx="209149" cy="138027"/>
          </a:xfrm>
          <a:prstGeom prst="rect">
            <a:avLst/>
          </a:prstGeom>
        </p:spPr>
      </p:pic>
      <p:sp>
        <p:nvSpPr>
          <p:cNvPr id="217" name="Rectangle 43"/>
          <p:cNvSpPr>
            <a:spLocks noChangeArrowheads="1"/>
          </p:cNvSpPr>
          <p:nvPr/>
        </p:nvSpPr>
        <p:spPr bwMode="auto">
          <a:xfrm>
            <a:off x="910792" y="4288290"/>
            <a:ext cx="1622460" cy="200007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348" name="Rectangle 43"/>
          <p:cNvSpPr>
            <a:spLocks noChangeArrowheads="1"/>
          </p:cNvSpPr>
          <p:nvPr/>
        </p:nvSpPr>
        <p:spPr bwMode="auto">
          <a:xfrm>
            <a:off x="943088" y="4368686"/>
            <a:ext cx="1558853" cy="185431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353" name="Rectangle 43"/>
          <p:cNvSpPr>
            <a:spLocks noChangeArrowheads="1"/>
          </p:cNvSpPr>
          <p:nvPr/>
        </p:nvSpPr>
        <p:spPr bwMode="auto">
          <a:xfrm>
            <a:off x="943090" y="4363604"/>
            <a:ext cx="1558852" cy="15101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6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 err="1">
                <a:latin typeface="+mn-ea"/>
              </a:rPr>
              <a:t>MiAPS</a:t>
            </a:r>
            <a:r>
              <a:rPr lang="en-US" altLang="ko-KR" sz="700" dirty="0">
                <a:latin typeface="+mn-ea"/>
              </a:rPr>
              <a:t>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en-US" altLang="ko-KR" sz="400" err="1">
                <a:solidFill>
                  <a:schemeClr val="bg1">
                    <a:lumMod val="65000"/>
                  </a:schemeClr>
                </a:solidFill>
                <a:latin typeface="+mn-ea"/>
              </a:rPr>
              <a:t>ThinkM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스마트앱</a:t>
            </a:r>
            <a:endParaRPr lang="ko-KR" altLang="en-US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349" name="Rectangle 43"/>
          <p:cNvSpPr>
            <a:spLocks noChangeArrowheads="1"/>
          </p:cNvSpPr>
          <p:nvPr/>
        </p:nvSpPr>
        <p:spPr bwMode="auto">
          <a:xfrm>
            <a:off x="1139702" y="5473230"/>
            <a:ext cx="1329764" cy="151011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 smtClean="0">
                <a:latin typeface="+mn-ea"/>
              </a:rPr>
              <a:t>OCR 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err="1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인지소프트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) OCR (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주민등록증 사진으로부터 번호 추출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          </a:t>
            </a:r>
          </a:p>
        </p:txBody>
      </p:sp>
      <p:sp>
        <p:nvSpPr>
          <p:cNvPr id="350" name="Rectangle 43"/>
          <p:cNvSpPr>
            <a:spLocks noChangeArrowheads="1"/>
          </p:cNvSpPr>
          <p:nvPr/>
        </p:nvSpPr>
        <p:spPr bwMode="auto">
          <a:xfrm>
            <a:off x="1139702" y="6019359"/>
            <a:ext cx="1329764" cy="151011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>
                <a:latin typeface="+mn-ea"/>
              </a:rPr>
              <a:t>Chart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err="1">
                <a:solidFill>
                  <a:schemeClr val="bg1">
                    <a:lumMod val="65000"/>
                  </a:schemeClr>
                </a:solidFill>
                <a:latin typeface="+mn-ea"/>
              </a:rPr>
              <a:t>이데아텍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차트</a:t>
            </a:r>
            <a:endParaRPr lang="ko-KR" altLang="en-US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351" name="Rectangle 43"/>
          <p:cNvSpPr>
            <a:spLocks noChangeArrowheads="1"/>
          </p:cNvSpPr>
          <p:nvPr/>
        </p:nvSpPr>
        <p:spPr bwMode="auto">
          <a:xfrm>
            <a:off x="1139702" y="5837314"/>
            <a:ext cx="1329764" cy="151011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>
                <a:latin typeface="+mn-ea"/>
              </a:rPr>
              <a:t>V-Guard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en-US" altLang="ko-KR" sz="400" err="1">
                <a:solidFill>
                  <a:schemeClr val="bg1">
                    <a:lumMod val="65000"/>
                  </a:schemeClr>
                </a:solidFill>
                <a:latin typeface="+mn-ea"/>
              </a:rPr>
              <a:t>ExTrus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백신</a:t>
            </a:r>
            <a:endParaRPr lang="ko-KR" altLang="en-US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352" name="Rectangle 43"/>
          <p:cNvSpPr>
            <a:spLocks noChangeArrowheads="1"/>
          </p:cNvSpPr>
          <p:nvPr/>
        </p:nvSpPr>
        <p:spPr bwMode="auto">
          <a:xfrm>
            <a:off x="1139702" y="5655272"/>
            <a:ext cx="1329764" cy="151011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 err="1">
                <a:latin typeface="+mn-ea"/>
              </a:rPr>
              <a:t>Exafe</a:t>
            </a:r>
            <a:r>
              <a:rPr lang="en-US" altLang="ko-KR" sz="700" dirty="0">
                <a:latin typeface="+mn-ea"/>
              </a:rPr>
              <a:t> </a:t>
            </a:r>
            <a:r>
              <a:rPr lang="en-US" altLang="ko-KR" sz="700" dirty="0" err="1">
                <a:latin typeface="+mn-ea"/>
              </a:rPr>
              <a:t>KeySec</a:t>
            </a:r>
            <a:r>
              <a:rPr lang="en-US" altLang="ko-KR" sz="700" dirty="0">
                <a:latin typeface="+mn-ea"/>
              </a:rPr>
              <a:t>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en-US" altLang="ko-KR" sz="400" dirty="0" err="1">
                <a:solidFill>
                  <a:schemeClr val="bg1">
                    <a:lumMod val="65000"/>
                  </a:schemeClr>
                </a:solidFill>
                <a:latin typeface="+mn-ea"/>
              </a:rPr>
              <a:t>Extrus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보안키패드</a:t>
            </a:r>
            <a:endParaRPr lang="ko-KR" altLang="en-US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354" name="Rectangle 43"/>
          <p:cNvSpPr>
            <a:spLocks noChangeArrowheads="1"/>
          </p:cNvSpPr>
          <p:nvPr/>
        </p:nvSpPr>
        <p:spPr bwMode="auto">
          <a:xfrm>
            <a:off x="1139702" y="4924547"/>
            <a:ext cx="1329764" cy="15101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6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 err="1">
                <a:latin typeface="+mn-ea"/>
              </a:rPr>
              <a:t>Exafe</a:t>
            </a:r>
            <a:r>
              <a:rPr lang="en-US" altLang="ko-KR" sz="700" dirty="0">
                <a:latin typeface="+mn-ea"/>
              </a:rPr>
              <a:t> </a:t>
            </a:r>
            <a:r>
              <a:rPr lang="en-US" altLang="ko-KR" sz="700" dirty="0" err="1">
                <a:latin typeface="+mn-ea"/>
              </a:rPr>
              <a:t>AppDefence</a:t>
            </a:r>
            <a:r>
              <a:rPr lang="en-US" altLang="ko-KR" sz="700" dirty="0">
                <a:latin typeface="+mn-ea"/>
              </a:rPr>
              <a:t>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en-US" altLang="ko-KR" sz="400" err="1">
                <a:solidFill>
                  <a:schemeClr val="bg1">
                    <a:lumMod val="65000"/>
                  </a:schemeClr>
                </a:solidFill>
                <a:latin typeface="+mn-ea"/>
              </a:rPr>
              <a:t>ExTrus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앱 위변조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방지</a:t>
            </a:r>
            <a:endParaRPr lang="ko-KR" altLang="en-US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355" name="Rectangle 43"/>
          <p:cNvSpPr>
            <a:spLocks noChangeArrowheads="1"/>
          </p:cNvSpPr>
          <p:nvPr/>
        </p:nvSpPr>
        <p:spPr bwMode="auto">
          <a:xfrm>
            <a:off x="1139702" y="5106589"/>
            <a:ext cx="1329764" cy="15101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6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 dirty="0">
                <a:latin typeface="+mn-ea"/>
              </a:rPr>
              <a:t>실명증표진위확인</a:t>
            </a:r>
            <a:r>
              <a:rPr lang="en-US" altLang="ko-KR" sz="700" dirty="0">
                <a:latin typeface="+mn-ea"/>
              </a:rPr>
              <a:t>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en-US" altLang="ko-KR" sz="400" dirty="0" err="1">
                <a:solidFill>
                  <a:schemeClr val="bg1">
                    <a:lumMod val="65000"/>
                  </a:schemeClr>
                </a:solidFill>
                <a:latin typeface="+mn-ea"/>
              </a:rPr>
              <a:t>ExTrus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357" name="Rectangle 43"/>
          <p:cNvSpPr>
            <a:spLocks noChangeArrowheads="1"/>
          </p:cNvSpPr>
          <p:nvPr/>
        </p:nvSpPr>
        <p:spPr bwMode="auto">
          <a:xfrm>
            <a:off x="1139702" y="4560463"/>
            <a:ext cx="1329764" cy="15101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6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 err="1">
                <a:latin typeface="+mn-ea"/>
              </a:rPr>
              <a:t>XecureSmart</a:t>
            </a:r>
            <a:r>
              <a:rPr lang="en-US" altLang="ko-KR" sz="700" dirty="0">
                <a:latin typeface="+mn-ea"/>
              </a:rPr>
              <a:t>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err="1">
                <a:solidFill>
                  <a:schemeClr val="bg1">
                    <a:lumMod val="65000"/>
                  </a:schemeClr>
                </a:solidFill>
                <a:latin typeface="+mn-ea"/>
              </a:rPr>
              <a:t>한컴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공인인증서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,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데이타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암호화</a:t>
            </a:r>
            <a:endParaRPr lang="ko-KR" altLang="en-US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356" name="Rectangle 43"/>
          <p:cNvSpPr>
            <a:spLocks noChangeArrowheads="1"/>
          </p:cNvSpPr>
          <p:nvPr/>
        </p:nvSpPr>
        <p:spPr bwMode="auto">
          <a:xfrm>
            <a:off x="1139702" y="4742505"/>
            <a:ext cx="1329764" cy="15101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6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Stonepass 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(SSenStone) FIDO, PIN (SmartPhone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제공하는 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API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이용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,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지문인식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. 6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자리 숫자 등록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endParaRPr lang="ko-KR" altLang="en-US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269" name="Rectangle 43"/>
          <p:cNvSpPr>
            <a:spLocks noChangeArrowheads="1"/>
          </p:cNvSpPr>
          <p:nvPr/>
        </p:nvSpPr>
        <p:spPr bwMode="auto">
          <a:xfrm>
            <a:off x="1139702" y="5289910"/>
            <a:ext cx="1329764" cy="15101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6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 dirty="0" smtClean="0">
                <a:latin typeface="+mn-ea"/>
              </a:rPr>
              <a:t>공인인증 </a:t>
            </a:r>
            <a:r>
              <a:rPr lang="en-US" altLang="ko-KR" sz="700" dirty="0" smtClean="0">
                <a:latin typeface="+mn-ea"/>
              </a:rPr>
              <a:t>PKI </a:t>
            </a:r>
            <a:r>
              <a:rPr lang="ko-KR" altLang="en-US" sz="700" dirty="0" err="1" smtClean="0">
                <a:latin typeface="+mn-ea"/>
              </a:rPr>
              <a:t>보안툴킷</a:t>
            </a:r>
            <a:r>
              <a:rPr lang="ko-KR" altLang="en-US" sz="700" dirty="0" smtClean="0">
                <a:latin typeface="+mn-ea"/>
              </a:rPr>
              <a:t> 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한국전자인증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) RA Library (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개인인증서 발급 및 설치가 되게 하는 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client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모듈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endParaRPr lang="ko-KR" altLang="en-US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247" name="그림 24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2195" y="3981833"/>
            <a:ext cx="336747" cy="371136"/>
          </a:xfrm>
          <a:prstGeom prst="rect">
            <a:avLst/>
          </a:prstGeom>
        </p:spPr>
      </p:pic>
      <p:sp>
        <p:nvSpPr>
          <p:cNvPr id="253" name="TextBox 252"/>
          <p:cNvSpPr txBox="1"/>
          <p:nvPr/>
        </p:nvSpPr>
        <p:spPr>
          <a:xfrm>
            <a:off x="10198611" y="1786463"/>
            <a:ext cx="50314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dirty="0" smtClean="0"/>
              <a:t>Database</a:t>
            </a:r>
            <a:endParaRPr lang="en-US" altLang="ko-KR" sz="1000" dirty="0"/>
          </a:p>
        </p:txBody>
      </p:sp>
      <p:cxnSp>
        <p:nvCxnSpPr>
          <p:cNvPr id="242" name="직선 연결선 241"/>
          <p:cNvCxnSpPr>
            <a:endCxn id="244" idx="3"/>
          </p:cNvCxnSpPr>
          <p:nvPr/>
        </p:nvCxnSpPr>
        <p:spPr>
          <a:xfrm>
            <a:off x="2724972" y="2384473"/>
            <a:ext cx="7993291" cy="292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직사각형 243"/>
          <p:cNvSpPr/>
          <p:nvPr/>
        </p:nvSpPr>
        <p:spPr>
          <a:xfrm>
            <a:off x="10680227" y="2366765"/>
            <a:ext cx="38036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sp>
        <p:nvSpPr>
          <p:cNvPr id="437" name="직사각형 436"/>
          <p:cNvSpPr/>
          <p:nvPr/>
        </p:nvSpPr>
        <p:spPr>
          <a:xfrm>
            <a:off x="2699347" y="2367900"/>
            <a:ext cx="38036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40" name="Rectangle 43"/>
          <p:cNvSpPr>
            <a:spLocks noChangeArrowheads="1"/>
          </p:cNvSpPr>
          <p:nvPr/>
        </p:nvSpPr>
        <p:spPr bwMode="auto">
          <a:xfrm>
            <a:off x="2515505" y="2638001"/>
            <a:ext cx="332431" cy="153568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en-US" altLang="ko-KR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441" name="Rectangle 43"/>
          <p:cNvSpPr>
            <a:spLocks noChangeArrowheads="1"/>
          </p:cNvSpPr>
          <p:nvPr/>
        </p:nvSpPr>
        <p:spPr bwMode="auto">
          <a:xfrm>
            <a:off x="2515505" y="2452436"/>
            <a:ext cx="332431" cy="153568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en-US" altLang="ko-KR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442" name="Rectangle 43"/>
          <p:cNvSpPr>
            <a:spLocks noChangeArrowheads="1"/>
          </p:cNvSpPr>
          <p:nvPr/>
        </p:nvSpPr>
        <p:spPr bwMode="auto">
          <a:xfrm>
            <a:off x="2515505" y="2270046"/>
            <a:ext cx="332431" cy="153568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en-US" altLang="ko-KR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443" name="Rectangle 43"/>
          <p:cNvSpPr>
            <a:spLocks noChangeArrowheads="1"/>
          </p:cNvSpPr>
          <p:nvPr/>
        </p:nvSpPr>
        <p:spPr bwMode="auto">
          <a:xfrm>
            <a:off x="2515505" y="2087656"/>
            <a:ext cx="332431" cy="153568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en-US" altLang="ko-KR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444" name="Rectangle 43"/>
          <p:cNvSpPr>
            <a:spLocks noChangeArrowheads="1"/>
          </p:cNvSpPr>
          <p:nvPr/>
        </p:nvSpPr>
        <p:spPr bwMode="auto">
          <a:xfrm>
            <a:off x="2515505" y="1905266"/>
            <a:ext cx="332431" cy="153568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en-US" altLang="ko-KR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445" name="Rectangle 43"/>
          <p:cNvSpPr>
            <a:spLocks noChangeArrowheads="1"/>
          </p:cNvSpPr>
          <p:nvPr/>
        </p:nvSpPr>
        <p:spPr bwMode="auto">
          <a:xfrm>
            <a:off x="2515505" y="1722876"/>
            <a:ext cx="719558" cy="153568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en-US" altLang="ko-KR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220" name="Rectangle 135"/>
          <p:cNvSpPr>
            <a:spLocks noChangeArrowheads="1"/>
          </p:cNvSpPr>
          <p:nvPr/>
        </p:nvSpPr>
        <p:spPr bwMode="auto">
          <a:xfrm>
            <a:off x="2868233" y="2198816"/>
            <a:ext cx="1110220" cy="52903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226" name="Rectangle 43"/>
          <p:cNvSpPr>
            <a:spLocks noChangeArrowheads="1"/>
          </p:cNvSpPr>
          <p:nvPr/>
        </p:nvSpPr>
        <p:spPr bwMode="auto">
          <a:xfrm>
            <a:off x="3007840" y="2231869"/>
            <a:ext cx="952246" cy="119813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 err="1" smtClean="0">
                <a:latin typeface="+mn-ea"/>
              </a:rPr>
              <a:t>xgate</a:t>
            </a:r>
            <a:r>
              <a:rPr lang="en-US" altLang="ko-KR" sz="700" dirty="0" smtClean="0">
                <a:latin typeface="+mn-ea"/>
              </a:rPr>
              <a:t> 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dirty="0" err="1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한컴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227" name="Rectangle 43"/>
          <p:cNvSpPr>
            <a:spLocks noChangeArrowheads="1"/>
          </p:cNvSpPr>
          <p:nvPr/>
        </p:nvSpPr>
        <p:spPr bwMode="auto">
          <a:xfrm>
            <a:off x="2949651" y="2385181"/>
            <a:ext cx="925361" cy="127239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t"/>
          <a:lstStyle/>
          <a:p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/SOL/home/xecure_xescre/xgate/startx.sh</a:t>
            </a:r>
          </a:p>
          <a:p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/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SOL/home/xecure_xescre/xgate/stop.sh</a:t>
            </a:r>
            <a:endParaRPr lang="en-US" altLang="ko-KR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  <a:p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228" name="그림 2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873" y="2247579"/>
            <a:ext cx="91993" cy="108000"/>
          </a:xfrm>
          <a:prstGeom prst="rect">
            <a:avLst/>
          </a:prstGeom>
        </p:spPr>
      </p:pic>
      <p:sp>
        <p:nvSpPr>
          <p:cNvPr id="236" name="Rectangle 135"/>
          <p:cNvSpPr>
            <a:spLocks noChangeArrowheads="1"/>
          </p:cNvSpPr>
          <p:nvPr/>
        </p:nvSpPr>
        <p:spPr bwMode="auto">
          <a:xfrm>
            <a:off x="4257127" y="1049559"/>
            <a:ext cx="2247607" cy="624053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241" name="Rectangle 135"/>
          <p:cNvSpPr>
            <a:spLocks noChangeArrowheads="1"/>
          </p:cNvSpPr>
          <p:nvPr/>
        </p:nvSpPr>
        <p:spPr bwMode="auto">
          <a:xfrm>
            <a:off x="4326741" y="1895767"/>
            <a:ext cx="2110825" cy="105145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245" name="Rectangle 43"/>
          <p:cNvSpPr>
            <a:spLocks noChangeArrowheads="1"/>
          </p:cNvSpPr>
          <p:nvPr/>
        </p:nvSpPr>
        <p:spPr bwMode="auto">
          <a:xfrm>
            <a:off x="4326740" y="1118078"/>
            <a:ext cx="2109711" cy="70379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246" name="Rectangle 43"/>
          <p:cNvSpPr>
            <a:spLocks noChangeArrowheads="1"/>
          </p:cNvSpPr>
          <p:nvPr/>
        </p:nvSpPr>
        <p:spPr bwMode="auto">
          <a:xfrm>
            <a:off x="4631076" y="1420492"/>
            <a:ext cx="1714476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 smtClean="0">
                <a:latin typeface="+mn-ea"/>
              </a:rPr>
              <a:t>관리자</a:t>
            </a:r>
            <a:endParaRPr lang="ko-KR" altLang="en-US" sz="700">
              <a:latin typeface="+mn-ea"/>
            </a:endParaRPr>
          </a:p>
        </p:txBody>
      </p:sp>
      <p:sp>
        <p:nvSpPr>
          <p:cNvPr id="250" name="TextBox 249"/>
          <p:cNvSpPr txBox="1"/>
          <p:nvPr/>
        </p:nvSpPr>
        <p:spPr>
          <a:xfrm>
            <a:off x="4164991" y="1965822"/>
            <a:ext cx="40195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en-US" altLang="ko-KR" sz="600"/>
          </a:p>
        </p:txBody>
      </p:sp>
      <p:sp>
        <p:nvSpPr>
          <p:cNvPr id="259" name="TextBox 30"/>
          <p:cNvSpPr txBox="1"/>
          <p:nvPr/>
        </p:nvSpPr>
        <p:spPr>
          <a:xfrm>
            <a:off x="4343373" y="1914666"/>
            <a:ext cx="2075980" cy="1384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900" b="1" smtClean="0"/>
              <a:t>           인터넷뱅킹 서비스</a:t>
            </a:r>
            <a:endParaRPr lang="ko-KR" altLang="en-US" sz="900" b="1"/>
          </a:p>
        </p:txBody>
      </p:sp>
      <p:sp>
        <p:nvSpPr>
          <p:cNvPr id="260" name="Rectangle 135"/>
          <p:cNvSpPr>
            <a:spLocks noChangeArrowheads="1"/>
          </p:cNvSpPr>
          <p:nvPr/>
        </p:nvSpPr>
        <p:spPr bwMode="auto">
          <a:xfrm>
            <a:off x="4329436" y="4311215"/>
            <a:ext cx="2109711" cy="289803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263" name="TextBox 30"/>
          <p:cNvSpPr txBox="1"/>
          <p:nvPr/>
        </p:nvSpPr>
        <p:spPr>
          <a:xfrm>
            <a:off x="4350993" y="4330265"/>
            <a:ext cx="2075980" cy="14023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900" b="1" smtClean="0"/>
              <a:t>          스마트뱅킹 서비스</a:t>
            </a:r>
            <a:endParaRPr lang="ko-KR" altLang="en-US" sz="900" b="1"/>
          </a:p>
        </p:txBody>
      </p:sp>
      <p:sp>
        <p:nvSpPr>
          <p:cNvPr id="266" name="TextBox 30"/>
          <p:cNvSpPr txBox="1"/>
          <p:nvPr/>
        </p:nvSpPr>
        <p:spPr>
          <a:xfrm>
            <a:off x="4343373" y="1138274"/>
            <a:ext cx="2075877" cy="1384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900" b="1" smtClean="0"/>
              <a:t>           관리자 서비스</a:t>
            </a:r>
            <a:endParaRPr lang="ko-KR" altLang="en-US" sz="900" b="1"/>
          </a:p>
        </p:txBody>
      </p:sp>
      <p:sp>
        <p:nvSpPr>
          <p:cNvPr id="280" name="Rectangle 43"/>
          <p:cNvSpPr>
            <a:spLocks noChangeArrowheads="1"/>
          </p:cNvSpPr>
          <p:nvPr/>
        </p:nvSpPr>
        <p:spPr bwMode="auto">
          <a:xfrm>
            <a:off x="4630535" y="5483229"/>
            <a:ext cx="1714476" cy="51166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AppDefence 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(Extrus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endParaRPr lang="ko-KR" altLang="en-US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301" name="Rectangle 43"/>
          <p:cNvSpPr>
            <a:spLocks noChangeArrowheads="1"/>
          </p:cNvSpPr>
          <p:nvPr/>
        </p:nvSpPr>
        <p:spPr bwMode="auto">
          <a:xfrm>
            <a:off x="5376326" y="5594999"/>
            <a:ext cx="900000" cy="109428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smtClean="0">
                <a:latin typeface="+mn-ea"/>
              </a:rPr>
              <a:t>appd_admin 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스마트앱 위변조 방지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303" name="Rectangle 43"/>
          <p:cNvSpPr>
            <a:spLocks noChangeArrowheads="1"/>
          </p:cNvSpPr>
          <p:nvPr/>
        </p:nvSpPr>
        <p:spPr bwMode="auto">
          <a:xfrm>
            <a:off x="5376326" y="5826824"/>
            <a:ext cx="900000" cy="109428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smtClean="0">
                <a:latin typeface="+mn-ea"/>
              </a:rPr>
              <a:t>e2e 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구간암호화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ㄴ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305" name="그림 30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7352" y="5478993"/>
            <a:ext cx="142170" cy="180000"/>
          </a:xfrm>
          <a:prstGeom prst="rect">
            <a:avLst/>
          </a:prstGeom>
        </p:spPr>
      </p:pic>
      <p:sp>
        <p:nvSpPr>
          <p:cNvPr id="307" name="Rectangle 43"/>
          <p:cNvSpPr>
            <a:spLocks noChangeArrowheads="1"/>
          </p:cNvSpPr>
          <p:nvPr/>
        </p:nvSpPr>
        <p:spPr bwMode="auto">
          <a:xfrm>
            <a:off x="4388237" y="5355716"/>
            <a:ext cx="340400" cy="131899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r"/>
            <a:r>
              <a:rPr lang="en-US" altLang="ko-KR" sz="900" smtClean="0">
                <a:latin typeface="+mn-ea"/>
              </a:rPr>
              <a:t>cont05</a:t>
            </a:r>
            <a:endParaRPr lang="ko-KR" altLang="en-US" sz="500">
              <a:latin typeface="+mn-ea"/>
            </a:endParaRPr>
          </a:p>
        </p:txBody>
      </p:sp>
      <p:pic>
        <p:nvPicPr>
          <p:cNvPr id="311" name="그림 3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7352" y="1393987"/>
            <a:ext cx="142170" cy="180000"/>
          </a:xfrm>
          <a:prstGeom prst="rect">
            <a:avLst/>
          </a:prstGeom>
        </p:spPr>
      </p:pic>
      <p:sp>
        <p:nvSpPr>
          <p:cNvPr id="312" name="Rectangle 43"/>
          <p:cNvSpPr>
            <a:spLocks noChangeArrowheads="1"/>
          </p:cNvSpPr>
          <p:nvPr/>
        </p:nvSpPr>
        <p:spPr bwMode="auto">
          <a:xfrm>
            <a:off x="4388237" y="1270710"/>
            <a:ext cx="340400" cy="131899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r"/>
            <a:r>
              <a:rPr lang="en-US" altLang="ko-KR" sz="900" smtClean="0">
                <a:latin typeface="+mn-ea"/>
              </a:rPr>
              <a:t>cont01</a:t>
            </a:r>
            <a:endParaRPr lang="ko-KR" altLang="en-US" sz="500">
              <a:latin typeface="+mn-ea"/>
            </a:endParaRPr>
          </a:p>
        </p:txBody>
      </p:sp>
      <p:sp>
        <p:nvSpPr>
          <p:cNvPr id="314" name="Rectangle 43"/>
          <p:cNvSpPr>
            <a:spLocks noChangeArrowheads="1"/>
          </p:cNvSpPr>
          <p:nvPr/>
        </p:nvSpPr>
        <p:spPr bwMode="auto">
          <a:xfrm>
            <a:off x="4630535" y="4600723"/>
            <a:ext cx="1714476" cy="317257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 smtClean="0">
                <a:latin typeface="+mn-ea"/>
              </a:rPr>
              <a:t>스마트뱅킹 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(ThinkM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endParaRPr lang="en-US" altLang="ko-KR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315" name="Rectangle 43"/>
          <p:cNvSpPr>
            <a:spLocks noChangeArrowheads="1"/>
          </p:cNvSpPr>
          <p:nvPr/>
        </p:nvSpPr>
        <p:spPr bwMode="auto">
          <a:xfrm>
            <a:off x="5376326" y="4703102"/>
            <a:ext cx="9000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smtClean="0">
                <a:latin typeface="+mn-ea"/>
              </a:rPr>
              <a:t>MiAPPS</a:t>
            </a:r>
            <a:endParaRPr lang="ko-KR" altLang="en-US" sz="700" dirty="0">
              <a:latin typeface="+mn-ea"/>
            </a:endParaRPr>
          </a:p>
        </p:txBody>
      </p:sp>
      <p:sp>
        <p:nvSpPr>
          <p:cNvPr id="318" name="Rectangle 43"/>
          <p:cNvSpPr>
            <a:spLocks noChangeArrowheads="1"/>
          </p:cNvSpPr>
          <p:nvPr/>
        </p:nvSpPr>
        <p:spPr bwMode="auto">
          <a:xfrm>
            <a:off x="5492541" y="5148943"/>
            <a:ext cx="852470" cy="12489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smtClean="0">
                <a:latin typeface="+mn-ea"/>
              </a:rPr>
              <a:t> ActiveMQ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en-US" altLang="ko-KR" sz="400" err="1">
                <a:solidFill>
                  <a:schemeClr val="bg1">
                    <a:lumMod val="65000"/>
                  </a:schemeClr>
                </a:solidFill>
                <a:latin typeface="+mn-ea"/>
              </a:rPr>
              <a:t>ThinkM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사설 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push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서버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 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319" name="Rectangle 43"/>
          <p:cNvSpPr>
            <a:spLocks noChangeArrowheads="1"/>
          </p:cNvSpPr>
          <p:nvPr/>
        </p:nvSpPr>
        <p:spPr bwMode="auto">
          <a:xfrm>
            <a:off x="5492541" y="4965713"/>
            <a:ext cx="852470" cy="133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r"/>
            <a:r>
              <a:rPr lang="en-US" altLang="ko-KR" sz="700" dirty="0" smtClean="0">
                <a:latin typeface="Consolas" panose="020B0609020204030204" pitchFamily="49" charset="0"/>
              </a:rPr>
              <a:t>       </a:t>
            </a:r>
            <a:r>
              <a:rPr lang="en-US" altLang="ko-KR" sz="700" dirty="0">
                <a:latin typeface="+mn-ea"/>
              </a:rPr>
              <a:t>p</a:t>
            </a:r>
            <a:r>
              <a:rPr lang="en-US" altLang="ko-KR" sz="700" dirty="0" smtClean="0">
                <a:latin typeface="+mn-ea"/>
              </a:rPr>
              <a:t>ush watcher 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en-US" altLang="ko-KR" sz="400" dirty="0" err="1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ThinkM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320" name="그림 3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338" y="4984733"/>
            <a:ext cx="91993" cy="108000"/>
          </a:xfrm>
          <a:prstGeom prst="rect">
            <a:avLst/>
          </a:prstGeom>
        </p:spPr>
      </p:pic>
      <p:pic>
        <p:nvPicPr>
          <p:cNvPr id="321" name="그림 3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338" y="5158701"/>
            <a:ext cx="91993" cy="108000"/>
          </a:xfrm>
          <a:prstGeom prst="rect">
            <a:avLst/>
          </a:prstGeom>
        </p:spPr>
      </p:pic>
      <p:pic>
        <p:nvPicPr>
          <p:cNvPr id="323" name="그림 3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7352" y="4603623"/>
            <a:ext cx="142170" cy="180000"/>
          </a:xfrm>
          <a:prstGeom prst="rect">
            <a:avLst/>
          </a:prstGeom>
        </p:spPr>
      </p:pic>
      <p:sp>
        <p:nvSpPr>
          <p:cNvPr id="326" name="Rectangle 43"/>
          <p:cNvSpPr>
            <a:spLocks noChangeArrowheads="1"/>
          </p:cNvSpPr>
          <p:nvPr/>
        </p:nvSpPr>
        <p:spPr bwMode="auto">
          <a:xfrm>
            <a:off x="4388237" y="4480346"/>
            <a:ext cx="340400" cy="131899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r"/>
            <a:r>
              <a:rPr lang="en-US" altLang="ko-KR" sz="900" smtClean="0">
                <a:latin typeface="+mn-ea"/>
              </a:rPr>
              <a:t>cont04</a:t>
            </a:r>
            <a:endParaRPr lang="ko-KR" altLang="en-US" sz="500">
              <a:latin typeface="+mn-ea"/>
            </a:endParaRPr>
          </a:p>
        </p:txBody>
      </p:sp>
      <p:sp>
        <p:nvSpPr>
          <p:cNvPr id="339" name="Rectangle 43"/>
          <p:cNvSpPr>
            <a:spLocks noChangeArrowheads="1"/>
          </p:cNvSpPr>
          <p:nvPr/>
        </p:nvSpPr>
        <p:spPr bwMode="auto">
          <a:xfrm>
            <a:off x="5376326" y="1493909"/>
            <a:ext cx="900000" cy="125709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 smtClean="0">
                <a:latin typeface="+mn-ea"/>
              </a:rPr>
              <a:t>관리자</a:t>
            </a:r>
            <a:endParaRPr lang="ko-KR" altLang="en-US" sz="700" dirty="0">
              <a:latin typeface="+mn-ea"/>
            </a:endParaRPr>
          </a:p>
        </p:txBody>
      </p:sp>
      <p:cxnSp>
        <p:nvCxnSpPr>
          <p:cNvPr id="342" name="직선 연결선 341"/>
          <p:cNvCxnSpPr/>
          <p:nvPr/>
        </p:nvCxnSpPr>
        <p:spPr>
          <a:xfrm flipV="1">
            <a:off x="4134993" y="2257382"/>
            <a:ext cx="0" cy="130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3" name="Rectangle 43"/>
          <p:cNvSpPr>
            <a:spLocks noChangeArrowheads="1"/>
          </p:cNvSpPr>
          <p:nvPr/>
        </p:nvSpPr>
        <p:spPr bwMode="auto">
          <a:xfrm>
            <a:off x="4631075" y="2192005"/>
            <a:ext cx="1714981" cy="68080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 smtClean="0">
                <a:latin typeface="+mn-ea"/>
              </a:rPr>
              <a:t>인터넷뱅킹</a:t>
            </a:r>
            <a:endParaRPr lang="ko-KR" altLang="en-US" sz="500">
              <a:latin typeface="+mn-ea"/>
            </a:endParaRPr>
          </a:p>
        </p:txBody>
      </p:sp>
      <p:pic>
        <p:nvPicPr>
          <p:cNvPr id="344" name="그림 34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7352" y="2185282"/>
            <a:ext cx="142170" cy="180000"/>
          </a:xfrm>
          <a:prstGeom prst="rect">
            <a:avLst/>
          </a:prstGeom>
        </p:spPr>
      </p:pic>
      <p:sp>
        <p:nvSpPr>
          <p:cNvPr id="345" name="Rectangle 43"/>
          <p:cNvSpPr>
            <a:spLocks noChangeArrowheads="1"/>
          </p:cNvSpPr>
          <p:nvPr/>
        </p:nvSpPr>
        <p:spPr bwMode="auto">
          <a:xfrm>
            <a:off x="4388237" y="2062005"/>
            <a:ext cx="340400" cy="131899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r"/>
            <a:r>
              <a:rPr lang="en-US" altLang="ko-KR" sz="900" smtClean="0">
                <a:latin typeface="+mn-ea"/>
              </a:rPr>
              <a:t>cont02</a:t>
            </a:r>
            <a:endParaRPr lang="ko-KR" altLang="en-US" sz="500">
              <a:latin typeface="+mn-ea"/>
            </a:endParaRPr>
          </a:p>
        </p:txBody>
      </p:sp>
      <p:sp>
        <p:nvSpPr>
          <p:cNvPr id="346" name="Rectangle 43"/>
          <p:cNvSpPr>
            <a:spLocks noChangeArrowheads="1"/>
          </p:cNvSpPr>
          <p:nvPr/>
        </p:nvSpPr>
        <p:spPr bwMode="auto">
          <a:xfrm>
            <a:off x="5470856" y="2192205"/>
            <a:ext cx="790112" cy="6804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 err="1">
                <a:latin typeface="+mn-ea"/>
              </a:rPr>
              <a:t>Anysign</a:t>
            </a:r>
            <a:r>
              <a:rPr lang="en-US" altLang="ko-KR" sz="700" dirty="0">
                <a:latin typeface="+mn-ea"/>
              </a:rPr>
              <a:t> 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err="1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한컴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공인인증서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,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데이타암호화</a:t>
            </a:r>
            <a:r>
              <a:rPr lang="en-US" altLang="ko-KR" sz="700" smtClean="0">
                <a:latin typeface="+mn-ea"/>
              </a:rPr>
              <a:t> </a:t>
            </a:r>
            <a:endParaRPr lang="en-US" altLang="ko-KR" sz="700" dirty="0" smtClean="0">
              <a:latin typeface="+mn-ea"/>
            </a:endParaRPr>
          </a:p>
          <a:p>
            <a:r>
              <a:rPr lang="en-US" altLang="ko-KR" sz="700" dirty="0" err="1" smtClean="0">
                <a:latin typeface="+mn-ea"/>
              </a:rPr>
              <a:t>XecureKeypad</a:t>
            </a:r>
            <a:r>
              <a:rPr lang="en-US" altLang="ko-KR" sz="600" dirty="0" smtClean="0">
                <a:latin typeface="+mn-ea"/>
              </a:rPr>
              <a:t>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err="1">
                <a:solidFill>
                  <a:schemeClr val="bg1">
                    <a:lumMod val="65000"/>
                  </a:schemeClr>
                </a:solidFill>
                <a:latin typeface="+mn-ea"/>
              </a:rPr>
              <a:t>한컴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키보드보안</a:t>
            </a:r>
            <a:r>
              <a:rPr lang="en-US" altLang="ko-KR" sz="400" smtClean="0">
                <a:latin typeface="+mn-ea"/>
              </a:rPr>
              <a:t> </a:t>
            </a:r>
            <a:endParaRPr lang="en-US" altLang="ko-KR" sz="400" dirty="0">
              <a:latin typeface="+mn-ea"/>
            </a:endParaRPr>
          </a:p>
          <a:p>
            <a:r>
              <a:rPr lang="en-US" altLang="ko-KR" sz="700" spc="-50" dirty="0" err="1">
                <a:latin typeface="+mn-ea"/>
              </a:rPr>
              <a:t>XecureCertShare</a:t>
            </a:r>
            <a:r>
              <a:rPr lang="en-US" altLang="ko-KR" sz="600" dirty="0">
                <a:latin typeface="+mn-ea"/>
              </a:rPr>
              <a:t>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err="1">
                <a:solidFill>
                  <a:schemeClr val="bg1">
                    <a:lumMod val="65000"/>
                  </a:schemeClr>
                </a:solidFill>
                <a:latin typeface="+mn-ea"/>
              </a:rPr>
              <a:t>한컴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인증서중계</a:t>
            </a:r>
            <a:endParaRPr lang="en-US" altLang="ko-KR" sz="400" dirty="0" smtClean="0">
              <a:solidFill>
                <a:schemeClr val="bg1">
                  <a:lumMod val="65000"/>
                </a:schemeClr>
              </a:solidFill>
              <a:latin typeface="+mn-ea"/>
            </a:endParaRPr>
          </a:p>
          <a:p>
            <a:r>
              <a:rPr lang="en-US" altLang="ko-KR" sz="600" dirty="0" smtClean="0">
                <a:latin typeface="+mn-ea"/>
              </a:rPr>
              <a:t>NOS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잉카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키보드보안</a:t>
            </a:r>
            <a:endParaRPr lang="en-US" altLang="ko-KR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  <a:p>
            <a:r>
              <a:rPr lang="en-US" altLang="ko-KR" sz="600" dirty="0" err="1">
                <a:latin typeface="+mn-ea"/>
              </a:rPr>
              <a:t>Veraport</a:t>
            </a:r>
            <a:r>
              <a:rPr lang="en-US" altLang="ko-KR" sz="600" dirty="0">
                <a:latin typeface="+mn-ea"/>
              </a:rPr>
              <a:t>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en-US" altLang="ko-KR" sz="400" err="1">
                <a:solidFill>
                  <a:schemeClr val="bg1">
                    <a:lumMod val="65000"/>
                  </a:schemeClr>
                </a:solidFill>
                <a:latin typeface="+mn-ea"/>
              </a:rPr>
              <a:t>Wizvera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통합설치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358" name="그림 35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94479" y="2301083"/>
            <a:ext cx="68312" cy="82432"/>
          </a:xfrm>
          <a:prstGeom prst="rect">
            <a:avLst/>
          </a:prstGeom>
        </p:spPr>
      </p:pic>
      <p:pic>
        <p:nvPicPr>
          <p:cNvPr id="360" name="그림 35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94479" y="2403329"/>
            <a:ext cx="68312" cy="82432"/>
          </a:xfrm>
          <a:prstGeom prst="rect">
            <a:avLst/>
          </a:prstGeom>
        </p:spPr>
      </p:pic>
      <p:pic>
        <p:nvPicPr>
          <p:cNvPr id="361" name="그림 36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94479" y="2503846"/>
            <a:ext cx="68312" cy="82432"/>
          </a:xfrm>
          <a:prstGeom prst="rect">
            <a:avLst/>
          </a:prstGeom>
        </p:spPr>
      </p:pic>
      <p:pic>
        <p:nvPicPr>
          <p:cNvPr id="362" name="그림 36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94479" y="2604894"/>
            <a:ext cx="68312" cy="82432"/>
          </a:xfrm>
          <a:prstGeom prst="rect">
            <a:avLst/>
          </a:prstGeom>
        </p:spPr>
      </p:pic>
      <p:pic>
        <p:nvPicPr>
          <p:cNvPr id="365" name="그림 36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94479" y="2701810"/>
            <a:ext cx="68312" cy="82432"/>
          </a:xfrm>
          <a:prstGeom prst="rect">
            <a:avLst/>
          </a:prstGeom>
        </p:spPr>
      </p:pic>
      <p:sp>
        <p:nvSpPr>
          <p:cNvPr id="368" name="Rectangle 43"/>
          <p:cNvSpPr>
            <a:spLocks noChangeArrowheads="1"/>
          </p:cNvSpPr>
          <p:nvPr/>
        </p:nvSpPr>
        <p:spPr bwMode="auto">
          <a:xfrm>
            <a:off x="5376326" y="2244138"/>
            <a:ext cx="900000" cy="580087"/>
          </a:xfrm>
          <a:prstGeom prst="rect">
            <a:avLst/>
          </a:prstGeom>
          <a:noFill/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cxnSp>
        <p:nvCxnSpPr>
          <p:cNvPr id="261" name="직선 화살표 연결선 260"/>
          <p:cNvCxnSpPr/>
          <p:nvPr/>
        </p:nvCxnSpPr>
        <p:spPr>
          <a:xfrm flipH="1">
            <a:off x="6355026" y="2833636"/>
            <a:ext cx="1022" cy="5688000"/>
          </a:xfrm>
          <a:prstGeom prst="bentConnector3">
            <a:avLst>
              <a:gd name="adj1" fmla="val -53181250"/>
            </a:avLst>
          </a:prstGeom>
          <a:ln w="3175"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Rectangle 43"/>
          <p:cNvSpPr>
            <a:spLocks noChangeArrowheads="1"/>
          </p:cNvSpPr>
          <p:nvPr/>
        </p:nvSpPr>
        <p:spPr bwMode="auto">
          <a:xfrm>
            <a:off x="6767150" y="5328759"/>
            <a:ext cx="278452" cy="112358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JavaSocket</a:t>
            </a:r>
          </a:p>
          <a:p>
            <a:r>
              <a:rPr lang="ko-KR" altLang="en-US" sz="40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전문통신</a:t>
            </a:r>
            <a:endParaRPr lang="ko-KR" altLang="en-US" sz="4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284" name="Rectangle 43"/>
          <p:cNvSpPr>
            <a:spLocks noChangeArrowheads="1"/>
          </p:cNvSpPr>
          <p:nvPr/>
        </p:nvSpPr>
        <p:spPr bwMode="auto">
          <a:xfrm>
            <a:off x="6599116" y="3666079"/>
            <a:ext cx="224778" cy="137356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Restful</a:t>
            </a:r>
          </a:p>
          <a:p>
            <a:r>
              <a:rPr lang="ko-KR" altLang="en-US" sz="40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전문통신</a:t>
            </a:r>
            <a:endParaRPr lang="ko-KR" altLang="en-US" sz="4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cxnSp>
        <p:nvCxnSpPr>
          <p:cNvPr id="158" name="직선 화살표 연결선 157"/>
          <p:cNvCxnSpPr>
            <a:endCxn id="153" idx="1"/>
          </p:cNvCxnSpPr>
          <p:nvPr/>
        </p:nvCxnSpPr>
        <p:spPr>
          <a:xfrm flipV="1">
            <a:off x="6356388" y="2975928"/>
            <a:ext cx="3841499" cy="1764374"/>
          </a:xfrm>
          <a:prstGeom prst="bentConnector3">
            <a:avLst>
              <a:gd name="adj1" fmla="val 83173"/>
            </a:avLst>
          </a:prstGeom>
          <a:ln w="31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직선 화살표 연결선 154"/>
          <p:cNvCxnSpPr/>
          <p:nvPr/>
        </p:nvCxnSpPr>
        <p:spPr>
          <a:xfrm>
            <a:off x="6345552" y="1550513"/>
            <a:ext cx="3857111" cy="1013182"/>
          </a:xfrm>
          <a:prstGeom prst="bentConnector3">
            <a:avLst>
              <a:gd name="adj1" fmla="val 93660"/>
            </a:avLst>
          </a:prstGeom>
          <a:ln w="31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직선 화살표 연결선 284"/>
          <p:cNvCxnSpPr>
            <a:endCxn id="233" idx="1"/>
          </p:cNvCxnSpPr>
          <p:nvPr/>
        </p:nvCxnSpPr>
        <p:spPr>
          <a:xfrm flipV="1">
            <a:off x="6260644" y="3971359"/>
            <a:ext cx="3946815" cy="2934000"/>
          </a:xfrm>
          <a:prstGeom prst="bentConnector3">
            <a:avLst>
              <a:gd name="adj1" fmla="val 92314"/>
            </a:avLst>
          </a:prstGeom>
          <a:ln w="31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Rectangle 43"/>
          <p:cNvSpPr>
            <a:spLocks noChangeArrowheads="1"/>
          </p:cNvSpPr>
          <p:nvPr/>
        </p:nvSpPr>
        <p:spPr bwMode="auto">
          <a:xfrm>
            <a:off x="10207459" y="3509529"/>
            <a:ext cx="498800" cy="260041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 dirty="0" err="1" smtClean="0">
                <a:latin typeface="+mn-ea"/>
              </a:rPr>
              <a:t>appd</a:t>
            </a:r>
            <a:endParaRPr lang="ko-KR" altLang="en-US" sz="700" dirty="0">
              <a:latin typeface="+mn-ea"/>
            </a:endParaRPr>
          </a:p>
        </p:txBody>
      </p:sp>
      <p:sp>
        <p:nvSpPr>
          <p:cNvPr id="233" name="Rectangle 43"/>
          <p:cNvSpPr>
            <a:spLocks noChangeArrowheads="1"/>
          </p:cNvSpPr>
          <p:nvPr/>
        </p:nvSpPr>
        <p:spPr bwMode="auto">
          <a:xfrm>
            <a:off x="10207459" y="3841339"/>
            <a:ext cx="498800" cy="260041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 dirty="0" err="1" smtClean="0">
                <a:latin typeface="+mn-ea"/>
              </a:rPr>
              <a:t>stonepass</a:t>
            </a:r>
            <a:endParaRPr lang="ko-KR" altLang="en-US" sz="700" dirty="0">
              <a:latin typeface="+mn-ea"/>
            </a:endParaRPr>
          </a:p>
        </p:txBody>
      </p:sp>
      <p:cxnSp>
        <p:nvCxnSpPr>
          <p:cNvPr id="285" name="직선 화살표 연결선 284"/>
          <p:cNvCxnSpPr>
            <a:stCxn id="280" idx="3"/>
            <a:endCxn id="230" idx="1"/>
          </p:cNvCxnSpPr>
          <p:nvPr/>
        </p:nvCxnSpPr>
        <p:spPr>
          <a:xfrm flipV="1">
            <a:off x="6345011" y="3639550"/>
            <a:ext cx="3862448" cy="2099512"/>
          </a:xfrm>
          <a:prstGeom prst="bentConnector3">
            <a:avLst>
              <a:gd name="adj1" fmla="val 87648"/>
            </a:avLst>
          </a:prstGeom>
          <a:ln w="31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직선 화살표 연결선 432"/>
          <p:cNvCxnSpPr/>
          <p:nvPr/>
        </p:nvCxnSpPr>
        <p:spPr>
          <a:xfrm rot="10800000" flipV="1">
            <a:off x="6590449" y="1837985"/>
            <a:ext cx="1080000" cy="504000"/>
          </a:xfrm>
          <a:prstGeom prst="bentConnector3">
            <a:avLst>
              <a:gd name="adj1" fmla="val 80677"/>
            </a:avLst>
          </a:prstGeom>
          <a:ln w="3175"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직선 화살표 연결선 278"/>
          <p:cNvCxnSpPr>
            <a:endCxn id="386" idx="0"/>
          </p:cNvCxnSpPr>
          <p:nvPr/>
        </p:nvCxnSpPr>
        <p:spPr>
          <a:xfrm rot="16200000" flipH="1">
            <a:off x="9729404" y="-189000"/>
            <a:ext cx="168546" cy="3879929"/>
          </a:xfrm>
          <a:prstGeom prst="bentConnector3">
            <a:avLst>
              <a:gd name="adj1" fmla="val -135631"/>
            </a:avLst>
          </a:prstGeom>
          <a:ln w="3175"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직선 화살표 연결선 154"/>
          <p:cNvCxnSpPr/>
          <p:nvPr/>
        </p:nvCxnSpPr>
        <p:spPr>
          <a:xfrm>
            <a:off x="6357751" y="2634893"/>
            <a:ext cx="3838255" cy="0"/>
          </a:xfrm>
          <a:prstGeom prst="straightConnector1">
            <a:avLst/>
          </a:prstGeom>
          <a:ln w="31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직선 화살표 연결선 154"/>
          <p:cNvCxnSpPr/>
          <p:nvPr/>
        </p:nvCxnSpPr>
        <p:spPr>
          <a:xfrm>
            <a:off x="6350707" y="2779852"/>
            <a:ext cx="3835274" cy="527887"/>
          </a:xfrm>
          <a:prstGeom prst="bentConnector3">
            <a:avLst>
              <a:gd name="adj1" fmla="val 50267"/>
            </a:avLst>
          </a:prstGeom>
          <a:ln w="31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Rectangle 43"/>
          <p:cNvSpPr>
            <a:spLocks noChangeArrowheads="1"/>
          </p:cNvSpPr>
          <p:nvPr/>
        </p:nvSpPr>
        <p:spPr bwMode="auto">
          <a:xfrm>
            <a:off x="3007840" y="2555886"/>
            <a:ext cx="952246" cy="119813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 smtClean="0">
                <a:latin typeface="+mn-ea"/>
              </a:rPr>
              <a:t>SSL 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한국전자인증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484" name="Rectangle 135"/>
          <p:cNvSpPr>
            <a:spLocks noChangeArrowheads="1"/>
          </p:cNvSpPr>
          <p:nvPr/>
        </p:nvSpPr>
        <p:spPr bwMode="auto">
          <a:xfrm>
            <a:off x="8763093" y="2238720"/>
            <a:ext cx="941265" cy="22434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487" name="Rectangle 43"/>
          <p:cNvSpPr>
            <a:spLocks noChangeArrowheads="1"/>
          </p:cNvSpPr>
          <p:nvPr/>
        </p:nvSpPr>
        <p:spPr bwMode="auto">
          <a:xfrm>
            <a:off x="8954332" y="2286889"/>
            <a:ext cx="714874" cy="12815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>
                <a:latin typeface="+mn-ea"/>
              </a:rPr>
              <a:t>ARS</a:t>
            </a:r>
            <a:r>
              <a:rPr lang="ko-KR" altLang="en-US" sz="700" dirty="0">
                <a:latin typeface="+mn-ea"/>
              </a:rPr>
              <a:t>인증</a:t>
            </a:r>
            <a:r>
              <a:rPr lang="en-US" altLang="ko-KR" sz="700" dirty="0">
                <a:latin typeface="+mn-ea"/>
              </a:rPr>
              <a:t>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(BlueBay)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488" name="그림 48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448" y="2299548"/>
            <a:ext cx="91993" cy="108000"/>
          </a:xfrm>
          <a:prstGeom prst="rect">
            <a:avLst/>
          </a:prstGeom>
        </p:spPr>
      </p:pic>
      <p:pic>
        <p:nvPicPr>
          <p:cNvPr id="523" name="그림 52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977957" y="4588289"/>
            <a:ext cx="143826" cy="111086"/>
          </a:xfrm>
          <a:prstGeom prst="rect">
            <a:avLst/>
          </a:prstGeom>
        </p:spPr>
      </p:pic>
      <p:pic>
        <p:nvPicPr>
          <p:cNvPr id="324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47253" y="1666691"/>
            <a:ext cx="383559" cy="580888"/>
          </a:xfrm>
          <a:prstGeom prst="rect">
            <a:avLst/>
          </a:prstGeom>
          <a:noFill/>
        </p:spPr>
      </p:pic>
      <p:sp>
        <p:nvSpPr>
          <p:cNvPr id="325" name="TextBox 324"/>
          <p:cNvSpPr txBox="1"/>
          <p:nvPr/>
        </p:nvSpPr>
        <p:spPr>
          <a:xfrm>
            <a:off x="3939176" y="1842051"/>
            <a:ext cx="323989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dirty="0" smtClean="0"/>
              <a:t>WAS</a:t>
            </a:r>
          </a:p>
        </p:txBody>
      </p:sp>
      <p:pic>
        <p:nvPicPr>
          <p:cNvPr id="369" name="그림 368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977957" y="4769668"/>
            <a:ext cx="143826" cy="111086"/>
          </a:xfrm>
          <a:prstGeom prst="rect">
            <a:avLst/>
          </a:prstGeom>
        </p:spPr>
      </p:pic>
      <p:pic>
        <p:nvPicPr>
          <p:cNvPr id="370" name="그림 369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977957" y="4951047"/>
            <a:ext cx="143826" cy="111086"/>
          </a:xfrm>
          <a:prstGeom prst="rect">
            <a:avLst/>
          </a:prstGeom>
        </p:spPr>
      </p:pic>
      <p:pic>
        <p:nvPicPr>
          <p:cNvPr id="372" name="그림 37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977957" y="5132426"/>
            <a:ext cx="143826" cy="111086"/>
          </a:xfrm>
          <a:prstGeom prst="rect">
            <a:avLst/>
          </a:prstGeom>
        </p:spPr>
      </p:pic>
      <p:pic>
        <p:nvPicPr>
          <p:cNvPr id="373" name="그림 37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977957" y="5313805"/>
            <a:ext cx="143826" cy="111086"/>
          </a:xfrm>
          <a:prstGeom prst="rect">
            <a:avLst/>
          </a:prstGeom>
        </p:spPr>
      </p:pic>
      <p:pic>
        <p:nvPicPr>
          <p:cNvPr id="374" name="그림 37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977957" y="5495184"/>
            <a:ext cx="143826" cy="111086"/>
          </a:xfrm>
          <a:prstGeom prst="rect">
            <a:avLst/>
          </a:prstGeom>
        </p:spPr>
      </p:pic>
      <p:pic>
        <p:nvPicPr>
          <p:cNvPr id="375" name="그림 374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977957" y="5676563"/>
            <a:ext cx="143826" cy="111086"/>
          </a:xfrm>
          <a:prstGeom prst="rect">
            <a:avLst/>
          </a:prstGeom>
        </p:spPr>
      </p:pic>
      <p:pic>
        <p:nvPicPr>
          <p:cNvPr id="376" name="그림 375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977957" y="5857942"/>
            <a:ext cx="143826" cy="111086"/>
          </a:xfrm>
          <a:prstGeom prst="rect">
            <a:avLst/>
          </a:prstGeom>
        </p:spPr>
      </p:pic>
      <p:pic>
        <p:nvPicPr>
          <p:cNvPr id="377" name="그림 37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977957" y="6039321"/>
            <a:ext cx="143826" cy="111086"/>
          </a:xfrm>
          <a:prstGeom prst="rect">
            <a:avLst/>
          </a:prstGeom>
        </p:spPr>
      </p:pic>
      <p:cxnSp>
        <p:nvCxnSpPr>
          <p:cNvPr id="262" name="직선 연결선 261"/>
          <p:cNvCxnSpPr/>
          <p:nvPr/>
        </p:nvCxnSpPr>
        <p:spPr>
          <a:xfrm>
            <a:off x="10940177" y="3708125"/>
            <a:ext cx="1701818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직사각형 280"/>
          <p:cNvSpPr/>
          <p:nvPr/>
        </p:nvSpPr>
        <p:spPr>
          <a:xfrm>
            <a:off x="12639737" y="3690417"/>
            <a:ext cx="40595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sp>
        <p:nvSpPr>
          <p:cNvPr id="282" name="직사각형 281"/>
          <p:cNvSpPr/>
          <p:nvPr/>
        </p:nvSpPr>
        <p:spPr>
          <a:xfrm>
            <a:off x="10919880" y="3691552"/>
            <a:ext cx="40595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pic>
        <p:nvPicPr>
          <p:cNvPr id="367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537634" y="3032192"/>
            <a:ext cx="450298" cy="580888"/>
          </a:xfrm>
          <a:prstGeom prst="rect">
            <a:avLst/>
          </a:prstGeom>
          <a:noFill/>
        </p:spPr>
      </p:pic>
      <p:sp>
        <p:nvSpPr>
          <p:cNvPr id="378" name="TextBox 377"/>
          <p:cNvSpPr txBox="1"/>
          <p:nvPr/>
        </p:nvSpPr>
        <p:spPr>
          <a:xfrm>
            <a:off x="11321453" y="3178545"/>
            <a:ext cx="772942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 smtClean="0"/>
              <a:t>애플 </a:t>
            </a:r>
            <a:r>
              <a:rPr lang="en-US" altLang="ko-KR" sz="1000" smtClean="0"/>
              <a:t>APNS</a:t>
            </a:r>
            <a:endParaRPr lang="en-US" altLang="ko-KR" sz="1000" dirty="0" smtClean="0"/>
          </a:p>
        </p:txBody>
      </p:sp>
      <p:cxnSp>
        <p:nvCxnSpPr>
          <p:cNvPr id="379" name="직선 연결선 378"/>
          <p:cNvCxnSpPr/>
          <p:nvPr/>
        </p:nvCxnSpPr>
        <p:spPr>
          <a:xfrm flipV="1">
            <a:off x="11762783" y="3573109"/>
            <a:ext cx="0" cy="130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직선 연결선 382"/>
          <p:cNvCxnSpPr/>
          <p:nvPr/>
        </p:nvCxnSpPr>
        <p:spPr>
          <a:xfrm>
            <a:off x="10931036" y="2511170"/>
            <a:ext cx="1701818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4" name="직사각형 383"/>
          <p:cNvSpPr/>
          <p:nvPr/>
        </p:nvSpPr>
        <p:spPr>
          <a:xfrm>
            <a:off x="12630596" y="2493462"/>
            <a:ext cx="40595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sp>
        <p:nvSpPr>
          <p:cNvPr id="385" name="직사각형 384"/>
          <p:cNvSpPr/>
          <p:nvPr/>
        </p:nvSpPr>
        <p:spPr>
          <a:xfrm>
            <a:off x="10910739" y="2494597"/>
            <a:ext cx="40595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pic>
        <p:nvPicPr>
          <p:cNvPr id="386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528493" y="1835237"/>
            <a:ext cx="450298" cy="580888"/>
          </a:xfrm>
          <a:prstGeom prst="rect">
            <a:avLst/>
          </a:prstGeom>
          <a:noFill/>
        </p:spPr>
      </p:pic>
      <p:sp>
        <p:nvSpPr>
          <p:cNvPr id="387" name="TextBox 386"/>
          <p:cNvSpPr txBox="1"/>
          <p:nvPr/>
        </p:nvSpPr>
        <p:spPr>
          <a:xfrm>
            <a:off x="11514422" y="1963289"/>
            <a:ext cx="38036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dirty="0" smtClean="0"/>
              <a:t>CA</a:t>
            </a:r>
          </a:p>
        </p:txBody>
      </p:sp>
      <p:cxnSp>
        <p:nvCxnSpPr>
          <p:cNvPr id="388" name="직선 연결선 387"/>
          <p:cNvCxnSpPr/>
          <p:nvPr/>
        </p:nvCxnSpPr>
        <p:spPr>
          <a:xfrm flipV="1">
            <a:off x="11753642" y="2376154"/>
            <a:ext cx="0" cy="130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Rectangle 135"/>
          <p:cNvSpPr>
            <a:spLocks noChangeArrowheads="1"/>
          </p:cNvSpPr>
          <p:nvPr/>
        </p:nvSpPr>
        <p:spPr bwMode="auto">
          <a:xfrm>
            <a:off x="10891281" y="2200076"/>
            <a:ext cx="1805127" cy="25190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390" name="Rectangle 43"/>
          <p:cNvSpPr>
            <a:spLocks noChangeArrowheads="1"/>
          </p:cNvSpPr>
          <p:nvPr/>
        </p:nvSpPr>
        <p:spPr bwMode="auto">
          <a:xfrm>
            <a:off x="10872485" y="2170200"/>
            <a:ext cx="1171363" cy="31960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 err="1">
                <a:latin typeface="Consolas" panose="020B0609020204030204" pitchFamily="49" charset="0"/>
              </a:rPr>
              <a:t>TestCA</a:t>
            </a:r>
            <a:r>
              <a:rPr lang="en-US" altLang="ko-KR" sz="700" dirty="0">
                <a:latin typeface="Consolas" panose="020B0609020204030204" pitchFamily="49" charset="0"/>
              </a:rPr>
              <a:t> :</a:t>
            </a:r>
            <a:r>
              <a:rPr lang="en-US" altLang="ko-KR" sz="700" dirty="0">
                <a:latin typeface="+mn-ea"/>
              </a:rPr>
              <a:t> </a:t>
            </a:r>
            <a:r>
              <a:rPr lang="en-US" altLang="ko-KR" sz="700" dirty="0" smtClean="0">
                <a:latin typeface="+mn-ea"/>
              </a:rPr>
              <a:t>211.180.234.201    :  4501~4502</a:t>
            </a:r>
            <a:endParaRPr lang="en-US" altLang="ko-KR" sz="700" dirty="0">
              <a:latin typeface="+mn-ea"/>
            </a:endParaRPr>
          </a:p>
          <a:p>
            <a:r>
              <a:rPr lang="en-US" altLang="ko-KR" sz="700" dirty="0" err="1">
                <a:latin typeface="Consolas" panose="020B0609020204030204" pitchFamily="49" charset="0"/>
              </a:rPr>
              <a:t>RealDA</a:t>
            </a:r>
            <a:r>
              <a:rPr lang="en-US" altLang="ko-KR" sz="700" dirty="0">
                <a:latin typeface="Consolas" panose="020B0609020204030204" pitchFamily="49" charset="0"/>
              </a:rPr>
              <a:t> : </a:t>
            </a:r>
            <a:r>
              <a:rPr lang="en-US" altLang="ko-KR" sz="700" dirty="0" smtClean="0">
                <a:latin typeface="Consolas" panose="020B0609020204030204" pitchFamily="49" charset="0"/>
              </a:rPr>
              <a:t>211.192.169.70 : </a:t>
            </a:r>
            <a:r>
              <a:rPr lang="en-US" altLang="ko-KR" sz="700" dirty="0">
                <a:latin typeface="Consolas" panose="020B0609020204030204" pitchFamily="49" charset="0"/>
              </a:rPr>
              <a:t>4051~ 4502</a:t>
            </a:r>
            <a:r>
              <a:rPr lang="en-US" altLang="ko-KR" sz="700" dirty="0">
                <a:latin typeface="+mn-ea"/>
              </a:rPr>
              <a:t> </a:t>
            </a:r>
            <a:endParaRPr lang="ko-KR" altLang="en-US" sz="700" dirty="0">
              <a:latin typeface="+mn-ea"/>
            </a:endParaRPr>
          </a:p>
        </p:txBody>
      </p:sp>
      <p:cxnSp>
        <p:nvCxnSpPr>
          <p:cNvPr id="392" name="직선 연결선 391"/>
          <p:cNvCxnSpPr/>
          <p:nvPr/>
        </p:nvCxnSpPr>
        <p:spPr>
          <a:xfrm>
            <a:off x="10940177" y="6038289"/>
            <a:ext cx="1701818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3" name="직사각형 392"/>
          <p:cNvSpPr/>
          <p:nvPr/>
        </p:nvSpPr>
        <p:spPr>
          <a:xfrm>
            <a:off x="12639737" y="6020581"/>
            <a:ext cx="40595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sp>
        <p:nvSpPr>
          <p:cNvPr id="394" name="직사각형 393"/>
          <p:cNvSpPr/>
          <p:nvPr/>
        </p:nvSpPr>
        <p:spPr>
          <a:xfrm>
            <a:off x="10919880" y="6021716"/>
            <a:ext cx="40595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pic>
        <p:nvPicPr>
          <p:cNvPr id="395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258675" y="5362356"/>
            <a:ext cx="450298" cy="580888"/>
          </a:xfrm>
          <a:prstGeom prst="rect">
            <a:avLst/>
          </a:prstGeom>
          <a:noFill/>
        </p:spPr>
      </p:pic>
      <p:sp>
        <p:nvSpPr>
          <p:cNvPr id="396" name="TextBox 395"/>
          <p:cNvSpPr txBox="1"/>
          <p:nvPr/>
        </p:nvSpPr>
        <p:spPr>
          <a:xfrm>
            <a:off x="11103315" y="5490408"/>
            <a:ext cx="660793" cy="1384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900" dirty="0" smtClean="0"/>
              <a:t>민원</a:t>
            </a:r>
            <a:r>
              <a:rPr lang="en-US" altLang="ko-KR" sz="900" dirty="0" smtClean="0"/>
              <a:t>24</a:t>
            </a:r>
          </a:p>
        </p:txBody>
      </p:sp>
      <p:cxnSp>
        <p:nvCxnSpPr>
          <p:cNvPr id="397" name="직선 연결선 396"/>
          <p:cNvCxnSpPr/>
          <p:nvPr/>
        </p:nvCxnSpPr>
        <p:spPr>
          <a:xfrm flipV="1">
            <a:off x="11483824" y="5903273"/>
            <a:ext cx="0" cy="130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1" name="직선 연결선 400"/>
          <p:cNvCxnSpPr/>
          <p:nvPr/>
        </p:nvCxnSpPr>
        <p:spPr>
          <a:xfrm flipV="1">
            <a:off x="9284361" y="8666244"/>
            <a:ext cx="0" cy="130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2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119493" y="8294198"/>
            <a:ext cx="383559" cy="580888"/>
          </a:xfrm>
          <a:prstGeom prst="rect">
            <a:avLst/>
          </a:prstGeom>
          <a:noFill/>
        </p:spPr>
      </p:pic>
      <p:sp>
        <p:nvSpPr>
          <p:cNvPr id="403" name="TextBox 402"/>
          <p:cNvSpPr txBox="1"/>
          <p:nvPr/>
        </p:nvSpPr>
        <p:spPr>
          <a:xfrm>
            <a:off x="8889650" y="8491701"/>
            <a:ext cx="811062" cy="1384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900" smtClean="0"/>
              <a:t>이상거래탐지</a:t>
            </a:r>
            <a:endParaRPr lang="en-US" altLang="ko-KR" sz="900" dirty="0"/>
          </a:p>
        </p:txBody>
      </p:sp>
      <p:cxnSp>
        <p:nvCxnSpPr>
          <p:cNvPr id="409" name="직선 화살표 연결선 284"/>
          <p:cNvCxnSpPr/>
          <p:nvPr/>
        </p:nvCxnSpPr>
        <p:spPr>
          <a:xfrm rot="10800000" flipH="1" flipV="1">
            <a:off x="2466845" y="5189002"/>
            <a:ext cx="8784000" cy="371798"/>
          </a:xfrm>
          <a:prstGeom prst="bentConnector5">
            <a:avLst>
              <a:gd name="adj1" fmla="val 18033"/>
              <a:gd name="adj2" fmla="val 631360"/>
              <a:gd name="adj3" fmla="val 85946"/>
            </a:avLst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" name="Rectangle 135"/>
          <p:cNvSpPr>
            <a:spLocks noChangeArrowheads="1"/>
          </p:cNvSpPr>
          <p:nvPr/>
        </p:nvSpPr>
        <p:spPr bwMode="auto">
          <a:xfrm>
            <a:off x="10867569" y="660553"/>
            <a:ext cx="1875764" cy="8402968"/>
          </a:xfrm>
          <a:prstGeom prst="rect">
            <a:avLst/>
          </a:prstGeom>
          <a:noFill/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14" name="TextBox 30"/>
          <p:cNvSpPr txBox="1"/>
          <p:nvPr/>
        </p:nvSpPr>
        <p:spPr>
          <a:xfrm>
            <a:off x="10892930" y="689335"/>
            <a:ext cx="1829938" cy="1384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900" b="1" dirty="0" smtClean="0"/>
              <a:t>    </a:t>
            </a:r>
            <a:r>
              <a:rPr lang="ko-KR" altLang="en-US" sz="900" b="1" dirty="0" err="1" smtClean="0"/>
              <a:t>외부망</a:t>
            </a:r>
            <a:endParaRPr lang="ko-KR" altLang="en-US" sz="900" b="1" dirty="0"/>
          </a:p>
        </p:txBody>
      </p:sp>
      <p:pic>
        <p:nvPicPr>
          <p:cNvPr id="302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2018206" y="5362356"/>
            <a:ext cx="450298" cy="580888"/>
          </a:xfrm>
          <a:prstGeom prst="rect">
            <a:avLst/>
          </a:prstGeom>
          <a:noFill/>
        </p:spPr>
      </p:pic>
      <p:cxnSp>
        <p:nvCxnSpPr>
          <p:cNvPr id="327" name="직선 연결선 326"/>
          <p:cNvCxnSpPr/>
          <p:nvPr/>
        </p:nvCxnSpPr>
        <p:spPr>
          <a:xfrm flipV="1">
            <a:off x="12243355" y="5903273"/>
            <a:ext cx="0" cy="130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" name="TextBox 327"/>
          <p:cNvSpPr txBox="1"/>
          <p:nvPr/>
        </p:nvSpPr>
        <p:spPr>
          <a:xfrm>
            <a:off x="11757748" y="5490408"/>
            <a:ext cx="965120" cy="1384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900" smtClean="0"/>
              <a:t>도로면허관리공단</a:t>
            </a:r>
            <a:endParaRPr lang="en-US" altLang="ko-KR" sz="900" dirty="0" smtClean="0"/>
          </a:p>
        </p:txBody>
      </p:sp>
      <p:pic>
        <p:nvPicPr>
          <p:cNvPr id="333" name="Picture 20" descr="http://db.cse.ohio-state.edu/images/d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559" y="2019875"/>
            <a:ext cx="185587" cy="20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6" name="직선 연결선 415"/>
          <p:cNvCxnSpPr/>
          <p:nvPr/>
        </p:nvCxnSpPr>
        <p:spPr>
          <a:xfrm flipV="1">
            <a:off x="7873713" y="1899598"/>
            <a:ext cx="0" cy="130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8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81933" y="1666691"/>
            <a:ext cx="383559" cy="580888"/>
          </a:xfrm>
          <a:prstGeom prst="rect">
            <a:avLst/>
          </a:prstGeom>
          <a:noFill/>
        </p:spPr>
      </p:pic>
      <p:sp>
        <p:nvSpPr>
          <p:cNvPr id="420" name="TextBox 419"/>
          <p:cNvSpPr txBox="1"/>
          <p:nvPr/>
        </p:nvSpPr>
        <p:spPr>
          <a:xfrm>
            <a:off x="7670000" y="1811795"/>
            <a:ext cx="323989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dirty="0" smtClean="0"/>
              <a:t>RA</a:t>
            </a:r>
          </a:p>
        </p:txBody>
      </p:sp>
      <p:sp>
        <p:nvSpPr>
          <p:cNvPr id="424" name="Rectangle 135"/>
          <p:cNvSpPr>
            <a:spLocks noChangeArrowheads="1"/>
          </p:cNvSpPr>
          <p:nvPr/>
        </p:nvSpPr>
        <p:spPr bwMode="auto">
          <a:xfrm>
            <a:off x="7271794" y="2091633"/>
            <a:ext cx="1275608" cy="51815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432" name="Rectangle 43"/>
          <p:cNvSpPr>
            <a:spLocks noChangeArrowheads="1"/>
          </p:cNvSpPr>
          <p:nvPr/>
        </p:nvSpPr>
        <p:spPr bwMode="auto">
          <a:xfrm>
            <a:off x="7643398" y="2426230"/>
            <a:ext cx="799955" cy="12368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 err="1" smtClean="0">
                <a:latin typeface="+mn-ea"/>
              </a:rPr>
              <a:t>CrossCert</a:t>
            </a:r>
            <a:r>
              <a:rPr lang="en-US" altLang="ko-KR" sz="700" dirty="0" smtClean="0">
                <a:latin typeface="+mn-ea"/>
              </a:rPr>
              <a:t> 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한국전자인증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434" name="그림 4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030" y="2442566"/>
            <a:ext cx="91993" cy="105872"/>
          </a:xfrm>
          <a:prstGeom prst="rect">
            <a:avLst/>
          </a:prstGeom>
        </p:spPr>
      </p:pic>
      <p:pic>
        <p:nvPicPr>
          <p:cNvPr id="435" name="그림 43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10757" y="2147863"/>
            <a:ext cx="73990" cy="94048"/>
          </a:xfrm>
          <a:prstGeom prst="rect">
            <a:avLst/>
          </a:prstGeom>
        </p:spPr>
      </p:pic>
      <p:sp>
        <p:nvSpPr>
          <p:cNvPr id="436" name="Rectangle 43"/>
          <p:cNvSpPr>
            <a:spLocks noChangeArrowheads="1"/>
          </p:cNvSpPr>
          <p:nvPr/>
        </p:nvSpPr>
        <p:spPr bwMode="auto">
          <a:xfrm>
            <a:off x="7398564" y="2135823"/>
            <a:ext cx="1091410" cy="254092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spc="-100" smtClean="0">
                <a:latin typeface="+mn-ea"/>
              </a:rPr>
              <a:t>crosscert </a:t>
            </a:r>
            <a:r>
              <a:rPr lang="en-US" altLang="ko-KR" sz="400" spc="-1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spc="-100">
                <a:solidFill>
                  <a:schemeClr val="bg1">
                    <a:lumMod val="65000"/>
                  </a:schemeClr>
                </a:solidFill>
                <a:latin typeface="+mn-ea"/>
              </a:rPr>
              <a:t>한국전자인증</a:t>
            </a:r>
            <a:r>
              <a:rPr lang="en-US" altLang="ko-KR" sz="400" spc="-1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r>
              <a:rPr lang="en-US" altLang="ko-KR" sz="700" spc="-100" smtClean="0">
                <a:latin typeface="+mn-ea"/>
              </a:rPr>
              <a:t> </a:t>
            </a:r>
          </a:p>
        </p:txBody>
      </p:sp>
      <p:sp>
        <p:nvSpPr>
          <p:cNvPr id="446" name="Rectangle 43"/>
          <p:cNvSpPr>
            <a:spLocks noChangeArrowheads="1"/>
          </p:cNvSpPr>
          <p:nvPr/>
        </p:nvSpPr>
        <p:spPr bwMode="auto">
          <a:xfrm>
            <a:off x="7962971" y="2218757"/>
            <a:ext cx="471436" cy="107272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 spc="-100" smtClean="0">
                <a:latin typeface="+mn-ea"/>
              </a:rPr>
              <a:t>인증서발급</a:t>
            </a:r>
            <a:endParaRPr lang="ko-KR" altLang="en-US" sz="700" spc="-100" dirty="0">
              <a:latin typeface="+mn-ea"/>
            </a:endParaRPr>
          </a:p>
        </p:txBody>
      </p:sp>
      <p:pic>
        <p:nvPicPr>
          <p:cNvPr id="470" name="그림 46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30767" y="2081703"/>
            <a:ext cx="142170" cy="180000"/>
          </a:xfrm>
          <a:prstGeom prst="rect">
            <a:avLst/>
          </a:prstGeom>
        </p:spPr>
      </p:pic>
      <p:sp>
        <p:nvSpPr>
          <p:cNvPr id="471" name="Rectangle 43"/>
          <p:cNvSpPr>
            <a:spLocks noChangeArrowheads="1"/>
          </p:cNvSpPr>
          <p:nvPr/>
        </p:nvSpPr>
        <p:spPr bwMode="auto">
          <a:xfrm>
            <a:off x="7031652" y="1958426"/>
            <a:ext cx="340400" cy="131899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r"/>
            <a:r>
              <a:rPr lang="en-US" altLang="ko-KR" sz="900" dirty="0" smtClean="0">
                <a:latin typeface="+mn-ea"/>
              </a:rPr>
              <a:t>cont01</a:t>
            </a:r>
            <a:endParaRPr lang="ko-KR" altLang="en-US" sz="500" dirty="0">
              <a:latin typeface="+mn-ea"/>
            </a:endParaRPr>
          </a:p>
        </p:txBody>
      </p:sp>
      <p:sp>
        <p:nvSpPr>
          <p:cNvPr id="472" name="Rectangle 135"/>
          <p:cNvSpPr>
            <a:spLocks noChangeArrowheads="1"/>
          </p:cNvSpPr>
          <p:nvPr/>
        </p:nvSpPr>
        <p:spPr bwMode="auto">
          <a:xfrm>
            <a:off x="8710621" y="8654773"/>
            <a:ext cx="1292694" cy="3090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473" name="Rectangle 135"/>
          <p:cNvSpPr>
            <a:spLocks noChangeArrowheads="1"/>
          </p:cNvSpPr>
          <p:nvPr/>
        </p:nvSpPr>
        <p:spPr bwMode="auto">
          <a:xfrm>
            <a:off x="8787764" y="8699851"/>
            <a:ext cx="1138931" cy="22974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474" name="Rectangle 43"/>
          <p:cNvSpPr>
            <a:spLocks noChangeArrowheads="1"/>
          </p:cNvSpPr>
          <p:nvPr/>
        </p:nvSpPr>
        <p:spPr bwMode="auto">
          <a:xfrm>
            <a:off x="8995952" y="8737878"/>
            <a:ext cx="909120" cy="142627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 dirty="0">
                <a:latin typeface="+mn-ea"/>
              </a:rPr>
              <a:t>이상거래탐지</a:t>
            </a:r>
            <a:r>
              <a:rPr lang="ko-KR" altLang="en-US" sz="900" dirty="0">
                <a:latin typeface="+mn-ea"/>
              </a:rPr>
              <a:t>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 dirty="0" err="1">
                <a:solidFill>
                  <a:schemeClr val="bg1">
                    <a:lumMod val="65000"/>
                  </a:schemeClr>
                </a:solidFill>
                <a:latin typeface="+mn-ea"/>
              </a:rPr>
              <a:t>천명소프트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475" name="그림 47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272" y="8762659"/>
            <a:ext cx="91993" cy="108000"/>
          </a:xfrm>
          <a:prstGeom prst="rect">
            <a:avLst/>
          </a:prstGeom>
        </p:spPr>
      </p:pic>
      <p:sp>
        <p:nvSpPr>
          <p:cNvPr id="298" name="Rectangle 135"/>
          <p:cNvSpPr>
            <a:spLocks noChangeArrowheads="1"/>
          </p:cNvSpPr>
          <p:nvPr/>
        </p:nvSpPr>
        <p:spPr bwMode="auto">
          <a:xfrm>
            <a:off x="4334742" y="3036736"/>
            <a:ext cx="2109711" cy="115249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299" name="Rectangle 43"/>
          <p:cNvSpPr>
            <a:spLocks noChangeArrowheads="1"/>
          </p:cNvSpPr>
          <p:nvPr/>
        </p:nvSpPr>
        <p:spPr bwMode="auto">
          <a:xfrm>
            <a:off x="4631676" y="3406707"/>
            <a:ext cx="1714476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 smtClean="0">
                <a:latin typeface="+mn-ea"/>
              </a:rPr>
              <a:t>스탁론</a:t>
            </a:r>
            <a:endParaRPr lang="ko-KR" altLang="en-US" sz="500">
              <a:latin typeface="+mn-ea"/>
            </a:endParaRPr>
          </a:p>
        </p:txBody>
      </p:sp>
      <p:sp>
        <p:nvSpPr>
          <p:cNvPr id="308" name="TextBox 30"/>
          <p:cNvSpPr txBox="1"/>
          <p:nvPr/>
        </p:nvSpPr>
        <p:spPr>
          <a:xfrm>
            <a:off x="4358613" y="3054783"/>
            <a:ext cx="2075980" cy="1384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900" b="1" smtClean="0"/>
              <a:t>          스탁론 서비스</a:t>
            </a:r>
            <a:endParaRPr lang="ko-KR" altLang="en-US" sz="900" b="1"/>
          </a:p>
        </p:txBody>
      </p:sp>
      <p:pic>
        <p:nvPicPr>
          <p:cNvPr id="309" name="그림 30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7352" y="3384249"/>
            <a:ext cx="142170" cy="180000"/>
          </a:xfrm>
          <a:prstGeom prst="rect">
            <a:avLst/>
          </a:prstGeom>
        </p:spPr>
      </p:pic>
      <p:sp>
        <p:nvSpPr>
          <p:cNvPr id="380" name="Rectangle 43"/>
          <p:cNvSpPr>
            <a:spLocks noChangeArrowheads="1"/>
          </p:cNvSpPr>
          <p:nvPr/>
        </p:nvSpPr>
        <p:spPr bwMode="auto">
          <a:xfrm>
            <a:off x="4388237" y="3260972"/>
            <a:ext cx="340400" cy="131899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r"/>
            <a:r>
              <a:rPr lang="en-US" altLang="ko-KR" sz="900" smtClean="0">
                <a:latin typeface="+mn-ea"/>
              </a:rPr>
              <a:t>cont03</a:t>
            </a:r>
            <a:endParaRPr lang="ko-KR" altLang="en-US" sz="500">
              <a:latin typeface="+mn-ea"/>
            </a:endParaRPr>
          </a:p>
        </p:txBody>
      </p:sp>
      <p:sp>
        <p:nvSpPr>
          <p:cNvPr id="382" name="Rectangle 43"/>
          <p:cNvSpPr>
            <a:spLocks noChangeArrowheads="1"/>
          </p:cNvSpPr>
          <p:nvPr/>
        </p:nvSpPr>
        <p:spPr bwMode="auto">
          <a:xfrm>
            <a:off x="5376326" y="3477387"/>
            <a:ext cx="900000" cy="125709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 smtClean="0">
                <a:latin typeface="+mn-ea"/>
              </a:rPr>
              <a:t>스탁론</a:t>
            </a:r>
            <a:endParaRPr lang="ko-KR" altLang="en-US" sz="700" dirty="0">
              <a:latin typeface="+mn-ea"/>
            </a:endParaRPr>
          </a:p>
        </p:txBody>
      </p:sp>
      <p:sp>
        <p:nvSpPr>
          <p:cNvPr id="398" name="Rectangle 43"/>
          <p:cNvSpPr>
            <a:spLocks noChangeArrowheads="1"/>
          </p:cNvSpPr>
          <p:nvPr/>
        </p:nvSpPr>
        <p:spPr bwMode="auto">
          <a:xfrm>
            <a:off x="4631077" y="3853425"/>
            <a:ext cx="1713907" cy="260041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UBIReport</a:t>
            </a:r>
            <a:r>
              <a:rPr lang="en-US" altLang="ko-KR" sz="60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(</a:t>
            </a:r>
            <a:r>
              <a:rPr lang="en-US" altLang="ko-KR" sz="400" smtClean="0">
                <a:latin typeface="+mn-ea"/>
              </a:rPr>
              <a:t>wizvera)</a:t>
            </a:r>
            <a:endParaRPr lang="en-US" altLang="ko-KR" sz="700" smtClean="0">
              <a:latin typeface="+mn-ea"/>
            </a:endParaRPr>
          </a:p>
        </p:txBody>
      </p:sp>
      <p:pic>
        <p:nvPicPr>
          <p:cNvPr id="404" name="그림 40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7352" y="3850848"/>
            <a:ext cx="142170" cy="180000"/>
          </a:xfrm>
          <a:prstGeom prst="rect">
            <a:avLst/>
          </a:prstGeom>
        </p:spPr>
      </p:pic>
      <p:sp>
        <p:nvSpPr>
          <p:cNvPr id="405" name="Rectangle 43"/>
          <p:cNvSpPr>
            <a:spLocks noChangeArrowheads="1"/>
          </p:cNvSpPr>
          <p:nvPr/>
        </p:nvSpPr>
        <p:spPr bwMode="auto">
          <a:xfrm>
            <a:off x="5376326" y="3935346"/>
            <a:ext cx="900000" cy="98031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600" smtClean="0">
                <a:latin typeface="+mn-ea"/>
              </a:rPr>
              <a:t>레포트</a:t>
            </a:r>
            <a:r>
              <a:rPr lang="en-US" altLang="ko-KR" sz="600" smtClean="0">
                <a:latin typeface="+mn-ea"/>
              </a:rPr>
              <a:t>, 2</a:t>
            </a:r>
            <a:r>
              <a:rPr lang="ko-KR" altLang="en-US" sz="600" smtClean="0">
                <a:latin typeface="+mn-ea"/>
              </a:rPr>
              <a:t>차원바코드</a:t>
            </a:r>
            <a:endParaRPr lang="ko-KR" altLang="en-US" sz="600" dirty="0">
              <a:latin typeface="+mn-ea"/>
            </a:endParaRPr>
          </a:p>
        </p:txBody>
      </p:sp>
      <p:sp>
        <p:nvSpPr>
          <p:cNvPr id="476" name="Rectangle 43"/>
          <p:cNvSpPr>
            <a:spLocks noChangeArrowheads="1"/>
          </p:cNvSpPr>
          <p:nvPr/>
        </p:nvSpPr>
        <p:spPr bwMode="auto">
          <a:xfrm>
            <a:off x="4388237" y="3727571"/>
            <a:ext cx="340400" cy="131899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r"/>
            <a:r>
              <a:rPr lang="en-US" altLang="ko-KR" sz="900" smtClean="0">
                <a:latin typeface="+mn-ea"/>
              </a:rPr>
              <a:t>cont07</a:t>
            </a:r>
            <a:endParaRPr lang="ko-KR" altLang="en-US" sz="500">
              <a:latin typeface="+mn-ea"/>
            </a:endParaRPr>
          </a:p>
        </p:txBody>
      </p:sp>
      <p:cxnSp>
        <p:nvCxnSpPr>
          <p:cNvPr id="477" name="직선 화살표 연결선 154"/>
          <p:cNvCxnSpPr/>
          <p:nvPr/>
        </p:nvCxnSpPr>
        <p:spPr>
          <a:xfrm flipV="1">
            <a:off x="6344984" y="2693287"/>
            <a:ext cx="3861285" cy="828000"/>
          </a:xfrm>
          <a:prstGeom prst="bentConnector3">
            <a:avLst>
              <a:gd name="adj1" fmla="val 73780"/>
            </a:avLst>
          </a:prstGeom>
          <a:ln w="31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직선 화살표 연결선 154"/>
          <p:cNvCxnSpPr/>
          <p:nvPr/>
        </p:nvCxnSpPr>
        <p:spPr>
          <a:xfrm flipV="1">
            <a:off x="6346152" y="2750051"/>
            <a:ext cx="3856512" cy="1234800"/>
          </a:xfrm>
          <a:prstGeom prst="bentConnector3">
            <a:avLst>
              <a:gd name="adj1" fmla="val 78716"/>
            </a:avLst>
          </a:prstGeom>
          <a:ln w="3175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TextBox 285"/>
          <p:cNvSpPr txBox="1"/>
          <p:nvPr/>
        </p:nvSpPr>
        <p:spPr>
          <a:xfrm>
            <a:off x="1825535" y="3443233"/>
            <a:ext cx="114181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>
                <a:solidFill>
                  <a:schemeClr val="bg1">
                    <a:lumMod val="65000"/>
                  </a:schemeClr>
                </a:solidFill>
              </a:rPr>
              <a:t>ssl</a:t>
            </a:r>
            <a:endParaRPr lang="en-US" altLang="ko-KR" sz="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1283420" y="3119888"/>
            <a:ext cx="114181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>
                <a:solidFill>
                  <a:schemeClr val="bg1">
                    <a:lumMod val="65000"/>
                  </a:schemeClr>
                </a:solidFill>
              </a:rPr>
              <a:t>ssl</a:t>
            </a:r>
            <a:endParaRPr lang="en-US" altLang="ko-KR" sz="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9" name="TextBox 288"/>
          <p:cNvSpPr txBox="1"/>
          <p:nvPr/>
        </p:nvSpPr>
        <p:spPr>
          <a:xfrm>
            <a:off x="1309196" y="1449597"/>
            <a:ext cx="114181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>
                <a:solidFill>
                  <a:schemeClr val="bg1">
                    <a:lumMod val="65000"/>
                  </a:schemeClr>
                </a:solidFill>
              </a:rPr>
              <a:t>ssl</a:t>
            </a:r>
            <a:endParaRPr lang="en-US" altLang="ko-KR" sz="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1" name="TextBox 290"/>
          <p:cNvSpPr txBox="1"/>
          <p:nvPr/>
        </p:nvSpPr>
        <p:spPr>
          <a:xfrm>
            <a:off x="710219" y="2198816"/>
            <a:ext cx="114181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>
                <a:solidFill>
                  <a:schemeClr val="bg1">
                    <a:lumMod val="65000"/>
                  </a:schemeClr>
                </a:solidFill>
              </a:rPr>
              <a:t>ssl</a:t>
            </a:r>
            <a:endParaRPr lang="en-US" altLang="ko-KR" sz="6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338" name="직선 연결선 337"/>
          <p:cNvCxnSpPr/>
          <p:nvPr/>
        </p:nvCxnSpPr>
        <p:spPr>
          <a:xfrm>
            <a:off x="10940177" y="7190955"/>
            <a:ext cx="1701818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1" name="직사각형 340"/>
          <p:cNvSpPr/>
          <p:nvPr/>
        </p:nvSpPr>
        <p:spPr>
          <a:xfrm>
            <a:off x="12639737" y="7173247"/>
            <a:ext cx="40595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sp>
        <p:nvSpPr>
          <p:cNvPr id="363" name="직사각형 362"/>
          <p:cNvSpPr/>
          <p:nvPr/>
        </p:nvSpPr>
        <p:spPr>
          <a:xfrm>
            <a:off x="10919880" y="7174382"/>
            <a:ext cx="40595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pic>
        <p:nvPicPr>
          <p:cNvPr id="334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537634" y="6515022"/>
            <a:ext cx="450298" cy="580888"/>
          </a:xfrm>
          <a:prstGeom prst="rect">
            <a:avLst/>
          </a:prstGeom>
          <a:noFill/>
        </p:spPr>
      </p:pic>
      <p:sp>
        <p:nvSpPr>
          <p:cNvPr id="336" name="TextBox 335"/>
          <p:cNvSpPr txBox="1"/>
          <p:nvPr/>
        </p:nvSpPr>
        <p:spPr>
          <a:xfrm>
            <a:off x="11163686" y="6643074"/>
            <a:ext cx="112169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/>
              <a:t>NICE</a:t>
            </a:r>
            <a:endParaRPr lang="en-US" altLang="ko-KR" sz="1000" dirty="0" smtClean="0"/>
          </a:p>
        </p:txBody>
      </p:sp>
      <p:cxnSp>
        <p:nvCxnSpPr>
          <p:cNvPr id="337" name="직선 연결선 336"/>
          <p:cNvCxnSpPr/>
          <p:nvPr/>
        </p:nvCxnSpPr>
        <p:spPr>
          <a:xfrm flipV="1">
            <a:off x="11762783" y="7055939"/>
            <a:ext cx="0" cy="130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6" name="Rectangle 43"/>
          <p:cNvSpPr>
            <a:spLocks noChangeArrowheads="1"/>
          </p:cNvSpPr>
          <p:nvPr/>
        </p:nvSpPr>
        <p:spPr bwMode="auto">
          <a:xfrm>
            <a:off x="6997879" y="1811971"/>
            <a:ext cx="431945" cy="63291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개인인증서 발급</a:t>
            </a:r>
            <a:endParaRPr lang="ko-KR" altLang="en-US" sz="4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pic>
        <p:nvPicPr>
          <p:cNvPr id="479" name="그림 478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3345" y="5843073"/>
            <a:ext cx="74625" cy="96764"/>
          </a:xfrm>
          <a:prstGeom prst="rect">
            <a:avLst/>
          </a:prstGeom>
        </p:spPr>
      </p:pic>
      <p:pic>
        <p:nvPicPr>
          <p:cNvPr id="480" name="그림 47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93345" y="4618855"/>
            <a:ext cx="79858" cy="95939"/>
          </a:xfrm>
          <a:prstGeom prst="rect">
            <a:avLst/>
          </a:prstGeom>
        </p:spPr>
      </p:pic>
      <p:pic>
        <p:nvPicPr>
          <p:cNvPr id="481" name="그림 48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93345" y="1440466"/>
            <a:ext cx="79858" cy="95939"/>
          </a:xfrm>
          <a:prstGeom prst="rect">
            <a:avLst/>
          </a:prstGeom>
        </p:spPr>
      </p:pic>
      <p:pic>
        <p:nvPicPr>
          <p:cNvPr id="482" name="그림 48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93345" y="2213683"/>
            <a:ext cx="73990" cy="95939"/>
          </a:xfrm>
          <a:prstGeom prst="rect">
            <a:avLst/>
          </a:prstGeom>
        </p:spPr>
      </p:pic>
      <p:pic>
        <p:nvPicPr>
          <p:cNvPr id="483" name="그림 482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3345" y="5503900"/>
            <a:ext cx="74625" cy="96764"/>
          </a:xfrm>
          <a:prstGeom prst="rect">
            <a:avLst/>
          </a:prstGeom>
        </p:spPr>
      </p:pic>
      <p:pic>
        <p:nvPicPr>
          <p:cNvPr id="486" name="그림 48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93345" y="3416316"/>
            <a:ext cx="79858" cy="95939"/>
          </a:xfrm>
          <a:prstGeom prst="rect">
            <a:avLst/>
          </a:prstGeom>
        </p:spPr>
      </p:pic>
      <p:pic>
        <p:nvPicPr>
          <p:cNvPr id="489" name="그림 488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8649" l="0" r="100000">
                        <a14:backgroundMark x1="8955" y1="13514" x2="8955" y2="13514"/>
                        <a14:backgroundMark x1="94030" y1="8108" x2="94030" y2="81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3345" y="3857811"/>
            <a:ext cx="73990" cy="95939"/>
          </a:xfrm>
          <a:prstGeom prst="rect">
            <a:avLst/>
          </a:prstGeom>
        </p:spPr>
      </p:pic>
      <p:cxnSp>
        <p:nvCxnSpPr>
          <p:cNvPr id="492" name="직선 화살표 연결선 260"/>
          <p:cNvCxnSpPr/>
          <p:nvPr/>
        </p:nvCxnSpPr>
        <p:spPr>
          <a:xfrm rot="5400000">
            <a:off x="5632557" y="3548696"/>
            <a:ext cx="1815162" cy="390253"/>
          </a:xfrm>
          <a:prstGeom prst="bentConnector3">
            <a:avLst>
              <a:gd name="adj1" fmla="val 100026"/>
            </a:avLst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3" name="Rectangle 43"/>
          <p:cNvSpPr>
            <a:spLocks noChangeArrowheads="1"/>
          </p:cNvSpPr>
          <p:nvPr/>
        </p:nvSpPr>
        <p:spPr bwMode="auto">
          <a:xfrm>
            <a:off x="7798114" y="7513287"/>
            <a:ext cx="381721" cy="46171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실명증표 인증</a:t>
            </a:r>
            <a:endParaRPr lang="ko-KR" altLang="en-US" sz="4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494" name="Rectangle 43"/>
          <p:cNvSpPr>
            <a:spLocks noChangeArrowheads="1"/>
          </p:cNvSpPr>
          <p:nvPr/>
        </p:nvSpPr>
        <p:spPr bwMode="auto">
          <a:xfrm>
            <a:off x="5361102" y="3390115"/>
            <a:ext cx="114121" cy="13735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>
                <a:latin typeface="+mn-ea"/>
              </a:rPr>
              <a:t>/</a:t>
            </a:r>
            <a:endParaRPr lang="ko-KR" altLang="en-US" sz="600" dirty="0">
              <a:latin typeface="+mn-ea"/>
            </a:endParaRPr>
          </a:p>
        </p:txBody>
      </p:sp>
      <p:sp>
        <p:nvSpPr>
          <p:cNvPr id="496" name="Rectangle 43"/>
          <p:cNvSpPr>
            <a:spLocks noChangeArrowheads="1"/>
          </p:cNvSpPr>
          <p:nvPr/>
        </p:nvSpPr>
        <p:spPr bwMode="auto">
          <a:xfrm>
            <a:off x="5366243" y="4584904"/>
            <a:ext cx="114121" cy="13735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 smtClean="0">
                <a:latin typeface="+mn-ea"/>
              </a:rPr>
              <a:t>/dbsbapps</a:t>
            </a:r>
            <a:endParaRPr lang="ko-KR" altLang="en-US" sz="600" dirty="0">
              <a:latin typeface="+mn-ea"/>
            </a:endParaRPr>
          </a:p>
        </p:txBody>
      </p:sp>
      <p:sp>
        <p:nvSpPr>
          <p:cNvPr id="497" name="Rectangle 43"/>
          <p:cNvSpPr>
            <a:spLocks noChangeArrowheads="1"/>
          </p:cNvSpPr>
          <p:nvPr/>
        </p:nvSpPr>
        <p:spPr bwMode="auto">
          <a:xfrm>
            <a:off x="5361102" y="5485631"/>
            <a:ext cx="114121" cy="13735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 smtClean="0">
                <a:latin typeface="+mn-ea"/>
              </a:rPr>
              <a:t>/appd_admin</a:t>
            </a:r>
            <a:endParaRPr lang="ko-KR" altLang="en-US" sz="600" dirty="0">
              <a:latin typeface="+mn-ea"/>
            </a:endParaRPr>
          </a:p>
        </p:txBody>
      </p:sp>
      <p:sp>
        <p:nvSpPr>
          <p:cNvPr id="500" name="Rectangle 43"/>
          <p:cNvSpPr>
            <a:spLocks noChangeArrowheads="1"/>
          </p:cNvSpPr>
          <p:nvPr/>
        </p:nvSpPr>
        <p:spPr bwMode="auto">
          <a:xfrm>
            <a:off x="5361102" y="5713900"/>
            <a:ext cx="114121" cy="13735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 smtClean="0">
                <a:latin typeface="+mn-ea"/>
              </a:rPr>
              <a:t>/e2e</a:t>
            </a:r>
            <a:endParaRPr lang="ko-KR" altLang="en-US" sz="600" dirty="0">
              <a:latin typeface="+mn-ea"/>
            </a:endParaRPr>
          </a:p>
        </p:txBody>
      </p:sp>
      <p:sp>
        <p:nvSpPr>
          <p:cNvPr id="504" name="Rectangle 43"/>
          <p:cNvSpPr>
            <a:spLocks noChangeArrowheads="1"/>
          </p:cNvSpPr>
          <p:nvPr/>
        </p:nvSpPr>
        <p:spPr bwMode="auto">
          <a:xfrm>
            <a:off x="5492541" y="6037699"/>
            <a:ext cx="852470" cy="133795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smtClean="0">
                <a:latin typeface="+mn-ea"/>
              </a:rPr>
              <a:t>appd_daemon 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en-US" altLang="ko-KR" sz="400" err="1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Extrus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앱 위변조 확인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 </a:t>
            </a:r>
            <a:endParaRPr lang="ko-KR" altLang="en-US" sz="9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505" name="Rectangle 43"/>
          <p:cNvSpPr>
            <a:spLocks noChangeArrowheads="1"/>
          </p:cNvSpPr>
          <p:nvPr/>
        </p:nvSpPr>
        <p:spPr bwMode="auto">
          <a:xfrm>
            <a:off x="5492541" y="6214239"/>
            <a:ext cx="852470" cy="133795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 smtClean="0">
                <a:latin typeface="+mn-ea"/>
              </a:rPr>
              <a:t>watch dog 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en-US" altLang="ko-KR" sz="400" err="1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Extrus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) shell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스크립트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 (appd_daemon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살아있는지 확인하는 일회성 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sh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스크립트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 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506" name="Rectangle 43"/>
          <p:cNvSpPr>
            <a:spLocks noChangeArrowheads="1"/>
          </p:cNvSpPr>
          <p:nvPr/>
        </p:nvSpPr>
        <p:spPr bwMode="auto">
          <a:xfrm>
            <a:off x="5492541" y="6388360"/>
            <a:ext cx="852470" cy="133795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c</a:t>
            </a:r>
            <a:r>
              <a:rPr lang="en-US" altLang="ko-KR" sz="700" smtClean="0">
                <a:latin typeface="+mn-ea"/>
              </a:rPr>
              <a:t>ron 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Extrus) watch dog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을 주기적으로 실행하는 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cron </a:t>
            </a:r>
            <a:endParaRPr lang="ko-KR" altLang="en-US" sz="4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507" name="그림 50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338" y="6056141"/>
            <a:ext cx="91993" cy="108000"/>
          </a:xfrm>
          <a:prstGeom prst="rect">
            <a:avLst/>
          </a:prstGeom>
        </p:spPr>
      </p:pic>
      <p:pic>
        <p:nvPicPr>
          <p:cNvPr id="508" name="그림 50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338" y="6228770"/>
            <a:ext cx="91993" cy="108000"/>
          </a:xfrm>
          <a:prstGeom prst="rect">
            <a:avLst/>
          </a:prstGeom>
        </p:spPr>
      </p:pic>
      <p:pic>
        <p:nvPicPr>
          <p:cNvPr id="509" name="그림 50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338" y="6400863"/>
            <a:ext cx="91993" cy="108000"/>
          </a:xfrm>
          <a:prstGeom prst="rect">
            <a:avLst/>
          </a:prstGeom>
        </p:spPr>
      </p:pic>
      <p:sp>
        <p:nvSpPr>
          <p:cNvPr id="511" name="Rectangle 43"/>
          <p:cNvSpPr>
            <a:spLocks noChangeArrowheads="1"/>
          </p:cNvSpPr>
          <p:nvPr/>
        </p:nvSpPr>
        <p:spPr bwMode="auto">
          <a:xfrm>
            <a:off x="6299045" y="4965713"/>
            <a:ext cx="968995" cy="133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 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apn, gpns push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서버 호출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514" name="Rectangle 43"/>
          <p:cNvSpPr>
            <a:spLocks noChangeArrowheads="1"/>
          </p:cNvSpPr>
          <p:nvPr/>
        </p:nvSpPr>
        <p:spPr bwMode="auto">
          <a:xfrm>
            <a:off x="6980987" y="4972061"/>
            <a:ext cx="1353460" cy="13162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apns push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서버와 통신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 (Apple Push Service)</a:t>
            </a:r>
          </a:p>
          <a:p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gcm  push </a:t>
            </a:r>
            <a:r>
              <a:rPr lang="ko-KR" altLang="en-US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서버와 통신 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(Google Clouding Message Service)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515" name="Rectangle 43"/>
          <p:cNvSpPr>
            <a:spLocks noChangeArrowheads="1"/>
          </p:cNvSpPr>
          <p:nvPr/>
        </p:nvSpPr>
        <p:spPr bwMode="auto">
          <a:xfrm>
            <a:off x="4546168" y="6760637"/>
            <a:ext cx="1714476" cy="260041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dirty="0" err="1" smtClean="0">
                <a:latin typeface="+mn-ea"/>
              </a:rPr>
              <a:t>Stonepass</a:t>
            </a:r>
            <a:r>
              <a:rPr lang="en-US" altLang="ko-KR" sz="900" dirty="0" smtClean="0">
                <a:latin typeface="+mn-ea"/>
              </a:rPr>
              <a:t> 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en-US" altLang="ko-KR" sz="400" dirty="0" err="1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SSenStone</a:t>
            </a:r>
            <a:r>
              <a:rPr lang="en-US" altLang="ko-KR" sz="4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516" name="그림 5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02985" y="6766420"/>
            <a:ext cx="142170" cy="180000"/>
          </a:xfrm>
          <a:prstGeom prst="rect">
            <a:avLst/>
          </a:prstGeom>
        </p:spPr>
      </p:pic>
      <p:sp>
        <p:nvSpPr>
          <p:cNvPr id="517" name="Rectangle 43"/>
          <p:cNvSpPr>
            <a:spLocks noChangeArrowheads="1"/>
          </p:cNvSpPr>
          <p:nvPr/>
        </p:nvSpPr>
        <p:spPr bwMode="auto">
          <a:xfrm>
            <a:off x="4303870" y="6643143"/>
            <a:ext cx="340400" cy="131899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r"/>
            <a:r>
              <a:rPr lang="en-US" altLang="ko-KR" sz="900" smtClean="0">
                <a:latin typeface="+mn-ea"/>
              </a:rPr>
              <a:t>cont06</a:t>
            </a:r>
            <a:endParaRPr lang="ko-KR" altLang="en-US" sz="500">
              <a:latin typeface="+mn-ea"/>
            </a:endParaRPr>
          </a:p>
        </p:txBody>
      </p:sp>
      <p:sp>
        <p:nvSpPr>
          <p:cNvPr id="519" name="Rectangle 43"/>
          <p:cNvSpPr>
            <a:spLocks noChangeArrowheads="1"/>
          </p:cNvSpPr>
          <p:nvPr/>
        </p:nvSpPr>
        <p:spPr bwMode="auto">
          <a:xfrm>
            <a:off x="5291959" y="6852521"/>
            <a:ext cx="900000" cy="109568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 smtClean="0">
                <a:latin typeface="+mn-ea"/>
              </a:rPr>
              <a:t>FIDO, PIN 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(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전자서명 검증</a:t>
            </a:r>
            <a:r>
              <a:rPr lang="en-US" altLang="ko-KR" sz="400">
                <a:solidFill>
                  <a:schemeClr val="bg1">
                    <a:lumMod val="65000"/>
                  </a:schemeClr>
                </a:solidFill>
                <a:latin typeface="+mn-ea"/>
              </a:rPr>
              <a:t>, </a:t>
            </a:r>
            <a:r>
              <a:rPr lang="ko-KR" altLang="en-US" sz="400">
                <a:solidFill>
                  <a:schemeClr val="bg1">
                    <a:lumMod val="65000"/>
                  </a:schemeClr>
                </a:solidFill>
                <a:latin typeface="+mn-ea"/>
              </a:rPr>
              <a:t>간편인증</a:t>
            </a:r>
            <a:r>
              <a:rPr lang="en-US" altLang="ko-KR" sz="40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)</a:t>
            </a:r>
            <a:r>
              <a:rPr lang="en-US" altLang="ko-KR" sz="400" smtClean="0">
                <a:latin typeface="+mn-ea"/>
              </a:rPr>
              <a:t> </a:t>
            </a:r>
            <a:endParaRPr lang="ko-KR" altLang="en-US" sz="400" dirty="0">
              <a:latin typeface="+mn-ea"/>
            </a:endParaRPr>
          </a:p>
        </p:txBody>
      </p:sp>
      <p:pic>
        <p:nvPicPr>
          <p:cNvPr id="520" name="그림 519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8978" y="6783425"/>
            <a:ext cx="74625" cy="96764"/>
          </a:xfrm>
          <a:prstGeom prst="rect">
            <a:avLst/>
          </a:prstGeom>
        </p:spPr>
      </p:pic>
      <p:sp>
        <p:nvSpPr>
          <p:cNvPr id="521" name="Rectangle 43"/>
          <p:cNvSpPr>
            <a:spLocks noChangeArrowheads="1"/>
          </p:cNvSpPr>
          <p:nvPr/>
        </p:nvSpPr>
        <p:spPr bwMode="auto">
          <a:xfrm>
            <a:off x="5276735" y="6752358"/>
            <a:ext cx="114121" cy="13735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 smtClean="0">
                <a:latin typeface="+mn-ea"/>
              </a:rPr>
              <a:t>/</a:t>
            </a:r>
            <a:endParaRPr lang="ko-KR" altLang="en-US" sz="600" dirty="0">
              <a:latin typeface="+mn-ea"/>
            </a:endParaRPr>
          </a:p>
        </p:txBody>
      </p:sp>
      <p:sp>
        <p:nvSpPr>
          <p:cNvPr id="522" name="Rectangle 43"/>
          <p:cNvSpPr>
            <a:spLocks noChangeArrowheads="1"/>
          </p:cNvSpPr>
          <p:nvPr/>
        </p:nvSpPr>
        <p:spPr bwMode="auto">
          <a:xfrm>
            <a:off x="5366243" y="3828483"/>
            <a:ext cx="114121" cy="13735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 smtClean="0">
                <a:latin typeface="+mn-ea"/>
              </a:rPr>
              <a:t>/</a:t>
            </a:r>
            <a:endParaRPr lang="ko-KR" altLang="en-US" sz="600" dirty="0">
              <a:latin typeface="+mn-ea"/>
            </a:endParaRPr>
          </a:p>
        </p:txBody>
      </p:sp>
      <p:sp>
        <p:nvSpPr>
          <p:cNvPr id="528" name="Rectangle 43"/>
          <p:cNvSpPr>
            <a:spLocks noChangeArrowheads="1"/>
          </p:cNvSpPr>
          <p:nvPr/>
        </p:nvSpPr>
        <p:spPr bwMode="auto">
          <a:xfrm>
            <a:off x="5366243" y="2165677"/>
            <a:ext cx="114121" cy="13735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 smtClean="0">
                <a:latin typeface="+mn-ea"/>
              </a:rPr>
              <a:t>/</a:t>
            </a:r>
            <a:endParaRPr lang="ko-KR" altLang="en-US" sz="600" dirty="0">
              <a:latin typeface="+mn-ea"/>
            </a:endParaRPr>
          </a:p>
        </p:txBody>
      </p:sp>
      <p:sp>
        <p:nvSpPr>
          <p:cNvPr id="529" name="Rectangle 43"/>
          <p:cNvSpPr>
            <a:spLocks noChangeArrowheads="1"/>
          </p:cNvSpPr>
          <p:nvPr/>
        </p:nvSpPr>
        <p:spPr bwMode="auto">
          <a:xfrm>
            <a:off x="5366243" y="1402857"/>
            <a:ext cx="114121" cy="13735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 smtClean="0">
                <a:latin typeface="+mn-ea"/>
              </a:rPr>
              <a:t>/</a:t>
            </a:r>
            <a:endParaRPr lang="ko-KR" altLang="en-US" sz="600" dirty="0">
              <a:latin typeface="+mn-ea"/>
            </a:endParaRPr>
          </a:p>
        </p:txBody>
      </p:sp>
      <p:pic>
        <p:nvPicPr>
          <p:cNvPr id="530" name="그림 52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68974" y="2152392"/>
            <a:ext cx="73990" cy="95939"/>
          </a:xfrm>
          <a:prstGeom prst="rect">
            <a:avLst/>
          </a:prstGeom>
        </p:spPr>
      </p:pic>
      <p:sp>
        <p:nvSpPr>
          <p:cNvPr id="531" name="Rectangle 43"/>
          <p:cNvSpPr>
            <a:spLocks noChangeArrowheads="1"/>
          </p:cNvSpPr>
          <p:nvPr/>
        </p:nvSpPr>
        <p:spPr bwMode="auto">
          <a:xfrm>
            <a:off x="7941872" y="2117086"/>
            <a:ext cx="114121" cy="13735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 smtClean="0">
                <a:latin typeface="+mn-ea"/>
              </a:rPr>
              <a:t>/</a:t>
            </a:r>
            <a:endParaRPr lang="ko-KR" altLang="en-US" sz="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6790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AutoShape 1731"/>
          <p:cNvCxnSpPr>
            <a:cxnSpLocks noChangeShapeType="1"/>
          </p:cNvCxnSpPr>
          <p:nvPr/>
        </p:nvCxnSpPr>
        <p:spPr bwMode="auto">
          <a:xfrm rot="10800000">
            <a:off x="9078743" y="4116104"/>
            <a:ext cx="12700" cy="12700"/>
          </a:xfrm>
          <a:prstGeom prst="bentConnector3">
            <a:avLst>
              <a:gd name="adj1" fmla="val 180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5" name="AutoShape 1416"/>
          <p:cNvCxnSpPr>
            <a:cxnSpLocks noChangeShapeType="1"/>
          </p:cNvCxnSpPr>
          <p:nvPr/>
        </p:nvCxnSpPr>
        <p:spPr bwMode="auto">
          <a:xfrm rot="5400000">
            <a:off x="7307942" y="4012989"/>
            <a:ext cx="473102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6" name="AutoShape 1416"/>
          <p:cNvCxnSpPr>
            <a:cxnSpLocks noChangeShapeType="1"/>
          </p:cNvCxnSpPr>
          <p:nvPr/>
        </p:nvCxnSpPr>
        <p:spPr bwMode="auto">
          <a:xfrm rot="5400000">
            <a:off x="6755662" y="3990794"/>
            <a:ext cx="473102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7" name="AutoShape 1416"/>
          <p:cNvCxnSpPr>
            <a:cxnSpLocks noChangeShapeType="1"/>
          </p:cNvCxnSpPr>
          <p:nvPr/>
        </p:nvCxnSpPr>
        <p:spPr bwMode="auto">
          <a:xfrm rot="5400000">
            <a:off x="6210067" y="3977477"/>
            <a:ext cx="473102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8" name="AutoShape 1752"/>
          <p:cNvCxnSpPr>
            <a:cxnSpLocks noChangeShapeType="1"/>
          </p:cNvCxnSpPr>
          <p:nvPr/>
        </p:nvCxnSpPr>
        <p:spPr bwMode="auto">
          <a:xfrm>
            <a:off x="5455668" y="3563042"/>
            <a:ext cx="2354714" cy="2538"/>
          </a:xfrm>
          <a:prstGeom prst="bentConnector2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9" name="AutoShape 1495"/>
          <p:cNvCxnSpPr>
            <a:cxnSpLocks noChangeShapeType="1"/>
            <a:stCxn id="16" idx="3"/>
            <a:endCxn id="35" idx="1"/>
          </p:cNvCxnSpPr>
          <p:nvPr/>
        </p:nvCxnSpPr>
        <p:spPr bwMode="auto">
          <a:xfrm flipV="1">
            <a:off x="5456561" y="3715716"/>
            <a:ext cx="222260" cy="57389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sp>
        <p:nvSpPr>
          <p:cNvPr id="10" name="Rectangle 1570"/>
          <p:cNvSpPr>
            <a:spLocks noChangeArrowheads="1"/>
          </p:cNvSpPr>
          <p:nvPr/>
        </p:nvSpPr>
        <p:spPr bwMode="auto">
          <a:xfrm>
            <a:off x="4920760" y="1723987"/>
            <a:ext cx="4701466" cy="3432222"/>
          </a:xfrm>
          <a:prstGeom prst="rect">
            <a:avLst/>
          </a:prstGeom>
          <a:noFill/>
          <a:ln w="25400" algn="ctr">
            <a:solidFill>
              <a:srgbClr val="000080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모서리가 둥근 직사각형 307"/>
          <p:cNvSpPr>
            <a:spLocks noChangeArrowheads="1"/>
          </p:cNvSpPr>
          <p:nvPr/>
        </p:nvSpPr>
        <p:spPr bwMode="auto">
          <a:xfrm>
            <a:off x="8542225" y="1727165"/>
            <a:ext cx="1080000" cy="2159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000080"/>
            </a:solidFill>
            <a:prstDash val="sysDash"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800" b="1" dirty="0">
                <a:solidFill>
                  <a:srgbClr val="00206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내부망</a:t>
            </a:r>
          </a:p>
        </p:txBody>
      </p:sp>
      <p:grpSp>
        <p:nvGrpSpPr>
          <p:cNvPr id="12" name="Group 1725"/>
          <p:cNvGrpSpPr>
            <a:grpSpLocks/>
          </p:cNvGrpSpPr>
          <p:nvPr/>
        </p:nvGrpSpPr>
        <p:grpSpPr bwMode="auto">
          <a:xfrm>
            <a:off x="4947668" y="3402188"/>
            <a:ext cx="720725" cy="431800"/>
            <a:chOff x="2473" y="2387"/>
            <a:chExt cx="454" cy="272"/>
          </a:xfrm>
        </p:grpSpPr>
        <p:pic>
          <p:nvPicPr>
            <p:cNvPr id="13" name="Picture 67" descr="Untitled-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21" y="2387"/>
              <a:ext cx="172" cy="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 Box 4673"/>
            <p:cNvSpPr txBox="1">
              <a:spLocks noChangeArrowheads="1"/>
            </p:cNvSpPr>
            <p:nvPr/>
          </p:nvSpPr>
          <p:spPr bwMode="auto">
            <a:xfrm>
              <a:off x="2473" y="2534"/>
              <a:ext cx="454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내부백본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grpSp>
        <p:nvGrpSpPr>
          <p:cNvPr id="15" name="Group 1728"/>
          <p:cNvGrpSpPr>
            <a:grpSpLocks/>
          </p:cNvGrpSpPr>
          <p:nvPr/>
        </p:nvGrpSpPr>
        <p:grpSpPr bwMode="auto">
          <a:xfrm>
            <a:off x="4948561" y="4168961"/>
            <a:ext cx="720725" cy="431800"/>
            <a:chOff x="2473" y="2387"/>
            <a:chExt cx="454" cy="272"/>
          </a:xfrm>
        </p:grpSpPr>
        <p:pic>
          <p:nvPicPr>
            <p:cNvPr id="16" name="Picture 67" descr="Untitled-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21" y="2387"/>
              <a:ext cx="172" cy="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 Box 4673"/>
            <p:cNvSpPr txBox="1">
              <a:spLocks noChangeArrowheads="1"/>
            </p:cNvSpPr>
            <p:nvPr/>
          </p:nvSpPr>
          <p:spPr bwMode="auto">
            <a:xfrm>
              <a:off x="2473" y="2534"/>
              <a:ext cx="454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내부백본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#2</a:t>
              </a:r>
            </a:p>
          </p:txBody>
        </p:sp>
      </p:grpSp>
      <p:cxnSp>
        <p:nvCxnSpPr>
          <p:cNvPr id="18" name="AutoShape 1751"/>
          <p:cNvCxnSpPr>
            <a:cxnSpLocks noChangeShapeType="1"/>
            <a:stCxn id="13" idx="0"/>
            <a:endCxn id="55" idx="1"/>
          </p:cNvCxnSpPr>
          <p:nvPr/>
        </p:nvCxnSpPr>
        <p:spPr bwMode="auto">
          <a:xfrm flipV="1">
            <a:off x="5319143" y="2789303"/>
            <a:ext cx="505050" cy="612885"/>
          </a:xfrm>
          <a:prstGeom prst="straightConnector1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19" name="AutoShape 1752"/>
          <p:cNvCxnSpPr>
            <a:cxnSpLocks noChangeShapeType="1"/>
            <a:stCxn id="13" idx="3"/>
            <a:endCxn id="32" idx="1"/>
          </p:cNvCxnSpPr>
          <p:nvPr/>
        </p:nvCxnSpPr>
        <p:spPr bwMode="auto">
          <a:xfrm>
            <a:off x="5455668" y="3522838"/>
            <a:ext cx="221565" cy="86759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20" name="AutoShape 1757"/>
          <p:cNvCxnSpPr>
            <a:cxnSpLocks noChangeShapeType="1"/>
            <a:stCxn id="32" idx="3"/>
            <a:endCxn id="58" idx="1"/>
          </p:cNvCxnSpPr>
          <p:nvPr/>
        </p:nvCxnSpPr>
        <p:spPr bwMode="auto">
          <a:xfrm flipV="1">
            <a:off x="6140783" y="4043452"/>
            <a:ext cx="140193" cy="34697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21" name="그룹 20"/>
          <p:cNvGrpSpPr/>
          <p:nvPr/>
        </p:nvGrpSpPr>
        <p:grpSpPr>
          <a:xfrm>
            <a:off x="5529064" y="1943077"/>
            <a:ext cx="762695" cy="837851"/>
            <a:chOff x="6609184" y="1868728"/>
            <a:chExt cx="762695" cy="837851"/>
          </a:xfrm>
        </p:grpSpPr>
        <p:grpSp>
          <p:nvGrpSpPr>
            <p:cNvPr id="22" name="그룹 21"/>
            <p:cNvGrpSpPr/>
            <p:nvPr/>
          </p:nvGrpSpPr>
          <p:grpSpPr>
            <a:xfrm>
              <a:off x="6869335" y="2133080"/>
              <a:ext cx="315913" cy="573499"/>
              <a:chOff x="6647532" y="2133080"/>
              <a:chExt cx="315913" cy="573499"/>
            </a:xfrm>
          </p:grpSpPr>
          <p:cxnSp>
            <p:nvCxnSpPr>
              <p:cNvPr id="24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25" name="Picture 21" descr="Picture5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3" name="Text Box 4673"/>
            <p:cNvSpPr txBox="1">
              <a:spLocks noChangeArrowheads="1"/>
            </p:cNvSpPr>
            <p:nvPr/>
          </p:nvSpPr>
          <p:spPr bwMode="auto">
            <a:xfrm>
              <a:off x="6609184" y="1868728"/>
              <a:ext cx="762695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문서관리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pic>
        <p:nvPicPr>
          <p:cNvPr id="26" name="Picture 21" descr="Picture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5917" y="4202318"/>
            <a:ext cx="3159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1" descr="Picture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6377" y="3408538"/>
            <a:ext cx="315913" cy="431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" name="Group 1713"/>
          <p:cNvGrpSpPr>
            <a:grpSpLocks/>
          </p:cNvGrpSpPr>
          <p:nvPr/>
        </p:nvGrpSpPr>
        <p:grpSpPr bwMode="auto">
          <a:xfrm>
            <a:off x="8545264" y="3954631"/>
            <a:ext cx="584200" cy="668339"/>
            <a:chOff x="4482" y="3748"/>
            <a:chExt cx="368" cy="421"/>
          </a:xfrm>
        </p:grpSpPr>
        <p:pic>
          <p:nvPicPr>
            <p:cNvPr id="29" name="그림 677" descr="그림1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" y="3748"/>
              <a:ext cx="197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Text Box 4673"/>
            <p:cNvSpPr txBox="1">
              <a:spLocks noChangeArrowheads="1"/>
            </p:cNvSpPr>
            <p:nvPr/>
          </p:nvSpPr>
          <p:spPr bwMode="auto">
            <a:xfrm>
              <a:off x="4482" y="3975"/>
              <a:ext cx="368" cy="19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SAN</a:t>
              </a:r>
            </a:p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스토리지</a:t>
              </a:r>
            </a:p>
          </p:txBody>
        </p:sp>
      </p:grpSp>
      <p:grpSp>
        <p:nvGrpSpPr>
          <p:cNvPr id="31" name="Group 1719"/>
          <p:cNvGrpSpPr>
            <a:grpSpLocks/>
          </p:cNvGrpSpPr>
          <p:nvPr/>
        </p:nvGrpSpPr>
        <p:grpSpPr bwMode="auto">
          <a:xfrm>
            <a:off x="5605795" y="4289624"/>
            <a:ext cx="576263" cy="360362"/>
            <a:chOff x="4254" y="2886"/>
            <a:chExt cx="363" cy="227"/>
          </a:xfrm>
        </p:grpSpPr>
        <p:pic>
          <p:nvPicPr>
            <p:cNvPr id="32" name="Picture 163" descr="15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99" y="2886"/>
              <a:ext cx="292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Text Box 4673"/>
            <p:cNvSpPr txBox="1">
              <a:spLocks noChangeArrowheads="1"/>
            </p:cNvSpPr>
            <p:nvPr/>
          </p:nvSpPr>
          <p:spPr bwMode="auto">
            <a:xfrm>
              <a:off x="4254" y="2988"/>
              <a:ext cx="363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L4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grpSp>
        <p:nvGrpSpPr>
          <p:cNvPr id="34" name="Group 1722"/>
          <p:cNvGrpSpPr>
            <a:grpSpLocks/>
          </p:cNvGrpSpPr>
          <p:nvPr/>
        </p:nvGrpSpPr>
        <p:grpSpPr bwMode="auto">
          <a:xfrm>
            <a:off x="5605796" y="3614910"/>
            <a:ext cx="576263" cy="360362"/>
            <a:chOff x="4254" y="2886"/>
            <a:chExt cx="363" cy="227"/>
          </a:xfrm>
        </p:grpSpPr>
        <p:pic>
          <p:nvPicPr>
            <p:cNvPr id="35" name="Picture 163" descr="15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00" y="2886"/>
              <a:ext cx="292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Text Box 4673"/>
            <p:cNvSpPr txBox="1">
              <a:spLocks noChangeArrowheads="1"/>
            </p:cNvSpPr>
            <p:nvPr/>
          </p:nvSpPr>
          <p:spPr bwMode="auto">
            <a:xfrm>
              <a:off x="4254" y="2988"/>
              <a:ext cx="363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L4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pic>
        <p:nvPicPr>
          <p:cNvPr id="37" name="Picture 21" descr="Picture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3606" y="3408547"/>
            <a:ext cx="3159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8" name="AutoShape 1416"/>
          <p:cNvCxnSpPr>
            <a:cxnSpLocks noChangeShapeType="1"/>
            <a:stCxn id="35" idx="2"/>
            <a:endCxn id="32" idx="0"/>
          </p:cNvCxnSpPr>
          <p:nvPr/>
        </p:nvCxnSpPr>
        <p:spPr bwMode="auto">
          <a:xfrm rot="5400000">
            <a:off x="5673251" y="4052279"/>
            <a:ext cx="473102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39" name="그룹 477"/>
          <p:cNvGrpSpPr/>
          <p:nvPr/>
        </p:nvGrpSpPr>
        <p:grpSpPr>
          <a:xfrm>
            <a:off x="7797504" y="3524171"/>
            <a:ext cx="1692000" cy="73533"/>
            <a:chOff x="534927" y="5619783"/>
            <a:chExt cx="2367654" cy="73533"/>
          </a:xfrm>
        </p:grpSpPr>
        <p:grpSp>
          <p:nvGrpSpPr>
            <p:cNvPr id="40" name="Group 51"/>
            <p:cNvGrpSpPr>
              <a:grpSpLocks noChangeAspect="1"/>
            </p:cNvGrpSpPr>
            <p:nvPr/>
          </p:nvGrpSpPr>
          <p:grpSpPr bwMode="auto">
            <a:xfrm>
              <a:off x="534927" y="5619783"/>
              <a:ext cx="2367654" cy="73533"/>
              <a:chOff x="1460" y="1772"/>
              <a:chExt cx="2365" cy="61"/>
            </a:xfrm>
          </p:grpSpPr>
          <p:sp>
            <p:nvSpPr>
              <p:cNvPr id="43" name="Rectangle 52"/>
              <p:cNvSpPr>
                <a:spLocks noChangeArrowheads="1"/>
              </p:cNvSpPr>
              <p:nvPr/>
            </p:nvSpPr>
            <p:spPr bwMode="auto">
              <a:xfrm flipV="1">
                <a:off x="1460" y="1773"/>
                <a:ext cx="36" cy="6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  <p:sp>
            <p:nvSpPr>
              <p:cNvPr id="44" name="Rectangle 53"/>
              <p:cNvSpPr>
                <a:spLocks noChangeArrowheads="1"/>
              </p:cNvSpPr>
              <p:nvPr/>
            </p:nvSpPr>
            <p:spPr bwMode="auto">
              <a:xfrm flipV="1">
                <a:off x="3789" y="1772"/>
                <a:ext cx="36" cy="6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  <p:sp>
            <p:nvSpPr>
              <p:cNvPr id="45" name="Rectangle 54"/>
              <p:cNvSpPr>
                <a:spLocks noChangeArrowheads="1"/>
              </p:cNvSpPr>
              <p:nvPr/>
            </p:nvSpPr>
            <p:spPr bwMode="auto">
              <a:xfrm>
                <a:off x="1490" y="1790"/>
                <a:ext cx="2314" cy="3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</p:grpSp>
        <p:sp>
          <p:nvSpPr>
            <p:cNvPr id="41" name="직사각형 40"/>
            <p:cNvSpPr/>
            <p:nvPr/>
          </p:nvSpPr>
          <p:spPr bwMode="auto">
            <a:xfrm>
              <a:off x="1199019" y="5637756"/>
              <a:ext cx="255590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2" name="직사각형 41"/>
            <p:cNvSpPr/>
            <p:nvPr/>
          </p:nvSpPr>
          <p:spPr bwMode="auto">
            <a:xfrm>
              <a:off x="2016638" y="5637243"/>
              <a:ext cx="255590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pic>
        <p:nvPicPr>
          <p:cNvPr id="46" name="Picture 21" descr="Picture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3591" y="4200734"/>
            <a:ext cx="3159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7" name="그룹 528"/>
          <p:cNvGrpSpPr/>
          <p:nvPr/>
        </p:nvGrpSpPr>
        <p:grpSpPr>
          <a:xfrm>
            <a:off x="5785056" y="2749523"/>
            <a:ext cx="3682800" cy="73533"/>
            <a:chOff x="5792799" y="4122747"/>
            <a:chExt cx="3348000" cy="73533"/>
          </a:xfrm>
        </p:grpSpPr>
        <p:grpSp>
          <p:nvGrpSpPr>
            <p:cNvPr id="48" name="Group 51"/>
            <p:cNvGrpSpPr>
              <a:grpSpLocks noChangeAspect="1"/>
            </p:cNvGrpSpPr>
            <p:nvPr/>
          </p:nvGrpSpPr>
          <p:grpSpPr bwMode="auto">
            <a:xfrm>
              <a:off x="5792799" y="4122747"/>
              <a:ext cx="3348000" cy="73533"/>
              <a:chOff x="1460" y="1772"/>
              <a:chExt cx="2823" cy="61"/>
            </a:xfrm>
          </p:grpSpPr>
          <p:sp>
            <p:nvSpPr>
              <p:cNvPr id="53" name="Rectangle 52"/>
              <p:cNvSpPr>
                <a:spLocks noChangeArrowheads="1"/>
              </p:cNvSpPr>
              <p:nvPr/>
            </p:nvSpPr>
            <p:spPr bwMode="auto">
              <a:xfrm flipV="1">
                <a:off x="1460" y="1773"/>
                <a:ext cx="36" cy="6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  <p:sp>
            <p:nvSpPr>
              <p:cNvPr id="54" name="Rectangle 53"/>
              <p:cNvSpPr>
                <a:spLocks noChangeArrowheads="1"/>
              </p:cNvSpPr>
              <p:nvPr/>
            </p:nvSpPr>
            <p:spPr bwMode="auto">
              <a:xfrm flipV="1">
                <a:off x="4247" y="1772"/>
                <a:ext cx="36" cy="6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  <p:sp>
            <p:nvSpPr>
              <p:cNvPr id="55" name="Rectangle 54"/>
              <p:cNvSpPr>
                <a:spLocks noChangeArrowheads="1"/>
              </p:cNvSpPr>
              <p:nvPr/>
            </p:nvSpPr>
            <p:spPr bwMode="auto">
              <a:xfrm>
                <a:off x="1490" y="1790"/>
                <a:ext cx="2770" cy="3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</p:grpSp>
        <p:sp>
          <p:nvSpPr>
            <p:cNvPr id="49" name="직사각형 48"/>
            <p:cNvSpPr/>
            <p:nvPr/>
          </p:nvSpPr>
          <p:spPr bwMode="auto">
            <a:xfrm>
              <a:off x="7874040" y="4140207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0" name="직사각형 49"/>
            <p:cNvSpPr/>
            <p:nvPr/>
          </p:nvSpPr>
          <p:spPr bwMode="auto">
            <a:xfrm>
              <a:off x="8447568" y="4141797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1" name="직사각형 50"/>
            <p:cNvSpPr/>
            <p:nvPr/>
          </p:nvSpPr>
          <p:spPr bwMode="auto">
            <a:xfrm>
              <a:off x="6230955" y="4139133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2" name="직사각형 51"/>
            <p:cNvSpPr/>
            <p:nvPr/>
          </p:nvSpPr>
          <p:spPr bwMode="auto">
            <a:xfrm>
              <a:off x="6778650" y="4140723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56" name="AutoShape 1752"/>
          <p:cNvCxnSpPr>
            <a:cxnSpLocks noChangeShapeType="1"/>
            <a:stCxn id="35" idx="3"/>
            <a:endCxn id="58" idx="1"/>
          </p:cNvCxnSpPr>
          <p:nvPr/>
        </p:nvCxnSpPr>
        <p:spPr bwMode="auto">
          <a:xfrm>
            <a:off x="6142371" y="3715716"/>
            <a:ext cx="138605" cy="32773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57" name="Group 51"/>
          <p:cNvGrpSpPr>
            <a:grpSpLocks/>
          </p:cNvGrpSpPr>
          <p:nvPr/>
        </p:nvGrpSpPr>
        <p:grpSpPr bwMode="auto">
          <a:xfrm>
            <a:off x="6280976" y="4016022"/>
            <a:ext cx="1262723" cy="53976"/>
            <a:chOff x="1460" y="1772"/>
            <a:chExt cx="516" cy="61"/>
          </a:xfrm>
        </p:grpSpPr>
        <p:sp>
          <p:nvSpPr>
            <p:cNvPr id="58" name="Rectangle 52"/>
            <p:cNvSpPr>
              <a:spLocks noChangeArrowheads="1"/>
            </p:cNvSpPr>
            <p:nvPr/>
          </p:nvSpPr>
          <p:spPr bwMode="auto">
            <a:xfrm flipV="1">
              <a:off x="1460" y="1773"/>
              <a:ext cx="25" cy="6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36863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36863"/>
                    <a:invGamma/>
                  </a:scheme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endParaRPr>
            </a:p>
          </p:txBody>
        </p:sp>
        <p:sp>
          <p:nvSpPr>
            <p:cNvPr id="59" name="Rectangle 53"/>
            <p:cNvSpPr>
              <a:spLocks noChangeArrowheads="1"/>
            </p:cNvSpPr>
            <p:nvPr/>
          </p:nvSpPr>
          <p:spPr bwMode="auto">
            <a:xfrm flipV="1">
              <a:off x="1951" y="1772"/>
              <a:ext cx="25" cy="6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36863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36863"/>
                    <a:invGamma/>
                  </a:scheme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endParaRPr>
            </a:p>
          </p:txBody>
        </p:sp>
        <p:sp>
          <p:nvSpPr>
            <p:cNvPr id="60" name="Rectangle 54"/>
            <p:cNvSpPr>
              <a:spLocks noChangeArrowheads="1"/>
            </p:cNvSpPr>
            <p:nvPr/>
          </p:nvSpPr>
          <p:spPr bwMode="auto">
            <a:xfrm>
              <a:off x="1490" y="1790"/>
              <a:ext cx="463" cy="3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36863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36863"/>
                    <a:invGamma/>
                  </a:scheme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endParaRPr>
            </a:p>
          </p:txBody>
        </p:sp>
      </p:grpSp>
      <p:cxnSp>
        <p:nvCxnSpPr>
          <p:cNvPr id="61" name="AutoShape 1415"/>
          <p:cNvCxnSpPr>
            <a:cxnSpLocks noChangeShapeType="1"/>
            <a:stCxn id="16" idx="0"/>
            <a:endCxn id="13" idx="2"/>
          </p:cNvCxnSpPr>
          <p:nvPr/>
        </p:nvCxnSpPr>
        <p:spPr bwMode="auto">
          <a:xfrm rot="16200000" flipV="1">
            <a:off x="5056854" y="3905778"/>
            <a:ext cx="525473" cy="89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62" name="그룹 61"/>
          <p:cNvGrpSpPr>
            <a:grpSpLocks/>
          </p:cNvGrpSpPr>
          <p:nvPr/>
        </p:nvGrpSpPr>
        <p:grpSpPr bwMode="auto">
          <a:xfrm>
            <a:off x="8976115" y="3949081"/>
            <a:ext cx="792162" cy="454028"/>
            <a:chOff x="8223000" y="6074246"/>
            <a:chExt cx="647533" cy="325062"/>
          </a:xfrm>
        </p:grpSpPr>
        <p:pic>
          <p:nvPicPr>
            <p:cNvPr id="63" name="Picture 51" descr="sv_ml6000_top_right_servers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306891" y="6074246"/>
              <a:ext cx="435399" cy="220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" name="Text Box 4673"/>
            <p:cNvSpPr txBox="1">
              <a:spLocks noChangeArrowheads="1"/>
            </p:cNvSpPr>
            <p:nvPr/>
          </p:nvSpPr>
          <p:spPr bwMode="auto">
            <a:xfrm>
              <a:off x="8223000" y="6257237"/>
              <a:ext cx="647533" cy="142071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vert="horz" wrap="square" lIns="18000" tIns="45714" rIns="18000" bIns="45714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  <a:cs typeface="굴림" pitchFamily="50" charset="-127"/>
                </a:rPr>
                <a:t>백업서버</a:t>
              </a:r>
              <a:endParaRPr kumimoji="1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굴림" pitchFamily="50" charset="-127"/>
              </a:endParaRPr>
            </a:p>
          </p:txBody>
        </p:sp>
      </p:grpSp>
      <p:cxnSp>
        <p:nvCxnSpPr>
          <p:cNvPr id="65" name="AutoShape 1757"/>
          <p:cNvCxnSpPr>
            <a:cxnSpLocks noChangeShapeType="1"/>
            <a:stCxn id="67" idx="3"/>
          </p:cNvCxnSpPr>
          <p:nvPr/>
        </p:nvCxnSpPr>
        <p:spPr bwMode="auto">
          <a:xfrm flipV="1">
            <a:off x="8502143" y="4128788"/>
            <a:ext cx="195273" cy="33650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66" name="Group 1719"/>
          <p:cNvGrpSpPr>
            <a:grpSpLocks/>
          </p:cNvGrpSpPr>
          <p:nvPr/>
        </p:nvGrpSpPr>
        <p:grpSpPr bwMode="auto">
          <a:xfrm>
            <a:off x="7967155" y="4364487"/>
            <a:ext cx="576263" cy="469899"/>
            <a:chOff x="4254" y="2886"/>
            <a:chExt cx="363" cy="296"/>
          </a:xfrm>
        </p:grpSpPr>
        <p:pic>
          <p:nvPicPr>
            <p:cNvPr id="67" name="Picture 163" descr="15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99" y="2886"/>
              <a:ext cx="292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" name="Text Box 4673"/>
            <p:cNvSpPr txBox="1">
              <a:spLocks noChangeArrowheads="1"/>
            </p:cNvSpPr>
            <p:nvPr/>
          </p:nvSpPr>
          <p:spPr bwMode="auto">
            <a:xfrm>
              <a:off x="4254" y="2988"/>
              <a:ext cx="363" cy="19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SAN</a:t>
              </a:r>
            </a:p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#2</a:t>
              </a:r>
            </a:p>
          </p:txBody>
        </p:sp>
      </p:grpSp>
      <p:grpSp>
        <p:nvGrpSpPr>
          <p:cNvPr id="69" name="Group 1722"/>
          <p:cNvGrpSpPr>
            <a:grpSpLocks/>
          </p:cNvGrpSpPr>
          <p:nvPr/>
        </p:nvGrpSpPr>
        <p:grpSpPr bwMode="auto">
          <a:xfrm>
            <a:off x="7979856" y="3689773"/>
            <a:ext cx="576263" cy="469899"/>
            <a:chOff x="4262" y="2886"/>
            <a:chExt cx="363" cy="296"/>
          </a:xfrm>
        </p:grpSpPr>
        <p:pic>
          <p:nvPicPr>
            <p:cNvPr id="70" name="Picture 163" descr="15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00" y="2886"/>
              <a:ext cx="292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" name="Text Box 4673"/>
            <p:cNvSpPr txBox="1">
              <a:spLocks noChangeArrowheads="1"/>
            </p:cNvSpPr>
            <p:nvPr/>
          </p:nvSpPr>
          <p:spPr bwMode="auto">
            <a:xfrm>
              <a:off x="4262" y="2988"/>
              <a:ext cx="363" cy="19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SAN</a:t>
              </a:r>
            </a:p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cxnSp>
        <p:nvCxnSpPr>
          <p:cNvPr id="72" name="AutoShape 1416"/>
          <p:cNvCxnSpPr>
            <a:cxnSpLocks noChangeShapeType="1"/>
            <a:stCxn id="71" idx="2"/>
            <a:endCxn id="67" idx="0"/>
          </p:cNvCxnSpPr>
          <p:nvPr/>
        </p:nvCxnSpPr>
        <p:spPr bwMode="auto">
          <a:xfrm rot="16200000" flipH="1">
            <a:off x="8166771" y="4260889"/>
            <a:ext cx="204815" cy="238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73" name="AutoShape 1752"/>
          <p:cNvCxnSpPr>
            <a:cxnSpLocks noChangeShapeType="1"/>
            <a:stCxn id="70" idx="3"/>
          </p:cNvCxnSpPr>
          <p:nvPr/>
        </p:nvCxnSpPr>
        <p:spPr bwMode="auto">
          <a:xfrm>
            <a:off x="8503731" y="3790582"/>
            <a:ext cx="193685" cy="33820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pic>
        <p:nvPicPr>
          <p:cNvPr id="74" name="Picture 21" descr="Picture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3391" y="3422615"/>
            <a:ext cx="3159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" name="Picture 21" descr="Picture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4589" y="4214951"/>
            <a:ext cx="3159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6" name="직선 연결선 75"/>
          <p:cNvCxnSpPr>
            <a:stCxn id="74" idx="3"/>
            <a:endCxn id="70" idx="1"/>
          </p:cNvCxnSpPr>
          <p:nvPr/>
        </p:nvCxnSpPr>
        <p:spPr>
          <a:xfrm>
            <a:off x="7689304" y="3638515"/>
            <a:ext cx="350877" cy="152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/>
          <p:cNvCxnSpPr>
            <a:stCxn id="74" idx="3"/>
            <a:endCxn id="67" idx="1"/>
          </p:cNvCxnSpPr>
          <p:nvPr/>
        </p:nvCxnSpPr>
        <p:spPr>
          <a:xfrm>
            <a:off x="7689304" y="3638515"/>
            <a:ext cx="349289" cy="8267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연결선 77"/>
          <p:cNvCxnSpPr>
            <a:stCxn id="75" idx="3"/>
            <a:endCxn id="70" idx="1"/>
          </p:cNvCxnSpPr>
          <p:nvPr/>
        </p:nvCxnSpPr>
        <p:spPr>
          <a:xfrm flipV="1">
            <a:off x="7730502" y="3790579"/>
            <a:ext cx="309679" cy="6402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연결선 78"/>
          <p:cNvCxnSpPr>
            <a:stCxn id="75" idx="3"/>
            <a:endCxn id="67" idx="1"/>
          </p:cNvCxnSpPr>
          <p:nvPr/>
        </p:nvCxnSpPr>
        <p:spPr>
          <a:xfrm>
            <a:off x="7730502" y="4430851"/>
            <a:ext cx="308091" cy="344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그룹 79"/>
          <p:cNvGrpSpPr/>
          <p:nvPr/>
        </p:nvGrpSpPr>
        <p:grpSpPr>
          <a:xfrm>
            <a:off x="6213929" y="3821312"/>
            <a:ext cx="572519" cy="393088"/>
            <a:chOff x="7303724" y="2359479"/>
            <a:chExt cx="572519" cy="393088"/>
          </a:xfrm>
        </p:grpSpPr>
        <p:sp>
          <p:nvSpPr>
            <p:cNvPr id="81" name="TextBox 80"/>
            <p:cNvSpPr txBox="1"/>
            <p:nvPr/>
          </p:nvSpPr>
          <p:spPr>
            <a:xfrm>
              <a:off x="7303724" y="2459434"/>
              <a:ext cx="572519" cy="200055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kumimoji="1" sz="1200" b="1">
                  <a:ln w="3175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Malgun Gothic" charset="-127"/>
                  <a:ea typeface="Malgun Gothic" charset="-127"/>
                  <a:cs typeface="Malgun Gothic" charset="-127"/>
                </a:defRPr>
              </a:lvl1pPr>
            </a:lstStyle>
            <a:p>
              <a:r>
                <a:rPr lang="ko-KR" altLang="en-US" sz="7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이중화</a:t>
              </a:r>
              <a:endParaRPr lang="en-US" sz="700" b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82" name="그룹 197"/>
            <p:cNvGrpSpPr>
              <a:grpSpLocks/>
            </p:cNvGrpSpPr>
            <p:nvPr/>
          </p:nvGrpSpPr>
          <p:grpSpPr bwMode="auto">
            <a:xfrm>
              <a:off x="7383763" y="2359479"/>
              <a:ext cx="411996" cy="393088"/>
              <a:chOff x="3972455" y="5381235"/>
              <a:chExt cx="1223546" cy="1181164"/>
            </a:xfrm>
          </p:grpSpPr>
          <p:sp>
            <p:nvSpPr>
              <p:cNvPr id="83" name="자유형 82"/>
              <p:cNvSpPr/>
              <p:nvPr/>
            </p:nvSpPr>
            <p:spPr bwMode="auto">
              <a:xfrm rot="19801226">
                <a:off x="3972455" y="5381235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84" name="자유형 83"/>
              <p:cNvSpPr/>
              <p:nvPr/>
            </p:nvSpPr>
            <p:spPr bwMode="auto">
              <a:xfrm rot="9001226">
                <a:off x="4116600" y="5884572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</p:grpSp>
      <p:grpSp>
        <p:nvGrpSpPr>
          <p:cNvPr id="85" name="그룹 84"/>
          <p:cNvGrpSpPr/>
          <p:nvPr/>
        </p:nvGrpSpPr>
        <p:grpSpPr>
          <a:xfrm>
            <a:off x="6721143" y="3822910"/>
            <a:ext cx="572519" cy="393088"/>
            <a:chOff x="7303724" y="2359479"/>
            <a:chExt cx="572519" cy="393088"/>
          </a:xfrm>
        </p:grpSpPr>
        <p:sp>
          <p:nvSpPr>
            <p:cNvPr id="86" name="TextBox 85"/>
            <p:cNvSpPr txBox="1"/>
            <p:nvPr/>
          </p:nvSpPr>
          <p:spPr>
            <a:xfrm>
              <a:off x="7303724" y="2459434"/>
              <a:ext cx="572519" cy="200055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kumimoji="1" sz="1200" b="1">
                  <a:ln w="3175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Malgun Gothic" charset="-127"/>
                  <a:ea typeface="Malgun Gothic" charset="-127"/>
                  <a:cs typeface="Malgun Gothic" charset="-127"/>
                </a:defRPr>
              </a:lvl1pPr>
            </a:lstStyle>
            <a:p>
              <a:r>
                <a:rPr lang="ko-KR" altLang="en-US" sz="7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이중화</a:t>
              </a:r>
              <a:endParaRPr lang="en-US" sz="700" b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87" name="그룹 197"/>
            <p:cNvGrpSpPr>
              <a:grpSpLocks/>
            </p:cNvGrpSpPr>
            <p:nvPr/>
          </p:nvGrpSpPr>
          <p:grpSpPr bwMode="auto">
            <a:xfrm>
              <a:off x="7383763" y="2359479"/>
              <a:ext cx="411996" cy="393088"/>
              <a:chOff x="3972455" y="5381235"/>
              <a:chExt cx="1223546" cy="1181164"/>
            </a:xfrm>
          </p:grpSpPr>
          <p:sp>
            <p:nvSpPr>
              <p:cNvPr id="88" name="자유형 87"/>
              <p:cNvSpPr/>
              <p:nvPr/>
            </p:nvSpPr>
            <p:spPr bwMode="auto">
              <a:xfrm rot="19801226">
                <a:off x="3972455" y="5381235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89" name="자유형 88"/>
              <p:cNvSpPr/>
              <p:nvPr/>
            </p:nvSpPr>
            <p:spPr bwMode="auto">
              <a:xfrm rot="9001226">
                <a:off x="4116600" y="5884572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</p:grpSp>
      <p:grpSp>
        <p:nvGrpSpPr>
          <p:cNvPr id="90" name="그룹 89"/>
          <p:cNvGrpSpPr/>
          <p:nvPr/>
        </p:nvGrpSpPr>
        <p:grpSpPr>
          <a:xfrm>
            <a:off x="7248378" y="3813048"/>
            <a:ext cx="572519" cy="393088"/>
            <a:chOff x="7303724" y="2359479"/>
            <a:chExt cx="572519" cy="393088"/>
          </a:xfrm>
        </p:grpSpPr>
        <p:sp>
          <p:nvSpPr>
            <p:cNvPr id="91" name="TextBox 90"/>
            <p:cNvSpPr txBox="1"/>
            <p:nvPr/>
          </p:nvSpPr>
          <p:spPr>
            <a:xfrm>
              <a:off x="7303724" y="2459434"/>
              <a:ext cx="572519" cy="200055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kumimoji="1" sz="1200" b="1">
                  <a:ln w="3175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Malgun Gothic" charset="-127"/>
                  <a:ea typeface="Malgun Gothic" charset="-127"/>
                  <a:cs typeface="Malgun Gothic" charset="-127"/>
                </a:defRPr>
              </a:lvl1pPr>
            </a:lstStyle>
            <a:p>
              <a:r>
                <a:rPr lang="ko-KR" altLang="en-US" sz="7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이중화</a:t>
              </a:r>
              <a:endParaRPr lang="en-US" sz="700" b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92" name="그룹 197"/>
            <p:cNvGrpSpPr>
              <a:grpSpLocks/>
            </p:cNvGrpSpPr>
            <p:nvPr/>
          </p:nvGrpSpPr>
          <p:grpSpPr bwMode="auto">
            <a:xfrm>
              <a:off x="7383763" y="2359479"/>
              <a:ext cx="411996" cy="393088"/>
              <a:chOff x="3972455" y="5381235"/>
              <a:chExt cx="1223546" cy="1181164"/>
            </a:xfrm>
          </p:grpSpPr>
          <p:sp>
            <p:nvSpPr>
              <p:cNvPr id="93" name="자유형 92"/>
              <p:cNvSpPr/>
              <p:nvPr/>
            </p:nvSpPr>
            <p:spPr bwMode="auto">
              <a:xfrm rot="19801226">
                <a:off x="3972455" y="5381235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94" name="자유형 93"/>
              <p:cNvSpPr/>
              <p:nvPr/>
            </p:nvSpPr>
            <p:spPr bwMode="auto">
              <a:xfrm rot="9001226">
                <a:off x="4116600" y="5884572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</p:grpSp>
      <p:sp>
        <p:nvSpPr>
          <p:cNvPr id="95" name="TextBox 94"/>
          <p:cNvSpPr txBox="1"/>
          <p:nvPr/>
        </p:nvSpPr>
        <p:spPr>
          <a:xfrm>
            <a:off x="7692285" y="4909129"/>
            <a:ext cx="19062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백업서버는 국가정보관리원에서 제공</a:t>
            </a:r>
          </a:p>
        </p:txBody>
      </p:sp>
      <p:grpSp>
        <p:nvGrpSpPr>
          <p:cNvPr id="96" name="그룹 95"/>
          <p:cNvGrpSpPr/>
          <p:nvPr/>
        </p:nvGrpSpPr>
        <p:grpSpPr>
          <a:xfrm>
            <a:off x="8223370" y="2004821"/>
            <a:ext cx="762695" cy="776107"/>
            <a:chOff x="7358657" y="1932813"/>
            <a:chExt cx="762695" cy="776107"/>
          </a:xfrm>
        </p:grpSpPr>
        <p:grpSp>
          <p:nvGrpSpPr>
            <p:cNvPr id="97" name="그룹 96"/>
            <p:cNvGrpSpPr/>
            <p:nvPr/>
          </p:nvGrpSpPr>
          <p:grpSpPr>
            <a:xfrm>
              <a:off x="7618808" y="2135421"/>
              <a:ext cx="315913" cy="573499"/>
              <a:chOff x="6647532" y="2133080"/>
              <a:chExt cx="315913" cy="573499"/>
            </a:xfrm>
          </p:grpSpPr>
          <p:cxnSp>
            <p:nvCxnSpPr>
              <p:cNvPr id="99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100" name="Picture 21" descr="Picture5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98" name="Text Box 4673"/>
            <p:cNvSpPr txBox="1">
              <a:spLocks noChangeArrowheads="1"/>
            </p:cNvSpPr>
            <p:nvPr/>
          </p:nvSpPr>
          <p:spPr bwMode="auto">
            <a:xfrm>
              <a:off x="7358657" y="1932813"/>
              <a:ext cx="762695" cy="200043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분석서버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01" name="그룹 100"/>
          <p:cNvGrpSpPr/>
          <p:nvPr/>
        </p:nvGrpSpPr>
        <p:grpSpPr>
          <a:xfrm>
            <a:off x="8798817" y="2004821"/>
            <a:ext cx="762695" cy="776107"/>
            <a:chOff x="7358657" y="1932813"/>
            <a:chExt cx="762695" cy="776107"/>
          </a:xfrm>
        </p:grpSpPr>
        <p:grpSp>
          <p:nvGrpSpPr>
            <p:cNvPr id="102" name="그룹 101"/>
            <p:cNvGrpSpPr/>
            <p:nvPr/>
          </p:nvGrpSpPr>
          <p:grpSpPr>
            <a:xfrm>
              <a:off x="7618808" y="2135421"/>
              <a:ext cx="315913" cy="573499"/>
              <a:chOff x="6647532" y="2133080"/>
              <a:chExt cx="315913" cy="573499"/>
            </a:xfrm>
          </p:grpSpPr>
          <p:cxnSp>
            <p:nvCxnSpPr>
              <p:cNvPr id="104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105" name="Picture 21" descr="Picture5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03" name="Text Box 4673"/>
            <p:cNvSpPr txBox="1">
              <a:spLocks noChangeArrowheads="1"/>
            </p:cNvSpPr>
            <p:nvPr/>
          </p:nvSpPr>
          <p:spPr bwMode="auto">
            <a:xfrm>
              <a:off x="7358657" y="1932813"/>
              <a:ext cx="762695" cy="200043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연계서버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06" name="그룹 105"/>
          <p:cNvGrpSpPr/>
          <p:nvPr/>
        </p:nvGrpSpPr>
        <p:grpSpPr>
          <a:xfrm>
            <a:off x="6173504" y="3140968"/>
            <a:ext cx="1621352" cy="307764"/>
            <a:chOff x="6173504" y="3119424"/>
            <a:chExt cx="1621352" cy="307764"/>
          </a:xfrm>
        </p:grpSpPr>
        <p:sp>
          <p:nvSpPr>
            <p:cNvPr id="107" name="Text Box 4673"/>
            <p:cNvSpPr txBox="1">
              <a:spLocks noChangeArrowheads="1"/>
            </p:cNvSpPr>
            <p:nvPr/>
          </p:nvSpPr>
          <p:spPr bwMode="auto">
            <a:xfrm>
              <a:off x="6173504" y="3119424"/>
              <a:ext cx="477990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WEB #1</a:t>
              </a:r>
            </a:p>
          </p:txBody>
        </p:sp>
        <p:sp>
          <p:nvSpPr>
            <p:cNvPr id="108" name="Text Box 4673"/>
            <p:cNvSpPr txBox="1">
              <a:spLocks noChangeArrowheads="1"/>
            </p:cNvSpPr>
            <p:nvPr/>
          </p:nvSpPr>
          <p:spPr bwMode="auto">
            <a:xfrm>
              <a:off x="6726850" y="3119424"/>
              <a:ext cx="477990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WAS #1</a:t>
              </a:r>
            </a:p>
          </p:txBody>
        </p:sp>
        <p:sp>
          <p:nvSpPr>
            <p:cNvPr id="109" name="Text Box 4673"/>
            <p:cNvSpPr txBox="1">
              <a:spLocks noChangeArrowheads="1"/>
            </p:cNvSpPr>
            <p:nvPr/>
          </p:nvSpPr>
          <p:spPr bwMode="auto">
            <a:xfrm>
              <a:off x="7216488" y="3119424"/>
              <a:ext cx="578368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DB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grpSp>
        <p:nvGrpSpPr>
          <p:cNvPr id="110" name="그룹 109"/>
          <p:cNvGrpSpPr/>
          <p:nvPr/>
        </p:nvGrpSpPr>
        <p:grpSpPr>
          <a:xfrm>
            <a:off x="6235376" y="4608496"/>
            <a:ext cx="1621352" cy="307764"/>
            <a:chOff x="6173504" y="3119424"/>
            <a:chExt cx="1621352" cy="307764"/>
          </a:xfrm>
        </p:grpSpPr>
        <p:sp>
          <p:nvSpPr>
            <p:cNvPr id="111" name="Text Box 4673"/>
            <p:cNvSpPr txBox="1">
              <a:spLocks noChangeArrowheads="1"/>
            </p:cNvSpPr>
            <p:nvPr/>
          </p:nvSpPr>
          <p:spPr bwMode="auto">
            <a:xfrm>
              <a:off x="6173504" y="3119424"/>
              <a:ext cx="477990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WEB #2</a:t>
              </a:r>
            </a:p>
          </p:txBody>
        </p:sp>
        <p:sp>
          <p:nvSpPr>
            <p:cNvPr id="112" name="Text Box 4673"/>
            <p:cNvSpPr txBox="1">
              <a:spLocks noChangeArrowheads="1"/>
            </p:cNvSpPr>
            <p:nvPr/>
          </p:nvSpPr>
          <p:spPr bwMode="auto">
            <a:xfrm>
              <a:off x="6726850" y="3119424"/>
              <a:ext cx="477990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WAS #2</a:t>
              </a:r>
            </a:p>
          </p:txBody>
        </p:sp>
        <p:sp>
          <p:nvSpPr>
            <p:cNvPr id="113" name="Text Box 4673"/>
            <p:cNvSpPr txBox="1">
              <a:spLocks noChangeArrowheads="1"/>
            </p:cNvSpPr>
            <p:nvPr/>
          </p:nvSpPr>
          <p:spPr bwMode="auto">
            <a:xfrm>
              <a:off x="7216488" y="3119424"/>
              <a:ext cx="578368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DB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#2</a:t>
              </a:r>
            </a:p>
          </p:txBody>
        </p:sp>
      </p:grpSp>
      <p:grpSp>
        <p:nvGrpSpPr>
          <p:cNvPr id="114" name="그룹 113"/>
          <p:cNvGrpSpPr/>
          <p:nvPr/>
        </p:nvGrpSpPr>
        <p:grpSpPr>
          <a:xfrm>
            <a:off x="7647924" y="2004821"/>
            <a:ext cx="762695" cy="776107"/>
            <a:chOff x="7358657" y="1932813"/>
            <a:chExt cx="762695" cy="776107"/>
          </a:xfrm>
        </p:grpSpPr>
        <p:grpSp>
          <p:nvGrpSpPr>
            <p:cNvPr id="115" name="그룹 114"/>
            <p:cNvGrpSpPr/>
            <p:nvPr/>
          </p:nvGrpSpPr>
          <p:grpSpPr>
            <a:xfrm>
              <a:off x="7618808" y="2135421"/>
              <a:ext cx="315913" cy="573499"/>
              <a:chOff x="6647532" y="2133080"/>
              <a:chExt cx="315913" cy="573499"/>
            </a:xfrm>
          </p:grpSpPr>
          <p:cxnSp>
            <p:nvCxnSpPr>
              <p:cNvPr id="117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118" name="Picture 21" descr="Picture5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16" name="Text Box 4673"/>
            <p:cNvSpPr txBox="1">
              <a:spLocks noChangeArrowheads="1"/>
            </p:cNvSpPr>
            <p:nvPr/>
          </p:nvSpPr>
          <p:spPr bwMode="auto">
            <a:xfrm>
              <a:off x="7358657" y="1932813"/>
              <a:ext cx="762695" cy="200043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통계서버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19" name="그룹 118"/>
          <p:cNvGrpSpPr/>
          <p:nvPr/>
        </p:nvGrpSpPr>
        <p:grpSpPr>
          <a:xfrm>
            <a:off x="5921586" y="1943077"/>
            <a:ext cx="762695" cy="837851"/>
            <a:chOff x="6609184" y="1868728"/>
            <a:chExt cx="762695" cy="837851"/>
          </a:xfrm>
        </p:grpSpPr>
        <p:grpSp>
          <p:nvGrpSpPr>
            <p:cNvPr id="120" name="그룹 119"/>
            <p:cNvGrpSpPr/>
            <p:nvPr/>
          </p:nvGrpSpPr>
          <p:grpSpPr>
            <a:xfrm>
              <a:off x="6869335" y="2133080"/>
              <a:ext cx="315913" cy="573499"/>
              <a:chOff x="6647532" y="2133080"/>
              <a:chExt cx="315913" cy="573499"/>
            </a:xfrm>
          </p:grpSpPr>
          <p:cxnSp>
            <p:nvCxnSpPr>
              <p:cNvPr id="122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123" name="Picture 21" descr="Picture5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21" name="Text Box 4673"/>
            <p:cNvSpPr txBox="1">
              <a:spLocks noChangeArrowheads="1"/>
            </p:cNvSpPr>
            <p:nvPr/>
          </p:nvSpPr>
          <p:spPr bwMode="auto">
            <a:xfrm>
              <a:off x="6609184" y="1868728"/>
              <a:ext cx="762695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검색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24" name="그룹 123"/>
          <p:cNvGrpSpPr/>
          <p:nvPr/>
        </p:nvGrpSpPr>
        <p:grpSpPr>
          <a:xfrm>
            <a:off x="6497032" y="1943077"/>
            <a:ext cx="762695" cy="837851"/>
            <a:chOff x="6609184" y="1868728"/>
            <a:chExt cx="762695" cy="837851"/>
          </a:xfrm>
        </p:grpSpPr>
        <p:grpSp>
          <p:nvGrpSpPr>
            <p:cNvPr id="125" name="그룹 124"/>
            <p:cNvGrpSpPr/>
            <p:nvPr/>
          </p:nvGrpSpPr>
          <p:grpSpPr>
            <a:xfrm>
              <a:off x="6869335" y="2133080"/>
              <a:ext cx="315913" cy="573499"/>
              <a:chOff x="6647532" y="2133080"/>
              <a:chExt cx="315913" cy="573499"/>
            </a:xfrm>
          </p:grpSpPr>
          <p:cxnSp>
            <p:nvCxnSpPr>
              <p:cNvPr id="127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128" name="Picture 21" descr="Picture5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26" name="Text Box 4673"/>
            <p:cNvSpPr txBox="1">
              <a:spLocks noChangeArrowheads="1"/>
            </p:cNvSpPr>
            <p:nvPr/>
          </p:nvSpPr>
          <p:spPr bwMode="auto">
            <a:xfrm>
              <a:off x="6609184" y="1868728"/>
              <a:ext cx="762695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pdf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변환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29" name="그룹 128"/>
          <p:cNvGrpSpPr/>
          <p:nvPr/>
        </p:nvGrpSpPr>
        <p:grpSpPr>
          <a:xfrm>
            <a:off x="7072478" y="1943077"/>
            <a:ext cx="762695" cy="837851"/>
            <a:chOff x="6609184" y="1868728"/>
            <a:chExt cx="762695" cy="837851"/>
          </a:xfrm>
        </p:grpSpPr>
        <p:grpSp>
          <p:nvGrpSpPr>
            <p:cNvPr id="130" name="그룹 129"/>
            <p:cNvGrpSpPr/>
            <p:nvPr/>
          </p:nvGrpSpPr>
          <p:grpSpPr>
            <a:xfrm>
              <a:off x="6869335" y="2133080"/>
              <a:ext cx="315913" cy="573499"/>
              <a:chOff x="6647532" y="2133080"/>
              <a:chExt cx="315913" cy="573499"/>
            </a:xfrm>
          </p:grpSpPr>
          <p:cxnSp>
            <p:nvCxnSpPr>
              <p:cNvPr id="132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133" name="Picture 21" descr="Picture5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1" name="Text Box 4673"/>
            <p:cNvSpPr txBox="1">
              <a:spLocks noChangeArrowheads="1"/>
            </p:cNvSpPr>
            <p:nvPr/>
          </p:nvSpPr>
          <p:spPr bwMode="auto">
            <a:xfrm>
              <a:off x="6609184" y="1868728"/>
              <a:ext cx="762695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E-book</a:t>
              </a:r>
              <a:b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9096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기존 부패방지시스템은 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사용 중이며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안정성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확장성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호환성 측면에서 검증된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환경을 기반으로 부패방지종합시스템의 정보인프라를 구성함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264940" y="1728426"/>
            <a:ext cx="1553077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spc="-1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외부망</a:t>
            </a:r>
            <a:r>
              <a:rPr lang="en-US" altLang="ko-KR" sz="1050" b="1" spc="-1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50" b="1" spc="-1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가상화 서버 </a:t>
            </a:r>
            <a:r>
              <a:rPr lang="en-US" altLang="ko-KR" sz="1050" b="1" spc="-1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#1,2</a:t>
            </a:r>
            <a:endParaRPr lang="ko-KR" altLang="en-US" sz="1050" b="1" spc="-1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72481" y="2016890"/>
            <a:ext cx="1544924" cy="42924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928664" y="1728426"/>
            <a:ext cx="7702820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내부망 가상화 서버 </a:t>
            </a:r>
            <a:r>
              <a:rPr lang="en-US" altLang="ko-KR" sz="12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#3,4</a:t>
            </a:r>
            <a:endParaRPr lang="ko-KR" altLang="en-US" sz="12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928664" y="2016459"/>
            <a:ext cx="7702820" cy="429286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164786"/>
              </p:ext>
            </p:extLst>
          </p:nvPr>
        </p:nvGraphicFramePr>
        <p:xfrm>
          <a:off x="427305" y="2123929"/>
          <a:ext cx="1237231" cy="160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2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국가청렴포털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WEB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#1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키보드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위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·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변조 방지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통합뷰어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WEB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036219"/>
              </p:ext>
            </p:extLst>
          </p:nvPr>
        </p:nvGraphicFramePr>
        <p:xfrm>
          <a:off x="3320518" y="3888100"/>
          <a:ext cx="1152128" cy="9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검색 </a:t>
                      </a:r>
                      <a:endParaRPr kumimoji="0" lang="en-US" altLang="ko-KR" sz="1000" b="1" i="0" u="none" strike="noStrike" kern="1200" cap="none" spc="0" normalizeH="0" baseline="0" noProof="0" dirty="0">
                        <a:ln>
                          <a:solidFill>
                            <a:srgbClr val="808080"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검색솔루션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230825"/>
              </p:ext>
            </p:extLst>
          </p:nvPr>
        </p:nvGraphicFramePr>
        <p:xfrm>
          <a:off x="4574732" y="3888100"/>
          <a:ext cx="1152128" cy="992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449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pdf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변환 </a:t>
                      </a:r>
                      <a:endParaRPr kumimoji="0" lang="en-US" altLang="ko-KR" sz="1000" b="1" i="0" u="none" strike="noStrike" kern="1200" cap="none" spc="0" normalizeH="0" baseline="0" noProof="0" dirty="0">
                        <a:ln>
                          <a:solidFill>
                            <a:srgbClr val="808080"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pdf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변환솔루션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14712"/>
              </p:ext>
            </p:extLst>
          </p:nvPr>
        </p:nvGraphicFramePr>
        <p:xfrm>
          <a:off x="7099140" y="2132856"/>
          <a:ext cx="1143681" cy="160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6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부패방지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/>
                      </a:r>
                      <a:b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DB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#1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접근제어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암호화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DQM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DBMS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251919"/>
              </p:ext>
            </p:extLst>
          </p:nvPr>
        </p:nvGraphicFramePr>
        <p:xfrm>
          <a:off x="2072680" y="3888100"/>
          <a:ext cx="1145752" cy="114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57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문서관리</a:t>
                      </a:r>
                      <a:endParaRPr kumimoji="0" lang="en-US" altLang="ko-KR" sz="1000" b="1" i="0" u="none" strike="noStrike" kern="1200" cap="none" spc="0" normalizeH="0" baseline="0" noProof="0" dirty="0">
                        <a:ln>
                          <a:solidFill>
                            <a:srgbClr val="808080"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문서관리솔루션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문서보안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(DRM)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89932"/>
              </p:ext>
            </p:extLst>
          </p:nvPr>
        </p:nvGraphicFramePr>
        <p:xfrm>
          <a:off x="2072680" y="2132856"/>
          <a:ext cx="1152128" cy="161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2053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부패방지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WEB</a:t>
                      </a: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#1</a:t>
                      </a:r>
                      <a:endParaRPr lang="ko-KR" altLang="en-US" sz="700" b="0" spc="-100" baseline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키보드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위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·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변조 방지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개인정보 </a:t>
                      </a:r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블랙마킹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통합뷰어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WEB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,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한글편집기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882381"/>
              </p:ext>
            </p:extLst>
          </p:nvPr>
        </p:nvGraphicFramePr>
        <p:xfrm>
          <a:off x="4582942" y="2132856"/>
          <a:ext cx="1155096" cy="161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0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부패방지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WAS</a:t>
                      </a: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#1</a:t>
                      </a:r>
                      <a:endParaRPr lang="ko-KR" altLang="en-US" sz="700" b="0" spc="-100" baseline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개인정보 비식별화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PKI/SSO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Reporting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Tool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UI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Platform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Infra-Platform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WAS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956022"/>
              </p:ext>
            </p:extLst>
          </p:nvPr>
        </p:nvGraphicFramePr>
        <p:xfrm>
          <a:off x="427305" y="3697592"/>
          <a:ext cx="1237231" cy="160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2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국가청렴포털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WEB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#2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키보드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위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·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변조 방지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통합뷰어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WEB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803048"/>
              </p:ext>
            </p:extLst>
          </p:nvPr>
        </p:nvGraphicFramePr>
        <p:xfrm>
          <a:off x="3327811" y="2132856"/>
          <a:ext cx="1152128" cy="161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2053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부패방지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WEB</a:t>
                      </a: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#2</a:t>
                      </a:r>
                      <a:endParaRPr lang="ko-KR" altLang="en-US" sz="700" b="0" spc="-100" baseline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키보드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위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·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변조 방지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개인정보 </a:t>
                      </a:r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블랙마킹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통합뷰어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WEB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,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한글편집기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231438"/>
              </p:ext>
            </p:extLst>
          </p:nvPr>
        </p:nvGraphicFramePr>
        <p:xfrm>
          <a:off x="5841041" y="2132856"/>
          <a:ext cx="1155096" cy="161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0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부패방지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WAS</a:t>
                      </a: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#2</a:t>
                      </a:r>
                      <a:endParaRPr lang="ko-KR" altLang="en-US" sz="700" b="0" spc="-100" baseline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개인정보 비식별화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PKI/SSO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Reporting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Tool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UI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Platform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Infra-Platform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WAS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163033"/>
              </p:ext>
            </p:extLst>
          </p:nvPr>
        </p:nvGraphicFramePr>
        <p:xfrm>
          <a:off x="8345823" y="2132856"/>
          <a:ext cx="1143681" cy="160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6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부패방지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/>
                      </a:r>
                      <a:b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DB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#2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접근제어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암호화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DQM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DBMS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928133"/>
              </p:ext>
            </p:extLst>
          </p:nvPr>
        </p:nvGraphicFramePr>
        <p:xfrm>
          <a:off x="5828946" y="3888100"/>
          <a:ext cx="1152128" cy="992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449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E-Book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E-book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523009"/>
              </p:ext>
            </p:extLst>
          </p:nvPr>
        </p:nvGraphicFramePr>
        <p:xfrm>
          <a:off x="7083160" y="3888100"/>
          <a:ext cx="1152128" cy="1149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449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통계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분석</a:t>
                      </a:r>
                      <a:b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분석솔루션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시각화솔루션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810611"/>
              </p:ext>
            </p:extLst>
          </p:nvPr>
        </p:nvGraphicFramePr>
        <p:xfrm>
          <a:off x="8337376" y="3880800"/>
          <a:ext cx="1145752" cy="9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57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연계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ESB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339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 txBox="1">
            <a:spLocks/>
          </p:cNvSpPr>
          <p:nvPr/>
        </p:nvSpPr>
        <p:spPr>
          <a:xfrm>
            <a:off x="266132" y="192507"/>
            <a:ext cx="8948614" cy="4833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20040" indent="-320040" algn="l" defTabSz="1280160" rtl="0" eaLnBrk="1" latinLnBrk="1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mtClean="0"/>
              <a:t>정보인프라 구축 </a:t>
            </a:r>
            <a:r>
              <a:rPr lang="en-US" altLang="ko-KR" smtClean="0"/>
              <a:t>– AS-IS vs TO-BE</a:t>
            </a:r>
            <a:endParaRPr lang="ko-KR" altLang="en-US" dirty="0"/>
          </a:p>
        </p:txBody>
      </p:sp>
      <p:sp>
        <p:nvSpPr>
          <p:cNvPr id="5" name="Rectangle 106"/>
          <p:cNvSpPr>
            <a:spLocks noChangeArrowheads="1"/>
          </p:cNvSpPr>
          <p:nvPr/>
        </p:nvSpPr>
        <p:spPr bwMode="auto">
          <a:xfrm>
            <a:off x="886594" y="5347942"/>
            <a:ext cx="3861220" cy="965772"/>
          </a:xfrm>
          <a:prstGeom prst="rect">
            <a:avLst/>
          </a:prstGeom>
          <a:solidFill>
            <a:srgbClr val="FFFFFF"/>
          </a:solidFill>
          <a:ln w="3175" algn="ctr">
            <a:solidFill>
              <a:srgbClr val="808080"/>
            </a:solidFill>
            <a:miter lim="800000"/>
            <a:headEnd/>
            <a:tailEnd/>
          </a:ln>
        </p:spPr>
        <p:txBody>
          <a:bodyPr lIns="72000" tIns="0" rIns="36000" bIns="0" anchor="ctr"/>
          <a:lstStyle/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국가정보자원관리원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사용 중이며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가상 서버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7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식으로 청렴신문고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청렴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e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시스템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제로미 시스템을 운영 중임</a:t>
            </a:r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통합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DB(Oracle)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와 홈페이지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WAS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는 위원회 부패방지 업무처리시스템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대표 홈페이지 등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16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 업무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 공동사용 중임</a:t>
            </a:r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청렴신문고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WEB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은 이중화</a:t>
            </a:r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Rectangle 60"/>
          <p:cNvSpPr>
            <a:spLocks noChangeArrowheads="1"/>
          </p:cNvSpPr>
          <p:nvPr/>
        </p:nvSpPr>
        <p:spPr bwMode="auto">
          <a:xfrm>
            <a:off x="262620" y="1703378"/>
            <a:ext cx="4485194" cy="2933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 재</a:t>
            </a:r>
          </a:p>
        </p:txBody>
      </p:sp>
      <p:sp>
        <p:nvSpPr>
          <p:cNvPr id="7" name="Rectangle 106"/>
          <p:cNvSpPr>
            <a:spLocks noChangeArrowheads="1"/>
          </p:cNvSpPr>
          <p:nvPr/>
        </p:nvSpPr>
        <p:spPr bwMode="auto">
          <a:xfrm>
            <a:off x="262620" y="5346415"/>
            <a:ext cx="623973" cy="96424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indent="-87313"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주요</a:t>
            </a:r>
            <a:endParaRPr lang="en-US" altLang="ko-KR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-87313"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이슈</a:t>
            </a:r>
            <a:endParaRPr lang="en-US" altLang="ko-KR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Rectangle 106"/>
          <p:cNvSpPr>
            <a:spLocks noChangeArrowheads="1"/>
          </p:cNvSpPr>
          <p:nvPr/>
        </p:nvSpPr>
        <p:spPr bwMode="auto">
          <a:xfrm>
            <a:off x="262620" y="1999833"/>
            <a:ext cx="4489828" cy="3264063"/>
          </a:xfrm>
          <a:prstGeom prst="rect">
            <a:avLst/>
          </a:prstGeom>
          <a:noFill/>
          <a:ln w="317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marL="87313" indent="-87313"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endParaRPr lang="en-US" altLang="ko-KR" sz="11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Rectangle 106"/>
          <p:cNvSpPr>
            <a:spLocks noChangeArrowheads="1"/>
          </p:cNvSpPr>
          <p:nvPr/>
        </p:nvSpPr>
        <p:spPr bwMode="auto">
          <a:xfrm>
            <a:off x="5770265" y="5347942"/>
            <a:ext cx="3861220" cy="965772"/>
          </a:xfrm>
          <a:prstGeom prst="rect">
            <a:avLst/>
          </a:prstGeom>
          <a:solidFill>
            <a:srgbClr val="FFFFFF"/>
          </a:solidFill>
          <a:ln w="3175" algn="ctr">
            <a:solidFill>
              <a:srgbClr val="808080"/>
            </a:solidFill>
            <a:miter lim="800000"/>
            <a:headEnd/>
            <a:tailEnd/>
          </a:ln>
        </p:spPr>
        <p:txBody>
          <a:bodyPr lIns="72000" tIns="0" rIns="36000" bIns="0" anchor="ctr"/>
          <a:lstStyle/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G-Cloud x86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기술표준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공개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SW-WEB/WAS/DBMS)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준용</a:t>
            </a:r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서버는 가상화로 구성하여 시스템간 자원의 효율적인 운영 환경 마련</a:t>
            </a:r>
          </a:p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공개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SW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기반의 정보인프라 환경 구성</a:t>
            </a:r>
            <a:endParaRPr lang="en-US" altLang="ko-KR" sz="10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국가정보자원관리원 정보보안 인프라의 활용</a:t>
            </a:r>
          </a:p>
        </p:txBody>
      </p:sp>
      <p:sp>
        <p:nvSpPr>
          <p:cNvPr id="10" name="Rectangle 60"/>
          <p:cNvSpPr>
            <a:spLocks noChangeArrowheads="1"/>
          </p:cNvSpPr>
          <p:nvPr/>
        </p:nvSpPr>
        <p:spPr bwMode="auto">
          <a:xfrm>
            <a:off x="5146291" y="1703378"/>
            <a:ext cx="4485194" cy="2933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 </a:t>
            </a:r>
            <a:r>
              <a:rPr lang="ko-KR" altLang="en-US" sz="1200" b="1" kern="0" dirty="0" err="1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래</a:t>
            </a:r>
            <a:endParaRPr lang="ko-KR" altLang="en-US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Rectangle 106"/>
          <p:cNvSpPr>
            <a:spLocks noChangeArrowheads="1"/>
          </p:cNvSpPr>
          <p:nvPr/>
        </p:nvSpPr>
        <p:spPr bwMode="auto">
          <a:xfrm>
            <a:off x="5146291" y="5346415"/>
            <a:ext cx="623973" cy="96424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개선</a:t>
            </a:r>
            <a:endParaRPr lang="en-US" altLang="ko-KR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방향</a:t>
            </a:r>
            <a:endParaRPr lang="en-US" altLang="ko-KR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Rectangle 106"/>
          <p:cNvSpPr>
            <a:spLocks noChangeArrowheads="1"/>
          </p:cNvSpPr>
          <p:nvPr/>
        </p:nvSpPr>
        <p:spPr bwMode="auto">
          <a:xfrm>
            <a:off x="5146291" y="1999833"/>
            <a:ext cx="4489828" cy="3264063"/>
          </a:xfrm>
          <a:prstGeom prst="rect">
            <a:avLst/>
          </a:prstGeom>
          <a:noFill/>
          <a:ln w="317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marL="87313" indent="-87313"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endParaRPr lang="en-US" altLang="ko-KR" sz="11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기존 부패방지시스템은 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사용 중이며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안정성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확장성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호환성 측면에서 검증된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환경을 기반으로 미래 부패방지종합시스템의 정보인프라를 구성함</a:t>
            </a:r>
          </a:p>
        </p:txBody>
      </p:sp>
      <p:sp>
        <p:nvSpPr>
          <p:cNvPr id="14" name="AutoShape 33"/>
          <p:cNvSpPr>
            <a:spLocks noChangeArrowheads="1"/>
          </p:cNvSpPr>
          <p:nvPr/>
        </p:nvSpPr>
        <p:spPr bwMode="gray">
          <a:xfrm rot="5400000">
            <a:off x="2967518" y="3973313"/>
            <a:ext cx="3914137" cy="288355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80808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rIns="180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Rectangle 687"/>
          <p:cNvSpPr>
            <a:spLocks noChangeArrowheads="1"/>
          </p:cNvSpPr>
          <p:nvPr/>
        </p:nvSpPr>
        <p:spPr bwMode="auto">
          <a:xfrm>
            <a:off x="5683092" y="5068481"/>
            <a:ext cx="422036" cy="7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kumimoji="0" lang="ko-KR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 Bold" pitchFamily="50" charset="-127"/>
                <a:ea typeface="나눔고딕 Bold" pitchFamily="50" charset="-127"/>
              </a:rPr>
              <a:t>신규가상서버</a:t>
            </a:r>
          </a:p>
        </p:txBody>
      </p:sp>
      <p:sp>
        <p:nvSpPr>
          <p:cNvPr id="16" name="Rectangle 687"/>
          <p:cNvSpPr>
            <a:spLocks noChangeArrowheads="1"/>
          </p:cNvSpPr>
          <p:nvPr/>
        </p:nvSpPr>
        <p:spPr bwMode="auto">
          <a:xfrm>
            <a:off x="6383204" y="5068481"/>
            <a:ext cx="383470" cy="7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kumimoji="0" lang="ko-KR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 Bold" pitchFamily="50" charset="-127"/>
                <a:ea typeface="나눔고딕 Bold" pitchFamily="50" charset="-127"/>
              </a:rPr>
              <a:t>이중화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5190528" y="4950878"/>
            <a:ext cx="1731119" cy="278322"/>
          </a:xfrm>
          <a:prstGeom prst="roundRect">
            <a:avLst>
              <a:gd name="adj" fmla="val 6249"/>
            </a:avLst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</p:spPr>
        <p:txBody>
          <a:bodyPr anchor="ctr"/>
          <a:lstStyle/>
          <a:p>
            <a:pPr algn="ctr" defTabSz="914400">
              <a:defRPr/>
            </a:pPr>
            <a:endParaRPr lang="ko-KR" altLang="en-US" sz="18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Rectangle 56"/>
          <p:cNvSpPr>
            <a:spLocks noChangeArrowheads="1"/>
          </p:cNvSpPr>
          <p:nvPr/>
        </p:nvSpPr>
        <p:spPr bwMode="auto">
          <a:xfrm>
            <a:off x="5846051" y="4895521"/>
            <a:ext cx="436136" cy="104563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9525">
            <a:noFill/>
            <a:prstDash val="dash"/>
            <a:miter lim="800000"/>
            <a:headEnd/>
            <a:tailEnd/>
          </a:ln>
        </p:spPr>
        <p:txBody>
          <a:bodyPr lIns="0" rIns="0" anchor="ctr"/>
          <a:lstStyle/>
          <a:p>
            <a:pPr algn="ctr" defTabSz="762000" latinLnBrk="0">
              <a:buFont typeface="Wingdings" pitchFamily="2" charset="2"/>
              <a:buNone/>
              <a:defRPr/>
            </a:pPr>
            <a:r>
              <a:rPr lang="ko-KR" altLang="en-US" sz="600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범례</a:t>
            </a:r>
          </a:p>
        </p:txBody>
      </p:sp>
      <p:sp>
        <p:nvSpPr>
          <p:cNvPr id="19" name="타원 18"/>
          <p:cNvSpPr/>
          <p:nvPr/>
        </p:nvSpPr>
        <p:spPr>
          <a:xfrm>
            <a:off x="5518512" y="5036989"/>
            <a:ext cx="140400" cy="139929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>
            <a:solidFill>
              <a:srgbClr val="125C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anchor="ctr"/>
          <a:lstStyle/>
          <a:p>
            <a:pPr algn="ctr" defTabSz="1043056" eaLnBrk="0" fontAlgn="auto" latinLnBrk="0" hangingPunct="0">
              <a:spcBef>
                <a:spcPts val="0"/>
              </a:spcBef>
              <a:spcAft>
                <a:spcPts val="0"/>
              </a:spcAft>
              <a:tabLst>
                <a:tab pos="2692400" algn="l"/>
                <a:tab pos="5648325" algn="l"/>
              </a:tabLst>
            </a:pPr>
            <a:r>
              <a:rPr lang="ko-KR" altLang="en-US" sz="600" dirty="0">
                <a:ln w="11430"/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pic>
        <p:nvPicPr>
          <p:cNvPr id="20" name="그림 134" descr="그림1(1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136" y="5024687"/>
            <a:ext cx="217932" cy="1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직선 연결선 20"/>
          <p:cNvCxnSpPr/>
          <p:nvPr/>
        </p:nvCxnSpPr>
        <p:spPr bwMode="auto">
          <a:xfrm flipV="1">
            <a:off x="5262411" y="2311584"/>
            <a:ext cx="3131040" cy="2492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rgbClr val="4F81BD">
                <a:lumMod val="50000"/>
              </a:srgb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5338298" y="2144806"/>
            <a:ext cx="327013" cy="138499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 anchorCtr="1">
            <a:spAutoFit/>
          </a:bodyPr>
          <a:lstStyle>
            <a:lvl1pPr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1pPr>
            <a:lvl2pPr marL="742950" indent="-28575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2pPr>
            <a:lvl3pPr marL="1143000" indent="-22860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3pPr>
            <a:lvl4pPr marL="1600200" indent="-22860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4pPr>
            <a:lvl5pPr marL="2057400" indent="-22860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9pPr>
          </a:lstStyle>
          <a:p>
            <a:pPr marL="0" marR="0" lvl="0" indent="0" defTabSz="147511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내부망</a:t>
            </a:r>
          </a:p>
        </p:txBody>
      </p:sp>
      <p:grpSp>
        <p:nvGrpSpPr>
          <p:cNvPr id="23" name="그룹 22"/>
          <p:cNvGrpSpPr/>
          <p:nvPr/>
        </p:nvGrpSpPr>
        <p:grpSpPr>
          <a:xfrm>
            <a:off x="5241032" y="2314511"/>
            <a:ext cx="546019" cy="760776"/>
            <a:chOff x="1298016" y="4602298"/>
            <a:chExt cx="546019" cy="760776"/>
          </a:xfrm>
        </p:grpSpPr>
        <p:sp>
          <p:nvSpPr>
            <p:cNvPr id="24" name="Line 71"/>
            <p:cNvSpPr>
              <a:spLocks noChangeShapeType="1"/>
            </p:cNvSpPr>
            <p:nvPr/>
          </p:nvSpPr>
          <p:spPr bwMode="auto">
            <a:xfrm>
              <a:off x="1578992" y="4602298"/>
              <a:ext cx="0" cy="396875"/>
            </a:xfrm>
            <a:prstGeom prst="line">
              <a:avLst/>
            </a:prstGeom>
            <a:solidFill>
              <a:srgbClr val="CCCCFF"/>
            </a:solidFill>
            <a:ln w="12700" cap="flat" cmpd="sng" algn="ctr">
              <a:solidFill>
                <a:srgbClr val="4F81BD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defTabSz="147511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5" name="Rectangle 132"/>
            <p:cNvSpPr>
              <a:spLocks noChangeArrowheads="1"/>
            </p:cNvSpPr>
            <p:nvPr/>
          </p:nvSpPr>
          <p:spPr bwMode="gray">
            <a:xfrm>
              <a:off x="1298016" y="5147630"/>
              <a:ext cx="54601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Bold" pitchFamily="50" charset="-127"/>
                  <a:ea typeface="나눔고딕 Bold" pitchFamily="50" charset="-127"/>
                </a:rPr>
                <a:t>부패방지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/>
              </a:r>
              <a:b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</a:b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WEB #1</a:t>
              </a:r>
            </a:p>
          </p:txBody>
        </p:sp>
        <p:pic>
          <p:nvPicPr>
            <p:cNvPr id="26" name="Picture 20" descr="D:\모스트비주얼\아이콘 작업\왜가리\서버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8250" y="4705757"/>
              <a:ext cx="261484" cy="43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" name="그룹 26"/>
          <p:cNvGrpSpPr/>
          <p:nvPr/>
        </p:nvGrpSpPr>
        <p:grpSpPr>
          <a:xfrm>
            <a:off x="5753001" y="2314511"/>
            <a:ext cx="546019" cy="760776"/>
            <a:chOff x="1298016" y="4602298"/>
            <a:chExt cx="546019" cy="760776"/>
          </a:xfrm>
        </p:grpSpPr>
        <p:sp>
          <p:nvSpPr>
            <p:cNvPr id="28" name="Line 71"/>
            <p:cNvSpPr>
              <a:spLocks noChangeShapeType="1"/>
            </p:cNvSpPr>
            <p:nvPr/>
          </p:nvSpPr>
          <p:spPr bwMode="auto">
            <a:xfrm>
              <a:off x="1578992" y="4602298"/>
              <a:ext cx="0" cy="396875"/>
            </a:xfrm>
            <a:prstGeom prst="line">
              <a:avLst/>
            </a:prstGeom>
            <a:solidFill>
              <a:srgbClr val="CCCCFF"/>
            </a:solidFill>
            <a:ln w="12700" cap="flat" cmpd="sng" algn="ctr">
              <a:solidFill>
                <a:srgbClr val="4F81BD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defTabSz="147511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9" name="Rectangle 132"/>
            <p:cNvSpPr>
              <a:spLocks noChangeArrowheads="1"/>
            </p:cNvSpPr>
            <p:nvPr/>
          </p:nvSpPr>
          <p:spPr bwMode="gray">
            <a:xfrm>
              <a:off x="1298016" y="5147630"/>
              <a:ext cx="54601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부패방지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/>
              </a:r>
              <a:b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</a:b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WEB #2</a:t>
              </a:r>
            </a:p>
          </p:txBody>
        </p:sp>
        <p:pic>
          <p:nvPicPr>
            <p:cNvPr id="30" name="Picture 20" descr="D:\모스트비주얼\아이콘 작업\왜가리\서버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8250" y="4705757"/>
              <a:ext cx="261484" cy="43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" name="그룹 30"/>
          <p:cNvGrpSpPr/>
          <p:nvPr/>
        </p:nvGrpSpPr>
        <p:grpSpPr>
          <a:xfrm>
            <a:off x="6264970" y="2314511"/>
            <a:ext cx="546019" cy="760776"/>
            <a:chOff x="1298016" y="4602298"/>
            <a:chExt cx="546019" cy="760776"/>
          </a:xfrm>
        </p:grpSpPr>
        <p:sp>
          <p:nvSpPr>
            <p:cNvPr id="32" name="Line 71"/>
            <p:cNvSpPr>
              <a:spLocks noChangeShapeType="1"/>
            </p:cNvSpPr>
            <p:nvPr/>
          </p:nvSpPr>
          <p:spPr bwMode="auto">
            <a:xfrm>
              <a:off x="1578992" y="4602298"/>
              <a:ext cx="0" cy="396875"/>
            </a:xfrm>
            <a:prstGeom prst="line">
              <a:avLst/>
            </a:prstGeom>
            <a:solidFill>
              <a:srgbClr val="CCCCFF"/>
            </a:solidFill>
            <a:ln w="12700" cap="flat" cmpd="sng" algn="ctr">
              <a:solidFill>
                <a:srgbClr val="4F81BD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defTabSz="147511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3" name="Rectangle 132"/>
            <p:cNvSpPr>
              <a:spLocks noChangeArrowheads="1"/>
            </p:cNvSpPr>
            <p:nvPr/>
          </p:nvSpPr>
          <p:spPr bwMode="gray">
            <a:xfrm>
              <a:off x="1298016" y="5147630"/>
              <a:ext cx="54601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부패방지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/>
              </a:r>
              <a:b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</a:br>
              <a:r>
                <a:rPr lang="en-US" altLang="ko-KR" sz="7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Bold" pitchFamily="50" charset="-127"/>
                  <a:ea typeface="나눔고딕 Bold" pitchFamily="50" charset="-127"/>
                </a:rPr>
                <a:t>WAS #1</a:t>
              </a:r>
              <a:endPara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34" name="Picture 20" descr="D:\모스트비주얼\아이콘 작업\왜가리\서버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8250" y="4705757"/>
              <a:ext cx="261484" cy="43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" name="그룹 34"/>
          <p:cNvGrpSpPr/>
          <p:nvPr/>
        </p:nvGrpSpPr>
        <p:grpSpPr>
          <a:xfrm>
            <a:off x="6776939" y="2314511"/>
            <a:ext cx="546019" cy="760776"/>
            <a:chOff x="1298016" y="4602298"/>
            <a:chExt cx="546019" cy="760776"/>
          </a:xfrm>
        </p:grpSpPr>
        <p:sp>
          <p:nvSpPr>
            <p:cNvPr id="36" name="Line 71"/>
            <p:cNvSpPr>
              <a:spLocks noChangeShapeType="1"/>
            </p:cNvSpPr>
            <p:nvPr/>
          </p:nvSpPr>
          <p:spPr bwMode="auto">
            <a:xfrm>
              <a:off x="1578992" y="4602298"/>
              <a:ext cx="0" cy="396875"/>
            </a:xfrm>
            <a:prstGeom prst="line">
              <a:avLst/>
            </a:prstGeom>
            <a:solidFill>
              <a:srgbClr val="CCCCFF"/>
            </a:solidFill>
            <a:ln w="12700" cap="flat" cmpd="sng" algn="ctr">
              <a:solidFill>
                <a:srgbClr val="4F81BD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defTabSz="147511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7" name="Rectangle 132"/>
            <p:cNvSpPr>
              <a:spLocks noChangeArrowheads="1"/>
            </p:cNvSpPr>
            <p:nvPr/>
          </p:nvSpPr>
          <p:spPr bwMode="gray">
            <a:xfrm>
              <a:off x="1298016" y="5147630"/>
              <a:ext cx="54601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부패방지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/>
              </a:r>
              <a:b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</a:br>
              <a:r>
                <a:rPr lang="en-US" altLang="ko-KR" sz="7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Bold" pitchFamily="50" charset="-127"/>
                  <a:ea typeface="나눔고딕 Bold" pitchFamily="50" charset="-127"/>
                </a:rPr>
                <a:t>WAS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 #2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38" name="Picture 20" descr="D:\모스트비주얼\아이콘 작업\왜가리\서버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8250" y="4705757"/>
              <a:ext cx="261484" cy="43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" name="그룹 38"/>
          <p:cNvGrpSpPr/>
          <p:nvPr/>
        </p:nvGrpSpPr>
        <p:grpSpPr>
          <a:xfrm>
            <a:off x="7800877" y="2314511"/>
            <a:ext cx="546019" cy="760776"/>
            <a:chOff x="1298016" y="4602298"/>
            <a:chExt cx="546019" cy="760776"/>
          </a:xfrm>
        </p:grpSpPr>
        <p:sp>
          <p:nvSpPr>
            <p:cNvPr id="40" name="Line 71"/>
            <p:cNvSpPr>
              <a:spLocks noChangeShapeType="1"/>
            </p:cNvSpPr>
            <p:nvPr/>
          </p:nvSpPr>
          <p:spPr bwMode="auto">
            <a:xfrm>
              <a:off x="1578992" y="4602298"/>
              <a:ext cx="0" cy="396875"/>
            </a:xfrm>
            <a:prstGeom prst="line">
              <a:avLst/>
            </a:prstGeom>
            <a:solidFill>
              <a:srgbClr val="CCCCFF"/>
            </a:solidFill>
            <a:ln w="12700" cap="flat" cmpd="sng" algn="ctr">
              <a:solidFill>
                <a:srgbClr val="4F81BD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defTabSz="147511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1" name="Rectangle 132"/>
            <p:cNvSpPr>
              <a:spLocks noChangeArrowheads="1"/>
            </p:cNvSpPr>
            <p:nvPr/>
          </p:nvSpPr>
          <p:spPr bwMode="gray">
            <a:xfrm>
              <a:off x="1298016" y="5147630"/>
              <a:ext cx="54601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lvl="0" algn="ctr" defTabSz="957263" fontAlgn="base" latinLnBrk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o-KR" altLang="en-US" sz="7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Bold" pitchFamily="50" charset="-127"/>
                  <a:ea typeface="나눔고딕 Bold" pitchFamily="50" charset="-127"/>
                </a:rPr>
                <a:t>부패방지</a:t>
              </a:r>
              <a:endParaRPr lang="en-US" altLang="ko-KR" sz="7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endParaRPr>
            </a:p>
            <a:p>
              <a:pPr lvl="0" algn="ctr" defTabSz="957263" fontAlgn="base" latinLnBrk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ko-KR" sz="7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Bold" pitchFamily="50" charset="-127"/>
                  <a:ea typeface="나눔고딕 Bold" pitchFamily="50" charset="-127"/>
                </a:rPr>
                <a:t>DB #2</a:t>
              </a:r>
              <a:endParaRPr lang="ko-KR" altLang="en-US" sz="7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42" name="Picture 20" descr="D:\모스트비주얼\아이콘 작업\왜가리\서버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8250" y="4705757"/>
              <a:ext cx="261484" cy="43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" name="그룹 42"/>
          <p:cNvGrpSpPr/>
          <p:nvPr/>
        </p:nvGrpSpPr>
        <p:grpSpPr>
          <a:xfrm>
            <a:off x="7288908" y="2314511"/>
            <a:ext cx="546019" cy="760776"/>
            <a:chOff x="1298016" y="4602298"/>
            <a:chExt cx="546019" cy="760776"/>
          </a:xfrm>
        </p:grpSpPr>
        <p:sp>
          <p:nvSpPr>
            <p:cNvPr id="44" name="Line 71"/>
            <p:cNvSpPr>
              <a:spLocks noChangeShapeType="1"/>
            </p:cNvSpPr>
            <p:nvPr/>
          </p:nvSpPr>
          <p:spPr bwMode="auto">
            <a:xfrm>
              <a:off x="1578992" y="4602298"/>
              <a:ext cx="0" cy="396875"/>
            </a:xfrm>
            <a:prstGeom prst="line">
              <a:avLst/>
            </a:prstGeom>
            <a:solidFill>
              <a:srgbClr val="CCCCFF"/>
            </a:solidFill>
            <a:ln w="12700" cap="flat" cmpd="sng" algn="ctr">
              <a:solidFill>
                <a:srgbClr val="4F81BD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defTabSz="147511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5" name="Rectangle 132"/>
            <p:cNvSpPr>
              <a:spLocks noChangeArrowheads="1"/>
            </p:cNvSpPr>
            <p:nvPr/>
          </p:nvSpPr>
          <p:spPr bwMode="gray">
            <a:xfrm>
              <a:off x="1298016" y="5147630"/>
              <a:ext cx="54601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Bold" pitchFamily="50" charset="-127"/>
                  <a:ea typeface="나눔고딕 Bold" pitchFamily="50" charset="-127"/>
                </a:rPr>
                <a:t>부패방지</a:t>
              </a:r>
              <a:endParaRPr lang="en-US" altLang="ko-KR" sz="7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endParaRPr>
            </a:p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DB #1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46" name="Picture 20" descr="D:\모스트비주얼\아이콘 작업\왜가리\서버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8250" y="4705757"/>
              <a:ext cx="261484" cy="43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7" name="Rectangle 309"/>
          <p:cNvSpPr>
            <a:spLocks noChangeArrowheads="1"/>
          </p:cNvSpPr>
          <p:nvPr/>
        </p:nvSpPr>
        <p:spPr bwMode="auto">
          <a:xfrm>
            <a:off x="5601072" y="4102779"/>
            <a:ext cx="41104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SAN</a:t>
            </a:r>
          </a:p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스토리지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48" name="Rectangle 309"/>
          <p:cNvSpPr>
            <a:spLocks noChangeArrowheads="1"/>
          </p:cNvSpPr>
          <p:nvPr/>
        </p:nvSpPr>
        <p:spPr bwMode="auto">
          <a:xfrm>
            <a:off x="6749684" y="4091587"/>
            <a:ext cx="411049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백업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</p:txBody>
      </p:sp>
      <p:pic>
        <p:nvPicPr>
          <p:cNvPr id="49" name="Picture 128"/>
          <p:cNvPicPr preferRelativeResize="0"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" t="2182" r="3818" b="21739"/>
          <a:stretch>
            <a:fillRect/>
          </a:stretch>
        </p:blipFill>
        <p:spPr bwMode="auto">
          <a:xfrm>
            <a:off x="6071571" y="3861048"/>
            <a:ext cx="467680" cy="5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30"/>
          <p:cNvPicPr preferRelativeResize="0"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6" t="12544" r="3818" b="21739"/>
          <a:stretch>
            <a:fillRect/>
          </a:stretch>
        </p:blipFill>
        <p:spPr bwMode="auto">
          <a:xfrm>
            <a:off x="7139057" y="3861048"/>
            <a:ext cx="275604" cy="5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 309"/>
          <p:cNvSpPr>
            <a:spLocks noChangeArrowheads="1"/>
          </p:cNvSpPr>
          <p:nvPr/>
        </p:nvSpPr>
        <p:spPr bwMode="auto">
          <a:xfrm>
            <a:off x="6330817" y="3541925"/>
            <a:ext cx="653269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SAN S/W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</p:txBody>
      </p:sp>
      <p:cxnSp>
        <p:nvCxnSpPr>
          <p:cNvPr id="52" name="AutoShape 394"/>
          <p:cNvCxnSpPr>
            <a:cxnSpLocks noChangeShapeType="1"/>
            <a:stCxn id="41" idx="2"/>
            <a:endCxn id="66" idx="0"/>
          </p:cNvCxnSpPr>
          <p:nvPr/>
        </p:nvCxnSpPr>
        <p:spPr bwMode="auto">
          <a:xfrm flipH="1">
            <a:off x="5950117" y="3075287"/>
            <a:ext cx="2123770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AutoShape 394"/>
          <p:cNvCxnSpPr>
            <a:cxnSpLocks noChangeShapeType="1"/>
            <a:stCxn id="37" idx="2"/>
            <a:endCxn id="66" idx="0"/>
          </p:cNvCxnSpPr>
          <p:nvPr/>
        </p:nvCxnSpPr>
        <p:spPr bwMode="auto">
          <a:xfrm flipH="1">
            <a:off x="5950117" y="3075287"/>
            <a:ext cx="1099832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AutoShape 394"/>
          <p:cNvCxnSpPr>
            <a:cxnSpLocks noChangeShapeType="1"/>
            <a:stCxn id="25" idx="2"/>
            <a:endCxn id="66" idx="0"/>
          </p:cNvCxnSpPr>
          <p:nvPr/>
        </p:nvCxnSpPr>
        <p:spPr bwMode="auto">
          <a:xfrm>
            <a:off x="5514042" y="3075287"/>
            <a:ext cx="436075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AutoShape 394"/>
          <p:cNvCxnSpPr>
            <a:cxnSpLocks noChangeShapeType="1"/>
            <a:stCxn id="29" idx="2"/>
            <a:endCxn id="66" idx="0"/>
          </p:cNvCxnSpPr>
          <p:nvPr/>
        </p:nvCxnSpPr>
        <p:spPr bwMode="auto">
          <a:xfrm flipH="1">
            <a:off x="5950117" y="3075287"/>
            <a:ext cx="75894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" name="AutoShape 394"/>
          <p:cNvCxnSpPr>
            <a:cxnSpLocks noChangeShapeType="1"/>
            <a:stCxn id="33" idx="2"/>
            <a:endCxn id="66" idx="0"/>
          </p:cNvCxnSpPr>
          <p:nvPr/>
        </p:nvCxnSpPr>
        <p:spPr bwMode="auto">
          <a:xfrm flipH="1">
            <a:off x="5950117" y="3075287"/>
            <a:ext cx="587863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AutoShape 394"/>
          <p:cNvCxnSpPr>
            <a:cxnSpLocks noChangeShapeType="1"/>
            <a:stCxn id="45" idx="2"/>
            <a:endCxn id="66" idx="0"/>
          </p:cNvCxnSpPr>
          <p:nvPr/>
        </p:nvCxnSpPr>
        <p:spPr bwMode="auto">
          <a:xfrm flipH="1">
            <a:off x="5950117" y="3075287"/>
            <a:ext cx="1611801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" name="AutoShape 394"/>
          <p:cNvCxnSpPr>
            <a:cxnSpLocks noChangeShapeType="1"/>
            <a:stCxn id="45" idx="2"/>
            <a:endCxn id="65" idx="0"/>
          </p:cNvCxnSpPr>
          <p:nvPr/>
        </p:nvCxnSpPr>
        <p:spPr bwMode="auto">
          <a:xfrm flipH="1">
            <a:off x="7364786" y="3075287"/>
            <a:ext cx="197132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AutoShape 394"/>
          <p:cNvCxnSpPr>
            <a:cxnSpLocks noChangeShapeType="1"/>
            <a:stCxn id="25" idx="2"/>
            <a:endCxn id="65" idx="0"/>
          </p:cNvCxnSpPr>
          <p:nvPr/>
        </p:nvCxnSpPr>
        <p:spPr bwMode="auto">
          <a:xfrm>
            <a:off x="5514042" y="3075287"/>
            <a:ext cx="1850744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0" name="AutoShape 394"/>
          <p:cNvCxnSpPr>
            <a:cxnSpLocks noChangeShapeType="1"/>
            <a:stCxn id="29" idx="2"/>
            <a:endCxn id="65" idx="0"/>
          </p:cNvCxnSpPr>
          <p:nvPr/>
        </p:nvCxnSpPr>
        <p:spPr bwMode="auto">
          <a:xfrm>
            <a:off x="6026011" y="3075287"/>
            <a:ext cx="1338775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AutoShape 394"/>
          <p:cNvCxnSpPr>
            <a:cxnSpLocks noChangeShapeType="1"/>
            <a:stCxn id="33" idx="2"/>
            <a:endCxn id="65" idx="0"/>
          </p:cNvCxnSpPr>
          <p:nvPr/>
        </p:nvCxnSpPr>
        <p:spPr bwMode="auto">
          <a:xfrm>
            <a:off x="6537980" y="3075287"/>
            <a:ext cx="826806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2" name="AutoShape 394"/>
          <p:cNvCxnSpPr>
            <a:cxnSpLocks noChangeShapeType="1"/>
            <a:stCxn id="37" idx="2"/>
            <a:endCxn id="65" idx="0"/>
          </p:cNvCxnSpPr>
          <p:nvPr/>
        </p:nvCxnSpPr>
        <p:spPr bwMode="auto">
          <a:xfrm>
            <a:off x="7049949" y="3075287"/>
            <a:ext cx="314837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" name="AutoShape 394"/>
          <p:cNvCxnSpPr>
            <a:cxnSpLocks noChangeShapeType="1"/>
            <a:stCxn id="41" idx="2"/>
            <a:endCxn id="65" idx="0"/>
          </p:cNvCxnSpPr>
          <p:nvPr/>
        </p:nvCxnSpPr>
        <p:spPr bwMode="auto">
          <a:xfrm flipH="1">
            <a:off x="7364786" y="3075287"/>
            <a:ext cx="709101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4" name="그룹 63"/>
          <p:cNvGrpSpPr/>
          <p:nvPr/>
        </p:nvGrpSpPr>
        <p:grpSpPr>
          <a:xfrm>
            <a:off x="5627840" y="3543859"/>
            <a:ext cx="2059222" cy="103855"/>
            <a:chOff x="2185942" y="5747125"/>
            <a:chExt cx="2059222" cy="103855"/>
          </a:xfrm>
        </p:grpSpPr>
        <p:pic>
          <p:nvPicPr>
            <p:cNvPr id="65" name="Picture 9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611" y="5747125"/>
              <a:ext cx="644553" cy="103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" name="Picture 9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5942" y="5747125"/>
              <a:ext cx="644553" cy="103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67" name="AutoShape 394"/>
          <p:cNvCxnSpPr>
            <a:cxnSpLocks noChangeShapeType="1"/>
            <a:endCxn id="49" idx="0"/>
          </p:cNvCxnSpPr>
          <p:nvPr/>
        </p:nvCxnSpPr>
        <p:spPr bwMode="auto">
          <a:xfrm>
            <a:off x="6071571" y="3678468"/>
            <a:ext cx="233840" cy="182580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8" name="AutoShape 394"/>
          <p:cNvCxnSpPr>
            <a:cxnSpLocks noChangeShapeType="1"/>
            <a:endCxn id="50" idx="0"/>
          </p:cNvCxnSpPr>
          <p:nvPr/>
        </p:nvCxnSpPr>
        <p:spPr bwMode="auto">
          <a:xfrm>
            <a:off x="6087024" y="3678468"/>
            <a:ext cx="1189835" cy="182580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9" name="AutoShape 394"/>
          <p:cNvCxnSpPr>
            <a:cxnSpLocks noChangeShapeType="1"/>
            <a:endCxn id="49" idx="0"/>
          </p:cNvCxnSpPr>
          <p:nvPr/>
        </p:nvCxnSpPr>
        <p:spPr bwMode="auto">
          <a:xfrm flipH="1">
            <a:off x="6305411" y="3637127"/>
            <a:ext cx="887242" cy="223921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AutoShape 394"/>
          <p:cNvCxnSpPr>
            <a:cxnSpLocks noChangeShapeType="1"/>
            <a:endCxn id="50" idx="0"/>
          </p:cNvCxnSpPr>
          <p:nvPr/>
        </p:nvCxnSpPr>
        <p:spPr bwMode="auto">
          <a:xfrm>
            <a:off x="7192653" y="3637127"/>
            <a:ext cx="84206" cy="223921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" name="직선 연결선 70"/>
          <p:cNvCxnSpPr/>
          <p:nvPr/>
        </p:nvCxnSpPr>
        <p:spPr bwMode="auto">
          <a:xfrm>
            <a:off x="8475682" y="2314076"/>
            <a:ext cx="1047487" cy="0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rgbClr val="4F81BD">
                <a:lumMod val="50000"/>
              </a:srgb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sp>
        <p:nvSpPr>
          <p:cNvPr id="72" name="Text Box 4"/>
          <p:cNvSpPr txBox="1">
            <a:spLocks noChangeArrowheads="1"/>
          </p:cNvSpPr>
          <p:nvPr/>
        </p:nvSpPr>
        <p:spPr bwMode="auto">
          <a:xfrm>
            <a:off x="8551569" y="2144806"/>
            <a:ext cx="327013" cy="138499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 anchorCtr="1">
            <a:spAutoFit/>
          </a:bodyPr>
          <a:lstStyle>
            <a:lvl1pPr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1pPr>
            <a:lvl2pPr marL="742950" indent="-28575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2pPr>
            <a:lvl3pPr marL="1143000" indent="-22860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3pPr>
            <a:lvl4pPr marL="1600200" indent="-22860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4pPr>
            <a:lvl5pPr marL="2057400" indent="-22860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9pPr>
          </a:lstStyle>
          <a:p>
            <a:pPr marL="0" marR="0" lvl="0" indent="0" defTabSz="147511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외부망</a:t>
            </a:r>
          </a:p>
        </p:txBody>
      </p:sp>
      <p:sp>
        <p:nvSpPr>
          <p:cNvPr id="73" name="Line 71"/>
          <p:cNvSpPr>
            <a:spLocks noChangeShapeType="1"/>
          </p:cNvSpPr>
          <p:nvPr/>
        </p:nvSpPr>
        <p:spPr bwMode="auto">
          <a:xfrm>
            <a:off x="8803485" y="2311584"/>
            <a:ext cx="0" cy="311671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rgbClr val="4F81B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47511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4" name="Rectangle 132"/>
          <p:cNvSpPr>
            <a:spLocks noChangeArrowheads="1"/>
          </p:cNvSpPr>
          <p:nvPr/>
        </p:nvSpPr>
        <p:spPr bwMode="gray">
          <a:xfrm>
            <a:off x="8481392" y="2866664"/>
            <a:ext cx="54601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spc="-1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국가청렴포털</a:t>
            </a:r>
            <a:endParaRPr lang="en-US" altLang="ko-KR" sz="700" kern="0" spc="-100" dirty="0">
              <a:solidFill>
                <a:prstClr val="black">
                  <a:lumMod val="65000"/>
                  <a:lumOff val="35000"/>
                </a:prstClr>
              </a:solidFill>
              <a:latin typeface="나눔고딕 Bold" pitchFamily="50" charset="-127"/>
              <a:ea typeface="나눔고딕 Bold" pitchFamily="50" charset="-127"/>
            </a:endParaRPr>
          </a:p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00" kern="0" spc="-100" noProof="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WEB</a:t>
            </a:r>
            <a:r>
              <a:rPr kumimoji="0" lang="ko-KR" altLang="en-US" sz="700" b="0" i="0" u="none" strike="noStrike" kern="0" cap="none" spc="-1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kumimoji="0" lang="en-US" altLang="ko-KR" sz="700" b="0" i="0" u="none" strike="noStrike" kern="0" cap="none" spc="-1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#1</a:t>
            </a:r>
            <a:endParaRPr kumimoji="0" lang="ko-KR" altLang="en-US" sz="700" b="0" i="0" u="none" strike="noStrike" kern="0" cap="none" spc="-10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</p:txBody>
      </p:sp>
      <p:pic>
        <p:nvPicPr>
          <p:cNvPr id="75" name="Picture 20" descr="D:\모스트비주얼\아이콘 작업\왜가리\서버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9143" y="2417970"/>
            <a:ext cx="261484" cy="43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" name="타원 75"/>
          <p:cNvSpPr/>
          <p:nvPr/>
        </p:nvSpPr>
        <p:spPr>
          <a:xfrm>
            <a:off x="8724417" y="2532533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77" name="타원 76"/>
          <p:cNvSpPr/>
          <p:nvPr/>
        </p:nvSpPr>
        <p:spPr>
          <a:xfrm>
            <a:off x="5418020" y="2536891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78" name="타원 77"/>
          <p:cNvSpPr/>
          <p:nvPr/>
        </p:nvSpPr>
        <p:spPr>
          <a:xfrm>
            <a:off x="5938702" y="2546976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79" name="타원 78"/>
          <p:cNvSpPr/>
          <p:nvPr/>
        </p:nvSpPr>
        <p:spPr>
          <a:xfrm>
            <a:off x="6453302" y="2555940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80" name="타원 79"/>
          <p:cNvSpPr/>
          <p:nvPr/>
        </p:nvSpPr>
        <p:spPr>
          <a:xfrm>
            <a:off x="6961840" y="2546976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81" name="타원 80"/>
          <p:cNvSpPr/>
          <p:nvPr/>
        </p:nvSpPr>
        <p:spPr>
          <a:xfrm>
            <a:off x="7484120" y="2542494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82" name="타원 81"/>
          <p:cNvSpPr/>
          <p:nvPr/>
        </p:nvSpPr>
        <p:spPr>
          <a:xfrm>
            <a:off x="7997140" y="2546976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83" name="Line 71"/>
          <p:cNvSpPr>
            <a:spLocks noChangeShapeType="1"/>
          </p:cNvSpPr>
          <p:nvPr/>
        </p:nvSpPr>
        <p:spPr bwMode="auto">
          <a:xfrm>
            <a:off x="9214746" y="2312728"/>
            <a:ext cx="0" cy="311671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rgbClr val="4F81B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47511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4" name="Rectangle 132"/>
          <p:cNvSpPr>
            <a:spLocks noChangeArrowheads="1"/>
          </p:cNvSpPr>
          <p:nvPr/>
        </p:nvSpPr>
        <p:spPr bwMode="gray">
          <a:xfrm>
            <a:off x="8978429" y="2867808"/>
            <a:ext cx="54601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spc="-1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국가청렴포털</a:t>
            </a:r>
            <a:endParaRPr lang="en-US" altLang="ko-KR" sz="700" kern="0" spc="-100" dirty="0">
              <a:solidFill>
                <a:prstClr val="black">
                  <a:lumMod val="65000"/>
                  <a:lumOff val="35000"/>
                </a:prstClr>
              </a:solidFill>
              <a:latin typeface="나눔고딕 Bold" pitchFamily="50" charset="-127"/>
              <a:ea typeface="나눔고딕 Bold" pitchFamily="50" charset="-127"/>
            </a:endParaRPr>
          </a:p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00" kern="0" spc="-100" noProof="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WEB</a:t>
            </a:r>
            <a:r>
              <a:rPr kumimoji="0" lang="ko-KR" altLang="en-US" sz="700" b="0" i="0" u="none" strike="noStrike" kern="0" cap="none" spc="-1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kumimoji="0" lang="en-US" altLang="ko-KR" sz="700" b="0" i="0" u="none" strike="noStrike" kern="0" cap="none" spc="-1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#2</a:t>
            </a:r>
            <a:endParaRPr kumimoji="0" lang="ko-KR" altLang="en-US" sz="700" b="0" i="0" u="none" strike="noStrike" kern="0" cap="none" spc="-10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</p:txBody>
      </p:sp>
      <p:pic>
        <p:nvPicPr>
          <p:cNvPr id="85" name="Picture 20" descr="D:\모스트비주얼\아이콘 작업\왜가리\서버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4004" y="2419114"/>
            <a:ext cx="261484" cy="43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" name="타원 85"/>
          <p:cNvSpPr/>
          <p:nvPr/>
        </p:nvSpPr>
        <p:spPr>
          <a:xfrm>
            <a:off x="9119278" y="2533677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 smtClean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  <a:endParaRPr kumimoji="1" lang="ko-KR" altLang="en-US" sz="800" b="0" i="0" u="none" strike="noStrike" kern="0" cap="none" spc="0" normalizeH="0" baseline="0" noProof="0" dirty="0">
              <a:ln w="11430"/>
              <a:solidFill>
                <a:prstClr val="white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pic>
        <p:nvPicPr>
          <p:cNvPr id="87" name="그림 134" descr="그림1(1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717" y="2564904"/>
            <a:ext cx="217932" cy="1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그림 134" descr="그림1(1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212" y="2564904"/>
            <a:ext cx="217932" cy="1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" name="그림 134" descr="그림1(1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48" y="2582832"/>
            <a:ext cx="217932" cy="1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" name="타원 89"/>
          <p:cNvSpPr/>
          <p:nvPr/>
        </p:nvSpPr>
        <p:spPr>
          <a:xfrm>
            <a:off x="6217770" y="4056538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91" name="타원 90"/>
          <p:cNvSpPr/>
          <p:nvPr/>
        </p:nvSpPr>
        <p:spPr>
          <a:xfrm>
            <a:off x="7177864" y="4038314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kern="0" dirty="0">
                <a:ln w="11430"/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  <a:endParaRPr kumimoji="1" lang="ko-KR" altLang="en-US" sz="800" b="0" i="0" u="none" strike="noStrike" kern="0" cap="none" spc="0" normalizeH="0" baseline="0" noProof="0" dirty="0">
              <a:ln w="11430"/>
              <a:solidFill>
                <a:prstClr val="white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92" name="Line 71"/>
          <p:cNvSpPr>
            <a:spLocks noChangeShapeType="1"/>
          </p:cNvSpPr>
          <p:nvPr/>
        </p:nvSpPr>
        <p:spPr bwMode="auto">
          <a:xfrm flipH="1">
            <a:off x="9507886" y="2384392"/>
            <a:ext cx="17130" cy="2422470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ko-KR" altLang="en-US" dirty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93" name="Line 71"/>
          <p:cNvSpPr>
            <a:spLocks noChangeShapeType="1"/>
          </p:cNvSpPr>
          <p:nvPr/>
        </p:nvSpPr>
        <p:spPr bwMode="auto">
          <a:xfrm flipH="1">
            <a:off x="8374498" y="2389815"/>
            <a:ext cx="17130" cy="2422470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ko-KR" altLang="en-US" dirty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94" name="Line 71"/>
          <p:cNvSpPr>
            <a:spLocks noChangeShapeType="1"/>
          </p:cNvSpPr>
          <p:nvPr/>
        </p:nvSpPr>
        <p:spPr bwMode="auto">
          <a:xfrm flipH="1" flipV="1">
            <a:off x="8071496" y="3499797"/>
            <a:ext cx="310270" cy="10127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rgbClr val="4F81B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47511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5" name="Rectangle 132"/>
          <p:cNvSpPr>
            <a:spLocks noChangeArrowheads="1"/>
          </p:cNvSpPr>
          <p:nvPr/>
        </p:nvSpPr>
        <p:spPr bwMode="gray">
          <a:xfrm>
            <a:off x="7800235" y="3743206"/>
            <a:ext cx="546019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문서관리</a:t>
            </a:r>
          </a:p>
        </p:txBody>
      </p:sp>
      <p:pic>
        <p:nvPicPr>
          <p:cNvPr id="96" name="Picture 20" descr="D:\모스트비주얼\아이콘 작업\왜가리\서버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0754" y="3294512"/>
            <a:ext cx="261484" cy="43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" name="타원 96"/>
          <p:cNvSpPr/>
          <p:nvPr/>
        </p:nvSpPr>
        <p:spPr>
          <a:xfrm>
            <a:off x="7976028" y="3409075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kern="0" noProof="0" dirty="0">
                <a:ln w="11430"/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  <a:endParaRPr kumimoji="1" lang="ko-KR" altLang="en-US" sz="800" b="0" i="0" u="none" strike="noStrike" kern="0" cap="none" spc="0" normalizeH="0" baseline="0" noProof="0" dirty="0">
              <a:ln w="11430"/>
              <a:solidFill>
                <a:prstClr val="white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pic>
        <p:nvPicPr>
          <p:cNvPr id="98" name="그림 134" descr="그림1(1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654" y="2564904"/>
            <a:ext cx="217932" cy="1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9" name="그룹 98"/>
          <p:cNvGrpSpPr/>
          <p:nvPr/>
        </p:nvGrpSpPr>
        <p:grpSpPr>
          <a:xfrm>
            <a:off x="7792385" y="4421046"/>
            <a:ext cx="581531" cy="556416"/>
            <a:chOff x="7792385" y="4005064"/>
            <a:chExt cx="581531" cy="556416"/>
          </a:xfrm>
        </p:grpSpPr>
        <p:sp>
          <p:nvSpPr>
            <p:cNvPr id="100" name="Rectangle 132"/>
            <p:cNvSpPr>
              <a:spLocks noChangeArrowheads="1"/>
            </p:cNvSpPr>
            <p:nvPr/>
          </p:nvSpPr>
          <p:spPr bwMode="gray">
            <a:xfrm>
              <a:off x="7792385" y="4453758"/>
              <a:ext cx="546019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연계</a:t>
              </a:r>
              <a:endPara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endParaRPr>
            </a:p>
          </p:txBody>
        </p:sp>
        <p:grpSp>
          <p:nvGrpSpPr>
            <p:cNvPr id="101" name="그룹 100"/>
            <p:cNvGrpSpPr/>
            <p:nvPr/>
          </p:nvGrpSpPr>
          <p:grpSpPr>
            <a:xfrm>
              <a:off x="7932904" y="4005064"/>
              <a:ext cx="441012" cy="430856"/>
              <a:chOff x="7932904" y="4005064"/>
              <a:chExt cx="441012" cy="430856"/>
            </a:xfrm>
          </p:grpSpPr>
          <p:sp>
            <p:nvSpPr>
              <p:cNvPr id="102" name="Line 71"/>
              <p:cNvSpPr>
                <a:spLocks noChangeShapeType="1"/>
              </p:cNvSpPr>
              <p:nvPr/>
            </p:nvSpPr>
            <p:spPr bwMode="auto">
              <a:xfrm flipH="1" flipV="1">
                <a:off x="8063646" y="4210349"/>
                <a:ext cx="310270" cy="10127"/>
              </a:xfrm>
              <a:prstGeom prst="line">
                <a:avLst/>
              </a:prstGeom>
              <a:solidFill>
                <a:srgbClr val="CCCCFF"/>
              </a:solidFill>
              <a:ln w="12700" cap="flat" cmpd="sng" algn="ctr">
                <a:solidFill>
                  <a:srgbClr val="4F81BD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147511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103" name="Picture 20" descr="D:\모스트비주얼\아이콘 작업\왜가리\서버1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932904" y="4005064"/>
                <a:ext cx="261484" cy="4308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04" name="직사각형 103"/>
          <p:cNvSpPr/>
          <p:nvPr/>
        </p:nvSpPr>
        <p:spPr>
          <a:xfrm>
            <a:off x="416496" y="2132856"/>
            <a:ext cx="792088" cy="301256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5" name="직사각형 104"/>
          <p:cNvSpPr/>
          <p:nvPr/>
        </p:nvSpPr>
        <p:spPr>
          <a:xfrm>
            <a:off x="416496" y="2132857"/>
            <a:ext cx="792088" cy="178728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인터넷망</a:t>
            </a:r>
            <a:endParaRPr lang="ko-KR" altLang="en-US" sz="9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6" name="직사각형 105"/>
          <p:cNvSpPr/>
          <p:nvPr/>
        </p:nvSpPr>
        <p:spPr>
          <a:xfrm>
            <a:off x="1640632" y="2132856"/>
            <a:ext cx="2986168" cy="301256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7" name="직사각형 106"/>
          <p:cNvSpPr/>
          <p:nvPr/>
        </p:nvSpPr>
        <p:spPr>
          <a:xfrm>
            <a:off x="1640632" y="2132857"/>
            <a:ext cx="2986167" cy="178728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행정업무망</a:t>
            </a:r>
            <a:endParaRPr lang="ko-KR" altLang="en-US" sz="9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08" name="직선 연결선 107"/>
          <p:cNvCxnSpPr/>
          <p:nvPr/>
        </p:nvCxnSpPr>
        <p:spPr>
          <a:xfrm>
            <a:off x="526948" y="3284984"/>
            <a:ext cx="589156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연결선 108"/>
          <p:cNvCxnSpPr/>
          <p:nvPr/>
        </p:nvCxnSpPr>
        <p:spPr>
          <a:xfrm>
            <a:off x="526948" y="4077072"/>
            <a:ext cx="589156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0" name="그룹 109"/>
          <p:cNvGrpSpPr/>
          <p:nvPr/>
        </p:nvGrpSpPr>
        <p:grpSpPr>
          <a:xfrm>
            <a:off x="635579" y="4166496"/>
            <a:ext cx="401072" cy="476146"/>
            <a:chOff x="-2270206" y="1104072"/>
            <a:chExt cx="401072" cy="476146"/>
          </a:xfrm>
        </p:grpSpPr>
        <p:pic>
          <p:nvPicPr>
            <p:cNvPr id="111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2" name="TextBox 111"/>
            <p:cNvSpPr txBox="1"/>
            <p:nvPr/>
          </p:nvSpPr>
          <p:spPr>
            <a:xfrm>
              <a:off x="-2270206" y="1104072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cxnSp>
        <p:nvCxnSpPr>
          <p:cNvPr id="113" name="직선 연결선 112"/>
          <p:cNvCxnSpPr/>
          <p:nvPr/>
        </p:nvCxnSpPr>
        <p:spPr>
          <a:xfrm>
            <a:off x="1784648" y="3284984"/>
            <a:ext cx="86258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연결선 113"/>
          <p:cNvCxnSpPr/>
          <p:nvPr/>
        </p:nvCxnSpPr>
        <p:spPr>
          <a:xfrm>
            <a:off x="2904387" y="3284984"/>
            <a:ext cx="1528120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직선 연결선 114"/>
          <p:cNvCxnSpPr/>
          <p:nvPr/>
        </p:nvCxnSpPr>
        <p:spPr>
          <a:xfrm>
            <a:off x="1784648" y="4077072"/>
            <a:ext cx="86258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연결선 115"/>
          <p:cNvCxnSpPr/>
          <p:nvPr/>
        </p:nvCxnSpPr>
        <p:spPr>
          <a:xfrm>
            <a:off x="2904387" y="4077072"/>
            <a:ext cx="1528120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그룹 116"/>
          <p:cNvGrpSpPr/>
          <p:nvPr/>
        </p:nvGrpSpPr>
        <p:grpSpPr>
          <a:xfrm>
            <a:off x="2038560" y="4380330"/>
            <a:ext cx="647934" cy="505352"/>
            <a:chOff x="-905751" y="1881563"/>
            <a:chExt cx="647934" cy="505352"/>
          </a:xfrm>
        </p:grpSpPr>
        <p:pic>
          <p:nvPicPr>
            <p:cNvPr id="118" name="Picture 31" descr="1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-701368" y="1881563"/>
              <a:ext cx="232891" cy="332492"/>
            </a:xfrm>
            <a:prstGeom prst="rect">
              <a:avLst/>
            </a:prstGeom>
            <a:noFill/>
          </p:spPr>
        </p:pic>
        <p:sp>
          <p:nvSpPr>
            <p:cNvPr id="119" name="TextBox 118"/>
            <p:cNvSpPr txBox="1"/>
            <p:nvPr/>
          </p:nvSpPr>
          <p:spPr>
            <a:xfrm>
              <a:off x="-905751" y="2202249"/>
              <a:ext cx="64793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NAS </a:t>
              </a: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스토리지</a:t>
              </a:r>
            </a:p>
          </p:txBody>
        </p:sp>
      </p:grpSp>
      <p:grpSp>
        <p:nvGrpSpPr>
          <p:cNvPr id="120" name="그룹 119"/>
          <p:cNvGrpSpPr/>
          <p:nvPr/>
        </p:nvGrpSpPr>
        <p:grpSpPr>
          <a:xfrm>
            <a:off x="3710451" y="4616632"/>
            <a:ext cx="647934" cy="505352"/>
            <a:chOff x="-905750" y="1881563"/>
            <a:chExt cx="647934" cy="505352"/>
          </a:xfrm>
        </p:grpSpPr>
        <p:pic>
          <p:nvPicPr>
            <p:cNvPr id="121" name="Picture 31" descr="1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-701368" y="1881563"/>
              <a:ext cx="232891" cy="332492"/>
            </a:xfrm>
            <a:prstGeom prst="rect">
              <a:avLst/>
            </a:prstGeom>
            <a:noFill/>
          </p:spPr>
        </p:pic>
        <p:sp>
          <p:nvSpPr>
            <p:cNvPr id="122" name="TextBox 121"/>
            <p:cNvSpPr txBox="1"/>
            <p:nvPr/>
          </p:nvSpPr>
          <p:spPr>
            <a:xfrm>
              <a:off x="-905750" y="2202249"/>
              <a:ext cx="64793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SAN </a:t>
              </a: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스토리지</a:t>
              </a:r>
            </a:p>
          </p:txBody>
        </p:sp>
      </p:grpSp>
      <p:grpSp>
        <p:nvGrpSpPr>
          <p:cNvPr id="123" name="그룹 122"/>
          <p:cNvGrpSpPr/>
          <p:nvPr/>
        </p:nvGrpSpPr>
        <p:grpSpPr>
          <a:xfrm>
            <a:off x="3455886" y="4221088"/>
            <a:ext cx="1132041" cy="267290"/>
            <a:chOff x="-1155851" y="1858448"/>
            <a:chExt cx="1132041" cy="267290"/>
          </a:xfrm>
        </p:grpSpPr>
        <p:grpSp>
          <p:nvGrpSpPr>
            <p:cNvPr id="124" name="그룹 123"/>
            <p:cNvGrpSpPr/>
            <p:nvPr/>
          </p:nvGrpSpPr>
          <p:grpSpPr>
            <a:xfrm>
              <a:off x="-1155851" y="1858448"/>
              <a:ext cx="575800" cy="267290"/>
              <a:chOff x="-1155851" y="1858448"/>
              <a:chExt cx="575800" cy="267290"/>
            </a:xfrm>
          </p:grpSpPr>
          <p:pic>
            <p:nvPicPr>
              <p:cNvPr id="128" name="Picture 69"/>
              <p:cNvPicPr>
                <a:picLocks noChangeArrowheads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-1095671" y="1858448"/>
                <a:ext cx="432048" cy="116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29" name="TextBox 128"/>
              <p:cNvSpPr txBox="1"/>
              <p:nvPr/>
            </p:nvSpPr>
            <p:spPr>
              <a:xfrm>
                <a:off x="-1155851" y="1941072"/>
                <a:ext cx="575800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SAN </a:t>
                </a:r>
                <a:r>
                  <a:rPr lang="ko-KR" altLang="en-US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스위치</a:t>
                </a:r>
              </a:p>
            </p:txBody>
          </p:sp>
        </p:grpSp>
        <p:grpSp>
          <p:nvGrpSpPr>
            <p:cNvPr id="125" name="그룹 124"/>
            <p:cNvGrpSpPr/>
            <p:nvPr/>
          </p:nvGrpSpPr>
          <p:grpSpPr>
            <a:xfrm>
              <a:off x="-599610" y="1858448"/>
              <a:ext cx="575800" cy="267290"/>
              <a:chOff x="-1155851" y="1858448"/>
              <a:chExt cx="575800" cy="267290"/>
            </a:xfrm>
          </p:grpSpPr>
          <p:pic>
            <p:nvPicPr>
              <p:cNvPr id="126" name="Picture 69"/>
              <p:cNvPicPr>
                <a:picLocks noChangeArrowheads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-1095671" y="1858448"/>
                <a:ext cx="432048" cy="116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27" name="TextBox 126"/>
              <p:cNvSpPr txBox="1"/>
              <p:nvPr/>
            </p:nvSpPr>
            <p:spPr>
              <a:xfrm>
                <a:off x="-1155851" y="1941072"/>
                <a:ext cx="575800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SAN </a:t>
                </a:r>
                <a:r>
                  <a:rPr lang="ko-KR" altLang="en-US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스위치</a:t>
                </a:r>
              </a:p>
            </p:txBody>
          </p:sp>
        </p:grpSp>
      </p:grpSp>
      <p:grpSp>
        <p:nvGrpSpPr>
          <p:cNvPr id="130" name="그룹 129"/>
          <p:cNvGrpSpPr/>
          <p:nvPr/>
        </p:nvGrpSpPr>
        <p:grpSpPr>
          <a:xfrm>
            <a:off x="544443" y="3417177"/>
            <a:ext cx="538930" cy="544703"/>
            <a:chOff x="-1964292" y="1628800"/>
            <a:chExt cx="538930" cy="544703"/>
          </a:xfrm>
        </p:grpSpPr>
        <p:sp>
          <p:nvSpPr>
            <p:cNvPr id="131" name="TextBox 130"/>
            <p:cNvSpPr txBox="1"/>
            <p:nvPr/>
          </p:nvSpPr>
          <p:spPr>
            <a:xfrm>
              <a:off x="-1964292" y="1896504"/>
              <a:ext cx="5389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홈페이지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WEB #1,2</a:t>
              </a:r>
              <a:endParaRPr lang="ko-KR" altLang="en-US" sz="6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32" name="그룹 131"/>
            <p:cNvGrpSpPr/>
            <p:nvPr/>
          </p:nvGrpSpPr>
          <p:grpSpPr>
            <a:xfrm>
              <a:off x="-1872662" y="1628800"/>
              <a:ext cx="367185" cy="295538"/>
              <a:chOff x="-1181519" y="2132856"/>
              <a:chExt cx="367185" cy="397688"/>
            </a:xfrm>
          </p:grpSpPr>
          <p:pic>
            <p:nvPicPr>
              <p:cNvPr id="133" name="Picture 744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181519" y="2132856"/>
                <a:ext cx="214785" cy="39768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4" name="Picture 744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029119" y="2132856"/>
                <a:ext cx="214785" cy="39768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135" name="그룹 134"/>
          <p:cNvGrpSpPr/>
          <p:nvPr/>
        </p:nvGrpSpPr>
        <p:grpSpPr>
          <a:xfrm>
            <a:off x="1767631" y="4166496"/>
            <a:ext cx="401072" cy="476919"/>
            <a:chOff x="-2270206" y="1103299"/>
            <a:chExt cx="401072" cy="476919"/>
          </a:xfrm>
        </p:grpSpPr>
        <p:pic>
          <p:nvPicPr>
            <p:cNvPr id="136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7" name="TextBox 136"/>
            <p:cNvSpPr txBox="1"/>
            <p:nvPr/>
          </p:nvSpPr>
          <p:spPr>
            <a:xfrm>
              <a:off x="-2270206" y="1103299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grpSp>
        <p:nvGrpSpPr>
          <p:cNvPr id="138" name="그룹 137"/>
          <p:cNvGrpSpPr/>
          <p:nvPr/>
        </p:nvGrpSpPr>
        <p:grpSpPr>
          <a:xfrm>
            <a:off x="2984076" y="4310099"/>
            <a:ext cx="401072" cy="476919"/>
            <a:chOff x="-2270206" y="1103299"/>
            <a:chExt cx="401072" cy="476919"/>
          </a:xfrm>
        </p:grpSpPr>
        <p:pic>
          <p:nvPicPr>
            <p:cNvPr id="139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0" name="TextBox 139"/>
            <p:cNvSpPr txBox="1"/>
            <p:nvPr/>
          </p:nvSpPr>
          <p:spPr>
            <a:xfrm>
              <a:off x="-2270206" y="1103299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cxnSp>
        <p:nvCxnSpPr>
          <p:cNvPr id="141" name="직선 연결선 140"/>
          <p:cNvCxnSpPr/>
          <p:nvPr/>
        </p:nvCxnSpPr>
        <p:spPr>
          <a:xfrm>
            <a:off x="800776" y="3046187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직선 연결선 141"/>
          <p:cNvCxnSpPr/>
          <p:nvPr/>
        </p:nvCxnSpPr>
        <p:spPr>
          <a:xfrm>
            <a:off x="834896" y="4075525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3" name="그룹 142"/>
          <p:cNvGrpSpPr/>
          <p:nvPr/>
        </p:nvGrpSpPr>
        <p:grpSpPr>
          <a:xfrm>
            <a:off x="601720" y="2677856"/>
            <a:ext cx="401072" cy="474936"/>
            <a:chOff x="-2270206" y="1105282"/>
            <a:chExt cx="401072" cy="474936"/>
          </a:xfrm>
        </p:grpSpPr>
        <p:pic>
          <p:nvPicPr>
            <p:cNvPr id="144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5" name="TextBox 144"/>
            <p:cNvSpPr txBox="1"/>
            <p:nvPr/>
          </p:nvSpPr>
          <p:spPr>
            <a:xfrm>
              <a:off x="-2270206" y="1105282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cxnSp>
        <p:nvCxnSpPr>
          <p:cNvPr id="146" name="직선 연결선 145"/>
          <p:cNvCxnSpPr/>
          <p:nvPr/>
        </p:nvCxnSpPr>
        <p:spPr>
          <a:xfrm>
            <a:off x="1959728" y="3043953"/>
            <a:ext cx="0" cy="463879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직선 연결선 146"/>
          <p:cNvCxnSpPr/>
          <p:nvPr/>
        </p:nvCxnSpPr>
        <p:spPr>
          <a:xfrm>
            <a:off x="2374360" y="3043953"/>
            <a:ext cx="0" cy="463879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8" name="그룹 147"/>
          <p:cNvGrpSpPr/>
          <p:nvPr/>
        </p:nvGrpSpPr>
        <p:grpSpPr>
          <a:xfrm>
            <a:off x="2162016" y="2677856"/>
            <a:ext cx="401072" cy="476919"/>
            <a:chOff x="-2270206" y="1103299"/>
            <a:chExt cx="401072" cy="476919"/>
          </a:xfrm>
        </p:grpSpPr>
        <p:pic>
          <p:nvPicPr>
            <p:cNvPr id="149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0" name="TextBox 149"/>
            <p:cNvSpPr txBox="1"/>
            <p:nvPr/>
          </p:nvSpPr>
          <p:spPr>
            <a:xfrm>
              <a:off x="-2270206" y="1103299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grpSp>
        <p:nvGrpSpPr>
          <p:cNvPr id="151" name="그룹 150"/>
          <p:cNvGrpSpPr/>
          <p:nvPr/>
        </p:nvGrpSpPr>
        <p:grpSpPr>
          <a:xfrm>
            <a:off x="1751813" y="2677856"/>
            <a:ext cx="401072" cy="476919"/>
            <a:chOff x="-2270206" y="1103299"/>
            <a:chExt cx="401072" cy="476919"/>
          </a:xfrm>
        </p:grpSpPr>
        <p:pic>
          <p:nvPicPr>
            <p:cNvPr id="152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3" name="TextBox 152"/>
            <p:cNvSpPr txBox="1"/>
            <p:nvPr/>
          </p:nvSpPr>
          <p:spPr>
            <a:xfrm>
              <a:off x="-2270206" y="1103299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grpSp>
        <p:nvGrpSpPr>
          <p:cNvPr id="154" name="그룹 153"/>
          <p:cNvGrpSpPr/>
          <p:nvPr/>
        </p:nvGrpSpPr>
        <p:grpSpPr>
          <a:xfrm>
            <a:off x="1715462" y="3436912"/>
            <a:ext cx="473206" cy="537487"/>
            <a:chOff x="-912087" y="1628800"/>
            <a:chExt cx="473206" cy="537487"/>
          </a:xfrm>
        </p:grpSpPr>
        <p:pic>
          <p:nvPicPr>
            <p:cNvPr id="155" name="Picture 744"/>
            <p:cNvPicPr>
              <a:picLocks noChangeAspect="1" noChangeArrowheads="1"/>
            </p:cNvPicPr>
            <p:nvPr/>
          </p:nvPicPr>
          <p:blipFill>
            <a:blip r:embed="rId9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89022" y="1628800"/>
              <a:ext cx="214785" cy="29553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sp>
          <p:nvSpPr>
            <p:cNvPr id="156" name="TextBox 155"/>
            <p:cNvSpPr txBox="1"/>
            <p:nvPr/>
          </p:nvSpPr>
          <p:spPr>
            <a:xfrm>
              <a:off x="-912087" y="1889288"/>
              <a:ext cx="4732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홈페이지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WAS</a:t>
              </a:r>
              <a:endParaRPr lang="ko-KR" altLang="en-US" sz="6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57" name="그룹 156"/>
          <p:cNvGrpSpPr/>
          <p:nvPr/>
        </p:nvGrpSpPr>
        <p:grpSpPr>
          <a:xfrm>
            <a:off x="2168928" y="3436912"/>
            <a:ext cx="401072" cy="537487"/>
            <a:chOff x="-876018" y="1628800"/>
            <a:chExt cx="401072" cy="537487"/>
          </a:xfrm>
        </p:grpSpPr>
        <p:pic>
          <p:nvPicPr>
            <p:cNvPr id="158" name="Picture 744"/>
            <p:cNvPicPr>
              <a:picLocks noChangeAspect="1" noChangeArrowheads="1"/>
            </p:cNvPicPr>
            <p:nvPr/>
          </p:nvPicPr>
          <p:blipFill>
            <a:blip r:embed="rId9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89022" y="1628800"/>
              <a:ext cx="214785" cy="29553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sp>
          <p:nvSpPr>
            <p:cNvPr id="159" name="TextBox 158"/>
            <p:cNvSpPr txBox="1"/>
            <p:nvPr/>
          </p:nvSpPr>
          <p:spPr>
            <a:xfrm>
              <a:off x="-876018" y="1889288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청렴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e</a:t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시스템</a:t>
              </a:r>
            </a:p>
          </p:txBody>
        </p:sp>
      </p:grpSp>
      <p:cxnSp>
        <p:nvCxnSpPr>
          <p:cNvPr id="160" name="직선 연결선 159"/>
          <p:cNvCxnSpPr/>
          <p:nvPr/>
        </p:nvCxnSpPr>
        <p:spPr>
          <a:xfrm>
            <a:off x="3242678" y="3042418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직선 연결선 160"/>
          <p:cNvCxnSpPr/>
          <p:nvPr/>
        </p:nvCxnSpPr>
        <p:spPr>
          <a:xfrm>
            <a:off x="3483790" y="3283530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직선 연결선 161"/>
          <p:cNvCxnSpPr/>
          <p:nvPr/>
        </p:nvCxnSpPr>
        <p:spPr>
          <a:xfrm>
            <a:off x="3975952" y="3276613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" name="그룹 162"/>
          <p:cNvGrpSpPr/>
          <p:nvPr/>
        </p:nvGrpSpPr>
        <p:grpSpPr>
          <a:xfrm>
            <a:off x="3333885" y="3416440"/>
            <a:ext cx="961552" cy="537487"/>
            <a:chOff x="1821717" y="3416440"/>
            <a:chExt cx="961552" cy="537487"/>
          </a:xfrm>
        </p:grpSpPr>
        <p:grpSp>
          <p:nvGrpSpPr>
            <p:cNvPr id="164" name="그룹 163"/>
            <p:cNvGrpSpPr/>
            <p:nvPr/>
          </p:nvGrpSpPr>
          <p:grpSpPr>
            <a:xfrm>
              <a:off x="1821717" y="3416440"/>
              <a:ext cx="328936" cy="537487"/>
              <a:chOff x="-839952" y="1628800"/>
              <a:chExt cx="328936" cy="537487"/>
            </a:xfrm>
          </p:grpSpPr>
          <p:pic>
            <p:nvPicPr>
              <p:cNvPr id="168" name="Picture 744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789022" y="1628800"/>
                <a:ext cx="214785" cy="29553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69" name="TextBox 168"/>
              <p:cNvSpPr txBox="1"/>
              <p:nvPr/>
            </p:nvSpPr>
            <p:spPr>
              <a:xfrm>
                <a:off x="-839952" y="1889288"/>
                <a:ext cx="32893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통합</a:t>
                </a:r>
                <a: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DB</a:t>
                </a:r>
                <a:endPara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165" name="그룹 164"/>
            <p:cNvGrpSpPr/>
            <p:nvPr/>
          </p:nvGrpSpPr>
          <p:grpSpPr>
            <a:xfrm>
              <a:off x="2185027" y="3416440"/>
              <a:ext cx="598242" cy="537487"/>
              <a:chOff x="-974606" y="1628800"/>
              <a:chExt cx="598242" cy="537487"/>
            </a:xfrm>
          </p:grpSpPr>
          <p:pic>
            <p:nvPicPr>
              <p:cNvPr id="166" name="Picture 744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789022" y="1628800"/>
                <a:ext cx="214785" cy="29553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67" name="TextBox 166"/>
              <p:cNvSpPr txBox="1"/>
              <p:nvPr/>
            </p:nvSpPr>
            <p:spPr>
              <a:xfrm>
                <a:off x="-974606" y="1889288"/>
                <a:ext cx="59824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제도개선</a:t>
                </a:r>
                <a: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e-Book </a:t>
                </a:r>
                <a:r>
                  <a:rPr lang="ko-KR" altLang="en-US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변환</a:t>
                </a:r>
              </a:p>
            </p:txBody>
          </p:sp>
        </p:grpSp>
      </p:grpSp>
      <p:grpSp>
        <p:nvGrpSpPr>
          <p:cNvPr id="170" name="그룹 169"/>
          <p:cNvGrpSpPr/>
          <p:nvPr/>
        </p:nvGrpSpPr>
        <p:grpSpPr>
          <a:xfrm>
            <a:off x="3039760" y="2677856"/>
            <a:ext cx="401072" cy="476919"/>
            <a:chOff x="-2270206" y="1103299"/>
            <a:chExt cx="401072" cy="476919"/>
          </a:xfrm>
        </p:grpSpPr>
        <p:pic>
          <p:nvPicPr>
            <p:cNvPr id="171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2" name="TextBox 171"/>
            <p:cNvSpPr txBox="1"/>
            <p:nvPr/>
          </p:nvSpPr>
          <p:spPr>
            <a:xfrm>
              <a:off x="-2270206" y="1103299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cxnSp>
        <p:nvCxnSpPr>
          <p:cNvPr id="173" name="직선 연결선 172"/>
          <p:cNvCxnSpPr>
            <a:stCxn id="149" idx="3"/>
            <a:endCxn id="171" idx="1"/>
          </p:cNvCxnSpPr>
          <p:nvPr/>
        </p:nvCxnSpPr>
        <p:spPr>
          <a:xfrm>
            <a:off x="2470187" y="3035050"/>
            <a:ext cx="666254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" name="그림 173"/>
          <p:cNvPicPr>
            <a:picLocks noChangeAspect="1"/>
          </p:cNvPicPr>
          <p:nvPr/>
        </p:nvPicPr>
        <p:blipFill>
          <a:blip r:embed="rId11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42415" y="2907234"/>
            <a:ext cx="288032" cy="281052"/>
          </a:xfrm>
          <a:prstGeom prst="rect">
            <a:avLst/>
          </a:prstGeom>
        </p:spPr>
      </p:pic>
      <p:cxnSp>
        <p:nvCxnSpPr>
          <p:cNvPr id="175" name="꺾인 연결선 174"/>
          <p:cNvCxnSpPr>
            <a:stCxn id="145" idx="0"/>
            <a:endCxn id="172" idx="0"/>
          </p:cNvCxnSpPr>
          <p:nvPr/>
        </p:nvCxnSpPr>
        <p:spPr>
          <a:xfrm rot="5400000" flipH="1" flipV="1">
            <a:off x="2021276" y="1458836"/>
            <a:ext cx="12700" cy="2438040"/>
          </a:xfrm>
          <a:prstGeom prst="bentConnector3">
            <a:avLst>
              <a:gd name="adj1" fmla="val 832835"/>
            </a:avLst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직선 연결선 175"/>
          <p:cNvCxnSpPr>
            <a:stCxn id="144" idx="3"/>
            <a:endCxn id="152" idx="1"/>
          </p:cNvCxnSpPr>
          <p:nvPr/>
        </p:nvCxnSpPr>
        <p:spPr>
          <a:xfrm>
            <a:off x="909891" y="3033067"/>
            <a:ext cx="938603" cy="198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7" name="그룹 176"/>
          <p:cNvGrpSpPr/>
          <p:nvPr/>
        </p:nvGrpSpPr>
        <p:grpSpPr>
          <a:xfrm>
            <a:off x="1275720" y="2456050"/>
            <a:ext cx="288032" cy="749946"/>
            <a:chOff x="1275720" y="2456050"/>
            <a:chExt cx="288032" cy="749946"/>
          </a:xfrm>
        </p:grpSpPr>
        <p:pic>
          <p:nvPicPr>
            <p:cNvPr id="178" name="그림 177"/>
            <p:cNvPicPr>
              <a:picLocks noChangeAspect="1"/>
            </p:cNvPicPr>
            <p:nvPr/>
          </p:nvPicPr>
          <p:blipFill>
            <a:blip r:embed="rId11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275720" y="2456050"/>
              <a:ext cx="288032" cy="281052"/>
            </a:xfrm>
            <a:prstGeom prst="rect">
              <a:avLst/>
            </a:prstGeom>
          </p:spPr>
        </p:pic>
        <p:pic>
          <p:nvPicPr>
            <p:cNvPr id="179" name="그림 178"/>
            <p:cNvPicPr>
              <a:picLocks noChangeAspect="1"/>
            </p:cNvPicPr>
            <p:nvPr/>
          </p:nvPicPr>
          <p:blipFill>
            <a:blip r:embed="rId11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275720" y="2924944"/>
              <a:ext cx="288032" cy="281052"/>
            </a:xfrm>
            <a:prstGeom prst="rect">
              <a:avLst/>
            </a:prstGeom>
          </p:spPr>
        </p:pic>
      </p:grpSp>
      <p:cxnSp>
        <p:nvCxnSpPr>
          <p:cNvPr id="180" name="직선 연결선 179"/>
          <p:cNvCxnSpPr>
            <a:stCxn id="111" idx="3"/>
            <a:endCxn id="136" idx="1"/>
          </p:cNvCxnSpPr>
          <p:nvPr/>
        </p:nvCxnSpPr>
        <p:spPr>
          <a:xfrm>
            <a:off x="943750" y="4522917"/>
            <a:ext cx="920562" cy="77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직선 연결선 180"/>
          <p:cNvCxnSpPr/>
          <p:nvPr/>
        </p:nvCxnSpPr>
        <p:spPr>
          <a:xfrm>
            <a:off x="1962784" y="3948212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직선 연결선 181"/>
          <p:cNvCxnSpPr>
            <a:endCxn id="118" idx="0"/>
          </p:cNvCxnSpPr>
          <p:nvPr/>
        </p:nvCxnSpPr>
        <p:spPr>
          <a:xfrm flipH="1">
            <a:off x="2359389" y="3948212"/>
            <a:ext cx="1324" cy="432118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꺾인 연결선 182"/>
          <p:cNvCxnSpPr>
            <a:stCxn id="111" idx="2"/>
            <a:endCxn id="139" idx="2"/>
          </p:cNvCxnSpPr>
          <p:nvPr/>
        </p:nvCxnSpPr>
        <p:spPr>
          <a:xfrm rot="16200000" flipH="1">
            <a:off x="1940065" y="3540581"/>
            <a:ext cx="144376" cy="2348497"/>
          </a:xfrm>
          <a:prstGeom prst="bentConnector3">
            <a:avLst>
              <a:gd name="adj1" fmla="val 258337"/>
            </a:avLst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4" name="그룹 183"/>
          <p:cNvGrpSpPr/>
          <p:nvPr/>
        </p:nvGrpSpPr>
        <p:grpSpPr>
          <a:xfrm>
            <a:off x="1275720" y="4389830"/>
            <a:ext cx="288032" cy="763594"/>
            <a:chOff x="1275720" y="2510642"/>
            <a:chExt cx="288032" cy="763594"/>
          </a:xfrm>
        </p:grpSpPr>
        <p:pic>
          <p:nvPicPr>
            <p:cNvPr id="185" name="그림 184"/>
            <p:cNvPicPr>
              <a:picLocks noChangeAspect="1"/>
            </p:cNvPicPr>
            <p:nvPr/>
          </p:nvPicPr>
          <p:blipFill>
            <a:blip r:embed="rId11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275720" y="2510642"/>
              <a:ext cx="288032" cy="281052"/>
            </a:xfrm>
            <a:prstGeom prst="rect">
              <a:avLst/>
            </a:prstGeom>
          </p:spPr>
        </p:pic>
        <p:pic>
          <p:nvPicPr>
            <p:cNvPr id="186" name="그림 185"/>
            <p:cNvPicPr>
              <a:picLocks noChangeAspect="1"/>
            </p:cNvPicPr>
            <p:nvPr/>
          </p:nvPicPr>
          <p:blipFill>
            <a:blip r:embed="rId11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275720" y="2993184"/>
              <a:ext cx="288032" cy="281052"/>
            </a:xfrm>
            <a:prstGeom prst="rect">
              <a:avLst/>
            </a:prstGeom>
          </p:spPr>
        </p:pic>
      </p:grpSp>
      <p:cxnSp>
        <p:nvCxnSpPr>
          <p:cNvPr id="187" name="직선 연결선 186"/>
          <p:cNvCxnSpPr/>
          <p:nvPr/>
        </p:nvCxnSpPr>
        <p:spPr>
          <a:xfrm>
            <a:off x="3495424" y="3925092"/>
            <a:ext cx="0" cy="147805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직선 연결선 187"/>
          <p:cNvCxnSpPr/>
          <p:nvPr/>
        </p:nvCxnSpPr>
        <p:spPr>
          <a:xfrm>
            <a:off x="3969128" y="3925092"/>
            <a:ext cx="0" cy="147805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직선 연결선 188"/>
          <p:cNvCxnSpPr/>
          <p:nvPr/>
        </p:nvCxnSpPr>
        <p:spPr>
          <a:xfrm>
            <a:off x="3186920" y="4067947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직선 연결선 189"/>
          <p:cNvCxnSpPr>
            <a:stCxn id="169" idx="2"/>
            <a:endCxn id="128" idx="0"/>
          </p:cNvCxnSpPr>
          <p:nvPr/>
        </p:nvCxnSpPr>
        <p:spPr>
          <a:xfrm>
            <a:off x="3498353" y="3953927"/>
            <a:ext cx="233737" cy="26716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직선 연결선 190"/>
          <p:cNvCxnSpPr>
            <a:stCxn id="167" idx="2"/>
          </p:cNvCxnSpPr>
          <p:nvPr/>
        </p:nvCxnSpPr>
        <p:spPr>
          <a:xfrm flipH="1">
            <a:off x="3743787" y="3953927"/>
            <a:ext cx="252529" cy="256422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직선 연결선 191"/>
          <p:cNvCxnSpPr>
            <a:stCxn id="169" idx="2"/>
            <a:endCxn id="126" idx="0"/>
          </p:cNvCxnSpPr>
          <p:nvPr/>
        </p:nvCxnSpPr>
        <p:spPr>
          <a:xfrm>
            <a:off x="3498353" y="3953927"/>
            <a:ext cx="789978" cy="26716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직선 연결선 192"/>
          <p:cNvCxnSpPr>
            <a:stCxn id="167" idx="2"/>
          </p:cNvCxnSpPr>
          <p:nvPr/>
        </p:nvCxnSpPr>
        <p:spPr>
          <a:xfrm>
            <a:off x="3996316" y="3953927"/>
            <a:ext cx="283888" cy="2604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직선 연결선 193"/>
          <p:cNvCxnSpPr>
            <a:stCxn id="129" idx="2"/>
            <a:endCxn id="121" idx="0"/>
          </p:cNvCxnSpPr>
          <p:nvPr/>
        </p:nvCxnSpPr>
        <p:spPr>
          <a:xfrm>
            <a:off x="3743786" y="4488378"/>
            <a:ext cx="287493" cy="128254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직선 연결선 194"/>
          <p:cNvCxnSpPr>
            <a:stCxn id="127" idx="2"/>
            <a:endCxn id="121" idx="0"/>
          </p:cNvCxnSpPr>
          <p:nvPr/>
        </p:nvCxnSpPr>
        <p:spPr>
          <a:xfrm flipH="1">
            <a:off x="4031279" y="4488378"/>
            <a:ext cx="268748" cy="128254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타원 195"/>
          <p:cNvSpPr/>
          <p:nvPr/>
        </p:nvSpPr>
        <p:spPr>
          <a:xfrm>
            <a:off x="7977336" y="4566570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 smtClean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  <a:endParaRPr kumimoji="1" lang="ko-KR" altLang="en-US" sz="800" b="0" i="0" u="none" strike="noStrike" kern="0" cap="none" spc="0" normalizeH="0" baseline="0" noProof="0" dirty="0">
              <a:ln w="11430"/>
              <a:solidFill>
                <a:prstClr val="white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7807151" y="4014343"/>
            <a:ext cx="569387" cy="451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700"/>
              </a:lnSpc>
            </a:pPr>
            <a:r>
              <a:rPr lang="en-US" altLang="ko-KR" sz="8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PDF</a:t>
            </a:r>
            <a:r>
              <a:rPr lang="ko-KR" altLang="en-US" sz="8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변환</a:t>
            </a:r>
            <a:endParaRPr lang="en-US" altLang="ko-KR" sz="800" kern="0" dirty="0" smtClean="0">
              <a:solidFill>
                <a:prstClr val="black">
                  <a:lumMod val="65000"/>
                  <a:lumOff val="35000"/>
                </a:prstClr>
              </a:solidFill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ts val="700"/>
              </a:lnSpc>
            </a:pPr>
            <a:r>
              <a:rPr lang="en-US" altLang="ko-KR" sz="8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E-book</a:t>
            </a:r>
          </a:p>
          <a:p>
            <a:pPr>
              <a:lnSpc>
                <a:spcPts val="700"/>
              </a:lnSpc>
            </a:pPr>
            <a:r>
              <a:rPr lang="ko-KR" altLang="en-US" sz="8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검색</a:t>
            </a:r>
            <a:endParaRPr lang="ko-KR" altLang="en-US" sz="800" kern="0" dirty="0">
              <a:solidFill>
                <a:prstClr val="black">
                  <a:lumMod val="65000"/>
                  <a:lumOff val="35000"/>
                </a:prstClr>
              </a:solidFill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ts val="700"/>
              </a:lnSpc>
            </a:pPr>
            <a:endParaRPr lang="ko-KR" altLang="en-US" sz="1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6725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6738</TotalTime>
  <Words>942</Words>
  <Application>Microsoft Office PowerPoint</Application>
  <PresentationFormat>A3 용지(297x420mm)</PresentationFormat>
  <Paragraphs>343</Paragraphs>
  <Slides>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6" baseType="lpstr">
      <vt:lpstr>굴림</vt:lpstr>
      <vt:lpstr>나눔고딕</vt:lpstr>
      <vt:lpstr>나눔고딕 Bold</vt:lpstr>
      <vt:lpstr>나눔고딕 ExtraBold</vt:lpstr>
      <vt:lpstr>맑은 고딕</vt:lpstr>
      <vt:lpstr>맑은 고딕</vt:lpstr>
      <vt:lpstr>Arial</vt:lpstr>
      <vt:lpstr>Calibri</vt:lpstr>
      <vt:lpstr>Calibri Light</vt:lpstr>
      <vt:lpstr>Consolas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dpkim</cp:lastModifiedBy>
  <cp:revision>464</cp:revision>
  <cp:lastPrinted>2018-01-27T08:29:17Z</cp:lastPrinted>
  <dcterms:created xsi:type="dcterms:W3CDTF">2018-01-04T08:16:59Z</dcterms:created>
  <dcterms:modified xsi:type="dcterms:W3CDTF">2018-07-18T11:07:31Z</dcterms:modified>
</cp:coreProperties>
</file>