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5338425" cy="10909300"/>
  <p:notesSz cx="6858000" cy="9144000"/>
  <p:defaultTextStyle>
    <a:defPPr>
      <a:defRPr lang="ko-KR"/>
    </a:defPPr>
    <a:lvl1pPr marL="0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49872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99744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49617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99489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749361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99233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249105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98977" algn="l" defTabSz="1499744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0">
          <p15:clr>
            <a:srgbClr val="A4A3A4"/>
          </p15:clr>
        </p15:guide>
        <p15:guide id="2" orient="horz" pos="6316">
          <p15:clr>
            <a:srgbClr val="A4A3A4"/>
          </p15:clr>
        </p15:guide>
        <p15:guide id="3" pos="386">
          <p15:clr>
            <a:srgbClr val="A4A3A4"/>
          </p15:clr>
        </p15:guide>
        <p15:guide id="4" pos="9163">
          <p15:clr>
            <a:srgbClr val="A4A3A4"/>
          </p15:clr>
        </p15:guide>
        <p15:guide id="5" orient="horz" pos="1122">
          <p15:clr>
            <a:srgbClr val="A4A3A4"/>
          </p15:clr>
        </p15:guide>
        <p15:guide id="6" orient="horz" pos="6444">
          <p15:clr>
            <a:srgbClr val="A4A3A4"/>
          </p15:clr>
        </p15:guide>
        <p15:guide id="7" pos="392">
          <p15:clr>
            <a:srgbClr val="A4A3A4"/>
          </p15:clr>
        </p15:guide>
        <p15:guide id="8" pos="9299">
          <p15:clr>
            <a:srgbClr val="A4A3A4"/>
          </p15:clr>
        </p15:guide>
        <p15:guide id="9" pos="4831">
          <p15:clr>
            <a:srgbClr val="A4A3A4"/>
          </p15:clr>
        </p15:guide>
        <p15:guide id="10" pos="4899">
          <p15:clr>
            <a:srgbClr val="A4A3A4"/>
          </p15:clr>
        </p15:guide>
        <p15:guide id="11" pos="47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40" autoAdjust="0"/>
    <p:restoredTop sz="99747" autoAdjust="0"/>
  </p:normalViewPr>
  <p:slideViewPr>
    <p:cSldViewPr showGuides="1">
      <p:cViewPr>
        <p:scale>
          <a:sx n="125" d="100"/>
          <a:sy n="125" d="100"/>
        </p:scale>
        <p:origin x="-1434" y="-2250"/>
      </p:cViewPr>
      <p:guideLst>
        <p:guide orient="horz" pos="1100"/>
        <p:guide orient="horz" pos="6316"/>
        <p:guide pos="386"/>
        <p:guide pos="9163"/>
        <p:guide orient="horz" pos="1122"/>
        <p:guide orient="horz" pos="6444"/>
        <p:guide pos="392"/>
        <p:guide pos="9299"/>
        <p:guide pos="4831"/>
        <p:guide pos="4899"/>
        <p:guide pos="47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r="50000"/>
          <a:stretch>
            <a:fillRect/>
          </a:stretch>
        </p:blipFill>
        <p:spPr bwMode="auto">
          <a:xfrm>
            <a:off x="0" y="0"/>
            <a:ext cx="3887788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50000"/>
          <a:stretch>
            <a:fillRect/>
          </a:stretch>
        </p:blipFill>
        <p:spPr bwMode="auto">
          <a:xfrm>
            <a:off x="11450638" y="0"/>
            <a:ext cx="3887787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모서리가 둥근 직사각형 9"/>
          <p:cNvSpPr/>
          <p:nvPr userDrawn="1"/>
        </p:nvSpPr>
        <p:spPr>
          <a:xfrm>
            <a:off x="1125068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13" name="모서리가 둥근 직사각형 12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499744" rtl="0" eaLnBrk="1" latinLnBrk="1" hangingPunct="1"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2404" indent="-562404" algn="l" defTabSz="1499744" rtl="0" eaLnBrk="1" latinLnBrk="1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1pPr>
      <a:lvl2pPr marL="1218542" indent="-468670" algn="l" defTabSz="1499744" rtl="0" eaLnBrk="1" latinLnBrk="1" hangingPunct="1">
        <a:spcBef>
          <a:spcPct val="20000"/>
        </a:spcBef>
        <a:buFont typeface="Arial" pitchFamily="34" charset="0"/>
        <a:buChar char="–"/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1874681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24553" indent="-374937" algn="l" defTabSz="1499744" rtl="0" eaLnBrk="1" latinLnBrk="1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74425" indent="-374937" algn="l" defTabSz="1499744" rtl="0" eaLnBrk="1" latinLnBrk="1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24297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874170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624042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373914" indent="-374937" algn="l" defTabSz="1499744" rtl="0" eaLnBrk="1" latinLnBrk="1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49872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99744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49617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99489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749361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99233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249105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98977" algn="l" defTabSz="1499744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pss.go.kr/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pss.go.kr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AutoShape 1009"/>
          <p:cNvSpPr>
            <a:spLocks noChangeArrowheads="1"/>
          </p:cNvSpPr>
          <p:nvPr/>
        </p:nvSpPr>
        <p:spPr bwMode="auto">
          <a:xfrm rot="5400000">
            <a:off x="3170620" y="8137469"/>
            <a:ext cx="396044" cy="21498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10" name="AutoShape 1009"/>
          <p:cNvSpPr>
            <a:spLocks noChangeArrowheads="1"/>
          </p:cNvSpPr>
          <p:nvPr/>
        </p:nvSpPr>
        <p:spPr bwMode="auto">
          <a:xfrm rot="5400000">
            <a:off x="5547659" y="8137469"/>
            <a:ext cx="396044" cy="21498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11" name="AutoShape 1009"/>
          <p:cNvSpPr>
            <a:spLocks noChangeArrowheads="1"/>
          </p:cNvSpPr>
          <p:nvPr/>
        </p:nvSpPr>
        <p:spPr bwMode="auto">
          <a:xfrm rot="5400000">
            <a:off x="8644225" y="8137469"/>
            <a:ext cx="396044" cy="21498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06" name="AutoShape 1009"/>
          <p:cNvSpPr>
            <a:spLocks noChangeArrowheads="1"/>
          </p:cNvSpPr>
          <p:nvPr/>
        </p:nvSpPr>
        <p:spPr bwMode="auto">
          <a:xfrm rot="5400000">
            <a:off x="4014285" y="7237369"/>
            <a:ext cx="396044" cy="21498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07" name="AutoShape 1009"/>
          <p:cNvSpPr>
            <a:spLocks noChangeArrowheads="1"/>
          </p:cNvSpPr>
          <p:nvPr/>
        </p:nvSpPr>
        <p:spPr bwMode="auto">
          <a:xfrm rot="5400000">
            <a:off x="9257474" y="7237369"/>
            <a:ext cx="396044" cy="21498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06" name="직사각형 405"/>
          <p:cNvSpPr/>
          <p:nvPr/>
        </p:nvSpPr>
        <p:spPr>
          <a:xfrm>
            <a:off x="10442897" y="4158506"/>
            <a:ext cx="1178981" cy="311003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774" name="직사각형 773"/>
          <p:cNvSpPr/>
          <p:nvPr/>
        </p:nvSpPr>
        <p:spPr>
          <a:xfrm>
            <a:off x="10491010" y="4500585"/>
            <a:ext cx="1080000" cy="268263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48" algn="ctr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endParaRPr kumimoji="1" lang="ko-KR" altLang="en-US" sz="900" spc="-5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775" name="직사각형 774"/>
          <p:cNvSpPr/>
          <p:nvPr/>
        </p:nvSpPr>
        <p:spPr>
          <a:xfrm>
            <a:off x="10685403" y="4472371"/>
            <a:ext cx="691215" cy="476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예측</a:t>
            </a:r>
            <a:r>
              <a:rPr lang="en-US" altLang="ko-KR" sz="1000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/</a:t>
            </a:r>
            <a:r>
              <a:rPr lang="ko-KR" altLang="en-US" sz="1000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분석</a:t>
            </a:r>
          </a:p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endParaRPr lang="ko-KR" altLang="en-US" sz="1000" dirty="0" smtClean="0">
              <a:solidFill>
                <a:schemeClr val="accent3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386" name="직사각형 385"/>
          <p:cNvSpPr/>
          <p:nvPr/>
        </p:nvSpPr>
        <p:spPr>
          <a:xfrm>
            <a:off x="10540381" y="4721920"/>
            <a:ext cx="981260" cy="36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화물차량</a:t>
            </a:r>
            <a:b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교통량예측</a:t>
            </a:r>
          </a:p>
        </p:txBody>
      </p:sp>
      <p:sp>
        <p:nvSpPr>
          <p:cNvPr id="783" name="직사각형 782"/>
          <p:cNvSpPr/>
          <p:nvPr/>
        </p:nvSpPr>
        <p:spPr>
          <a:xfrm>
            <a:off x="10540381" y="5315734"/>
            <a:ext cx="981260" cy="36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부실 시공</a:t>
            </a:r>
            <a:b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예방 분석</a:t>
            </a:r>
          </a:p>
        </p:txBody>
      </p:sp>
      <p:sp>
        <p:nvSpPr>
          <p:cNvPr id="784" name="직사각형 783"/>
          <p:cNvSpPr/>
          <p:nvPr/>
        </p:nvSpPr>
        <p:spPr>
          <a:xfrm>
            <a:off x="10540381" y="5909549"/>
            <a:ext cx="981260" cy="36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건설공사</a:t>
            </a:r>
            <a:b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사후평가</a:t>
            </a:r>
          </a:p>
        </p:txBody>
      </p:sp>
      <p:sp>
        <p:nvSpPr>
          <p:cNvPr id="250" name="직사각형 249"/>
          <p:cNvSpPr/>
          <p:nvPr/>
        </p:nvSpPr>
        <p:spPr>
          <a:xfrm>
            <a:off x="622300" y="3391128"/>
            <a:ext cx="1111250" cy="6838722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241" name="TextBox 240"/>
          <p:cNvSpPr txBox="1"/>
          <p:nvPr/>
        </p:nvSpPr>
        <p:spPr>
          <a:xfrm>
            <a:off x="593842" y="1746250"/>
            <a:ext cx="14160383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라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목표시스템 구성도 및 구성체계</a:t>
            </a:r>
          </a:p>
          <a:p>
            <a:pPr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목표 응용 구성도 </a:t>
            </a:r>
          </a:p>
          <a:p>
            <a:pPr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도로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·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기술분야 통합정보시스템은 기존 정보시스템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21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개에서 신규 시스템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11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개를 추가 하여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32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개 시스템으로 통합         하고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내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외부 업무간 정보의 상호 공유 표준으로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EAI(ESB)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연계를 적용합니다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또한 시스템의 안정적 운영환경을 확보하기 위해 통합 운영환경을 구성하여 시스템의 신뢰성을 확보합니다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</a:p>
        </p:txBody>
      </p:sp>
      <p:grpSp>
        <p:nvGrpSpPr>
          <p:cNvPr id="242" name="그룹 241"/>
          <p:cNvGrpSpPr/>
          <p:nvPr/>
        </p:nvGrpSpPr>
        <p:grpSpPr>
          <a:xfrm>
            <a:off x="592074" y="2930121"/>
            <a:ext cx="14126493" cy="292388"/>
            <a:chOff x="592074" y="2473624"/>
            <a:chExt cx="14126493" cy="292388"/>
          </a:xfrm>
        </p:grpSpPr>
        <p:grpSp>
          <p:nvGrpSpPr>
            <p:cNvPr id="243" name="그룹 206"/>
            <p:cNvGrpSpPr/>
            <p:nvPr/>
          </p:nvGrpSpPr>
          <p:grpSpPr>
            <a:xfrm>
              <a:off x="592074" y="2473624"/>
              <a:ext cx="8121253" cy="292388"/>
              <a:chOff x="614934" y="2930014"/>
              <a:chExt cx="8121253" cy="292388"/>
            </a:xfrm>
          </p:grpSpPr>
          <p:pic>
            <p:nvPicPr>
              <p:cNvPr id="245" name="그림 244" descr="타이틀바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14934" y="3114390"/>
                <a:ext cx="6571501" cy="91440"/>
              </a:xfrm>
              <a:prstGeom prst="rect">
                <a:avLst/>
              </a:prstGeom>
            </p:spPr>
          </p:pic>
          <p:sp>
            <p:nvSpPr>
              <p:cNvPr id="246" name="TextBox 245"/>
              <p:cNvSpPr txBox="1"/>
              <p:nvPr/>
            </p:nvSpPr>
            <p:spPr>
              <a:xfrm>
                <a:off x="897944" y="2930014"/>
                <a:ext cx="783824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기존 </a:t>
                </a:r>
                <a:r>
                  <a:rPr lang="en-US" altLang="ko-KR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21</a:t>
                </a:r>
                <a:r>
                  <a:rPr lang="ko-KR" altLang="en-US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개 시스템에서 신규 시스템 </a:t>
                </a:r>
                <a:r>
                  <a:rPr lang="en-US" altLang="ko-KR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11</a:t>
                </a:r>
                <a:r>
                  <a:rPr lang="ko-KR" altLang="en-US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개를 추가하여 총 </a:t>
                </a:r>
                <a:r>
                  <a:rPr lang="en-US" altLang="ko-KR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32</a:t>
                </a:r>
                <a:r>
                  <a:rPr lang="ko-KR" altLang="en-US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개 시스템으로 목표시스템 구성</a:t>
                </a:r>
              </a:p>
            </p:txBody>
          </p:sp>
        </p:grpSp>
        <p:pic>
          <p:nvPicPr>
            <p:cNvPr id="244" name="그림 243" descr="타이틀바.png"/>
            <p:cNvPicPr>
              <a:picLocks noChangeAspect="1"/>
            </p:cNvPicPr>
            <p:nvPr/>
          </p:nvPicPr>
          <p:blipFill>
            <a:blip r:embed="rId2" cstate="print"/>
            <a:srcRect l="5878" t="-12753"/>
            <a:stretch>
              <a:fillRect/>
            </a:stretch>
          </p:blipFill>
          <p:spPr>
            <a:xfrm>
              <a:off x="6949132" y="2646338"/>
              <a:ext cx="7769435" cy="103102"/>
            </a:xfrm>
            <a:prstGeom prst="rect">
              <a:avLst/>
            </a:prstGeom>
          </p:spPr>
        </p:pic>
      </p:grpSp>
      <p:sp>
        <p:nvSpPr>
          <p:cNvPr id="256" name="직사각형 255"/>
          <p:cNvSpPr/>
          <p:nvPr/>
        </p:nvSpPr>
        <p:spPr>
          <a:xfrm>
            <a:off x="2247902" y="3391127"/>
            <a:ext cx="9372599" cy="6921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48" algn="ctr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endParaRPr kumimoji="1" lang="ko-KR" altLang="en-US" sz="900" spc="-5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258" name="직사각형 257"/>
          <p:cNvSpPr/>
          <p:nvPr/>
        </p:nvSpPr>
        <p:spPr>
          <a:xfrm>
            <a:off x="2247902" y="7434532"/>
            <a:ext cx="9372599" cy="6921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48" algn="ctr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endParaRPr kumimoji="1" lang="ko-KR" altLang="en-US" sz="900" spc="-5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408" name="직사각형 407"/>
          <p:cNvSpPr/>
          <p:nvPr/>
        </p:nvSpPr>
        <p:spPr>
          <a:xfrm>
            <a:off x="816288" y="3421855"/>
            <a:ext cx="723275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채널영역</a:t>
            </a:r>
          </a:p>
        </p:txBody>
      </p:sp>
      <p:sp>
        <p:nvSpPr>
          <p:cNvPr id="522" name="직사각형 521"/>
          <p:cNvSpPr/>
          <p:nvPr/>
        </p:nvSpPr>
        <p:spPr>
          <a:xfrm>
            <a:off x="6004184" y="3372610"/>
            <a:ext cx="1665841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도로기술 분야 포탈 영역</a:t>
            </a:r>
          </a:p>
        </p:txBody>
      </p:sp>
      <p:grpSp>
        <p:nvGrpSpPr>
          <p:cNvPr id="501" name="그룹 500"/>
          <p:cNvGrpSpPr/>
          <p:nvPr/>
        </p:nvGrpSpPr>
        <p:grpSpPr>
          <a:xfrm>
            <a:off x="2515674" y="3710516"/>
            <a:ext cx="8889153" cy="291616"/>
            <a:chOff x="17211580" y="3539071"/>
            <a:chExt cx="6074080" cy="132722"/>
          </a:xfrm>
        </p:grpSpPr>
        <p:sp>
          <p:nvSpPr>
            <p:cNvPr id="489" name="모서리가 둥근 직사각형 488"/>
            <p:cNvSpPr/>
            <p:nvPr/>
          </p:nvSpPr>
          <p:spPr>
            <a:xfrm>
              <a:off x="17211580" y="3539078"/>
              <a:ext cx="934773" cy="1327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1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설계포탈</a:t>
              </a:r>
              <a:endParaRPr lang="ko-KR" altLang="en-US" sz="1100" spc="-5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490" name="모서리가 둥근 직사각형 489"/>
            <p:cNvSpPr/>
            <p:nvPr/>
          </p:nvSpPr>
          <p:spPr>
            <a:xfrm>
              <a:off x="18246562" y="3539078"/>
              <a:ext cx="934773" cy="1327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1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건설포탈</a:t>
              </a:r>
              <a:endParaRPr lang="ko-KR" altLang="en-US" sz="1100" spc="-5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491" name="모서리가 둥근 직사각형 490"/>
            <p:cNvSpPr/>
            <p:nvPr/>
          </p:nvSpPr>
          <p:spPr>
            <a:xfrm>
              <a:off x="19281544" y="3539078"/>
              <a:ext cx="934773" cy="1327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1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유지관리 포탈</a:t>
              </a:r>
              <a:endParaRPr lang="ko-KR" altLang="en-US" sz="1100" spc="-5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492" name="모서리가 둥근 직사각형 491"/>
            <p:cNvSpPr/>
            <p:nvPr/>
          </p:nvSpPr>
          <p:spPr>
            <a:xfrm>
              <a:off x="20280924" y="3539078"/>
              <a:ext cx="934773" cy="1327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1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기술지       식 포탈</a:t>
              </a:r>
              <a:endParaRPr lang="ko-KR" altLang="en-US" sz="1100" spc="-5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493" name="모서리가 둥근 직사각형 492"/>
            <p:cNvSpPr/>
            <p:nvPr/>
          </p:nvSpPr>
          <p:spPr>
            <a:xfrm>
              <a:off x="21315906" y="3539078"/>
              <a:ext cx="934773" cy="1327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1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시설</a:t>
              </a:r>
              <a:r>
                <a:rPr lang="ko-KR" altLang="en-US" sz="1100" spc="-5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물</a:t>
              </a:r>
              <a:r>
                <a:rPr lang="ko-KR" altLang="en-US" sz="11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 포탈</a:t>
              </a:r>
              <a:endParaRPr lang="ko-KR" altLang="en-US" sz="1100" spc="-5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498" name="모서리가 둥근 직사각형 497"/>
            <p:cNvSpPr/>
            <p:nvPr/>
          </p:nvSpPr>
          <p:spPr>
            <a:xfrm>
              <a:off x="22350887" y="3539071"/>
              <a:ext cx="934773" cy="1327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1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종합관제 포탈</a:t>
              </a:r>
              <a:endParaRPr lang="ko-KR" altLang="en-US" sz="1100" spc="-51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sp>
        <p:nvSpPr>
          <p:cNvPr id="518" name="Rectangle 598"/>
          <p:cNvSpPr>
            <a:spLocks noChangeArrowheads="1"/>
          </p:cNvSpPr>
          <p:nvPr/>
        </p:nvSpPr>
        <p:spPr bwMode="auto">
          <a:xfrm>
            <a:off x="11989692" y="3532075"/>
            <a:ext cx="2764800" cy="4586871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defTabSz="935980" latinLnBrk="0">
              <a:defRPr/>
            </a:pPr>
            <a:endParaRPr kumimoji="0"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25" name="Rectangle 599"/>
          <p:cNvSpPr>
            <a:spLocks noChangeArrowheads="1"/>
          </p:cNvSpPr>
          <p:nvPr/>
        </p:nvSpPr>
        <p:spPr bwMode="auto">
          <a:xfrm>
            <a:off x="11989692" y="3391127"/>
            <a:ext cx="2764800" cy="28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0" lvl="2" indent="-180948" algn="ctr" defTabSz="1499578" eaLnBrk="1" hangingPunct="1">
              <a:lnSpc>
                <a:spcPct val="130000"/>
              </a:lnSpc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lang="ko-KR" altLang="en-US" sz="1300" spc="-5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주요 고려 사항</a:t>
            </a:r>
          </a:p>
        </p:txBody>
      </p:sp>
      <p:sp>
        <p:nvSpPr>
          <p:cNvPr id="543" name="Rectangle 599"/>
          <p:cNvSpPr>
            <a:spLocks noChangeArrowheads="1"/>
          </p:cNvSpPr>
          <p:nvPr/>
        </p:nvSpPr>
        <p:spPr bwMode="auto">
          <a:xfrm>
            <a:off x="11989692" y="8344566"/>
            <a:ext cx="2764800" cy="288000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vert="horz" wrap="square" lIns="93598" tIns="46799" rIns="93598" bIns="46799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0" lvl="2" indent="-180948" algn="ctr" defTabSz="1499578" eaLnBrk="1" hangingPunct="1">
              <a:lnSpc>
                <a:spcPct val="130000"/>
              </a:lnSpc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lang="ko-KR" altLang="en-US" sz="1300" spc="-5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주요 개선 사항</a:t>
            </a:r>
          </a:p>
        </p:txBody>
      </p:sp>
      <p:pic>
        <p:nvPicPr>
          <p:cNvPr id="544" name="Picture 2" descr="target, value ic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65656" y="8154950"/>
            <a:ext cx="667232" cy="667232"/>
          </a:xfrm>
          <a:prstGeom prst="rect">
            <a:avLst/>
          </a:prstGeom>
          <a:noFill/>
        </p:spPr>
      </p:pic>
      <p:grpSp>
        <p:nvGrpSpPr>
          <p:cNvPr id="599" name="그룹 598"/>
          <p:cNvGrpSpPr/>
          <p:nvPr/>
        </p:nvGrpSpPr>
        <p:grpSpPr>
          <a:xfrm>
            <a:off x="12162205" y="3762462"/>
            <a:ext cx="2419776" cy="693362"/>
            <a:chOff x="12162205" y="3762462"/>
            <a:chExt cx="2419776" cy="693362"/>
          </a:xfrm>
        </p:grpSpPr>
        <p:sp>
          <p:nvSpPr>
            <p:cNvPr id="546" name="직사각형 545"/>
            <p:cNvSpPr/>
            <p:nvPr/>
          </p:nvSpPr>
          <p:spPr>
            <a:xfrm>
              <a:off x="12162205" y="3868809"/>
              <a:ext cx="2419776" cy="587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7" name="모서리가 둥근 직사각형 546"/>
            <p:cNvSpPr/>
            <p:nvPr/>
          </p:nvSpPr>
          <p:spPr>
            <a:xfrm>
              <a:off x="12391212" y="3762462"/>
              <a:ext cx="1961762" cy="21688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공통 컴포넌트</a:t>
              </a:r>
            </a:p>
          </p:txBody>
        </p:sp>
        <p:sp>
          <p:nvSpPr>
            <p:cNvPr id="550" name="AutoShape 250" descr="박스"/>
            <p:cNvSpPr>
              <a:spLocks noChangeArrowheads="1"/>
            </p:cNvSpPr>
            <p:nvPr/>
          </p:nvSpPr>
          <p:spPr bwMode="auto">
            <a:xfrm>
              <a:off x="12264580" y="4014251"/>
              <a:ext cx="2088394" cy="369609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</a:t>
              </a:r>
              <a:r>
                <a:rPr kumimoji="1" lang="en-US" altLang="ko-KR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건설</a:t>
              </a:r>
              <a:r>
                <a:rPr kumimoji="1" lang="en-US" altLang="ko-KR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유지관리 공통 컴포넌트 통합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기초</a:t>
              </a:r>
              <a:r>
                <a:rPr kumimoji="1" lang="en-US" altLang="ko-KR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연계 컴포넌트</a:t>
              </a:r>
              <a:r>
                <a:rPr kumimoji="1" lang="en-US" altLang="ko-KR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통합</a:t>
              </a:r>
            </a:p>
          </p:txBody>
        </p:sp>
      </p:grpSp>
      <p:grpSp>
        <p:nvGrpSpPr>
          <p:cNvPr id="598" name="그룹 597"/>
          <p:cNvGrpSpPr/>
          <p:nvPr/>
        </p:nvGrpSpPr>
        <p:grpSpPr>
          <a:xfrm>
            <a:off x="12162205" y="4532524"/>
            <a:ext cx="2419776" cy="693362"/>
            <a:chOff x="12162205" y="4557288"/>
            <a:chExt cx="2419776" cy="693362"/>
          </a:xfrm>
        </p:grpSpPr>
        <p:sp>
          <p:nvSpPr>
            <p:cNvPr id="555" name="직사각형 554"/>
            <p:cNvSpPr/>
            <p:nvPr/>
          </p:nvSpPr>
          <p:spPr>
            <a:xfrm>
              <a:off x="12162205" y="4663635"/>
              <a:ext cx="2419776" cy="587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6" name="모서리가 둥근 직사각형 555"/>
            <p:cNvSpPr/>
            <p:nvPr/>
          </p:nvSpPr>
          <p:spPr>
            <a:xfrm>
              <a:off x="12391212" y="4557288"/>
              <a:ext cx="1961762" cy="21688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고도화</a:t>
              </a:r>
            </a:p>
          </p:txBody>
        </p:sp>
        <p:sp>
          <p:nvSpPr>
            <p:cNvPr id="554" name="AutoShape 250" descr="박스"/>
            <p:cNvSpPr>
              <a:spLocks noChangeArrowheads="1"/>
            </p:cNvSpPr>
            <p:nvPr/>
          </p:nvSpPr>
          <p:spPr bwMode="auto">
            <a:xfrm>
              <a:off x="12264580" y="4809077"/>
              <a:ext cx="2166590" cy="369609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이원화된 언어</a:t>
              </a:r>
              <a:r>
                <a:rPr kumimoji="1" lang="en-US" altLang="ko-KR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화면의 </a:t>
              </a: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노후화된 정보기술 고도화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예측</a:t>
              </a:r>
              <a:r>
                <a:rPr kumimoji="1" lang="en-US" altLang="ko-KR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분석 등 </a:t>
              </a: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대량의 정보분석 영역 신규 구축</a:t>
              </a:r>
            </a:p>
          </p:txBody>
        </p:sp>
      </p:grpSp>
      <p:grpSp>
        <p:nvGrpSpPr>
          <p:cNvPr id="597" name="그룹 596"/>
          <p:cNvGrpSpPr/>
          <p:nvPr/>
        </p:nvGrpSpPr>
        <p:grpSpPr>
          <a:xfrm>
            <a:off x="12162205" y="5302586"/>
            <a:ext cx="2419776" cy="926818"/>
            <a:chOff x="12162205" y="5352114"/>
            <a:chExt cx="2419776" cy="926818"/>
          </a:xfrm>
        </p:grpSpPr>
        <p:sp>
          <p:nvSpPr>
            <p:cNvPr id="560" name="직사각형 559"/>
            <p:cNvSpPr/>
            <p:nvPr/>
          </p:nvSpPr>
          <p:spPr>
            <a:xfrm>
              <a:off x="12162205" y="5458461"/>
              <a:ext cx="2419776" cy="8204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1" name="모서리가 둥근 직사각형 560"/>
            <p:cNvSpPr/>
            <p:nvPr/>
          </p:nvSpPr>
          <p:spPr>
            <a:xfrm>
              <a:off x="12391212" y="5352114"/>
              <a:ext cx="1961762" cy="21688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표준화</a:t>
              </a:r>
            </a:p>
          </p:txBody>
        </p:sp>
        <p:sp>
          <p:nvSpPr>
            <p:cNvPr id="559" name="AutoShape 250" descr="박스"/>
            <p:cNvSpPr>
              <a:spLocks noChangeArrowheads="1"/>
            </p:cNvSpPr>
            <p:nvPr/>
          </p:nvSpPr>
          <p:spPr bwMode="auto">
            <a:xfrm>
              <a:off x="12264580" y="5706678"/>
              <a:ext cx="2274602" cy="369609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적용 기술</a:t>
              </a:r>
              <a:r>
                <a:rPr kumimoji="1" lang="en-US" altLang="ko-KR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, </a:t>
              </a: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데이터모델 표준화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로</a:t>
              </a:r>
              <a:r>
                <a:rPr kumimoji="1" lang="en-US" altLang="ko-KR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운영관리체계 구현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en-US" altLang="ko-KR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EAI(ESB)</a:t>
              </a: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연계 및 자료관리체계 표준화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도로기술분야 기초코드 일원화 및 표준화</a:t>
              </a:r>
            </a:p>
          </p:txBody>
        </p:sp>
      </p:grpSp>
      <p:grpSp>
        <p:nvGrpSpPr>
          <p:cNvPr id="596" name="그룹 595"/>
          <p:cNvGrpSpPr/>
          <p:nvPr/>
        </p:nvGrpSpPr>
        <p:grpSpPr>
          <a:xfrm>
            <a:off x="12162205" y="6306104"/>
            <a:ext cx="2419200" cy="927146"/>
            <a:chOff x="12162205" y="6380396"/>
            <a:chExt cx="2419200" cy="927146"/>
          </a:xfrm>
        </p:grpSpPr>
        <p:sp>
          <p:nvSpPr>
            <p:cNvPr id="569" name="직사각형 568"/>
            <p:cNvSpPr/>
            <p:nvPr/>
          </p:nvSpPr>
          <p:spPr>
            <a:xfrm>
              <a:off x="12162205" y="6486742"/>
              <a:ext cx="2419200" cy="820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3" name="모서리가 둥근 직사각형 582"/>
            <p:cNvSpPr/>
            <p:nvPr/>
          </p:nvSpPr>
          <p:spPr>
            <a:xfrm>
              <a:off x="12391212" y="6380396"/>
              <a:ext cx="1961762" cy="21688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사용자</a:t>
              </a:r>
            </a:p>
          </p:txBody>
        </p:sp>
        <p:sp>
          <p:nvSpPr>
            <p:cNvPr id="568" name="AutoShape 250" descr="박스"/>
            <p:cNvSpPr>
              <a:spLocks noChangeArrowheads="1"/>
            </p:cNvSpPr>
            <p:nvPr/>
          </p:nvSpPr>
          <p:spPr bwMode="auto">
            <a:xfrm>
              <a:off x="12264580" y="6730868"/>
              <a:ext cx="2130586" cy="369609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공간정보 기반 및 </a:t>
              </a:r>
              <a:r>
                <a:rPr kumimoji="1" lang="ko-KR" altLang="en-US" sz="900" kern="0" spc="-50" dirty="0" err="1" smtClean="0">
                  <a:latin typeface="KoPub돋움체 Bold" pitchFamily="18" charset="-127"/>
                  <a:ea typeface="KoPub돋움체 Bold" pitchFamily="18" charset="-127"/>
                </a:rPr>
                <a:t>모바일</a:t>
              </a: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 서비스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로 만족도 제고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err="1" smtClean="0">
                  <a:latin typeface="KoPub돋움체 Bold" pitchFamily="18" charset="-127"/>
                  <a:ea typeface="KoPub돋움체 Bold" pitchFamily="18" charset="-127"/>
                </a:rPr>
                <a:t>선순환체계의</a:t>
              </a: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 고도화</a:t>
              </a:r>
              <a:r>
                <a:rPr kumimoji="1" lang="ko-KR" altLang="en-US" sz="9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로 효율적 업무환경 제공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2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900" kern="0" spc="-50" dirty="0" smtClean="0">
                  <a:latin typeface="KoPub돋움체 Bold" pitchFamily="18" charset="-127"/>
                  <a:ea typeface="KoPub돋움체 Bold" pitchFamily="18" charset="-127"/>
                </a:rPr>
                <a:t>통합도면관리로 단일화된 서비스 제공</a:t>
              </a:r>
            </a:p>
          </p:txBody>
        </p:sp>
      </p:grpSp>
      <p:sp>
        <p:nvSpPr>
          <p:cNvPr id="593" name="직사각형 592"/>
          <p:cNvSpPr/>
          <p:nvPr/>
        </p:nvSpPr>
        <p:spPr>
          <a:xfrm>
            <a:off x="12162205" y="7416299"/>
            <a:ext cx="2419776" cy="5870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4" name="모서리가 둥근 직사각형 593"/>
          <p:cNvSpPr/>
          <p:nvPr/>
        </p:nvSpPr>
        <p:spPr>
          <a:xfrm>
            <a:off x="12391212" y="7309952"/>
            <a:ext cx="1961762" cy="216887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유연성</a:t>
            </a:r>
          </a:p>
        </p:txBody>
      </p:sp>
      <p:sp>
        <p:nvSpPr>
          <p:cNvPr id="592" name="AutoShape 250" descr="박스"/>
          <p:cNvSpPr>
            <a:spLocks noChangeArrowheads="1"/>
          </p:cNvSpPr>
          <p:nvPr/>
        </p:nvSpPr>
        <p:spPr bwMode="auto">
          <a:xfrm>
            <a:off x="12264580" y="7561741"/>
            <a:ext cx="2130586" cy="369609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88900" lvl="2" indent="-88900" defTabSz="914400" fontAlgn="base" latinLnBrk="0">
              <a:spcBef>
                <a:spcPct val="0"/>
              </a:spcBef>
              <a:spcAft>
                <a:spcPts val="200"/>
              </a:spcAft>
              <a:buSzPct val="90000"/>
              <a:buFont typeface="Wingdings" pitchFamily="2" charset="2"/>
              <a:buChar char="§"/>
              <a:defRPr/>
            </a:pPr>
            <a:r>
              <a:rPr kumimoji="1" lang="ko-KR" altLang="en-US" sz="900" kern="0" spc="-50" dirty="0" err="1" smtClean="0">
                <a:latin typeface="KoPub돋움체 Bold" pitchFamily="18" charset="-127"/>
                <a:ea typeface="KoPub돋움체 Bold" pitchFamily="18" charset="-127"/>
              </a:rPr>
              <a:t>정책ㆍ제도</a:t>
            </a:r>
            <a:r>
              <a:rPr kumimoji="1" lang="ko-KR" altLang="en-US" sz="900" kern="0" spc="-50" dirty="0" smtClean="0">
                <a:latin typeface="KoPub돋움체 Bold" pitchFamily="18" charset="-127"/>
                <a:ea typeface="KoPub돋움체 Bold" pitchFamily="18" charset="-127"/>
              </a:rPr>
              <a:t> 등 업무환경 변화를 즉시</a:t>
            </a:r>
            <a:r>
              <a:rPr kumimoji="1" lang="ko-KR" altLang="en-US" sz="900" kern="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반영하는 아키텍처 설계 및 구축</a:t>
            </a:r>
          </a:p>
        </p:txBody>
      </p:sp>
      <p:sp>
        <p:nvSpPr>
          <p:cNvPr id="600" name="AutoShape 250" descr="박스"/>
          <p:cNvSpPr>
            <a:spLocks noChangeArrowheads="1"/>
          </p:cNvSpPr>
          <p:nvPr/>
        </p:nvSpPr>
        <p:spPr bwMode="auto">
          <a:xfrm>
            <a:off x="12264580" y="8810642"/>
            <a:ext cx="2130586" cy="369609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t"/>
          <a:lstStyle/>
          <a:p>
            <a:pPr marL="88900" lvl="2" indent="-88900" defTabSz="914400" fontAlgn="base" latinLnBrk="0">
              <a:spcBef>
                <a:spcPct val="0"/>
              </a:spcBef>
              <a:spcAft>
                <a:spcPts val="500"/>
              </a:spcAft>
              <a:buSzPct val="90000"/>
              <a:buFont typeface="Wingdings" pitchFamily="2" charset="2"/>
              <a:buChar char="§"/>
              <a:defRPr/>
            </a:pPr>
            <a:r>
              <a:rPr kumimoji="1" lang="ko-KR" altLang="en-US" sz="1000" kern="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업무중복 제거 및 전산화</a:t>
            </a:r>
          </a:p>
          <a:p>
            <a:pPr marL="88900" lvl="2" indent="-88900" defTabSz="914400" fontAlgn="base" latinLnBrk="0">
              <a:spcBef>
                <a:spcPct val="0"/>
              </a:spcBef>
              <a:spcAft>
                <a:spcPts val="500"/>
              </a:spcAft>
              <a:buSzPct val="90000"/>
              <a:buFont typeface="Wingdings" pitchFamily="2" charset="2"/>
              <a:buChar char="§"/>
              <a:defRPr/>
            </a:pPr>
            <a:r>
              <a:rPr kumimoji="1" lang="ko-KR" altLang="en-US" sz="1000" kern="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최신기술 환경 반영</a:t>
            </a:r>
          </a:p>
          <a:p>
            <a:pPr marL="88900" lvl="2" indent="-88900" defTabSz="914400" fontAlgn="base" latinLnBrk="0">
              <a:spcBef>
                <a:spcPct val="0"/>
              </a:spcBef>
              <a:spcAft>
                <a:spcPts val="500"/>
              </a:spcAft>
              <a:buSzPct val="90000"/>
              <a:buFont typeface="Wingdings" pitchFamily="2" charset="2"/>
              <a:buChar char="§"/>
              <a:defRPr/>
            </a:pPr>
            <a:r>
              <a:rPr kumimoji="1" lang="ko-KR" altLang="en-US" sz="1000" kern="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시스템 연계성 확보</a:t>
            </a:r>
          </a:p>
          <a:p>
            <a:pPr marL="88900" lvl="2" indent="-88900" defTabSz="914400" fontAlgn="base" latinLnBrk="0">
              <a:spcBef>
                <a:spcPct val="0"/>
              </a:spcBef>
              <a:spcAft>
                <a:spcPts val="500"/>
              </a:spcAft>
              <a:buSzPct val="90000"/>
              <a:buFont typeface="Wingdings" pitchFamily="2" charset="2"/>
              <a:buChar char="§"/>
              <a:defRPr/>
            </a:pPr>
            <a:r>
              <a:rPr kumimoji="1" lang="ko-KR" altLang="en-US" sz="1000" kern="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단일환경 구축으로 유지보수 효율성 제고</a:t>
            </a:r>
          </a:p>
        </p:txBody>
      </p:sp>
      <p:sp>
        <p:nvSpPr>
          <p:cNvPr id="257" name="직사각형 256"/>
          <p:cNvSpPr/>
          <p:nvPr/>
        </p:nvSpPr>
        <p:spPr>
          <a:xfrm>
            <a:off x="2247901" y="4158506"/>
            <a:ext cx="6213399" cy="311003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523" name="직사각형 522"/>
          <p:cNvSpPr/>
          <p:nvPr/>
        </p:nvSpPr>
        <p:spPr>
          <a:xfrm>
            <a:off x="4521680" y="4153036"/>
            <a:ext cx="1665841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도로기술 분야 포탈 영역</a:t>
            </a:r>
          </a:p>
        </p:txBody>
      </p:sp>
      <p:sp>
        <p:nvSpPr>
          <p:cNvPr id="530" name="직사각형 529"/>
          <p:cNvSpPr/>
          <p:nvPr/>
        </p:nvSpPr>
        <p:spPr>
          <a:xfrm>
            <a:off x="2330186" y="4500585"/>
            <a:ext cx="742949" cy="26826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4" name="직사각형 523"/>
          <p:cNvSpPr/>
          <p:nvPr/>
        </p:nvSpPr>
        <p:spPr>
          <a:xfrm>
            <a:off x="2370395" y="4717906"/>
            <a:ext cx="660401" cy="239971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8" name="직사각형 527"/>
          <p:cNvSpPr/>
          <p:nvPr/>
        </p:nvSpPr>
        <p:spPr>
          <a:xfrm>
            <a:off x="2462024" y="4682691"/>
            <a:ext cx="471091" cy="24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Hi</a:t>
            </a: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설계</a:t>
            </a:r>
          </a:p>
        </p:txBody>
      </p:sp>
      <p:sp>
        <p:nvSpPr>
          <p:cNvPr id="529" name="직사각형 528"/>
          <p:cNvSpPr/>
          <p:nvPr/>
        </p:nvSpPr>
        <p:spPr>
          <a:xfrm>
            <a:off x="2497117" y="4472371"/>
            <a:ext cx="409086" cy="2657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설계</a:t>
            </a:r>
          </a:p>
        </p:txBody>
      </p:sp>
      <p:sp>
        <p:nvSpPr>
          <p:cNvPr id="318" name="직사각형 317"/>
          <p:cNvSpPr/>
          <p:nvPr/>
        </p:nvSpPr>
        <p:spPr>
          <a:xfrm>
            <a:off x="2423961" y="4925961"/>
            <a:ext cx="553269" cy="285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실시설계</a:t>
            </a:r>
            <a:endParaRPr lang="en-US" altLang="ko-KR" sz="800" spc="-51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  <a:p>
            <a:pPr marL="0" lvl="2" algn="ctr" defTabSz="1067672" latinLnBrk="0"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현황</a:t>
            </a:r>
          </a:p>
        </p:txBody>
      </p:sp>
      <p:sp>
        <p:nvSpPr>
          <p:cNvPr id="531" name="직사각형 530"/>
          <p:cNvSpPr/>
          <p:nvPr/>
        </p:nvSpPr>
        <p:spPr>
          <a:xfrm>
            <a:off x="2423961" y="5298627"/>
            <a:ext cx="553269" cy="285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설계관리</a:t>
            </a:r>
          </a:p>
        </p:txBody>
      </p:sp>
      <p:sp>
        <p:nvSpPr>
          <p:cNvPr id="532" name="직사각형 531"/>
          <p:cNvSpPr/>
          <p:nvPr/>
        </p:nvSpPr>
        <p:spPr>
          <a:xfrm>
            <a:off x="2423961" y="5671293"/>
            <a:ext cx="553269" cy="285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원가관리</a:t>
            </a:r>
          </a:p>
        </p:txBody>
      </p:sp>
      <p:sp>
        <p:nvSpPr>
          <p:cNvPr id="533" name="직사각형 532"/>
          <p:cNvSpPr/>
          <p:nvPr/>
        </p:nvSpPr>
        <p:spPr>
          <a:xfrm>
            <a:off x="2423961" y="6043959"/>
            <a:ext cx="553269" cy="285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표준</a:t>
            </a:r>
            <a:r>
              <a:rPr lang="en-US" altLang="ko-KR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WBS</a:t>
            </a:r>
          </a:p>
        </p:txBody>
      </p:sp>
      <p:sp>
        <p:nvSpPr>
          <p:cNvPr id="536" name="직사각형 535"/>
          <p:cNvSpPr/>
          <p:nvPr/>
        </p:nvSpPr>
        <p:spPr>
          <a:xfrm>
            <a:off x="2423961" y="6416625"/>
            <a:ext cx="553269" cy="285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기술심사</a:t>
            </a:r>
          </a:p>
        </p:txBody>
      </p:sp>
      <p:sp>
        <p:nvSpPr>
          <p:cNvPr id="537" name="직사각형 536"/>
          <p:cNvSpPr/>
          <p:nvPr/>
        </p:nvSpPr>
        <p:spPr>
          <a:xfrm>
            <a:off x="2423961" y="6789290"/>
            <a:ext cx="553269" cy="285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안전정보</a:t>
            </a:r>
          </a:p>
        </p:txBody>
      </p:sp>
      <p:sp>
        <p:nvSpPr>
          <p:cNvPr id="563" name="직사각형 562"/>
          <p:cNvSpPr/>
          <p:nvPr/>
        </p:nvSpPr>
        <p:spPr>
          <a:xfrm>
            <a:off x="3143685" y="4500585"/>
            <a:ext cx="1348371" cy="26826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4" name="직사각형 563"/>
          <p:cNvSpPr/>
          <p:nvPr/>
        </p:nvSpPr>
        <p:spPr>
          <a:xfrm>
            <a:off x="3218592" y="4727089"/>
            <a:ext cx="1198556" cy="162766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5" name="직사각형 564"/>
          <p:cNvSpPr/>
          <p:nvPr/>
        </p:nvSpPr>
        <p:spPr>
          <a:xfrm>
            <a:off x="3582324" y="4682691"/>
            <a:ext cx="471091" cy="2484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Hi</a:t>
            </a: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건설</a:t>
            </a:r>
          </a:p>
        </p:txBody>
      </p:sp>
      <p:sp>
        <p:nvSpPr>
          <p:cNvPr id="566" name="직사각형 565"/>
          <p:cNvSpPr/>
          <p:nvPr/>
        </p:nvSpPr>
        <p:spPr>
          <a:xfrm>
            <a:off x="3613327" y="4460059"/>
            <a:ext cx="409086" cy="2657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건설</a:t>
            </a:r>
          </a:p>
        </p:txBody>
      </p:sp>
      <p:grpSp>
        <p:nvGrpSpPr>
          <p:cNvPr id="630" name="그룹 629"/>
          <p:cNvGrpSpPr/>
          <p:nvPr/>
        </p:nvGrpSpPr>
        <p:grpSpPr>
          <a:xfrm>
            <a:off x="3248739" y="4925961"/>
            <a:ext cx="1138263" cy="252000"/>
            <a:chOff x="3355166" y="4932311"/>
            <a:chExt cx="1138263" cy="252000"/>
          </a:xfrm>
        </p:grpSpPr>
        <p:sp>
          <p:nvSpPr>
            <p:cNvPr id="320" name="직사각형 319"/>
            <p:cNvSpPr/>
            <p:nvPr/>
          </p:nvSpPr>
          <p:spPr>
            <a:xfrm>
              <a:off x="3355166" y="4932311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공사일반</a:t>
              </a:r>
            </a:p>
          </p:txBody>
        </p:sp>
        <p:sp>
          <p:nvSpPr>
            <p:cNvPr id="321" name="직사각형 320"/>
            <p:cNvSpPr/>
            <p:nvPr/>
          </p:nvSpPr>
          <p:spPr>
            <a:xfrm>
              <a:off x="3940160" y="4932311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시공</a:t>
              </a:r>
            </a:p>
          </p:txBody>
        </p:sp>
      </p:grpSp>
      <p:grpSp>
        <p:nvGrpSpPr>
          <p:cNvPr id="629" name="그룹 628"/>
          <p:cNvGrpSpPr/>
          <p:nvPr/>
        </p:nvGrpSpPr>
        <p:grpSpPr>
          <a:xfrm>
            <a:off x="3248739" y="5225962"/>
            <a:ext cx="1138263" cy="252000"/>
            <a:chOff x="3355166" y="5258012"/>
            <a:chExt cx="1138263" cy="252000"/>
          </a:xfrm>
        </p:grpSpPr>
        <p:sp>
          <p:nvSpPr>
            <p:cNvPr id="570" name="직사각형 569"/>
            <p:cNvSpPr/>
            <p:nvPr/>
          </p:nvSpPr>
          <p:spPr>
            <a:xfrm>
              <a:off x="3355166" y="5258012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공정</a:t>
              </a: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/</a:t>
              </a: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공사비</a:t>
              </a:r>
            </a:p>
          </p:txBody>
        </p:sp>
        <p:sp>
          <p:nvSpPr>
            <p:cNvPr id="571" name="직사각형 570"/>
            <p:cNvSpPr/>
            <p:nvPr/>
          </p:nvSpPr>
          <p:spPr>
            <a:xfrm>
              <a:off x="3940160" y="5258012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준공</a:t>
              </a:r>
            </a:p>
          </p:txBody>
        </p:sp>
      </p:grpSp>
      <p:grpSp>
        <p:nvGrpSpPr>
          <p:cNvPr id="621" name="그룹 620"/>
          <p:cNvGrpSpPr/>
          <p:nvPr/>
        </p:nvGrpSpPr>
        <p:grpSpPr>
          <a:xfrm>
            <a:off x="3248739" y="5500563"/>
            <a:ext cx="1138263" cy="252000"/>
            <a:chOff x="3355166" y="5583713"/>
            <a:chExt cx="1138263" cy="252000"/>
          </a:xfrm>
        </p:grpSpPr>
        <p:sp>
          <p:nvSpPr>
            <p:cNvPr id="572" name="직사각형 571"/>
            <p:cNvSpPr/>
            <p:nvPr/>
          </p:nvSpPr>
          <p:spPr>
            <a:xfrm>
              <a:off x="3355166" y="5583713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WBS</a:t>
              </a:r>
            </a:p>
          </p:txBody>
        </p:sp>
        <p:sp>
          <p:nvSpPr>
            <p:cNvPr id="573" name="직사각형 572"/>
            <p:cNvSpPr/>
            <p:nvPr/>
          </p:nvSpPr>
          <p:spPr>
            <a:xfrm>
              <a:off x="3940160" y="5583713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품질</a:t>
              </a: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/</a:t>
              </a: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안전</a:t>
              </a: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/</a:t>
              </a: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환경</a:t>
              </a:r>
            </a:p>
          </p:txBody>
        </p:sp>
      </p:grpSp>
      <p:grpSp>
        <p:nvGrpSpPr>
          <p:cNvPr id="605" name="그룹 604"/>
          <p:cNvGrpSpPr/>
          <p:nvPr/>
        </p:nvGrpSpPr>
        <p:grpSpPr>
          <a:xfrm>
            <a:off x="3248739" y="5775164"/>
            <a:ext cx="1138263" cy="252000"/>
            <a:chOff x="3355166" y="5909414"/>
            <a:chExt cx="1138263" cy="252000"/>
          </a:xfrm>
        </p:grpSpPr>
        <p:sp>
          <p:nvSpPr>
            <p:cNvPr id="574" name="직사각형 573"/>
            <p:cNvSpPr/>
            <p:nvPr/>
          </p:nvSpPr>
          <p:spPr>
            <a:xfrm>
              <a:off x="3355166" y="5909414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평가</a:t>
              </a:r>
            </a:p>
          </p:txBody>
        </p:sp>
        <p:sp>
          <p:nvSpPr>
            <p:cNvPr id="575" name="직사각형 574"/>
            <p:cNvSpPr/>
            <p:nvPr/>
          </p:nvSpPr>
          <p:spPr>
            <a:xfrm>
              <a:off x="3940160" y="5909414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전자종합</a:t>
              </a: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상황도</a:t>
              </a:r>
            </a:p>
          </p:txBody>
        </p:sp>
      </p:grpSp>
      <p:grpSp>
        <p:nvGrpSpPr>
          <p:cNvPr id="604" name="그룹 603"/>
          <p:cNvGrpSpPr/>
          <p:nvPr/>
        </p:nvGrpSpPr>
        <p:grpSpPr>
          <a:xfrm>
            <a:off x="3248739" y="6049764"/>
            <a:ext cx="1138263" cy="252000"/>
            <a:chOff x="3355166" y="6138726"/>
            <a:chExt cx="1138263" cy="252000"/>
          </a:xfrm>
        </p:grpSpPr>
        <p:sp>
          <p:nvSpPr>
            <p:cNvPr id="576" name="직사각형 575"/>
            <p:cNvSpPr/>
            <p:nvPr/>
          </p:nvSpPr>
          <p:spPr>
            <a:xfrm>
              <a:off x="3355166" y="6138726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재난</a:t>
              </a:r>
            </a:p>
          </p:txBody>
        </p:sp>
        <p:sp>
          <p:nvSpPr>
            <p:cNvPr id="577" name="직사각형 576"/>
            <p:cNvSpPr/>
            <p:nvPr/>
          </p:nvSpPr>
          <p:spPr>
            <a:xfrm>
              <a:off x="3940160" y="6138726"/>
              <a:ext cx="553269" cy="25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문서관리</a:t>
              </a:r>
            </a:p>
          </p:txBody>
        </p:sp>
      </p:grpSp>
      <p:sp>
        <p:nvSpPr>
          <p:cNvPr id="581" name="직사각형 580"/>
          <p:cNvSpPr/>
          <p:nvPr/>
        </p:nvSpPr>
        <p:spPr>
          <a:xfrm>
            <a:off x="3218592" y="6426757"/>
            <a:ext cx="1198556" cy="70159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2" name="직사각형 581"/>
          <p:cNvSpPr/>
          <p:nvPr/>
        </p:nvSpPr>
        <p:spPr>
          <a:xfrm>
            <a:off x="3446871" y="6408245"/>
            <a:ext cx="741998" cy="248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안전포탈</a:t>
            </a:r>
          </a:p>
        </p:txBody>
      </p:sp>
      <p:sp>
        <p:nvSpPr>
          <p:cNvPr id="585" name="직사각형 584"/>
          <p:cNvSpPr/>
          <p:nvPr/>
        </p:nvSpPr>
        <p:spPr>
          <a:xfrm>
            <a:off x="3248739" y="6894040"/>
            <a:ext cx="553269" cy="1807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안전네트워크</a:t>
            </a:r>
          </a:p>
        </p:txBody>
      </p:sp>
      <p:sp>
        <p:nvSpPr>
          <p:cNvPr id="586" name="직사각형 585"/>
          <p:cNvSpPr/>
          <p:nvPr/>
        </p:nvSpPr>
        <p:spPr>
          <a:xfrm>
            <a:off x="3833733" y="6894040"/>
            <a:ext cx="553269" cy="18079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KHCS</a:t>
            </a:r>
          </a:p>
        </p:txBody>
      </p:sp>
      <p:grpSp>
        <p:nvGrpSpPr>
          <p:cNvPr id="631" name="그룹 630"/>
          <p:cNvGrpSpPr/>
          <p:nvPr/>
        </p:nvGrpSpPr>
        <p:grpSpPr>
          <a:xfrm>
            <a:off x="3248739" y="6678786"/>
            <a:ext cx="1138263" cy="180790"/>
            <a:chOff x="3348252" y="6843977"/>
            <a:chExt cx="1138263" cy="180790"/>
          </a:xfrm>
        </p:grpSpPr>
        <p:sp>
          <p:nvSpPr>
            <p:cNvPr id="632" name="직사각형 631"/>
            <p:cNvSpPr/>
            <p:nvPr/>
          </p:nvSpPr>
          <p:spPr>
            <a:xfrm>
              <a:off x="3348252" y="6843977"/>
              <a:ext cx="553269" cy="18079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경진대회</a:t>
              </a:r>
            </a:p>
          </p:txBody>
        </p:sp>
        <p:sp>
          <p:nvSpPr>
            <p:cNvPr id="633" name="직사각형 632"/>
            <p:cNvSpPr/>
            <p:nvPr/>
          </p:nvSpPr>
          <p:spPr>
            <a:xfrm>
              <a:off x="3933246" y="6843977"/>
              <a:ext cx="553269" cy="18079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협의회</a:t>
              </a:r>
            </a:p>
          </p:txBody>
        </p:sp>
      </p:grpSp>
      <p:sp>
        <p:nvSpPr>
          <p:cNvPr id="587" name="직사각형 586"/>
          <p:cNvSpPr/>
          <p:nvPr/>
        </p:nvSpPr>
        <p:spPr>
          <a:xfrm>
            <a:off x="4562606" y="4500585"/>
            <a:ext cx="3816408" cy="26826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0" name="직사각형 589"/>
          <p:cNvSpPr/>
          <p:nvPr/>
        </p:nvSpPr>
        <p:spPr>
          <a:xfrm>
            <a:off x="6154057" y="4472371"/>
            <a:ext cx="633507" cy="2657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유지관리</a:t>
            </a:r>
          </a:p>
        </p:txBody>
      </p:sp>
      <p:sp>
        <p:nvSpPr>
          <p:cNvPr id="588" name="직사각형 587"/>
          <p:cNvSpPr/>
          <p:nvPr/>
        </p:nvSpPr>
        <p:spPr>
          <a:xfrm>
            <a:off x="4645495" y="4721920"/>
            <a:ext cx="1781784" cy="5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9" name="직사각형 588"/>
          <p:cNvSpPr/>
          <p:nvPr/>
        </p:nvSpPr>
        <p:spPr>
          <a:xfrm>
            <a:off x="5394714" y="4721913"/>
            <a:ext cx="283347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구조물</a:t>
            </a:r>
          </a:p>
        </p:txBody>
      </p:sp>
      <p:sp>
        <p:nvSpPr>
          <p:cNvPr id="325" name="직사각형 324"/>
          <p:cNvSpPr/>
          <p:nvPr/>
        </p:nvSpPr>
        <p:spPr>
          <a:xfrm>
            <a:off x="4674759" y="4906911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교량</a:t>
            </a:r>
          </a:p>
        </p:txBody>
      </p:sp>
      <p:sp>
        <p:nvSpPr>
          <p:cNvPr id="333" name="직사각형 332"/>
          <p:cNvSpPr/>
          <p:nvPr/>
        </p:nvSpPr>
        <p:spPr>
          <a:xfrm>
            <a:off x="5259752" y="4906911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터널</a:t>
            </a:r>
          </a:p>
        </p:txBody>
      </p:sp>
      <p:sp>
        <p:nvSpPr>
          <p:cNvPr id="356" name="직사각형 355"/>
          <p:cNvSpPr/>
          <p:nvPr/>
        </p:nvSpPr>
        <p:spPr>
          <a:xfrm>
            <a:off x="5844747" y="4906911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err="1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암거</a:t>
            </a:r>
            <a:endParaRPr lang="ko-KR" altLang="en-US" sz="800" spc="-51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611" name="직사각형 610"/>
          <p:cNvSpPr/>
          <p:nvPr/>
        </p:nvSpPr>
        <p:spPr>
          <a:xfrm>
            <a:off x="4674759" y="5092915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보수보강</a:t>
            </a:r>
          </a:p>
        </p:txBody>
      </p:sp>
      <p:sp>
        <p:nvSpPr>
          <p:cNvPr id="612" name="직사각형 611"/>
          <p:cNvSpPr/>
          <p:nvPr/>
        </p:nvSpPr>
        <p:spPr>
          <a:xfrm>
            <a:off x="5259752" y="5092915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err="1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점검알리미</a:t>
            </a:r>
            <a:endParaRPr lang="ko-KR" altLang="en-US" sz="800" spc="-51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613" name="직사각형 612"/>
          <p:cNvSpPr/>
          <p:nvPr/>
        </p:nvSpPr>
        <p:spPr>
          <a:xfrm>
            <a:off x="5844747" y="5092915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기술정보</a:t>
            </a:r>
          </a:p>
        </p:txBody>
      </p:sp>
      <p:sp>
        <p:nvSpPr>
          <p:cNvPr id="614" name="직사각형 613"/>
          <p:cNvSpPr/>
          <p:nvPr/>
        </p:nvSpPr>
        <p:spPr>
          <a:xfrm>
            <a:off x="4645495" y="5333978"/>
            <a:ext cx="1781784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6" name="직사각형 615"/>
          <p:cNvSpPr/>
          <p:nvPr/>
        </p:nvSpPr>
        <p:spPr>
          <a:xfrm>
            <a:off x="4674759" y="5505767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조사</a:t>
            </a:r>
            <a:r>
              <a:rPr lang="en-US" altLang="ko-KR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/</a:t>
            </a: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분석</a:t>
            </a:r>
          </a:p>
        </p:txBody>
      </p:sp>
      <p:sp>
        <p:nvSpPr>
          <p:cNvPr id="617" name="직사각형 616"/>
          <p:cNvSpPr/>
          <p:nvPr/>
        </p:nvSpPr>
        <p:spPr>
          <a:xfrm>
            <a:off x="5259753" y="5505767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보수개량</a:t>
            </a:r>
          </a:p>
        </p:txBody>
      </p:sp>
      <p:sp>
        <p:nvSpPr>
          <p:cNvPr id="618" name="직사각형 617"/>
          <p:cNvSpPr/>
          <p:nvPr/>
        </p:nvSpPr>
        <p:spPr>
          <a:xfrm>
            <a:off x="5844747" y="5505767"/>
            <a:ext cx="553268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의사결정</a:t>
            </a:r>
          </a:p>
        </p:txBody>
      </p:sp>
      <p:sp>
        <p:nvSpPr>
          <p:cNvPr id="619" name="직사각형 618"/>
          <p:cNvSpPr/>
          <p:nvPr/>
        </p:nvSpPr>
        <p:spPr>
          <a:xfrm>
            <a:off x="5441938" y="5327586"/>
            <a:ext cx="18889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포장</a:t>
            </a:r>
          </a:p>
        </p:txBody>
      </p:sp>
      <p:sp>
        <p:nvSpPr>
          <p:cNvPr id="620" name="직사각형 619"/>
          <p:cNvSpPr/>
          <p:nvPr/>
        </p:nvSpPr>
        <p:spPr>
          <a:xfrm>
            <a:off x="4645495" y="5726558"/>
            <a:ext cx="1781784" cy="41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2" name="직사각형 621"/>
          <p:cNvSpPr/>
          <p:nvPr/>
        </p:nvSpPr>
        <p:spPr>
          <a:xfrm>
            <a:off x="4675840" y="5884031"/>
            <a:ext cx="331702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작업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일보</a:t>
            </a:r>
          </a:p>
        </p:txBody>
      </p:sp>
      <p:sp>
        <p:nvSpPr>
          <p:cNvPr id="623" name="직사각형 622"/>
          <p:cNvSpPr/>
          <p:nvPr/>
        </p:nvSpPr>
        <p:spPr>
          <a:xfrm>
            <a:off x="5025536" y="5884031"/>
            <a:ext cx="331702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공사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하자</a:t>
            </a:r>
          </a:p>
        </p:txBody>
      </p:sp>
      <p:sp>
        <p:nvSpPr>
          <p:cNvPr id="624" name="직사각형 623"/>
          <p:cNvSpPr/>
          <p:nvPr/>
        </p:nvSpPr>
        <p:spPr>
          <a:xfrm>
            <a:off x="5375233" y="5884031"/>
            <a:ext cx="331702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도로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현황</a:t>
            </a:r>
          </a:p>
        </p:txBody>
      </p:sp>
      <p:sp>
        <p:nvSpPr>
          <p:cNvPr id="627" name="직사각형 626"/>
          <p:cNvSpPr/>
          <p:nvPr/>
        </p:nvSpPr>
        <p:spPr>
          <a:xfrm>
            <a:off x="5724929" y="5884031"/>
            <a:ext cx="331702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도로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행정</a:t>
            </a:r>
          </a:p>
        </p:txBody>
      </p:sp>
      <p:sp>
        <p:nvSpPr>
          <p:cNvPr id="643" name="직사각형 642"/>
          <p:cNvSpPr/>
          <p:nvPr/>
        </p:nvSpPr>
        <p:spPr>
          <a:xfrm>
            <a:off x="6074627" y="5884031"/>
            <a:ext cx="331702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도로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시설</a:t>
            </a:r>
          </a:p>
        </p:txBody>
      </p:sp>
      <p:sp>
        <p:nvSpPr>
          <p:cNvPr id="625" name="직사각형 624"/>
          <p:cNvSpPr/>
          <p:nvPr/>
        </p:nvSpPr>
        <p:spPr>
          <a:xfrm>
            <a:off x="5441938" y="5720499"/>
            <a:ext cx="18889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도로</a:t>
            </a:r>
          </a:p>
        </p:txBody>
      </p:sp>
      <p:sp>
        <p:nvSpPr>
          <p:cNvPr id="635" name="직사각형 634"/>
          <p:cNvSpPr/>
          <p:nvPr/>
        </p:nvSpPr>
        <p:spPr>
          <a:xfrm>
            <a:off x="4645495" y="6570968"/>
            <a:ext cx="1781784" cy="55738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6" name="직사각형 645"/>
          <p:cNvSpPr/>
          <p:nvPr/>
        </p:nvSpPr>
        <p:spPr>
          <a:xfrm>
            <a:off x="4675840" y="6743106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교통정보</a:t>
            </a:r>
          </a:p>
        </p:txBody>
      </p:sp>
      <p:sp>
        <p:nvSpPr>
          <p:cNvPr id="647" name="직사각형 646"/>
          <p:cNvSpPr/>
          <p:nvPr/>
        </p:nvSpPr>
        <p:spPr>
          <a:xfrm>
            <a:off x="5112752" y="6743106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교통사고</a:t>
            </a:r>
          </a:p>
        </p:txBody>
      </p:sp>
      <p:sp>
        <p:nvSpPr>
          <p:cNvPr id="648" name="직사각형 647"/>
          <p:cNvSpPr/>
          <p:nvPr/>
        </p:nvSpPr>
        <p:spPr>
          <a:xfrm>
            <a:off x="5549663" y="6743106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교통안전</a:t>
            </a:r>
          </a:p>
        </p:txBody>
      </p:sp>
      <p:sp>
        <p:nvSpPr>
          <p:cNvPr id="649" name="직사각형 648"/>
          <p:cNvSpPr/>
          <p:nvPr/>
        </p:nvSpPr>
        <p:spPr>
          <a:xfrm>
            <a:off x="5986574" y="6743106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영향분석</a:t>
            </a:r>
          </a:p>
        </p:txBody>
      </p:sp>
      <p:sp>
        <p:nvSpPr>
          <p:cNvPr id="659" name="직사각형 658"/>
          <p:cNvSpPr/>
          <p:nvPr/>
        </p:nvSpPr>
        <p:spPr>
          <a:xfrm>
            <a:off x="4762368" y="6939308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교통분석</a:t>
            </a:r>
          </a:p>
        </p:txBody>
      </p:sp>
      <p:sp>
        <p:nvSpPr>
          <p:cNvPr id="660" name="직사각형 659"/>
          <p:cNvSpPr/>
          <p:nvPr/>
        </p:nvSpPr>
        <p:spPr>
          <a:xfrm>
            <a:off x="5199280" y="6939308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교통표지</a:t>
            </a:r>
          </a:p>
        </p:txBody>
      </p:sp>
      <p:sp>
        <p:nvSpPr>
          <p:cNvPr id="661" name="직사각형 660"/>
          <p:cNvSpPr/>
          <p:nvPr/>
        </p:nvSpPr>
        <p:spPr>
          <a:xfrm>
            <a:off x="5636191" y="6939308"/>
            <a:ext cx="674215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스마트 상황관리</a:t>
            </a:r>
          </a:p>
        </p:txBody>
      </p:sp>
      <p:sp>
        <p:nvSpPr>
          <p:cNvPr id="636" name="직사각형 635"/>
          <p:cNvSpPr/>
          <p:nvPr/>
        </p:nvSpPr>
        <p:spPr>
          <a:xfrm>
            <a:off x="5441938" y="6570306"/>
            <a:ext cx="18889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교통</a:t>
            </a:r>
          </a:p>
        </p:txBody>
      </p:sp>
      <p:sp>
        <p:nvSpPr>
          <p:cNvPr id="628" name="직사각형 627"/>
          <p:cNvSpPr/>
          <p:nvPr/>
        </p:nvSpPr>
        <p:spPr>
          <a:xfrm>
            <a:off x="4645495" y="6165244"/>
            <a:ext cx="1781784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4" name="직사각형 633"/>
          <p:cNvSpPr/>
          <p:nvPr/>
        </p:nvSpPr>
        <p:spPr>
          <a:xfrm>
            <a:off x="5441938" y="6165204"/>
            <a:ext cx="18889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장비</a:t>
            </a:r>
          </a:p>
        </p:txBody>
      </p:sp>
      <p:sp>
        <p:nvSpPr>
          <p:cNvPr id="691" name="직사각형 690"/>
          <p:cNvSpPr/>
          <p:nvPr/>
        </p:nvSpPr>
        <p:spPr>
          <a:xfrm>
            <a:off x="4675840" y="6348829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운영관리</a:t>
            </a:r>
          </a:p>
        </p:txBody>
      </p:sp>
      <p:sp>
        <p:nvSpPr>
          <p:cNvPr id="692" name="직사각형 691"/>
          <p:cNvSpPr/>
          <p:nvPr/>
        </p:nvSpPr>
        <p:spPr>
          <a:xfrm>
            <a:off x="5112752" y="6348829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운행관리</a:t>
            </a:r>
          </a:p>
        </p:txBody>
      </p:sp>
      <p:sp>
        <p:nvSpPr>
          <p:cNvPr id="693" name="직사각형 692"/>
          <p:cNvSpPr/>
          <p:nvPr/>
        </p:nvSpPr>
        <p:spPr>
          <a:xfrm>
            <a:off x="5549663" y="6348829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부품관리</a:t>
            </a:r>
          </a:p>
        </p:txBody>
      </p:sp>
      <p:sp>
        <p:nvSpPr>
          <p:cNvPr id="694" name="직사각형 693"/>
          <p:cNvSpPr/>
          <p:nvPr/>
        </p:nvSpPr>
        <p:spPr>
          <a:xfrm>
            <a:off x="5986574" y="6348829"/>
            <a:ext cx="410361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정비</a:t>
            </a:r>
          </a:p>
        </p:txBody>
      </p:sp>
      <p:sp>
        <p:nvSpPr>
          <p:cNvPr id="666" name="직사각형 665"/>
          <p:cNvSpPr/>
          <p:nvPr/>
        </p:nvSpPr>
        <p:spPr>
          <a:xfrm>
            <a:off x="6514341" y="4721920"/>
            <a:ext cx="1781784" cy="576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48" algn="ctr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endParaRPr kumimoji="1" lang="ko-KR" altLang="en-US" sz="900" spc="-5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667" name="직사각형 666"/>
          <p:cNvSpPr/>
          <p:nvPr/>
        </p:nvSpPr>
        <p:spPr>
          <a:xfrm>
            <a:off x="7216335" y="4721913"/>
            <a:ext cx="377796" cy="1561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차선유지</a:t>
            </a:r>
          </a:p>
        </p:txBody>
      </p:sp>
      <p:sp>
        <p:nvSpPr>
          <p:cNvPr id="670" name="직사각형 669"/>
          <p:cNvSpPr/>
          <p:nvPr/>
        </p:nvSpPr>
        <p:spPr>
          <a:xfrm>
            <a:off x="7713593" y="4906911"/>
            <a:ext cx="553268" cy="16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암거</a:t>
            </a:r>
            <a:endParaRPr lang="ko-KR" altLang="en-US" sz="800" spc="-51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</p:txBody>
      </p:sp>
      <p:grpSp>
        <p:nvGrpSpPr>
          <p:cNvPr id="305" name="그룹 304"/>
          <p:cNvGrpSpPr/>
          <p:nvPr/>
        </p:nvGrpSpPr>
        <p:grpSpPr>
          <a:xfrm>
            <a:off x="6543604" y="4906911"/>
            <a:ext cx="1132890" cy="348004"/>
            <a:chOff x="6543605" y="4906911"/>
            <a:chExt cx="1145626" cy="348004"/>
          </a:xfrm>
        </p:grpSpPr>
        <p:sp>
          <p:nvSpPr>
            <p:cNvPr id="668" name="직사각형 667"/>
            <p:cNvSpPr/>
            <p:nvPr/>
          </p:nvSpPr>
          <p:spPr>
            <a:xfrm>
              <a:off x="6543605" y="4906911"/>
              <a:ext cx="560633" cy="162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교량</a:t>
              </a:r>
            </a:p>
          </p:txBody>
        </p:sp>
        <p:sp>
          <p:nvSpPr>
            <p:cNvPr id="669" name="직사각형 668"/>
            <p:cNvSpPr/>
            <p:nvPr/>
          </p:nvSpPr>
          <p:spPr>
            <a:xfrm>
              <a:off x="7128597" y="4906911"/>
              <a:ext cx="560633" cy="162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터널</a:t>
              </a:r>
            </a:p>
          </p:txBody>
        </p:sp>
        <p:sp>
          <p:nvSpPr>
            <p:cNvPr id="671" name="직사각형 670"/>
            <p:cNvSpPr/>
            <p:nvPr/>
          </p:nvSpPr>
          <p:spPr>
            <a:xfrm>
              <a:off x="6543605" y="5092915"/>
              <a:ext cx="560633" cy="162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보수보강</a:t>
              </a:r>
            </a:p>
          </p:txBody>
        </p:sp>
        <p:sp>
          <p:nvSpPr>
            <p:cNvPr id="672" name="직사각형 671"/>
            <p:cNvSpPr/>
            <p:nvPr/>
          </p:nvSpPr>
          <p:spPr>
            <a:xfrm>
              <a:off x="7128598" y="5092915"/>
              <a:ext cx="560633" cy="1620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1600" tIns="0" rIns="0" bIns="0" rtlCol="0" anchor="ctr"/>
            <a:lstStyle/>
            <a:p>
              <a:pPr marL="0" lvl="2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점검알리미</a:t>
              </a:r>
              <a:endPara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sp>
        <p:nvSpPr>
          <p:cNvPr id="673" name="직사각형 672"/>
          <p:cNvSpPr/>
          <p:nvPr/>
        </p:nvSpPr>
        <p:spPr>
          <a:xfrm>
            <a:off x="7713593" y="5092915"/>
            <a:ext cx="553268" cy="162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기술정보</a:t>
            </a:r>
          </a:p>
        </p:txBody>
      </p:sp>
      <p:sp>
        <p:nvSpPr>
          <p:cNvPr id="674" name="직사각형 673"/>
          <p:cNvSpPr/>
          <p:nvPr/>
        </p:nvSpPr>
        <p:spPr>
          <a:xfrm>
            <a:off x="6514341" y="5333978"/>
            <a:ext cx="1781784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8" name="직사각형 677"/>
          <p:cNvSpPr/>
          <p:nvPr/>
        </p:nvSpPr>
        <p:spPr>
          <a:xfrm>
            <a:off x="7310784" y="5327586"/>
            <a:ext cx="18889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사면</a:t>
            </a:r>
          </a:p>
        </p:txBody>
      </p:sp>
      <p:sp>
        <p:nvSpPr>
          <p:cNvPr id="690" name="직사각형 689"/>
          <p:cNvSpPr/>
          <p:nvPr/>
        </p:nvSpPr>
        <p:spPr>
          <a:xfrm>
            <a:off x="6514341" y="6570968"/>
            <a:ext cx="1781784" cy="55738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1" name="직사각형 710"/>
          <p:cNvSpPr/>
          <p:nvPr/>
        </p:nvSpPr>
        <p:spPr>
          <a:xfrm>
            <a:off x="7310784" y="6570306"/>
            <a:ext cx="18889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시설</a:t>
            </a:r>
          </a:p>
        </p:txBody>
      </p:sp>
      <p:sp>
        <p:nvSpPr>
          <p:cNvPr id="712" name="직사각형 711"/>
          <p:cNvSpPr/>
          <p:nvPr/>
        </p:nvSpPr>
        <p:spPr>
          <a:xfrm>
            <a:off x="6544684" y="6743106"/>
            <a:ext cx="548463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건축관리</a:t>
            </a:r>
          </a:p>
        </p:txBody>
      </p:sp>
      <p:sp>
        <p:nvSpPr>
          <p:cNvPr id="713" name="직사각형 712"/>
          <p:cNvSpPr/>
          <p:nvPr/>
        </p:nvSpPr>
        <p:spPr>
          <a:xfrm>
            <a:off x="7132804" y="6743106"/>
            <a:ext cx="547200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marL="0" lvl="2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설비관리</a:t>
            </a:r>
          </a:p>
        </p:txBody>
      </p:sp>
      <p:sp>
        <p:nvSpPr>
          <p:cNvPr id="714" name="직사각형 713"/>
          <p:cNvSpPr/>
          <p:nvPr/>
        </p:nvSpPr>
        <p:spPr>
          <a:xfrm>
            <a:off x="7719661" y="6743106"/>
            <a:ext cx="547200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전기관리</a:t>
            </a:r>
          </a:p>
        </p:txBody>
      </p:sp>
      <p:sp>
        <p:nvSpPr>
          <p:cNvPr id="721" name="직사각형 720"/>
          <p:cNvSpPr/>
          <p:nvPr/>
        </p:nvSpPr>
        <p:spPr>
          <a:xfrm>
            <a:off x="6838354" y="6939308"/>
            <a:ext cx="547200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조경관리</a:t>
            </a:r>
          </a:p>
        </p:txBody>
      </p:sp>
      <p:sp>
        <p:nvSpPr>
          <p:cNvPr id="722" name="직사각형 721"/>
          <p:cNvSpPr/>
          <p:nvPr/>
        </p:nvSpPr>
        <p:spPr>
          <a:xfrm>
            <a:off x="7426996" y="6939308"/>
            <a:ext cx="746272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              상태관리</a:t>
            </a:r>
          </a:p>
        </p:txBody>
      </p:sp>
      <p:sp>
        <p:nvSpPr>
          <p:cNvPr id="679" name="직사각형 678"/>
          <p:cNvSpPr/>
          <p:nvPr/>
        </p:nvSpPr>
        <p:spPr>
          <a:xfrm>
            <a:off x="6514341" y="5726558"/>
            <a:ext cx="1781784" cy="808212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6" name="직사각형 685"/>
          <p:cNvSpPr/>
          <p:nvPr/>
        </p:nvSpPr>
        <p:spPr>
          <a:xfrm>
            <a:off x="7310784" y="5742682"/>
            <a:ext cx="188898" cy="166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재난</a:t>
            </a:r>
          </a:p>
        </p:txBody>
      </p:sp>
      <p:sp>
        <p:nvSpPr>
          <p:cNvPr id="683" name="직사각형 682"/>
          <p:cNvSpPr/>
          <p:nvPr/>
        </p:nvSpPr>
        <p:spPr>
          <a:xfrm>
            <a:off x="7850345" y="5977756"/>
            <a:ext cx="416516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도로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행정</a:t>
            </a:r>
          </a:p>
        </p:txBody>
      </p:sp>
      <p:sp>
        <p:nvSpPr>
          <p:cNvPr id="680" name="직사각형 679"/>
          <p:cNvSpPr/>
          <p:nvPr/>
        </p:nvSpPr>
        <p:spPr>
          <a:xfrm>
            <a:off x="6544685" y="5977756"/>
            <a:ext cx="417600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작업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일보</a:t>
            </a:r>
          </a:p>
        </p:txBody>
      </p:sp>
      <p:sp>
        <p:nvSpPr>
          <p:cNvPr id="681" name="직사각형 680"/>
          <p:cNvSpPr/>
          <p:nvPr/>
        </p:nvSpPr>
        <p:spPr>
          <a:xfrm>
            <a:off x="6979905" y="5977756"/>
            <a:ext cx="365271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공사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하자</a:t>
            </a:r>
          </a:p>
        </p:txBody>
      </p:sp>
      <p:sp>
        <p:nvSpPr>
          <p:cNvPr id="682" name="직사각형 681"/>
          <p:cNvSpPr/>
          <p:nvPr/>
        </p:nvSpPr>
        <p:spPr>
          <a:xfrm>
            <a:off x="7366890" y="5977756"/>
            <a:ext cx="460800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" tIns="0" rIns="0" bIns="0" rtlCol="0" anchor="ctr"/>
          <a:lstStyle/>
          <a:p>
            <a:pPr marL="0" lvl="2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도로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현황</a:t>
            </a:r>
          </a:p>
        </p:txBody>
      </p:sp>
      <p:sp>
        <p:nvSpPr>
          <p:cNvPr id="732" name="직사각형 731"/>
          <p:cNvSpPr/>
          <p:nvPr/>
        </p:nvSpPr>
        <p:spPr>
          <a:xfrm>
            <a:off x="6544685" y="6261027"/>
            <a:ext cx="417600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위험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지표</a:t>
            </a:r>
          </a:p>
        </p:txBody>
      </p:sp>
      <p:sp>
        <p:nvSpPr>
          <p:cNvPr id="733" name="직사각형 732"/>
          <p:cNvSpPr/>
          <p:nvPr/>
        </p:nvSpPr>
        <p:spPr>
          <a:xfrm>
            <a:off x="6979905" y="6261027"/>
            <a:ext cx="365271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제설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통계</a:t>
            </a:r>
          </a:p>
        </p:txBody>
      </p:sp>
      <p:sp>
        <p:nvSpPr>
          <p:cNvPr id="734" name="직사각형 733"/>
          <p:cNvSpPr/>
          <p:nvPr/>
        </p:nvSpPr>
        <p:spPr>
          <a:xfrm>
            <a:off x="7366890" y="6261027"/>
            <a:ext cx="460800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800" tIns="0" rIns="0" bIns="0" rtlCol="0" anchor="ctr"/>
          <a:lstStyle/>
          <a:p>
            <a:pPr marL="0" lvl="2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홍보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교통</a:t>
            </a:r>
          </a:p>
        </p:txBody>
      </p:sp>
      <p:sp>
        <p:nvSpPr>
          <p:cNvPr id="742" name="직사각형 741"/>
          <p:cNvSpPr/>
          <p:nvPr/>
        </p:nvSpPr>
        <p:spPr>
          <a:xfrm>
            <a:off x="7850345" y="6261027"/>
            <a:ext cx="416516" cy="23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재난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상황판</a:t>
            </a:r>
          </a:p>
        </p:txBody>
      </p:sp>
      <p:sp>
        <p:nvSpPr>
          <p:cNvPr id="675" name="직사각형 674"/>
          <p:cNvSpPr/>
          <p:nvPr/>
        </p:nvSpPr>
        <p:spPr>
          <a:xfrm>
            <a:off x="6537767" y="5505767"/>
            <a:ext cx="414000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기본현황</a:t>
            </a:r>
          </a:p>
        </p:txBody>
      </p:sp>
      <p:sp>
        <p:nvSpPr>
          <p:cNvPr id="676" name="직사각형 675"/>
          <p:cNvSpPr/>
          <p:nvPr/>
        </p:nvSpPr>
        <p:spPr>
          <a:xfrm>
            <a:off x="6969531" y="5505767"/>
            <a:ext cx="366763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점검</a:t>
            </a:r>
          </a:p>
        </p:txBody>
      </p:sp>
      <p:sp>
        <p:nvSpPr>
          <p:cNvPr id="677" name="직사각형 676"/>
          <p:cNvSpPr/>
          <p:nvPr/>
        </p:nvSpPr>
        <p:spPr>
          <a:xfrm>
            <a:off x="7354058" y="5505767"/>
            <a:ext cx="487883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8000" tIns="0" rIns="0" bIns="0" rtlCol="0" anchor="ctr"/>
          <a:lstStyle/>
          <a:p>
            <a:pPr marL="0" lvl="2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보수</a:t>
            </a:r>
          </a:p>
        </p:txBody>
      </p:sp>
      <p:sp>
        <p:nvSpPr>
          <p:cNvPr id="763" name="직사각형 762"/>
          <p:cNvSpPr/>
          <p:nvPr/>
        </p:nvSpPr>
        <p:spPr>
          <a:xfrm>
            <a:off x="7859705" y="5505767"/>
            <a:ext cx="412994" cy="1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의사결정</a:t>
            </a:r>
          </a:p>
        </p:txBody>
      </p:sp>
      <p:sp>
        <p:nvSpPr>
          <p:cNvPr id="405" name="직사각형 404"/>
          <p:cNvSpPr/>
          <p:nvPr/>
        </p:nvSpPr>
        <p:spPr>
          <a:xfrm>
            <a:off x="8582012" y="4158506"/>
            <a:ext cx="1746969" cy="311003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723" name="직사각형 722"/>
          <p:cNvSpPr/>
          <p:nvPr/>
        </p:nvSpPr>
        <p:spPr>
          <a:xfrm>
            <a:off x="8655166" y="4500585"/>
            <a:ext cx="1600662" cy="26826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4" name="직사각형 723"/>
          <p:cNvSpPr/>
          <p:nvPr/>
        </p:nvSpPr>
        <p:spPr>
          <a:xfrm>
            <a:off x="8714765" y="4721920"/>
            <a:ext cx="1481461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8" name="직사각형 727"/>
          <p:cNvSpPr/>
          <p:nvPr/>
        </p:nvSpPr>
        <p:spPr>
          <a:xfrm>
            <a:off x="8714765" y="5549549"/>
            <a:ext cx="1481461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0" name="직사각형 729"/>
          <p:cNvSpPr/>
          <p:nvPr/>
        </p:nvSpPr>
        <p:spPr>
          <a:xfrm>
            <a:off x="8708130" y="6357167"/>
            <a:ext cx="1481461" cy="72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48" algn="ctr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endParaRPr kumimoji="1" lang="ko-KR" altLang="en-US" sz="900" spc="-5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726" name="직사각형 725"/>
          <p:cNvSpPr/>
          <p:nvPr/>
        </p:nvSpPr>
        <p:spPr>
          <a:xfrm>
            <a:off x="9026533" y="4472371"/>
            <a:ext cx="8579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기술지식포탈</a:t>
            </a:r>
          </a:p>
        </p:txBody>
      </p:sp>
      <p:sp>
        <p:nvSpPr>
          <p:cNvPr id="725" name="직사각형 724"/>
          <p:cNvSpPr/>
          <p:nvPr/>
        </p:nvSpPr>
        <p:spPr>
          <a:xfrm>
            <a:off x="9123385" y="4721913"/>
            <a:ext cx="664221" cy="1661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Hi</a:t>
            </a: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기술지식포탈</a:t>
            </a:r>
          </a:p>
        </p:txBody>
      </p:sp>
      <p:sp>
        <p:nvSpPr>
          <p:cNvPr id="729" name="직사각형 728"/>
          <p:cNvSpPr/>
          <p:nvPr/>
        </p:nvSpPr>
        <p:spPr>
          <a:xfrm>
            <a:off x="9217833" y="5551427"/>
            <a:ext cx="475322" cy="1661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Hi</a:t>
            </a: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설계도서</a:t>
            </a:r>
          </a:p>
        </p:txBody>
      </p:sp>
      <p:sp>
        <p:nvSpPr>
          <p:cNvPr id="731" name="직사각형 730"/>
          <p:cNvSpPr/>
          <p:nvPr/>
        </p:nvSpPr>
        <p:spPr>
          <a:xfrm>
            <a:off x="9172147" y="6373874"/>
            <a:ext cx="566694" cy="1561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통합도면관리</a:t>
            </a:r>
          </a:p>
        </p:txBody>
      </p:sp>
      <p:grpSp>
        <p:nvGrpSpPr>
          <p:cNvPr id="743" name="그룹 742"/>
          <p:cNvGrpSpPr/>
          <p:nvPr/>
        </p:nvGrpSpPr>
        <p:grpSpPr>
          <a:xfrm>
            <a:off x="8744804" y="4906903"/>
            <a:ext cx="1421384" cy="205733"/>
            <a:chOff x="9463457" y="4906955"/>
            <a:chExt cx="1099477" cy="157171"/>
          </a:xfrm>
        </p:grpSpPr>
        <p:sp>
          <p:nvSpPr>
            <p:cNvPr id="740" name="직사각형 739"/>
            <p:cNvSpPr/>
            <p:nvPr/>
          </p:nvSpPr>
          <p:spPr>
            <a:xfrm>
              <a:off x="9463457" y="4906955"/>
              <a:ext cx="534416" cy="15717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통합검색</a:t>
              </a:r>
            </a:p>
          </p:txBody>
        </p:sp>
        <p:sp>
          <p:nvSpPr>
            <p:cNvPr id="741" name="직사각형 740"/>
            <p:cNvSpPr/>
            <p:nvPr/>
          </p:nvSpPr>
          <p:spPr>
            <a:xfrm>
              <a:off x="10028518" y="4906955"/>
              <a:ext cx="534416" cy="15717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연구자료</a:t>
              </a:r>
            </a:p>
          </p:txBody>
        </p:sp>
      </p:grpSp>
      <p:grpSp>
        <p:nvGrpSpPr>
          <p:cNvPr id="759" name="그룹 758"/>
          <p:cNvGrpSpPr/>
          <p:nvPr/>
        </p:nvGrpSpPr>
        <p:grpSpPr>
          <a:xfrm>
            <a:off x="8744804" y="5153089"/>
            <a:ext cx="1421384" cy="205733"/>
            <a:chOff x="9463457" y="4899762"/>
            <a:chExt cx="1099477" cy="157171"/>
          </a:xfrm>
        </p:grpSpPr>
        <p:sp>
          <p:nvSpPr>
            <p:cNvPr id="760" name="직사각형 759"/>
            <p:cNvSpPr/>
            <p:nvPr/>
          </p:nvSpPr>
          <p:spPr>
            <a:xfrm>
              <a:off x="9463457" y="4899762"/>
              <a:ext cx="534416" cy="15717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기술자문 자료</a:t>
              </a:r>
            </a:p>
          </p:txBody>
        </p:sp>
        <p:sp>
          <p:nvSpPr>
            <p:cNvPr id="761" name="직사각형 760"/>
            <p:cNvSpPr/>
            <p:nvPr/>
          </p:nvSpPr>
          <p:spPr>
            <a:xfrm>
              <a:off x="10028518" y="4899762"/>
              <a:ext cx="534416" cy="15717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기술 표준 및 지침</a:t>
              </a:r>
            </a:p>
          </p:txBody>
        </p:sp>
      </p:grpSp>
      <p:sp>
        <p:nvSpPr>
          <p:cNvPr id="766" name="직사각형 765"/>
          <p:cNvSpPr/>
          <p:nvPr/>
        </p:nvSpPr>
        <p:spPr>
          <a:xfrm>
            <a:off x="8798036" y="6634163"/>
            <a:ext cx="1301648" cy="258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indent="-180948" algn="ctr" defTabSz="1067672" fontAlgn="base" latinLnBrk="0">
              <a:lnSpc>
                <a:spcPct val="130000"/>
              </a:lnSpc>
              <a:spcBef>
                <a:spcPct val="4000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통합도면관리</a:t>
            </a:r>
          </a:p>
        </p:txBody>
      </p:sp>
      <p:sp>
        <p:nvSpPr>
          <p:cNvPr id="794" name="직사각형 793"/>
          <p:cNvSpPr/>
          <p:nvPr/>
        </p:nvSpPr>
        <p:spPr>
          <a:xfrm>
            <a:off x="8914322" y="4153036"/>
            <a:ext cx="1082348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도로 지식 영역</a:t>
            </a:r>
          </a:p>
        </p:txBody>
      </p:sp>
      <p:sp>
        <p:nvSpPr>
          <p:cNvPr id="809" name="직사각형 808"/>
          <p:cNvSpPr/>
          <p:nvPr/>
        </p:nvSpPr>
        <p:spPr>
          <a:xfrm>
            <a:off x="8744804" y="5758815"/>
            <a:ext cx="690883" cy="2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설계도서관리</a:t>
            </a:r>
          </a:p>
        </p:txBody>
      </p:sp>
      <p:sp>
        <p:nvSpPr>
          <p:cNvPr id="810" name="직사각형 809"/>
          <p:cNvSpPr/>
          <p:nvPr/>
        </p:nvSpPr>
        <p:spPr>
          <a:xfrm>
            <a:off x="9475305" y="5758815"/>
            <a:ext cx="690883" cy="2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자료검색</a:t>
            </a:r>
          </a:p>
        </p:txBody>
      </p:sp>
      <p:sp>
        <p:nvSpPr>
          <p:cNvPr id="807" name="직사각형 806"/>
          <p:cNvSpPr/>
          <p:nvPr/>
        </p:nvSpPr>
        <p:spPr>
          <a:xfrm>
            <a:off x="8744804" y="6005001"/>
            <a:ext cx="690883" cy="2057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용지정보관리</a:t>
            </a:r>
          </a:p>
        </p:txBody>
      </p:sp>
      <p:sp>
        <p:nvSpPr>
          <p:cNvPr id="808" name="직사각형 807"/>
          <p:cNvSpPr/>
          <p:nvPr/>
        </p:nvSpPr>
        <p:spPr>
          <a:xfrm>
            <a:off x="9475305" y="6005001"/>
            <a:ext cx="690883" cy="2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err="1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표준도관리</a:t>
            </a:r>
            <a:endParaRPr lang="ko-KR" altLang="en-US" sz="800" spc="-51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11" name="직사각형 810"/>
          <p:cNvSpPr/>
          <p:nvPr/>
        </p:nvSpPr>
        <p:spPr>
          <a:xfrm>
            <a:off x="10479190" y="4153036"/>
            <a:ext cx="1106393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예측</a:t>
            </a:r>
            <a:r>
              <a:rPr lang="en-US" altLang="ko-KR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/</a:t>
            </a: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분석 영역</a:t>
            </a:r>
          </a:p>
        </p:txBody>
      </p:sp>
      <p:sp>
        <p:nvSpPr>
          <p:cNvPr id="827" name="직사각형 826"/>
          <p:cNvSpPr/>
          <p:nvPr/>
        </p:nvSpPr>
        <p:spPr>
          <a:xfrm>
            <a:off x="6482796" y="7420356"/>
            <a:ext cx="902811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표준화 영역</a:t>
            </a:r>
          </a:p>
        </p:txBody>
      </p:sp>
      <p:grpSp>
        <p:nvGrpSpPr>
          <p:cNvPr id="838" name="그룹 837"/>
          <p:cNvGrpSpPr/>
          <p:nvPr/>
        </p:nvGrpSpPr>
        <p:grpSpPr>
          <a:xfrm>
            <a:off x="9390596" y="7626995"/>
            <a:ext cx="2167048" cy="443247"/>
            <a:chOff x="8821339" y="7506878"/>
            <a:chExt cx="2167048" cy="443247"/>
          </a:xfrm>
        </p:grpSpPr>
        <p:sp>
          <p:nvSpPr>
            <p:cNvPr id="830" name="직사각형 829"/>
            <p:cNvSpPr/>
            <p:nvPr/>
          </p:nvSpPr>
          <p:spPr>
            <a:xfrm>
              <a:off x="8821339" y="7506878"/>
              <a:ext cx="690883" cy="20573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기준관리</a:t>
              </a:r>
            </a:p>
          </p:txBody>
        </p:sp>
        <p:sp>
          <p:nvSpPr>
            <p:cNvPr id="831" name="직사각형 830"/>
            <p:cNvSpPr/>
            <p:nvPr/>
          </p:nvSpPr>
          <p:spPr>
            <a:xfrm>
              <a:off x="9559421" y="7506878"/>
              <a:ext cx="690883" cy="20573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권한관리</a:t>
              </a:r>
            </a:p>
          </p:txBody>
        </p:sp>
        <p:sp>
          <p:nvSpPr>
            <p:cNvPr id="832" name="직사각형 831"/>
            <p:cNvSpPr/>
            <p:nvPr/>
          </p:nvSpPr>
          <p:spPr>
            <a:xfrm>
              <a:off x="10297504" y="7506878"/>
              <a:ext cx="690883" cy="20573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WBS</a:t>
              </a: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관리</a:t>
              </a:r>
            </a:p>
          </p:txBody>
        </p:sp>
        <p:sp>
          <p:nvSpPr>
            <p:cNvPr id="835" name="직사각형 834"/>
            <p:cNvSpPr/>
            <p:nvPr/>
          </p:nvSpPr>
          <p:spPr>
            <a:xfrm>
              <a:off x="8821339" y="7744392"/>
              <a:ext cx="690883" cy="20573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코드관리</a:t>
              </a:r>
            </a:p>
          </p:txBody>
        </p:sp>
        <p:sp>
          <p:nvSpPr>
            <p:cNvPr id="836" name="직사각형 835"/>
            <p:cNvSpPr/>
            <p:nvPr/>
          </p:nvSpPr>
          <p:spPr>
            <a:xfrm>
              <a:off x="9559421" y="7744391"/>
              <a:ext cx="690883" cy="20573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사용자관리</a:t>
              </a:r>
            </a:p>
          </p:txBody>
        </p:sp>
        <p:sp>
          <p:nvSpPr>
            <p:cNvPr id="837" name="직사각형 836"/>
            <p:cNvSpPr/>
            <p:nvPr/>
          </p:nvSpPr>
          <p:spPr>
            <a:xfrm>
              <a:off x="10297504" y="7744392"/>
              <a:ext cx="690883" cy="20573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종합게시판관리</a:t>
              </a:r>
            </a:p>
          </p:txBody>
        </p:sp>
      </p:grpSp>
      <p:grpSp>
        <p:nvGrpSpPr>
          <p:cNvPr id="840" name="그룹 839"/>
          <p:cNvGrpSpPr/>
          <p:nvPr/>
        </p:nvGrpSpPr>
        <p:grpSpPr>
          <a:xfrm>
            <a:off x="10670970" y="6378054"/>
            <a:ext cx="720080" cy="720080"/>
            <a:chOff x="11083943" y="6390754"/>
            <a:chExt cx="720080" cy="720080"/>
          </a:xfrm>
        </p:grpSpPr>
        <p:sp>
          <p:nvSpPr>
            <p:cNvPr id="839" name="타원 838"/>
            <p:cNvSpPr/>
            <p:nvPr/>
          </p:nvSpPr>
          <p:spPr>
            <a:xfrm>
              <a:off x="11083943" y="6390754"/>
              <a:ext cx="720080" cy="72008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endPara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  <p:grpSp>
          <p:nvGrpSpPr>
            <p:cNvPr id="826" name="그룹 825"/>
            <p:cNvGrpSpPr/>
            <p:nvPr/>
          </p:nvGrpSpPr>
          <p:grpSpPr>
            <a:xfrm>
              <a:off x="11186306" y="6434072"/>
              <a:ext cx="515354" cy="580867"/>
              <a:chOff x="10773333" y="6434072"/>
              <a:chExt cx="515354" cy="580867"/>
            </a:xfrm>
          </p:grpSpPr>
          <p:pic>
            <p:nvPicPr>
              <p:cNvPr id="823" name="Picture 6" descr="database icon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0773333" y="6434072"/>
                <a:ext cx="515354" cy="424734"/>
              </a:xfrm>
              <a:prstGeom prst="rect">
                <a:avLst/>
              </a:prstGeom>
              <a:noFill/>
            </p:spPr>
          </p:pic>
          <p:sp>
            <p:nvSpPr>
              <p:cNvPr id="825" name="직사각형 824"/>
              <p:cNvSpPr/>
              <p:nvPr/>
            </p:nvSpPr>
            <p:spPr>
              <a:xfrm>
                <a:off x="10829032" y="6858806"/>
                <a:ext cx="403957" cy="15613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lvl="2" indent="-185246" algn="ctr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90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rPr>
                  <a:t>빅데이터</a:t>
                </a:r>
                <a:endPara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endParaRPr>
              </a:p>
            </p:txBody>
          </p:sp>
        </p:grpSp>
      </p:grpSp>
      <p:sp>
        <p:nvSpPr>
          <p:cNvPr id="841" name="모서리가 둥근 직사각형 840"/>
          <p:cNvSpPr/>
          <p:nvPr/>
        </p:nvSpPr>
        <p:spPr>
          <a:xfrm>
            <a:off x="2147900" y="7757030"/>
            <a:ext cx="7164796" cy="2160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5246" algn="ctr" defTabSz="1067672">
              <a:lnSpc>
                <a:spcPct val="120000"/>
              </a:lnSpc>
              <a:spcBef>
                <a:spcPct val="4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대내</a:t>
            </a:r>
            <a:r>
              <a:rPr lang="en-US" altLang="ko-KR" sz="1000" dirty="0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EAI (Business Service Integrate)</a:t>
            </a:r>
            <a:endParaRPr lang="ko-KR" altLang="en-US" sz="1000" dirty="0" smtClean="0"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42" name="모서리가 둥근 직사각형 841"/>
          <p:cNvSpPr/>
          <p:nvPr/>
        </p:nvSpPr>
        <p:spPr>
          <a:xfrm rot="16200000">
            <a:off x="-1433183" y="6702489"/>
            <a:ext cx="6838723" cy="2160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5246" algn="ctr" defTabSz="1067672">
              <a:lnSpc>
                <a:spcPct val="120000"/>
              </a:lnSpc>
              <a:spcBef>
                <a:spcPct val="4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endParaRPr lang="ko-KR" altLang="en-US" sz="1000" dirty="0" smtClean="0"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44" name="TextBox 843"/>
          <p:cNvSpPr txBox="1"/>
          <p:nvPr/>
        </p:nvSpPr>
        <p:spPr>
          <a:xfrm>
            <a:off x="1801512" y="6256973"/>
            <a:ext cx="369332" cy="110703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Bef>
                <a:spcPct val="4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채널 통합</a:t>
            </a:r>
            <a:r>
              <a:rPr lang="en-US" altLang="ko-KR" sz="1000" dirty="0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(</a:t>
            </a:r>
            <a:r>
              <a:rPr lang="ko-KR" altLang="en-US" sz="1000" dirty="0" err="1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망분리</a:t>
            </a:r>
            <a:r>
              <a:rPr lang="en-US" altLang="ko-KR" sz="1000" dirty="0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)</a:t>
            </a:r>
            <a:endParaRPr lang="ko-KR" altLang="en-US" sz="1000" dirty="0" smtClean="0"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45" name="직사각형 844"/>
          <p:cNvSpPr/>
          <p:nvPr/>
        </p:nvSpPr>
        <p:spPr>
          <a:xfrm>
            <a:off x="713409" y="7047341"/>
            <a:ext cx="929033" cy="302557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6" name="직사각형 845"/>
          <p:cNvSpPr/>
          <p:nvPr/>
        </p:nvSpPr>
        <p:spPr>
          <a:xfrm>
            <a:off x="861172" y="7101345"/>
            <a:ext cx="633507" cy="2657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외부채널</a:t>
            </a:r>
          </a:p>
        </p:txBody>
      </p:sp>
      <p:grpSp>
        <p:nvGrpSpPr>
          <p:cNvPr id="914" name="그룹 913"/>
          <p:cNvGrpSpPr/>
          <p:nvPr/>
        </p:nvGrpSpPr>
        <p:grpSpPr>
          <a:xfrm>
            <a:off x="742835" y="7462865"/>
            <a:ext cx="870181" cy="2499189"/>
            <a:chOff x="737873" y="7462865"/>
            <a:chExt cx="870181" cy="2499189"/>
          </a:xfrm>
        </p:grpSpPr>
        <p:pic>
          <p:nvPicPr>
            <p:cNvPr id="847" name="Picture 12" descr="http://biz.newdaily.co.kr/data/photos/20150310/art_1425537278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758142" y="7462865"/>
              <a:ext cx="829643" cy="4555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8" name="Picture 10" descr="http://www.mpss.go.kr/images/logo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37873" y="8095422"/>
              <a:ext cx="870181" cy="216418"/>
            </a:xfrm>
            <a:prstGeom prst="rect">
              <a:avLst/>
            </a:prstGeom>
            <a:noFill/>
          </p:spPr>
        </p:pic>
        <p:pic>
          <p:nvPicPr>
            <p:cNvPr id="849" name="Picture 8" descr="http://cfile5.uf.tistory.com/image/133FDD445145CAC626D8D3"/>
            <p:cNvPicPr>
              <a:picLocks noChangeAspect="1" noChangeArrowheads="1"/>
            </p:cNvPicPr>
            <p:nvPr/>
          </p:nvPicPr>
          <p:blipFill>
            <a:blip r:embed="rId8" cstate="print"/>
            <a:srcRect r="28287"/>
            <a:stretch>
              <a:fillRect/>
            </a:stretch>
          </p:blipFill>
          <p:spPr bwMode="auto">
            <a:xfrm>
              <a:off x="807143" y="8488813"/>
              <a:ext cx="731641" cy="270357"/>
            </a:xfrm>
            <a:prstGeom prst="rect">
              <a:avLst/>
            </a:prstGeom>
            <a:noFill/>
          </p:spPr>
        </p:pic>
        <p:pic>
          <p:nvPicPr>
            <p:cNvPr id="850" name="Picture 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17024" y="9401148"/>
              <a:ext cx="711879" cy="132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51" name="그림 850" descr="google-logo-vector-free-download.png"/>
            <p:cNvPicPr>
              <a:picLocks noChangeAspect="1"/>
            </p:cNvPicPr>
            <p:nvPr/>
          </p:nvPicPr>
          <p:blipFill>
            <a:blip r:embed="rId10" cstate="print"/>
            <a:srcRect t="28629" b="31482"/>
            <a:stretch>
              <a:fillRect/>
            </a:stretch>
          </p:blipFill>
          <p:spPr>
            <a:xfrm>
              <a:off x="811920" y="8936143"/>
              <a:ext cx="722086" cy="288032"/>
            </a:xfrm>
            <a:prstGeom prst="rect">
              <a:avLst/>
            </a:prstGeom>
          </p:spPr>
        </p:pic>
        <p:pic>
          <p:nvPicPr>
            <p:cNvPr id="852" name="그림 851" descr="DAUM_LOGO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7641" y="9710742"/>
              <a:ext cx="590644" cy="251312"/>
            </a:xfrm>
            <a:prstGeom prst="rect">
              <a:avLst/>
            </a:prstGeom>
          </p:spPr>
        </p:pic>
      </p:grpSp>
      <p:sp>
        <p:nvSpPr>
          <p:cNvPr id="853" name="직사각형 852"/>
          <p:cNvSpPr/>
          <p:nvPr/>
        </p:nvSpPr>
        <p:spPr>
          <a:xfrm>
            <a:off x="2247902" y="8292662"/>
            <a:ext cx="2241481" cy="1937188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854" name="직사각형 853"/>
          <p:cNvSpPr/>
          <p:nvPr/>
        </p:nvSpPr>
        <p:spPr>
          <a:xfrm>
            <a:off x="2337311" y="8572500"/>
            <a:ext cx="2062662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5" name="직사각형 854"/>
          <p:cNvSpPr/>
          <p:nvPr/>
        </p:nvSpPr>
        <p:spPr>
          <a:xfrm>
            <a:off x="7001981" y="8292662"/>
            <a:ext cx="3680533" cy="1937188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856" name="직사각형 855"/>
          <p:cNvSpPr/>
          <p:nvPr/>
        </p:nvSpPr>
        <p:spPr>
          <a:xfrm>
            <a:off x="4624941" y="8292662"/>
            <a:ext cx="2241481" cy="1937188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857" name="직사각형 856"/>
          <p:cNvSpPr/>
          <p:nvPr/>
        </p:nvSpPr>
        <p:spPr>
          <a:xfrm>
            <a:off x="2849910" y="8272910"/>
            <a:ext cx="1037463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현장지원 영역</a:t>
            </a:r>
          </a:p>
        </p:txBody>
      </p:sp>
      <p:sp>
        <p:nvSpPr>
          <p:cNvPr id="858" name="직사각형 857"/>
          <p:cNvSpPr/>
          <p:nvPr/>
        </p:nvSpPr>
        <p:spPr>
          <a:xfrm>
            <a:off x="3310452" y="8621583"/>
            <a:ext cx="283347" cy="15613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시설물</a:t>
            </a:r>
          </a:p>
        </p:txBody>
      </p:sp>
      <p:sp>
        <p:nvSpPr>
          <p:cNvPr id="865" name="직사각형 864"/>
          <p:cNvSpPr/>
          <p:nvPr/>
        </p:nvSpPr>
        <p:spPr>
          <a:xfrm>
            <a:off x="2388875" y="8882111"/>
            <a:ext cx="467212" cy="5444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스마트</a:t>
            </a:r>
            <a:endParaRPr lang="en-US" altLang="ko-KR" sz="800" spc="-51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제한차량</a:t>
            </a:r>
          </a:p>
        </p:txBody>
      </p:sp>
      <p:sp>
        <p:nvSpPr>
          <p:cNvPr id="866" name="직사각형 865"/>
          <p:cNvSpPr/>
          <p:nvPr/>
        </p:nvSpPr>
        <p:spPr>
          <a:xfrm>
            <a:off x="2886316" y="8882119"/>
            <a:ext cx="467212" cy="5444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터널통합</a:t>
            </a:r>
            <a:endParaRPr lang="en-US" altLang="ko-KR" sz="800" spc="-51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원격관리</a:t>
            </a:r>
          </a:p>
        </p:txBody>
      </p:sp>
      <p:sp>
        <p:nvSpPr>
          <p:cNvPr id="867" name="직사각형 866"/>
          <p:cNvSpPr/>
          <p:nvPr/>
        </p:nvSpPr>
        <p:spPr>
          <a:xfrm>
            <a:off x="3383756" y="8882119"/>
            <a:ext cx="467212" cy="5444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전기시설물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원격관</a:t>
            </a:r>
          </a:p>
        </p:txBody>
      </p:sp>
      <p:sp>
        <p:nvSpPr>
          <p:cNvPr id="868" name="직사각형 867"/>
          <p:cNvSpPr/>
          <p:nvPr/>
        </p:nvSpPr>
        <p:spPr>
          <a:xfrm>
            <a:off x="3881197" y="8882119"/>
            <a:ext cx="467212" cy="5444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교통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사고분석</a:t>
            </a:r>
          </a:p>
        </p:txBody>
      </p:sp>
      <p:sp>
        <p:nvSpPr>
          <p:cNvPr id="862" name="직사각형 861"/>
          <p:cNvSpPr/>
          <p:nvPr/>
        </p:nvSpPr>
        <p:spPr>
          <a:xfrm>
            <a:off x="2389644" y="9498684"/>
            <a:ext cx="608904" cy="5153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오수처리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시설원격관리</a:t>
            </a:r>
          </a:p>
        </p:txBody>
      </p:sp>
      <p:sp>
        <p:nvSpPr>
          <p:cNvPr id="863" name="직사각형 862"/>
          <p:cNvSpPr/>
          <p:nvPr/>
        </p:nvSpPr>
        <p:spPr>
          <a:xfrm>
            <a:off x="3063321" y="9498695"/>
            <a:ext cx="610597" cy="5153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정보</a:t>
            </a:r>
            <a:b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</a:b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통신시설</a:t>
            </a:r>
          </a:p>
        </p:txBody>
      </p:sp>
      <p:sp>
        <p:nvSpPr>
          <p:cNvPr id="864" name="직사각형 863"/>
          <p:cNvSpPr/>
          <p:nvPr/>
        </p:nvSpPr>
        <p:spPr>
          <a:xfrm>
            <a:off x="3736999" y="9498710"/>
            <a:ext cx="610597" cy="5153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노면온도</a:t>
            </a:r>
            <a:endParaRPr lang="en-US" altLang="ko-KR" sz="800" spc="-51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  <a:p>
            <a:pPr marL="0" lvl="2" algn="ctr" defTabSz="1067672" latinLnBrk="0">
              <a:lnSpc>
                <a:spcPts val="800"/>
              </a:lnSpc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8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예측정보</a:t>
            </a:r>
          </a:p>
        </p:txBody>
      </p:sp>
      <p:sp>
        <p:nvSpPr>
          <p:cNvPr id="869" name="직사각형 868"/>
          <p:cNvSpPr/>
          <p:nvPr/>
        </p:nvSpPr>
        <p:spPr>
          <a:xfrm>
            <a:off x="4709465" y="8572500"/>
            <a:ext cx="2072432" cy="15430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marL="0" lvl="2" indent="-180948" algn="ctr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endParaRPr kumimoji="1" lang="ko-KR" altLang="en-US" sz="900" spc="-5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70" name="직사각형 869"/>
          <p:cNvSpPr/>
          <p:nvPr/>
        </p:nvSpPr>
        <p:spPr>
          <a:xfrm>
            <a:off x="5389655" y="8272910"/>
            <a:ext cx="712053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2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IoT</a:t>
            </a:r>
            <a:r>
              <a:rPr lang="en-US" altLang="ko-KR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 </a:t>
            </a: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영역</a:t>
            </a:r>
          </a:p>
        </p:txBody>
      </p:sp>
      <p:sp>
        <p:nvSpPr>
          <p:cNvPr id="871" name="직사각형 870"/>
          <p:cNvSpPr/>
          <p:nvPr/>
        </p:nvSpPr>
        <p:spPr>
          <a:xfrm>
            <a:off x="5509558" y="8621583"/>
            <a:ext cx="472244" cy="1661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종합상황판</a:t>
            </a:r>
          </a:p>
        </p:txBody>
      </p:sp>
      <p:grpSp>
        <p:nvGrpSpPr>
          <p:cNvPr id="872" name="그룹 871"/>
          <p:cNvGrpSpPr/>
          <p:nvPr/>
        </p:nvGrpSpPr>
        <p:grpSpPr>
          <a:xfrm>
            <a:off x="4768848" y="8882118"/>
            <a:ext cx="1953666" cy="1145039"/>
            <a:chOff x="3355166" y="7353290"/>
            <a:chExt cx="1138263" cy="573045"/>
          </a:xfrm>
          <a:solidFill>
            <a:schemeClr val="bg1"/>
          </a:solidFill>
        </p:grpSpPr>
        <p:sp>
          <p:nvSpPr>
            <p:cNvPr id="873" name="직사각형 872"/>
            <p:cNvSpPr/>
            <p:nvPr/>
          </p:nvSpPr>
          <p:spPr>
            <a:xfrm>
              <a:off x="3355166" y="7353290"/>
              <a:ext cx="553269" cy="26030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fontAlgn="base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종합상황판</a:t>
              </a:r>
              <a: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앱</a:t>
              </a:r>
              <a:endPara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874" name="직사각형 873"/>
            <p:cNvSpPr/>
            <p:nvPr/>
          </p:nvSpPr>
          <p:spPr>
            <a:xfrm>
              <a:off x="3940160" y="7353290"/>
              <a:ext cx="553269" cy="26030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fontAlgn="base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공간정보</a:t>
              </a:r>
              <a:endParaRPr lang="en-US" altLang="ko-KR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  <a:p>
              <a:pPr marL="0" lvl="2" algn="ctr" defTabSz="1067672" fontAlgn="base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관리시스템</a:t>
              </a:r>
            </a:p>
          </p:txBody>
        </p:sp>
        <p:sp>
          <p:nvSpPr>
            <p:cNvPr id="875" name="직사각형 874"/>
            <p:cNvSpPr/>
            <p:nvPr/>
          </p:nvSpPr>
          <p:spPr>
            <a:xfrm>
              <a:off x="3355166" y="7666032"/>
              <a:ext cx="553269" cy="26030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fontAlgn="base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모바일</a:t>
              </a: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앱</a:t>
              </a:r>
              <a:endPara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876" name="직사각형 875"/>
            <p:cNvSpPr/>
            <p:nvPr/>
          </p:nvSpPr>
          <p:spPr>
            <a:xfrm>
              <a:off x="3940160" y="7666032"/>
              <a:ext cx="553269" cy="26030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fontAlgn="base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시설물</a:t>
              </a:r>
              <a:b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관제</a:t>
              </a:r>
            </a:p>
          </p:txBody>
        </p:sp>
      </p:grpSp>
      <p:sp>
        <p:nvSpPr>
          <p:cNvPr id="877" name="직사각형 876"/>
          <p:cNvSpPr/>
          <p:nvPr/>
        </p:nvSpPr>
        <p:spPr>
          <a:xfrm>
            <a:off x="8323515" y="8272910"/>
            <a:ext cx="1037463" cy="300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관리지원 영역</a:t>
            </a:r>
          </a:p>
        </p:txBody>
      </p:sp>
      <p:sp>
        <p:nvSpPr>
          <p:cNvPr id="878" name="직사각형 877"/>
          <p:cNvSpPr/>
          <p:nvPr/>
        </p:nvSpPr>
        <p:spPr>
          <a:xfrm>
            <a:off x="7061200" y="8572500"/>
            <a:ext cx="1733550" cy="15444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9" name="직사각형 878"/>
          <p:cNvSpPr/>
          <p:nvPr/>
        </p:nvSpPr>
        <p:spPr>
          <a:xfrm>
            <a:off x="7743212" y="8621583"/>
            <a:ext cx="369525" cy="1661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BIZ </a:t>
            </a: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연계</a:t>
            </a:r>
          </a:p>
        </p:txBody>
      </p:sp>
      <p:grpSp>
        <p:nvGrpSpPr>
          <p:cNvPr id="880" name="그룹 879"/>
          <p:cNvGrpSpPr/>
          <p:nvPr/>
        </p:nvGrpSpPr>
        <p:grpSpPr>
          <a:xfrm>
            <a:off x="7129932" y="8882650"/>
            <a:ext cx="1596087" cy="1108504"/>
            <a:chOff x="7269949" y="8902822"/>
            <a:chExt cx="1723256" cy="379291"/>
          </a:xfrm>
        </p:grpSpPr>
        <p:sp>
          <p:nvSpPr>
            <p:cNvPr id="881" name="직사각형 880"/>
            <p:cNvSpPr/>
            <p:nvPr/>
          </p:nvSpPr>
          <p:spPr>
            <a:xfrm>
              <a:off x="7269949" y="8902822"/>
              <a:ext cx="553268" cy="19831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Hi</a:t>
              </a:r>
              <a:b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재무</a:t>
              </a:r>
            </a:p>
          </p:txBody>
        </p:sp>
        <p:sp>
          <p:nvSpPr>
            <p:cNvPr id="882" name="직사각형 881"/>
            <p:cNvSpPr/>
            <p:nvPr/>
          </p:nvSpPr>
          <p:spPr>
            <a:xfrm>
              <a:off x="7854942" y="8902822"/>
              <a:ext cx="553268" cy="19831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지식</a:t>
              </a:r>
              <a:b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나들목</a:t>
              </a:r>
              <a:endPara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883" name="직사각형 882"/>
            <p:cNvSpPr/>
            <p:nvPr/>
          </p:nvSpPr>
          <p:spPr>
            <a:xfrm>
              <a:off x="8439937" y="8902822"/>
              <a:ext cx="553268" cy="19831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전자</a:t>
              </a:r>
              <a: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결재</a:t>
              </a:r>
            </a:p>
          </p:txBody>
        </p:sp>
        <p:sp>
          <p:nvSpPr>
            <p:cNvPr id="884" name="직사각형 883"/>
            <p:cNvSpPr/>
            <p:nvPr/>
          </p:nvSpPr>
          <p:spPr>
            <a:xfrm>
              <a:off x="7269949" y="9115306"/>
              <a:ext cx="553268" cy="16680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교통</a:t>
              </a:r>
              <a: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정보</a:t>
              </a:r>
            </a:p>
          </p:txBody>
        </p:sp>
        <p:sp>
          <p:nvSpPr>
            <p:cNvPr id="885" name="직사각형 884"/>
            <p:cNvSpPr/>
            <p:nvPr/>
          </p:nvSpPr>
          <p:spPr>
            <a:xfrm>
              <a:off x="7854942" y="9115306"/>
              <a:ext cx="553268" cy="16680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인력</a:t>
              </a:r>
              <a:b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정보</a:t>
              </a:r>
            </a:p>
          </p:txBody>
        </p:sp>
        <p:sp>
          <p:nvSpPr>
            <p:cNvPr id="886" name="직사각형 885"/>
            <p:cNvSpPr/>
            <p:nvPr/>
          </p:nvSpPr>
          <p:spPr>
            <a:xfrm>
              <a:off x="8439937" y="9115306"/>
              <a:ext cx="553268" cy="16680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HGIS</a:t>
              </a:r>
            </a:p>
          </p:txBody>
        </p:sp>
      </p:grpSp>
      <p:sp>
        <p:nvSpPr>
          <p:cNvPr id="887" name="직사각형 886"/>
          <p:cNvSpPr/>
          <p:nvPr/>
        </p:nvSpPr>
        <p:spPr>
          <a:xfrm>
            <a:off x="8873559" y="8572500"/>
            <a:ext cx="1735200" cy="15444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8" name="직사각형 887"/>
          <p:cNvSpPr/>
          <p:nvPr/>
        </p:nvSpPr>
        <p:spPr>
          <a:xfrm>
            <a:off x="9544374" y="8621583"/>
            <a:ext cx="393569" cy="1661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5246" algn="ctr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IT </a:t>
            </a:r>
            <a:r>
              <a:rPr lang="ko-KR" altLang="en-US" sz="9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인프라</a:t>
            </a:r>
          </a:p>
        </p:txBody>
      </p:sp>
      <p:grpSp>
        <p:nvGrpSpPr>
          <p:cNvPr id="905" name="그룹 904"/>
          <p:cNvGrpSpPr/>
          <p:nvPr/>
        </p:nvGrpSpPr>
        <p:grpSpPr>
          <a:xfrm>
            <a:off x="8959847" y="8851899"/>
            <a:ext cx="1555749" cy="1175259"/>
            <a:chOff x="8959847" y="8851899"/>
            <a:chExt cx="1555749" cy="1076135"/>
          </a:xfrm>
        </p:grpSpPr>
        <p:sp>
          <p:nvSpPr>
            <p:cNvPr id="889" name="직사각형 888"/>
            <p:cNvSpPr/>
            <p:nvPr/>
          </p:nvSpPr>
          <p:spPr>
            <a:xfrm>
              <a:off x="8959847" y="8851899"/>
              <a:ext cx="499042" cy="38083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서버</a:t>
              </a:r>
              <a:b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관리</a:t>
              </a:r>
            </a:p>
          </p:txBody>
        </p:sp>
        <p:sp>
          <p:nvSpPr>
            <p:cNvPr id="890" name="직사각형 889"/>
            <p:cNvSpPr/>
            <p:nvPr/>
          </p:nvSpPr>
          <p:spPr>
            <a:xfrm>
              <a:off x="9488199" y="8851899"/>
              <a:ext cx="499042" cy="38083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통합권한</a:t>
              </a:r>
              <a:b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관리</a:t>
              </a:r>
            </a:p>
          </p:txBody>
        </p:sp>
        <p:sp>
          <p:nvSpPr>
            <p:cNvPr id="891" name="직사각형 890"/>
            <p:cNvSpPr/>
            <p:nvPr/>
          </p:nvSpPr>
          <p:spPr>
            <a:xfrm>
              <a:off x="10016554" y="8851899"/>
              <a:ext cx="499042" cy="38083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메타</a:t>
              </a: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데이터</a:t>
              </a:r>
            </a:p>
          </p:txBody>
        </p:sp>
        <p:sp>
          <p:nvSpPr>
            <p:cNvPr id="892" name="직사각형 891"/>
            <p:cNvSpPr/>
            <p:nvPr/>
          </p:nvSpPr>
          <p:spPr>
            <a:xfrm>
              <a:off x="8959847" y="9259923"/>
              <a:ext cx="499042" cy="3203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정보</a:t>
              </a: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보안</a:t>
              </a:r>
            </a:p>
          </p:txBody>
        </p:sp>
        <p:sp>
          <p:nvSpPr>
            <p:cNvPr id="893" name="직사각형 892"/>
            <p:cNvSpPr/>
            <p:nvPr/>
          </p:nvSpPr>
          <p:spPr>
            <a:xfrm>
              <a:off x="9488199" y="9259927"/>
              <a:ext cx="499042" cy="3203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개발</a:t>
              </a: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서버</a:t>
              </a:r>
            </a:p>
          </p:txBody>
        </p:sp>
        <p:sp>
          <p:nvSpPr>
            <p:cNvPr id="894" name="직사각형 893"/>
            <p:cNvSpPr/>
            <p:nvPr/>
          </p:nvSpPr>
          <p:spPr>
            <a:xfrm>
              <a:off x="10016554" y="9259930"/>
              <a:ext cx="499042" cy="3203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lvl="2" indent="-185246" algn="ctr" defTabSz="1067672" fontAlgn="base">
                <a:spcBef>
                  <a:spcPct val="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dirty="0" smtClean="0">
                  <a:solidFill>
                    <a:schemeClr val="accent3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형상</a:t>
              </a:r>
              <a:r>
                <a:rPr lang="en-US" altLang="ko-KR" sz="800" dirty="0" smtClean="0">
                  <a:solidFill>
                    <a:schemeClr val="accent3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dirty="0" smtClean="0">
                  <a:solidFill>
                    <a:schemeClr val="accent3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dirty="0" smtClean="0">
                  <a:solidFill>
                    <a:schemeClr val="accent3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관리</a:t>
              </a:r>
            </a:p>
          </p:txBody>
        </p:sp>
        <p:sp>
          <p:nvSpPr>
            <p:cNvPr id="895" name="직사각형 894"/>
            <p:cNvSpPr/>
            <p:nvPr/>
          </p:nvSpPr>
          <p:spPr>
            <a:xfrm>
              <a:off x="8959847" y="9607702"/>
              <a:ext cx="756193" cy="3203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dirty="0" smtClean="0">
                  <a:solidFill>
                    <a:schemeClr val="accent3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영향도</a:t>
              </a:r>
              <a:r>
                <a:rPr lang="en-US" altLang="ko-KR" sz="800" dirty="0" smtClean="0">
                  <a:solidFill>
                    <a:schemeClr val="accent3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 </a:t>
              </a:r>
              <a:r>
                <a:rPr lang="ko-KR" altLang="en-US" sz="800" dirty="0" smtClean="0">
                  <a:solidFill>
                    <a:schemeClr val="accent3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분석</a:t>
              </a:r>
            </a:p>
          </p:txBody>
        </p:sp>
        <p:sp>
          <p:nvSpPr>
            <p:cNvPr id="896" name="직사각형 895"/>
            <p:cNvSpPr/>
            <p:nvPr/>
          </p:nvSpPr>
          <p:spPr>
            <a:xfrm>
              <a:off x="9759403" y="9607710"/>
              <a:ext cx="756193" cy="3203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lnSpc>
                  <a:spcPts val="800"/>
                </a:lnSpc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테스트검증</a:t>
              </a:r>
              <a: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/>
              </a:r>
              <a:br>
                <a:rPr lang="en-US" altLang="ko-KR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</a:br>
              <a:r>
                <a:rPr lang="ko-KR" altLang="en-US" sz="8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환경</a:t>
              </a:r>
            </a:p>
          </p:txBody>
        </p:sp>
      </p:grpSp>
      <p:sp>
        <p:nvSpPr>
          <p:cNvPr id="897" name="화이트투명사각판"/>
          <p:cNvSpPr/>
          <p:nvPr/>
        </p:nvSpPr>
        <p:spPr bwMode="auto">
          <a:xfrm rot="5400000">
            <a:off x="10370013" y="8992302"/>
            <a:ext cx="1689739" cy="79298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fontAlgn="base" latinLnBrk="0">
              <a:spcBef>
                <a:spcPct val="40000"/>
              </a:spcBef>
              <a:spcAft>
                <a:spcPts val="22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endParaRPr lang="ko-KR" altLang="en-US" sz="800" spc="-51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</p:txBody>
      </p:sp>
      <p:grpSp>
        <p:nvGrpSpPr>
          <p:cNvPr id="918" name="그룹 917"/>
          <p:cNvGrpSpPr/>
          <p:nvPr/>
        </p:nvGrpSpPr>
        <p:grpSpPr>
          <a:xfrm>
            <a:off x="10879919" y="9764776"/>
            <a:ext cx="669925" cy="262382"/>
            <a:chOff x="10879919" y="9573828"/>
            <a:chExt cx="669925" cy="262382"/>
          </a:xfrm>
        </p:grpSpPr>
        <p:sp>
          <p:nvSpPr>
            <p:cNvPr id="898" name="직사각형 897"/>
            <p:cNvSpPr/>
            <p:nvPr/>
          </p:nvSpPr>
          <p:spPr>
            <a:xfrm rot="5400000">
              <a:off x="11083691" y="9370056"/>
              <a:ext cx="262382" cy="669925"/>
            </a:xfrm>
            <a:prstGeom prst="rect">
              <a:avLst/>
            </a:prstGeom>
            <a:noFill/>
            <a:ln w="19050" cmpd="sng">
              <a:solidFill>
                <a:schemeClr val="accent6">
                  <a:lumMod val="75000"/>
                </a:schemeClr>
              </a:solidFill>
              <a:prstDash val="sys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latinLnBrk="0">
                <a:defRPr/>
              </a:pPr>
              <a:endParaRPr lang="ko-KR" altLang="en-US" sz="11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99" name="Text Box 7"/>
            <p:cNvSpPr txBox="1">
              <a:spLocks noChangeArrowheads="1"/>
            </p:cNvSpPr>
            <p:nvPr/>
          </p:nvSpPr>
          <p:spPr bwMode="auto">
            <a:xfrm>
              <a:off x="10945576" y="9599417"/>
              <a:ext cx="538612" cy="21120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36000" tIns="36000" rIns="36000" bIns="36000" anchor="ctr"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9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연계 영역</a:t>
              </a:r>
            </a:p>
          </p:txBody>
        </p:sp>
      </p:grpSp>
      <p:sp>
        <p:nvSpPr>
          <p:cNvPr id="900" name="직사각형 899"/>
          <p:cNvSpPr/>
          <p:nvPr/>
        </p:nvSpPr>
        <p:spPr>
          <a:xfrm rot="5400000">
            <a:off x="7333747" y="8597903"/>
            <a:ext cx="1188130" cy="1670379"/>
          </a:xfrm>
          <a:prstGeom prst="rect">
            <a:avLst/>
          </a:prstGeom>
          <a:noFill/>
          <a:ln w="19050" cmpd="sng">
            <a:solidFill>
              <a:schemeClr val="accent6">
                <a:lumMod val="75000"/>
              </a:schemeClr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latinLnBrk="0">
              <a:defRPr/>
            </a:pPr>
            <a:endParaRPr lang="ko-KR" altLang="en-U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01" name="직사각형 900"/>
          <p:cNvSpPr/>
          <p:nvPr/>
        </p:nvSpPr>
        <p:spPr>
          <a:xfrm>
            <a:off x="10879602" y="8855583"/>
            <a:ext cx="670560" cy="2435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latinLnBrk="0">
              <a:spcBef>
                <a:spcPct val="40000"/>
              </a:spcBef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재 구축</a:t>
            </a:r>
          </a:p>
        </p:txBody>
      </p:sp>
      <p:sp>
        <p:nvSpPr>
          <p:cNvPr id="902" name="직사각형 901"/>
          <p:cNvSpPr/>
          <p:nvPr/>
        </p:nvSpPr>
        <p:spPr>
          <a:xfrm>
            <a:off x="10879602" y="9310180"/>
            <a:ext cx="670560" cy="2435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63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900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신규</a:t>
            </a:r>
          </a:p>
        </p:txBody>
      </p:sp>
      <p:sp>
        <p:nvSpPr>
          <p:cNvPr id="903" name="화이트투명사각판"/>
          <p:cNvSpPr/>
          <p:nvPr/>
        </p:nvSpPr>
        <p:spPr bwMode="auto">
          <a:xfrm rot="5400000">
            <a:off x="11088068" y="8025374"/>
            <a:ext cx="253643" cy="792986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 w="635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vert="vert270" lIns="0" tIns="0" rIns="0" bIns="0" rtlCol="0" anchor="ctr" anchorCtr="0"/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범례</a:t>
            </a:r>
          </a:p>
        </p:txBody>
      </p:sp>
      <p:sp>
        <p:nvSpPr>
          <p:cNvPr id="912" name="AutoShape 115"/>
          <p:cNvSpPr>
            <a:spLocks noChangeArrowheads="1"/>
          </p:cNvSpPr>
          <p:nvPr/>
        </p:nvSpPr>
        <p:spPr bwMode="auto">
          <a:xfrm>
            <a:off x="1764557" y="4554550"/>
            <a:ext cx="443242" cy="291777"/>
          </a:xfrm>
          <a:prstGeom prst="leftRightArrow">
            <a:avLst>
              <a:gd name="adj1" fmla="val 58722"/>
              <a:gd name="adj2" fmla="val 44835"/>
            </a:avLst>
          </a:prstGeom>
          <a:solidFill>
            <a:schemeClr val="accent6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vert="eaVert" wrap="none" lIns="0" tIns="0" rIns="0" bIns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929670">
              <a:lnSpc>
                <a:spcPct val="90000"/>
              </a:lnSpc>
              <a:defRPr/>
            </a:pPr>
            <a:endParaRPr lang="ko-KR" altLang="ko-KR" sz="12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913" name="AutoShape 115"/>
          <p:cNvSpPr>
            <a:spLocks noChangeArrowheads="1"/>
          </p:cNvSpPr>
          <p:nvPr/>
        </p:nvSpPr>
        <p:spPr bwMode="auto">
          <a:xfrm>
            <a:off x="1764557" y="8298966"/>
            <a:ext cx="443242" cy="291777"/>
          </a:xfrm>
          <a:prstGeom prst="leftRightArrow">
            <a:avLst>
              <a:gd name="adj1" fmla="val 58722"/>
              <a:gd name="adj2" fmla="val 44835"/>
            </a:avLst>
          </a:prstGeom>
          <a:solidFill>
            <a:schemeClr val="accent6">
              <a:lumMod val="75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vert="eaVert" wrap="none" lIns="0" tIns="0" rIns="0" bIns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929670">
              <a:lnSpc>
                <a:spcPct val="90000"/>
              </a:lnSpc>
              <a:defRPr/>
            </a:pPr>
            <a:endParaRPr lang="ko-KR" altLang="ko-KR" sz="1200" b="1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919" name="그룹 918"/>
          <p:cNvGrpSpPr/>
          <p:nvPr/>
        </p:nvGrpSpPr>
        <p:grpSpPr>
          <a:xfrm>
            <a:off x="708505" y="3761225"/>
            <a:ext cx="929033" cy="3025573"/>
            <a:chOff x="708505" y="3636485"/>
            <a:chExt cx="929033" cy="3025573"/>
          </a:xfrm>
        </p:grpSpPr>
        <p:sp>
          <p:nvSpPr>
            <p:cNvPr id="476" name="직사각형 475"/>
            <p:cNvSpPr/>
            <p:nvPr/>
          </p:nvSpPr>
          <p:spPr>
            <a:xfrm>
              <a:off x="708505" y="3636485"/>
              <a:ext cx="929033" cy="302557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7" name="모서리가 둥근 직사각형 276"/>
            <p:cNvSpPr/>
            <p:nvPr/>
          </p:nvSpPr>
          <p:spPr>
            <a:xfrm>
              <a:off x="813021" y="4050494"/>
              <a:ext cx="720000" cy="28800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홈페이지</a:t>
              </a:r>
            </a:p>
          </p:txBody>
        </p:sp>
        <p:sp>
          <p:nvSpPr>
            <p:cNvPr id="282" name="모서리가 둥근 직사각형 281"/>
            <p:cNvSpPr/>
            <p:nvPr/>
          </p:nvSpPr>
          <p:spPr>
            <a:xfrm>
              <a:off x="813021" y="4430253"/>
              <a:ext cx="720000" cy="28800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전자조달</a:t>
              </a:r>
            </a:p>
          </p:txBody>
        </p:sp>
        <p:sp>
          <p:nvSpPr>
            <p:cNvPr id="311" name="모서리가 둥근 직사각형 310"/>
            <p:cNvSpPr/>
            <p:nvPr/>
          </p:nvSpPr>
          <p:spPr>
            <a:xfrm>
              <a:off x="813021" y="4810012"/>
              <a:ext cx="720000" cy="288000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 latinLnBrk="0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모바일</a:t>
              </a:r>
            </a:p>
          </p:txBody>
        </p:sp>
        <p:sp>
          <p:nvSpPr>
            <p:cNvPr id="317" name="모서리가 둥근 직사각형 316"/>
            <p:cNvSpPr/>
            <p:nvPr/>
          </p:nvSpPr>
          <p:spPr>
            <a:xfrm>
              <a:off x="813021" y="6282742"/>
              <a:ext cx="720000" cy="28800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10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Hi-</a:t>
              </a:r>
              <a:r>
                <a:rPr lang="ko-KR" altLang="en-US" sz="10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포탈</a:t>
              </a:r>
            </a:p>
          </p:txBody>
        </p:sp>
        <p:sp>
          <p:nvSpPr>
            <p:cNvPr id="319" name="모서리가 둥근 직사각형 318"/>
            <p:cNvSpPr/>
            <p:nvPr/>
          </p:nvSpPr>
          <p:spPr>
            <a:xfrm>
              <a:off x="813021" y="5569530"/>
              <a:ext cx="720000" cy="288000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 latinLnBrk="0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설계포탈</a:t>
              </a:r>
            </a:p>
          </p:txBody>
        </p:sp>
        <p:sp>
          <p:nvSpPr>
            <p:cNvPr id="387" name="모서리가 둥근 직사각형 386"/>
            <p:cNvSpPr/>
            <p:nvPr/>
          </p:nvSpPr>
          <p:spPr>
            <a:xfrm>
              <a:off x="813021" y="5926135"/>
              <a:ext cx="720000" cy="288000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 latinLnBrk="0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공구포탈</a:t>
              </a:r>
            </a:p>
          </p:txBody>
        </p:sp>
        <p:sp>
          <p:nvSpPr>
            <p:cNvPr id="391" name="모서리가 둥근 직사각형 390"/>
            <p:cNvSpPr/>
            <p:nvPr/>
          </p:nvSpPr>
          <p:spPr>
            <a:xfrm>
              <a:off x="813021" y="5189771"/>
              <a:ext cx="720000" cy="288000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 latinLnBrk="0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1000" spc="-51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CITIS</a:t>
              </a:r>
              <a:endParaRPr lang="ko-KR" altLang="en-US" sz="1000" spc="-5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488" name="직사각형 487"/>
            <p:cNvSpPr/>
            <p:nvPr/>
          </p:nvSpPr>
          <p:spPr>
            <a:xfrm>
              <a:off x="861172" y="3690489"/>
              <a:ext cx="633507" cy="26577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2" indent="-185246" algn="ctr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내부채널</a:t>
              </a:r>
            </a:p>
          </p:txBody>
        </p:sp>
        <p:cxnSp>
          <p:nvCxnSpPr>
            <p:cNvPr id="916" name="직선 연결선 915"/>
            <p:cNvCxnSpPr/>
            <p:nvPr/>
          </p:nvCxnSpPr>
          <p:spPr>
            <a:xfrm>
              <a:off x="740973" y="3942482"/>
              <a:ext cx="86409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17" name="직선 연결선 916"/>
          <p:cNvCxnSpPr/>
          <p:nvPr/>
        </p:nvCxnSpPr>
        <p:spPr>
          <a:xfrm>
            <a:off x="740973" y="7362862"/>
            <a:ext cx="86409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2" name="그룹 551"/>
          <p:cNvGrpSpPr/>
          <p:nvPr/>
        </p:nvGrpSpPr>
        <p:grpSpPr>
          <a:xfrm>
            <a:off x="5842533" y="3439886"/>
            <a:ext cx="193094" cy="193094"/>
            <a:chOff x="5184893" y="4040188"/>
            <a:chExt cx="2828925" cy="2828925"/>
          </a:xfrm>
        </p:grpSpPr>
        <p:sp>
          <p:nvSpPr>
            <p:cNvPr id="549" name="타원 548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51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53" name="그룹 552"/>
          <p:cNvGrpSpPr/>
          <p:nvPr/>
        </p:nvGrpSpPr>
        <p:grpSpPr>
          <a:xfrm>
            <a:off x="8156765" y="4661109"/>
            <a:ext cx="193094" cy="193094"/>
            <a:chOff x="5184893" y="4040188"/>
            <a:chExt cx="2828925" cy="2828925"/>
          </a:xfrm>
        </p:grpSpPr>
        <p:sp>
          <p:nvSpPr>
            <p:cNvPr id="557" name="타원 556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58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62" name="그룹 561"/>
          <p:cNvGrpSpPr/>
          <p:nvPr/>
        </p:nvGrpSpPr>
        <p:grpSpPr>
          <a:xfrm>
            <a:off x="10050000" y="6327902"/>
            <a:ext cx="193094" cy="193094"/>
            <a:chOff x="5184893" y="4040188"/>
            <a:chExt cx="2828925" cy="2828925"/>
          </a:xfrm>
        </p:grpSpPr>
        <p:sp>
          <p:nvSpPr>
            <p:cNvPr id="567" name="타원 566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78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79" name="그룹 578"/>
          <p:cNvGrpSpPr/>
          <p:nvPr/>
        </p:nvGrpSpPr>
        <p:grpSpPr>
          <a:xfrm>
            <a:off x="6319365" y="7470062"/>
            <a:ext cx="193094" cy="193094"/>
            <a:chOff x="5184893" y="4040188"/>
            <a:chExt cx="2828925" cy="2828925"/>
          </a:xfrm>
        </p:grpSpPr>
        <p:sp>
          <p:nvSpPr>
            <p:cNvPr id="580" name="타원 579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584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91" name="그룹 590"/>
          <p:cNvGrpSpPr/>
          <p:nvPr/>
        </p:nvGrpSpPr>
        <p:grpSpPr>
          <a:xfrm>
            <a:off x="5243870" y="8631418"/>
            <a:ext cx="193094" cy="193094"/>
            <a:chOff x="5184893" y="4040188"/>
            <a:chExt cx="2828925" cy="2828925"/>
          </a:xfrm>
        </p:grpSpPr>
        <p:sp>
          <p:nvSpPr>
            <p:cNvPr id="595" name="타원 594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01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02" name="그룹 601"/>
          <p:cNvGrpSpPr/>
          <p:nvPr/>
        </p:nvGrpSpPr>
        <p:grpSpPr>
          <a:xfrm>
            <a:off x="8884747" y="9625539"/>
            <a:ext cx="193094" cy="193094"/>
            <a:chOff x="5184893" y="4040188"/>
            <a:chExt cx="2828925" cy="2828925"/>
          </a:xfrm>
        </p:grpSpPr>
        <p:sp>
          <p:nvSpPr>
            <p:cNvPr id="603" name="타원 602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06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07" name="그룹 606"/>
          <p:cNvGrpSpPr/>
          <p:nvPr/>
        </p:nvGrpSpPr>
        <p:grpSpPr>
          <a:xfrm>
            <a:off x="9956865" y="9255666"/>
            <a:ext cx="193094" cy="193094"/>
            <a:chOff x="5184893" y="4040188"/>
            <a:chExt cx="2828925" cy="2828925"/>
          </a:xfrm>
        </p:grpSpPr>
        <p:sp>
          <p:nvSpPr>
            <p:cNvPr id="608" name="타원 607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09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10" name="그룹 609"/>
          <p:cNvGrpSpPr/>
          <p:nvPr/>
        </p:nvGrpSpPr>
        <p:grpSpPr>
          <a:xfrm>
            <a:off x="10448760" y="4463094"/>
            <a:ext cx="193094" cy="193094"/>
            <a:chOff x="5184893" y="4040188"/>
            <a:chExt cx="2828925" cy="2828925"/>
          </a:xfrm>
        </p:grpSpPr>
        <p:sp>
          <p:nvSpPr>
            <p:cNvPr id="615" name="타원 614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26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37" name="그룹 636"/>
          <p:cNvGrpSpPr/>
          <p:nvPr/>
        </p:nvGrpSpPr>
        <p:grpSpPr>
          <a:xfrm>
            <a:off x="10829049" y="9255744"/>
            <a:ext cx="193094" cy="193094"/>
            <a:chOff x="5184893" y="4040188"/>
            <a:chExt cx="2828925" cy="2828925"/>
          </a:xfrm>
        </p:grpSpPr>
        <p:sp>
          <p:nvSpPr>
            <p:cNvPr id="638" name="타원 637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39" name="Picture 2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41" name="직사각형 640"/>
          <p:cNvSpPr/>
          <p:nvPr/>
        </p:nvSpPr>
        <p:spPr>
          <a:xfrm>
            <a:off x="1022394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사업의 이해도 ▶ 라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목표시스템 구성도 및 구성체계 </a:t>
            </a:r>
          </a:p>
        </p:txBody>
      </p:sp>
      <p:sp>
        <p:nvSpPr>
          <p:cNvPr id="642" name="슬라이드 번호 개체 틀 5"/>
          <p:cNvSpPr txBox="1">
            <a:spLocks/>
          </p:cNvSpPr>
          <p:nvPr/>
        </p:nvSpPr>
        <p:spPr>
          <a:xfrm>
            <a:off x="1127998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marL="0" marR="0" lvl="0" indent="0" algn="ctr" defTabSz="14997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Medium" pitchFamily="18" charset="-127"/>
                <a:ea typeface="KoPub돋움체 Medium" pitchFamily="18" charset="-127"/>
                <a:cs typeface="+mn-cs"/>
              </a:rPr>
              <a:t>Ⅱ-7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oPub돋움체 Medium" pitchFamily="18" charset="-127"/>
              <a:ea typeface="KoPub돋움체 Medium" pitchFamily="18" charset="-127"/>
              <a:cs typeface="+mn-cs"/>
            </a:endParaRPr>
          </a:p>
        </p:txBody>
      </p:sp>
      <p:sp>
        <p:nvSpPr>
          <p:cNvPr id="644" name="슬라이드 번호 개체 틀 5"/>
          <p:cNvSpPr txBox="1">
            <a:spLocks/>
          </p:cNvSpPr>
          <p:nvPr/>
        </p:nvSpPr>
        <p:spPr>
          <a:xfrm>
            <a:off x="371713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marL="0" marR="0" lvl="0" indent="0" algn="ctr" defTabSz="14997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Medium" pitchFamily="18" charset="-127"/>
                <a:ea typeface="KoPub돋움체 Medium" pitchFamily="18" charset="-127"/>
                <a:cs typeface="+mn-cs"/>
              </a:rPr>
              <a:t>Ⅱ-6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oPub돋움체 Medium" pitchFamily="18" charset="-127"/>
              <a:ea typeface="KoPub돋움체 Medium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97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Box 217"/>
          <p:cNvSpPr txBox="1"/>
          <p:nvPr/>
        </p:nvSpPr>
        <p:spPr>
          <a:xfrm>
            <a:off x="593842" y="1746250"/>
            <a:ext cx="1416038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2)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목표 응용 구성도 </a:t>
            </a:r>
          </a:p>
          <a:p>
            <a:pPr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도로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·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기술분야 목표 데이터는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6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개 그룹의 도메인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14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개 데이터 주제영역으로 구성되며 공통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설계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건설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유지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통합        도면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DW,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빅데이터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en-US" altLang="ko-K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IoT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데이터영향도 등의 중점 개선 작업을 수행합니다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222" name="그룹 221"/>
          <p:cNvGrpSpPr/>
          <p:nvPr/>
        </p:nvGrpSpPr>
        <p:grpSpPr>
          <a:xfrm>
            <a:off x="592074" y="2559472"/>
            <a:ext cx="14126493" cy="292388"/>
            <a:chOff x="592074" y="2473624"/>
            <a:chExt cx="14126493" cy="292388"/>
          </a:xfrm>
        </p:grpSpPr>
        <p:grpSp>
          <p:nvGrpSpPr>
            <p:cNvPr id="234" name="그룹 206"/>
            <p:cNvGrpSpPr/>
            <p:nvPr/>
          </p:nvGrpSpPr>
          <p:grpSpPr>
            <a:xfrm>
              <a:off x="592074" y="2473624"/>
              <a:ext cx="8121253" cy="292388"/>
              <a:chOff x="614934" y="2930014"/>
              <a:chExt cx="8121253" cy="292388"/>
            </a:xfrm>
          </p:grpSpPr>
          <p:pic>
            <p:nvPicPr>
              <p:cNvPr id="243" name="그림 242" descr="타이틀바.pn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14934" y="3114390"/>
                <a:ext cx="6571501" cy="91440"/>
              </a:xfrm>
              <a:prstGeom prst="rect">
                <a:avLst/>
              </a:prstGeom>
            </p:spPr>
          </p:pic>
          <p:sp>
            <p:nvSpPr>
              <p:cNvPr id="249" name="TextBox 248"/>
              <p:cNvSpPr txBox="1"/>
              <p:nvPr/>
            </p:nvSpPr>
            <p:spPr>
              <a:xfrm>
                <a:off x="897944" y="2930014"/>
                <a:ext cx="7838243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30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6</a:t>
                </a:r>
                <a:r>
                  <a:rPr lang="ko-KR" altLang="en-US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개 그룹의 데이터 도메인</a:t>
                </a:r>
                <a:r>
                  <a:rPr lang="en-US" altLang="ko-KR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, 14</a:t>
                </a:r>
                <a:r>
                  <a:rPr lang="ko-KR" altLang="en-US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개 데이터 주제영역</a:t>
                </a:r>
                <a:r>
                  <a:rPr lang="en-US" altLang="ko-KR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, 78</a:t>
                </a:r>
                <a:r>
                  <a:rPr lang="ko-KR" altLang="en-US" sz="13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개의 데이터 구성</a:t>
                </a:r>
              </a:p>
            </p:txBody>
          </p:sp>
        </p:grpSp>
        <p:pic>
          <p:nvPicPr>
            <p:cNvPr id="235" name="그림 234" descr="타이틀바.png"/>
            <p:cNvPicPr>
              <a:picLocks noChangeAspect="1"/>
            </p:cNvPicPr>
            <p:nvPr/>
          </p:nvPicPr>
          <p:blipFill>
            <a:blip r:embed="rId2" cstate="print"/>
            <a:srcRect l="5878" t="-12753"/>
            <a:stretch>
              <a:fillRect/>
            </a:stretch>
          </p:blipFill>
          <p:spPr>
            <a:xfrm>
              <a:off x="6949132" y="2646338"/>
              <a:ext cx="7769435" cy="103102"/>
            </a:xfrm>
            <a:prstGeom prst="rect">
              <a:avLst/>
            </a:prstGeom>
          </p:spPr>
        </p:pic>
      </p:grpSp>
      <p:grpSp>
        <p:nvGrpSpPr>
          <p:cNvPr id="643" name="그룹 642"/>
          <p:cNvGrpSpPr/>
          <p:nvPr/>
        </p:nvGrpSpPr>
        <p:grpSpPr>
          <a:xfrm>
            <a:off x="11989692" y="3093721"/>
            <a:ext cx="2764800" cy="5789124"/>
            <a:chOff x="11989692" y="3391127"/>
            <a:chExt cx="2764800" cy="5789124"/>
          </a:xfrm>
        </p:grpSpPr>
        <p:sp>
          <p:nvSpPr>
            <p:cNvPr id="253" name="Rectangle 598"/>
            <p:cNvSpPr>
              <a:spLocks noChangeArrowheads="1"/>
            </p:cNvSpPr>
            <p:nvPr/>
          </p:nvSpPr>
          <p:spPr bwMode="auto">
            <a:xfrm>
              <a:off x="11989692" y="3532075"/>
              <a:ext cx="2764800" cy="458687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defTabSz="935980" latinLnBrk="0">
                <a:defRPr/>
              </a:pPr>
              <a:endParaRPr kumimoji="0"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54" name="Rectangle 599"/>
            <p:cNvSpPr>
              <a:spLocks noChangeArrowheads="1"/>
            </p:cNvSpPr>
            <p:nvPr/>
          </p:nvSpPr>
          <p:spPr bwMode="auto">
            <a:xfrm>
              <a:off x="11989692" y="3391127"/>
              <a:ext cx="2764800" cy="288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marL="0" lvl="2" indent="-180948" algn="ctr" defTabSz="1499578" eaLnBrk="1" hangingPunct="1">
                <a:lnSpc>
                  <a:spcPct val="130000"/>
                </a:lnSpc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697237" algn="l"/>
                </a:tabLst>
                <a:defRPr/>
              </a:pPr>
              <a:r>
                <a:rPr lang="ko-KR" altLang="en-US" sz="1300" spc="-5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주요 고려 사항</a:t>
              </a:r>
            </a:p>
          </p:txBody>
        </p:sp>
        <p:sp>
          <p:nvSpPr>
            <p:cNvPr id="255" name="Rectangle 599"/>
            <p:cNvSpPr>
              <a:spLocks noChangeArrowheads="1"/>
            </p:cNvSpPr>
            <p:nvPr/>
          </p:nvSpPr>
          <p:spPr bwMode="auto">
            <a:xfrm>
              <a:off x="11989692" y="8344566"/>
              <a:ext cx="2764800" cy="28800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txBody>
            <a:bodyPr vert="horz" wrap="square" lIns="93598" tIns="46799" rIns="93598" bIns="46799" numCol="1" anchor="ctr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marL="0" lvl="2" indent="-180948" algn="ctr" defTabSz="1499578" eaLnBrk="1" hangingPunct="1">
                <a:lnSpc>
                  <a:spcPct val="130000"/>
                </a:lnSpc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697237" algn="l"/>
                </a:tabLst>
                <a:defRPr/>
              </a:pPr>
              <a:r>
                <a:rPr lang="ko-KR" altLang="en-US" sz="1300" spc="-5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주요 개선 사항</a:t>
              </a:r>
            </a:p>
          </p:txBody>
        </p:sp>
        <p:grpSp>
          <p:nvGrpSpPr>
            <p:cNvPr id="257" name="그룹 256"/>
            <p:cNvGrpSpPr/>
            <p:nvPr/>
          </p:nvGrpSpPr>
          <p:grpSpPr>
            <a:xfrm>
              <a:off x="12162205" y="3762462"/>
              <a:ext cx="2419776" cy="693362"/>
              <a:chOff x="12162205" y="3762462"/>
              <a:chExt cx="2419776" cy="693362"/>
            </a:xfrm>
          </p:grpSpPr>
          <p:sp>
            <p:nvSpPr>
              <p:cNvPr id="258" name="직사각형 257"/>
              <p:cNvSpPr/>
              <p:nvPr/>
            </p:nvSpPr>
            <p:spPr>
              <a:xfrm>
                <a:off x="12162205" y="3868809"/>
                <a:ext cx="2419776" cy="587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9" name="모서리가 둥근 직사각형 258"/>
              <p:cNvSpPr/>
              <p:nvPr/>
            </p:nvSpPr>
            <p:spPr>
              <a:xfrm>
                <a:off x="12391212" y="3762462"/>
                <a:ext cx="1961762" cy="216887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r>
                  <a:rPr lang="ko-KR" altLang="en-US" sz="10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통합 </a:t>
                </a:r>
                <a:r>
                  <a:rPr lang="en-US" altLang="ko-KR" sz="10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DB </a:t>
                </a:r>
                <a:r>
                  <a:rPr lang="ko-KR" altLang="en-US" sz="10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구축</a:t>
                </a:r>
              </a:p>
            </p:txBody>
          </p:sp>
          <p:sp>
            <p:nvSpPr>
              <p:cNvPr id="260" name="AutoShape 250" descr="박스"/>
              <p:cNvSpPr>
                <a:spLocks noChangeArrowheads="1"/>
              </p:cNvSpPr>
              <p:nvPr/>
            </p:nvSpPr>
            <p:spPr bwMode="auto">
              <a:xfrm>
                <a:off x="12264580" y="4014251"/>
                <a:ext cx="2281396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이원화된 설계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/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건설 및 유지관리 통합</a:t>
                </a:r>
              </a:p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도면관리 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DB 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통합 </a:t>
                </a:r>
              </a:p>
            </p:txBody>
          </p:sp>
        </p:grpSp>
        <p:grpSp>
          <p:nvGrpSpPr>
            <p:cNvPr id="261" name="그룹 260"/>
            <p:cNvGrpSpPr/>
            <p:nvPr/>
          </p:nvGrpSpPr>
          <p:grpSpPr>
            <a:xfrm>
              <a:off x="12162205" y="4664624"/>
              <a:ext cx="2419776" cy="693362"/>
              <a:chOff x="12162205" y="4557288"/>
              <a:chExt cx="2419776" cy="693362"/>
            </a:xfrm>
          </p:grpSpPr>
          <p:sp>
            <p:nvSpPr>
              <p:cNvPr id="262" name="직사각형 261"/>
              <p:cNvSpPr/>
              <p:nvPr/>
            </p:nvSpPr>
            <p:spPr>
              <a:xfrm>
                <a:off x="12162205" y="4663635"/>
                <a:ext cx="2419776" cy="587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4" name="모서리가 둥근 직사각형 303"/>
              <p:cNvSpPr/>
              <p:nvPr/>
            </p:nvSpPr>
            <p:spPr>
              <a:xfrm>
                <a:off x="12391212" y="4557288"/>
                <a:ext cx="1961762" cy="216887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r>
                  <a:rPr lang="ko-KR" altLang="en-US" sz="10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데이터 표준화 수립</a:t>
                </a:r>
              </a:p>
            </p:txBody>
          </p:sp>
          <p:sp>
            <p:nvSpPr>
              <p:cNvPr id="305" name="AutoShape 250" descr="박스"/>
              <p:cNvSpPr>
                <a:spLocks noChangeArrowheads="1"/>
              </p:cNvSpPr>
              <p:nvPr/>
            </p:nvSpPr>
            <p:spPr bwMode="auto">
              <a:xfrm>
                <a:off x="12264580" y="4809077"/>
                <a:ext cx="2166590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이원화된 단어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,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도메인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,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용어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,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코드 표준화</a:t>
                </a:r>
              </a:p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표준화 유지 및 현행화를 위한 메타 등록 관리</a:t>
                </a:r>
              </a:p>
            </p:txBody>
          </p:sp>
        </p:grpSp>
        <p:grpSp>
          <p:nvGrpSpPr>
            <p:cNvPr id="306" name="그룹 305"/>
            <p:cNvGrpSpPr/>
            <p:nvPr/>
          </p:nvGrpSpPr>
          <p:grpSpPr>
            <a:xfrm>
              <a:off x="12162205" y="5566786"/>
              <a:ext cx="2419776" cy="1092746"/>
              <a:chOff x="12162205" y="5352114"/>
              <a:chExt cx="2419776" cy="1092746"/>
            </a:xfrm>
          </p:grpSpPr>
          <p:sp>
            <p:nvSpPr>
              <p:cNvPr id="307" name="직사각형 306"/>
              <p:cNvSpPr/>
              <p:nvPr/>
            </p:nvSpPr>
            <p:spPr>
              <a:xfrm>
                <a:off x="12162205" y="5458460"/>
                <a:ext cx="2419776" cy="986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8" name="모서리가 둥근 직사각형 307"/>
              <p:cNvSpPr/>
              <p:nvPr/>
            </p:nvSpPr>
            <p:spPr>
              <a:xfrm>
                <a:off x="12391212" y="5352114"/>
                <a:ext cx="1961762" cy="216887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r>
                  <a:rPr lang="ko-KR" altLang="en-US" sz="10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분석</a:t>
                </a:r>
                <a:r>
                  <a:rPr lang="en-US" altLang="ko-KR" sz="10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/</a:t>
                </a:r>
                <a:r>
                  <a:rPr lang="ko-KR" altLang="en-US" sz="10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예측 능력 강화</a:t>
                </a:r>
              </a:p>
            </p:txBody>
          </p:sp>
          <p:sp>
            <p:nvSpPr>
              <p:cNvPr id="321" name="AutoShape 250" descr="박스"/>
              <p:cNvSpPr>
                <a:spLocks noChangeArrowheads="1"/>
              </p:cNvSpPr>
              <p:nvPr/>
            </p:nvSpPr>
            <p:spPr bwMode="auto">
              <a:xfrm>
                <a:off x="12264580" y="5782685"/>
                <a:ext cx="2274602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DW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를 통한 도로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.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기술분야 정보수집</a:t>
                </a:r>
              </a:p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부실시공 사전방지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, 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원가계산 등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/>
                </a:r>
                <a:b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</a:b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분석</a:t>
                </a:r>
                <a:r>
                  <a:rPr kumimoji="1" lang="en-US" altLang="ko-KR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/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예측 능력 강화</a:t>
                </a:r>
              </a:p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공간정보와 연계한 데이터 활용 강화</a:t>
                </a:r>
              </a:p>
            </p:txBody>
          </p:sp>
        </p:grpSp>
        <p:grpSp>
          <p:nvGrpSpPr>
            <p:cNvPr id="322" name="그룹 321"/>
            <p:cNvGrpSpPr/>
            <p:nvPr/>
          </p:nvGrpSpPr>
          <p:grpSpPr>
            <a:xfrm>
              <a:off x="12162205" y="6868331"/>
              <a:ext cx="2419200" cy="1092762"/>
              <a:chOff x="12162205" y="6380396"/>
              <a:chExt cx="2419200" cy="1092762"/>
            </a:xfrm>
          </p:grpSpPr>
          <p:sp>
            <p:nvSpPr>
              <p:cNvPr id="323" name="직사각형 322"/>
              <p:cNvSpPr/>
              <p:nvPr/>
            </p:nvSpPr>
            <p:spPr>
              <a:xfrm>
                <a:off x="12162205" y="6486742"/>
                <a:ext cx="2419200" cy="9864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4" name="모서리가 둥근 직사각형 323"/>
              <p:cNvSpPr/>
              <p:nvPr/>
            </p:nvSpPr>
            <p:spPr>
              <a:xfrm>
                <a:off x="12391212" y="6380396"/>
                <a:ext cx="1961762" cy="216887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r>
                  <a:rPr lang="ko-KR" altLang="en-US" sz="10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데이터 품질 강화 </a:t>
                </a:r>
              </a:p>
            </p:txBody>
          </p:sp>
          <p:sp>
            <p:nvSpPr>
              <p:cNvPr id="325" name="AutoShape 250" descr="박스"/>
              <p:cNvSpPr>
                <a:spLocks noChangeArrowheads="1"/>
              </p:cNvSpPr>
              <p:nvPr/>
            </p:nvSpPr>
            <p:spPr bwMode="auto">
              <a:xfrm>
                <a:off x="12264580" y="6798607"/>
                <a:ext cx="2130586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공통 영역 통합 관리</a:t>
                </a:r>
              </a:p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데이터 영향도 분석 툴을 통한 선 파악 후 조치 프로세스 도입</a:t>
                </a:r>
              </a:p>
              <a:p>
                <a:pPr marL="88900" lvl="2" indent="-88900" defTabSz="914400" fontAlgn="base" latinLnBrk="0">
                  <a:spcBef>
                    <a:spcPct val="0"/>
                  </a:spcBef>
                  <a:spcAft>
                    <a:spcPts val="200"/>
                  </a:spcAft>
                  <a:buSzPct val="9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err="1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모바일을</a:t>
                </a:r>
                <a:r>
                  <a:rPr kumimoji="1" lang="ko-KR" altLang="en-US" sz="900" kern="0" spc="-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</a:rPr>
                  <a:t> 통한 실시간 점검 결과 등록 관리</a:t>
                </a:r>
              </a:p>
            </p:txBody>
          </p:sp>
        </p:grpSp>
        <p:sp>
          <p:nvSpPr>
            <p:cNvPr id="330" name="AutoShape 250" descr="박스"/>
            <p:cNvSpPr>
              <a:spLocks noChangeArrowheads="1"/>
            </p:cNvSpPr>
            <p:nvPr/>
          </p:nvSpPr>
          <p:spPr bwMode="auto">
            <a:xfrm>
              <a:off x="12264580" y="8810642"/>
              <a:ext cx="2353404" cy="369609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5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설계</a:t>
              </a:r>
              <a:r>
                <a:rPr kumimoji="1" lang="en-US" altLang="ko-KR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건설</a:t>
              </a:r>
              <a:r>
                <a:rPr kumimoji="1" lang="en-US" altLang="ko-KR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유지 </a:t>
              </a:r>
              <a:r>
                <a:rPr kumimoji="1" lang="en-US" altLang="ko-KR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DB </a:t>
              </a: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통합을 통한 정보 선순화 구조 정립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5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공통 코드 통합 및 주제영역 세분화 실시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5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분류체계 표준화를 통한 정보 연속성 확보</a:t>
              </a:r>
            </a:p>
            <a:p>
              <a:pPr marL="88900" lvl="2" indent="-88900" defTabSz="914400" fontAlgn="base" latinLnBrk="0">
                <a:spcBef>
                  <a:spcPct val="0"/>
                </a:spcBef>
                <a:spcAft>
                  <a:spcPts val="500"/>
                </a:spcAft>
                <a:buSzPct val="90000"/>
                <a:buFont typeface="Wingdings" pitchFamily="2" charset="2"/>
                <a:buChar char="§"/>
                <a:defRPr/>
              </a:pPr>
              <a:r>
                <a:rPr kumimoji="1" lang="en-US" altLang="ko-KR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DW/DM </a:t>
              </a: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및 </a:t>
              </a:r>
              <a:r>
                <a:rPr kumimoji="1" lang="ko-KR" altLang="en-US" sz="1000" kern="0" spc="-5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빅데이터를</a:t>
              </a: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통한 분석</a:t>
              </a:r>
              <a:r>
                <a:rPr kumimoji="1" lang="en-US" altLang="ko-KR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/</a:t>
              </a:r>
              <a:r>
                <a:rPr kumimoji="1" lang="ko-KR" altLang="en-US" sz="1000" kern="0" spc="-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예측 강화</a:t>
              </a:r>
            </a:p>
          </p:txBody>
        </p:sp>
      </p:grpSp>
      <p:sp>
        <p:nvSpPr>
          <p:cNvPr id="807" name="AutoShape 1009"/>
          <p:cNvSpPr>
            <a:spLocks noChangeArrowheads="1"/>
          </p:cNvSpPr>
          <p:nvPr/>
        </p:nvSpPr>
        <p:spPr bwMode="auto">
          <a:xfrm flipV="1">
            <a:off x="6921014" y="8305349"/>
            <a:ext cx="445976" cy="224431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19" name="직사각형 818"/>
          <p:cNvSpPr/>
          <p:nvPr/>
        </p:nvSpPr>
        <p:spPr>
          <a:xfrm>
            <a:off x="1995873" y="7705383"/>
            <a:ext cx="5037320" cy="2493988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802" name="AutoShape 1009"/>
          <p:cNvSpPr>
            <a:spLocks noChangeArrowheads="1"/>
          </p:cNvSpPr>
          <p:nvPr/>
        </p:nvSpPr>
        <p:spPr bwMode="auto">
          <a:xfrm>
            <a:off x="7201160" y="6534330"/>
            <a:ext cx="2122988" cy="224431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rgbClr val="EFEFEF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10" name="AutoShape 1009"/>
          <p:cNvSpPr>
            <a:spLocks noChangeArrowheads="1"/>
          </p:cNvSpPr>
          <p:nvPr/>
        </p:nvSpPr>
        <p:spPr bwMode="auto">
          <a:xfrm rot="5400000" flipV="1">
            <a:off x="5748023" y="7188489"/>
            <a:ext cx="463383" cy="21498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11" name="AutoShape 1009"/>
          <p:cNvSpPr>
            <a:spLocks noChangeArrowheads="1"/>
          </p:cNvSpPr>
          <p:nvPr/>
        </p:nvSpPr>
        <p:spPr bwMode="auto">
          <a:xfrm rot="5400000" flipV="1">
            <a:off x="2196871" y="7188489"/>
            <a:ext cx="463383" cy="21498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16" name="직사각형 815"/>
          <p:cNvSpPr/>
          <p:nvPr/>
        </p:nvSpPr>
        <p:spPr>
          <a:xfrm>
            <a:off x="2916684" y="5715755"/>
            <a:ext cx="4116509" cy="147499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936" name="AutoShape 92"/>
          <p:cNvSpPr>
            <a:spLocks noChangeArrowheads="1"/>
          </p:cNvSpPr>
          <p:nvPr/>
        </p:nvSpPr>
        <p:spPr bwMode="gray">
          <a:xfrm>
            <a:off x="5038226" y="5977405"/>
            <a:ext cx="1882978" cy="1168255"/>
          </a:xfrm>
          <a:prstGeom prst="can">
            <a:avLst>
              <a:gd name="adj" fmla="val 11243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</p:spPr>
        <p:txBody>
          <a:bodyPr wrap="none" lIns="100710" tIns="50355" rIns="100710" bIns="50355" anchor="ctr"/>
          <a:lstStyle/>
          <a:p>
            <a:pPr algn="ctr" defTabSz="1007106" eaLnBrk="0" latinLnBrk="0" hangingPunct="0">
              <a:defRPr/>
            </a:pPr>
            <a:endParaRPr lang="ko-KR" altLang="en-US" sz="1000" b="1" kern="0" dirty="0">
              <a:solidFill>
                <a:schemeClr val="bg1"/>
              </a:solidFill>
              <a:latin typeface="맑은 고딕" panose="020B0503020000020004" pitchFamily="50" charset="-127"/>
              <a:ea typeface="-웹윤고딕130"/>
            </a:endParaRPr>
          </a:p>
        </p:txBody>
      </p:sp>
      <p:sp>
        <p:nvSpPr>
          <p:cNvPr id="938" name="AutoShape 92"/>
          <p:cNvSpPr>
            <a:spLocks noChangeArrowheads="1"/>
          </p:cNvSpPr>
          <p:nvPr/>
        </p:nvSpPr>
        <p:spPr bwMode="gray">
          <a:xfrm>
            <a:off x="3028672" y="5977405"/>
            <a:ext cx="1882978" cy="1168255"/>
          </a:xfrm>
          <a:prstGeom prst="can">
            <a:avLst>
              <a:gd name="adj" fmla="val 11243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</p:spPr>
        <p:txBody>
          <a:bodyPr wrap="none" lIns="100710" tIns="50355" rIns="100710" bIns="50355" anchor="ctr"/>
          <a:lstStyle/>
          <a:p>
            <a:pPr algn="ctr" defTabSz="1007106" eaLnBrk="0" latinLnBrk="0" hangingPunct="0">
              <a:defRPr/>
            </a:pPr>
            <a:endParaRPr lang="ko-KR" altLang="en-US" sz="1000" b="1" kern="0" dirty="0">
              <a:solidFill>
                <a:schemeClr val="bg1"/>
              </a:solidFill>
              <a:latin typeface="맑은 고딕" panose="020B0503020000020004" pitchFamily="50" charset="-127"/>
              <a:ea typeface="-웹윤고딕130"/>
            </a:endParaRPr>
          </a:p>
        </p:txBody>
      </p:sp>
      <p:sp>
        <p:nvSpPr>
          <p:cNvPr id="803" name="AutoShape 1009"/>
          <p:cNvSpPr>
            <a:spLocks noChangeArrowheads="1"/>
          </p:cNvSpPr>
          <p:nvPr/>
        </p:nvSpPr>
        <p:spPr bwMode="auto">
          <a:xfrm flipV="1">
            <a:off x="8532120" y="4576220"/>
            <a:ext cx="445976" cy="224431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04" name="AutoShape 1009"/>
          <p:cNvSpPr>
            <a:spLocks noChangeArrowheads="1"/>
          </p:cNvSpPr>
          <p:nvPr/>
        </p:nvSpPr>
        <p:spPr bwMode="auto">
          <a:xfrm flipV="1">
            <a:off x="8532121" y="8305349"/>
            <a:ext cx="445976" cy="224431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06" name="AutoShape 1009"/>
          <p:cNvSpPr>
            <a:spLocks noChangeArrowheads="1"/>
          </p:cNvSpPr>
          <p:nvPr/>
        </p:nvSpPr>
        <p:spPr bwMode="auto">
          <a:xfrm flipV="1">
            <a:off x="6921012" y="4576220"/>
            <a:ext cx="445976" cy="224431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13" name="직사각형 812"/>
          <p:cNvSpPr/>
          <p:nvPr/>
        </p:nvSpPr>
        <p:spPr>
          <a:xfrm>
            <a:off x="622281" y="3093722"/>
            <a:ext cx="1111250" cy="7105649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814" name="직사각형 813"/>
          <p:cNvSpPr/>
          <p:nvPr/>
        </p:nvSpPr>
        <p:spPr>
          <a:xfrm>
            <a:off x="7597204" y="3093722"/>
            <a:ext cx="1042218" cy="7105649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817" name="직사각형 816"/>
          <p:cNvSpPr/>
          <p:nvPr/>
        </p:nvSpPr>
        <p:spPr>
          <a:xfrm>
            <a:off x="1995873" y="3093722"/>
            <a:ext cx="5037320" cy="2555567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818" name="직사각형 817"/>
          <p:cNvSpPr/>
          <p:nvPr/>
        </p:nvSpPr>
        <p:spPr>
          <a:xfrm>
            <a:off x="1995873" y="5295290"/>
            <a:ext cx="865380" cy="1895461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sp>
        <p:nvSpPr>
          <p:cNvPr id="821" name="TextBox 820"/>
          <p:cNvSpPr txBox="1"/>
          <p:nvPr/>
        </p:nvSpPr>
        <p:spPr>
          <a:xfrm>
            <a:off x="550929" y="3114574"/>
            <a:ext cx="1253916" cy="30071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1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채널영역</a:t>
            </a:r>
            <a:endParaRPr lang="ko-KR" altLang="en-US" sz="11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23" name="직사각형 822"/>
          <p:cNvSpPr/>
          <p:nvPr/>
        </p:nvSpPr>
        <p:spPr>
          <a:xfrm>
            <a:off x="691206" y="3370595"/>
            <a:ext cx="973400" cy="414915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4" name="TextBox 823"/>
          <p:cNvSpPr txBox="1"/>
          <p:nvPr/>
        </p:nvSpPr>
        <p:spPr>
          <a:xfrm>
            <a:off x="915594" y="3439490"/>
            <a:ext cx="524586" cy="11487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내부채널</a:t>
            </a:r>
            <a:endParaRPr lang="ko-KR" alt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29" name="직사각형 828"/>
          <p:cNvSpPr/>
          <p:nvPr/>
        </p:nvSpPr>
        <p:spPr>
          <a:xfrm>
            <a:off x="691206" y="7594573"/>
            <a:ext cx="973400" cy="2543832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9" name="TextBox 838"/>
          <p:cNvSpPr txBox="1"/>
          <p:nvPr/>
        </p:nvSpPr>
        <p:spPr>
          <a:xfrm>
            <a:off x="905559" y="7728728"/>
            <a:ext cx="544694" cy="10461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0" lvl="2" algn="ctr" fontAlgn="base" latinLnBrk="0">
              <a:lnSpc>
                <a:spcPts val="1000"/>
              </a:lnSpc>
              <a:buSzPct val="90000"/>
              <a:defRPr/>
            </a:pPr>
            <a:r>
              <a:rPr lang="ko-KR" altLang="en-US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외부채널</a:t>
            </a:r>
            <a:endParaRPr lang="ko-KR" alt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40" name="TextBox 839"/>
          <p:cNvSpPr txBox="1"/>
          <p:nvPr/>
        </p:nvSpPr>
        <p:spPr>
          <a:xfrm>
            <a:off x="4020808" y="3114574"/>
            <a:ext cx="987450" cy="2110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1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도로정보통합영역</a:t>
            </a:r>
            <a:endParaRPr lang="ko-KR" altLang="en-US" sz="11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41" name="TextBox 840"/>
          <p:cNvSpPr txBox="1"/>
          <p:nvPr/>
        </p:nvSpPr>
        <p:spPr>
          <a:xfrm>
            <a:off x="4347980" y="5734004"/>
            <a:ext cx="1253916" cy="30071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1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현장지원영역</a:t>
            </a:r>
            <a:endParaRPr lang="ko-KR" altLang="en-US" sz="11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42" name="TextBox 841"/>
          <p:cNvSpPr txBox="1"/>
          <p:nvPr/>
        </p:nvSpPr>
        <p:spPr>
          <a:xfrm>
            <a:off x="3887575" y="7747214"/>
            <a:ext cx="1253916" cy="30071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1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관리지원영역</a:t>
            </a:r>
            <a:endParaRPr lang="ko-KR" altLang="en-US" sz="11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61" name="AutoShape 92"/>
          <p:cNvSpPr>
            <a:spLocks noChangeArrowheads="1"/>
          </p:cNvSpPr>
          <p:nvPr/>
        </p:nvSpPr>
        <p:spPr bwMode="gray">
          <a:xfrm>
            <a:off x="2052588" y="3389597"/>
            <a:ext cx="751950" cy="3764852"/>
          </a:xfrm>
          <a:prstGeom prst="can">
            <a:avLst>
              <a:gd name="adj" fmla="val 11468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endParaRPr lang="ko-KR" altLang="en-US" sz="900" dirty="0">
              <a:solidFill>
                <a:schemeClr val="accent3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62" name="직사각형 861"/>
          <p:cNvSpPr/>
          <p:nvPr/>
        </p:nvSpPr>
        <p:spPr>
          <a:xfrm>
            <a:off x="2316352" y="3414628"/>
            <a:ext cx="224420" cy="1734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0" tIns="0" rIns="0" bIns="0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5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공통</a:t>
            </a:r>
            <a:endParaRPr lang="ko-KR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84" name="AutoShape 92"/>
          <p:cNvSpPr>
            <a:spLocks noChangeArrowheads="1"/>
          </p:cNvSpPr>
          <p:nvPr/>
        </p:nvSpPr>
        <p:spPr bwMode="gray">
          <a:xfrm>
            <a:off x="2853683" y="3376401"/>
            <a:ext cx="2844800" cy="2197876"/>
          </a:xfrm>
          <a:prstGeom prst="can">
            <a:avLst>
              <a:gd name="adj" fmla="val 5380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endParaRPr lang="ko-KR" altLang="en-US" sz="900" dirty="0">
              <a:solidFill>
                <a:schemeClr val="accent3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885" name="AutoShape 92"/>
          <p:cNvSpPr>
            <a:spLocks noChangeArrowheads="1"/>
          </p:cNvSpPr>
          <p:nvPr/>
        </p:nvSpPr>
        <p:spPr bwMode="gray">
          <a:xfrm>
            <a:off x="5761000" y="3396195"/>
            <a:ext cx="1197438" cy="2178276"/>
          </a:xfrm>
          <a:prstGeom prst="can">
            <a:avLst>
              <a:gd name="adj" fmla="val 7066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</p:spPr>
        <p:txBody>
          <a:bodyPr wrap="none" lIns="100710" tIns="50355" rIns="100710" bIns="50355" anchor="ctr"/>
          <a:lstStyle/>
          <a:p>
            <a:pPr algn="ctr" defTabSz="1007106" eaLnBrk="0" latinLnBrk="0" hangingPunct="0">
              <a:defRPr/>
            </a:pPr>
            <a:endParaRPr lang="ko-KR" altLang="en-US" sz="1000" b="1" kern="0" dirty="0">
              <a:solidFill>
                <a:schemeClr val="bg1"/>
              </a:solidFill>
              <a:latin typeface="맑은 고딕" panose="020B0503020000020004" pitchFamily="50" charset="-127"/>
              <a:ea typeface="-웹윤고딕130"/>
            </a:endParaRPr>
          </a:p>
        </p:txBody>
      </p:sp>
      <p:sp>
        <p:nvSpPr>
          <p:cNvPr id="934" name="직사각형 933"/>
          <p:cNvSpPr/>
          <p:nvPr/>
        </p:nvSpPr>
        <p:spPr>
          <a:xfrm>
            <a:off x="3839669" y="3414628"/>
            <a:ext cx="872826" cy="1918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5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설계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·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건설</a:t>
            </a: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·</a:t>
            </a: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유지</a:t>
            </a:r>
          </a:p>
        </p:txBody>
      </p:sp>
      <p:sp>
        <p:nvSpPr>
          <p:cNvPr id="935" name="직사각형 934"/>
          <p:cNvSpPr/>
          <p:nvPr/>
        </p:nvSpPr>
        <p:spPr>
          <a:xfrm>
            <a:off x="6215099" y="3414628"/>
            <a:ext cx="300385" cy="1918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5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기술</a:t>
            </a:r>
          </a:p>
        </p:txBody>
      </p:sp>
      <p:sp>
        <p:nvSpPr>
          <p:cNvPr id="937" name="직사각형 936"/>
          <p:cNvSpPr/>
          <p:nvPr/>
        </p:nvSpPr>
        <p:spPr>
          <a:xfrm>
            <a:off x="5780753" y="5994516"/>
            <a:ext cx="448841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5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원격관리</a:t>
            </a:r>
            <a:endParaRPr lang="ko-KR" alt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939" name="직사각형 938"/>
          <p:cNvSpPr/>
          <p:nvPr/>
        </p:nvSpPr>
        <p:spPr>
          <a:xfrm>
            <a:off x="3771199" y="5994516"/>
            <a:ext cx="448841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5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현장관리</a:t>
            </a:r>
            <a:endParaRPr lang="ko-KR" alt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961" name="AutoShape 92"/>
          <p:cNvSpPr>
            <a:spLocks noChangeArrowheads="1"/>
          </p:cNvSpPr>
          <p:nvPr/>
        </p:nvSpPr>
        <p:spPr bwMode="gray">
          <a:xfrm>
            <a:off x="7657543" y="3389597"/>
            <a:ext cx="921541" cy="3337985"/>
          </a:xfrm>
          <a:prstGeom prst="can">
            <a:avLst>
              <a:gd name="adj" fmla="val 14175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endParaRPr lang="ko-KR" altLang="en-US" sz="900" dirty="0">
              <a:solidFill>
                <a:schemeClr val="accent3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962" name="TextBox 961"/>
          <p:cNvSpPr txBox="1"/>
          <p:nvPr/>
        </p:nvSpPr>
        <p:spPr>
          <a:xfrm>
            <a:off x="7853818" y="3114574"/>
            <a:ext cx="528991" cy="2110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1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DW</a:t>
            </a:r>
            <a:r>
              <a:rPr lang="en-US" altLang="ko-KR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 </a:t>
            </a:r>
            <a:r>
              <a:rPr lang="ko-KR" altLang="en-US" sz="11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영역</a:t>
            </a:r>
          </a:p>
        </p:txBody>
      </p:sp>
      <p:sp>
        <p:nvSpPr>
          <p:cNvPr id="963" name="직사각형 962"/>
          <p:cNvSpPr/>
          <p:nvPr/>
        </p:nvSpPr>
        <p:spPr>
          <a:xfrm>
            <a:off x="8009309" y="3414628"/>
            <a:ext cx="218008" cy="1734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0" tIns="0" rIns="0" bIns="0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5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DW</a:t>
            </a:r>
            <a:endParaRPr lang="en-US" altLang="ko-KR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grpSp>
        <p:nvGrpSpPr>
          <p:cNvPr id="1469" name="그룹 1468"/>
          <p:cNvGrpSpPr/>
          <p:nvPr/>
        </p:nvGrpSpPr>
        <p:grpSpPr>
          <a:xfrm>
            <a:off x="1996793" y="7336380"/>
            <a:ext cx="5036400" cy="223373"/>
            <a:chOff x="1996793" y="7474409"/>
            <a:chExt cx="5036400" cy="214982"/>
          </a:xfrm>
        </p:grpSpPr>
        <p:sp>
          <p:nvSpPr>
            <p:cNvPr id="812" name="AutoShape 1009"/>
            <p:cNvSpPr>
              <a:spLocks noChangeArrowheads="1"/>
            </p:cNvSpPr>
            <p:nvPr/>
          </p:nvSpPr>
          <p:spPr bwMode="auto">
            <a:xfrm rot="10800000">
              <a:off x="1996793" y="7474409"/>
              <a:ext cx="5036400" cy="214982"/>
            </a:xfrm>
            <a:prstGeom prst="rect">
              <a:avLst/>
            </a:prstGeom>
            <a:gradFill rotWithShape="1">
              <a:gsLst>
                <a:gs pos="0">
                  <a:srgbClr val="C0C0C0"/>
                </a:gs>
                <a:gs pos="50000">
                  <a:schemeClr val="bg1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58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wrap="none" lIns="95787" tIns="47894" rIns="95787" bIns="47894" anchor="ctr"/>
            <a:lstStyle/>
            <a:p>
              <a:pPr algn="ctr" defTabSz="955675">
                <a:lnSpc>
                  <a:spcPct val="120000"/>
                </a:lnSpc>
                <a:buFont typeface="Times New Roman" pitchFamily="18" charset="0"/>
                <a:buNone/>
              </a:pPr>
              <a:endParaRPr lang="ko-KR" altLang="ko-KR" sz="14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39" name="TextBox 1138"/>
            <p:cNvSpPr txBox="1"/>
            <p:nvPr/>
          </p:nvSpPr>
          <p:spPr>
            <a:xfrm>
              <a:off x="3888034" y="7523386"/>
              <a:ext cx="1253916" cy="12364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36000" rtlCol="0" anchor="t"/>
            <a:lstStyle/>
            <a:p>
              <a:pPr marL="0" lvl="2" algn="ctr" fontAlgn="base" latinLnBrk="0">
                <a:lnSpc>
                  <a:spcPts val="1100"/>
                </a:lnSpc>
                <a:buSzPct val="90000"/>
                <a:defRPr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EAI (ESB)</a:t>
              </a:r>
            </a:p>
          </p:txBody>
        </p:sp>
      </p:grpSp>
      <p:grpSp>
        <p:nvGrpSpPr>
          <p:cNvPr id="1470" name="그룹 1469"/>
          <p:cNvGrpSpPr/>
          <p:nvPr/>
        </p:nvGrpSpPr>
        <p:grpSpPr>
          <a:xfrm>
            <a:off x="7201160" y="3093721"/>
            <a:ext cx="214982" cy="7105649"/>
            <a:chOff x="7461788" y="3391127"/>
            <a:chExt cx="214982" cy="6838722"/>
          </a:xfrm>
        </p:grpSpPr>
        <p:sp>
          <p:nvSpPr>
            <p:cNvPr id="808" name="AutoShape 1009"/>
            <p:cNvSpPr>
              <a:spLocks noChangeArrowheads="1"/>
            </p:cNvSpPr>
            <p:nvPr/>
          </p:nvSpPr>
          <p:spPr bwMode="auto">
            <a:xfrm rot="5400000">
              <a:off x="4149918" y="6702997"/>
              <a:ext cx="6838722" cy="214982"/>
            </a:xfrm>
            <a:prstGeom prst="rect">
              <a:avLst/>
            </a:prstGeom>
            <a:gradFill rotWithShape="1">
              <a:gsLst>
                <a:gs pos="0">
                  <a:srgbClr val="C0C0C0"/>
                </a:gs>
                <a:gs pos="50000">
                  <a:schemeClr val="bg1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58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wrap="none" lIns="95787" tIns="47894" rIns="95787" bIns="47894" anchor="ctr"/>
            <a:lstStyle/>
            <a:p>
              <a:pPr algn="ctr" defTabSz="955675">
                <a:lnSpc>
                  <a:spcPct val="120000"/>
                </a:lnSpc>
                <a:buFont typeface="Times New Roman" pitchFamily="18" charset="0"/>
                <a:buNone/>
              </a:pPr>
              <a:endParaRPr lang="ko-KR" altLang="ko-KR" sz="14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40" name="TextBox 1139"/>
            <p:cNvSpPr txBox="1"/>
            <p:nvPr/>
          </p:nvSpPr>
          <p:spPr>
            <a:xfrm rot="5400000">
              <a:off x="6942321" y="6748668"/>
              <a:ext cx="1253916" cy="12364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36000" rtlCol="0" anchor="t"/>
            <a:lstStyle/>
            <a:p>
              <a:pPr marL="0" lvl="2" algn="ctr" fontAlgn="base" latinLnBrk="0">
                <a:lnSpc>
                  <a:spcPts val="1100"/>
                </a:lnSpc>
                <a:buSzPct val="90000"/>
                <a:defRPr/>
              </a:pP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EAI (ETL)</a:t>
              </a:r>
            </a:p>
          </p:txBody>
        </p:sp>
      </p:grpSp>
      <p:grpSp>
        <p:nvGrpSpPr>
          <p:cNvPr id="1471" name="그룹 1470"/>
          <p:cNvGrpSpPr/>
          <p:nvPr/>
        </p:nvGrpSpPr>
        <p:grpSpPr>
          <a:xfrm>
            <a:off x="8785336" y="3093721"/>
            <a:ext cx="214982" cy="7105649"/>
            <a:chOff x="8793991" y="3391127"/>
            <a:chExt cx="214982" cy="6838722"/>
          </a:xfrm>
        </p:grpSpPr>
        <p:sp>
          <p:nvSpPr>
            <p:cNvPr id="805" name="AutoShape 1009"/>
            <p:cNvSpPr>
              <a:spLocks noChangeArrowheads="1"/>
            </p:cNvSpPr>
            <p:nvPr/>
          </p:nvSpPr>
          <p:spPr bwMode="auto">
            <a:xfrm rot="5400000">
              <a:off x="5482121" y="6702997"/>
              <a:ext cx="6838722" cy="214982"/>
            </a:xfrm>
            <a:prstGeom prst="rect">
              <a:avLst/>
            </a:prstGeom>
            <a:gradFill rotWithShape="1">
              <a:gsLst>
                <a:gs pos="0">
                  <a:srgbClr val="C0C0C0"/>
                </a:gs>
                <a:gs pos="50000">
                  <a:schemeClr val="bg1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58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wrap="none" lIns="95787" tIns="47894" rIns="95787" bIns="47894" anchor="ctr"/>
            <a:lstStyle/>
            <a:p>
              <a:pPr algn="ctr" defTabSz="955675">
                <a:lnSpc>
                  <a:spcPct val="120000"/>
                </a:lnSpc>
                <a:buFont typeface="Times New Roman" pitchFamily="18" charset="0"/>
                <a:buNone/>
              </a:pPr>
              <a:endParaRPr lang="ko-KR" altLang="ko-KR" sz="14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141" name="TextBox 1140"/>
            <p:cNvSpPr txBox="1"/>
            <p:nvPr/>
          </p:nvSpPr>
          <p:spPr>
            <a:xfrm rot="5400000">
              <a:off x="8274524" y="6748668"/>
              <a:ext cx="1253916" cy="123641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36000" rtlCol="0" anchor="t"/>
            <a:lstStyle/>
            <a:p>
              <a:pPr marL="0" lvl="2" algn="ctr" fontAlgn="base" latinLnBrk="0">
                <a:lnSpc>
                  <a:spcPts val="1100"/>
                </a:lnSpc>
                <a:buSzPct val="90000"/>
                <a:defRPr/>
              </a:pP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EAI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(</a:t>
              </a: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ETL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</p:grpSp>
      <p:sp>
        <p:nvSpPr>
          <p:cNvPr id="1142" name="AutoShape 92"/>
          <p:cNvSpPr>
            <a:spLocks noChangeArrowheads="1"/>
          </p:cNvSpPr>
          <p:nvPr/>
        </p:nvSpPr>
        <p:spPr bwMode="gray">
          <a:xfrm>
            <a:off x="7657543" y="7033432"/>
            <a:ext cx="921541" cy="3118894"/>
          </a:xfrm>
          <a:prstGeom prst="can">
            <a:avLst>
              <a:gd name="adj" fmla="val 14175"/>
            </a:avLst>
          </a:prstGeom>
          <a:solidFill>
            <a:schemeClr val="bg1"/>
          </a:solidFill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</p:spPr>
        <p:txBody>
          <a:bodyPr wrap="none" lIns="100710" tIns="50355" rIns="100710" bIns="50355" anchor="ctr"/>
          <a:lstStyle/>
          <a:p>
            <a:pPr algn="ctr" defTabSz="1007106" eaLnBrk="0" latinLnBrk="0" hangingPunct="0">
              <a:defRPr/>
            </a:pPr>
            <a:endParaRPr lang="ko-KR" altLang="en-US" sz="1000" b="1" kern="0" dirty="0">
              <a:solidFill>
                <a:schemeClr val="bg1"/>
              </a:solidFill>
              <a:latin typeface="맑은 고딕" panose="020B0503020000020004" pitchFamily="50" charset="-127"/>
              <a:ea typeface="-웹윤고딕130"/>
            </a:endParaRPr>
          </a:p>
        </p:txBody>
      </p:sp>
      <p:sp>
        <p:nvSpPr>
          <p:cNvPr id="1143" name="직사각형 1142"/>
          <p:cNvSpPr/>
          <p:nvPr/>
        </p:nvSpPr>
        <p:spPr>
          <a:xfrm>
            <a:off x="8033353" y="7070842"/>
            <a:ext cx="203582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5000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DM</a:t>
            </a:r>
          </a:p>
        </p:txBody>
      </p:sp>
      <p:cxnSp>
        <p:nvCxnSpPr>
          <p:cNvPr id="1159" name="직선 연결선 1158"/>
          <p:cNvCxnSpPr/>
          <p:nvPr/>
        </p:nvCxnSpPr>
        <p:spPr>
          <a:xfrm>
            <a:off x="740973" y="3666596"/>
            <a:ext cx="86409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6" name="그림 825" descr="Run_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397" y="3780899"/>
            <a:ext cx="358044" cy="372018"/>
          </a:xfrm>
          <a:prstGeom prst="rect">
            <a:avLst/>
          </a:prstGeom>
        </p:spPr>
      </p:pic>
      <p:sp>
        <p:nvSpPr>
          <p:cNvPr id="1160" name="모서리가 둥근 직사각형 1159"/>
          <p:cNvSpPr/>
          <p:nvPr/>
        </p:nvSpPr>
        <p:spPr>
          <a:xfrm>
            <a:off x="1106959" y="3915453"/>
            <a:ext cx="504000" cy="187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Hi-</a:t>
            </a:r>
            <a:r>
              <a:rPr lang="ko-KR" altLang="en-US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포탈</a:t>
            </a:r>
          </a:p>
        </p:txBody>
      </p:sp>
      <p:pic>
        <p:nvPicPr>
          <p:cNvPr id="844" name="그림 843" descr="Run_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397" y="4317099"/>
            <a:ext cx="358044" cy="372019"/>
          </a:xfrm>
          <a:prstGeom prst="rect">
            <a:avLst/>
          </a:prstGeom>
        </p:spPr>
      </p:pic>
      <p:sp>
        <p:nvSpPr>
          <p:cNvPr id="1161" name="모서리가 둥근 직사각형 1160"/>
          <p:cNvSpPr/>
          <p:nvPr/>
        </p:nvSpPr>
        <p:spPr>
          <a:xfrm>
            <a:off x="1106959" y="4452607"/>
            <a:ext cx="504000" cy="187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Hi-</a:t>
            </a:r>
            <a:r>
              <a:rPr lang="ko-KR" altLang="en-US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재무</a:t>
            </a:r>
          </a:p>
        </p:txBody>
      </p:sp>
      <p:pic>
        <p:nvPicPr>
          <p:cNvPr id="847" name="그림 846" descr="Run_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396" y="4853299"/>
            <a:ext cx="358044" cy="372018"/>
          </a:xfrm>
          <a:prstGeom prst="rect">
            <a:avLst/>
          </a:prstGeom>
        </p:spPr>
      </p:pic>
      <p:sp>
        <p:nvSpPr>
          <p:cNvPr id="1162" name="모서리가 둥근 직사각형 1161"/>
          <p:cNvSpPr/>
          <p:nvPr/>
        </p:nvSpPr>
        <p:spPr>
          <a:xfrm>
            <a:off x="1106959" y="4989768"/>
            <a:ext cx="504000" cy="187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전자결재</a:t>
            </a:r>
          </a:p>
        </p:txBody>
      </p:sp>
      <p:pic>
        <p:nvPicPr>
          <p:cNvPr id="850" name="그림 849" descr="Run_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397" y="5389499"/>
            <a:ext cx="358044" cy="372018"/>
          </a:xfrm>
          <a:prstGeom prst="rect">
            <a:avLst/>
          </a:prstGeom>
        </p:spPr>
      </p:pic>
      <p:sp>
        <p:nvSpPr>
          <p:cNvPr id="1163" name="모서리가 둥근 직사각형 1162"/>
          <p:cNvSpPr/>
          <p:nvPr/>
        </p:nvSpPr>
        <p:spPr>
          <a:xfrm>
            <a:off x="1106959" y="5526924"/>
            <a:ext cx="504000" cy="187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HGIS</a:t>
            </a:r>
          </a:p>
        </p:txBody>
      </p:sp>
      <p:pic>
        <p:nvPicPr>
          <p:cNvPr id="853" name="그림 852" descr="Run_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397" y="5925699"/>
            <a:ext cx="358044" cy="372018"/>
          </a:xfrm>
          <a:prstGeom prst="rect">
            <a:avLst/>
          </a:prstGeom>
        </p:spPr>
      </p:pic>
      <p:sp>
        <p:nvSpPr>
          <p:cNvPr id="1164" name="모서리가 둥근 직사각형 1163"/>
          <p:cNvSpPr/>
          <p:nvPr/>
        </p:nvSpPr>
        <p:spPr>
          <a:xfrm>
            <a:off x="1106959" y="6064081"/>
            <a:ext cx="504000" cy="187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ex-TMS</a:t>
            </a:r>
          </a:p>
        </p:txBody>
      </p:sp>
      <p:pic>
        <p:nvPicPr>
          <p:cNvPr id="856" name="그림 855" descr="Run_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397" y="6461898"/>
            <a:ext cx="358044" cy="372018"/>
          </a:xfrm>
          <a:prstGeom prst="rect">
            <a:avLst/>
          </a:prstGeom>
        </p:spPr>
      </p:pic>
      <p:sp>
        <p:nvSpPr>
          <p:cNvPr id="1165" name="모서리가 둥근 직사각형 1164"/>
          <p:cNvSpPr/>
          <p:nvPr/>
        </p:nvSpPr>
        <p:spPr>
          <a:xfrm>
            <a:off x="1106959" y="6601236"/>
            <a:ext cx="504000" cy="187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전자조달</a:t>
            </a:r>
          </a:p>
        </p:txBody>
      </p:sp>
      <p:pic>
        <p:nvPicPr>
          <p:cNvPr id="859" name="그림 858" descr="Run_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397" y="6998099"/>
            <a:ext cx="358044" cy="372018"/>
          </a:xfrm>
          <a:prstGeom prst="rect">
            <a:avLst/>
          </a:prstGeom>
        </p:spPr>
      </p:pic>
      <p:sp>
        <p:nvSpPr>
          <p:cNvPr id="1166" name="모서리가 둥근 직사각형 1165"/>
          <p:cNvSpPr/>
          <p:nvPr/>
        </p:nvSpPr>
        <p:spPr>
          <a:xfrm>
            <a:off x="1106959" y="7138392"/>
            <a:ext cx="504000" cy="1870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>
            <a:defPPr>
              <a:defRPr lang="ko-KR"/>
            </a:defPPr>
            <a:lvl1pPr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lvl="2" indent="-185246" defTabSz="1067672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en-US" altLang="ko-KR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rPr>
              <a:t>SSO</a:t>
            </a:r>
          </a:p>
        </p:txBody>
      </p:sp>
      <p:grpSp>
        <p:nvGrpSpPr>
          <p:cNvPr id="1180" name="그룹 1179"/>
          <p:cNvGrpSpPr/>
          <p:nvPr/>
        </p:nvGrpSpPr>
        <p:grpSpPr>
          <a:xfrm>
            <a:off x="732628" y="8006075"/>
            <a:ext cx="890519" cy="567329"/>
            <a:chOff x="732628" y="8237935"/>
            <a:chExt cx="890519" cy="546017"/>
          </a:xfrm>
        </p:grpSpPr>
        <p:pic>
          <p:nvPicPr>
            <p:cNvPr id="838" name="Picture 12" descr="http://biz.newdaily.co.kr/data/photos/20150310/art_1425537278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61067" y="8237935"/>
              <a:ext cx="633640" cy="347904"/>
            </a:xfrm>
            <a:prstGeom prst="rect">
              <a:avLst/>
            </a:prstGeom>
            <a:noFill/>
          </p:spPr>
        </p:pic>
        <p:sp>
          <p:nvSpPr>
            <p:cNvPr id="1175" name="모서리가 둥근 직사각형 1174"/>
            <p:cNvSpPr/>
            <p:nvPr/>
          </p:nvSpPr>
          <p:spPr>
            <a:xfrm>
              <a:off x="732628" y="8603952"/>
              <a:ext cx="890519" cy="18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국토교통부</a:t>
              </a:r>
            </a:p>
          </p:txBody>
        </p:sp>
      </p:grpSp>
      <p:grpSp>
        <p:nvGrpSpPr>
          <p:cNvPr id="1181" name="그룹 1180"/>
          <p:cNvGrpSpPr/>
          <p:nvPr/>
        </p:nvGrpSpPr>
        <p:grpSpPr>
          <a:xfrm>
            <a:off x="732647" y="9559670"/>
            <a:ext cx="890519" cy="466507"/>
            <a:chOff x="732628" y="8983042"/>
            <a:chExt cx="890519" cy="448982"/>
          </a:xfrm>
        </p:grpSpPr>
        <p:pic>
          <p:nvPicPr>
            <p:cNvPr id="832" name="Picture 8" descr="http://cfile5.uf.tistory.com/image/133FDD445145CAC626D8D3"/>
            <p:cNvPicPr>
              <a:picLocks noChangeAspect="1" noChangeArrowheads="1"/>
            </p:cNvPicPr>
            <p:nvPr/>
          </p:nvPicPr>
          <p:blipFill>
            <a:blip r:embed="rId5" cstate="print"/>
            <a:srcRect r="28287"/>
            <a:stretch>
              <a:fillRect/>
            </a:stretch>
          </p:blipFill>
          <p:spPr bwMode="auto">
            <a:xfrm>
              <a:off x="858929" y="8983042"/>
              <a:ext cx="637916" cy="235724"/>
            </a:xfrm>
            <a:prstGeom prst="rect">
              <a:avLst/>
            </a:prstGeom>
            <a:noFill/>
          </p:spPr>
        </p:pic>
        <p:sp>
          <p:nvSpPr>
            <p:cNvPr id="1176" name="모서리가 둥근 직사각형 1175"/>
            <p:cNvSpPr/>
            <p:nvPr/>
          </p:nvSpPr>
          <p:spPr>
            <a:xfrm>
              <a:off x="732628" y="9252024"/>
              <a:ext cx="890519" cy="18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기상청</a:t>
              </a:r>
            </a:p>
          </p:txBody>
        </p:sp>
      </p:grpSp>
      <p:grpSp>
        <p:nvGrpSpPr>
          <p:cNvPr id="1178" name="그룹 1177"/>
          <p:cNvGrpSpPr/>
          <p:nvPr/>
        </p:nvGrpSpPr>
        <p:grpSpPr>
          <a:xfrm>
            <a:off x="732628" y="8760643"/>
            <a:ext cx="890519" cy="474423"/>
            <a:chOff x="732628" y="9559106"/>
            <a:chExt cx="890519" cy="456603"/>
          </a:xfrm>
        </p:grpSpPr>
        <p:pic>
          <p:nvPicPr>
            <p:cNvPr id="835" name="Picture 10" descr="http://www.mpss.go.kr/images/logo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98322" y="9559106"/>
              <a:ext cx="759131" cy="188798"/>
            </a:xfrm>
            <a:prstGeom prst="rect">
              <a:avLst/>
            </a:prstGeom>
            <a:noFill/>
          </p:spPr>
        </p:pic>
        <p:sp>
          <p:nvSpPr>
            <p:cNvPr id="1177" name="모서리가 둥근 직사각형 1176"/>
            <p:cNvSpPr/>
            <p:nvPr/>
          </p:nvSpPr>
          <p:spPr>
            <a:xfrm>
              <a:off x="732628" y="9830973"/>
              <a:ext cx="890519" cy="18473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spcAft>
                  <a:spcPts val="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spc="-5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국만안전처</a:t>
              </a:r>
              <a:endParaRPr lang="ko-KR" altLang="en-US" sz="10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cxnSp>
        <p:nvCxnSpPr>
          <p:cNvPr id="1179" name="직선 연결선 1178"/>
          <p:cNvCxnSpPr/>
          <p:nvPr/>
        </p:nvCxnSpPr>
        <p:spPr>
          <a:xfrm>
            <a:off x="740973" y="7918061"/>
            <a:ext cx="86409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83" name="그룹 1182"/>
          <p:cNvGrpSpPr/>
          <p:nvPr/>
        </p:nvGrpSpPr>
        <p:grpSpPr>
          <a:xfrm>
            <a:off x="2176563" y="3639084"/>
            <a:ext cx="504000" cy="447834"/>
            <a:chOff x="2428591" y="3829141"/>
            <a:chExt cx="504000" cy="431011"/>
          </a:xfrm>
        </p:grpSpPr>
        <p:pic>
          <p:nvPicPr>
            <p:cNvPr id="882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80502" y="382914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182" name="모서리가 둥근 직사각형 1181"/>
            <p:cNvSpPr/>
            <p:nvPr/>
          </p:nvSpPr>
          <p:spPr>
            <a:xfrm>
              <a:off x="2428591" y="4116152"/>
              <a:ext cx="504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기준</a:t>
              </a:r>
            </a:p>
          </p:txBody>
        </p:sp>
      </p:grpSp>
      <p:grpSp>
        <p:nvGrpSpPr>
          <p:cNvPr id="1184" name="그룹 1183"/>
          <p:cNvGrpSpPr/>
          <p:nvPr/>
        </p:nvGrpSpPr>
        <p:grpSpPr>
          <a:xfrm>
            <a:off x="2176563" y="4131640"/>
            <a:ext cx="504000" cy="447834"/>
            <a:chOff x="2428591" y="3829141"/>
            <a:chExt cx="504000" cy="431011"/>
          </a:xfrm>
        </p:grpSpPr>
        <p:pic>
          <p:nvPicPr>
            <p:cNvPr id="1185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80502" y="382914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186" name="모서리가 둥근 직사각형 1185"/>
            <p:cNvSpPr/>
            <p:nvPr/>
          </p:nvSpPr>
          <p:spPr>
            <a:xfrm>
              <a:off x="2428591" y="4116152"/>
              <a:ext cx="504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코드</a:t>
              </a:r>
            </a:p>
          </p:txBody>
        </p:sp>
      </p:grpSp>
      <p:grpSp>
        <p:nvGrpSpPr>
          <p:cNvPr id="1187" name="그룹 1186"/>
          <p:cNvGrpSpPr/>
          <p:nvPr/>
        </p:nvGrpSpPr>
        <p:grpSpPr>
          <a:xfrm>
            <a:off x="2176563" y="4624196"/>
            <a:ext cx="504000" cy="447834"/>
            <a:chOff x="2428591" y="3829141"/>
            <a:chExt cx="504000" cy="431011"/>
          </a:xfrm>
        </p:grpSpPr>
        <p:pic>
          <p:nvPicPr>
            <p:cNvPr id="1188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80502" y="382914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189" name="모서리가 둥근 직사각형 1188"/>
            <p:cNvSpPr/>
            <p:nvPr/>
          </p:nvSpPr>
          <p:spPr>
            <a:xfrm>
              <a:off x="2428591" y="4116152"/>
              <a:ext cx="504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WBS</a:t>
              </a:r>
            </a:p>
          </p:txBody>
        </p:sp>
      </p:grpSp>
      <p:grpSp>
        <p:nvGrpSpPr>
          <p:cNvPr id="1190" name="그룹 1189"/>
          <p:cNvGrpSpPr/>
          <p:nvPr/>
        </p:nvGrpSpPr>
        <p:grpSpPr>
          <a:xfrm>
            <a:off x="2176563" y="5116752"/>
            <a:ext cx="504000" cy="447834"/>
            <a:chOff x="2428591" y="3829141"/>
            <a:chExt cx="504000" cy="431011"/>
          </a:xfrm>
        </p:grpSpPr>
        <p:pic>
          <p:nvPicPr>
            <p:cNvPr id="1191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80502" y="382914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192" name="모서리가 둥근 직사각형 1191"/>
            <p:cNvSpPr/>
            <p:nvPr/>
          </p:nvSpPr>
          <p:spPr>
            <a:xfrm>
              <a:off x="2428591" y="4116152"/>
              <a:ext cx="504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조직∙인사</a:t>
              </a:r>
            </a:p>
          </p:txBody>
        </p:sp>
      </p:grpSp>
      <p:grpSp>
        <p:nvGrpSpPr>
          <p:cNvPr id="1193" name="그룹 1192"/>
          <p:cNvGrpSpPr/>
          <p:nvPr/>
        </p:nvGrpSpPr>
        <p:grpSpPr>
          <a:xfrm>
            <a:off x="2176563" y="5609308"/>
            <a:ext cx="504000" cy="447834"/>
            <a:chOff x="2428591" y="3829141"/>
            <a:chExt cx="504000" cy="431011"/>
          </a:xfrm>
        </p:grpSpPr>
        <p:pic>
          <p:nvPicPr>
            <p:cNvPr id="1194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80502" y="382914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195" name="모서리가 둥근 직사각형 1194"/>
            <p:cNvSpPr/>
            <p:nvPr/>
          </p:nvSpPr>
          <p:spPr>
            <a:xfrm>
              <a:off x="2428591" y="4116152"/>
              <a:ext cx="504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계약</a:t>
              </a:r>
            </a:p>
          </p:txBody>
        </p:sp>
      </p:grpSp>
      <p:grpSp>
        <p:nvGrpSpPr>
          <p:cNvPr id="1196" name="그룹 1195"/>
          <p:cNvGrpSpPr/>
          <p:nvPr/>
        </p:nvGrpSpPr>
        <p:grpSpPr>
          <a:xfrm>
            <a:off x="2176563" y="6101864"/>
            <a:ext cx="504000" cy="447834"/>
            <a:chOff x="2428591" y="3829141"/>
            <a:chExt cx="504000" cy="431011"/>
          </a:xfrm>
        </p:grpSpPr>
        <p:pic>
          <p:nvPicPr>
            <p:cNvPr id="1197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80502" y="382914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198" name="모서리가 둥근 직사각형 1197"/>
            <p:cNvSpPr/>
            <p:nvPr/>
          </p:nvSpPr>
          <p:spPr>
            <a:xfrm>
              <a:off x="2428591" y="4116152"/>
              <a:ext cx="504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마스터</a:t>
              </a:r>
            </a:p>
          </p:txBody>
        </p:sp>
      </p:grpSp>
      <p:grpSp>
        <p:nvGrpSpPr>
          <p:cNvPr id="1199" name="그룹 1198"/>
          <p:cNvGrpSpPr/>
          <p:nvPr/>
        </p:nvGrpSpPr>
        <p:grpSpPr>
          <a:xfrm>
            <a:off x="2176563" y="6594418"/>
            <a:ext cx="504000" cy="447834"/>
            <a:chOff x="2428591" y="3829141"/>
            <a:chExt cx="504000" cy="431011"/>
          </a:xfrm>
        </p:grpSpPr>
        <p:pic>
          <p:nvPicPr>
            <p:cNvPr id="1200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80502" y="382914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201" name="모서리가 둥근 직사각형 1200"/>
            <p:cNvSpPr/>
            <p:nvPr/>
          </p:nvSpPr>
          <p:spPr>
            <a:xfrm>
              <a:off x="2428591" y="4116152"/>
              <a:ext cx="504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이력</a:t>
              </a:r>
            </a:p>
          </p:txBody>
        </p:sp>
      </p:grpSp>
      <p:grpSp>
        <p:nvGrpSpPr>
          <p:cNvPr id="1314" name="그룹 1313"/>
          <p:cNvGrpSpPr/>
          <p:nvPr/>
        </p:nvGrpSpPr>
        <p:grpSpPr>
          <a:xfrm>
            <a:off x="2988692" y="3639084"/>
            <a:ext cx="2520280" cy="1818236"/>
            <a:chOff x="3240720" y="3956745"/>
            <a:chExt cx="2520280" cy="1749933"/>
          </a:xfrm>
        </p:grpSpPr>
        <p:grpSp>
          <p:nvGrpSpPr>
            <p:cNvPr id="1203" name="그룹 1202"/>
            <p:cNvGrpSpPr/>
            <p:nvPr/>
          </p:nvGrpSpPr>
          <p:grpSpPr>
            <a:xfrm>
              <a:off x="3240720" y="3956745"/>
              <a:ext cx="504000" cy="431011"/>
              <a:chOff x="2428591" y="3829141"/>
              <a:chExt cx="504000" cy="431011"/>
            </a:xfrm>
          </p:grpSpPr>
          <p:pic>
            <p:nvPicPr>
              <p:cNvPr id="1204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05" name="모서리가 둥근 직사각형 1204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심사</a:t>
                </a:r>
              </a:p>
            </p:txBody>
          </p:sp>
        </p:grpSp>
        <p:grpSp>
          <p:nvGrpSpPr>
            <p:cNvPr id="1206" name="그룹 1205"/>
            <p:cNvGrpSpPr/>
            <p:nvPr/>
          </p:nvGrpSpPr>
          <p:grpSpPr>
            <a:xfrm>
              <a:off x="3912813" y="3956745"/>
              <a:ext cx="504000" cy="431011"/>
              <a:chOff x="2428591" y="3829141"/>
              <a:chExt cx="504000" cy="431011"/>
            </a:xfrm>
          </p:grpSpPr>
          <p:pic>
            <p:nvPicPr>
              <p:cNvPr id="1207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08" name="모서리가 둥근 직사각형 1207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계획</a:t>
                </a:r>
              </a:p>
            </p:txBody>
          </p:sp>
        </p:grpSp>
        <p:grpSp>
          <p:nvGrpSpPr>
            <p:cNvPr id="1215" name="그룹 1214"/>
            <p:cNvGrpSpPr/>
            <p:nvPr/>
          </p:nvGrpSpPr>
          <p:grpSpPr>
            <a:xfrm>
              <a:off x="4584906" y="3956745"/>
              <a:ext cx="504000" cy="431011"/>
              <a:chOff x="2428591" y="3829141"/>
              <a:chExt cx="504000" cy="431011"/>
            </a:xfrm>
          </p:grpSpPr>
          <p:pic>
            <p:nvPicPr>
              <p:cNvPr id="1216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17" name="모서리가 둥근 직사각형 1216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점검</a:t>
                </a:r>
              </a:p>
            </p:txBody>
          </p:sp>
        </p:grpSp>
        <p:grpSp>
          <p:nvGrpSpPr>
            <p:cNvPr id="1218" name="그룹 1217"/>
            <p:cNvGrpSpPr/>
            <p:nvPr/>
          </p:nvGrpSpPr>
          <p:grpSpPr>
            <a:xfrm>
              <a:off x="5257000" y="3956745"/>
              <a:ext cx="504000" cy="431011"/>
              <a:chOff x="2428591" y="3829141"/>
              <a:chExt cx="504000" cy="431011"/>
            </a:xfrm>
          </p:grpSpPr>
          <p:pic>
            <p:nvPicPr>
              <p:cNvPr id="1219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20" name="모서리가 둥근 직사각형 1219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하자</a:t>
                </a:r>
              </a:p>
            </p:txBody>
          </p:sp>
        </p:grpSp>
        <p:grpSp>
          <p:nvGrpSpPr>
            <p:cNvPr id="1221" name="그룹 1220"/>
            <p:cNvGrpSpPr/>
            <p:nvPr/>
          </p:nvGrpSpPr>
          <p:grpSpPr>
            <a:xfrm>
              <a:off x="3240720" y="4396386"/>
              <a:ext cx="504000" cy="431011"/>
              <a:chOff x="2428591" y="3829141"/>
              <a:chExt cx="504000" cy="431011"/>
            </a:xfrm>
          </p:grpSpPr>
          <p:pic>
            <p:nvPicPr>
              <p:cNvPr id="1222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23" name="모서리가 둥근 직사각형 1222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관리</a:t>
                </a:r>
              </a:p>
            </p:txBody>
          </p:sp>
        </p:grpSp>
        <p:grpSp>
          <p:nvGrpSpPr>
            <p:cNvPr id="1224" name="그룹 1223"/>
            <p:cNvGrpSpPr/>
            <p:nvPr/>
          </p:nvGrpSpPr>
          <p:grpSpPr>
            <a:xfrm>
              <a:off x="3912813" y="4396386"/>
              <a:ext cx="504000" cy="431011"/>
              <a:chOff x="2428591" y="3829141"/>
              <a:chExt cx="504000" cy="431011"/>
            </a:xfrm>
          </p:grpSpPr>
          <p:pic>
            <p:nvPicPr>
              <p:cNvPr id="1225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26" name="모서리가 둥근 직사각형 1225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시공</a:t>
                </a:r>
              </a:p>
            </p:txBody>
          </p:sp>
        </p:grpSp>
        <p:grpSp>
          <p:nvGrpSpPr>
            <p:cNvPr id="1227" name="그룹 1226"/>
            <p:cNvGrpSpPr/>
            <p:nvPr/>
          </p:nvGrpSpPr>
          <p:grpSpPr>
            <a:xfrm>
              <a:off x="4584906" y="4396386"/>
              <a:ext cx="504000" cy="431011"/>
              <a:chOff x="2428591" y="3829141"/>
              <a:chExt cx="504000" cy="431011"/>
            </a:xfrm>
          </p:grpSpPr>
          <p:pic>
            <p:nvPicPr>
              <p:cNvPr id="1228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29" name="모서리가 둥근 직사각형 1228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보수</a:t>
                </a:r>
              </a:p>
            </p:txBody>
          </p:sp>
        </p:grpSp>
        <p:grpSp>
          <p:nvGrpSpPr>
            <p:cNvPr id="1230" name="그룹 1229"/>
            <p:cNvGrpSpPr/>
            <p:nvPr/>
          </p:nvGrpSpPr>
          <p:grpSpPr>
            <a:xfrm>
              <a:off x="5257000" y="4396386"/>
              <a:ext cx="504000" cy="431011"/>
              <a:chOff x="2428591" y="3829141"/>
              <a:chExt cx="504000" cy="431011"/>
            </a:xfrm>
          </p:grpSpPr>
          <p:pic>
            <p:nvPicPr>
              <p:cNvPr id="1231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32" name="모서리가 둥근 직사각형 1231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변경</a:t>
                </a:r>
              </a:p>
            </p:txBody>
          </p:sp>
        </p:grpSp>
        <p:grpSp>
          <p:nvGrpSpPr>
            <p:cNvPr id="1236" name="그룹 1235"/>
            <p:cNvGrpSpPr/>
            <p:nvPr/>
          </p:nvGrpSpPr>
          <p:grpSpPr>
            <a:xfrm>
              <a:off x="3912813" y="4836027"/>
              <a:ext cx="504000" cy="431011"/>
              <a:chOff x="2428591" y="3829141"/>
              <a:chExt cx="504000" cy="431011"/>
            </a:xfrm>
          </p:grpSpPr>
          <p:pic>
            <p:nvPicPr>
              <p:cNvPr id="1237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38" name="모서리가 둥근 직사각형 1237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공정</a:t>
                </a:r>
              </a:p>
            </p:txBody>
          </p:sp>
        </p:grpSp>
        <p:grpSp>
          <p:nvGrpSpPr>
            <p:cNvPr id="1239" name="그룹 1238"/>
            <p:cNvGrpSpPr/>
            <p:nvPr/>
          </p:nvGrpSpPr>
          <p:grpSpPr>
            <a:xfrm>
              <a:off x="4584906" y="4836027"/>
              <a:ext cx="504000" cy="431011"/>
              <a:chOff x="2428591" y="3829141"/>
              <a:chExt cx="504000" cy="431011"/>
            </a:xfrm>
          </p:grpSpPr>
          <p:pic>
            <p:nvPicPr>
              <p:cNvPr id="1240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41" name="모서리가 둥근 직사각형 1240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재난</a:t>
                </a:r>
              </a:p>
            </p:txBody>
          </p:sp>
        </p:grpSp>
        <p:grpSp>
          <p:nvGrpSpPr>
            <p:cNvPr id="1242" name="그룹 1241"/>
            <p:cNvGrpSpPr/>
            <p:nvPr/>
          </p:nvGrpSpPr>
          <p:grpSpPr>
            <a:xfrm>
              <a:off x="5257000" y="4836027"/>
              <a:ext cx="504000" cy="431011"/>
              <a:chOff x="2428591" y="3829141"/>
              <a:chExt cx="504000" cy="431011"/>
            </a:xfrm>
          </p:grpSpPr>
          <p:pic>
            <p:nvPicPr>
              <p:cNvPr id="1243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44" name="모서리가 둥근 직사각형 1243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교통</a:t>
                </a:r>
              </a:p>
            </p:txBody>
          </p:sp>
        </p:grpSp>
        <p:grpSp>
          <p:nvGrpSpPr>
            <p:cNvPr id="1260" name="그룹 1259"/>
            <p:cNvGrpSpPr/>
            <p:nvPr/>
          </p:nvGrpSpPr>
          <p:grpSpPr>
            <a:xfrm>
              <a:off x="3912813" y="5275667"/>
              <a:ext cx="504000" cy="431011"/>
              <a:chOff x="2428591" y="3829141"/>
              <a:chExt cx="504000" cy="431011"/>
            </a:xfrm>
          </p:grpSpPr>
          <p:pic>
            <p:nvPicPr>
              <p:cNvPr id="1261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480502" y="3829141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62" name="모서리가 둥근 직사각형 1261"/>
              <p:cNvSpPr/>
              <p:nvPr/>
            </p:nvSpPr>
            <p:spPr>
              <a:xfrm>
                <a:off x="2428591" y="4116152"/>
                <a:ext cx="504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기성</a:t>
                </a:r>
              </a:p>
            </p:txBody>
          </p:sp>
        </p:grpSp>
      </p:grpSp>
      <p:grpSp>
        <p:nvGrpSpPr>
          <p:cNvPr id="1319" name="그룹 1318"/>
          <p:cNvGrpSpPr/>
          <p:nvPr/>
        </p:nvGrpSpPr>
        <p:grpSpPr>
          <a:xfrm>
            <a:off x="5878318" y="3639084"/>
            <a:ext cx="962802" cy="1818236"/>
            <a:chOff x="6130346" y="3979523"/>
            <a:chExt cx="962802" cy="1749933"/>
          </a:xfrm>
        </p:grpSpPr>
        <p:grpSp>
          <p:nvGrpSpPr>
            <p:cNvPr id="1315" name="그룹 1314"/>
            <p:cNvGrpSpPr/>
            <p:nvPr/>
          </p:nvGrpSpPr>
          <p:grpSpPr>
            <a:xfrm>
              <a:off x="6130346" y="3979523"/>
              <a:ext cx="962802" cy="431011"/>
              <a:chOff x="6130346" y="3979523"/>
              <a:chExt cx="962802" cy="431011"/>
            </a:xfrm>
          </p:grpSpPr>
          <p:pic>
            <p:nvPicPr>
              <p:cNvPr id="1285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411658" y="3979523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86" name="모서리가 둥근 직사각형 1285"/>
              <p:cNvSpPr/>
              <p:nvPr/>
            </p:nvSpPr>
            <p:spPr>
              <a:xfrm>
                <a:off x="6130346" y="4266534"/>
                <a:ext cx="962802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안전</a:t>
                </a:r>
              </a:p>
            </p:txBody>
          </p:sp>
        </p:grpSp>
        <p:grpSp>
          <p:nvGrpSpPr>
            <p:cNvPr id="1316" name="그룹 1315"/>
            <p:cNvGrpSpPr/>
            <p:nvPr/>
          </p:nvGrpSpPr>
          <p:grpSpPr>
            <a:xfrm>
              <a:off x="6130346" y="4419164"/>
              <a:ext cx="962802" cy="431011"/>
              <a:chOff x="6130346" y="4419164"/>
              <a:chExt cx="962802" cy="431011"/>
            </a:xfrm>
          </p:grpSpPr>
          <p:pic>
            <p:nvPicPr>
              <p:cNvPr id="1288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411658" y="4419164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89" name="모서리가 둥근 직사각형 1288"/>
              <p:cNvSpPr/>
              <p:nvPr/>
            </p:nvSpPr>
            <p:spPr>
              <a:xfrm>
                <a:off x="6130346" y="4706175"/>
                <a:ext cx="962802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커뮤니티</a:t>
                </a:r>
              </a:p>
            </p:txBody>
          </p:sp>
        </p:grpSp>
        <p:grpSp>
          <p:nvGrpSpPr>
            <p:cNvPr id="1317" name="그룹 1316"/>
            <p:cNvGrpSpPr/>
            <p:nvPr/>
          </p:nvGrpSpPr>
          <p:grpSpPr>
            <a:xfrm>
              <a:off x="6130346" y="4858805"/>
              <a:ext cx="962802" cy="431011"/>
              <a:chOff x="6130346" y="4858805"/>
              <a:chExt cx="962802" cy="431011"/>
            </a:xfrm>
          </p:grpSpPr>
          <p:pic>
            <p:nvPicPr>
              <p:cNvPr id="1291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411658" y="4858805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92" name="모서리가 둥근 직사각형 1291"/>
              <p:cNvSpPr/>
              <p:nvPr/>
            </p:nvSpPr>
            <p:spPr>
              <a:xfrm>
                <a:off x="6130346" y="5145816"/>
                <a:ext cx="962802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dirty="0" smtClean="0">
                    <a:solidFill>
                      <a:schemeClr val="accent6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rPr>
                  <a:t>통합도면관리 </a:t>
                </a:r>
                <a:r>
                  <a:rPr lang="en-US" altLang="ko-KR" sz="800" dirty="0" smtClean="0">
                    <a:solidFill>
                      <a:schemeClr val="accent6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rPr>
                  <a:t>(EPC)</a:t>
                </a:r>
              </a:p>
            </p:txBody>
          </p:sp>
        </p:grpSp>
        <p:grpSp>
          <p:nvGrpSpPr>
            <p:cNvPr id="1318" name="그룹 1317"/>
            <p:cNvGrpSpPr/>
            <p:nvPr/>
          </p:nvGrpSpPr>
          <p:grpSpPr>
            <a:xfrm>
              <a:off x="6130346" y="5298445"/>
              <a:ext cx="962802" cy="431011"/>
              <a:chOff x="6130346" y="5298445"/>
              <a:chExt cx="962802" cy="431011"/>
            </a:xfrm>
          </p:grpSpPr>
          <p:pic>
            <p:nvPicPr>
              <p:cNvPr id="1294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411658" y="5298445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295" name="모서리가 둥근 직사각형 1294"/>
              <p:cNvSpPr/>
              <p:nvPr/>
            </p:nvSpPr>
            <p:spPr>
              <a:xfrm>
                <a:off x="6130346" y="5585456"/>
                <a:ext cx="962802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en-US" altLang="ko-KR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CITIS</a:t>
                </a:r>
              </a:p>
            </p:txBody>
          </p:sp>
        </p:grpSp>
      </p:grpSp>
      <p:grpSp>
        <p:nvGrpSpPr>
          <p:cNvPr id="1304" name="그룹 1303"/>
          <p:cNvGrpSpPr/>
          <p:nvPr/>
        </p:nvGrpSpPr>
        <p:grpSpPr>
          <a:xfrm>
            <a:off x="3124107" y="6148806"/>
            <a:ext cx="720000" cy="447834"/>
            <a:chOff x="3492748" y="6534770"/>
            <a:chExt cx="720000" cy="431011"/>
          </a:xfrm>
        </p:grpSpPr>
        <p:pic>
          <p:nvPicPr>
            <p:cNvPr id="1299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52659" y="6534770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300" name="모서리가 둥근 직사각형 1299"/>
            <p:cNvSpPr/>
            <p:nvPr/>
          </p:nvSpPr>
          <p:spPr>
            <a:xfrm>
              <a:off x="3492748" y="6821781"/>
              <a:ext cx="720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정보통신시설</a:t>
              </a:r>
            </a:p>
          </p:txBody>
        </p:sp>
      </p:grpSp>
      <p:grpSp>
        <p:nvGrpSpPr>
          <p:cNvPr id="1305" name="그룹 1304"/>
          <p:cNvGrpSpPr/>
          <p:nvPr/>
        </p:nvGrpSpPr>
        <p:grpSpPr>
          <a:xfrm>
            <a:off x="4096215" y="6148806"/>
            <a:ext cx="720000" cy="447834"/>
            <a:chOff x="4464856" y="6534770"/>
            <a:chExt cx="720000" cy="431011"/>
          </a:xfrm>
        </p:grpSpPr>
        <p:pic>
          <p:nvPicPr>
            <p:cNvPr id="1302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24767" y="6534770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303" name="모서리가 둥근 직사각형 1302"/>
            <p:cNvSpPr/>
            <p:nvPr/>
          </p:nvSpPr>
          <p:spPr>
            <a:xfrm>
              <a:off x="4464856" y="6821781"/>
              <a:ext cx="720000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스마트제한차량</a:t>
              </a:r>
            </a:p>
          </p:txBody>
        </p:sp>
      </p:grpSp>
      <p:grpSp>
        <p:nvGrpSpPr>
          <p:cNvPr id="1307" name="그룹 1306"/>
          <p:cNvGrpSpPr/>
          <p:nvPr/>
        </p:nvGrpSpPr>
        <p:grpSpPr>
          <a:xfrm>
            <a:off x="3124107" y="6619709"/>
            <a:ext cx="1692108" cy="447834"/>
            <a:chOff x="3492748" y="6534770"/>
            <a:chExt cx="1692108" cy="431011"/>
          </a:xfrm>
        </p:grpSpPr>
        <p:grpSp>
          <p:nvGrpSpPr>
            <p:cNvPr id="1308" name="그룹 1307"/>
            <p:cNvGrpSpPr/>
            <p:nvPr/>
          </p:nvGrpSpPr>
          <p:grpSpPr>
            <a:xfrm>
              <a:off x="3492748" y="6534770"/>
              <a:ext cx="720000" cy="431011"/>
              <a:chOff x="3492748" y="6534770"/>
              <a:chExt cx="720000" cy="431011"/>
            </a:xfrm>
          </p:grpSpPr>
          <p:pic>
            <p:nvPicPr>
              <p:cNvPr id="1312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652659" y="6534770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313" name="모서리가 둥근 직사각형 1312"/>
              <p:cNvSpPr/>
              <p:nvPr/>
            </p:nvSpPr>
            <p:spPr>
              <a:xfrm>
                <a:off x="3492748" y="6821781"/>
                <a:ext cx="720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교통사고분석</a:t>
                </a:r>
              </a:p>
            </p:txBody>
          </p:sp>
        </p:grpSp>
        <p:grpSp>
          <p:nvGrpSpPr>
            <p:cNvPr id="1309" name="그룹 1308"/>
            <p:cNvGrpSpPr/>
            <p:nvPr/>
          </p:nvGrpSpPr>
          <p:grpSpPr>
            <a:xfrm>
              <a:off x="4464856" y="6534770"/>
              <a:ext cx="720000" cy="431011"/>
              <a:chOff x="4464856" y="6534770"/>
              <a:chExt cx="720000" cy="431011"/>
            </a:xfrm>
          </p:grpSpPr>
          <p:pic>
            <p:nvPicPr>
              <p:cNvPr id="1310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624767" y="6534770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311" name="모서리가 둥근 직사각형 1310"/>
              <p:cNvSpPr/>
              <p:nvPr/>
            </p:nvSpPr>
            <p:spPr>
              <a:xfrm>
                <a:off x="4464856" y="6821781"/>
                <a:ext cx="720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노면온도예측</a:t>
                </a:r>
              </a:p>
            </p:txBody>
          </p:sp>
        </p:grpSp>
      </p:grpSp>
      <p:grpSp>
        <p:nvGrpSpPr>
          <p:cNvPr id="1320" name="그룹 1319"/>
          <p:cNvGrpSpPr/>
          <p:nvPr/>
        </p:nvGrpSpPr>
        <p:grpSpPr>
          <a:xfrm>
            <a:off x="5133661" y="6619709"/>
            <a:ext cx="1692108" cy="447834"/>
            <a:chOff x="3492748" y="6534770"/>
            <a:chExt cx="1692108" cy="431011"/>
          </a:xfrm>
        </p:grpSpPr>
        <p:grpSp>
          <p:nvGrpSpPr>
            <p:cNvPr id="1321" name="그룹 1320"/>
            <p:cNvGrpSpPr/>
            <p:nvPr/>
          </p:nvGrpSpPr>
          <p:grpSpPr>
            <a:xfrm>
              <a:off x="3492748" y="6534770"/>
              <a:ext cx="720000" cy="431011"/>
              <a:chOff x="3492748" y="6534770"/>
              <a:chExt cx="720000" cy="431011"/>
            </a:xfrm>
          </p:grpSpPr>
          <p:pic>
            <p:nvPicPr>
              <p:cNvPr id="1325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652659" y="6534770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326" name="모서리가 둥근 직사각형 1325"/>
              <p:cNvSpPr/>
              <p:nvPr/>
            </p:nvSpPr>
            <p:spPr>
              <a:xfrm>
                <a:off x="3492748" y="6821781"/>
                <a:ext cx="720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전기시설물</a:t>
                </a:r>
              </a:p>
            </p:txBody>
          </p:sp>
        </p:grpSp>
        <p:grpSp>
          <p:nvGrpSpPr>
            <p:cNvPr id="1322" name="그룹 1321"/>
            <p:cNvGrpSpPr/>
            <p:nvPr/>
          </p:nvGrpSpPr>
          <p:grpSpPr>
            <a:xfrm>
              <a:off x="4464856" y="6534770"/>
              <a:ext cx="720000" cy="431011"/>
              <a:chOff x="4464856" y="6534770"/>
              <a:chExt cx="720000" cy="431011"/>
            </a:xfrm>
          </p:grpSpPr>
          <p:pic>
            <p:nvPicPr>
              <p:cNvPr id="1323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624767" y="6534770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1324" name="모서리가 둥근 직사각형 1323"/>
              <p:cNvSpPr/>
              <p:nvPr/>
            </p:nvSpPr>
            <p:spPr>
              <a:xfrm>
                <a:off x="4464856" y="6821781"/>
                <a:ext cx="720000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오수처리</a:t>
                </a:r>
              </a:p>
            </p:txBody>
          </p:sp>
        </p:grpSp>
      </p:grpSp>
      <p:grpSp>
        <p:nvGrpSpPr>
          <p:cNvPr id="1327" name="그룹 1326"/>
          <p:cNvGrpSpPr/>
          <p:nvPr/>
        </p:nvGrpSpPr>
        <p:grpSpPr>
          <a:xfrm>
            <a:off x="5619715" y="6192851"/>
            <a:ext cx="720000" cy="447836"/>
            <a:chOff x="4464856" y="6577161"/>
            <a:chExt cx="720000" cy="431013"/>
          </a:xfrm>
        </p:grpSpPr>
        <p:pic>
          <p:nvPicPr>
            <p:cNvPr id="1328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24767" y="657716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329" name="모서리가 둥근 직사각형 1328"/>
            <p:cNvSpPr/>
            <p:nvPr/>
          </p:nvSpPr>
          <p:spPr>
            <a:xfrm>
              <a:off x="4464856" y="6864173"/>
              <a:ext cx="720000" cy="14400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터널통합</a:t>
              </a:r>
            </a:p>
          </p:txBody>
        </p:sp>
      </p:grpSp>
      <p:grpSp>
        <p:nvGrpSpPr>
          <p:cNvPr id="1468" name="그룹 1467"/>
          <p:cNvGrpSpPr/>
          <p:nvPr/>
        </p:nvGrpSpPr>
        <p:grpSpPr>
          <a:xfrm>
            <a:off x="2219622" y="8015972"/>
            <a:ext cx="4589823" cy="2107384"/>
            <a:chOff x="2079935" y="8128471"/>
            <a:chExt cx="4589823" cy="2028219"/>
          </a:xfrm>
        </p:grpSpPr>
        <p:grpSp>
          <p:nvGrpSpPr>
            <p:cNvPr id="1467" name="그룹 1466"/>
            <p:cNvGrpSpPr/>
            <p:nvPr/>
          </p:nvGrpSpPr>
          <p:grpSpPr>
            <a:xfrm>
              <a:off x="2079935" y="8128471"/>
              <a:ext cx="2204902" cy="2028219"/>
              <a:chOff x="2079935" y="8128471"/>
              <a:chExt cx="2204902" cy="2028219"/>
            </a:xfrm>
          </p:grpSpPr>
          <p:sp>
            <p:nvSpPr>
              <p:cNvPr id="1047" name="AutoShape 92"/>
              <p:cNvSpPr>
                <a:spLocks noChangeArrowheads="1"/>
              </p:cNvSpPr>
              <p:nvPr/>
            </p:nvSpPr>
            <p:spPr bwMode="gray">
              <a:xfrm>
                <a:off x="2079935" y="8128471"/>
                <a:ext cx="2204902" cy="2028219"/>
              </a:xfrm>
              <a:prstGeom prst="can">
                <a:avLst>
                  <a:gd name="adj" fmla="val 6461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100710" tIns="50355" rIns="100710" bIns="50355" anchor="ctr"/>
              <a:lstStyle/>
              <a:p>
                <a:pPr algn="ctr" defTabSz="1007106" eaLnBrk="0" latinLnBrk="0" hangingPunct="0">
                  <a:defRPr/>
                </a:pPr>
                <a:endParaRPr lang="ko-KR" altLang="en-US" sz="1000" b="1" kern="0" dirty="0">
                  <a:solidFill>
                    <a:schemeClr val="bg1"/>
                  </a:solidFill>
                  <a:latin typeface="맑은 고딕" panose="020B0503020000020004" pitchFamily="50" charset="-127"/>
                  <a:ea typeface="-웹윤고딕130"/>
                </a:endParaRPr>
              </a:p>
            </p:txBody>
          </p:sp>
          <p:sp>
            <p:nvSpPr>
              <p:cNvPr id="1048" name="직사각형 1047"/>
              <p:cNvSpPr/>
              <p:nvPr/>
            </p:nvSpPr>
            <p:spPr>
              <a:xfrm>
                <a:off x="2885359" y="8140947"/>
                <a:ext cx="594054" cy="17344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/>
              <a:p>
                <a:pPr marL="0" lvl="2" indent="-185246" algn="ctr" defTabSz="1067672" fontAlgn="base">
                  <a:lnSpc>
                    <a:spcPct val="120000"/>
                  </a:lnSpc>
                  <a:spcBef>
                    <a:spcPct val="50000"/>
                  </a:spcBef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rPr>
                  <a:t>연계 영역</a:t>
                </a:r>
              </a:p>
            </p:txBody>
          </p:sp>
          <p:grpSp>
            <p:nvGrpSpPr>
              <p:cNvPr id="1417" name="그룹 1416"/>
              <p:cNvGrpSpPr/>
              <p:nvPr/>
            </p:nvGrpSpPr>
            <p:grpSpPr>
              <a:xfrm>
                <a:off x="2136789" y="8318016"/>
                <a:ext cx="2091195" cy="1772919"/>
                <a:chOff x="2135075" y="8318016"/>
                <a:chExt cx="2091195" cy="1772919"/>
              </a:xfrm>
            </p:grpSpPr>
            <p:sp>
              <p:nvSpPr>
                <p:cNvPr id="1049" name="한쪽 모서리가 잘린 사각형 1048"/>
                <p:cNvSpPr/>
                <p:nvPr/>
              </p:nvSpPr>
              <p:spPr>
                <a:xfrm>
                  <a:off x="2135075" y="8318016"/>
                  <a:ext cx="1285665" cy="1772919"/>
                </a:xfrm>
                <a:prstGeom prst="snip1Rect">
                  <a:avLst>
                    <a:gd name="adj" fmla="val 5664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lvl="2" indent="-180975" algn="ctr" defTabSz="914400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544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buFont typeface="Wingdings" pitchFamily="2" charset="2"/>
                    <a:buChar char="§"/>
                    <a:tabLst>
                      <a:tab pos="6149297" algn="l"/>
                    </a:tabLst>
                    <a:defRPr/>
                  </a:pPr>
                  <a:endParaRPr lang="ko-KR" altLang="en-US" sz="1000" spc="-5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endParaRPr>
                </a:p>
              </p:txBody>
            </p:sp>
            <p:sp>
              <p:nvSpPr>
                <p:cNvPr id="1062" name="TextBox 1061"/>
                <p:cNvSpPr txBox="1"/>
                <p:nvPr/>
              </p:nvSpPr>
              <p:spPr>
                <a:xfrm>
                  <a:off x="2471192" y="8318016"/>
                  <a:ext cx="613430" cy="166199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 h="0"/>
                    <a:bevelB w="0" h="0"/>
                  </a:sp3d>
                </a:bodyPr>
                <a:lstStyle/>
                <a:p>
                  <a:pPr marL="0" lvl="2" indent="-185246" algn="ctr" defTabSz="1067672" fontAlgn="base">
                    <a:lnSpc>
                      <a:spcPct val="120000"/>
                    </a:lnSpc>
                    <a:spcBef>
                      <a:spcPct val="50000"/>
                    </a:spcBef>
                    <a:spcAft>
                      <a:spcPts val="246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tabLst>
                      <a:tab pos="6855292" algn="l"/>
                    </a:tabLst>
                    <a:defRPr/>
                  </a:pP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cs typeface="Arial Unicode MS" pitchFamily="50" charset="-127"/>
                      <a:sym typeface="Monotype Sorts"/>
                    </a:rPr>
                    <a:t>내부연계</a:t>
                  </a:r>
                </a:p>
              </p:txBody>
            </p:sp>
            <p:grpSp>
              <p:nvGrpSpPr>
                <p:cNvPr id="1380" name="그룹 1379"/>
                <p:cNvGrpSpPr/>
                <p:nvPr/>
              </p:nvGrpSpPr>
              <p:grpSpPr>
                <a:xfrm>
                  <a:off x="2160600" y="8485336"/>
                  <a:ext cx="1152068" cy="367900"/>
                  <a:chOff x="2160600" y="8561122"/>
                  <a:chExt cx="1152068" cy="367900"/>
                </a:xfrm>
              </p:grpSpPr>
              <p:grpSp>
                <p:nvGrpSpPr>
                  <p:cNvPr id="1371" name="그룹 1370"/>
                  <p:cNvGrpSpPr/>
                  <p:nvPr/>
                </p:nvGrpSpPr>
                <p:grpSpPr>
                  <a:xfrm>
                    <a:off x="2160600" y="8561122"/>
                    <a:ext cx="540000" cy="367900"/>
                    <a:chOff x="2160600" y="8561122"/>
                    <a:chExt cx="540000" cy="367900"/>
                  </a:xfrm>
                </p:grpSpPr>
                <p:pic>
                  <p:nvPicPr>
                    <p:cNvPr id="1051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8561122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63" name="모서리가 둥근 직사각형 1362"/>
                    <p:cNvSpPr/>
                    <p:nvPr/>
                  </p:nvSpPr>
                  <p:spPr>
                    <a:xfrm>
                      <a:off x="2160600" y="8803022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조직∙인사</a:t>
                      </a:r>
                    </a:p>
                  </p:txBody>
                </p:sp>
              </p:grpSp>
              <p:grpSp>
                <p:nvGrpSpPr>
                  <p:cNvPr id="1379" name="그룹 1378"/>
                  <p:cNvGrpSpPr/>
                  <p:nvPr/>
                </p:nvGrpSpPr>
                <p:grpSpPr>
                  <a:xfrm>
                    <a:off x="2772668" y="8561130"/>
                    <a:ext cx="540000" cy="367892"/>
                    <a:chOff x="2772668" y="8561130"/>
                    <a:chExt cx="540000" cy="367892"/>
                  </a:xfrm>
                </p:grpSpPr>
                <p:pic>
                  <p:nvPicPr>
                    <p:cNvPr id="1078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68322" y="8561130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67" name="모서리가 둥근 직사각형 1366"/>
                    <p:cNvSpPr/>
                    <p:nvPr/>
                  </p:nvSpPr>
                  <p:spPr>
                    <a:xfrm>
                      <a:off x="2772668" y="8803022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도면</a:t>
                      </a:r>
                    </a:p>
                  </p:txBody>
                </p:sp>
              </p:grpSp>
            </p:grpSp>
            <p:grpSp>
              <p:nvGrpSpPr>
                <p:cNvPr id="1381" name="그룹 1380"/>
                <p:cNvGrpSpPr/>
                <p:nvPr/>
              </p:nvGrpSpPr>
              <p:grpSpPr>
                <a:xfrm>
                  <a:off x="2160600" y="8884766"/>
                  <a:ext cx="1152068" cy="368745"/>
                  <a:chOff x="2160600" y="8956321"/>
                  <a:chExt cx="1152068" cy="368745"/>
                </a:xfrm>
              </p:grpSpPr>
              <p:grpSp>
                <p:nvGrpSpPr>
                  <p:cNvPr id="1372" name="그룹 1371"/>
                  <p:cNvGrpSpPr/>
                  <p:nvPr/>
                </p:nvGrpSpPr>
                <p:grpSpPr>
                  <a:xfrm>
                    <a:off x="2160600" y="8956323"/>
                    <a:ext cx="540000" cy="368741"/>
                    <a:chOff x="2160600" y="8956325"/>
                    <a:chExt cx="540000" cy="368741"/>
                  </a:xfrm>
                </p:grpSpPr>
                <p:pic>
                  <p:nvPicPr>
                    <p:cNvPr id="1054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8956325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64" name="모서리가 둥근 직사각형 1363"/>
                    <p:cNvSpPr/>
                    <p:nvPr/>
                  </p:nvSpPr>
                  <p:spPr>
                    <a:xfrm>
                      <a:off x="2160600" y="9199066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공통 코드</a:t>
                      </a:r>
                      <a:endParaRPr lang="ko-KR" altLang="en-US" sz="800" spc="-5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Arial Unicode MS" pitchFamily="50" charset="-127"/>
                        <a:sym typeface="Monotype Sorts"/>
                      </a:endParaRPr>
                    </a:p>
                  </p:txBody>
                </p:sp>
              </p:grpSp>
              <p:grpSp>
                <p:nvGrpSpPr>
                  <p:cNvPr id="1378" name="그룹 1377"/>
                  <p:cNvGrpSpPr/>
                  <p:nvPr/>
                </p:nvGrpSpPr>
                <p:grpSpPr>
                  <a:xfrm>
                    <a:off x="2772668" y="8956321"/>
                    <a:ext cx="540000" cy="368745"/>
                    <a:chOff x="2772668" y="8956321"/>
                    <a:chExt cx="540000" cy="368745"/>
                  </a:xfrm>
                </p:grpSpPr>
                <p:pic>
                  <p:nvPicPr>
                    <p:cNvPr id="1081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68322" y="8956321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68" name="모서리가 둥근 직사각형 1367"/>
                    <p:cNvSpPr/>
                    <p:nvPr/>
                  </p:nvSpPr>
                  <p:spPr>
                    <a:xfrm>
                      <a:off x="2772668" y="9199066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차량위치∙기상</a:t>
                      </a:r>
                    </a:p>
                  </p:txBody>
                </p:sp>
              </p:grpSp>
            </p:grpSp>
            <p:grpSp>
              <p:nvGrpSpPr>
                <p:cNvPr id="1382" name="그룹 1381"/>
                <p:cNvGrpSpPr/>
                <p:nvPr/>
              </p:nvGrpSpPr>
              <p:grpSpPr>
                <a:xfrm>
                  <a:off x="2160600" y="9285041"/>
                  <a:ext cx="1152068" cy="369598"/>
                  <a:chOff x="2160600" y="9351512"/>
                  <a:chExt cx="1152068" cy="369598"/>
                </a:xfrm>
              </p:grpSpPr>
              <p:grpSp>
                <p:nvGrpSpPr>
                  <p:cNvPr id="1373" name="그룹 1372"/>
                  <p:cNvGrpSpPr/>
                  <p:nvPr/>
                </p:nvGrpSpPr>
                <p:grpSpPr>
                  <a:xfrm>
                    <a:off x="2160600" y="9351513"/>
                    <a:ext cx="540000" cy="369596"/>
                    <a:chOff x="2160600" y="9351514"/>
                    <a:chExt cx="540000" cy="369596"/>
                  </a:xfrm>
                </p:grpSpPr>
                <p:pic>
                  <p:nvPicPr>
                    <p:cNvPr id="1057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9351514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65" name="모서리가 둥근 직사각형 1364"/>
                    <p:cNvSpPr/>
                    <p:nvPr/>
                  </p:nvSpPr>
                  <p:spPr>
                    <a:xfrm>
                      <a:off x="2160600" y="9595110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전표</a:t>
                      </a:r>
                      <a:endParaRPr lang="ko-KR" altLang="en-US" sz="800" spc="-5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Arial Unicode MS" pitchFamily="50" charset="-127"/>
                        <a:sym typeface="Monotype Sorts"/>
                      </a:endParaRPr>
                    </a:p>
                  </p:txBody>
                </p:sp>
              </p:grpSp>
              <p:grpSp>
                <p:nvGrpSpPr>
                  <p:cNvPr id="1377" name="그룹 1376"/>
                  <p:cNvGrpSpPr/>
                  <p:nvPr/>
                </p:nvGrpSpPr>
                <p:grpSpPr>
                  <a:xfrm>
                    <a:off x="2772668" y="9351512"/>
                    <a:ext cx="540000" cy="369598"/>
                    <a:chOff x="2772668" y="9351512"/>
                    <a:chExt cx="540000" cy="369598"/>
                  </a:xfrm>
                </p:grpSpPr>
                <p:pic>
                  <p:nvPicPr>
                    <p:cNvPr id="1084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68322" y="9351512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69" name="모서리가 둥근 직사각형 1368"/>
                    <p:cNvSpPr/>
                    <p:nvPr/>
                  </p:nvSpPr>
                  <p:spPr>
                    <a:xfrm>
                      <a:off x="2772668" y="9595110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계약</a:t>
                      </a:r>
                    </a:p>
                  </p:txBody>
                </p:sp>
              </p:grpSp>
            </p:grpSp>
            <p:grpSp>
              <p:nvGrpSpPr>
                <p:cNvPr id="1383" name="그룹 1382"/>
                <p:cNvGrpSpPr/>
                <p:nvPr/>
              </p:nvGrpSpPr>
              <p:grpSpPr>
                <a:xfrm>
                  <a:off x="2160600" y="9686168"/>
                  <a:ext cx="1152068" cy="370445"/>
                  <a:chOff x="2160600" y="9746709"/>
                  <a:chExt cx="1152068" cy="370445"/>
                </a:xfrm>
              </p:grpSpPr>
              <p:grpSp>
                <p:nvGrpSpPr>
                  <p:cNvPr id="1374" name="그룹 1373"/>
                  <p:cNvGrpSpPr/>
                  <p:nvPr/>
                </p:nvGrpSpPr>
                <p:grpSpPr>
                  <a:xfrm>
                    <a:off x="2160600" y="9746709"/>
                    <a:ext cx="540000" cy="370445"/>
                    <a:chOff x="2160600" y="9746709"/>
                    <a:chExt cx="540000" cy="370445"/>
                  </a:xfrm>
                </p:grpSpPr>
                <p:pic>
                  <p:nvPicPr>
                    <p:cNvPr id="1060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9746709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66" name="모서리가 둥근 직사각형 1365"/>
                    <p:cNvSpPr/>
                    <p:nvPr/>
                  </p:nvSpPr>
                  <p:spPr>
                    <a:xfrm>
                      <a:off x="2160600" y="9991154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결재</a:t>
                      </a:r>
                      <a:endParaRPr lang="ko-KR" altLang="en-US" sz="800" spc="-5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Arial Unicode MS" pitchFamily="50" charset="-127"/>
                        <a:sym typeface="Monotype Sorts"/>
                      </a:endParaRPr>
                    </a:p>
                  </p:txBody>
                </p:sp>
              </p:grpSp>
              <p:grpSp>
                <p:nvGrpSpPr>
                  <p:cNvPr id="1376" name="그룹 1375"/>
                  <p:cNvGrpSpPr/>
                  <p:nvPr/>
                </p:nvGrpSpPr>
                <p:grpSpPr>
                  <a:xfrm>
                    <a:off x="2772668" y="9746709"/>
                    <a:ext cx="540000" cy="370445"/>
                    <a:chOff x="2772668" y="9746709"/>
                    <a:chExt cx="540000" cy="370445"/>
                  </a:xfrm>
                </p:grpSpPr>
                <p:pic>
                  <p:nvPicPr>
                    <p:cNvPr id="1087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68322" y="9746709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70" name="모서리가 둥근 직사각형 1369"/>
                    <p:cNvSpPr/>
                    <p:nvPr/>
                  </p:nvSpPr>
                  <p:spPr>
                    <a:xfrm>
                      <a:off x="2772668" y="9991154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인증∙권한</a:t>
                      </a:r>
                    </a:p>
                  </p:txBody>
                </p:sp>
              </p:grpSp>
            </p:grpSp>
            <p:grpSp>
              <p:nvGrpSpPr>
                <p:cNvPr id="1415" name="그룹 1414"/>
                <p:cNvGrpSpPr/>
                <p:nvPr/>
              </p:nvGrpSpPr>
              <p:grpSpPr>
                <a:xfrm>
                  <a:off x="3492748" y="8318016"/>
                  <a:ext cx="733522" cy="1772919"/>
                  <a:chOff x="3600761" y="8318016"/>
                  <a:chExt cx="733522" cy="1772919"/>
                </a:xfrm>
              </p:grpSpPr>
              <p:sp>
                <p:nvSpPr>
                  <p:cNvPr id="1385" name="한쪽 모서리가 잘린 사각형 1384"/>
                  <p:cNvSpPr/>
                  <p:nvPr/>
                </p:nvSpPr>
                <p:spPr>
                  <a:xfrm>
                    <a:off x="3600761" y="8318016"/>
                    <a:ext cx="733522" cy="1772919"/>
                  </a:xfrm>
                  <a:prstGeom prst="snip1Rect">
                    <a:avLst>
                      <a:gd name="adj" fmla="val 5664"/>
                    </a:avLst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marL="0" lvl="2" indent="-180975" algn="ctr" defTabSz="914400" fontAlgn="base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ts val="544"/>
                      </a:spcAft>
                      <a:buClr>
                        <a:srgbClr val="FFFFFF">
                          <a:lumMod val="65000"/>
                        </a:srgbClr>
                      </a:buClr>
                      <a:buSzPct val="80000"/>
                      <a:buFont typeface="Wingdings" pitchFamily="2" charset="2"/>
                      <a:buChar char="§"/>
                      <a:tabLst>
                        <a:tab pos="6149297" algn="l"/>
                      </a:tabLst>
                      <a:defRPr/>
                    </a:pPr>
                    <a:endParaRPr lang="ko-KR" altLang="en-US" sz="1000" spc="-5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cs typeface="Arial Unicode MS" pitchFamily="50" charset="-127"/>
                      <a:sym typeface="Monotype Sorts"/>
                    </a:endParaRPr>
                  </a:p>
                </p:txBody>
              </p:sp>
              <p:sp>
                <p:nvSpPr>
                  <p:cNvPr id="1386" name="TextBox 1385"/>
                  <p:cNvSpPr txBox="1"/>
                  <p:nvPr/>
                </p:nvSpPr>
                <p:spPr>
                  <a:xfrm>
                    <a:off x="3660806" y="8318016"/>
                    <a:ext cx="613430" cy="156133"/>
                  </a:xfrm>
                  <a:prstGeom prst="rect">
                    <a:avLst/>
                  </a:prstGeom>
                  <a:noFill/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0" tIns="0" rIns="0" bIns="0" rtlCol="0" anchor="t">
                    <a:spAutoFit/>
                    <a:scene3d>
                      <a:camera prst="orthographicFront"/>
                      <a:lightRig rig="threePt" dir="t"/>
                    </a:scene3d>
                    <a:sp3d>
                      <a:bevelT w="0" h="0"/>
                      <a:bevelB w="0" h="0"/>
                    </a:sp3d>
                  </a:bodyPr>
                  <a:lstStyle/>
                  <a:p>
                    <a:pPr marL="0" lvl="2" indent="-185246" algn="ctr" defTabSz="1067672" fontAlgn="base">
                      <a:lnSpc>
                        <a:spcPct val="120000"/>
                      </a:lnSpc>
                      <a:spcBef>
                        <a:spcPct val="50000"/>
                      </a:spcBef>
                      <a:spcAft>
                        <a:spcPts val="246"/>
                      </a:spcAft>
                      <a:buClr>
                        <a:srgbClr val="FFFFFF">
                          <a:lumMod val="65000"/>
                        </a:srgbClr>
                      </a:buClr>
                      <a:buSzPct val="80000"/>
                      <a:tabLst>
                        <a:tab pos="6855292" algn="l"/>
                      </a:tabLst>
                      <a:defRPr/>
                    </a:pPr>
                    <a:r>
                      <a:rPr lang="ko-KR" altLang="en-US" sz="9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Arial Unicode MS" pitchFamily="50" charset="-127"/>
                        <a:sym typeface="Monotype Sorts"/>
                      </a:rPr>
                      <a:t>외부연계</a:t>
                    </a:r>
                  </a:p>
                </p:txBody>
              </p:sp>
              <p:grpSp>
                <p:nvGrpSpPr>
                  <p:cNvPr id="1388" name="그룹 1387"/>
                  <p:cNvGrpSpPr/>
                  <p:nvPr/>
                </p:nvGrpSpPr>
                <p:grpSpPr>
                  <a:xfrm>
                    <a:off x="3697521" y="8485336"/>
                    <a:ext cx="540000" cy="367900"/>
                    <a:chOff x="2160600" y="8561122"/>
                    <a:chExt cx="540000" cy="367900"/>
                  </a:xfrm>
                </p:grpSpPr>
                <p:pic>
                  <p:nvPicPr>
                    <p:cNvPr id="1392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8561122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393" name="모서리가 둥근 직사각형 1392"/>
                    <p:cNvSpPr/>
                    <p:nvPr/>
                  </p:nvSpPr>
                  <p:spPr>
                    <a:xfrm>
                      <a:off x="2160600" y="8803022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기상</a:t>
                      </a:r>
                    </a:p>
                  </p:txBody>
                </p:sp>
              </p:grpSp>
              <p:grpSp>
                <p:nvGrpSpPr>
                  <p:cNvPr id="1395" name="그룹 1394"/>
                  <p:cNvGrpSpPr/>
                  <p:nvPr/>
                </p:nvGrpSpPr>
                <p:grpSpPr>
                  <a:xfrm>
                    <a:off x="3697521" y="8884768"/>
                    <a:ext cx="540000" cy="368741"/>
                    <a:chOff x="2160600" y="8956325"/>
                    <a:chExt cx="540000" cy="368741"/>
                  </a:xfrm>
                </p:grpSpPr>
                <p:pic>
                  <p:nvPicPr>
                    <p:cNvPr id="1399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8956325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00" name="모서리가 둥근 직사각형 1399"/>
                    <p:cNvSpPr/>
                    <p:nvPr/>
                  </p:nvSpPr>
                  <p:spPr>
                    <a:xfrm>
                      <a:off x="2160600" y="9199066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유고정보</a:t>
                      </a:r>
                    </a:p>
                  </p:txBody>
                </p:sp>
              </p:grpSp>
              <p:grpSp>
                <p:nvGrpSpPr>
                  <p:cNvPr id="1402" name="그룹 1401"/>
                  <p:cNvGrpSpPr/>
                  <p:nvPr/>
                </p:nvGrpSpPr>
                <p:grpSpPr>
                  <a:xfrm>
                    <a:off x="3697521" y="9285042"/>
                    <a:ext cx="540000" cy="369596"/>
                    <a:chOff x="2160600" y="9351514"/>
                    <a:chExt cx="540000" cy="369596"/>
                  </a:xfrm>
                </p:grpSpPr>
                <p:pic>
                  <p:nvPicPr>
                    <p:cNvPr id="1406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9351514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07" name="모서리가 둥근 직사각형 1406"/>
                    <p:cNvSpPr/>
                    <p:nvPr/>
                  </p:nvSpPr>
                  <p:spPr>
                    <a:xfrm>
                      <a:off x="2160600" y="9595110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교통속보</a:t>
                      </a:r>
                    </a:p>
                  </p:txBody>
                </p:sp>
              </p:grpSp>
              <p:grpSp>
                <p:nvGrpSpPr>
                  <p:cNvPr id="1409" name="그룹 1408"/>
                  <p:cNvGrpSpPr/>
                  <p:nvPr/>
                </p:nvGrpSpPr>
                <p:grpSpPr>
                  <a:xfrm>
                    <a:off x="3697521" y="9686168"/>
                    <a:ext cx="540000" cy="370445"/>
                    <a:chOff x="2160600" y="9746709"/>
                    <a:chExt cx="540000" cy="370445"/>
                  </a:xfrm>
                </p:grpSpPr>
                <p:pic>
                  <p:nvPicPr>
                    <p:cNvPr id="1413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9746709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14" name="모서리가 둥근 직사각형 1413"/>
                    <p:cNvSpPr/>
                    <p:nvPr/>
                  </p:nvSpPr>
                  <p:spPr>
                    <a:xfrm>
                      <a:off x="2160600" y="9991154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재난정보</a:t>
                      </a:r>
                    </a:p>
                  </p:txBody>
                </p:sp>
              </p:grpSp>
            </p:grpSp>
          </p:grpSp>
        </p:grpSp>
        <p:grpSp>
          <p:nvGrpSpPr>
            <p:cNvPr id="1466" name="그룹 1465"/>
            <p:cNvGrpSpPr/>
            <p:nvPr/>
          </p:nvGrpSpPr>
          <p:grpSpPr>
            <a:xfrm>
              <a:off x="4464856" y="8128471"/>
              <a:ext cx="2204902" cy="2028219"/>
              <a:chOff x="4464856" y="8128471"/>
              <a:chExt cx="2204902" cy="2028219"/>
            </a:xfrm>
          </p:grpSpPr>
          <p:sp>
            <p:nvSpPr>
              <p:cNvPr id="1418" name="AutoShape 92"/>
              <p:cNvSpPr>
                <a:spLocks noChangeArrowheads="1"/>
              </p:cNvSpPr>
              <p:nvPr/>
            </p:nvSpPr>
            <p:spPr bwMode="gray">
              <a:xfrm>
                <a:off x="4464856" y="8128471"/>
                <a:ext cx="2204902" cy="2028219"/>
              </a:xfrm>
              <a:prstGeom prst="can">
                <a:avLst>
                  <a:gd name="adj" fmla="val 6461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100710" tIns="50355" rIns="100710" bIns="50355" anchor="ctr"/>
              <a:lstStyle/>
              <a:p>
                <a:pPr algn="ctr" defTabSz="1007106" eaLnBrk="0" latinLnBrk="0" hangingPunct="0">
                  <a:defRPr/>
                </a:pPr>
                <a:endParaRPr lang="ko-KR" altLang="en-US" sz="1000" b="1" kern="0" dirty="0">
                  <a:solidFill>
                    <a:schemeClr val="bg1"/>
                  </a:solidFill>
                  <a:latin typeface="맑은 고딕" panose="020B0503020000020004" pitchFamily="50" charset="-127"/>
                  <a:ea typeface="-웹윤고딕130"/>
                </a:endParaRPr>
              </a:p>
            </p:txBody>
          </p:sp>
          <p:sp>
            <p:nvSpPr>
              <p:cNvPr id="1419" name="직사각형 1418"/>
              <p:cNvSpPr/>
              <p:nvPr/>
            </p:nvSpPr>
            <p:spPr>
              <a:xfrm>
                <a:off x="5270280" y="8140947"/>
                <a:ext cx="594054" cy="17344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>
                <a:spAutoFit/>
              </a:bodyPr>
              <a:lstStyle/>
              <a:p>
                <a:pPr marL="0" lvl="2" indent="-185246" algn="ctr" defTabSz="1067672" fontAlgn="base">
                  <a:lnSpc>
                    <a:spcPct val="120000"/>
                  </a:lnSpc>
                  <a:spcBef>
                    <a:spcPct val="50000"/>
                  </a:spcBef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rPr>
                  <a:t>인프라 영역</a:t>
                </a:r>
              </a:p>
            </p:txBody>
          </p:sp>
          <p:grpSp>
            <p:nvGrpSpPr>
              <p:cNvPr id="1420" name="그룹 1419"/>
              <p:cNvGrpSpPr/>
              <p:nvPr/>
            </p:nvGrpSpPr>
            <p:grpSpPr>
              <a:xfrm>
                <a:off x="4521710" y="8318016"/>
                <a:ext cx="2091195" cy="1772919"/>
                <a:chOff x="2135075" y="8318016"/>
                <a:chExt cx="2091195" cy="1772919"/>
              </a:xfrm>
            </p:grpSpPr>
            <p:sp>
              <p:nvSpPr>
                <p:cNvPr id="1421" name="한쪽 모서리가 잘린 사각형 1420"/>
                <p:cNvSpPr/>
                <p:nvPr/>
              </p:nvSpPr>
              <p:spPr>
                <a:xfrm>
                  <a:off x="2135075" y="8318016"/>
                  <a:ext cx="1285665" cy="1772919"/>
                </a:xfrm>
                <a:prstGeom prst="snip1Rect">
                  <a:avLst>
                    <a:gd name="adj" fmla="val 5664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lvl="2" indent="-180975" algn="ctr" defTabSz="914400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544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buFont typeface="Wingdings" pitchFamily="2" charset="2"/>
                    <a:buChar char="§"/>
                    <a:tabLst>
                      <a:tab pos="6149297" algn="l"/>
                    </a:tabLst>
                    <a:defRPr/>
                  </a:pPr>
                  <a:endParaRPr lang="ko-KR" altLang="en-US" sz="1000" spc="-5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endParaRPr>
                </a:p>
              </p:txBody>
            </p:sp>
            <p:sp>
              <p:nvSpPr>
                <p:cNvPr id="1422" name="TextBox 1421"/>
                <p:cNvSpPr txBox="1"/>
                <p:nvPr/>
              </p:nvSpPr>
              <p:spPr>
                <a:xfrm>
                  <a:off x="2471192" y="8318016"/>
                  <a:ext cx="613430" cy="155555"/>
                </a:xfrm>
                <a:prstGeom prst="rect">
                  <a:avLst/>
                </a:prstGeom>
                <a:noFill/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 anchor="t">
                  <a:spAutoFit/>
                  <a:scene3d>
                    <a:camera prst="orthographicFront"/>
                    <a:lightRig rig="threePt" dir="t"/>
                  </a:scene3d>
                  <a:sp3d>
                    <a:bevelT w="0" h="0"/>
                    <a:bevelB w="0" h="0"/>
                  </a:sp3d>
                </a:bodyPr>
                <a:lstStyle/>
                <a:p>
                  <a:pPr marL="0" lvl="2" indent="-185246" algn="ctr" defTabSz="1067672" fontAlgn="base">
                    <a:lnSpc>
                      <a:spcPct val="120000"/>
                    </a:lnSpc>
                    <a:spcBef>
                      <a:spcPct val="50000"/>
                    </a:spcBef>
                    <a:spcAft>
                      <a:spcPts val="246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tabLst>
                      <a:tab pos="6855292" algn="l"/>
                    </a:tabLst>
                    <a:defRPr/>
                  </a:pPr>
                  <a:r>
                    <a:rPr lang="en-US" altLang="ko-KR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cs typeface="Arial Unicode MS" pitchFamily="50" charset="-127"/>
                      <a:sym typeface="Monotype Sorts"/>
                    </a:rPr>
                    <a:t>IT</a:t>
                  </a: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cs typeface="Arial Unicode MS" pitchFamily="50" charset="-127"/>
                      <a:sym typeface="Monotype Sorts"/>
                    </a:rPr>
                    <a:t>관리</a:t>
                  </a:r>
                </a:p>
              </p:txBody>
            </p:sp>
            <p:grpSp>
              <p:nvGrpSpPr>
                <p:cNvPr id="1423" name="그룹 1422"/>
                <p:cNvGrpSpPr/>
                <p:nvPr/>
              </p:nvGrpSpPr>
              <p:grpSpPr>
                <a:xfrm>
                  <a:off x="2160600" y="8485336"/>
                  <a:ext cx="1152068" cy="367900"/>
                  <a:chOff x="2160600" y="8561122"/>
                  <a:chExt cx="1152068" cy="367900"/>
                </a:xfrm>
              </p:grpSpPr>
              <p:grpSp>
                <p:nvGrpSpPr>
                  <p:cNvPr id="1460" name="그룹 1459"/>
                  <p:cNvGrpSpPr/>
                  <p:nvPr/>
                </p:nvGrpSpPr>
                <p:grpSpPr>
                  <a:xfrm>
                    <a:off x="2160600" y="8561122"/>
                    <a:ext cx="540000" cy="367900"/>
                    <a:chOff x="2160600" y="8561122"/>
                    <a:chExt cx="540000" cy="367900"/>
                  </a:xfrm>
                </p:grpSpPr>
                <p:pic>
                  <p:nvPicPr>
                    <p:cNvPr id="1464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8561122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65" name="모서리가 둥근 직사각형 1464"/>
                    <p:cNvSpPr/>
                    <p:nvPr/>
                  </p:nvSpPr>
                  <p:spPr>
                    <a:xfrm>
                      <a:off x="2160600" y="8803022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서비스관리</a:t>
                      </a:r>
                    </a:p>
                  </p:txBody>
                </p:sp>
              </p:grpSp>
              <p:grpSp>
                <p:nvGrpSpPr>
                  <p:cNvPr id="1461" name="그룹 1460"/>
                  <p:cNvGrpSpPr/>
                  <p:nvPr/>
                </p:nvGrpSpPr>
                <p:grpSpPr>
                  <a:xfrm>
                    <a:off x="2772668" y="8561130"/>
                    <a:ext cx="540000" cy="367892"/>
                    <a:chOff x="2772668" y="8561130"/>
                    <a:chExt cx="540000" cy="367892"/>
                  </a:xfrm>
                </p:grpSpPr>
                <p:pic>
                  <p:nvPicPr>
                    <p:cNvPr id="1462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68322" y="8561130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63" name="모서리가 둥근 직사각형 1462"/>
                    <p:cNvSpPr/>
                    <p:nvPr/>
                  </p:nvSpPr>
                  <p:spPr>
                    <a:xfrm>
                      <a:off x="2772668" y="8803022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인증∙권한</a:t>
                      </a:r>
                    </a:p>
                  </p:txBody>
                </p:sp>
              </p:grpSp>
            </p:grpSp>
            <p:grpSp>
              <p:nvGrpSpPr>
                <p:cNvPr id="1424" name="그룹 1423"/>
                <p:cNvGrpSpPr/>
                <p:nvPr/>
              </p:nvGrpSpPr>
              <p:grpSpPr>
                <a:xfrm>
                  <a:off x="2160600" y="8884766"/>
                  <a:ext cx="1152068" cy="368745"/>
                  <a:chOff x="2160600" y="8956321"/>
                  <a:chExt cx="1152068" cy="368745"/>
                </a:xfrm>
              </p:grpSpPr>
              <p:grpSp>
                <p:nvGrpSpPr>
                  <p:cNvPr id="1454" name="그룹 1453"/>
                  <p:cNvGrpSpPr/>
                  <p:nvPr/>
                </p:nvGrpSpPr>
                <p:grpSpPr>
                  <a:xfrm>
                    <a:off x="2160600" y="8956323"/>
                    <a:ext cx="540000" cy="368741"/>
                    <a:chOff x="2160600" y="8956325"/>
                    <a:chExt cx="540000" cy="368741"/>
                  </a:xfrm>
                </p:grpSpPr>
                <p:pic>
                  <p:nvPicPr>
                    <p:cNvPr id="1458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8956325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59" name="모서리가 둥근 직사각형 1458"/>
                    <p:cNvSpPr/>
                    <p:nvPr/>
                  </p:nvSpPr>
                  <p:spPr>
                    <a:xfrm>
                      <a:off x="2160600" y="9199066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서버관리</a:t>
                      </a:r>
                    </a:p>
                  </p:txBody>
                </p:sp>
              </p:grpSp>
              <p:grpSp>
                <p:nvGrpSpPr>
                  <p:cNvPr id="1455" name="그룹 1454"/>
                  <p:cNvGrpSpPr/>
                  <p:nvPr/>
                </p:nvGrpSpPr>
                <p:grpSpPr>
                  <a:xfrm>
                    <a:off x="2772668" y="8956321"/>
                    <a:ext cx="540000" cy="368745"/>
                    <a:chOff x="2772668" y="8956321"/>
                    <a:chExt cx="540000" cy="368745"/>
                  </a:xfrm>
                </p:grpSpPr>
                <p:pic>
                  <p:nvPicPr>
                    <p:cNvPr id="1456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68322" y="8956321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57" name="모서리가 둥근 직사각형 1456"/>
                    <p:cNvSpPr/>
                    <p:nvPr/>
                  </p:nvSpPr>
                  <p:spPr>
                    <a:xfrm>
                      <a:off x="2772668" y="9199066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en-US" altLang="ko-KR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EAI</a:t>
                      </a:r>
                    </a:p>
                  </p:txBody>
                </p:sp>
              </p:grpSp>
            </p:grpSp>
            <p:grpSp>
              <p:nvGrpSpPr>
                <p:cNvPr id="1425" name="그룹 1424"/>
                <p:cNvGrpSpPr/>
                <p:nvPr/>
              </p:nvGrpSpPr>
              <p:grpSpPr>
                <a:xfrm>
                  <a:off x="2160600" y="9285041"/>
                  <a:ext cx="1152068" cy="369598"/>
                  <a:chOff x="2160600" y="9351512"/>
                  <a:chExt cx="1152068" cy="369598"/>
                </a:xfrm>
              </p:grpSpPr>
              <p:grpSp>
                <p:nvGrpSpPr>
                  <p:cNvPr id="1448" name="그룹 1447"/>
                  <p:cNvGrpSpPr/>
                  <p:nvPr/>
                </p:nvGrpSpPr>
                <p:grpSpPr>
                  <a:xfrm>
                    <a:off x="2160600" y="9351513"/>
                    <a:ext cx="540000" cy="369596"/>
                    <a:chOff x="2160600" y="9351514"/>
                    <a:chExt cx="540000" cy="369596"/>
                  </a:xfrm>
                </p:grpSpPr>
                <p:pic>
                  <p:nvPicPr>
                    <p:cNvPr id="1452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9351514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53" name="모서리가 둥근 직사각형 1452"/>
                    <p:cNvSpPr/>
                    <p:nvPr/>
                  </p:nvSpPr>
                  <p:spPr>
                    <a:xfrm>
                      <a:off x="2160600" y="9595110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형상관리</a:t>
                      </a:r>
                    </a:p>
                  </p:txBody>
                </p:sp>
              </p:grpSp>
              <p:grpSp>
                <p:nvGrpSpPr>
                  <p:cNvPr id="1449" name="그룹 1448"/>
                  <p:cNvGrpSpPr/>
                  <p:nvPr/>
                </p:nvGrpSpPr>
                <p:grpSpPr>
                  <a:xfrm>
                    <a:off x="2772668" y="9351512"/>
                    <a:ext cx="540000" cy="369598"/>
                    <a:chOff x="2772668" y="9351512"/>
                    <a:chExt cx="540000" cy="369598"/>
                  </a:xfrm>
                </p:grpSpPr>
                <p:pic>
                  <p:nvPicPr>
                    <p:cNvPr id="1450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68322" y="9351512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51" name="모서리가 둥근 직사각형 1450"/>
                    <p:cNvSpPr/>
                    <p:nvPr/>
                  </p:nvSpPr>
                  <p:spPr>
                    <a:xfrm>
                      <a:off x="2772668" y="9595110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en-US" altLang="ko-KR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ITSM</a:t>
                      </a:r>
                    </a:p>
                  </p:txBody>
                </p:sp>
              </p:grpSp>
            </p:grpSp>
            <p:grpSp>
              <p:nvGrpSpPr>
                <p:cNvPr id="1426" name="그룹 1425"/>
                <p:cNvGrpSpPr/>
                <p:nvPr/>
              </p:nvGrpSpPr>
              <p:grpSpPr>
                <a:xfrm>
                  <a:off x="2160600" y="9686168"/>
                  <a:ext cx="1152068" cy="370445"/>
                  <a:chOff x="2160600" y="9746709"/>
                  <a:chExt cx="1152068" cy="370445"/>
                </a:xfrm>
              </p:grpSpPr>
              <p:grpSp>
                <p:nvGrpSpPr>
                  <p:cNvPr id="1442" name="그룹 1441"/>
                  <p:cNvGrpSpPr/>
                  <p:nvPr/>
                </p:nvGrpSpPr>
                <p:grpSpPr>
                  <a:xfrm>
                    <a:off x="2160600" y="9746709"/>
                    <a:ext cx="540000" cy="370445"/>
                    <a:chOff x="2160600" y="9746709"/>
                    <a:chExt cx="540000" cy="370445"/>
                  </a:xfrm>
                </p:grpSpPr>
                <p:pic>
                  <p:nvPicPr>
                    <p:cNvPr id="1446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9746709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47" name="모서리가 둥근 직사각형 1446"/>
                    <p:cNvSpPr/>
                    <p:nvPr/>
                  </p:nvSpPr>
                  <p:spPr>
                    <a:xfrm>
                      <a:off x="2160600" y="9991154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accent6">
                        <a:lumMod val="20000"/>
                        <a:lumOff val="80000"/>
                      </a:schemeClr>
                    </a:solidFill>
                    <a:ln w="6350">
                      <a:solidFill>
                        <a:schemeClr val="accent6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Arial Unicode MS" pitchFamily="50" charset="-127"/>
                          <a:sym typeface="Monotype Sorts"/>
                        </a:rPr>
                        <a:t>영향도</a:t>
                      </a:r>
                    </a:p>
                  </p:txBody>
                </p:sp>
              </p:grpSp>
              <p:grpSp>
                <p:nvGrpSpPr>
                  <p:cNvPr id="1443" name="그룹 1442"/>
                  <p:cNvGrpSpPr/>
                  <p:nvPr/>
                </p:nvGrpSpPr>
                <p:grpSpPr>
                  <a:xfrm>
                    <a:off x="2772668" y="9746709"/>
                    <a:ext cx="540000" cy="370445"/>
                    <a:chOff x="2772668" y="9746709"/>
                    <a:chExt cx="540000" cy="370445"/>
                  </a:xfrm>
                </p:grpSpPr>
                <p:pic>
                  <p:nvPicPr>
                    <p:cNvPr id="1444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868322" y="9746709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45" name="모서리가 둥근 직사각형 1444"/>
                    <p:cNvSpPr/>
                    <p:nvPr/>
                  </p:nvSpPr>
                  <p:spPr>
                    <a:xfrm>
                      <a:off x="2772668" y="9991154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정보보안</a:t>
                      </a:r>
                    </a:p>
                  </p:txBody>
                </p:sp>
              </p:grpSp>
            </p:grpSp>
            <p:grpSp>
              <p:nvGrpSpPr>
                <p:cNvPr id="1427" name="그룹 1426"/>
                <p:cNvGrpSpPr/>
                <p:nvPr/>
              </p:nvGrpSpPr>
              <p:grpSpPr>
                <a:xfrm>
                  <a:off x="3492748" y="8318016"/>
                  <a:ext cx="733522" cy="1772919"/>
                  <a:chOff x="3600761" y="8318016"/>
                  <a:chExt cx="733522" cy="1772919"/>
                </a:xfrm>
              </p:grpSpPr>
              <p:sp>
                <p:nvSpPr>
                  <p:cNvPr id="1428" name="한쪽 모서리가 잘린 사각형 1427"/>
                  <p:cNvSpPr/>
                  <p:nvPr/>
                </p:nvSpPr>
                <p:spPr>
                  <a:xfrm>
                    <a:off x="3600761" y="8318016"/>
                    <a:ext cx="733522" cy="1772919"/>
                  </a:xfrm>
                  <a:prstGeom prst="snip1Rect">
                    <a:avLst>
                      <a:gd name="adj" fmla="val 5664"/>
                    </a:avLst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marL="0" lvl="2" indent="-180975" algn="ctr" defTabSz="914400" fontAlgn="base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ts val="544"/>
                      </a:spcAft>
                      <a:buClr>
                        <a:srgbClr val="FFFFFF">
                          <a:lumMod val="65000"/>
                        </a:srgbClr>
                      </a:buClr>
                      <a:buSzPct val="80000"/>
                      <a:buFont typeface="Wingdings" pitchFamily="2" charset="2"/>
                      <a:buChar char="§"/>
                      <a:tabLst>
                        <a:tab pos="6149297" algn="l"/>
                      </a:tabLst>
                      <a:defRPr/>
                    </a:pPr>
                    <a:endParaRPr lang="ko-KR" altLang="en-US" sz="1000" spc="-5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  <a:cs typeface="Arial Unicode MS" pitchFamily="50" charset="-127"/>
                      <a:sym typeface="Monotype Sorts"/>
                    </a:endParaRPr>
                  </a:p>
                </p:txBody>
              </p:sp>
              <p:sp>
                <p:nvSpPr>
                  <p:cNvPr id="1429" name="TextBox 1428"/>
                  <p:cNvSpPr txBox="1"/>
                  <p:nvPr/>
                </p:nvSpPr>
                <p:spPr>
                  <a:xfrm>
                    <a:off x="3660806" y="8318016"/>
                    <a:ext cx="613430" cy="155555"/>
                  </a:xfrm>
                  <a:prstGeom prst="rect">
                    <a:avLst/>
                  </a:prstGeom>
                  <a:noFill/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lIns="0" tIns="0" rIns="0" bIns="0" rtlCol="0" anchor="t">
                    <a:spAutoFit/>
                    <a:scene3d>
                      <a:camera prst="orthographicFront"/>
                      <a:lightRig rig="threePt" dir="t"/>
                    </a:scene3d>
                    <a:sp3d>
                      <a:bevelT w="0" h="0"/>
                      <a:bevelB w="0" h="0"/>
                    </a:sp3d>
                  </a:bodyPr>
                  <a:lstStyle/>
                  <a:p>
                    <a:pPr marL="0" lvl="2" indent="-185246" algn="ctr" defTabSz="1067672" fontAlgn="base">
                      <a:lnSpc>
                        <a:spcPct val="120000"/>
                      </a:lnSpc>
                      <a:spcBef>
                        <a:spcPct val="50000"/>
                      </a:spcBef>
                      <a:spcAft>
                        <a:spcPts val="246"/>
                      </a:spcAft>
                      <a:buClr>
                        <a:srgbClr val="FFFFFF">
                          <a:lumMod val="65000"/>
                        </a:srgbClr>
                      </a:buClr>
                      <a:buSzPct val="80000"/>
                      <a:tabLst>
                        <a:tab pos="6855292" algn="l"/>
                      </a:tabLst>
                      <a:defRPr/>
                    </a:pPr>
                    <a:r>
                      <a:rPr lang="ko-KR" altLang="en-US" sz="9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Arial Unicode MS" pitchFamily="50" charset="-127"/>
                        <a:sym typeface="Monotype Sorts"/>
                      </a:rPr>
                      <a:t>개발</a:t>
                    </a:r>
                    <a:r>
                      <a:rPr lang="en-US" altLang="ko-KR" sz="9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Arial Unicode MS" pitchFamily="50" charset="-127"/>
                        <a:sym typeface="Monotype Sorts"/>
                      </a:rPr>
                      <a:t>/</a:t>
                    </a:r>
                    <a:r>
                      <a:rPr lang="ko-KR" altLang="en-US" sz="9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Arial Unicode MS" pitchFamily="50" charset="-127"/>
                        <a:sym typeface="Monotype Sorts"/>
                      </a:rPr>
                      <a:t>테스트</a:t>
                    </a:r>
                  </a:p>
                </p:txBody>
              </p:sp>
              <p:grpSp>
                <p:nvGrpSpPr>
                  <p:cNvPr id="1430" name="그룹 1429"/>
                  <p:cNvGrpSpPr/>
                  <p:nvPr/>
                </p:nvGrpSpPr>
                <p:grpSpPr>
                  <a:xfrm>
                    <a:off x="3697521" y="8485336"/>
                    <a:ext cx="540000" cy="367900"/>
                    <a:chOff x="2160600" y="8561122"/>
                    <a:chExt cx="540000" cy="367900"/>
                  </a:xfrm>
                </p:grpSpPr>
                <p:pic>
                  <p:nvPicPr>
                    <p:cNvPr id="1440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8561122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41" name="모서리가 둥근 직사각형 1440"/>
                    <p:cNvSpPr/>
                    <p:nvPr/>
                  </p:nvSpPr>
                  <p:spPr>
                    <a:xfrm>
                      <a:off x="2160600" y="8803022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통합개발</a:t>
                      </a:r>
                    </a:p>
                  </p:txBody>
                </p:sp>
              </p:grpSp>
              <p:grpSp>
                <p:nvGrpSpPr>
                  <p:cNvPr id="1431" name="그룹 1430"/>
                  <p:cNvGrpSpPr/>
                  <p:nvPr/>
                </p:nvGrpSpPr>
                <p:grpSpPr>
                  <a:xfrm>
                    <a:off x="3697521" y="8884768"/>
                    <a:ext cx="540000" cy="368741"/>
                    <a:chOff x="2160600" y="8956325"/>
                    <a:chExt cx="540000" cy="368741"/>
                  </a:xfrm>
                </p:grpSpPr>
                <p:pic>
                  <p:nvPicPr>
                    <p:cNvPr id="1438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8956325"/>
                      <a:ext cx="348692" cy="25425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39" name="모서리가 둥근 직사각형 1438"/>
                    <p:cNvSpPr/>
                    <p:nvPr/>
                  </p:nvSpPr>
                  <p:spPr>
                    <a:xfrm>
                      <a:off x="2160600" y="9199066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검증</a:t>
                      </a:r>
                    </a:p>
                  </p:txBody>
                </p:sp>
              </p:grpSp>
              <p:grpSp>
                <p:nvGrpSpPr>
                  <p:cNvPr id="1432" name="그룹 1431"/>
                  <p:cNvGrpSpPr/>
                  <p:nvPr/>
                </p:nvGrpSpPr>
                <p:grpSpPr>
                  <a:xfrm>
                    <a:off x="3697521" y="9285042"/>
                    <a:ext cx="540000" cy="369596"/>
                    <a:chOff x="2160600" y="9351514"/>
                    <a:chExt cx="540000" cy="369596"/>
                  </a:xfrm>
                </p:grpSpPr>
                <p:pic>
                  <p:nvPicPr>
                    <p:cNvPr id="1436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9351514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37" name="모서리가 둥근 직사각형 1436"/>
                    <p:cNvSpPr/>
                    <p:nvPr/>
                  </p:nvSpPr>
                  <p:spPr>
                    <a:xfrm>
                      <a:off x="2160600" y="9595110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품질</a:t>
                      </a:r>
                    </a:p>
                  </p:txBody>
                </p:sp>
              </p:grpSp>
              <p:grpSp>
                <p:nvGrpSpPr>
                  <p:cNvPr id="1433" name="그룹 1432"/>
                  <p:cNvGrpSpPr/>
                  <p:nvPr/>
                </p:nvGrpSpPr>
                <p:grpSpPr>
                  <a:xfrm>
                    <a:off x="3697521" y="9686168"/>
                    <a:ext cx="540000" cy="370445"/>
                    <a:chOff x="2160600" y="9746709"/>
                    <a:chExt cx="540000" cy="370445"/>
                  </a:xfrm>
                </p:grpSpPr>
                <p:pic>
                  <p:nvPicPr>
                    <p:cNvPr id="1434" name="Picture 6" descr="database ico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8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2256254" y="9746709"/>
                      <a:ext cx="348692" cy="25425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1435" name="모서리가 둥근 직사각형 1434"/>
                    <p:cNvSpPr/>
                    <p:nvPr/>
                  </p:nvSpPr>
                  <p:spPr>
                    <a:xfrm>
                      <a:off x="2160600" y="9991154"/>
                      <a:ext cx="540000" cy="126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 w="6350">
                      <a:solidFill>
                        <a:schemeClr val="bg1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none" lIns="0" tIns="0" rIns="0" bIns="0" rtlCol="0" anchor="ctr"/>
                    <a:lstStyle>
                      <a:defPPr>
                        <a:defRPr lang="ko-KR"/>
                      </a:defPPr>
                      <a:lvl1pPr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1pPr>
                      <a:lvl2pPr marL="4572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2pPr>
                      <a:lvl3pPr marL="9144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3pPr>
                      <a:lvl4pPr marL="13716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4pPr>
                      <a:lvl5pPr marL="1828800" algn="ctr" rtl="0" fontAlgn="base" latinLnBrk="1">
                        <a:spcBef>
                          <a:spcPct val="0"/>
                        </a:spcBef>
                        <a:spcAft>
                          <a:spcPct val="0"/>
                        </a:spcAft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5pPr>
                      <a:lvl6pPr marL="22860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6pPr>
                      <a:lvl7pPr marL="27432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7pPr>
                      <a:lvl8pPr marL="32004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8pPr>
                      <a:lvl9pPr marL="3657600" algn="l" defTabSz="914400" rtl="0" eaLnBrk="1" latinLnBrk="1" hangingPunct="1">
                        <a:defRPr kumimoji="1" kern="12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  <a:cs typeface="+mn-cs"/>
                        </a:defRPr>
                      </a:lvl9pPr>
                    </a:lstStyle>
                    <a:p>
                      <a:pPr marL="0" lvl="2" indent="-185246" defTabSz="1067672">
                        <a:lnSpc>
                          <a:spcPct val="120000"/>
                        </a:lnSpc>
                        <a:spcAft>
                          <a:spcPts val="246"/>
                        </a:spcAft>
                        <a:buClr>
                          <a:srgbClr val="FFFFFF">
                            <a:lumMod val="65000"/>
                          </a:srgbClr>
                        </a:buClr>
                        <a:buSzPct val="80000"/>
                        <a:tabLst>
                          <a:tab pos="6855292" algn="l"/>
                        </a:tabLst>
                        <a:defRPr/>
                      </a:pPr>
                      <a:r>
                        <a:rPr lang="ko-KR" altLang="en-US" sz="800" spc="-5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Arial Unicode MS" pitchFamily="50" charset="-127"/>
                          <a:sym typeface="Monotype Sorts"/>
                        </a:rPr>
                        <a:t>운영</a:t>
                      </a:r>
                    </a:p>
                  </p:txBody>
                </p:sp>
              </p:grpSp>
            </p:grpSp>
          </p:grpSp>
        </p:grpSp>
      </p:grpSp>
      <p:grpSp>
        <p:nvGrpSpPr>
          <p:cNvPr id="1487" name="그룹 1486"/>
          <p:cNvGrpSpPr/>
          <p:nvPr/>
        </p:nvGrpSpPr>
        <p:grpSpPr>
          <a:xfrm>
            <a:off x="7775326" y="3639084"/>
            <a:ext cx="685974" cy="447834"/>
            <a:chOff x="7775326" y="3916003"/>
            <a:chExt cx="685974" cy="431011"/>
          </a:xfrm>
        </p:grpSpPr>
        <p:pic>
          <p:nvPicPr>
            <p:cNvPr id="1473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474" name="모서리가 둥근 직사각형 1473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공통∙연계</a:t>
              </a:r>
            </a:p>
          </p:txBody>
        </p:sp>
      </p:grpSp>
      <p:grpSp>
        <p:nvGrpSpPr>
          <p:cNvPr id="1488" name="그룹 1487"/>
          <p:cNvGrpSpPr/>
          <p:nvPr/>
        </p:nvGrpSpPr>
        <p:grpSpPr>
          <a:xfrm>
            <a:off x="7775326" y="4254132"/>
            <a:ext cx="685974" cy="447834"/>
            <a:chOff x="7775326" y="4507947"/>
            <a:chExt cx="685974" cy="431011"/>
          </a:xfrm>
        </p:grpSpPr>
        <p:pic>
          <p:nvPicPr>
            <p:cNvPr id="1476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4507947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477" name="모서리가 둥근 직사각형 1476"/>
            <p:cNvSpPr/>
            <p:nvPr/>
          </p:nvSpPr>
          <p:spPr>
            <a:xfrm>
              <a:off x="7775326" y="4794958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설계</a:t>
              </a:r>
            </a:p>
          </p:txBody>
        </p:sp>
      </p:grpSp>
      <p:grpSp>
        <p:nvGrpSpPr>
          <p:cNvPr id="1489" name="그룹 1488"/>
          <p:cNvGrpSpPr/>
          <p:nvPr/>
        </p:nvGrpSpPr>
        <p:grpSpPr>
          <a:xfrm>
            <a:off x="7775326" y="4869181"/>
            <a:ext cx="685974" cy="447834"/>
            <a:chOff x="7775326" y="5099891"/>
            <a:chExt cx="685974" cy="431011"/>
          </a:xfrm>
        </p:grpSpPr>
        <p:pic>
          <p:nvPicPr>
            <p:cNvPr id="1479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509989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480" name="모서리가 둥근 직사각형 1479"/>
            <p:cNvSpPr/>
            <p:nvPr/>
          </p:nvSpPr>
          <p:spPr>
            <a:xfrm>
              <a:off x="7775326" y="5386902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건설</a:t>
              </a:r>
            </a:p>
          </p:txBody>
        </p:sp>
      </p:grpSp>
      <p:grpSp>
        <p:nvGrpSpPr>
          <p:cNvPr id="1491" name="그룹 1490"/>
          <p:cNvGrpSpPr/>
          <p:nvPr/>
        </p:nvGrpSpPr>
        <p:grpSpPr>
          <a:xfrm>
            <a:off x="7775326" y="5484230"/>
            <a:ext cx="685974" cy="447834"/>
            <a:chOff x="7775326" y="5691835"/>
            <a:chExt cx="685974" cy="431011"/>
          </a:xfrm>
        </p:grpSpPr>
        <p:pic>
          <p:nvPicPr>
            <p:cNvPr id="1482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5691835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483" name="모서리가 둥근 직사각형 1482"/>
            <p:cNvSpPr/>
            <p:nvPr/>
          </p:nvSpPr>
          <p:spPr>
            <a:xfrm>
              <a:off x="7775326" y="5978846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유지관리</a:t>
              </a:r>
            </a:p>
          </p:txBody>
        </p:sp>
      </p:grpSp>
      <p:grpSp>
        <p:nvGrpSpPr>
          <p:cNvPr id="1492" name="그룹 1491"/>
          <p:cNvGrpSpPr/>
          <p:nvPr/>
        </p:nvGrpSpPr>
        <p:grpSpPr>
          <a:xfrm>
            <a:off x="7775326" y="6099278"/>
            <a:ext cx="685974" cy="447834"/>
            <a:chOff x="7775326" y="6283779"/>
            <a:chExt cx="685974" cy="431011"/>
          </a:xfrm>
        </p:grpSpPr>
        <p:pic>
          <p:nvPicPr>
            <p:cNvPr id="1485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6283779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486" name="모서리가 둥근 직사각형 1485"/>
            <p:cNvSpPr/>
            <p:nvPr/>
          </p:nvSpPr>
          <p:spPr>
            <a:xfrm>
              <a:off x="7775326" y="6570790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기술지식</a:t>
              </a:r>
            </a:p>
          </p:txBody>
        </p:sp>
      </p:grpSp>
      <p:grpSp>
        <p:nvGrpSpPr>
          <p:cNvPr id="1493" name="그룹 1492"/>
          <p:cNvGrpSpPr/>
          <p:nvPr/>
        </p:nvGrpSpPr>
        <p:grpSpPr>
          <a:xfrm>
            <a:off x="7775326" y="7407526"/>
            <a:ext cx="685974" cy="447834"/>
            <a:chOff x="7775326" y="3916003"/>
            <a:chExt cx="685974" cy="431011"/>
          </a:xfrm>
        </p:grpSpPr>
        <p:pic>
          <p:nvPicPr>
            <p:cNvPr id="1494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495" name="모서리가 둥근 직사각형 1494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통계</a:t>
              </a:r>
            </a:p>
          </p:txBody>
        </p:sp>
      </p:grpSp>
      <p:grpSp>
        <p:nvGrpSpPr>
          <p:cNvPr id="1496" name="그룹 1495"/>
          <p:cNvGrpSpPr/>
          <p:nvPr/>
        </p:nvGrpSpPr>
        <p:grpSpPr>
          <a:xfrm>
            <a:off x="7775326" y="8131132"/>
            <a:ext cx="685974" cy="447834"/>
            <a:chOff x="7775326" y="4507947"/>
            <a:chExt cx="685974" cy="431011"/>
          </a:xfrm>
        </p:grpSpPr>
        <p:pic>
          <p:nvPicPr>
            <p:cNvPr id="1497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4507947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498" name="모서리가 둥근 직사각형 1497"/>
            <p:cNvSpPr/>
            <p:nvPr/>
          </p:nvSpPr>
          <p:spPr>
            <a:xfrm>
              <a:off x="7775326" y="4794958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예측</a:t>
              </a:r>
            </a:p>
          </p:txBody>
        </p:sp>
      </p:grpSp>
      <p:grpSp>
        <p:nvGrpSpPr>
          <p:cNvPr id="1499" name="그룹 1498"/>
          <p:cNvGrpSpPr/>
          <p:nvPr/>
        </p:nvGrpSpPr>
        <p:grpSpPr>
          <a:xfrm>
            <a:off x="7775326" y="8854737"/>
            <a:ext cx="685974" cy="447834"/>
            <a:chOff x="7775326" y="5099891"/>
            <a:chExt cx="685974" cy="431011"/>
          </a:xfrm>
        </p:grpSpPr>
        <p:pic>
          <p:nvPicPr>
            <p:cNvPr id="1500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5099891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501" name="모서리가 둥근 직사각형 1500"/>
            <p:cNvSpPr/>
            <p:nvPr/>
          </p:nvSpPr>
          <p:spPr>
            <a:xfrm>
              <a:off x="7775326" y="5386902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800" spc="-5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IoT</a:t>
              </a:r>
              <a:endParaRPr lang="en-US" altLang="ko-KR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grpSp>
        <p:nvGrpSpPr>
          <p:cNvPr id="1502" name="그룹 1501"/>
          <p:cNvGrpSpPr/>
          <p:nvPr/>
        </p:nvGrpSpPr>
        <p:grpSpPr>
          <a:xfrm>
            <a:off x="7775326" y="9578343"/>
            <a:ext cx="685974" cy="447834"/>
            <a:chOff x="7775326" y="5691835"/>
            <a:chExt cx="685974" cy="431011"/>
          </a:xfrm>
        </p:grpSpPr>
        <p:pic>
          <p:nvPicPr>
            <p:cNvPr id="1503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5691835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1504" name="모서리가 둥근 직사각형 1503"/>
            <p:cNvSpPr/>
            <p:nvPr/>
          </p:nvSpPr>
          <p:spPr>
            <a:xfrm>
              <a:off x="7775326" y="5978846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공간정보</a:t>
              </a:r>
            </a:p>
          </p:txBody>
        </p:sp>
      </p:grpSp>
      <p:sp>
        <p:nvSpPr>
          <p:cNvPr id="598" name="직사각형 597"/>
          <p:cNvSpPr/>
          <p:nvPr/>
        </p:nvSpPr>
        <p:spPr>
          <a:xfrm>
            <a:off x="1022394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사업의 이해도 ▶ 라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목표시스템 구성도 및 구성체계 </a:t>
            </a:r>
          </a:p>
        </p:txBody>
      </p:sp>
      <p:grpSp>
        <p:nvGrpSpPr>
          <p:cNvPr id="629" name="그룹 628"/>
          <p:cNvGrpSpPr/>
          <p:nvPr/>
        </p:nvGrpSpPr>
        <p:grpSpPr>
          <a:xfrm>
            <a:off x="2035246" y="3387600"/>
            <a:ext cx="193094" cy="193094"/>
            <a:chOff x="5184893" y="4040188"/>
            <a:chExt cx="2828925" cy="2828925"/>
          </a:xfrm>
        </p:grpSpPr>
        <p:sp>
          <p:nvSpPr>
            <p:cNvPr id="631" name="타원 630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32" name="Picture 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34" name="그룹 633"/>
          <p:cNvGrpSpPr/>
          <p:nvPr/>
        </p:nvGrpSpPr>
        <p:grpSpPr>
          <a:xfrm>
            <a:off x="3669406" y="3387600"/>
            <a:ext cx="193094" cy="193094"/>
            <a:chOff x="5184893" y="4040188"/>
            <a:chExt cx="2828925" cy="2828925"/>
          </a:xfrm>
        </p:grpSpPr>
        <p:sp>
          <p:nvSpPr>
            <p:cNvPr id="635" name="타원 634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36" name="Picture 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48" name="직사각형 647"/>
          <p:cNvSpPr/>
          <p:nvPr/>
        </p:nvSpPr>
        <p:spPr>
          <a:xfrm>
            <a:off x="9145510" y="3093721"/>
            <a:ext cx="2474991" cy="7105649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170111" algn="ctr" fontAlgn="base">
              <a:spcAft>
                <a:spcPts val="225"/>
              </a:spcAft>
              <a:defRPr/>
            </a:pPr>
            <a:endParaRPr lang="ko-KR" altLang="en-US"/>
          </a:p>
        </p:txBody>
      </p:sp>
      <p:grpSp>
        <p:nvGrpSpPr>
          <p:cNvPr id="652" name="그룹 651"/>
          <p:cNvGrpSpPr/>
          <p:nvPr/>
        </p:nvGrpSpPr>
        <p:grpSpPr>
          <a:xfrm>
            <a:off x="9218976" y="3375082"/>
            <a:ext cx="2328058" cy="852653"/>
            <a:chOff x="9218976" y="3655569"/>
            <a:chExt cx="2328058" cy="856628"/>
          </a:xfrm>
        </p:grpSpPr>
        <p:sp>
          <p:nvSpPr>
            <p:cNvPr id="653" name="AutoShape 92"/>
            <p:cNvSpPr>
              <a:spLocks noChangeArrowheads="1"/>
            </p:cNvSpPr>
            <p:nvPr/>
          </p:nvSpPr>
          <p:spPr bwMode="gray">
            <a:xfrm>
              <a:off x="9218976" y="3655569"/>
              <a:ext cx="2328058" cy="856628"/>
            </a:xfrm>
            <a:prstGeom prst="can">
              <a:avLst>
                <a:gd name="adj" fmla="val 22385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  <a:effectLst/>
          </p:spPr>
          <p:txBody>
            <a:bodyPr wrap="none" lIns="100710" tIns="50355" rIns="100710" bIns="50355" anchor="ctr"/>
            <a:lstStyle/>
            <a:p>
              <a:pPr algn="ctr" defTabSz="1007106" eaLnBrk="0" latinLnBrk="0" hangingPunct="0">
                <a:defRPr/>
              </a:pPr>
              <a:endParaRPr lang="ko-KR" altLang="en-US" sz="10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-웹윤고딕130"/>
              </a:endParaRPr>
            </a:p>
          </p:txBody>
        </p:sp>
        <p:sp>
          <p:nvSpPr>
            <p:cNvPr id="668" name="직사각형 667"/>
            <p:cNvSpPr/>
            <p:nvPr/>
          </p:nvSpPr>
          <p:spPr>
            <a:xfrm>
              <a:off x="10270795" y="3655844"/>
              <a:ext cx="224420" cy="18466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5000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통계</a:t>
              </a:r>
            </a:p>
          </p:txBody>
        </p:sp>
      </p:grpSp>
      <p:grpSp>
        <p:nvGrpSpPr>
          <p:cNvPr id="669" name="그룹 668"/>
          <p:cNvGrpSpPr/>
          <p:nvPr/>
        </p:nvGrpSpPr>
        <p:grpSpPr>
          <a:xfrm>
            <a:off x="10796102" y="3639084"/>
            <a:ext cx="685974" cy="447834"/>
            <a:chOff x="7775326" y="3916003"/>
            <a:chExt cx="685974" cy="431011"/>
          </a:xfrm>
        </p:grpSpPr>
        <p:pic>
          <p:nvPicPr>
            <p:cNvPr id="670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671" name="모서리가 둥근 직사각형 670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다차원</a:t>
              </a:r>
            </a:p>
          </p:txBody>
        </p:sp>
      </p:grpSp>
      <p:grpSp>
        <p:nvGrpSpPr>
          <p:cNvPr id="672" name="그룹 671"/>
          <p:cNvGrpSpPr/>
          <p:nvPr/>
        </p:nvGrpSpPr>
        <p:grpSpPr>
          <a:xfrm>
            <a:off x="9218976" y="4479218"/>
            <a:ext cx="2328058" cy="852653"/>
            <a:chOff x="9218976" y="3655569"/>
            <a:chExt cx="2328058" cy="856628"/>
          </a:xfrm>
        </p:grpSpPr>
        <p:sp>
          <p:nvSpPr>
            <p:cNvPr id="673" name="AutoShape 92"/>
            <p:cNvSpPr>
              <a:spLocks noChangeArrowheads="1"/>
            </p:cNvSpPr>
            <p:nvPr/>
          </p:nvSpPr>
          <p:spPr bwMode="gray">
            <a:xfrm>
              <a:off x="9218976" y="3655569"/>
              <a:ext cx="2328058" cy="856628"/>
            </a:xfrm>
            <a:prstGeom prst="can">
              <a:avLst>
                <a:gd name="adj" fmla="val 22385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  <a:effectLst/>
          </p:spPr>
          <p:txBody>
            <a:bodyPr wrap="none" lIns="100710" tIns="50355" rIns="100710" bIns="50355" anchor="ctr"/>
            <a:lstStyle/>
            <a:p>
              <a:pPr algn="ctr" defTabSz="1007106" eaLnBrk="0" latinLnBrk="0" hangingPunct="0">
                <a:defRPr/>
              </a:pPr>
              <a:endParaRPr lang="ko-KR" altLang="en-US" sz="10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-웹윤고딕130"/>
              </a:endParaRPr>
            </a:p>
          </p:txBody>
        </p:sp>
        <p:sp>
          <p:nvSpPr>
            <p:cNvPr id="674" name="직사각형 673"/>
            <p:cNvSpPr/>
            <p:nvPr/>
          </p:nvSpPr>
          <p:spPr>
            <a:xfrm>
              <a:off x="10270795" y="3655844"/>
              <a:ext cx="224420" cy="18105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5000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예측</a:t>
              </a:r>
            </a:p>
          </p:txBody>
        </p:sp>
      </p:grpSp>
      <p:grpSp>
        <p:nvGrpSpPr>
          <p:cNvPr id="679" name="그룹 678"/>
          <p:cNvGrpSpPr/>
          <p:nvPr/>
        </p:nvGrpSpPr>
        <p:grpSpPr>
          <a:xfrm>
            <a:off x="9218976" y="5583353"/>
            <a:ext cx="2328058" cy="1291559"/>
            <a:chOff x="9218976" y="3655569"/>
            <a:chExt cx="2328058" cy="1297580"/>
          </a:xfrm>
        </p:grpSpPr>
        <p:sp>
          <p:nvSpPr>
            <p:cNvPr id="680" name="AutoShape 92"/>
            <p:cNvSpPr>
              <a:spLocks noChangeArrowheads="1"/>
            </p:cNvSpPr>
            <p:nvPr/>
          </p:nvSpPr>
          <p:spPr bwMode="gray">
            <a:xfrm>
              <a:off x="9218976" y="3655569"/>
              <a:ext cx="2328058" cy="1297580"/>
            </a:xfrm>
            <a:prstGeom prst="can">
              <a:avLst>
                <a:gd name="adj" fmla="val 18767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endParaRPr lang="ko-KR" altLang="en-US" sz="900" dirty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681" name="직사각형 680"/>
            <p:cNvSpPr/>
            <p:nvPr/>
          </p:nvSpPr>
          <p:spPr>
            <a:xfrm>
              <a:off x="10046375" y="3663500"/>
              <a:ext cx="673261" cy="18105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5000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빅데이터분석</a:t>
              </a:r>
              <a:endParaRPr lang="ko-KR" alt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grpSp>
        <p:nvGrpSpPr>
          <p:cNvPr id="682" name="그룹 681"/>
          <p:cNvGrpSpPr/>
          <p:nvPr/>
        </p:nvGrpSpPr>
        <p:grpSpPr>
          <a:xfrm>
            <a:off x="9218976" y="7126394"/>
            <a:ext cx="2328058" cy="852653"/>
            <a:chOff x="9218976" y="3655569"/>
            <a:chExt cx="2328058" cy="856628"/>
          </a:xfrm>
        </p:grpSpPr>
        <p:sp>
          <p:nvSpPr>
            <p:cNvPr id="683" name="AutoShape 92"/>
            <p:cNvSpPr>
              <a:spLocks noChangeArrowheads="1"/>
            </p:cNvSpPr>
            <p:nvPr/>
          </p:nvSpPr>
          <p:spPr bwMode="gray">
            <a:xfrm>
              <a:off x="9218976" y="3655569"/>
              <a:ext cx="2328058" cy="856628"/>
            </a:xfrm>
            <a:prstGeom prst="can">
              <a:avLst>
                <a:gd name="adj" fmla="val 22385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endParaRPr lang="ko-KR" altLang="en-US" sz="900" dirty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684" name="직사각형 683"/>
            <p:cNvSpPr/>
            <p:nvPr/>
          </p:nvSpPr>
          <p:spPr>
            <a:xfrm>
              <a:off x="10294038" y="3655844"/>
              <a:ext cx="177934" cy="18552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5000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IoT</a:t>
              </a:r>
              <a:endParaRPr lang="en-US" altLang="ko-KR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grpSp>
        <p:nvGrpSpPr>
          <p:cNvPr id="685" name="그룹 684"/>
          <p:cNvGrpSpPr/>
          <p:nvPr/>
        </p:nvGrpSpPr>
        <p:grpSpPr>
          <a:xfrm>
            <a:off x="9218976" y="8230531"/>
            <a:ext cx="2328058" cy="1921795"/>
            <a:chOff x="9218976" y="3655569"/>
            <a:chExt cx="2328058" cy="2579357"/>
          </a:xfrm>
        </p:grpSpPr>
        <p:sp>
          <p:nvSpPr>
            <p:cNvPr id="686" name="AutoShape 92"/>
            <p:cNvSpPr>
              <a:spLocks noChangeArrowheads="1"/>
            </p:cNvSpPr>
            <p:nvPr/>
          </p:nvSpPr>
          <p:spPr bwMode="gray">
            <a:xfrm>
              <a:off x="9218976" y="3655569"/>
              <a:ext cx="2328058" cy="2579357"/>
            </a:xfrm>
            <a:prstGeom prst="can">
              <a:avLst>
                <a:gd name="adj" fmla="val 12846"/>
              </a:avLst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  <a:effectLst/>
          </p:spPr>
          <p:txBody>
            <a:bodyPr wrap="none" lIns="100710" tIns="50355" rIns="100710" bIns="50355" anchor="ctr"/>
            <a:lstStyle/>
            <a:p>
              <a:pPr algn="ctr" defTabSz="1007106" eaLnBrk="0" latinLnBrk="0" hangingPunct="0">
                <a:defRPr/>
              </a:pPr>
              <a:endParaRPr lang="ko-KR" altLang="en-US" sz="10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-웹윤고딕130"/>
              </a:endParaRPr>
            </a:p>
          </p:txBody>
        </p:sp>
        <p:sp>
          <p:nvSpPr>
            <p:cNvPr id="687" name="직사각형 686"/>
            <p:cNvSpPr/>
            <p:nvPr/>
          </p:nvSpPr>
          <p:spPr>
            <a:xfrm>
              <a:off x="10158585" y="3688381"/>
              <a:ext cx="448841" cy="2418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5000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공간정보</a:t>
              </a:r>
            </a:p>
          </p:txBody>
        </p:sp>
      </p:grpSp>
      <p:grpSp>
        <p:nvGrpSpPr>
          <p:cNvPr id="688" name="그룹 687"/>
          <p:cNvGrpSpPr/>
          <p:nvPr/>
        </p:nvGrpSpPr>
        <p:grpSpPr>
          <a:xfrm>
            <a:off x="9469926" y="5871185"/>
            <a:ext cx="1826158" cy="896746"/>
            <a:chOff x="9283934" y="5994710"/>
            <a:chExt cx="1826158" cy="863059"/>
          </a:xfrm>
        </p:grpSpPr>
        <p:grpSp>
          <p:nvGrpSpPr>
            <p:cNvPr id="689" name="그룹 1529"/>
            <p:cNvGrpSpPr/>
            <p:nvPr/>
          </p:nvGrpSpPr>
          <p:grpSpPr>
            <a:xfrm>
              <a:off x="9283934" y="5994710"/>
              <a:ext cx="685974" cy="431011"/>
              <a:chOff x="7775326" y="3916003"/>
              <a:chExt cx="685974" cy="431011"/>
            </a:xfrm>
          </p:grpSpPr>
          <p:pic>
            <p:nvPicPr>
              <p:cNvPr id="699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918224" y="3916003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700" name="모서리가 둥근 직사각형 699"/>
              <p:cNvSpPr/>
              <p:nvPr/>
            </p:nvSpPr>
            <p:spPr>
              <a:xfrm>
                <a:off x="7775326" y="4203014"/>
                <a:ext cx="685974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과적</a:t>
                </a:r>
              </a:p>
            </p:txBody>
          </p:sp>
        </p:grpSp>
        <p:grpSp>
          <p:nvGrpSpPr>
            <p:cNvPr id="690" name="그룹 1541"/>
            <p:cNvGrpSpPr/>
            <p:nvPr/>
          </p:nvGrpSpPr>
          <p:grpSpPr>
            <a:xfrm>
              <a:off x="10045476" y="5994710"/>
              <a:ext cx="685974" cy="431011"/>
              <a:chOff x="7775326" y="3916003"/>
              <a:chExt cx="685974" cy="431011"/>
            </a:xfrm>
          </p:grpSpPr>
          <p:pic>
            <p:nvPicPr>
              <p:cNvPr id="697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918224" y="3916003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698" name="모서리가 둥근 직사각형 697"/>
              <p:cNvSpPr/>
              <p:nvPr/>
            </p:nvSpPr>
            <p:spPr>
              <a:xfrm>
                <a:off x="7775326" y="4203014"/>
                <a:ext cx="685974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제원 초과</a:t>
                </a:r>
              </a:p>
            </p:txBody>
          </p:sp>
        </p:grpSp>
        <p:grpSp>
          <p:nvGrpSpPr>
            <p:cNvPr id="691" name="그룹 1544"/>
            <p:cNvGrpSpPr/>
            <p:nvPr/>
          </p:nvGrpSpPr>
          <p:grpSpPr>
            <a:xfrm>
              <a:off x="9662576" y="6426758"/>
              <a:ext cx="685974" cy="431011"/>
              <a:chOff x="7775326" y="3916003"/>
              <a:chExt cx="685974" cy="431011"/>
            </a:xfrm>
          </p:grpSpPr>
          <p:pic>
            <p:nvPicPr>
              <p:cNvPr id="695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918224" y="3916003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696" name="모서리가 둥근 직사각형 695"/>
              <p:cNvSpPr/>
              <p:nvPr/>
            </p:nvSpPr>
            <p:spPr>
              <a:xfrm>
                <a:off x="7775326" y="4203014"/>
                <a:ext cx="685974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물류</a:t>
                </a:r>
              </a:p>
            </p:txBody>
          </p:sp>
        </p:grpSp>
        <p:grpSp>
          <p:nvGrpSpPr>
            <p:cNvPr id="692" name="그룹 1547"/>
            <p:cNvGrpSpPr/>
            <p:nvPr/>
          </p:nvGrpSpPr>
          <p:grpSpPr>
            <a:xfrm>
              <a:off x="10424118" y="6426758"/>
              <a:ext cx="685974" cy="431011"/>
              <a:chOff x="7775326" y="3916003"/>
              <a:chExt cx="685974" cy="431011"/>
            </a:xfrm>
          </p:grpSpPr>
          <p:pic>
            <p:nvPicPr>
              <p:cNvPr id="693" name="Picture 6" descr="database icon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7918224" y="3916003"/>
                <a:ext cx="400178" cy="293361"/>
              </a:xfrm>
              <a:prstGeom prst="rect">
                <a:avLst/>
              </a:prstGeom>
              <a:noFill/>
            </p:spPr>
          </p:pic>
          <p:sp>
            <p:nvSpPr>
              <p:cNvPr id="694" name="모서리가 둥근 직사각형 693"/>
              <p:cNvSpPr/>
              <p:nvPr/>
            </p:nvSpPr>
            <p:spPr>
              <a:xfrm>
                <a:off x="7775326" y="4203014"/>
                <a:ext cx="685974" cy="144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lvl="2" indent="-185246" defTabSz="1067672">
                  <a:lnSpc>
                    <a:spcPct val="120000"/>
                  </a:lnSpc>
                  <a:spcAft>
                    <a:spcPts val="246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ko-KR" altLang="en-US" sz="800" spc="-5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cs typeface="Arial Unicode MS" pitchFamily="50" charset="-127"/>
                    <a:sym typeface="Monotype Sorts"/>
                  </a:rPr>
                  <a:t>운행 제한</a:t>
                </a:r>
              </a:p>
            </p:txBody>
          </p:sp>
        </p:grpSp>
      </p:grpSp>
      <p:grpSp>
        <p:nvGrpSpPr>
          <p:cNvPr id="701" name="그룹 700"/>
          <p:cNvGrpSpPr/>
          <p:nvPr/>
        </p:nvGrpSpPr>
        <p:grpSpPr>
          <a:xfrm>
            <a:off x="10796102" y="7415358"/>
            <a:ext cx="685974" cy="447834"/>
            <a:chOff x="7775326" y="3916003"/>
            <a:chExt cx="685974" cy="431011"/>
          </a:xfrm>
        </p:grpSpPr>
        <p:pic>
          <p:nvPicPr>
            <p:cNvPr id="702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03" name="모서리가 둥근 직사각형 702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설비센서정보</a:t>
              </a:r>
            </a:p>
          </p:txBody>
        </p:sp>
      </p:grpSp>
      <p:grpSp>
        <p:nvGrpSpPr>
          <p:cNvPr id="704" name="그룹 703"/>
          <p:cNvGrpSpPr/>
          <p:nvPr/>
        </p:nvGrpSpPr>
        <p:grpSpPr>
          <a:xfrm>
            <a:off x="10796102" y="8627737"/>
            <a:ext cx="685974" cy="447834"/>
            <a:chOff x="7775326" y="3916003"/>
            <a:chExt cx="685974" cy="431011"/>
          </a:xfrm>
        </p:grpSpPr>
        <p:pic>
          <p:nvPicPr>
            <p:cNvPr id="705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06" name="모서리가 둥근 직사각형 705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재해예방</a:t>
              </a:r>
            </a:p>
          </p:txBody>
        </p:sp>
      </p:grpSp>
      <p:sp>
        <p:nvSpPr>
          <p:cNvPr id="707" name="TextBox 706"/>
          <p:cNvSpPr txBox="1"/>
          <p:nvPr/>
        </p:nvSpPr>
        <p:spPr>
          <a:xfrm>
            <a:off x="10012712" y="3130409"/>
            <a:ext cx="740587" cy="2110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  <a:scene3d>
              <a:camera prst="orthographicFront"/>
              <a:lightRig rig="threePt" dir="t"/>
            </a:scene3d>
            <a:sp3d>
              <a:bevelT w="0" h="0"/>
              <a:bevelB w="0" h="0"/>
            </a:sp3d>
          </a:bodyPr>
          <a:lstStyle/>
          <a:p>
            <a:pPr marL="0" lvl="2" indent="-185246" algn="ctr" defTabSz="1067672" fontAlgn="base">
              <a:lnSpc>
                <a:spcPct val="120000"/>
              </a:lnSpc>
              <a:spcBef>
                <a:spcPct val="0"/>
              </a:spcBef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1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예측분석영역</a:t>
            </a:r>
            <a:endParaRPr lang="ko-KR" altLang="en-US" sz="11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grpSp>
        <p:nvGrpSpPr>
          <p:cNvPr id="708" name="그룹 707"/>
          <p:cNvGrpSpPr/>
          <p:nvPr/>
        </p:nvGrpSpPr>
        <p:grpSpPr>
          <a:xfrm>
            <a:off x="9283934" y="3639084"/>
            <a:ext cx="685974" cy="447834"/>
            <a:chOff x="7775326" y="3916003"/>
            <a:chExt cx="685974" cy="431011"/>
          </a:xfrm>
        </p:grpSpPr>
        <p:pic>
          <p:nvPicPr>
            <p:cNvPr id="709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10" name="모서리가 둥근 직사각형 709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정형∙비정형</a:t>
              </a:r>
            </a:p>
          </p:txBody>
        </p:sp>
      </p:grpSp>
      <p:grpSp>
        <p:nvGrpSpPr>
          <p:cNvPr id="711" name="그룹 710"/>
          <p:cNvGrpSpPr/>
          <p:nvPr/>
        </p:nvGrpSpPr>
        <p:grpSpPr>
          <a:xfrm>
            <a:off x="10040018" y="3639084"/>
            <a:ext cx="685974" cy="447834"/>
            <a:chOff x="7775326" y="3916003"/>
            <a:chExt cx="685974" cy="431011"/>
          </a:xfrm>
        </p:grpSpPr>
        <p:pic>
          <p:nvPicPr>
            <p:cNvPr id="712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13" name="모서리가 둥근 직사각형 712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회귀∙상관</a:t>
              </a:r>
            </a:p>
          </p:txBody>
        </p:sp>
      </p:grpSp>
      <p:grpSp>
        <p:nvGrpSpPr>
          <p:cNvPr id="714" name="그룹 713"/>
          <p:cNvGrpSpPr/>
          <p:nvPr/>
        </p:nvGrpSpPr>
        <p:grpSpPr>
          <a:xfrm>
            <a:off x="9865456" y="4767624"/>
            <a:ext cx="1035098" cy="447834"/>
            <a:chOff x="7600764" y="3916003"/>
            <a:chExt cx="1035098" cy="431011"/>
          </a:xfrm>
        </p:grpSpPr>
        <p:pic>
          <p:nvPicPr>
            <p:cNvPr id="715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16" name="모서리가 둥근 직사각형 715"/>
            <p:cNvSpPr/>
            <p:nvPr/>
          </p:nvSpPr>
          <p:spPr>
            <a:xfrm>
              <a:off x="7600764" y="4203014"/>
              <a:ext cx="1035098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부실시공 방지예측</a:t>
              </a:r>
            </a:p>
          </p:txBody>
        </p:sp>
      </p:grpSp>
      <p:grpSp>
        <p:nvGrpSpPr>
          <p:cNvPr id="717" name="그룹 716"/>
          <p:cNvGrpSpPr/>
          <p:nvPr/>
        </p:nvGrpSpPr>
        <p:grpSpPr>
          <a:xfrm>
            <a:off x="9283934" y="7415358"/>
            <a:ext cx="685974" cy="447834"/>
            <a:chOff x="7775326" y="3916003"/>
            <a:chExt cx="685974" cy="431011"/>
          </a:xfrm>
        </p:grpSpPr>
        <p:pic>
          <p:nvPicPr>
            <p:cNvPr id="718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19" name="모서리가 둥근 직사각형 718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시설물센서정보</a:t>
              </a:r>
            </a:p>
          </p:txBody>
        </p:sp>
      </p:grpSp>
      <p:grpSp>
        <p:nvGrpSpPr>
          <p:cNvPr id="720" name="그룹 719"/>
          <p:cNvGrpSpPr/>
          <p:nvPr/>
        </p:nvGrpSpPr>
        <p:grpSpPr>
          <a:xfrm>
            <a:off x="10040018" y="7415358"/>
            <a:ext cx="685974" cy="447834"/>
            <a:chOff x="7775326" y="3916003"/>
            <a:chExt cx="685974" cy="431011"/>
          </a:xfrm>
        </p:grpSpPr>
        <p:pic>
          <p:nvPicPr>
            <p:cNvPr id="721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22" name="모서리가 둥근 직사각형 721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사면센서정보</a:t>
              </a:r>
            </a:p>
          </p:txBody>
        </p:sp>
      </p:grpSp>
      <p:grpSp>
        <p:nvGrpSpPr>
          <p:cNvPr id="723" name="그룹 722"/>
          <p:cNvGrpSpPr/>
          <p:nvPr/>
        </p:nvGrpSpPr>
        <p:grpSpPr>
          <a:xfrm>
            <a:off x="9283934" y="8627737"/>
            <a:ext cx="685974" cy="447834"/>
            <a:chOff x="7775326" y="3916003"/>
            <a:chExt cx="685974" cy="431011"/>
          </a:xfrm>
        </p:grpSpPr>
        <p:pic>
          <p:nvPicPr>
            <p:cNvPr id="724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25" name="모서리가 둥근 직사각형 724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도로 시설물</a:t>
              </a:r>
            </a:p>
          </p:txBody>
        </p:sp>
      </p:grpSp>
      <p:grpSp>
        <p:nvGrpSpPr>
          <p:cNvPr id="726" name="그룹 725"/>
          <p:cNvGrpSpPr/>
          <p:nvPr/>
        </p:nvGrpSpPr>
        <p:grpSpPr>
          <a:xfrm>
            <a:off x="10040018" y="8627737"/>
            <a:ext cx="685974" cy="447834"/>
            <a:chOff x="7775326" y="3916003"/>
            <a:chExt cx="685974" cy="431011"/>
          </a:xfrm>
        </p:grpSpPr>
        <p:pic>
          <p:nvPicPr>
            <p:cNvPr id="727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28" name="모서리가 둥근 직사각형 727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경간분석</a:t>
              </a:r>
              <a:endParaRPr lang="ko-KR" altLang="en-US" sz="800" spc="-5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grpSp>
        <p:nvGrpSpPr>
          <p:cNvPr id="729" name="그룹 728"/>
          <p:cNvGrpSpPr/>
          <p:nvPr/>
        </p:nvGrpSpPr>
        <p:grpSpPr>
          <a:xfrm>
            <a:off x="9283934" y="9378101"/>
            <a:ext cx="685974" cy="447834"/>
            <a:chOff x="7775326" y="3916003"/>
            <a:chExt cx="685974" cy="431011"/>
          </a:xfrm>
        </p:grpSpPr>
        <p:pic>
          <p:nvPicPr>
            <p:cNvPr id="730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31" name="모서리가 둥근 직사각형 730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전자지도</a:t>
              </a:r>
            </a:p>
          </p:txBody>
        </p:sp>
      </p:grpSp>
      <p:grpSp>
        <p:nvGrpSpPr>
          <p:cNvPr id="732" name="그룹 731"/>
          <p:cNvGrpSpPr/>
          <p:nvPr/>
        </p:nvGrpSpPr>
        <p:grpSpPr>
          <a:xfrm>
            <a:off x="10040018" y="9378101"/>
            <a:ext cx="685974" cy="447834"/>
            <a:chOff x="7775326" y="3916003"/>
            <a:chExt cx="685974" cy="431011"/>
          </a:xfrm>
        </p:grpSpPr>
        <p:pic>
          <p:nvPicPr>
            <p:cNvPr id="733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34" name="모서리가 둥근 직사각형 733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교통량</a:t>
              </a:r>
            </a:p>
          </p:txBody>
        </p:sp>
      </p:grpSp>
      <p:grpSp>
        <p:nvGrpSpPr>
          <p:cNvPr id="735" name="그룹 734"/>
          <p:cNvGrpSpPr/>
          <p:nvPr/>
        </p:nvGrpSpPr>
        <p:grpSpPr>
          <a:xfrm>
            <a:off x="10796102" y="9378101"/>
            <a:ext cx="685974" cy="447834"/>
            <a:chOff x="7775326" y="3916003"/>
            <a:chExt cx="685974" cy="431011"/>
          </a:xfrm>
        </p:grpSpPr>
        <p:pic>
          <p:nvPicPr>
            <p:cNvPr id="736" name="Picture 6" descr="database ic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918224" y="3916003"/>
              <a:ext cx="400178" cy="293361"/>
            </a:xfrm>
            <a:prstGeom prst="rect">
              <a:avLst/>
            </a:prstGeom>
            <a:noFill/>
          </p:spPr>
        </p:pic>
        <p:sp>
          <p:nvSpPr>
            <p:cNvPr id="737" name="모서리가 둥근 직사각형 736"/>
            <p:cNvSpPr/>
            <p:nvPr/>
          </p:nvSpPr>
          <p:spPr>
            <a:xfrm>
              <a:off x="7775326" y="4203014"/>
              <a:ext cx="685974" cy="144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>
              <a:defPPr>
                <a:defRPr lang="ko-KR"/>
              </a:defPPr>
              <a:lvl1pPr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ctr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-185246" defTabSz="1067672">
                <a:lnSpc>
                  <a:spcPct val="120000"/>
                </a:lnSpc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8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안전점검</a:t>
              </a:r>
            </a:p>
          </p:txBody>
        </p:sp>
      </p:grpSp>
      <p:pic>
        <p:nvPicPr>
          <p:cNvPr id="738" name="Picture 2" descr="target, value ico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682500" y="7887682"/>
            <a:ext cx="667232" cy="667232"/>
          </a:xfrm>
          <a:prstGeom prst="rect">
            <a:avLst/>
          </a:prstGeom>
          <a:noFill/>
        </p:spPr>
      </p:pic>
      <p:sp>
        <p:nvSpPr>
          <p:cNvPr id="739" name="화이트투명사각판"/>
          <p:cNvSpPr/>
          <p:nvPr/>
        </p:nvSpPr>
        <p:spPr bwMode="auto">
          <a:xfrm>
            <a:off x="12166565" y="9547866"/>
            <a:ext cx="2595598" cy="66674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2" algn="ctr" defTabSz="1067672" fontAlgn="base" latinLnBrk="0">
              <a:spcBef>
                <a:spcPct val="40000"/>
              </a:spcBef>
              <a:spcAft>
                <a:spcPts val="22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endParaRPr lang="ko-KR" altLang="en-US" sz="800" spc="-51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  <a:cs typeface="Arial Unicode MS" pitchFamily="50" charset="-127"/>
              <a:sym typeface="Monotype Sorts"/>
            </a:endParaRPr>
          </a:p>
        </p:txBody>
      </p:sp>
      <p:grpSp>
        <p:nvGrpSpPr>
          <p:cNvPr id="740" name="그룹 739"/>
          <p:cNvGrpSpPr/>
          <p:nvPr/>
        </p:nvGrpSpPr>
        <p:grpSpPr>
          <a:xfrm>
            <a:off x="12315827" y="9854311"/>
            <a:ext cx="2290012" cy="349702"/>
            <a:chOff x="10879919" y="9530168"/>
            <a:chExt cx="1447768" cy="349702"/>
          </a:xfrm>
        </p:grpSpPr>
        <p:sp>
          <p:nvSpPr>
            <p:cNvPr id="741" name="직사각형 740"/>
            <p:cNvSpPr/>
            <p:nvPr/>
          </p:nvSpPr>
          <p:spPr>
            <a:xfrm rot="5400000">
              <a:off x="11083691" y="9370056"/>
              <a:ext cx="262382" cy="66992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indent="-185246" algn="ctr" defTabSz="1067672" fontAlgn="base">
                <a:lnSpc>
                  <a:spcPct val="120000"/>
                </a:lnSpc>
                <a:spcBef>
                  <a:spcPct val="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endParaRPr lang="ko-KR" altLang="en-US" sz="900" dirty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  <p:sp>
          <p:nvSpPr>
            <p:cNvPr id="742" name="Text Box 7"/>
            <p:cNvSpPr txBox="1">
              <a:spLocks noChangeArrowheads="1"/>
            </p:cNvSpPr>
            <p:nvPr/>
          </p:nvSpPr>
          <p:spPr bwMode="auto">
            <a:xfrm>
              <a:off x="10945577" y="9530168"/>
              <a:ext cx="538612" cy="34970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36000" tIns="36000" rIns="36000" bIns="36000" anchor="ctr"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9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중점개선영역</a:t>
              </a:r>
            </a:p>
          </p:txBody>
        </p:sp>
        <p:sp>
          <p:nvSpPr>
            <p:cNvPr id="771" name="Text Box 7"/>
            <p:cNvSpPr txBox="1">
              <a:spLocks noChangeArrowheads="1"/>
            </p:cNvSpPr>
            <p:nvPr/>
          </p:nvSpPr>
          <p:spPr bwMode="auto">
            <a:xfrm>
              <a:off x="11789075" y="9590602"/>
              <a:ext cx="538612" cy="22883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36000" tIns="36000" rIns="36000" bIns="36000" anchor="ctr">
              <a:spAutoFit/>
            </a:bodyPr>
            <a:lstStyle>
              <a:lvl1pPr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산돌고딕B" pitchFamily="18" charset="-127"/>
                  <a:ea typeface="산돌고딕B" pitchFamily="18" charset="-127"/>
                </a:defRPr>
              </a:lvl9pPr>
            </a:lstStyle>
            <a:p>
              <a:pPr marL="0" lvl="2" algn="ctr" defTabSz="1067672" fontAlgn="base" latinLnBrk="0">
                <a:lnSpc>
                  <a:spcPct val="120000"/>
                </a:lnSpc>
                <a:spcBef>
                  <a:spcPct val="4000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9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데이터</a:t>
              </a:r>
            </a:p>
          </p:txBody>
        </p:sp>
      </p:grpSp>
      <p:grpSp>
        <p:nvGrpSpPr>
          <p:cNvPr id="769" name="그룹 768"/>
          <p:cNvGrpSpPr/>
          <p:nvPr/>
        </p:nvGrpSpPr>
        <p:grpSpPr>
          <a:xfrm>
            <a:off x="12318105" y="9604957"/>
            <a:ext cx="2276575" cy="243575"/>
            <a:chOff x="12318106" y="9774691"/>
            <a:chExt cx="1207502" cy="243575"/>
          </a:xfrm>
        </p:grpSpPr>
        <p:sp>
          <p:nvSpPr>
            <p:cNvPr id="743" name="직사각형 742"/>
            <p:cNvSpPr/>
            <p:nvPr/>
          </p:nvSpPr>
          <p:spPr>
            <a:xfrm>
              <a:off x="12318106" y="9774691"/>
              <a:ext cx="563808" cy="24357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lvl="2" algn="ctr" defTabSz="1067672" latinLnBrk="0">
                <a:spcBef>
                  <a:spcPct val="40000"/>
                </a:spcBef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lang="ko-KR" altLang="en-US" sz="900" spc="-51" dirty="0" smtClean="0">
                  <a:solidFill>
                    <a:schemeClr val="bg1"/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도메인</a:t>
              </a:r>
            </a:p>
          </p:txBody>
        </p:sp>
        <p:sp>
          <p:nvSpPr>
            <p:cNvPr id="744" name="직사각형 743"/>
            <p:cNvSpPr/>
            <p:nvPr/>
          </p:nvSpPr>
          <p:spPr>
            <a:xfrm>
              <a:off x="12961800" y="9774691"/>
              <a:ext cx="563808" cy="24357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  <a:effectLst/>
          </p:spPr>
          <p:txBody>
            <a:bodyPr wrap="none" lIns="100710" tIns="50355" rIns="100710" bIns="50355" anchor="ctr"/>
            <a:lstStyle/>
            <a:p>
              <a:pPr marL="0" lvl="2" indent="-228600" algn="ctr" defTabSz="1067672" fontAlgn="base" latinLnBrk="0">
                <a:lnSpc>
                  <a:spcPct val="120000"/>
                </a:lnSpc>
                <a:spcBef>
                  <a:spcPct val="40000"/>
                </a:spcBef>
                <a:spcAft>
                  <a:spcPts val="246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855292" algn="l"/>
                </a:tabLst>
                <a:defRPr/>
              </a:pPr>
              <a:r>
                <a:rPr kumimoji="1" lang="ko-KR" altLang="en-US" sz="900" spc="-5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itchFamily="50" charset="-127"/>
                  <a:sym typeface="Monotype Sorts"/>
                </a:rPr>
                <a:t>주제영역</a:t>
              </a:r>
            </a:p>
          </p:txBody>
        </p:sp>
      </p:grpSp>
      <p:sp>
        <p:nvSpPr>
          <p:cNvPr id="745" name="화이트투명사각판"/>
          <p:cNvSpPr/>
          <p:nvPr/>
        </p:nvSpPr>
        <p:spPr bwMode="auto">
          <a:xfrm>
            <a:off x="11917685" y="9547860"/>
            <a:ext cx="253643" cy="666744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 w="6350" cap="flat" cmpd="sng" algn="ctr">
            <a:solidFill>
              <a:schemeClr val="accent5">
                <a:lumMod val="50000"/>
              </a:schemeClr>
            </a:solidFill>
            <a:prstDash val="solid"/>
          </a:ln>
          <a:effectLst/>
        </p:spPr>
        <p:txBody>
          <a:bodyPr vert="eaVert" lIns="36000" tIns="0" rIns="0" bIns="0" rtlCol="0" anchor="ctr" anchorCtr="0"/>
          <a:lstStyle/>
          <a:p>
            <a:pPr marL="0" lvl="2" indent="-185246" algn="ctr" defTabSz="1067672" fontAlgn="base">
              <a:lnSpc>
                <a:spcPct val="120000"/>
              </a:lnSpc>
              <a:spcAft>
                <a:spcPts val="246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855292" algn="l"/>
              </a:tabLst>
              <a:defRPr/>
            </a:pPr>
            <a:r>
              <a:rPr lang="ko-KR" altLang="en-US" sz="12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범례</a:t>
            </a:r>
          </a:p>
        </p:txBody>
      </p:sp>
      <p:grpSp>
        <p:nvGrpSpPr>
          <p:cNvPr id="751" name="그룹 750"/>
          <p:cNvGrpSpPr/>
          <p:nvPr/>
        </p:nvGrpSpPr>
        <p:grpSpPr>
          <a:xfrm>
            <a:off x="5890001" y="4681395"/>
            <a:ext cx="193094" cy="193094"/>
            <a:chOff x="5184893" y="4040188"/>
            <a:chExt cx="2828925" cy="2828925"/>
          </a:xfrm>
        </p:grpSpPr>
        <p:sp>
          <p:nvSpPr>
            <p:cNvPr id="752" name="타원 751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53" name="Picture 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57" name="그룹 756"/>
          <p:cNvGrpSpPr/>
          <p:nvPr/>
        </p:nvGrpSpPr>
        <p:grpSpPr>
          <a:xfrm>
            <a:off x="7733316" y="3387600"/>
            <a:ext cx="193094" cy="193094"/>
            <a:chOff x="5184893" y="4040188"/>
            <a:chExt cx="2828925" cy="2828925"/>
          </a:xfrm>
        </p:grpSpPr>
        <p:sp>
          <p:nvSpPr>
            <p:cNvPr id="758" name="타원 757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59" name="Picture 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0" name="그룹 759"/>
          <p:cNvGrpSpPr/>
          <p:nvPr/>
        </p:nvGrpSpPr>
        <p:grpSpPr>
          <a:xfrm>
            <a:off x="9775288" y="5574305"/>
            <a:ext cx="193094" cy="193094"/>
            <a:chOff x="5184893" y="4040188"/>
            <a:chExt cx="2828925" cy="2828925"/>
          </a:xfrm>
        </p:grpSpPr>
        <p:sp>
          <p:nvSpPr>
            <p:cNvPr id="761" name="타원 760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62" name="Picture 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3" name="그룹 762"/>
          <p:cNvGrpSpPr/>
          <p:nvPr/>
        </p:nvGrpSpPr>
        <p:grpSpPr>
          <a:xfrm>
            <a:off x="10004799" y="7124770"/>
            <a:ext cx="193094" cy="193094"/>
            <a:chOff x="5184893" y="4040188"/>
            <a:chExt cx="2828925" cy="2828925"/>
          </a:xfrm>
        </p:grpSpPr>
        <p:sp>
          <p:nvSpPr>
            <p:cNvPr id="764" name="타원 763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65" name="Picture 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6" name="그룹 765"/>
          <p:cNvGrpSpPr/>
          <p:nvPr/>
        </p:nvGrpSpPr>
        <p:grpSpPr>
          <a:xfrm>
            <a:off x="12265155" y="9866704"/>
            <a:ext cx="193094" cy="193094"/>
            <a:chOff x="5184893" y="4040188"/>
            <a:chExt cx="2828925" cy="2828925"/>
          </a:xfrm>
        </p:grpSpPr>
        <p:sp>
          <p:nvSpPr>
            <p:cNvPr id="767" name="타원 766"/>
            <p:cNvSpPr/>
            <p:nvPr/>
          </p:nvSpPr>
          <p:spPr>
            <a:xfrm>
              <a:off x="5498709" y="4354004"/>
              <a:ext cx="2201292" cy="220129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68" name="Picture 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84893" y="4040188"/>
              <a:ext cx="2828925" cy="282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70" name="Picture 6" descr="database ico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604115" y="9887640"/>
            <a:ext cx="365797" cy="278623"/>
          </a:xfrm>
          <a:prstGeom prst="rect">
            <a:avLst/>
          </a:prstGeom>
          <a:noFill/>
        </p:spPr>
      </p:pic>
      <p:sp>
        <p:nvSpPr>
          <p:cNvPr id="423" name="슬라이드 번호 개체 틀 5"/>
          <p:cNvSpPr txBox="1">
            <a:spLocks/>
          </p:cNvSpPr>
          <p:nvPr/>
        </p:nvSpPr>
        <p:spPr>
          <a:xfrm>
            <a:off x="1127998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marL="0" marR="0" lvl="0" indent="0" algn="ctr" defTabSz="14997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Medium" pitchFamily="18" charset="-127"/>
                <a:ea typeface="KoPub돋움체 Medium" pitchFamily="18" charset="-127"/>
                <a:cs typeface="+mn-cs"/>
              </a:rPr>
              <a:t>Ⅱ-9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oPub돋움체 Medium" pitchFamily="18" charset="-127"/>
              <a:ea typeface="KoPub돋움체 Medium" pitchFamily="18" charset="-127"/>
              <a:cs typeface="+mn-cs"/>
            </a:endParaRPr>
          </a:p>
        </p:txBody>
      </p:sp>
      <p:sp>
        <p:nvSpPr>
          <p:cNvPr id="424" name="슬라이드 번호 개체 틀 5"/>
          <p:cNvSpPr txBox="1">
            <a:spLocks/>
          </p:cNvSpPr>
          <p:nvPr/>
        </p:nvSpPr>
        <p:spPr>
          <a:xfrm>
            <a:off x="3717131" y="10394754"/>
            <a:ext cx="342900" cy="220662"/>
          </a:xfrm>
          <a:prstGeom prst="rect">
            <a:avLst/>
          </a:prstGeom>
        </p:spPr>
        <p:txBody>
          <a:bodyPr wrap="none"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marL="0" marR="0" lvl="0" indent="0" algn="ctr" defTabSz="14997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Medium" pitchFamily="18" charset="-127"/>
                <a:ea typeface="KoPub돋움체 Medium" pitchFamily="18" charset="-127"/>
                <a:cs typeface="+mn-cs"/>
              </a:rPr>
              <a:t>Ⅱ-8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oPub돋움체 Medium" pitchFamily="18" charset="-127"/>
              <a:ea typeface="KoPub돋움체 Medium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62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768</Words>
  <Application>Microsoft Office PowerPoint</Application>
  <PresentationFormat>사용자 지정</PresentationFormat>
  <Paragraphs>350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3" baseType="lpstr">
      <vt:lpstr>Arial Unicode MS</vt:lpstr>
      <vt:lpstr>KoPub돋움체 Bold</vt:lpstr>
      <vt:lpstr>KoPub돋움체 Medium</vt:lpstr>
      <vt:lpstr>Monotype Sorts</vt:lpstr>
      <vt:lpstr>나눔고딕</vt:lpstr>
      <vt:lpstr>맑은 고딕</vt:lpstr>
      <vt:lpstr>-웹윤고딕130</vt:lpstr>
      <vt:lpstr>Arial</vt:lpstr>
      <vt:lpstr>Times New Roman</vt:lpstr>
      <vt:lpstr>Wingdings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kang</dc:creator>
  <cp:lastModifiedBy>임석준</cp:lastModifiedBy>
  <cp:revision>136</cp:revision>
  <dcterms:created xsi:type="dcterms:W3CDTF">2015-10-28T13:12:23Z</dcterms:created>
  <dcterms:modified xsi:type="dcterms:W3CDTF">2016-03-01T07:10:59Z</dcterms:modified>
</cp:coreProperties>
</file>