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334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0" y="5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2EC81-E64C-49C9-AE60-7718EE80B826}" type="datetimeFigureOut">
              <a:rPr lang="ko-KR" altLang="en-US" smtClean="0"/>
              <a:t>2024-05-23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23F7B-5EC9-438D-A935-7B4D71C231D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146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Detail</a:t>
            </a:r>
            <a:r>
              <a:rPr lang="ko-KR" altLang="en-US" dirty="0"/>
              <a:t>하게 설명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8A35F2-6331-49D4-8813-E163F37982F4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74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0737205-3BB0-46C4-8A25-644A9F2BFD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E6C2FB59-B2EB-48C4-82E5-B7329E34A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515" y="2138606"/>
            <a:ext cx="6942771" cy="47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ko-KR" altLang="en-US" sz="2400" b="1" kern="1200" baseline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altLang="ko-KR" dirty="0"/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F8D2D0CE-8540-40BD-A9B4-08315B190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515" y="2655962"/>
            <a:ext cx="6934200" cy="31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marL="0" marR="0" indent="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lang="ko-KR" altLang="en-US" sz="16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83587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DAE3A0D-0162-B858-5536-DD33234CD802}"/>
              </a:ext>
            </a:extLst>
          </p:cNvPr>
          <p:cNvCxnSpPr/>
          <p:nvPr userDrawn="1"/>
        </p:nvCxnSpPr>
        <p:spPr bwMode="auto">
          <a:xfrm>
            <a:off x="381794" y="527050"/>
            <a:ext cx="914241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527A08D4-19D2-9218-4770-9782B570BB53}"/>
              </a:ext>
            </a:extLst>
          </p:cNvPr>
          <p:cNvCxnSpPr>
            <a:cxnSpLocks/>
          </p:cNvCxnSpPr>
          <p:nvPr userDrawn="1"/>
        </p:nvCxnSpPr>
        <p:spPr>
          <a:xfrm>
            <a:off x="7619575" y="6678427"/>
            <a:ext cx="1571317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CB8E3761-953B-BD97-C2BD-F87ABAB002CB}"/>
              </a:ext>
            </a:extLst>
          </p:cNvPr>
          <p:cNvCxnSpPr>
            <a:cxnSpLocks/>
          </p:cNvCxnSpPr>
          <p:nvPr userDrawn="1"/>
        </p:nvCxnSpPr>
        <p:spPr>
          <a:xfrm>
            <a:off x="1727200" y="6678427"/>
            <a:ext cx="559224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5B5649-49F2-61B3-1B21-A9D70F168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C2E1-E767-4538-9C81-27927BCEED0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53854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63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 bwMode="auto">
          <a:xfrm>
            <a:off x="6770637" y="155673"/>
            <a:ext cx="2790875" cy="36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/>
            <a:r>
              <a:rPr kumimoji="0" lang="en-US" altLang="ko-KR" sz="1300" dirty="0"/>
              <a:t>2.4 </a:t>
            </a:r>
            <a:r>
              <a:rPr kumimoji="0" lang="ko-KR" altLang="en-US" sz="1300"/>
              <a:t>소프트웨어 구성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74394" y="620713"/>
            <a:ext cx="9192021" cy="492451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0941" y="5545724"/>
            <a:ext cx="9192021" cy="8356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Wingdings" pitchFamily="2" charset="2"/>
              <a:buChar char="§"/>
            </a:pP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WEB / WAS 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버전 및 기타 사용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SW </a:t>
            </a:r>
            <a:r>
              <a:rPr lang="ko-KR" altLang="en-US" sz="1200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모듈등을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 명시 </a:t>
            </a:r>
            <a:endParaRPr lang="en-US" altLang="ko-KR" sz="1200" b="1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기술문의가 가능한 담당자 연락처 요청 </a:t>
            </a:r>
            <a:endParaRPr lang="en-US" altLang="ko-KR" sz="1200" b="1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  <a:p>
            <a:pPr marL="171450" lvl="0" indent="-171450">
              <a:buFont typeface="Wingdings" pitchFamily="2" charset="2"/>
              <a:buChar char="§"/>
            </a:pP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연계 부위는 연계 솔루션 및 통신 방식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(CTI – API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통신 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,  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소켓 통신</a:t>
            </a:r>
            <a:r>
              <a:rPr lang="en-US" altLang="ko-KR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) </a:t>
            </a:r>
            <a:r>
              <a:rPr lang="ko-KR" alt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+mn-ea"/>
              </a:rPr>
              <a:t>적용 </a:t>
            </a:r>
            <a:endParaRPr lang="en-US" altLang="ko-KR" sz="1200" dirty="0">
              <a:solidFill>
                <a:prstClr val="black">
                  <a:lumMod val="95000"/>
                  <a:lumOff val="5000"/>
                </a:prstClr>
              </a:solidFill>
              <a:latin typeface="+mn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916030" y="980728"/>
            <a:ext cx="2752793" cy="1969101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녹취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WEB / DB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991583" y="1268760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991582" y="1538400"/>
            <a:ext cx="2629887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Vtm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-web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993487" y="1834606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917286" y="3340196"/>
            <a:ext cx="2738490" cy="1841404"/>
          </a:xfrm>
          <a:prstGeom prst="roundRect">
            <a:avLst>
              <a:gd name="adj" fmla="val 4705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녹취 서버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991583" y="4529164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vtm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-switch-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dmcc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778329" y="1890773"/>
            <a:ext cx="717734" cy="99131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외부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상담</a:t>
            </a: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</a:t>
            </a:r>
          </a:p>
          <a:p>
            <a:pPr algn="ctr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API</a:t>
            </a:r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통신</a:t>
            </a:r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957673" y="1196752"/>
            <a:ext cx="360040" cy="400860"/>
            <a:chOff x="6320358" y="5165818"/>
            <a:chExt cx="432048" cy="616884"/>
          </a:xfrm>
        </p:grpSpPr>
        <p:sp>
          <p:nvSpPr>
            <p:cNvPr id="22" name="양쪽 모서리가 둥근 사각형 21"/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3" name="타원 22"/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74367" y="1597612"/>
            <a:ext cx="512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+mn-ea"/>
                <a:ea typeface="+mn-ea"/>
              </a:rPr>
              <a:t>User</a:t>
            </a:r>
            <a:endParaRPr lang="ko-KR" altLang="en-US" sz="1000" dirty="0">
              <a:latin typeface="+mn-ea"/>
              <a:ea typeface="+mn-ea"/>
            </a:endParaRPr>
          </a:p>
        </p:txBody>
      </p:sp>
      <p:cxnSp>
        <p:nvCxnSpPr>
          <p:cNvPr id="25" name="직선 화살표 연결선 24"/>
          <p:cNvCxnSpPr>
            <a:cxnSpLocks/>
          </p:cNvCxnSpPr>
          <p:nvPr/>
        </p:nvCxnSpPr>
        <p:spPr>
          <a:xfrm>
            <a:off x="1280039" y="1340768"/>
            <a:ext cx="635991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>
            <a:cxnSpLocks/>
            <a:stCxn id="12" idx="0"/>
            <a:endCxn id="7" idx="2"/>
          </p:cNvCxnSpPr>
          <p:nvPr/>
        </p:nvCxnSpPr>
        <p:spPr>
          <a:xfrm flipV="1">
            <a:off x="3286531" y="2949829"/>
            <a:ext cx="5896" cy="390367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>
            <a:cxnSpLocks/>
          </p:cNvCxnSpPr>
          <p:nvPr/>
        </p:nvCxnSpPr>
        <p:spPr>
          <a:xfrm>
            <a:off x="1480711" y="2204233"/>
            <a:ext cx="461695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>
            <a:cxnSpLocks/>
          </p:cNvCxnSpPr>
          <p:nvPr/>
        </p:nvCxnSpPr>
        <p:spPr>
          <a:xfrm>
            <a:off x="1480711" y="4624672"/>
            <a:ext cx="435319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슬라이드 번호 개체 틀 1">
            <a:extLst>
              <a:ext uri="{FF2B5EF4-FFF2-40B4-BE49-F238E27FC236}">
                <a16:creationId xmlns:a16="http://schemas.microsoft.com/office/drawing/2014/main" id="{3F4AF2A0-8320-439C-BB1E-F14F5A90D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8953" y="6435274"/>
            <a:ext cx="400182" cy="365125"/>
          </a:xfrm>
        </p:spPr>
        <p:txBody>
          <a:bodyPr/>
          <a:lstStyle/>
          <a:p>
            <a:fld id="{E428C2E1-E767-4538-9C81-27927BCEED05}" type="slidenum">
              <a:rPr lang="ko-KR" altLang="en-US" smtClean="0"/>
              <a:t>1</a:t>
            </a:fld>
            <a:endParaRPr lang="ko-KR" altLang="en-US" dirty="0"/>
          </a:p>
        </p:txBody>
      </p:sp>
      <p:sp>
        <p:nvSpPr>
          <p:cNvPr id="74" name="제목 1">
            <a:extLst>
              <a:ext uri="{FF2B5EF4-FFF2-40B4-BE49-F238E27FC236}">
                <a16:creationId xmlns:a16="http://schemas.microsoft.com/office/drawing/2014/main" id="{87EDDC1C-3035-431B-BB5F-23A2A62A2B3C}"/>
              </a:ext>
            </a:extLst>
          </p:cNvPr>
          <p:cNvSpPr txBox="1">
            <a:spLocks/>
          </p:cNvSpPr>
          <p:nvPr/>
        </p:nvSpPr>
        <p:spPr bwMode="auto">
          <a:xfrm>
            <a:off x="381000" y="88271"/>
            <a:ext cx="3011859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lang="ko-KR" altLang="en-US" sz="1400" b="1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시스템 아키텍처 구성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5DC958-1EBE-F542-4CC3-2B88A262D1F5}"/>
              </a:ext>
            </a:extLst>
          </p:cNvPr>
          <p:cNvSpPr/>
          <p:nvPr/>
        </p:nvSpPr>
        <p:spPr>
          <a:xfrm>
            <a:off x="1991583" y="2134885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 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3800DC4-1827-560B-43FB-040EB37B49F1}"/>
              </a:ext>
            </a:extLst>
          </p:cNvPr>
          <p:cNvSpPr/>
          <p:nvPr/>
        </p:nvSpPr>
        <p:spPr>
          <a:xfrm>
            <a:off x="1991582" y="243159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vtm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-switch-</a:t>
            </a:r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tsapi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5326A6D-9389-3B79-A960-D34B469413D9}"/>
              </a:ext>
            </a:extLst>
          </p:cNvPr>
          <p:cNvSpPr/>
          <p:nvPr/>
        </p:nvSpPr>
        <p:spPr>
          <a:xfrm>
            <a:off x="1993487" y="363947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C164317-F9EB-58E0-917D-CB25F68B55AE}"/>
              </a:ext>
            </a:extLst>
          </p:cNvPr>
          <p:cNvSpPr/>
          <p:nvPr/>
        </p:nvSpPr>
        <p:spPr>
          <a:xfrm>
            <a:off x="1991583" y="3938760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VTM PRO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7510A9F-C5B5-E065-FBD1-D3919A9DC609}"/>
              </a:ext>
            </a:extLst>
          </p:cNvPr>
          <p:cNvSpPr/>
          <p:nvPr/>
        </p:nvSpPr>
        <p:spPr>
          <a:xfrm>
            <a:off x="1991583" y="4240548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stt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-connector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모서리가 둥근 직사각형 6">
            <a:extLst>
              <a:ext uri="{FF2B5EF4-FFF2-40B4-BE49-F238E27FC236}">
                <a16:creationId xmlns:a16="http://schemas.microsoft.com/office/drawing/2014/main" id="{51E107A1-240B-9AF3-5D7D-C6AE933C0277}"/>
              </a:ext>
            </a:extLst>
          </p:cNvPr>
          <p:cNvSpPr/>
          <p:nvPr/>
        </p:nvSpPr>
        <p:spPr>
          <a:xfrm>
            <a:off x="6098668" y="3527217"/>
            <a:ext cx="2752793" cy="1652244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녹취 시스템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BLACKBOX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B2E4032-658E-152B-277D-B28CD4CF86E3}"/>
              </a:ext>
            </a:extLst>
          </p:cNvPr>
          <p:cNvSpPr/>
          <p:nvPr/>
        </p:nvSpPr>
        <p:spPr>
          <a:xfrm>
            <a:off x="6160120" y="3826499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1FCDFFE-FE3D-26EC-783C-2624B7A64BE9}"/>
              </a:ext>
            </a:extLst>
          </p:cNvPr>
          <p:cNvSpPr/>
          <p:nvPr/>
        </p:nvSpPr>
        <p:spPr>
          <a:xfrm>
            <a:off x="6160120" y="4125781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D481579-4F18-5E41-F3E3-48BF066708CA}"/>
              </a:ext>
            </a:extLst>
          </p:cNvPr>
          <p:cNvSpPr/>
          <p:nvPr/>
        </p:nvSpPr>
        <p:spPr>
          <a:xfrm>
            <a:off x="6160120" y="4427569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vtm-blackbox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2" name="모서리가 둥근 직사각형 6">
            <a:extLst>
              <a:ext uri="{FF2B5EF4-FFF2-40B4-BE49-F238E27FC236}">
                <a16:creationId xmlns:a16="http://schemas.microsoft.com/office/drawing/2014/main" id="{3E7F8491-BD96-7A8D-CAF3-5836C5BEC9E1}"/>
              </a:ext>
            </a:extLst>
          </p:cNvPr>
          <p:cNvSpPr/>
          <p:nvPr/>
        </p:nvSpPr>
        <p:spPr>
          <a:xfrm>
            <a:off x="6098668" y="980727"/>
            <a:ext cx="2752793" cy="1969101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녹취시스템</a:t>
            </a:r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STORAGE</a:t>
            </a:r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7800B8C-8F1C-0C6C-BC81-FC1EE7452A01}"/>
              </a:ext>
            </a:extLst>
          </p:cNvPr>
          <p:cNvSpPr/>
          <p:nvPr/>
        </p:nvSpPr>
        <p:spPr>
          <a:xfrm>
            <a:off x="6160120" y="1280010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MariaDB 10.5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06DA97C-A190-6646-9366-FBCEF766C1E7}"/>
              </a:ext>
            </a:extLst>
          </p:cNvPr>
          <p:cNvSpPr/>
          <p:nvPr/>
        </p:nvSpPr>
        <p:spPr>
          <a:xfrm>
            <a:off x="6160120" y="1579292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Tomcat</a:t>
            </a:r>
            <a:r>
              <a: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DDFCC87-F35B-63F3-327C-489F158A46AF}"/>
              </a:ext>
            </a:extLst>
          </p:cNvPr>
          <p:cNvSpPr/>
          <p:nvPr/>
        </p:nvSpPr>
        <p:spPr>
          <a:xfrm>
            <a:off x="6160120" y="1881080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storageserver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91E3EE1-1E0F-C800-85BC-BE2804F9B219}"/>
              </a:ext>
            </a:extLst>
          </p:cNvPr>
          <p:cNvSpPr/>
          <p:nvPr/>
        </p:nvSpPr>
        <p:spPr>
          <a:xfrm>
            <a:off x="6160120" y="2180362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vtm-userapp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C14ED822-BD12-E67F-FAB2-32DA97EBC6B8}"/>
              </a:ext>
            </a:extLst>
          </p:cNvPr>
          <p:cNvSpPr/>
          <p:nvPr/>
        </p:nvSpPr>
        <p:spPr>
          <a:xfrm>
            <a:off x="6160120" y="2472692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 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3EB7548F-EEA7-7D53-148A-6E9A95174099}"/>
              </a:ext>
            </a:extLst>
          </p:cNvPr>
          <p:cNvCxnSpPr>
            <a:cxnSpLocks/>
          </p:cNvCxnSpPr>
          <p:nvPr/>
        </p:nvCxnSpPr>
        <p:spPr>
          <a:xfrm>
            <a:off x="4668823" y="1340768"/>
            <a:ext cx="1429845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8D968C48-95AD-C704-7C8E-68EC73B67004}"/>
              </a:ext>
            </a:extLst>
          </p:cNvPr>
          <p:cNvCxnSpPr>
            <a:cxnSpLocks/>
            <a:stCxn id="42" idx="2"/>
            <a:endCxn id="37" idx="0"/>
          </p:cNvCxnSpPr>
          <p:nvPr/>
        </p:nvCxnSpPr>
        <p:spPr>
          <a:xfrm>
            <a:off x="7475065" y="2949828"/>
            <a:ext cx="0" cy="577389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BCFF4DA6-3C18-A4BF-8AEB-DD596591F9B8}"/>
              </a:ext>
            </a:extLst>
          </p:cNvPr>
          <p:cNvCxnSpPr>
            <a:cxnSpLocks/>
            <a:stCxn id="12" idx="3"/>
            <a:endCxn id="42" idx="1"/>
          </p:cNvCxnSpPr>
          <p:nvPr/>
        </p:nvCxnSpPr>
        <p:spPr>
          <a:xfrm flipV="1">
            <a:off x="4655776" y="1965278"/>
            <a:ext cx="1442892" cy="2295620"/>
          </a:xfrm>
          <a:prstGeom prst="bentConnector3">
            <a:avLst>
              <a:gd name="adj1" fmla="val 50000"/>
            </a:avLst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F0E1B892-F7DD-F063-2208-DA2DE28F68BF}"/>
              </a:ext>
            </a:extLst>
          </p:cNvPr>
          <p:cNvSpPr/>
          <p:nvPr/>
        </p:nvSpPr>
        <p:spPr>
          <a:xfrm>
            <a:off x="1991583" y="4828494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 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792ADD99-A946-1F98-B502-055B60157108}"/>
              </a:ext>
            </a:extLst>
          </p:cNvPr>
          <p:cNvSpPr/>
          <p:nvPr/>
        </p:nvSpPr>
        <p:spPr>
          <a:xfrm>
            <a:off x="6160120" y="4744242"/>
            <a:ext cx="2629888" cy="2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RHEL 8.5</a:t>
            </a:r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1" name="모서리가 둥근 직사각형 19">
            <a:extLst>
              <a:ext uri="{FF2B5EF4-FFF2-40B4-BE49-F238E27FC236}">
                <a16:creationId xmlns:a16="http://schemas.microsoft.com/office/drawing/2014/main" id="{BE623375-4AC9-652B-25C7-73A3DCF682D7}"/>
              </a:ext>
            </a:extLst>
          </p:cNvPr>
          <p:cNvSpPr/>
          <p:nvPr/>
        </p:nvSpPr>
        <p:spPr>
          <a:xfrm>
            <a:off x="778329" y="3090759"/>
            <a:ext cx="717734" cy="99131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외부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PBX</a:t>
            </a:r>
          </a:p>
          <a:p>
            <a:pPr algn="ctr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소켓통신</a:t>
            </a:r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2" name="모서리가 둥근 직사각형 19">
            <a:extLst>
              <a:ext uri="{FF2B5EF4-FFF2-40B4-BE49-F238E27FC236}">
                <a16:creationId xmlns:a16="http://schemas.microsoft.com/office/drawing/2014/main" id="{488754FC-1A54-4F36-F74F-E91A1BF621E3}"/>
              </a:ext>
            </a:extLst>
          </p:cNvPr>
          <p:cNvSpPr/>
          <p:nvPr/>
        </p:nvSpPr>
        <p:spPr>
          <a:xfrm>
            <a:off x="778329" y="4260898"/>
            <a:ext cx="717734" cy="991315"/>
          </a:xfrm>
          <a:prstGeom prst="roundRect">
            <a:avLst>
              <a:gd name="adj" fmla="val 304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외부</a:t>
            </a:r>
            <a:endParaRPr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연동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b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STT</a:t>
            </a:r>
          </a:p>
          <a:p>
            <a:pPr algn="ctr"/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소켓통신</a:t>
            </a:r>
            <a:endParaRPr lang="en-US" altLang="ko-KR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73" name="직선 화살표 연결선 72">
            <a:extLst>
              <a:ext uri="{FF2B5EF4-FFF2-40B4-BE49-F238E27FC236}">
                <a16:creationId xmlns:a16="http://schemas.microsoft.com/office/drawing/2014/main" id="{384A5174-7250-C45C-4E23-D79844F30EC6}"/>
              </a:ext>
            </a:extLst>
          </p:cNvPr>
          <p:cNvCxnSpPr>
            <a:cxnSpLocks/>
          </p:cNvCxnSpPr>
          <p:nvPr/>
        </p:nvCxnSpPr>
        <p:spPr>
          <a:xfrm>
            <a:off x="1480711" y="3840900"/>
            <a:ext cx="435319" cy="0"/>
          </a:xfrm>
          <a:prstGeom prst="straightConnector1">
            <a:avLst/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연결선: 꺾임 79">
            <a:extLst>
              <a:ext uri="{FF2B5EF4-FFF2-40B4-BE49-F238E27FC236}">
                <a16:creationId xmlns:a16="http://schemas.microsoft.com/office/drawing/2014/main" id="{E7FC9467-E533-1EDE-0D0E-4319C148D007}"/>
              </a:ext>
            </a:extLst>
          </p:cNvPr>
          <p:cNvCxnSpPr>
            <a:cxnSpLocks/>
            <a:stCxn id="71" idx="3"/>
            <a:endCxn id="32" idx="1"/>
          </p:cNvCxnSpPr>
          <p:nvPr/>
        </p:nvCxnSpPr>
        <p:spPr>
          <a:xfrm flipV="1">
            <a:off x="1496063" y="2557598"/>
            <a:ext cx="495519" cy="1028819"/>
          </a:xfrm>
          <a:prstGeom prst="bentConnector3">
            <a:avLst>
              <a:gd name="adj1" fmla="val 50000"/>
            </a:avLst>
          </a:prstGeom>
          <a:ln w="25400">
            <a:solidFill>
              <a:schemeClr val="bg1">
                <a:lumMod val="6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396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1205</TotalTime>
  <Words>112</Words>
  <Application>Microsoft Office PowerPoint</Application>
  <PresentationFormat>A4 용지(210x297mm)</PresentationFormat>
  <Paragraphs>41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범정부 AI기반 통합 콜센터 구축</dc:title>
  <dc:creator>민수 김</dc:creator>
  <cp:lastModifiedBy>승배 김</cp:lastModifiedBy>
  <cp:revision>99</cp:revision>
  <dcterms:created xsi:type="dcterms:W3CDTF">2023-05-09T05:23:50Z</dcterms:created>
  <dcterms:modified xsi:type="dcterms:W3CDTF">2024-05-23T05:40:33Z</dcterms:modified>
</cp:coreProperties>
</file>