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8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034E78-7F5D-4C2E-B375-FC64B27BC917}" styleName="어두운 스타일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03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4B51-70CC-4AD6-A0C4-C173AD5AE0D8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D30E-4D2A-40C2-A65E-9F96DDC51F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7740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4B51-70CC-4AD6-A0C4-C173AD5AE0D8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D30E-4D2A-40C2-A65E-9F96DDC51F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08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4B51-70CC-4AD6-A0C4-C173AD5AE0D8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D30E-4D2A-40C2-A65E-9F96DDC51F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06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4B51-70CC-4AD6-A0C4-C173AD5AE0D8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D30E-4D2A-40C2-A65E-9F96DDC51F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3391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4B51-70CC-4AD6-A0C4-C173AD5AE0D8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D30E-4D2A-40C2-A65E-9F96DDC51F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808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4B51-70CC-4AD6-A0C4-C173AD5AE0D8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D30E-4D2A-40C2-A65E-9F96DDC51F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7955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4B51-70CC-4AD6-A0C4-C173AD5AE0D8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D30E-4D2A-40C2-A65E-9F96DDC51F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3826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4B51-70CC-4AD6-A0C4-C173AD5AE0D8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D30E-4D2A-40C2-A65E-9F96DDC51F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2581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4B51-70CC-4AD6-A0C4-C173AD5AE0D8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D30E-4D2A-40C2-A65E-9F96DDC51F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4903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4B51-70CC-4AD6-A0C4-C173AD5AE0D8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D30E-4D2A-40C2-A65E-9F96DDC51F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0195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04B51-70CC-4AD6-A0C4-C173AD5AE0D8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0D30E-4D2A-40C2-A65E-9F96DDC51F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5677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04B51-70CC-4AD6-A0C4-C173AD5AE0D8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0D30E-4D2A-40C2-A65E-9F96DDC51F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474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_x203366704" descr="EMB0000134454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32656"/>
            <a:ext cx="4608512" cy="28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_x203366304" descr="EMB0000134454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416117"/>
            <a:ext cx="5759450" cy="341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24130" y="44624"/>
            <a:ext cx="27903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smtClean="0"/>
              <a:t>하드웨어 및 인프라 구성</a:t>
            </a:r>
            <a:endParaRPr lang="ko-KR" altLang="en-US" sz="1200"/>
          </a:p>
        </p:txBody>
      </p:sp>
      <p:sp>
        <p:nvSpPr>
          <p:cNvPr id="8" name="TextBox 7"/>
          <p:cNvSpPr txBox="1"/>
          <p:nvPr/>
        </p:nvSpPr>
        <p:spPr>
          <a:xfrm>
            <a:off x="124130" y="3140968"/>
            <a:ext cx="27903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smtClean="0"/>
              <a:t>소프트웨어 구성</a:t>
            </a:r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3694572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265131" y="1656293"/>
            <a:ext cx="61427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 smtClean="0">
                <a:latin typeface="+mn-ea"/>
              </a:rPr>
              <a:t>WEB</a:t>
            </a:r>
            <a:r>
              <a:rPr lang="ko-KR" altLang="en-US" sz="800" b="1" dirty="0" smtClean="0">
                <a:latin typeface="+mn-ea"/>
              </a:rPr>
              <a:t>서버</a:t>
            </a:r>
            <a:endParaRPr lang="ko-KR" altLang="en-US" sz="800" b="1" dirty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73676" y="1656293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b="1" smtClean="0">
                <a:latin typeface="+mn-ea"/>
              </a:rPr>
              <a:t>통합연계</a:t>
            </a:r>
            <a:endParaRPr lang="ko-KR" altLang="en-US" sz="800" b="1" dirty="0">
              <a:latin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66739" y="282339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b="1" smtClean="0">
                <a:latin typeface="+mn-ea"/>
              </a:rPr>
              <a:t>통합연계</a:t>
            </a:r>
            <a:endParaRPr lang="ko-KR" altLang="en-US" sz="800" b="1" dirty="0">
              <a:latin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87222" y="2823394"/>
            <a:ext cx="6238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smtClean="0">
                <a:latin typeface="+mn-ea"/>
              </a:rPr>
              <a:t>WAS</a:t>
            </a:r>
            <a:r>
              <a:rPr lang="ko-KR" altLang="en-US" sz="800" b="1" smtClean="0">
                <a:latin typeface="+mn-ea"/>
              </a:rPr>
              <a:t>서버</a:t>
            </a:r>
            <a:endParaRPr lang="ko-KR" altLang="en-US" sz="800" b="1" dirty="0">
              <a:latin typeface="+mn-ea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346685" y="2403489"/>
            <a:ext cx="7790446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273444" y="2823394"/>
            <a:ext cx="61427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 smtClean="0">
                <a:latin typeface="+mn-ea"/>
              </a:rPr>
              <a:t>WEB</a:t>
            </a:r>
            <a:r>
              <a:rPr lang="ko-KR" altLang="en-US" sz="800" b="1" dirty="0" smtClean="0">
                <a:latin typeface="+mn-ea"/>
              </a:rPr>
              <a:t>서버</a:t>
            </a:r>
            <a:endParaRPr lang="ko-KR" altLang="en-US" sz="800" b="1" dirty="0">
              <a:latin typeface="+mn-ea"/>
            </a:endParaRPr>
          </a:p>
        </p:txBody>
      </p:sp>
      <p:cxnSp>
        <p:nvCxnSpPr>
          <p:cNvPr id="17" name="직선 연결선 16"/>
          <p:cNvCxnSpPr/>
          <p:nvPr/>
        </p:nvCxnSpPr>
        <p:spPr>
          <a:xfrm>
            <a:off x="346685" y="1975101"/>
            <a:ext cx="7790446" cy="0"/>
          </a:xfrm>
          <a:prstGeom prst="line">
            <a:avLst/>
          </a:prstGeom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1549338" y="1842427"/>
            <a:ext cx="0" cy="126000"/>
          </a:xfrm>
          <a:prstGeom prst="line">
            <a:avLst/>
          </a:prstGeom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7561354" y="1842427"/>
            <a:ext cx="0" cy="126000"/>
          </a:xfrm>
          <a:prstGeom prst="line">
            <a:avLst/>
          </a:prstGeom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7806" y="1362359"/>
            <a:ext cx="207950" cy="3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12" descr="C:\Users\wslee\Desktop\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6676" y="1386314"/>
            <a:ext cx="293908" cy="32281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" name="직선 연결선 26"/>
          <p:cNvCxnSpPr/>
          <p:nvPr/>
        </p:nvCxnSpPr>
        <p:spPr>
          <a:xfrm flipH="1" flipV="1">
            <a:off x="1544996" y="2407548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 flipH="1" flipV="1">
            <a:off x="3462553" y="2391685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 flipH="1" flipV="1">
            <a:off x="7566573" y="2408456"/>
            <a:ext cx="594" cy="19703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1226" y="2490203"/>
            <a:ext cx="207950" cy="3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1615" y="2490203"/>
            <a:ext cx="207950" cy="3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12" descr="C:\Users\wslee\Desktop\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10421" y="2514731"/>
            <a:ext cx="293908" cy="322817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직사각형 34"/>
          <p:cNvSpPr/>
          <p:nvPr/>
        </p:nvSpPr>
        <p:spPr>
          <a:xfrm>
            <a:off x="65939" y="404664"/>
            <a:ext cx="9017626" cy="352839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160958" y="1656293"/>
            <a:ext cx="6238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smtClean="0">
                <a:latin typeface="+mn-ea"/>
              </a:rPr>
              <a:t>WAS</a:t>
            </a:r>
            <a:r>
              <a:rPr lang="ko-KR" altLang="en-US" sz="800" b="1" smtClean="0">
                <a:latin typeface="+mn-ea"/>
              </a:rPr>
              <a:t>서버</a:t>
            </a:r>
            <a:endParaRPr lang="ko-KR" altLang="en-US" sz="800" b="1" dirty="0">
              <a:latin typeface="+mn-ea"/>
            </a:endParaRPr>
          </a:p>
        </p:txBody>
      </p:sp>
      <p:pic>
        <p:nvPicPr>
          <p:cNvPr id="37" name="Picture 12" descr="C:\Users\wslee\Desktop\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1226" y="1362359"/>
            <a:ext cx="207950" cy="317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" name="직선 연결선 37"/>
          <p:cNvCxnSpPr/>
          <p:nvPr/>
        </p:nvCxnSpPr>
        <p:spPr>
          <a:xfrm>
            <a:off x="3462553" y="1842427"/>
            <a:ext cx="0" cy="126000"/>
          </a:xfrm>
          <a:prstGeom prst="line">
            <a:avLst/>
          </a:prstGeom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24130" y="44624"/>
            <a:ext cx="27903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smtClean="0"/>
              <a:t>서버 </a:t>
            </a:r>
            <a:r>
              <a:rPr lang="ko-KR" altLang="en-US" sz="1200" smtClean="0"/>
              <a:t>구성안</a:t>
            </a:r>
            <a:endParaRPr lang="ko-KR" altLang="en-US" sz="1200"/>
          </a:p>
        </p:txBody>
      </p:sp>
      <p:cxnSp>
        <p:nvCxnSpPr>
          <p:cNvPr id="50" name="직선 화살표 연결선 49"/>
          <p:cNvCxnSpPr/>
          <p:nvPr/>
        </p:nvCxnSpPr>
        <p:spPr>
          <a:xfrm>
            <a:off x="868073" y="1513176"/>
            <a:ext cx="4746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화살표 연결선 52"/>
          <p:cNvCxnSpPr/>
          <p:nvPr/>
        </p:nvCxnSpPr>
        <p:spPr>
          <a:xfrm>
            <a:off x="1791795" y="1513176"/>
            <a:ext cx="142036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화살표 연결선 54"/>
          <p:cNvCxnSpPr/>
          <p:nvPr/>
        </p:nvCxnSpPr>
        <p:spPr>
          <a:xfrm>
            <a:off x="3708328" y="1521209"/>
            <a:ext cx="1583752" cy="10699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화살표 연결선 76"/>
          <p:cNvCxnSpPr/>
          <p:nvPr/>
        </p:nvCxnSpPr>
        <p:spPr>
          <a:xfrm>
            <a:off x="868073" y="2678791"/>
            <a:ext cx="475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직선 화살표 연결선 77"/>
          <p:cNvCxnSpPr/>
          <p:nvPr/>
        </p:nvCxnSpPr>
        <p:spPr>
          <a:xfrm>
            <a:off x="1791795" y="2678791"/>
            <a:ext cx="142036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직선 화살표 연결선 78"/>
          <p:cNvCxnSpPr/>
          <p:nvPr/>
        </p:nvCxnSpPr>
        <p:spPr>
          <a:xfrm>
            <a:off x="3708328" y="2678791"/>
            <a:ext cx="158375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8" name="그룹 97"/>
          <p:cNvGrpSpPr/>
          <p:nvPr/>
        </p:nvGrpSpPr>
        <p:grpSpPr>
          <a:xfrm>
            <a:off x="209955" y="1254290"/>
            <a:ext cx="658118" cy="633822"/>
            <a:chOff x="227608" y="2254191"/>
            <a:chExt cx="658118" cy="633822"/>
          </a:xfrm>
        </p:grpSpPr>
        <p:grpSp>
          <p:nvGrpSpPr>
            <p:cNvPr id="45" name="그룹 44"/>
            <p:cNvGrpSpPr>
              <a:grpSpLocks/>
            </p:cNvGrpSpPr>
            <p:nvPr/>
          </p:nvGrpSpPr>
          <p:grpSpPr bwMode="auto">
            <a:xfrm>
              <a:off x="244234" y="2254191"/>
              <a:ext cx="641492" cy="462000"/>
              <a:chOff x="1144953" y="3125537"/>
              <a:chExt cx="550558" cy="458343"/>
            </a:xfrm>
          </p:grpSpPr>
          <p:pic>
            <p:nvPicPr>
              <p:cNvPr id="47" name="Picture 47" descr="business icon_2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11381" y="3198539"/>
                <a:ext cx="484130" cy="3676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8" name="Picture 48" descr="business icon_0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44953" y="3125537"/>
                <a:ext cx="329534" cy="4583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84" name="TextBox 83"/>
            <p:cNvSpPr txBox="1"/>
            <p:nvPr/>
          </p:nvSpPr>
          <p:spPr>
            <a:xfrm>
              <a:off x="227608" y="2672569"/>
              <a:ext cx="49244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민원</a:t>
              </a:r>
              <a:r>
                <a:rPr lang="ko-KR" altLang="en-US" sz="800">
                  <a:latin typeface="+mn-ea"/>
                </a:rPr>
                <a:t>인</a:t>
              </a:r>
              <a:endParaRPr lang="ko-KR" altLang="en-US" sz="800" dirty="0">
                <a:latin typeface="+mn-ea"/>
              </a:endParaRPr>
            </a:p>
          </p:txBody>
        </p:sp>
      </p:grpSp>
      <p:grpSp>
        <p:nvGrpSpPr>
          <p:cNvPr id="99" name="그룹 98"/>
          <p:cNvGrpSpPr/>
          <p:nvPr/>
        </p:nvGrpSpPr>
        <p:grpSpPr>
          <a:xfrm>
            <a:off x="226581" y="2419905"/>
            <a:ext cx="641492" cy="638688"/>
            <a:chOff x="244234" y="3390735"/>
            <a:chExt cx="641492" cy="638688"/>
          </a:xfrm>
        </p:grpSpPr>
        <p:grpSp>
          <p:nvGrpSpPr>
            <p:cNvPr id="76" name="그룹 75"/>
            <p:cNvGrpSpPr>
              <a:grpSpLocks/>
            </p:cNvGrpSpPr>
            <p:nvPr/>
          </p:nvGrpSpPr>
          <p:grpSpPr bwMode="auto">
            <a:xfrm>
              <a:off x="244234" y="3390735"/>
              <a:ext cx="641492" cy="462000"/>
              <a:chOff x="1144953" y="3125537"/>
              <a:chExt cx="550558" cy="458343"/>
            </a:xfrm>
          </p:grpSpPr>
          <p:pic>
            <p:nvPicPr>
              <p:cNvPr id="80" name="Picture 47" descr="business icon_2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11381" y="3198539"/>
                <a:ext cx="484130" cy="3676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1" name="Picture 48" descr="business icon_0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44953" y="3125537"/>
                <a:ext cx="329534" cy="4583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85" name="TextBox 84"/>
            <p:cNvSpPr txBox="1"/>
            <p:nvPr/>
          </p:nvSpPr>
          <p:spPr>
            <a:xfrm>
              <a:off x="251520" y="3813979"/>
              <a:ext cx="49244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담당자</a:t>
              </a:r>
              <a:endParaRPr lang="ko-KR" altLang="en-US" sz="800" dirty="0">
                <a:latin typeface="+mn-ea"/>
              </a:endParaRPr>
            </a:p>
          </p:txBody>
        </p:sp>
      </p:grpSp>
      <p:cxnSp>
        <p:nvCxnSpPr>
          <p:cNvPr id="86" name="직선 화살표 연결선 85"/>
          <p:cNvCxnSpPr/>
          <p:nvPr/>
        </p:nvCxnSpPr>
        <p:spPr>
          <a:xfrm>
            <a:off x="7801238" y="1542930"/>
            <a:ext cx="545621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7" name="그룹 96"/>
          <p:cNvGrpSpPr/>
          <p:nvPr/>
        </p:nvGrpSpPr>
        <p:grpSpPr>
          <a:xfrm>
            <a:off x="8327888" y="1318536"/>
            <a:ext cx="595035" cy="606507"/>
            <a:chOff x="8441461" y="2318437"/>
            <a:chExt cx="595035" cy="606507"/>
          </a:xfrm>
        </p:grpSpPr>
        <p:pic>
          <p:nvPicPr>
            <p:cNvPr id="72" name="Picture 137" descr="건물06"/>
            <p:cNvPicPr>
              <a:picLocks noChangeAspect="1" noChangeArrowheads="1"/>
            </p:cNvPicPr>
            <p:nvPr/>
          </p:nvPicPr>
          <p:blipFill>
            <a:blip r:embed="rId6" cstate="print"/>
            <a:srcRect l="16647" t="12837" r="16647" b="12837"/>
            <a:stretch>
              <a:fillRect/>
            </a:stretch>
          </p:blipFill>
          <p:spPr bwMode="auto">
            <a:xfrm>
              <a:off x="8532440" y="2318437"/>
              <a:ext cx="360040" cy="383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0" name="TextBox 89"/>
            <p:cNvSpPr txBox="1"/>
            <p:nvPr/>
          </p:nvSpPr>
          <p:spPr>
            <a:xfrm>
              <a:off x="8441461" y="2709500"/>
              <a:ext cx="59503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연계기관</a:t>
              </a:r>
              <a:endParaRPr lang="ko-KR" altLang="en-US" sz="800" dirty="0">
                <a:latin typeface="+mn-ea"/>
              </a:endParaRPr>
            </a:p>
          </p:txBody>
        </p:sp>
      </p:grpSp>
      <p:cxnSp>
        <p:nvCxnSpPr>
          <p:cNvPr id="94" name="직선 화살표 연결선 93"/>
          <p:cNvCxnSpPr/>
          <p:nvPr/>
        </p:nvCxnSpPr>
        <p:spPr>
          <a:xfrm>
            <a:off x="7801238" y="2678791"/>
            <a:ext cx="5472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그룹 95"/>
          <p:cNvGrpSpPr/>
          <p:nvPr/>
        </p:nvGrpSpPr>
        <p:grpSpPr>
          <a:xfrm>
            <a:off x="8327888" y="2477605"/>
            <a:ext cx="595035" cy="606507"/>
            <a:chOff x="8441461" y="3448435"/>
            <a:chExt cx="595035" cy="606507"/>
          </a:xfrm>
        </p:grpSpPr>
        <p:pic>
          <p:nvPicPr>
            <p:cNvPr id="93" name="Picture 137" descr="건물06"/>
            <p:cNvPicPr>
              <a:picLocks noChangeAspect="1" noChangeArrowheads="1"/>
            </p:cNvPicPr>
            <p:nvPr/>
          </p:nvPicPr>
          <p:blipFill>
            <a:blip r:embed="rId6" cstate="print"/>
            <a:srcRect l="16647" t="12837" r="16647" b="12837"/>
            <a:stretch>
              <a:fillRect/>
            </a:stretch>
          </p:blipFill>
          <p:spPr bwMode="auto">
            <a:xfrm>
              <a:off x="8532440" y="3448435"/>
              <a:ext cx="360040" cy="383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5" name="TextBox 94"/>
            <p:cNvSpPr txBox="1"/>
            <p:nvPr/>
          </p:nvSpPr>
          <p:spPr>
            <a:xfrm>
              <a:off x="8441461" y="3839498"/>
              <a:ext cx="59503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연계기관</a:t>
              </a:r>
              <a:endParaRPr lang="ko-KR" altLang="en-US" sz="800" dirty="0">
                <a:latin typeface="+mn-ea"/>
              </a:endParaRPr>
            </a:p>
          </p:txBody>
        </p:sp>
      </p:grpSp>
      <p:sp>
        <p:nvSpPr>
          <p:cNvPr id="102" name="타원 101"/>
          <p:cNvSpPr/>
          <p:nvPr/>
        </p:nvSpPr>
        <p:spPr>
          <a:xfrm>
            <a:off x="7909168" y="1828096"/>
            <a:ext cx="335240" cy="335240"/>
          </a:xfrm>
          <a:prstGeom prst="ellipse">
            <a:avLst/>
          </a:prstGeom>
          <a:solidFill>
            <a:schemeClr val="bg1"/>
          </a:solidFill>
          <a:ln w="19050">
            <a:solidFill>
              <a:srgbClr val="9AC69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03" name="타원 102"/>
          <p:cNvSpPr/>
          <p:nvPr/>
        </p:nvSpPr>
        <p:spPr>
          <a:xfrm>
            <a:off x="7909168" y="2258204"/>
            <a:ext cx="335240" cy="33524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05" name="TextBox 103"/>
          <p:cNvSpPr txBox="1">
            <a:spLocks noChangeArrowheads="1"/>
          </p:cNvSpPr>
          <p:nvPr/>
        </p:nvSpPr>
        <p:spPr bwMode="auto">
          <a:xfrm>
            <a:off x="7967471" y="2360634"/>
            <a:ext cx="23083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latinLnBrk="0"/>
            <a:r>
              <a:rPr lang="ko-KR" alt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내부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aphicFrame>
        <p:nvGraphicFramePr>
          <p:cNvPr id="69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696412"/>
              </p:ext>
            </p:extLst>
          </p:nvPr>
        </p:nvGraphicFramePr>
        <p:xfrm>
          <a:off x="552152" y="579160"/>
          <a:ext cx="1841287" cy="628320"/>
        </p:xfrm>
        <a:graphic>
          <a:graphicData uri="http://schemas.openxmlformats.org/drawingml/2006/table">
            <a:tbl>
              <a:tblPr/>
              <a:tblGrid>
                <a:gridCol w="666000"/>
                <a:gridCol w="1175287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Model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IBM P740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CPU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2.4 GHz</a:t>
                      </a:r>
                      <a:r>
                        <a:rPr kumimoji="1" lang="en-US" altLang="ko-KR" sz="700" b="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 * 2 Core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MEM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8</a:t>
                      </a:r>
                      <a:r>
                        <a:rPr kumimoji="1" lang="en-US" altLang="ko-KR" sz="700" b="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 GB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Disk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200</a:t>
                      </a:r>
                      <a:r>
                        <a:rPr kumimoji="1" lang="en-US" altLang="ko-KR" sz="700" b="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 GB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0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953776"/>
              </p:ext>
            </p:extLst>
          </p:nvPr>
        </p:nvGraphicFramePr>
        <p:xfrm>
          <a:off x="2520138" y="579160"/>
          <a:ext cx="1841287" cy="628320"/>
        </p:xfrm>
        <a:graphic>
          <a:graphicData uri="http://schemas.openxmlformats.org/drawingml/2006/table">
            <a:tbl>
              <a:tblPr/>
              <a:tblGrid>
                <a:gridCol w="666000"/>
                <a:gridCol w="1175287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Model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IBM P740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CPU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2.4 GHz</a:t>
                      </a:r>
                      <a:r>
                        <a:rPr kumimoji="1" lang="en-US" altLang="ko-KR" sz="700" b="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 * 4 Core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MEM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16</a:t>
                      </a:r>
                      <a:r>
                        <a:rPr kumimoji="1" lang="en-US" altLang="ko-KR" sz="700" b="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 GB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Disk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800 GB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3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93387"/>
              </p:ext>
            </p:extLst>
          </p:nvPr>
        </p:nvGraphicFramePr>
        <p:xfrm>
          <a:off x="6458024" y="579160"/>
          <a:ext cx="1841287" cy="628320"/>
        </p:xfrm>
        <a:graphic>
          <a:graphicData uri="http://schemas.openxmlformats.org/drawingml/2006/table">
            <a:tbl>
              <a:tblPr/>
              <a:tblGrid>
                <a:gridCol w="706264"/>
                <a:gridCol w="1135023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Model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IBM P720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CPU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2.4 GHz</a:t>
                      </a:r>
                      <a:r>
                        <a:rPr kumimoji="1" lang="en-US" altLang="ko-KR" sz="700" b="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 * 2 Core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MEM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8</a:t>
                      </a:r>
                      <a:r>
                        <a:rPr kumimoji="1" lang="en-US" altLang="ko-KR" sz="700" b="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 GB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Disk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2T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8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37977"/>
              </p:ext>
            </p:extLst>
          </p:nvPr>
        </p:nvGraphicFramePr>
        <p:xfrm>
          <a:off x="539552" y="3099440"/>
          <a:ext cx="1841287" cy="628320"/>
        </p:xfrm>
        <a:graphic>
          <a:graphicData uri="http://schemas.openxmlformats.org/drawingml/2006/table">
            <a:tbl>
              <a:tblPr/>
              <a:tblGrid>
                <a:gridCol w="666000"/>
                <a:gridCol w="1175287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Model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IBM P740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CPU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2.4 GHz</a:t>
                      </a:r>
                      <a:r>
                        <a:rPr kumimoji="1" lang="en-US" altLang="ko-KR" sz="700" b="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 * 2 Core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MEM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8</a:t>
                      </a:r>
                      <a:r>
                        <a:rPr kumimoji="1" lang="en-US" altLang="ko-KR" sz="700" b="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 GB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Disk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200</a:t>
                      </a:r>
                      <a:r>
                        <a:rPr kumimoji="1" lang="en-US" altLang="ko-KR" sz="700" b="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 GB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9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71143"/>
              </p:ext>
            </p:extLst>
          </p:nvPr>
        </p:nvGraphicFramePr>
        <p:xfrm>
          <a:off x="2507538" y="3099440"/>
          <a:ext cx="1841287" cy="628320"/>
        </p:xfrm>
        <a:graphic>
          <a:graphicData uri="http://schemas.openxmlformats.org/drawingml/2006/table">
            <a:tbl>
              <a:tblPr/>
              <a:tblGrid>
                <a:gridCol w="666000"/>
                <a:gridCol w="1175287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Model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IBM P740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CPU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2.4 GHz</a:t>
                      </a:r>
                      <a:r>
                        <a:rPr kumimoji="1" lang="en-US" altLang="ko-KR" sz="700" b="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 * 4 Core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MEM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16</a:t>
                      </a:r>
                      <a:r>
                        <a:rPr kumimoji="1" lang="en-US" altLang="ko-KR" sz="700" b="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 GB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Disk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800 GB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1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163445"/>
              </p:ext>
            </p:extLst>
          </p:nvPr>
        </p:nvGraphicFramePr>
        <p:xfrm>
          <a:off x="4475524" y="3099440"/>
          <a:ext cx="1841287" cy="628320"/>
        </p:xfrm>
        <a:graphic>
          <a:graphicData uri="http://schemas.openxmlformats.org/drawingml/2006/table">
            <a:tbl>
              <a:tblPr/>
              <a:tblGrid>
                <a:gridCol w="731948"/>
                <a:gridCol w="1109339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Model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IBM P740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CPU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2.4 GHz</a:t>
                      </a:r>
                      <a:r>
                        <a:rPr kumimoji="1" lang="en-US" altLang="ko-KR" sz="700" b="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 * 10 Core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MEM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40 GB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Disk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4T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2" name="Group 15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729957"/>
              </p:ext>
            </p:extLst>
          </p:nvPr>
        </p:nvGraphicFramePr>
        <p:xfrm>
          <a:off x="6445424" y="3099440"/>
          <a:ext cx="1841287" cy="628320"/>
        </p:xfrm>
        <a:graphic>
          <a:graphicData uri="http://schemas.openxmlformats.org/drawingml/2006/table">
            <a:tbl>
              <a:tblPr/>
              <a:tblGrid>
                <a:gridCol w="706264"/>
                <a:gridCol w="1135023"/>
              </a:tblGrid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Model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IBM P720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CPU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2.4 GHz</a:t>
                      </a:r>
                      <a:r>
                        <a:rPr kumimoji="1" lang="en-US" altLang="ko-KR" sz="700" b="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 * 2 Core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MEM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8</a:t>
                      </a:r>
                      <a:r>
                        <a:rPr kumimoji="1" lang="en-US" altLang="ko-KR" sz="700" b="0" kern="1200" baseline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 GB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02"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Disk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1" indent="-952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700" b="0" kern="120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Monotype Sorts"/>
                        </a:rPr>
                        <a:t>2T</a:t>
                      </a:r>
                      <a:endParaRPr kumimoji="1" lang="en-US" altLang="ko-KR" sz="700" b="0" kern="120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n-cs"/>
                        <a:sym typeface="Monotype Sorts"/>
                      </a:endParaRPr>
                    </a:p>
                  </a:txBody>
                  <a:tcPr marL="36000" marR="36000" marT="25200" marB="25200" anchor="ctr" horzOverflow="overflow">
                    <a:lnL cap="flat">
                      <a:noFill/>
                    </a:lnL>
                    <a:lnR cap="flat">
                      <a:noFill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sm" len="med"/>
                      <a:tailEnd type="none" w="sm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" name="TextBox 81"/>
          <p:cNvSpPr txBox="1">
            <a:spLocks noChangeArrowheads="1"/>
          </p:cNvSpPr>
          <p:nvPr/>
        </p:nvSpPr>
        <p:spPr bwMode="auto">
          <a:xfrm>
            <a:off x="7953621" y="1924210"/>
            <a:ext cx="25648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latinLnBrk="0"/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DMZ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83" name="그룹 82"/>
          <p:cNvGrpSpPr/>
          <p:nvPr/>
        </p:nvGrpSpPr>
        <p:grpSpPr>
          <a:xfrm>
            <a:off x="5191610" y="2394096"/>
            <a:ext cx="532518" cy="647153"/>
            <a:chOff x="4754772" y="3412830"/>
            <a:chExt cx="532518" cy="647153"/>
          </a:xfrm>
        </p:grpSpPr>
        <p:sp>
          <p:nvSpPr>
            <p:cNvPr id="100" name="TextBox 99"/>
            <p:cNvSpPr txBox="1"/>
            <p:nvPr/>
          </p:nvSpPr>
          <p:spPr>
            <a:xfrm>
              <a:off x="4754772" y="3844539"/>
              <a:ext cx="53251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smtClean="0">
                  <a:latin typeface="+mn-ea"/>
                </a:rPr>
                <a:t>DB</a:t>
              </a:r>
              <a:r>
                <a:rPr lang="ko-KR" altLang="en-US" sz="800" b="1" smtClean="0">
                  <a:latin typeface="+mn-ea"/>
                </a:rPr>
                <a:t>서버</a:t>
              </a:r>
              <a:endParaRPr lang="ko-KR" altLang="en-US" sz="800" b="1" dirty="0">
                <a:latin typeface="+mn-ea"/>
              </a:endParaRPr>
            </a:p>
          </p:txBody>
        </p:sp>
        <p:cxnSp>
          <p:nvCxnSpPr>
            <p:cNvPr id="101" name="직선 연결선 100"/>
            <p:cNvCxnSpPr/>
            <p:nvPr/>
          </p:nvCxnSpPr>
          <p:spPr>
            <a:xfrm flipH="1" flipV="1">
              <a:off x="5043056" y="3412830"/>
              <a:ext cx="594" cy="197035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4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39675" y="3511348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87" name="직선 화살표 연결선 86"/>
          <p:cNvCxnSpPr/>
          <p:nvPr/>
        </p:nvCxnSpPr>
        <p:spPr>
          <a:xfrm flipH="1">
            <a:off x="5652120" y="1547722"/>
            <a:ext cx="1697713" cy="10409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직선 화살표 연결선 114"/>
          <p:cNvCxnSpPr/>
          <p:nvPr/>
        </p:nvCxnSpPr>
        <p:spPr>
          <a:xfrm>
            <a:off x="5652120" y="2678791"/>
            <a:ext cx="1640732" cy="0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65939" y="4079974"/>
            <a:ext cx="9017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smtClean="0"/>
              <a:t>질문사항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00" smtClean="0"/>
              <a:t>내</a:t>
            </a:r>
            <a:r>
              <a:rPr lang="en-US" altLang="ko-KR" sz="800" smtClean="0"/>
              <a:t>/</a:t>
            </a:r>
            <a:r>
              <a:rPr lang="ko-KR" altLang="en-US" sz="800" smtClean="0"/>
              <a:t>외부</a:t>
            </a:r>
            <a:r>
              <a:rPr lang="en-US" altLang="ko-KR" sz="800" smtClean="0"/>
              <a:t>WAS</a:t>
            </a:r>
            <a:r>
              <a:rPr lang="ko-KR" altLang="en-US" sz="800" smtClean="0"/>
              <a:t>가 이중화 되면 첨부파일등의 동기화는 어떻게 할것인가</a:t>
            </a:r>
            <a:r>
              <a:rPr lang="en-US" altLang="ko-KR" sz="80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00" smtClean="0"/>
              <a:t>내</a:t>
            </a:r>
            <a:r>
              <a:rPr lang="en-US" altLang="ko-KR" sz="800" smtClean="0"/>
              <a:t>/</a:t>
            </a:r>
            <a:r>
              <a:rPr lang="ko-KR" altLang="en-US" sz="800" smtClean="0"/>
              <a:t>외부</a:t>
            </a:r>
            <a:r>
              <a:rPr lang="en-US" altLang="ko-KR" sz="800" smtClean="0"/>
              <a:t>WAS</a:t>
            </a:r>
            <a:r>
              <a:rPr lang="ko-KR" altLang="en-US" sz="800" smtClean="0"/>
              <a:t>에 각각 올라가는 컨텐츠 자체가 아예 다른가</a:t>
            </a:r>
            <a:r>
              <a:rPr lang="en-US" altLang="ko-KR" sz="800" smtClean="0"/>
              <a:t>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00" smtClean="0"/>
              <a:t>내</a:t>
            </a:r>
            <a:r>
              <a:rPr lang="en-US" altLang="ko-KR" sz="800" smtClean="0"/>
              <a:t>/</a:t>
            </a:r>
            <a:r>
              <a:rPr lang="ko-KR" altLang="en-US" sz="800" smtClean="0"/>
              <a:t>외부</a:t>
            </a:r>
            <a:r>
              <a:rPr lang="en-US" altLang="ko-KR" sz="800" smtClean="0"/>
              <a:t>DB</a:t>
            </a:r>
            <a:r>
              <a:rPr lang="ko-KR" altLang="en-US" sz="800" smtClean="0"/>
              <a:t>를 이중화 되면 데이타 동기화는 어떻게 할것인가</a:t>
            </a:r>
            <a:r>
              <a:rPr lang="en-US" altLang="ko-KR" sz="80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00" smtClean="0"/>
              <a:t>외부</a:t>
            </a:r>
            <a:r>
              <a:rPr lang="en-US" altLang="ko-KR" sz="800" smtClean="0"/>
              <a:t>DB</a:t>
            </a:r>
            <a:r>
              <a:rPr lang="ko-KR" altLang="en-US" sz="800" smtClean="0"/>
              <a:t>는 대민용</a:t>
            </a:r>
            <a:r>
              <a:rPr lang="en-US" altLang="ko-KR" sz="800" smtClean="0"/>
              <a:t>, </a:t>
            </a:r>
            <a:r>
              <a:rPr lang="ko-KR" altLang="en-US" sz="800" smtClean="0"/>
              <a:t>내부</a:t>
            </a:r>
            <a:r>
              <a:rPr lang="en-US" altLang="ko-KR" sz="800" smtClean="0"/>
              <a:t>DB</a:t>
            </a:r>
            <a:r>
              <a:rPr lang="ko-KR" altLang="en-US" sz="800" smtClean="0"/>
              <a:t>는 내부용으로 쓸 계획인가</a:t>
            </a:r>
            <a:r>
              <a:rPr lang="en-US" altLang="ko-KR" sz="800" smtClean="0"/>
              <a:t>? </a:t>
            </a:r>
            <a:r>
              <a:rPr lang="ko-KR" altLang="en-US" sz="800" smtClean="0"/>
              <a:t>둘간 동기화할 케이스는 전혀 없다고 보나</a:t>
            </a:r>
            <a:r>
              <a:rPr lang="en-US" altLang="ko-KR" sz="800" smtClean="0"/>
              <a:t>? </a:t>
            </a:r>
            <a:r>
              <a:rPr lang="ko-KR" altLang="en-US" sz="800" smtClean="0"/>
              <a:t>있다면</a:t>
            </a:r>
            <a:r>
              <a:rPr lang="en-US" altLang="ko-KR" sz="800" smtClean="0"/>
              <a:t>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800" smtClean="0"/>
              <a:t>DB</a:t>
            </a:r>
            <a:r>
              <a:rPr lang="ko-KR" altLang="en-US" sz="800" smtClean="0"/>
              <a:t>는 매우 중요한 자원으로써 방화벽등으로 이미 자체 보호를 하고 있다해도 이중삼중 보호차원에서 내부망으로 넣는게 낫지 않나</a:t>
            </a:r>
            <a:r>
              <a:rPr lang="en-US" altLang="ko-KR" sz="800" smtClean="0"/>
              <a:t>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00" smtClean="0"/>
              <a:t>외부망에 </a:t>
            </a:r>
            <a:r>
              <a:rPr lang="en-US" altLang="ko-KR" sz="800" smtClean="0"/>
              <a:t>WAS</a:t>
            </a:r>
            <a:r>
              <a:rPr lang="ko-KR" altLang="en-US" sz="800" smtClean="0"/>
              <a:t>를 두어 얻는 잇점이 무엇인가</a:t>
            </a:r>
            <a:r>
              <a:rPr lang="en-US" altLang="ko-KR" sz="800" smtClean="0"/>
              <a:t>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800" smtClean="0"/>
              <a:t>정부통합전산센터에서 권고하는 내</a:t>
            </a:r>
            <a:r>
              <a:rPr lang="en-US" altLang="ko-KR" sz="800" smtClean="0"/>
              <a:t>/</a:t>
            </a:r>
            <a:r>
              <a:rPr lang="ko-KR" altLang="en-US" sz="800" smtClean="0"/>
              <a:t>외부망의 분리라는게 잘못해석되어 이런 구성이 나온건 아닌가</a:t>
            </a:r>
            <a:endParaRPr lang="ko-KR" altLang="en-US" sz="800"/>
          </a:p>
        </p:txBody>
      </p:sp>
    </p:spTree>
    <p:extLst>
      <p:ext uri="{BB962C8B-B14F-4D97-AF65-F5344CB8AC3E}">
        <p14:creationId xmlns:p14="http://schemas.microsoft.com/office/powerpoint/2010/main" val="339944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223</Words>
  <Application>Microsoft Office PowerPoint</Application>
  <PresentationFormat>화면 슬라이드 쇼(4:3)</PresentationFormat>
  <Paragraphs>80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disc</dc:creator>
  <cp:lastModifiedBy>disc</cp:lastModifiedBy>
  <cp:revision>87</cp:revision>
  <cp:lastPrinted>2015-06-16T10:35:45Z</cp:lastPrinted>
  <dcterms:created xsi:type="dcterms:W3CDTF">2015-06-15T06:06:26Z</dcterms:created>
  <dcterms:modified xsi:type="dcterms:W3CDTF">2015-06-18T00:11:16Z</dcterms:modified>
</cp:coreProperties>
</file>