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6" r:id="rId1"/>
  </p:sldMasterIdLst>
  <p:notesMasterIdLst>
    <p:notesMasterId r:id="rId23"/>
  </p:notesMasterIdLst>
  <p:handoutMasterIdLst>
    <p:handoutMasterId r:id="rId24"/>
  </p:handoutMasterIdLst>
  <p:sldIdLst>
    <p:sldId id="349" r:id="rId2"/>
    <p:sldId id="367" r:id="rId3"/>
    <p:sldId id="401" r:id="rId4"/>
    <p:sldId id="402" r:id="rId5"/>
    <p:sldId id="403" r:id="rId6"/>
    <p:sldId id="425" r:id="rId7"/>
    <p:sldId id="427" r:id="rId8"/>
    <p:sldId id="475" r:id="rId9"/>
    <p:sldId id="476" r:id="rId10"/>
    <p:sldId id="477" r:id="rId11"/>
    <p:sldId id="478" r:id="rId12"/>
    <p:sldId id="479" r:id="rId13"/>
    <p:sldId id="480" r:id="rId14"/>
    <p:sldId id="481" r:id="rId15"/>
    <p:sldId id="482" r:id="rId16"/>
    <p:sldId id="483" r:id="rId17"/>
    <p:sldId id="484" r:id="rId18"/>
    <p:sldId id="485" r:id="rId19"/>
    <p:sldId id="486" r:id="rId20"/>
    <p:sldId id="487" r:id="rId21"/>
    <p:sldId id="366" r:id="rId22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4" pos="6023" userDrawn="1">
          <p15:clr>
            <a:srgbClr val="A4A3A4"/>
          </p15:clr>
        </p15:guide>
        <p15:guide id="7" pos="2621" userDrawn="1">
          <p15:clr>
            <a:srgbClr val="A4A3A4"/>
          </p15:clr>
        </p15:guide>
        <p15:guide id="8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D"/>
    <a:srgbClr val="72C7E7"/>
    <a:srgbClr val="002776"/>
    <a:srgbClr val="000066"/>
    <a:srgbClr val="7BCE6C"/>
    <a:srgbClr val="00A1DE"/>
    <a:srgbClr val="A4D400"/>
    <a:srgbClr val="C9DD03"/>
    <a:srgbClr val="3C8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50" autoAdjust="0"/>
    <p:restoredTop sz="95753" autoAdjust="0"/>
  </p:normalViewPr>
  <p:slideViewPr>
    <p:cSldViewPr snapToGrid="0" showGuides="1">
      <p:cViewPr varScale="1">
        <p:scale>
          <a:sx n="101" d="100"/>
          <a:sy n="101" d="100"/>
        </p:scale>
        <p:origin x="306" y="102"/>
      </p:cViewPr>
      <p:guideLst>
        <p:guide pos="6023"/>
        <p:guide pos="2621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64" y="78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2/21/2025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2/21/2025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358" y="2290172"/>
            <a:ext cx="5734050" cy="1316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662428" y="5884219"/>
            <a:ext cx="4613910" cy="493662"/>
          </a:xfrm>
        </p:spPr>
        <p:txBody>
          <a:bodyPr/>
          <a:lstStyle>
            <a:lvl1pPr marL="0" indent="0">
              <a:lnSpc>
                <a:spcPts val="2092"/>
              </a:lnSpc>
              <a:defRPr b="1" baseline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964079" y="1722702"/>
            <a:ext cx="506100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차세대 </a:t>
            </a:r>
            <a:r>
              <a:rPr lang="en-US" altLang="ko-KR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ERP</a:t>
            </a:r>
            <a:r>
              <a:rPr lang="ko-KR" altLang="en-US" sz="25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/>
                <a:sym typeface="Arial"/>
              </a:rPr>
              <a:t>시스템 구축 용역 사업</a:t>
            </a:r>
            <a:endParaRPr lang="ko-KR" altLang="en-US" sz="2500" b="1" kern="0" dirty="0">
              <a:solidFill>
                <a:srgbClr val="000000"/>
              </a:solidFill>
              <a:latin typeface="맑은 고딕" panose="020B0503020000020004" pitchFamily="50" charset="-127"/>
              <a:cs typeface="Arial"/>
              <a:sym typeface="Arial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2026348" y="3606799"/>
            <a:ext cx="5886070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맑은 고딕" panose="020B0503020000020004" pitchFamily="50" charset="-127"/>
                <a:cs typeface="+mn-cs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  <p15:guide id="3" orient="horz" pos="4133" userDrawn="1">
          <p15:clr>
            <a:srgbClr val="FBAE40"/>
          </p15:clr>
        </p15:guide>
        <p15:guide id="4" pos="6023" userDrawn="1">
          <p15:clr>
            <a:srgbClr val="FBAE40"/>
          </p15:clr>
        </p15:guide>
        <p15:guide id="5" pos="21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9301" y="374452"/>
            <a:ext cx="9223774" cy="326234"/>
          </a:xfrm>
        </p:spPr>
        <p:txBody>
          <a:bodyPr anchor="ctr"/>
          <a:lstStyle>
            <a:lvl1pPr>
              <a:defRPr sz="1800"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9300" y="766358"/>
            <a:ext cx="9224275" cy="536800"/>
          </a:xfrm>
        </p:spPr>
        <p:txBody>
          <a:bodyPr/>
          <a:lstStyle>
            <a:lvl1pPr marL="0" indent="0">
              <a:defRPr>
                <a:solidFill>
                  <a:schemeClr val="tx1"/>
                </a:solidFill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268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텍스트 개체 틀 17"/>
          <p:cNvSpPr>
            <a:spLocks noGrp="1"/>
          </p:cNvSpPr>
          <p:nvPr>
            <p:ph type="body" sz="quarter" idx="13"/>
          </p:nvPr>
        </p:nvSpPr>
        <p:spPr>
          <a:xfrm>
            <a:off x="5137482" y="1981200"/>
            <a:ext cx="4415592" cy="43053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 smtClean="0"/>
            </a:lvl1pPr>
            <a:lvl2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2pPr>
            <a:lvl3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3pPr>
            <a:lvl4pPr>
              <a:lnSpc>
                <a:spcPct val="120000"/>
              </a:lnSpc>
              <a:spcAft>
                <a:spcPts val="0"/>
              </a:spcAft>
              <a:defRPr lang="ko-KR" altLang="en-US" sz="1200" b="0" smtClean="0">
                <a:ea typeface="맑은 고딕" pitchFamily="50" charset="-127"/>
              </a:defRPr>
            </a:lvl4pPr>
            <a:lvl5pPr>
              <a:lnSpc>
                <a:spcPct val="120000"/>
              </a:lnSpc>
              <a:spcAft>
                <a:spcPts val="0"/>
              </a:spcAft>
              <a:defRPr lang="ko-KR" altLang="en-US" sz="1200" b="0"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>
              <a:buFont typeface="Wingdings" pitchFamily="2" charset="2"/>
              <a:buChar char="§"/>
            </a:pPr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20" name="차트 개체 틀 19"/>
          <p:cNvSpPr>
            <a:spLocks noGrp="1"/>
          </p:cNvSpPr>
          <p:nvPr>
            <p:ph type="chart" sz="quarter" idx="14"/>
          </p:nvPr>
        </p:nvSpPr>
        <p:spPr>
          <a:xfrm>
            <a:off x="342900" y="1981200"/>
            <a:ext cx="4400550" cy="216969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sp>
        <p:nvSpPr>
          <p:cNvPr id="24" name="표 개체 틀 23"/>
          <p:cNvSpPr>
            <a:spLocks noGrp="1"/>
          </p:cNvSpPr>
          <p:nvPr>
            <p:ph type="tbl" sz="quarter" idx="16"/>
          </p:nvPr>
        </p:nvSpPr>
        <p:spPr>
          <a:xfrm>
            <a:off x="342900" y="4267200"/>
            <a:ext cx="4399200" cy="182077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lnSpc>
                <a:spcPct val="120000"/>
              </a:lnSpc>
              <a:spcAft>
                <a:spcPts val="0"/>
              </a:spcAft>
              <a:defRPr lang="ko-KR" altLang="en-US" sz="1200" b="0"/>
            </a:lvl1pPr>
          </a:lstStyle>
          <a:p>
            <a:pPr lvl="0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2049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45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046" y="289698"/>
            <a:ext cx="9222589" cy="326234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+mn-lt"/>
                <a:ea typeface="맑은 고딕" pitchFamily="50" charset="-127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69130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6529" y="289700"/>
            <a:ext cx="9223200" cy="327600"/>
          </a:xfrm>
        </p:spPr>
        <p:txBody>
          <a:bodyPr/>
          <a:lstStyle>
            <a:lvl1pPr>
              <a:defRPr>
                <a:latin typeface="+mn-lt"/>
                <a:ea typeface="맑은 고딕" pitchFamily="50" charset="-12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36529" y="724395"/>
            <a:ext cx="9223200" cy="5364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GB" dirty="0">
                <a:latin typeface="+mn-lt"/>
                <a:ea typeface="맑은 고딕" pitchFamily="50" charset="-127"/>
              </a:defRPr>
            </a:lvl1pPr>
          </a:lstStyle>
          <a:p>
            <a:pPr lvl="0"/>
            <a:r>
              <a:rPr lang="en-US" dirty="0"/>
              <a:t>Click to</a:t>
            </a:r>
            <a:endParaRPr lang="en-GB" dirty="0"/>
          </a:p>
        </p:txBody>
      </p:sp>
      <p:sp>
        <p:nvSpPr>
          <p:cNvPr id="14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34112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6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3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5694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 hasCustomPrompt="1"/>
          </p:nvPr>
        </p:nvSpPr>
        <p:spPr>
          <a:xfrm>
            <a:off x="429386" y="325950"/>
            <a:ext cx="9057409" cy="291032"/>
          </a:xfrm>
        </p:spPr>
        <p:txBody>
          <a:bodyPr lIns="0" rIns="0" anchor="ctr" anchorCtr="0">
            <a:normAutofit/>
          </a:bodyPr>
          <a:lstStyle>
            <a:lvl1pPr marL="0" indent="0">
              <a:buNone/>
              <a:defRPr sz="1400" b="1">
                <a:latin typeface="+mn-ea"/>
                <a:ea typeface="+mn-ea"/>
              </a:defRPr>
            </a:lvl1pPr>
          </a:lstStyle>
          <a:p>
            <a:pPr lvl="0"/>
            <a:r>
              <a:rPr lang="en-US" altLang="ko-KR" dirty="0" smtClean="0"/>
              <a:t>1. </a:t>
            </a:r>
            <a:r>
              <a:rPr lang="ko-KR" altLang="en-US" dirty="0" smtClean="0"/>
              <a:t>타이틀</a:t>
            </a:r>
            <a:endParaRPr lang="ko-KR" altLang="en-US" dirty="0"/>
          </a:p>
        </p:txBody>
      </p:sp>
      <p:sp>
        <p:nvSpPr>
          <p:cNvPr id="2" name="Text Box 2"/>
          <p:cNvSpPr txBox="1">
            <a:spLocks noChangeArrowheads="1"/>
          </p:cNvSpPr>
          <p:nvPr userDrawn="1"/>
        </p:nvSpPr>
        <p:spPr bwMode="auto">
          <a:xfrm>
            <a:off x="6609184" y="453303"/>
            <a:ext cx="2877611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hangingPunct="1">
              <a:buClr>
                <a:srgbClr val="0066CC"/>
              </a:buClr>
              <a:defRPr/>
            </a:pPr>
            <a:r>
              <a:rPr lang="ko-KR" altLang="en-US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차세대 </a:t>
            </a:r>
            <a:r>
              <a:rPr lang="en-US" altLang="ko-KR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ERP</a:t>
            </a:r>
            <a:r>
              <a:rPr lang="ko-KR" altLang="en-US" sz="1000" b="1" i="0" dirty="0" smtClean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시스템 구축 용역 사업</a:t>
            </a:r>
            <a:endParaRPr lang="en-US" altLang="ko-KR" sz="1000" b="1" i="0" dirty="0">
              <a:solidFill>
                <a:schemeClr val="tx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" name="직선 연결선 2"/>
          <p:cNvCxnSpPr/>
          <p:nvPr userDrawn="1"/>
        </p:nvCxnSpPr>
        <p:spPr bwMode="auto">
          <a:xfrm>
            <a:off x="416496" y="692696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 Box 28"/>
          <p:cNvSpPr txBox="1">
            <a:spLocks noChangeArrowheads="1"/>
          </p:cNvSpPr>
          <p:nvPr userDrawn="1"/>
        </p:nvSpPr>
        <p:spPr bwMode="auto">
          <a:xfrm>
            <a:off x="4819149" y="6448121"/>
            <a:ext cx="26770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b="0" dirty="0" smtClean="0">
                <a:latin typeface="맑은 고딕" pitchFamily="50" charset="-127"/>
                <a:ea typeface="맑은 고딕" pitchFamily="50" charset="-127"/>
              </a:rPr>
              <a:t>-</a:t>
            </a:r>
            <a:fld id="{E2D0E1CF-DD72-46D0-BDEA-0A9218CD3A64}" type="slidenum">
              <a:rPr lang="en-US" altLang="ko-KR" sz="1000" b="0" smtClean="0">
                <a:latin typeface="맑은 고딕" pitchFamily="50" charset="-127"/>
                <a:ea typeface="맑은 고딕" pitchFamily="50" charset="-127"/>
              </a:rPr>
              <a:pPr algn="ctr"/>
              <a:t>‹#›</a:t>
            </a:fld>
            <a:r>
              <a:rPr lang="en-US" altLang="ko-KR" sz="1000" b="0" dirty="0" smtClean="0">
                <a:latin typeface="맑은 고딕" pitchFamily="50" charset="-127"/>
                <a:ea typeface="맑은 고딕" pitchFamily="50" charset="-127"/>
              </a:rPr>
              <a:t>-</a:t>
            </a:r>
            <a:endParaRPr lang="en-US" altLang="ko-KR" sz="1000" b="0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2" name="직선 연결선 11"/>
          <p:cNvCxnSpPr/>
          <p:nvPr userDrawn="1"/>
        </p:nvCxnSpPr>
        <p:spPr bwMode="auto">
          <a:xfrm>
            <a:off x="416496" y="6362278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0" name="그림 2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59486" y="6408057"/>
            <a:ext cx="1889351" cy="358871"/>
          </a:xfrm>
          <a:prstGeom prst="rect">
            <a:avLst/>
          </a:prstGeom>
        </p:spPr>
      </p:pic>
      <p:pic>
        <p:nvPicPr>
          <p:cNvPr id="31" name="_x204523904" descr="EMB0000108011d6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6622682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550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329299" y="316512"/>
            <a:ext cx="9223200" cy="32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 18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9300" y="755472"/>
            <a:ext cx="9224275" cy="5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ko-KR" altLang="en-US" dirty="0" err="1"/>
              <a:t>맑은고딕</a:t>
            </a:r>
            <a:r>
              <a:rPr lang="en-US" altLang="ko-KR" dirty="0"/>
              <a:t>, Arial,16</a:t>
            </a:r>
            <a:endParaRPr lang="en-US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4787583" y="6626123"/>
            <a:ext cx="306387" cy="144247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900" b="1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BC7044CC-16F7-F2C3-9390-3F8A9605FB6C}"/>
              </a:ext>
            </a:extLst>
          </p:cNvPr>
          <p:cNvCxnSpPr>
            <a:cxnSpLocks/>
          </p:cNvCxnSpPr>
          <p:nvPr userDrawn="1"/>
        </p:nvCxnSpPr>
        <p:spPr>
          <a:xfrm>
            <a:off x="329129" y="725870"/>
            <a:ext cx="922337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CF8C6328-E0F2-1EF5-7A09-3E3805E9CAD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29" y="6502091"/>
            <a:ext cx="686871" cy="30303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1869FD-9019-2D35-F50C-0FEF1EF44458}"/>
              </a:ext>
            </a:extLst>
          </p:cNvPr>
          <p:cNvSpPr txBox="1"/>
          <p:nvPr userDrawn="1"/>
        </p:nvSpPr>
        <p:spPr>
          <a:xfrm>
            <a:off x="8114386" y="6538191"/>
            <a:ext cx="15023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000" b="0" dirty="0"/>
              <a:t>대보정보통신 컨소시엄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2" r:id="rId2"/>
    <p:sldLayoutId id="2147483933" r:id="rId3"/>
    <p:sldLayoutId id="2147483929" r:id="rId4"/>
    <p:sldLayoutId id="2147483934" r:id="rId5"/>
    <p:sldLayoutId id="2147483935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58025" rtl="0" eaLnBrk="0" fontAlgn="base" hangingPunct="0">
        <a:lnSpc>
          <a:spcPct val="100000"/>
        </a:lnSpc>
        <a:spcBef>
          <a:spcPct val="0"/>
        </a:spcBef>
        <a:spcAft>
          <a:spcPct val="0"/>
        </a:spcAft>
        <a:defRPr sz="1800" b="1" kern="1200">
          <a:solidFill>
            <a:schemeClr val="tx1"/>
          </a:solidFill>
          <a:latin typeface="+mn-lt"/>
          <a:ea typeface="맑은 고딕" pitchFamily="50" charset="-127"/>
          <a:cs typeface="+mj-cs"/>
        </a:defRPr>
      </a:lvl1pPr>
      <a:lvl2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2pPr>
      <a:lvl3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3pPr>
      <a:lvl4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4pPr>
      <a:lvl5pPr algn="l" defTabSz="958025" rtl="0" eaLnBrk="0" fontAlgn="base" hangingPunct="0">
        <a:lnSpc>
          <a:spcPts val="3196"/>
        </a:lnSpc>
        <a:spcBef>
          <a:spcPct val="0"/>
        </a:spcBef>
        <a:spcAft>
          <a:spcPct val="0"/>
        </a:spcAft>
        <a:defRPr sz="2300" b="1">
          <a:solidFill>
            <a:schemeClr val="tx2"/>
          </a:solidFill>
          <a:latin typeface="Arial" charset="0"/>
        </a:defRPr>
      </a:lvl5pPr>
      <a:lvl6pPr marL="429768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6pPr>
      <a:lvl7pPr marL="859536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7pPr>
      <a:lvl8pPr marL="1289304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8pPr>
      <a:lvl9pPr marL="1719072" algn="l" rtl="0" fontAlgn="base">
        <a:spcBef>
          <a:spcPct val="0"/>
        </a:spcBef>
        <a:spcAft>
          <a:spcPct val="0"/>
        </a:spcAft>
        <a:defRPr sz="2300" b="1">
          <a:solidFill>
            <a:schemeClr val="accent1"/>
          </a:solidFill>
          <a:latin typeface="Arial" charset="0"/>
        </a:defRPr>
      </a:lvl9pPr>
    </p:titleStyle>
    <p:bodyStyle>
      <a:lvl1pPr marL="0" indent="0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defRPr lang="en-US" sz="1600" b="1" kern="1200" dirty="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191008" indent="-191008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•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2pPr>
      <a:lvl3pPr marL="374555" indent="-183547" algn="l" defTabSz="958025" rtl="0" eaLnBrk="0" fontAlgn="base" hangingPunct="0">
        <a:spcBef>
          <a:spcPct val="0"/>
        </a:spcBef>
        <a:spcAft>
          <a:spcPts val="282"/>
        </a:spcAft>
        <a:buFont typeface="Arial" charset="0"/>
        <a:buChar char="‒"/>
        <a:defRPr lang="en-US" sz="1900" kern="1200" dirty="0">
          <a:solidFill>
            <a:schemeClr val="tx2"/>
          </a:solidFill>
          <a:latin typeface="+mn-lt"/>
          <a:ea typeface="+mj-ea"/>
          <a:cs typeface="+mj-cs"/>
        </a:defRPr>
      </a:lvl3pPr>
      <a:lvl4pPr marL="565563" indent="-191008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•"/>
        <a:defRPr lang="en-US" kern="1200" dirty="0">
          <a:solidFill>
            <a:schemeClr val="tx2"/>
          </a:solidFill>
          <a:latin typeface="+mn-lt"/>
          <a:ea typeface="+mj-ea"/>
          <a:cs typeface="+mj-cs"/>
        </a:defRPr>
      </a:lvl4pPr>
      <a:lvl5pPr marL="746125" indent="-180563" algn="l" defTabSz="958025" rtl="0" eaLnBrk="0" fontAlgn="base" hangingPunct="0">
        <a:spcBef>
          <a:spcPct val="0"/>
        </a:spcBef>
        <a:spcAft>
          <a:spcPts val="564"/>
        </a:spcAft>
        <a:buFont typeface="Arial" charset="0"/>
        <a:buChar char="‒"/>
        <a:defRPr lang="en-GB" kern="1200" dirty="0">
          <a:solidFill>
            <a:schemeClr val="tx2"/>
          </a:solidFill>
          <a:latin typeface="+mn-lt"/>
          <a:ea typeface="+mj-ea"/>
          <a:cs typeface="+mj-cs"/>
        </a:defRPr>
      </a:lvl5pPr>
      <a:lvl6pPr marL="841629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500" kern="1200" baseline="0">
          <a:solidFill>
            <a:schemeClr val="accent1"/>
          </a:solidFill>
          <a:latin typeface="+mn-lt"/>
          <a:ea typeface="+mn-ea"/>
          <a:cs typeface="+mn-cs"/>
        </a:defRPr>
      </a:lvl6pPr>
      <a:lvl7pPr marL="1014730" indent="-173101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77386" indent="-162656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•"/>
        <a:defRPr sz="13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348994" indent="-171609" algn="l" defTabSz="859536" rtl="0" eaLnBrk="1" latinLnBrk="0" hangingPunct="1">
        <a:spcBef>
          <a:spcPts val="0"/>
        </a:spcBef>
        <a:spcAft>
          <a:spcPts val="282"/>
        </a:spcAft>
        <a:buFont typeface="Arial" pitchFamily="34" charset="0"/>
        <a:buChar char="‒"/>
        <a:defRPr sz="13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76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30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9072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608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8376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8144" algn="l" defTabSz="85953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59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2024. </a:t>
            </a:r>
            <a:r>
              <a:rPr lang="en-US" altLang="ko-KR" dirty="0" smtClean="0"/>
              <a:t>06. 24</a:t>
            </a:r>
            <a:endParaRPr lang="en-US" altLang="ko-KR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배치 서비스 </a:t>
            </a:r>
            <a:r>
              <a:rPr lang="ko-KR" altLang="en-US" dirty="0" err="1" smtClean="0"/>
              <a:t>개발가이드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1800" dirty="0"/>
              <a:t>- </a:t>
            </a:r>
            <a:r>
              <a:rPr lang="ko-KR" altLang="en-US" sz="1800" dirty="0" err="1" smtClean="0"/>
              <a:t>공통업무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 smtClean="0">
                <a:latin typeface="+mn-ea"/>
                <a:ea typeface="+mn-ea"/>
              </a:rPr>
              <a:t>NGES-</a:t>
            </a:r>
            <a:r>
              <a:rPr lang="ko-KR" altLang="en-US" sz="1400" b="1" dirty="0" err="1" smtClean="0">
                <a:latin typeface="+mn-ea"/>
              </a:rPr>
              <a:t>업무코드</a:t>
            </a:r>
            <a:r>
              <a:rPr lang="en-US" altLang="ko-KR" sz="1400" b="1" dirty="0" smtClean="0">
                <a:latin typeface="+mn-ea"/>
                <a:ea typeface="+mn-ea"/>
              </a:rPr>
              <a:t>-DE22-1</a:t>
            </a:r>
            <a:endParaRPr lang="en-US" altLang="ko-KR" sz="1400" b="1" dirty="0">
              <a:latin typeface="+mn-ea"/>
              <a:ea typeface="+mn-ea"/>
            </a:endParaRP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+mn-ea"/>
                <a:ea typeface="+mn-ea"/>
              </a:rPr>
              <a:t>Ver. 0.1</a:t>
            </a:r>
          </a:p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ko-KR" altLang="en-US" sz="1400" b="1" dirty="0" smtClean="0">
                <a:latin typeface="+mn-ea"/>
              </a:rPr>
              <a:t>설계</a:t>
            </a:r>
            <a:r>
              <a:rPr lang="ko-KR" altLang="en-US" sz="1400" b="1" dirty="0" smtClean="0">
                <a:latin typeface="+mn-ea"/>
                <a:ea typeface="+mn-ea"/>
              </a:rPr>
              <a:t> </a:t>
            </a:r>
            <a:r>
              <a:rPr lang="ko-KR" altLang="en-US" sz="1400" b="1" dirty="0">
                <a:latin typeface="+mn-ea"/>
                <a:ea typeface="+mn-ea"/>
              </a:rPr>
              <a:t>단계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51743" y="4498582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04522384" descr="EMB0000108011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94" y="6235888"/>
            <a:ext cx="1550914" cy="17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– Chunk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1133653" y="1059094"/>
            <a:ext cx="7648874" cy="5302481"/>
            <a:chOff x="2921983" y="1282262"/>
            <a:chExt cx="4046243" cy="2805004"/>
          </a:xfrm>
        </p:grpSpPr>
        <p:pic>
          <p:nvPicPr>
            <p:cNvPr id="6" name="Picture 0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921983" y="1282262"/>
              <a:ext cx="4046243" cy="2805004"/>
            </a:xfrm>
            <a:prstGeom prst="rect">
              <a:avLst/>
            </a:prstGeom>
            <a:noFill/>
            <a:ln>
              <a:noFill/>
            </a:ln>
            <a:effectLst/>
          </p:spPr>
        </p:pic>
        <p:cxnSp>
          <p:nvCxnSpPr>
            <p:cNvPr id="5" name="직선 연결선 4"/>
            <p:cNvCxnSpPr/>
            <p:nvPr/>
          </p:nvCxnSpPr>
          <p:spPr>
            <a:xfrm>
              <a:off x="6964416" y="1282262"/>
              <a:ext cx="0" cy="31603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직사각형 11"/>
          <p:cNvSpPr/>
          <p:nvPr/>
        </p:nvSpPr>
        <p:spPr>
          <a:xfrm flipH="1" flipV="1">
            <a:off x="6471821" y="5211192"/>
            <a:ext cx="2015230" cy="7901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6710951" y="3110169"/>
            <a:ext cx="285090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b="1" dirty="0" smtClean="0">
                <a:solidFill>
                  <a:srgbClr val="FF0000"/>
                </a:solidFill>
              </a:rPr>
              <a:t>모든 데이터가 읽혀지고 나면</a:t>
            </a:r>
            <a:endParaRPr lang="en-US" altLang="ko-KR" sz="1200" b="1" dirty="0" smtClean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200" b="1" dirty="0" smtClean="0">
                <a:solidFill>
                  <a:srgbClr val="FF0000"/>
                </a:solidFill>
              </a:rPr>
              <a:t>저장하는 </a:t>
            </a:r>
            <a:r>
              <a:rPr lang="en-US" altLang="ko-KR" sz="1200" b="1" dirty="0" err="1" smtClean="0">
                <a:solidFill>
                  <a:srgbClr val="FF0000"/>
                </a:solidFill>
              </a:rPr>
              <a:t>ItemWriter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가 한번 실행 될 때</a:t>
            </a:r>
            <a:r>
              <a:rPr lang="en-US" altLang="ko-KR" sz="1200" b="1" dirty="0" smtClean="0">
                <a:solidFill>
                  <a:srgbClr val="FF0000"/>
                </a:solidFill>
              </a:rPr>
              <a:t/>
            </a:r>
            <a:br>
              <a:rPr lang="en-US" altLang="ko-KR" sz="1200" b="1" dirty="0" smtClean="0">
                <a:solidFill>
                  <a:srgbClr val="FF0000"/>
                </a:solidFill>
              </a:rPr>
            </a:br>
            <a:r>
              <a:rPr lang="ko-KR" altLang="en-US" sz="1200" b="1" dirty="0" smtClean="0">
                <a:solidFill>
                  <a:srgbClr val="FF0000"/>
                </a:solidFill>
              </a:rPr>
              <a:t>가공된 모든 데이터가 </a:t>
            </a:r>
            <a:r>
              <a:rPr lang="ko-KR" altLang="en-US" sz="1200" b="1" dirty="0" err="1" smtClean="0">
                <a:solidFill>
                  <a:srgbClr val="FF0000"/>
                </a:solidFill>
              </a:rPr>
              <a:t>쓰여짐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56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– Chunk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7255512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데이터 갱신을 하나의 </a:t>
            </a:r>
            <a:r>
              <a:rPr lang="en-US" altLang="ko-KR" sz="1200" dirty="0" smtClean="0"/>
              <a:t>Chunk</a:t>
            </a:r>
            <a:r>
              <a:rPr lang="ko-KR" altLang="en-US" sz="1200" dirty="0" smtClean="0"/>
              <a:t>에서 단 한번만 처리하는 이유는 </a:t>
            </a:r>
            <a:r>
              <a:rPr lang="en-US" altLang="ko-KR" sz="1200" dirty="0" smtClean="0"/>
              <a:t>JDBC</a:t>
            </a:r>
            <a:r>
              <a:rPr lang="ko-KR" altLang="en-US" sz="1200" dirty="0" smtClean="0"/>
              <a:t>의 </a:t>
            </a:r>
            <a:r>
              <a:rPr lang="en-US" altLang="ko-KR" sz="1200" dirty="0" err="1"/>
              <a:t>a</a:t>
            </a:r>
            <a:r>
              <a:rPr lang="en-US" altLang="ko-KR" sz="1200" dirty="0" err="1" smtClean="0"/>
              <a:t>ddBatch</a:t>
            </a:r>
            <a:r>
              <a:rPr lang="ko-KR" altLang="en-US" sz="1200" dirty="0" smtClean="0"/>
              <a:t>나 </a:t>
            </a:r>
            <a:r>
              <a:rPr lang="en-US" altLang="ko-KR" sz="1200" dirty="0" err="1" smtClean="0"/>
              <a:t>executeBatch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같은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ko-KR" altLang="en-US" sz="1200" dirty="0" smtClean="0"/>
              <a:t>데이터 입출력을 한번에 처리해서 작업의 효율을 높이기 위해서입니다</a:t>
            </a:r>
            <a:r>
              <a:rPr lang="en-US" altLang="ko-KR" sz="1200" dirty="0" smtClean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Chunk</a:t>
            </a:r>
            <a:r>
              <a:rPr lang="ko-KR" altLang="en-US" sz="1200" dirty="0" smtClean="0"/>
              <a:t>를 처리하던 중 데이터에 문제가 있어 오류 발생 시 배치 전체를 중단하는 대신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ko-KR" altLang="en-US" sz="1200" dirty="0" smtClean="0"/>
              <a:t>오류가 발생한 부분만 건너뛰고 나머지를 처리할 수 있습니다</a:t>
            </a:r>
            <a:r>
              <a:rPr lang="en-US" altLang="ko-KR" sz="1200" dirty="0" smtClean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발생한 예외의 유형에 따라 건너뛸지</a:t>
            </a:r>
            <a:r>
              <a:rPr lang="en-US" altLang="ko-KR" sz="1200" dirty="0" smtClean="0"/>
              <a:t>, Step</a:t>
            </a:r>
            <a:r>
              <a:rPr lang="ko-KR" altLang="en-US" sz="1200" dirty="0" smtClean="0"/>
              <a:t>을 중단시킬지 결정할 수 있음</a:t>
            </a: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 smtClean="0"/>
              <a:t>Skippable</a:t>
            </a:r>
            <a:r>
              <a:rPr lang="en-US" altLang="ko-KR" sz="1200" dirty="0" smtClean="0"/>
              <a:t>-exception-classes</a:t>
            </a:r>
            <a:r>
              <a:rPr lang="ko-KR" altLang="en-US" sz="1200" dirty="0" smtClean="0"/>
              <a:t>를 통해 등록이 가능</a:t>
            </a:r>
            <a:endParaRPr lang="en-US" altLang="ko-KR" sz="1200" dirty="0" smtClean="0"/>
          </a:p>
        </p:txBody>
      </p:sp>
    </p:spTree>
    <p:extLst>
      <p:ext uri="{BB962C8B-B14F-4D97-AF65-F5344CB8AC3E}">
        <p14:creationId xmlns:p14="http://schemas.microsoft.com/office/powerpoint/2010/main" val="392387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– Chunk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2366353" cy="4040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 smtClean="0"/>
              <a:t>ItemReader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주요 구현 클래스</a:t>
            </a:r>
            <a:endParaRPr lang="en-US" altLang="ko-KR" sz="1200" dirty="0" smtClean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/>
          </p:nvPr>
        </p:nvGraphicFramePr>
        <p:xfrm>
          <a:off x="505461" y="1545934"/>
          <a:ext cx="8981333" cy="3958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8195">
                  <a:extLst>
                    <a:ext uri="{9D8B030D-6E8A-4147-A177-3AD203B41FA5}">
                      <a16:colId xmlns:a16="http://schemas.microsoft.com/office/drawing/2014/main" val="4159828745"/>
                    </a:ext>
                  </a:extLst>
                </a:gridCol>
                <a:gridCol w="6853138">
                  <a:extLst>
                    <a:ext uri="{9D8B030D-6E8A-4147-A177-3AD203B41FA5}">
                      <a16:colId xmlns:a16="http://schemas.microsoft.com/office/drawing/2014/main" val="2915963617"/>
                    </a:ext>
                  </a:extLst>
                </a:gridCol>
              </a:tblGrid>
              <a:tr h="589132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b="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FlatFileItelReader</a:t>
                      </a:r>
                      <a:endParaRPr lang="ko-KR" altLang="en-US" sz="105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CSV</a:t>
                      </a:r>
                      <a:r>
                        <a:rPr lang="en-US" altLang="ko-KR" sz="1000" b="0" baseline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baseline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파일과 같은 비정형 파일을 읽을 때 사용</a:t>
                      </a:r>
                      <a:endParaRPr lang="en-US" altLang="ko-KR" sz="1000" b="0" baseline="0" dirty="0" smtClean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vl="0" latinLnBrk="1"/>
                      <a:r>
                        <a:rPr lang="en-US" altLang="ko-KR" sz="1000" b="0" baseline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Resource </a:t>
                      </a:r>
                      <a:r>
                        <a:rPr lang="ko-KR" altLang="en-US" sz="1000" b="0" baseline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객체를 입력으로 사용</a:t>
                      </a:r>
                      <a:r>
                        <a:rPr lang="en-US" altLang="ko-KR" sz="1000" b="0" baseline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baseline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객체와의 매핑 규칙이나 데이터 </a:t>
                      </a:r>
                      <a:r>
                        <a:rPr lang="ko-KR" altLang="en-US" sz="1000" b="0" baseline="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구분자를</a:t>
                      </a:r>
                      <a:r>
                        <a:rPr lang="ko-KR" altLang="en-US" sz="1000" b="0" baseline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baseline="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커스터마이징</a:t>
                      </a:r>
                      <a:endParaRPr lang="ko-KR" altLang="en-US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669230"/>
                  </a:ext>
                </a:extLst>
              </a:tr>
              <a:tr h="539630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StaxEventItelReader</a:t>
                      </a:r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 err="1" smtClean="0">
                          <a:solidFill>
                            <a:sysClr val="windowText" lastClr="000000"/>
                          </a:solidFill>
                        </a:rPr>
                        <a:t>Stax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를 기반으로 한 </a:t>
                      </a: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XML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파일을 </a:t>
                      </a:r>
                      <a:r>
                        <a:rPr lang="ko-KR" altLang="en-US" sz="1000" dirty="0" err="1" smtClean="0">
                          <a:solidFill>
                            <a:sysClr val="windowText" lastClr="000000"/>
                          </a:solidFill>
                        </a:rPr>
                        <a:t>읽을때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 사용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708254"/>
                  </a:ext>
                </a:extLst>
              </a:tr>
              <a:tr h="1253317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JdbcPagingItemReader</a:t>
                      </a:r>
                      <a:endParaRPr lang="en-US" altLang="ko-KR" sz="1100" dirty="0" smtClean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vl="0" latinLnBrk="1"/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JdbcCursorItemReader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baseline="0" dirty="0" smtClean="0">
                          <a:solidFill>
                            <a:sysClr val="windowText" lastClr="000000"/>
                          </a:solidFill>
                        </a:rPr>
                        <a:t>JDBC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를 통해 </a:t>
                      </a:r>
                      <a:r>
                        <a:rPr lang="en-US" altLang="ko-KR" sz="1000" baseline="0" dirty="0" smtClean="0">
                          <a:solidFill>
                            <a:sysClr val="windowText" lastClr="000000"/>
                          </a:solidFill>
                        </a:rPr>
                        <a:t>SQL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을 실행하여 데이터베이스의 레코드를 읽습니다</a:t>
                      </a:r>
                      <a:endParaRPr lang="en-US" altLang="ko-KR" sz="1000" baseline="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데이터베이스에서 많은 양의 데이터를 조회할 때 모든 데이터를 메모리에 읽어오지 않고</a:t>
                      </a:r>
                      <a:endParaRPr lang="en-US" altLang="ko-KR" sz="1000" baseline="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필요한 만큼 데이터를 분할해서 가져오고 버리는 과정을 반복합니다</a:t>
                      </a:r>
                      <a:endParaRPr lang="en-US" altLang="ko-KR" sz="1000" baseline="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endParaRPr lang="en-US" altLang="ko-KR" sz="1000" baseline="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000" baseline="0" dirty="0" err="1" smtClean="0">
                          <a:solidFill>
                            <a:sysClr val="windowText" lastClr="000000"/>
                          </a:solidFill>
                        </a:rPr>
                        <a:t>JdbcPagingItemReader</a:t>
                      </a:r>
                      <a:r>
                        <a:rPr lang="en-US" altLang="ko-KR" sz="1000" baseline="0" dirty="0" smtClean="0">
                          <a:solidFill>
                            <a:sysClr val="windowText" lastClr="000000"/>
                          </a:solidFill>
                        </a:rPr>
                        <a:t> : SQL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을 페이지마다 실행하는 방식으로 데이터를 가져옵니다</a:t>
                      </a:r>
                      <a:endParaRPr lang="en-US" altLang="ko-KR" sz="1000" baseline="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000" baseline="0" dirty="0" err="1" smtClean="0">
                          <a:solidFill>
                            <a:sysClr val="windowText" lastClr="000000"/>
                          </a:solidFill>
                        </a:rPr>
                        <a:t>JdbcCursorItemReader</a:t>
                      </a:r>
                      <a:r>
                        <a:rPr lang="en-US" altLang="ko-KR" sz="1000" baseline="0" dirty="0" smtClean="0">
                          <a:solidFill>
                            <a:sysClr val="windowText" lastClr="000000"/>
                          </a:solidFill>
                        </a:rPr>
                        <a:t> : SQL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을 한번만 실행하는 방식으로 데이터를 가져옵니다</a:t>
                      </a:r>
                      <a:endParaRPr lang="en-US" altLang="ko-KR" sz="1000" baseline="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77412"/>
                  </a:ext>
                </a:extLst>
              </a:tr>
              <a:tr h="572966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</a:rPr>
                        <a:t>MyBatisPagintItemReader</a:t>
                      </a:r>
                      <a:endParaRPr lang="en-US" altLang="ko-KR" sz="110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</a:rPr>
                        <a:t>MyBatisCursorItemReader</a:t>
                      </a:r>
                      <a:endParaRPr lang="en-US" altLang="ko-KR" sz="110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 err="1" smtClean="0">
                          <a:solidFill>
                            <a:sysClr val="windowText" lastClr="000000"/>
                          </a:solidFill>
                        </a:rPr>
                        <a:t>MyBatis</a:t>
                      </a:r>
                      <a:r>
                        <a:rPr lang="en-US" altLang="ko-KR" sz="10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구현체를 연계해서 데이터베이스의 레코드 정보를 읽습니다</a:t>
                      </a:r>
                      <a:endParaRPr lang="ko-KR" altLang="en-US" sz="100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768559"/>
                  </a:ext>
                </a:extLst>
              </a:tr>
              <a:tr h="1003714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</a:rPr>
                        <a:t>JpaPagingItemReader</a:t>
                      </a:r>
                      <a:endParaRPr lang="en-US" altLang="ko-KR" sz="110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</a:rPr>
                        <a:t>HibernatePagingItemReader</a:t>
                      </a:r>
                      <a:endParaRPr lang="en-US" altLang="ko-KR" sz="110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</a:rPr>
                        <a:t>HibernateCursorItemReader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JPA 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구현체나 </a:t>
                      </a: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Hibernate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를 연계하여 데이터베이스의 레코드 정보를 읽습니다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723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111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– Chunk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25555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 smtClean="0"/>
              <a:t>ItemProcessor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주요 구현 클래스</a:t>
            </a:r>
            <a:endParaRPr lang="en-US" altLang="ko-KR" sz="1200" dirty="0" smtClean="0"/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/>
          </p:nvPr>
        </p:nvGraphicFramePr>
        <p:xfrm>
          <a:off x="505461" y="1545934"/>
          <a:ext cx="8981333" cy="3958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8195">
                  <a:extLst>
                    <a:ext uri="{9D8B030D-6E8A-4147-A177-3AD203B41FA5}">
                      <a16:colId xmlns:a16="http://schemas.microsoft.com/office/drawing/2014/main" val="4159828745"/>
                    </a:ext>
                  </a:extLst>
                </a:gridCol>
                <a:gridCol w="6853138">
                  <a:extLst>
                    <a:ext uri="{9D8B030D-6E8A-4147-A177-3AD203B41FA5}">
                      <a16:colId xmlns:a16="http://schemas.microsoft.com/office/drawing/2014/main" val="2915963617"/>
                    </a:ext>
                  </a:extLst>
                </a:gridCol>
              </a:tblGrid>
              <a:tr h="895480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b="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PassThroughItemProcessor</a:t>
                      </a:r>
                      <a:endParaRPr lang="ko-KR" altLang="en-US" sz="105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아무것도 하지 않습니다</a:t>
                      </a:r>
                      <a:r>
                        <a:rPr lang="en-US" altLang="ko-KR" sz="10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  <a:p>
                      <a:pPr lvl="0" latinLnBrk="1"/>
                      <a:r>
                        <a:rPr lang="ko-KR" altLang="en-US" sz="10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입력 데이터의 가공이 필요하지 않을 경우 사용합니다</a:t>
                      </a:r>
                      <a:endParaRPr lang="ko-KR" altLang="en-US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669230"/>
                  </a:ext>
                </a:extLst>
              </a:tr>
              <a:tr h="1158239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ValidatingItemProcessor</a:t>
                      </a:r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입력 값 검증을 합니다</a:t>
                      </a:r>
                      <a:endParaRPr lang="en-US" altLang="ko-KR" sz="100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000" dirty="0" err="1" smtClean="0">
                          <a:solidFill>
                            <a:sysClr val="windowText" lastClr="000000"/>
                          </a:solidFill>
                        </a:rPr>
                        <a:t>org.springframework.batch.item.validator.Validator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를 구현하면 되지만</a:t>
                      </a:r>
                      <a:endParaRPr lang="en-US" altLang="ko-KR" sz="100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Spring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에서 범용으로 제공하는</a:t>
                      </a:r>
                      <a:endParaRPr lang="en-US" altLang="ko-KR" sz="100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000" dirty="0" err="1" smtClean="0">
                          <a:solidFill>
                            <a:sysClr val="windowText" lastClr="000000"/>
                          </a:solidFill>
                        </a:rPr>
                        <a:t>org.springframework.validation.Validator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의 어댑터인 </a:t>
                      </a:r>
                      <a:r>
                        <a:rPr lang="en-US" altLang="ko-KR" sz="1000" dirty="0" err="1" smtClean="0">
                          <a:solidFill>
                            <a:sysClr val="windowText" lastClr="000000"/>
                          </a:solidFill>
                        </a:rPr>
                        <a:t>SpringValidator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를 사용해도 됩니다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708254"/>
                  </a:ext>
                </a:extLst>
              </a:tr>
              <a:tr h="1905040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CompositeItemProcessor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같은 입력 데이터를 사용하여 여러 개의 </a:t>
                      </a:r>
                      <a:r>
                        <a:rPr lang="en-US" altLang="ko-KR" sz="1000" baseline="0" dirty="0" err="1" smtClean="0">
                          <a:solidFill>
                            <a:sysClr val="windowText" lastClr="000000"/>
                          </a:solidFill>
                        </a:rPr>
                        <a:t>ItemProcessor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를 순차적으로 실행시킵니다</a:t>
                      </a:r>
                      <a:endParaRPr lang="en-US" altLang="ko-KR" sz="1000" baseline="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endParaRPr lang="en-US" altLang="ko-KR" sz="1000" baseline="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예시</a:t>
                      </a:r>
                      <a:r>
                        <a:rPr lang="en-US" altLang="ko-KR" sz="1000" baseline="0" dirty="0" smtClean="0">
                          <a:solidFill>
                            <a:sysClr val="windowText" lastClr="000000"/>
                          </a:solidFill>
                        </a:rPr>
                        <a:t>) </a:t>
                      </a:r>
                      <a:r>
                        <a:rPr lang="en-US" altLang="ko-KR" sz="1000" baseline="0" dirty="0" err="1" smtClean="0">
                          <a:solidFill>
                            <a:sysClr val="windowText" lastClr="000000"/>
                          </a:solidFill>
                        </a:rPr>
                        <a:t>ValidatingItemProcessor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를 이용한 입력 값 검증 후 비즈니스 </a:t>
                      </a:r>
                      <a:r>
                        <a:rPr lang="ko-KR" altLang="en-US" sz="1000" baseline="0" dirty="0" err="1" smtClean="0">
                          <a:solidFill>
                            <a:sysClr val="windowText" lastClr="000000"/>
                          </a:solidFill>
                        </a:rPr>
                        <a:t>로직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 적용</a:t>
                      </a:r>
                      <a:endParaRPr lang="en-US" altLang="ko-KR" sz="1000" baseline="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77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048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22722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 smtClean="0"/>
              <a:t>ItemWriter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주요 구현 클래스</a:t>
            </a:r>
            <a:endParaRPr lang="en-US" altLang="ko-KR" sz="1200" dirty="0" smtClean="0"/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/>
          </p:nvPr>
        </p:nvGraphicFramePr>
        <p:xfrm>
          <a:off x="505461" y="1545934"/>
          <a:ext cx="8981333" cy="395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8195">
                  <a:extLst>
                    <a:ext uri="{9D8B030D-6E8A-4147-A177-3AD203B41FA5}">
                      <a16:colId xmlns:a16="http://schemas.microsoft.com/office/drawing/2014/main" val="4159828745"/>
                    </a:ext>
                  </a:extLst>
                </a:gridCol>
                <a:gridCol w="6853138">
                  <a:extLst>
                    <a:ext uri="{9D8B030D-6E8A-4147-A177-3AD203B41FA5}">
                      <a16:colId xmlns:a16="http://schemas.microsoft.com/office/drawing/2014/main" val="2915963617"/>
                    </a:ext>
                  </a:extLst>
                </a:gridCol>
              </a:tblGrid>
              <a:tr h="55778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b="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FlatFileItelWriter</a:t>
                      </a:r>
                      <a:endParaRPr lang="ko-KR" altLang="en-US" sz="105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배치 처리가 끝난 </a:t>
                      </a:r>
                      <a:r>
                        <a:rPr lang="en-US" altLang="ko-KR" sz="10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Java </a:t>
                      </a:r>
                      <a:r>
                        <a:rPr lang="ko-KR" altLang="en-US" sz="10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객체를 </a:t>
                      </a:r>
                      <a:r>
                        <a:rPr lang="en-US" altLang="ko-KR" sz="10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CSV</a:t>
                      </a:r>
                      <a:r>
                        <a:rPr lang="ko-KR" altLang="en-US" sz="10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파일과 같은 비정형 파일에 기록합니다</a:t>
                      </a:r>
                      <a:endParaRPr lang="en-US" altLang="ko-KR" sz="1000" b="0" dirty="0" smtClean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  <a:p>
                      <a:pPr lvl="0" latinLnBrk="1"/>
                      <a:r>
                        <a:rPr lang="ko-KR" altLang="en-US" sz="10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객체를 파일로 기록하기 위한 규칙이나 데이터의 </a:t>
                      </a:r>
                      <a:r>
                        <a:rPr lang="ko-KR" altLang="en-US" sz="1000" b="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구분자</a:t>
                      </a:r>
                      <a:r>
                        <a:rPr lang="ko-KR" altLang="en-US" sz="10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등을 </a:t>
                      </a:r>
                      <a:r>
                        <a:rPr lang="ko-KR" altLang="en-US" sz="1000" b="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커스터마이징할</a:t>
                      </a:r>
                      <a:r>
                        <a:rPr lang="ko-KR" altLang="en-US" sz="10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수 있습니다</a:t>
                      </a:r>
                      <a:endParaRPr lang="ko-KR" altLang="en-US" sz="10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669230"/>
                  </a:ext>
                </a:extLst>
              </a:tr>
              <a:tr h="510917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StaxEventItelWriter</a:t>
                      </a:r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배치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 처리가 끝난 </a:t>
                      </a:r>
                      <a:r>
                        <a:rPr lang="en-US" altLang="ko-KR" sz="1000" baseline="0" dirty="0" smtClean="0">
                          <a:solidFill>
                            <a:sysClr val="windowText" lastClr="000000"/>
                          </a:solidFill>
                        </a:rPr>
                        <a:t>Java 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객체를 </a:t>
                      </a:r>
                      <a:r>
                        <a:rPr lang="en-US" altLang="ko-KR" sz="1000" baseline="0" dirty="0" smtClean="0">
                          <a:solidFill>
                            <a:sysClr val="windowText" lastClr="000000"/>
                          </a:solidFill>
                        </a:rPr>
                        <a:t>XML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파일에 기록합니다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708254"/>
                  </a:ext>
                </a:extLst>
              </a:tr>
              <a:tr h="493529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JdbcBatchItemWriter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baseline="0" dirty="0" smtClean="0">
                          <a:solidFill>
                            <a:sysClr val="windowText" lastClr="000000"/>
                          </a:solidFill>
                        </a:rPr>
                        <a:t>JDBC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를 통한 </a:t>
                      </a:r>
                      <a:r>
                        <a:rPr lang="en-US" altLang="ko-KR" sz="1000" baseline="0" dirty="0" smtClean="0">
                          <a:solidFill>
                            <a:sysClr val="windowText" lastClr="000000"/>
                          </a:solidFill>
                        </a:rPr>
                        <a:t>SQL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을 실행해 배치 처리가 끝난 </a:t>
                      </a:r>
                      <a:r>
                        <a:rPr lang="en-US" altLang="ko-KR" sz="1000" baseline="0" dirty="0" smtClean="0">
                          <a:solidFill>
                            <a:sysClr val="windowText" lastClr="000000"/>
                          </a:solidFill>
                        </a:rPr>
                        <a:t>Java 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객체를 데이터베이스에 기록합니다</a:t>
                      </a:r>
                      <a:endParaRPr lang="en-US" altLang="ko-KR" sz="1000" baseline="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77412"/>
                  </a:ext>
                </a:extLst>
              </a:tr>
              <a:tr h="495913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</a:rPr>
                        <a:t>MyBatisBatchItemWriter</a:t>
                      </a:r>
                      <a:endParaRPr lang="en-US" altLang="ko-KR" sz="110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 err="1" smtClean="0">
                          <a:solidFill>
                            <a:sysClr val="windowText" lastClr="000000"/>
                          </a:solidFill>
                        </a:rPr>
                        <a:t>Mybatis</a:t>
                      </a: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구현체를 연계해서 배치 처리가 끝난 </a:t>
                      </a: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Java 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객체를 데이터베이스에 기록합니다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768559"/>
                  </a:ext>
                </a:extLst>
              </a:tr>
              <a:tr h="950308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</a:rPr>
                        <a:t>JpaPagingItemWriter</a:t>
                      </a:r>
                      <a:endParaRPr lang="en-US" altLang="ko-KR" sz="110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</a:rPr>
                        <a:t>HibernatePagingItemWriter</a:t>
                      </a:r>
                      <a:endParaRPr lang="en-US" altLang="ko-KR" sz="110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</a:rPr>
                        <a:t>HibernateCursorItemWriter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JPA 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구현체나 </a:t>
                      </a: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Hibernate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를 연계해서 배치 처리가 끝난 </a:t>
                      </a: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Java 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객체를 데이터베이스에 기록합니다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723538"/>
                  </a:ext>
                </a:extLst>
              </a:tr>
              <a:tr h="950308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</a:rPr>
                        <a:t>JmsItemWriter</a:t>
                      </a:r>
                      <a:endParaRPr lang="en-US" altLang="ko-KR" sz="1100" dirty="0" smtClean="0">
                        <a:solidFill>
                          <a:sysClr val="windowText" lastClr="000000"/>
                        </a:solidFill>
                      </a:endParaRPr>
                    </a:p>
                    <a:p>
                      <a:pPr lvl="0" latinLnBrk="1"/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</a:rPr>
                        <a:t>AmqpItemWrtier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배치 처리가 끝난 </a:t>
                      </a: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Java 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객체를 </a:t>
                      </a: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JMS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나 </a:t>
                      </a: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AMQP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 메시지 형태로 송신합니다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955155"/>
                  </a:ext>
                </a:extLst>
              </a:tr>
            </a:tbl>
          </a:graphicData>
        </a:graphic>
      </p:graphicFrame>
      <p:sp>
        <p:nvSpPr>
          <p:cNvPr id="16" name="직사각형 1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– Chunk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91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- 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68954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 smtClean="0"/>
              <a:t>Tasklet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방식은 테이블 레코드를 한 건만 변경하거나 단순한 시스템 명령을 실행할 때 적합합니다</a:t>
            </a:r>
            <a:endParaRPr lang="en-US" altLang="ko-KR" sz="1200" dirty="0" smtClean="0"/>
          </a:p>
        </p:txBody>
      </p:sp>
      <p:pic>
        <p:nvPicPr>
          <p:cNvPr id="11" name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48273" y="1634066"/>
            <a:ext cx="7419634" cy="4535186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40539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Step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흐름 제어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874470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Job </a:t>
            </a:r>
            <a:r>
              <a:rPr lang="ko-KR" altLang="en-US" sz="1200" dirty="0" smtClean="0"/>
              <a:t>안에서는 여러 개의 </a:t>
            </a:r>
            <a:r>
              <a:rPr lang="en-US" altLang="ko-KR" sz="1200" dirty="0" smtClean="0"/>
              <a:t>Step</a:t>
            </a:r>
            <a:r>
              <a:rPr lang="ko-KR" altLang="en-US" sz="1200" dirty="0" smtClean="0"/>
              <a:t>을 실행할 수 있고 </a:t>
            </a:r>
            <a:r>
              <a:rPr lang="en-US" altLang="ko-KR" sz="1200" dirty="0" smtClean="0"/>
              <a:t>Step</a:t>
            </a:r>
            <a:r>
              <a:rPr lang="ko-KR" altLang="en-US" sz="1200" dirty="0" smtClean="0"/>
              <a:t>간 실행 순서나 조건을 조정할 수 있습니다</a:t>
            </a: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배치 처리를 여러 개의 </a:t>
            </a:r>
            <a:r>
              <a:rPr lang="en-US" altLang="ko-KR" sz="1200" dirty="0" smtClean="0"/>
              <a:t>Step</a:t>
            </a:r>
            <a:r>
              <a:rPr lang="ko-KR" altLang="en-US" sz="1200" dirty="0" smtClean="0"/>
              <a:t>으로 분할하여 구현 시 복잡한 비즈니스 </a:t>
            </a:r>
            <a:r>
              <a:rPr lang="ko-KR" altLang="en-US" sz="1200" dirty="0" err="1" smtClean="0"/>
              <a:t>로직을</a:t>
            </a:r>
            <a:r>
              <a:rPr lang="ko-KR" altLang="en-US" sz="1200" dirty="0" smtClean="0"/>
              <a:t> 단순화해서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ko-KR" altLang="en-US" sz="1200" dirty="0" smtClean="0"/>
              <a:t>유지보수를 쉽게 하거나</a:t>
            </a:r>
            <a:r>
              <a:rPr lang="en-US" altLang="ko-KR" sz="1200" dirty="0" smtClean="0"/>
              <a:t>, </a:t>
            </a:r>
            <a:r>
              <a:rPr lang="ko-KR" altLang="en-US" sz="1200" dirty="0" err="1" smtClean="0"/>
              <a:t>재사용성을</a:t>
            </a:r>
            <a:r>
              <a:rPr lang="ko-KR" altLang="en-US" sz="1200" dirty="0" smtClean="0"/>
              <a:t> 높일 수 있습니다</a:t>
            </a: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순차적 실행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여러 개의 </a:t>
            </a:r>
            <a:r>
              <a:rPr lang="en-US" altLang="ko-KR" sz="1200" dirty="0" smtClean="0"/>
              <a:t>Step</a:t>
            </a:r>
            <a:r>
              <a:rPr lang="ko-KR" altLang="en-US" sz="1200" dirty="0" smtClean="0"/>
              <a:t>을 지정한 순서대로 실행합니다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순서상 앞의 </a:t>
            </a:r>
            <a:r>
              <a:rPr lang="en-US" altLang="ko-KR" sz="1200" dirty="0" smtClean="0"/>
              <a:t>Step</a:t>
            </a:r>
            <a:r>
              <a:rPr lang="ko-KR" altLang="en-US" sz="1200" dirty="0" smtClean="0"/>
              <a:t>이 정상 처리 되어야 뒤의 </a:t>
            </a:r>
            <a:r>
              <a:rPr lang="en-US" altLang="ko-KR" sz="1200" dirty="0" smtClean="0"/>
              <a:t>Step</a:t>
            </a:r>
            <a:r>
              <a:rPr lang="ko-KR" altLang="en-US" sz="1200" dirty="0" smtClean="0"/>
              <a:t>이 실행됩니다</a:t>
            </a: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조건부 실행 </a:t>
            </a:r>
            <a:r>
              <a:rPr lang="en-US" altLang="ko-KR" sz="1200" dirty="0" smtClean="0"/>
              <a:t>: Step</a:t>
            </a:r>
            <a:r>
              <a:rPr lang="ko-KR" altLang="en-US" sz="1200" dirty="0" smtClean="0"/>
              <a:t>의 </a:t>
            </a:r>
            <a:r>
              <a:rPr lang="en-US" altLang="ko-KR" sz="1200" dirty="0" err="1" smtClean="0"/>
              <a:t>ExitStatus</a:t>
            </a:r>
            <a:r>
              <a:rPr lang="ko-KR" altLang="en-US" sz="1200" dirty="0" smtClean="0"/>
              <a:t>를 보고 조건에 따라 다음 실행 스텝을 선택합니다</a:t>
            </a:r>
            <a:endParaRPr lang="en-US" altLang="ko-KR" sz="1200" dirty="0" smtClean="0"/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187623"/>
              </p:ext>
            </p:extLst>
          </p:nvPr>
        </p:nvGraphicFramePr>
        <p:xfrm>
          <a:off x="694556" y="2964690"/>
          <a:ext cx="8744702" cy="3260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276">
                  <a:extLst>
                    <a:ext uri="{9D8B030D-6E8A-4147-A177-3AD203B41FA5}">
                      <a16:colId xmlns:a16="http://schemas.microsoft.com/office/drawing/2014/main" val="4159828745"/>
                    </a:ext>
                  </a:extLst>
                </a:gridCol>
                <a:gridCol w="7495426">
                  <a:extLst>
                    <a:ext uri="{9D8B030D-6E8A-4147-A177-3AD203B41FA5}">
                      <a16:colId xmlns:a16="http://schemas.microsoft.com/office/drawing/2014/main" val="2915963617"/>
                    </a:ext>
                  </a:extLst>
                </a:gridCol>
              </a:tblGrid>
              <a:tr h="54347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start()</a:t>
                      </a:r>
                      <a:endParaRPr lang="ko-KR" altLang="en-US" sz="12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Job</a:t>
                      </a:r>
                      <a:r>
                        <a:rPr lang="ko-KR" altLang="en-US" sz="12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이 수행될 때 처음 실행할 </a:t>
                      </a:r>
                      <a:r>
                        <a:rPr lang="en-US" altLang="ko-KR" sz="12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Step</a:t>
                      </a:r>
                      <a:r>
                        <a:rPr lang="ko-KR" altLang="en-US" sz="12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을 명시합니다</a:t>
                      </a:r>
                      <a:endParaRPr lang="ko-KR" altLang="en-US" sz="12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669230"/>
                  </a:ext>
                </a:extLst>
              </a:tr>
              <a:tr h="54347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on()</a:t>
                      </a:r>
                      <a:endParaRPr lang="ko-KR" altLang="en-US" sz="12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 err="1" smtClean="0">
                          <a:solidFill>
                            <a:sysClr val="windowText" lastClr="000000"/>
                          </a:solidFill>
                        </a:rPr>
                        <a:t>ExitStatus</a:t>
                      </a:r>
                      <a:r>
                        <a:rPr lang="ko-KR" altLang="en-US" sz="1200" b="0" dirty="0" smtClean="0">
                          <a:solidFill>
                            <a:sysClr val="windowText" lastClr="000000"/>
                          </a:solidFill>
                        </a:rPr>
                        <a:t>의 반환 타입에 따라 분기 처리</a:t>
                      </a:r>
                      <a:endParaRPr lang="ko-KR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708254"/>
                  </a:ext>
                </a:extLst>
              </a:tr>
              <a:tr h="54347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to()</a:t>
                      </a:r>
                      <a:endParaRPr lang="ko-KR" altLang="en-US" sz="1200" b="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baseline="0" dirty="0" smtClean="0">
                          <a:solidFill>
                            <a:sysClr val="windowText" lastClr="000000"/>
                          </a:solidFill>
                        </a:rPr>
                        <a:t>on() </a:t>
                      </a:r>
                      <a:r>
                        <a:rPr lang="ko-KR" altLang="en-US" sz="1200" b="0" baseline="0" dirty="0" smtClean="0">
                          <a:solidFill>
                            <a:sysClr val="windowText" lastClr="000000"/>
                          </a:solidFill>
                        </a:rPr>
                        <a:t>메서드의 조건이 참일 경우 다음 </a:t>
                      </a:r>
                      <a:r>
                        <a:rPr lang="en-US" altLang="ko-KR" sz="1200" b="0" baseline="0" dirty="0" smtClean="0">
                          <a:solidFill>
                            <a:sysClr val="windowText" lastClr="000000"/>
                          </a:solidFill>
                        </a:rPr>
                        <a:t>Step </a:t>
                      </a:r>
                      <a:r>
                        <a:rPr lang="ko-KR" altLang="en-US" sz="1200" b="0" baseline="0" dirty="0" smtClean="0">
                          <a:solidFill>
                            <a:sysClr val="windowText" lastClr="000000"/>
                          </a:solidFill>
                        </a:rPr>
                        <a:t>처리</a:t>
                      </a:r>
                      <a:endParaRPr lang="en-US" altLang="ko-KR" sz="1200" b="0" baseline="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77412"/>
                  </a:ext>
                </a:extLst>
              </a:tr>
              <a:tr h="54347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 smtClean="0">
                          <a:solidFill>
                            <a:sysClr val="windowText" lastClr="000000"/>
                          </a:solidFill>
                        </a:rPr>
                        <a:t>next()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ko-KR" altLang="en-US" sz="1200" b="0" dirty="0" smtClean="0">
                          <a:solidFill>
                            <a:sysClr val="windowText" lastClr="000000"/>
                          </a:solidFill>
                        </a:rPr>
                        <a:t>다음에 수행할 </a:t>
                      </a:r>
                      <a:r>
                        <a:rPr lang="en-US" altLang="ko-KR" sz="1200" b="0" dirty="0" smtClean="0">
                          <a:solidFill>
                            <a:sysClr val="windowText" lastClr="000000"/>
                          </a:solidFill>
                        </a:rPr>
                        <a:t>Step</a:t>
                      </a:r>
                      <a:r>
                        <a:rPr lang="ko-KR" altLang="en-US" sz="1200" b="0" dirty="0" smtClean="0">
                          <a:solidFill>
                            <a:sysClr val="windowText" lastClr="000000"/>
                          </a:solidFill>
                        </a:rPr>
                        <a:t>을 지정합니다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768559"/>
                  </a:ext>
                </a:extLst>
              </a:tr>
              <a:tr h="54347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 smtClean="0">
                          <a:solidFill>
                            <a:sysClr val="windowText" lastClr="000000"/>
                          </a:solidFill>
                        </a:rPr>
                        <a:t>fail()</a:t>
                      </a:r>
                      <a:endParaRPr lang="ko-KR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 smtClean="0">
                          <a:solidFill>
                            <a:sysClr val="windowText" lastClr="000000"/>
                          </a:solidFill>
                        </a:rPr>
                        <a:t>Job </a:t>
                      </a:r>
                      <a:r>
                        <a:rPr lang="ko-KR" altLang="en-US" sz="1200" b="0" dirty="0" smtClean="0">
                          <a:solidFill>
                            <a:sysClr val="windowText" lastClr="000000"/>
                          </a:solidFill>
                        </a:rPr>
                        <a:t>수행을 실패 처리합니다</a:t>
                      </a:r>
                      <a:endParaRPr lang="ko-KR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723538"/>
                  </a:ext>
                </a:extLst>
              </a:tr>
              <a:tr h="54347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 smtClean="0">
                          <a:solidFill>
                            <a:sysClr val="windowText" lastClr="000000"/>
                          </a:solidFill>
                        </a:rPr>
                        <a:t>end()</a:t>
                      </a:r>
                      <a:endParaRPr lang="ko-KR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200" b="0" dirty="0" smtClean="0">
                          <a:solidFill>
                            <a:sysClr val="windowText" lastClr="000000"/>
                          </a:solidFill>
                        </a:rPr>
                        <a:t>Flow </a:t>
                      </a:r>
                      <a:r>
                        <a:rPr lang="ko-KR" altLang="en-US" sz="1200" b="0" dirty="0" smtClean="0">
                          <a:solidFill>
                            <a:sysClr val="windowText" lastClr="000000"/>
                          </a:solidFill>
                        </a:rPr>
                        <a:t>또는 </a:t>
                      </a:r>
                      <a:r>
                        <a:rPr lang="en-US" altLang="ko-KR" sz="1200" b="0" dirty="0" smtClean="0">
                          <a:solidFill>
                            <a:sysClr val="windowText" lastClr="000000"/>
                          </a:solidFill>
                        </a:rPr>
                        <a:t>Job</a:t>
                      </a:r>
                      <a:r>
                        <a:rPr lang="ko-KR" altLang="en-US" sz="1200" b="0" dirty="0" smtClean="0">
                          <a:solidFill>
                            <a:sysClr val="windowText" lastClr="000000"/>
                          </a:solidFill>
                        </a:rPr>
                        <a:t>을 종료합니다</a:t>
                      </a:r>
                      <a:endParaRPr lang="ko-KR" altLang="en-US" sz="12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623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783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Step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흐름 제어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72138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Step </a:t>
            </a:r>
            <a:r>
              <a:rPr lang="ko-KR" altLang="en-US" sz="1200" dirty="0" smtClean="0"/>
              <a:t>흐름 제어는 </a:t>
            </a:r>
            <a:r>
              <a:rPr lang="en-US" altLang="ko-KR" sz="1200" dirty="0" err="1" smtClean="0"/>
              <a:t>JobBuilderFactory</a:t>
            </a:r>
            <a:r>
              <a:rPr lang="ko-KR" altLang="en-US" sz="1200" dirty="0" smtClean="0"/>
              <a:t>를 통해 </a:t>
            </a:r>
            <a:r>
              <a:rPr lang="en-US" altLang="ko-KR" sz="1200" dirty="0" smtClean="0"/>
              <a:t>Job</a:t>
            </a:r>
            <a:r>
              <a:rPr lang="ko-KR" altLang="en-US" sz="1200" dirty="0" smtClean="0"/>
              <a:t>을 생성하면서 </a:t>
            </a:r>
            <a:r>
              <a:rPr lang="en-US" altLang="ko-KR" sz="1200" dirty="0" smtClean="0"/>
              <a:t>Step</a:t>
            </a:r>
            <a:r>
              <a:rPr lang="ko-KR" altLang="en-US" sz="1200" dirty="0" smtClean="0"/>
              <a:t>을 등록하면서 처리가 가능합니다</a:t>
            </a:r>
            <a:endParaRPr lang="en-US" altLang="ko-KR" sz="1200" dirty="0" smtClean="0"/>
          </a:p>
        </p:txBody>
      </p:sp>
      <p:sp>
        <p:nvSpPr>
          <p:cNvPr id="12" name="직사각형 11"/>
          <p:cNvSpPr/>
          <p:nvPr/>
        </p:nvSpPr>
        <p:spPr>
          <a:xfrm>
            <a:off x="700825" y="1749242"/>
            <a:ext cx="3303790" cy="39703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+mn-ea"/>
              </a:rPr>
              <a:t>@Bean</a:t>
            </a:r>
          </a:p>
          <a:p>
            <a:r>
              <a:rPr lang="en-US" altLang="ko-KR" sz="1200" dirty="0">
                <a:latin typeface="+mn-ea"/>
              </a:rPr>
              <a:t>public Job </a:t>
            </a:r>
            <a:r>
              <a:rPr lang="en-US" altLang="ko-KR" sz="1200" dirty="0" err="1">
                <a:latin typeface="+mn-ea"/>
              </a:rPr>
              <a:t>SampleJob</a:t>
            </a:r>
            <a:r>
              <a:rPr lang="en-US" altLang="ko-KR" sz="1200" dirty="0">
                <a:latin typeface="+mn-ea"/>
              </a:rPr>
              <a:t>() throws Exception  {</a:t>
            </a:r>
          </a:p>
          <a:p>
            <a:r>
              <a:rPr lang="en-US" altLang="ko-KR" sz="1200" dirty="0">
                <a:latin typeface="+mn-ea"/>
              </a:rPr>
              <a:t>    return </a:t>
            </a:r>
            <a:r>
              <a:rPr lang="en-US" altLang="ko-KR" sz="1200" dirty="0" err="1">
                <a:latin typeface="+mn-ea"/>
              </a:rPr>
              <a:t>jobBuilderFactroy.get</a:t>
            </a:r>
            <a:r>
              <a:rPr lang="en-US" altLang="ko-KR" sz="1200" dirty="0">
                <a:latin typeface="+mn-ea"/>
              </a:rPr>
              <a:t>("</a:t>
            </a:r>
            <a:r>
              <a:rPr lang="en-US" altLang="ko-KR" sz="1200" dirty="0" err="1">
                <a:latin typeface="+mn-ea"/>
              </a:rPr>
              <a:t>SampleJob</a:t>
            </a:r>
            <a:r>
              <a:rPr lang="en-US" altLang="ko-KR" sz="1200" dirty="0">
                <a:latin typeface="+mn-ea"/>
              </a:rPr>
              <a:t>")</a:t>
            </a:r>
          </a:p>
          <a:p>
            <a:r>
              <a:rPr lang="en-US" altLang="ko-KR" sz="1200" dirty="0">
                <a:latin typeface="+mn-ea"/>
              </a:rPr>
              <a:t>            .start(</a:t>
            </a:r>
            <a:r>
              <a:rPr lang="en-US" altLang="ko-KR" sz="1200" dirty="0" err="1">
                <a:latin typeface="+mn-ea"/>
              </a:rPr>
              <a:t>StepA</a:t>
            </a:r>
            <a:r>
              <a:rPr lang="en-US" altLang="ko-KR" sz="1200" dirty="0">
                <a:latin typeface="+mn-ea"/>
              </a:rPr>
              <a:t>())</a:t>
            </a:r>
          </a:p>
          <a:p>
            <a:r>
              <a:rPr lang="en-US" altLang="ko-KR" sz="1200" dirty="0">
                <a:latin typeface="+mn-ea"/>
              </a:rPr>
              <a:t>                .on("FAILED")</a:t>
            </a:r>
          </a:p>
          <a:p>
            <a:r>
              <a:rPr lang="en-US" altLang="ko-KR" sz="1200" dirty="0">
                <a:latin typeface="+mn-ea"/>
              </a:rPr>
              <a:t>                .to(</a:t>
            </a:r>
            <a:r>
              <a:rPr lang="en-US" altLang="ko-KR" sz="1200" dirty="0" err="1">
                <a:latin typeface="+mn-ea"/>
              </a:rPr>
              <a:t>StepC</a:t>
            </a:r>
            <a:r>
              <a:rPr lang="en-US" altLang="ko-KR" sz="1200" dirty="0">
                <a:latin typeface="+mn-ea"/>
              </a:rPr>
              <a:t>())</a:t>
            </a:r>
          </a:p>
          <a:p>
            <a:r>
              <a:rPr lang="en-US" altLang="ko-KR" sz="1200" dirty="0">
                <a:latin typeface="+mn-ea"/>
              </a:rPr>
              <a:t>                .on("*")</a:t>
            </a:r>
          </a:p>
          <a:p>
            <a:r>
              <a:rPr lang="en-US" altLang="ko-KR" sz="1200" dirty="0">
                <a:latin typeface="+mn-ea"/>
              </a:rPr>
              <a:t>                .end()</a:t>
            </a:r>
          </a:p>
          <a:p>
            <a:r>
              <a:rPr lang="en-US" altLang="ko-KR" sz="1200" dirty="0">
                <a:latin typeface="+mn-ea"/>
              </a:rPr>
              <a:t>            .from(</a:t>
            </a:r>
            <a:r>
              <a:rPr lang="en-US" altLang="ko-KR" sz="1200" dirty="0" err="1">
                <a:latin typeface="+mn-ea"/>
              </a:rPr>
              <a:t>StepA</a:t>
            </a:r>
            <a:r>
              <a:rPr lang="en-US" altLang="ko-KR" sz="1200" dirty="0">
                <a:latin typeface="+mn-ea"/>
              </a:rPr>
              <a:t>())</a:t>
            </a:r>
          </a:p>
          <a:p>
            <a:r>
              <a:rPr lang="en-US" altLang="ko-KR" sz="1200" dirty="0">
                <a:latin typeface="+mn-ea"/>
              </a:rPr>
              <a:t>                .on("*")</a:t>
            </a:r>
          </a:p>
          <a:p>
            <a:r>
              <a:rPr lang="en-US" altLang="ko-KR" sz="1200" dirty="0">
                <a:latin typeface="+mn-ea"/>
              </a:rPr>
              <a:t>                .to(</a:t>
            </a:r>
            <a:r>
              <a:rPr lang="en-US" altLang="ko-KR" sz="1200" dirty="0" err="1">
                <a:latin typeface="+mn-ea"/>
              </a:rPr>
              <a:t>StepB</a:t>
            </a:r>
            <a:r>
              <a:rPr lang="en-US" altLang="ko-KR" sz="1200" dirty="0">
                <a:latin typeface="+mn-ea"/>
              </a:rPr>
              <a:t>())</a:t>
            </a:r>
          </a:p>
          <a:p>
            <a:r>
              <a:rPr lang="en-US" altLang="ko-KR" sz="1200" dirty="0">
                <a:latin typeface="+mn-ea"/>
              </a:rPr>
              <a:t>                    .on("FAILED")</a:t>
            </a:r>
          </a:p>
          <a:p>
            <a:r>
              <a:rPr lang="en-US" altLang="ko-KR" sz="1200" dirty="0">
                <a:latin typeface="+mn-ea"/>
              </a:rPr>
              <a:t>                    .fail()</a:t>
            </a:r>
          </a:p>
          <a:p>
            <a:r>
              <a:rPr lang="en-US" altLang="ko-KR" sz="1200" dirty="0">
                <a:latin typeface="+mn-ea"/>
              </a:rPr>
              <a:t>                .from(</a:t>
            </a:r>
            <a:r>
              <a:rPr lang="en-US" altLang="ko-KR" sz="1200" dirty="0" err="1">
                <a:latin typeface="+mn-ea"/>
              </a:rPr>
              <a:t>StepB</a:t>
            </a:r>
            <a:r>
              <a:rPr lang="en-US" altLang="ko-KR" sz="1200" dirty="0">
                <a:latin typeface="+mn-ea"/>
              </a:rPr>
              <a:t>())</a:t>
            </a:r>
          </a:p>
          <a:p>
            <a:r>
              <a:rPr lang="en-US" altLang="ko-KR" sz="1200" dirty="0">
                <a:latin typeface="+mn-ea"/>
              </a:rPr>
              <a:t>                    .on("*")</a:t>
            </a:r>
          </a:p>
          <a:p>
            <a:r>
              <a:rPr lang="en-US" altLang="ko-KR" sz="1200" dirty="0">
                <a:latin typeface="+mn-ea"/>
              </a:rPr>
              <a:t>                    .to(</a:t>
            </a:r>
            <a:r>
              <a:rPr lang="en-US" altLang="ko-KR" sz="1200" dirty="0" err="1">
                <a:latin typeface="+mn-ea"/>
              </a:rPr>
              <a:t>StepC</a:t>
            </a:r>
            <a:r>
              <a:rPr lang="en-US" altLang="ko-KR" sz="1200" dirty="0">
                <a:latin typeface="+mn-ea"/>
              </a:rPr>
              <a:t>())</a:t>
            </a:r>
          </a:p>
          <a:p>
            <a:r>
              <a:rPr lang="en-US" altLang="ko-KR" sz="1200" dirty="0">
                <a:latin typeface="+mn-ea"/>
              </a:rPr>
              <a:t>                    .on("*")</a:t>
            </a:r>
          </a:p>
          <a:p>
            <a:r>
              <a:rPr lang="en-US" altLang="ko-KR" sz="1200" dirty="0">
                <a:latin typeface="+mn-ea"/>
              </a:rPr>
              <a:t>                    .end()</a:t>
            </a:r>
          </a:p>
          <a:p>
            <a:r>
              <a:rPr lang="en-US" altLang="ko-KR" sz="1200" dirty="0">
                <a:latin typeface="+mn-ea"/>
              </a:rPr>
              <a:t>            .end()</a:t>
            </a:r>
          </a:p>
          <a:p>
            <a:r>
              <a:rPr lang="en-US" altLang="ko-KR" sz="1200" dirty="0">
                <a:latin typeface="+mn-ea"/>
              </a:rPr>
              <a:t>            .build()</a:t>
            </a:r>
          </a:p>
          <a:p>
            <a:r>
              <a:rPr lang="en-US" altLang="ko-KR" sz="1200" dirty="0">
                <a:latin typeface="+mn-ea"/>
              </a:rPr>
              <a:t>}</a:t>
            </a:r>
          </a:p>
        </p:txBody>
      </p:sp>
      <p:pic>
        <p:nvPicPr>
          <p:cNvPr id="15" name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80140" y="3070894"/>
            <a:ext cx="5422900" cy="1905000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7849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병렬처리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7888698" cy="11430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일반적으로 대량의 데이터에 대한 배치 처리를 할 때는 시간당 처리량을 향상시키기 위해 데이터를 분할한 다음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ko-KR" altLang="en-US" sz="1200" dirty="0"/>
              <a:t>멀티 프로세스 혹은 멀티 스레드 방식으로 병렬 처리를 </a:t>
            </a:r>
            <a:r>
              <a:rPr lang="ko-KR" altLang="en-US" sz="1200" dirty="0" smtClean="0"/>
              <a:t>합니다</a:t>
            </a: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Split </a:t>
            </a:r>
            <a:r>
              <a:rPr lang="ko-KR" altLang="en-US" sz="1200" dirty="0" smtClean="0"/>
              <a:t>방식과 </a:t>
            </a:r>
            <a:r>
              <a:rPr lang="en-US" altLang="ko-KR" sz="1200" dirty="0" smtClean="0"/>
              <a:t>Partition </a:t>
            </a:r>
            <a:r>
              <a:rPr lang="ko-KR" altLang="en-US" sz="1200" dirty="0" smtClean="0"/>
              <a:t>방식의 </a:t>
            </a:r>
            <a:r>
              <a:rPr lang="en-US" altLang="ko-KR" sz="1200" dirty="0" smtClean="0"/>
              <a:t>2</a:t>
            </a:r>
            <a:r>
              <a:rPr lang="ko-KR" altLang="en-US" sz="1200" dirty="0" smtClean="0"/>
              <a:t>가지 방식 중 선택할 수 있습니다</a:t>
            </a:r>
            <a:endParaRPr lang="en-US" altLang="ko-KR" sz="1200" dirty="0"/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53468" y="2577484"/>
            <a:ext cx="7629786" cy="3109093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03175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병렬처리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7186583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Split </a:t>
            </a:r>
            <a:r>
              <a:rPr lang="ko-KR" altLang="en-US" sz="1200" dirty="0" smtClean="0"/>
              <a:t>방식</a:t>
            </a: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병렬 처리를 할 </a:t>
            </a:r>
            <a:r>
              <a:rPr lang="en-US" altLang="ko-KR" sz="1200" dirty="0" smtClean="0"/>
              <a:t>Step</a:t>
            </a:r>
            <a:r>
              <a:rPr lang="ko-KR" altLang="en-US" sz="1200" dirty="0" smtClean="0"/>
              <a:t>을 하나하나 세부적으로 설정해야 할 때 사용</a:t>
            </a: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병렬 처리를 할 개수가 많아지거나 가변적으로 변경되는 정도가 심할 경우 스레드 개수를 조정하거나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ko-KR" altLang="en-US" sz="1200" dirty="0" smtClean="0"/>
              <a:t>비정상적으로 종료될 때의 처리가 어려울 수 있음</a:t>
            </a: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어느 한 스레드의 비정상적인 종료가 발생할 경우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ko-KR" altLang="en-US" sz="1200" dirty="0" smtClean="0"/>
              <a:t>다른 스레드의 </a:t>
            </a:r>
            <a:r>
              <a:rPr lang="en-US" altLang="ko-KR" sz="1200" dirty="0" smtClean="0"/>
              <a:t>Step</a:t>
            </a:r>
            <a:r>
              <a:rPr lang="ko-KR" altLang="en-US" sz="1200" dirty="0" smtClean="0"/>
              <a:t>에 영향을 주지는 않지만</a:t>
            </a:r>
            <a:r>
              <a:rPr lang="en-US" altLang="ko-KR" sz="1200" dirty="0" smtClean="0"/>
              <a:t>,</a:t>
            </a:r>
            <a:br>
              <a:rPr lang="en-US" altLang="ko-KR" sz="1200" dirty="0" smtClean="0"/>
            </a:br>
            <a:r>
              <a:rPr lang="ko-KR" altLang="en-US" sz="1200" dirty="0" smtClean="0"/>
              <a:t>병렬 처리가 끝난 이후의 </a:t>
            </a:r>
            <a:r>
              <a:rPr lang="en-US" altLang="ko-KR" sz="1200" dirty="0" smtClean="0"/>
              <a:t>Step</a:t>
            </a:r>
            <a:r>
              <a:rPr lang="ko-KR" altLang="en-US" sz="1200" dirty="0" smtClean="0"/>
              <a:t>은 실행되지 않으며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dirty="0" smtClean="0"/>
              <a:t>Job</a:t>
            </a:r>
            <a:r>
              <a:rPr lang="ko-KR" altLang="en-US" sz="1200" dirty="0" smtClean="0"/>
              <a:t>은 비정상적 종료를 하게 됩니다</a:t>
            </a:r>
            <a:endParaRPr lang="en-US" altLang="ko-KR" sz="1200" dirty="0" smtClean="0"/>
          </a:p>
        </p:txBody>
      </p:sp>
      <p:pic>
        <p:nvPicPr>
          <p:cNvPr id="6" name="Picture 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58090" y="2483420"/>
            <a:ext cx="4470400" cy="3479800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32883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2083" y="330196"/>
            <a:ext cx="9223774" cy="326234"/>
          </a:xfrm>
        </p:spPr>
        <p:txBody>
          <a:bodyPr/>
          <a:lstStyle/>
          <a:p>
            <a:r>
              <a:rPr lang="ko-KR" altLang="en-US" dirty="0"/>
              <a:t>개정이력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9671891"/>
              </p:ext>
            </p:extLst>
          </p:nvPr>
        </p:nvGraphicFramePr>
        <p:xfrm>
          <a:off x="452501" y="1088740"/>
          <a:ext cx="9046004" cy="4995555"/>
        </p:xfrm>
        <a:graphic>
          <a:graphicData uri="http://schemas.openxmlformats.org/drawingml/2006/table">
            <a:tbl>
              <a:tblPr/>
              <a:tblGrid>
                <a:gridCol w="454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33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43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00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34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2024-07-01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초안 작성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0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진승현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701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병렬처리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8047396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Partition </a:t>
            </a:r>
            <a:r>
              <a:rPr lang="ko-KR" altLang="en-US" sz="1200" dirty="0" smtClean="0"/>
              <a:t>방식</a:t>
            </a: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특정한 하나의 </a:t>
            </a:r>
            <a:r>
              <a:rPr lang="en-US" altLang="ko-KR" sz="1200" dirty="0" smtClean="0"/>
              <a:t>Step</a:t>
            </a:r>
            <a:r>
              <a:rPr lang="ko-KR" altLang="en-US" sz="1200" dirty="0" smtClean="0"/>
              <a:t>을 병렬 처리할 때 사용</a:t>
            </a: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Split </a:t>
            </a:r>
            <a:r>
              <a:rPr lang="ko-KR" altLang="en-US" sz="1200" dirty="0" smtClean="0"/>
              <a:t>처럼 병렬 처리할 </a:t>
            </a:r>
            <a:r>
              <a:rPr lang="en-US" altLang="ko-KR" sz="1200" dirty="0" smtClean="0"/>
              <a:t>Step</a:t>
            </a:r>
            <a:r>
              <a:rPr lang="ko-KR" altLang="en-US" sz="1200" dirty="0" smtClean="0"/>
              <a:t>을 따로 지정하지는 못하지만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병렬 처리할 개수는 </a:t>
            </a:r>
            <a:r>
              <a:rPr lang="en-US" altLang="ko-KR" sz="1200" dirty="0" smtClean="0"/>
              <a:t>grid-size</a:t>
            </a:r>
            <a:r>
              <a:rPr lang="ko-KR" altLang="en-US" sz="1200" dirty="0"/>
              <a:t> </a:t>
            </a:r>
            <a:r>
              <a:rPr lang="ko-KR" altLang="en-US" sz="1200" dirty="0" smtClean="0"/>
              <a:t>속성으로 조절 가능하므로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ko-KR" altLang="en-US" sz="1200" dirty="0" smtClean="0"/>
              <a:t>대량의 데이터 분할 시 </a:t>
            </a:r>
            <a:r>
              <a:rPr lang="en-US" altLang="ko-KR" sz="1200" dirty="0" smtClean="0"/>
              <a:t>Partition </a:t>
            </a:r>
            <a:r>
              <a:rPr lang="ko-KR" altLang="en-US" sz="1200" dirty="0" smtClean="0"/>
              <a:t>방식이 적합</a:t>
            </a: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/>
              <a:t>어느 한 스레드의 비정상적인 종료가 발생할 경우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ko-KR" altLang="en-US" sz="1200" dirty="0"/>
              <a:t>다른 스레드의 </a:t>
            </a:r>
            <a:r>
              <a:rPr lang="en-US" altLang="ko-KR" sz="1200" dirty="0"/>
              <a:t>Step</a:t>
            </a:r>
            <a:r>
              <a:rPr lang="ko-KR" altLang="en-US" sz="1200" dirty="0"/>
              <a:t>에 영향을 주지는 않지만</a:t>
            </a:r>
            <a:r>
              <a:rPr lang="en-US" altLang="ko-KR" sz="1200" dirty="0"/>
              <a:t>,</a:t>
            </a:r>
            <a:br>
              <a:rPr lang="en-US" altLang="ko-KR" sz="1200" dirty="0"/>
            </a:br>
            <a:r>
              <a:rPr lang="ko-KR" altLang="en-US" sz="1200" dirty="0"/>
              <a:t>병렬 처리가 끝난 이후의 </a:t>
            </a:r>
            <a:r>
              <a:rPr lang="en-US" altLang="ko-KR" sz="1200" dirty="0"/>
              <a:t>Step</a:t>
            </a:r>
            <a:r>
              <a:rPr lang="ko-KR" altLang="en-US" sz="1200" dirty="0"/>
              <a:t>은 실행되지 않으며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en-US" altLang="ko-KR" sz="1200" dirty="0"/>
              <a:t>Job</a:t>
            </a:r>
            <a:r>
              <a:rPr lang="ko-KR" altLang="en-US" sz="1200" dirty="0"/>
              <a:t>은 비정상적 종료를 하게 됩니다</a:t>
            </a:r>
            <a:endParaRPr lang="en-US" altLang="ko-KR" sz="1200" dirty="0"/>
          </a:p>
          <a:p>
            <a:pPr>
              <a:lnSpc>
                <a:spcPct val="200000"/>
              </a:lnSpc>
            </a:pPr>
            <a:endParaRPr lang="en-US" altLang="ko-KR" sz="1200" dirty="0" smtClean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3270" y="2299001"/>
            <a:ext cx="3762900" cy="384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89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61F61C0-2215-4557-9AEC-40913A79701B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</a:t>
            </a:r>
            <a:r>
              <a:rPr lang="en-US" altLang="ko-KR" sz="4400" b="1" i="1">
                <a:latin typeface="+mn-lt"/>
              </a:rPr>
              <a:t>of Document</a:t>
            </a:r>
            <a:endParaRPr lang="en-US" altLang="ko-KR" sz="4400" b="1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913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625335"/>
              </p:ext>
            </p:extLst>
          </p:nvPr>
        </p:nvGraphicFramePr>
        <p:xfrm>
          <a:off x="407701" y="460312"/>
          <a:ext cx="9078913" cy="7757160"/>
        </p:xfrm>
        <a:graphic>
          <a:graphicData uri="http://schemas.openxmlformats.org/drawingml/2006/table">
            <a:tbl>
              <a:tblPr/>
              <a:tblGrid>
                <a:gridCol w="8646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5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1. Spring Batch </a:t>
                      </a:r>
                      <a:r>
                        <a:rPr kumimoji="0" lang="ko-KR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란 </a:t>
                      </a:r>
                      <a:r>
                        <a:rPr kumimoji="0" lang="en-US" altLang="ko-KR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870534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2. Spring Batch Job (Chunk) </a:t>
                      </a:r>
                      <a:r>
                        <a:rPr kumimoji="0" lang="en-US" altLang="ko-KR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21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216488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3. Spring Batch Job (</a:t>
                      </a:r>
                      <a:r>
                        <a:rPr kumimoji="0" lang="en-US" altLang="ko-KR" sz="105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Tasklet</a:t>
                      </a:r>
                      <a:r>
                        <a:rPr kumimoji="0" lang="en-US" altLang="ko-KR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kumimoji="0" lang="ko-KR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340080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18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4. Spring Batch</a:t>
                      </a:r>
                      <a:r>
                        <a:rPr kumimoji="0" lang="ko-KR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에서 </a:t>
                      </a:r>
                      <a:r>
                        <a:rPr kumimoji="0" lang="en-US" altLang="ko-KR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ERP10 API </a:t>
                      </a:r>
                      <a:r>
                        <a:rPr kumimoji="0" lang="ko-KR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호출</a:t>
                      </a:r>
                      <a:r>
                        <a:rPr kumimoji="0" lang="en-US" altLang="ko-KR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kumimoji="0" lang="en-US" altLang="ko-KR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60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233541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endParaRPr lang="ko-KR" altLang="en-US" sz="2000" dirty="0"/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0173558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endParaRPr lang="ko-KR" altLang="en-US" sz="2000" dirty="0"/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7602">
                <a:tc>
                  <a:txBody>
                    <a:bodyPr/>
                    <a:lstStyle/>
                    <a:p>
                      <a:endParaRPr lang="ko-KR" altLang="en-US" sz="2000" dirty="0"/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695923"/>
                  </a:ext>
                </a:extLst>
              </a:tr>
              <a:tr h="227602">
                <a:tc>
                  <a:txBody>
                    <a:bodyPr/>
                    <a:lstStyle/>
                    <a:p>
                      <a:endParaRPr lang="ko-KR" altLang="en-US" sz="2000" dirty="0"/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364562"/>
                  </a:ext>
                </a:extLst>
              </a:tr>
              <a:tr h="227602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5473520"/>
                  </a:ext>
                </a:extLst>
              </a:tr>
              <a:tr h="227602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6723161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8786967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7409230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5722526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1891963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048782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085825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238165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3449383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0401627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1972544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7877056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462957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7425961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068403"/>
                  </a:ext>
                </a:extLst>
              </a:tr>
              <a:tr h="195450">
                <a:tc>
                  <a:txBody>
                    <a:bodyPr/>
                    <a:lstStyle/>
                    <a:p>
                      <a:pPr marL="360000" marR="0" lvl="1" indent="0" algn="dist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kumimoji="0" lang="ko-KR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029540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47049" y="132543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목차</a:t>
            </a:r>
          </a:p>
        </p:txBody>
      </p:sp>
    </p:spTree>
    <p:extLst>
      <p:ext uri="{BB962C8B-B14F-4D97-AF65-F5344CB8AC3E}">
        <p14:creationId xmlns:p14="http://schemas.microsoft.com/office/powerpoint/2010/main" val="11390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>
          <a:xfrm>
            <a:off x="691891" y="1274707"/>
            <a:ext cx="9057409" cy="291032"/>
          </a:xfrm>
        </p:spPr>
        <p:txBody>
          <a:bodyPr>
            <a:noAutofit/>
          </a:bodyPr>
          <a:lstStyle/>
          <a:p>
            <a:r>
              <a:rPr lang="en-US" altLang="ko-KR" sz="2800" dirty="0" smtClean="0"/>
              <a:t>1. Spring Batch </a:t>
            </a:r>
            <a:r>
              <a:rPr lang="ko-KR" altLang="en-US" sz="2800" dirty="0" smtClean="0"/>
              <a:t>란</a:t>
            </a:r>
            <a:endParaRPr lang="ko-KR" alt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9" y="1858702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개요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153977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Spring Batch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446940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– Chunk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2742215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– </a:t>
            </a:r>
            <a:r>
              <a:rPr lang="en-US" altLang="ko-KR" sz="14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Tasklet</a:t>
            </a: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8" y="3035178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Step </a:t>
            </a: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흐름 제어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1484547" y="3330453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병렬처리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37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 smtClean="0"/>
              <a:t>1. Spring Batch</a:t>
            </a:r>
            <a:r>
              <a:rPr lang="ko-KR" altLang="en-US" sz="1800" dirty="0"/>
              <a:t> </a:t>
            </a:r>
            <a:r>
              <a:rPr lang="ko-KR" altLang="en-US" sz="1800" dirty="0" smtClean="0"/>
              <a:t>란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개요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8231741" cy="52629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일반적으로 </a:t>
            </a:r>
            <a:r>
              <a:rPr lang="en-US" altLang="ko-KR" sz="1200" dirty="0" smtClean="0"/>
              <a:t>Web Application</a:t>
            </a:r>
            <a:r>
              <a:rPr lang="ko-KR" altLang="en-US" sz="1200" dirty="0" smtClean="0"/>
              <a:t>은 실시간으로 사용자의 요청을 받고 필요한 처리를 수행하는 </a:t>
            </a:r>
            <a:r>
              <a:rPr lang="en-US" altLang="ko-KR" sz="1200" dirty="0" smtClean="0"/>
              <a:t>“</a:t>
            </a:r>
            <a:r>
              <a:rPr lang="ko-KR" altLang="en-US" sz="1200" dirty="0" smtClean="0"/>
              <a:t>온라인 처리</a:t>
            </a:r>
            <a:r>
              <a:rPr lang="en-US" altLang="ko-KR" sz="1200" dirty="0" smtClean="0"/>
              <a:t>“ </a:t>
            </a:r>
            <a:r>
              <a:rPr lang="ko-KR" altLang="en-US" sz="1200" dirty="0" smtClean="0"/>
              <a:t>방식입니다</a:t>
            </a:r>
            <a:r>
              <a:rPr lang="en-US" altLang="ko-KR" sz="1200" dirty="0"/>
              <a:t/>
            </a:r>
            <a:br>
              <a:rPr lang="en-US" altLang="ko-KR" sz="1200" dirty="0"/>
            </a:br>
            <a:r>
              <a:rPr lang="ko-KR" altLang="en-US" sz="1200" dirty="0" smtClean="0"/>
              <a:t>이러한 온라인 처리 방식은 요청 즉시 필요한 결과를 받을 수 있습니다</a:t>
            </a:r>
            <a:r>
              <a:rPr lang="en-US" altLang="ko-KR" sz="1200" dirty="0" smtClean="0"/>
              <a:t>.</a:t>
            </a:r>
            <a:endParaRPr lang="en-US" altLang="ko-KR" sz="1200" dirty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“</a:t>
            </a:r>
            <a:r>
              <a:rPr lang="ko-KR" altLang="en-US" sz="1200" dirty="0" smtClean="0"/>
              <a:t>배치 처리</a:t>
            </a:r>
            <a:r>
              <a:rPr lang="en-US" altLang="ko-KR" sz="1200" dirty="0" smtClean="0"/>
              <a:t>“ </a:t>
            </a:r>
            <a:r>
              <a:rPr lang="ko-KR" altLang="en-US" sz="1200" dirty="0" smtClean="0"/>
              <a:t>방식은 이와 달리 </a:t>
            </a:r>
            <a:r>
              <a:rPr lang="ko-KR" altLang="en-US" sz="1200" dirty="0" err="1" smtClean="0"/>
              <a:t>응답성보다</a:t>
            </a:r>
            <a:r>
              <a:rPr lang="ko-KR" altLang="en-US" sz="1200" dirty="0" smtClean="0"/>
              <a:t> 시간 당 처리량을 우선시 하는 방식으로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일정량의 데이터를 모아서 한번에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ko-KR" altLang="en-US" sz="1200" dirty="0" smtClean="0"/>
              <a:t>처리하거나 일정한 순서에 따라 처리를 합니다</a:t>
            </a:r>
            <a:r>
              <a:rPr lang="en-US" altLang="ko-KR" sz="1200" dirty="0" smtClean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ko-KR" altLang="en-US" sz="1200" dirty="0" smtClean="0"/>
              <a:t>아래는 </a:t>
            </a:r>
            <a:r>
              <a:rPr lang="en-US" altLang="ko-KR" sz="1200" dirty="0" smtClean="0"/>
              <a:t>“</a:t>
            </a:r>
            <a:r>
              <a:rPr lang="ko-KR" altLang="en-US" sz="1200" dirty="0" smtClean="0"/>
              <a:t>배치 처리</a:t>
            </a:r>
            <a:r>
              <a:rPr lang="en-US" altLang="ko-KR" sz="1200" dirty="0" smtClean="0"/>
              <a:t>”</a:t>
            </a:r>
            <a:r>
              <a:rPr lang="ko-KR" altLang="en-US" sz="1200" dirty="0" smtClean="0"/>
              <a:t>를 사용하기에 적합한 상황입니다</a:t>
            </a:r>
            <a:r>
              <a:rPr lang="en-US" altLang="ko-KR" sz="1200" dirty="0" smtClean="0"/>
              <a:t>.</a:t>
            </a: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200" dirty="0" smtClean="0"/>
              <a:t>시간당 처리량을 향상시켜야 하는 경우</a:t>
            </a:r>
            <a:endParaRPr lang="en-US" altLang="ko-KR" sz="1200" dirty="0" smtClean="0"/>
          </a:p>
          <a:p>
            <a:pPr marL="658368" lvl="1" indent="-2286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 smtClean="0"/>
              <a:t>데이터를 모아서 한번에 처리하는 방식은 시간당 처리량을 향상시키는 효과를 낼 수 있습니다</a:t>
            </a:r>
            <a:r>
              <a:rPr lang="en-US" altLang="ko-KR" sz="1200" dirty="0" smtClean="0"/>
              <a:t>.</a:t>
            </a:r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200" dirty="0" smtClean="0"/>
              <a:t>온라인 처리의 응답 성능을 개선해야 하는 경우</a:t>
            </a:r>
            <a:endParaRPr lang="en-US" altLang="ko-KR" sz="1200" dirty="0" smtClean="0"/>
          </a:p>
          <a:p>
            <a:pPr marL="658368" lvl="2" indent="-2286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/>
              <a:t>온라인 처리의 응답 성능을 개선하기 위해 반드시 온라인으로 처리하지 않아도 되는 부분을 배치 처리로 </a:t>
            </a:r>
            <a:r>
              <a:rPr lang="ko-KR" altLang="en-US" sz="1200" dirty="0" smtClean="0"/>
              <a:t>전환</a:t>
            </a:r>
            <a:endParaRPr lang="en-US" altLang="ko-KR" sz="1200" dirty="0" smtClean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200" dirty="0" smtClean="0"/>
              <a:t>비즈니스 업무 특성과 시스템 상의 처리 방식을 일치시켜야 하는 경우</a:t>
            </a:r>
            <a:endParaRPr lang="en-US" altLang="ko-KR" sz="1200" dirty="0" smtClean="0"/>
          </a:p>
          <a:p>
            <a:pPr marL="658368" lvl="1" indent="-2286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smtClean="0"/>
              <a:t>Enterprise </a:t>
            </a:r>
            <a:r>
              <a:rPr lang="ko-KR" altLang="en-US" sz="1200" dirty="0" smtClean="0"/>
              <a:t>시스템 등에서 일정 시간에 걸쳐 처리해야 하는 업무 등은 배치로 처리하는 것이 적합</a:t>
            </a:r>
            <a:endParaRPr lang="en-US" altLang="ko-KR" sz="1200" dirty="0" smtClean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200" dirty="0" smtClean="0"/>
              <a:t>외부 시스템과 연계해야 하는 경우</a:t>
            </a:r>
            <a:endParaRPr lang="en-US" altLang="ko-KR" sz="1200" dirty="0" smtClean="0"/>
          </a:p>
          <a:p>
            <a:pPr marL="658368" lvl="1" indent="-2286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 smtClean="0"/>
              <a:t>외부 시스템과의 연계 시 일정 기간 동안의 데이터를 파일로 만들어 교환할 경우 사용</a:t>
            </a:r>
            <a:endParaRPr lang="en-US" altLang="ko-KR" sz="1200" dirty="0" smtClean="0"/>
          </a:p>
        </p:txBody>
      </p:sp>
    </p:spTree>
    <p:extLst>
      <p:ext uri="{BB962C8B-B14F-4D97-AF65-F5344CB8AC3E}">
        <p14:creationId xmlns:p14="http://schemas.microsoft.com/office/powerpoint/2010/main" val="26931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 smtClean="0"/>
              <a:t>1. Spring Batch</a:t>
            </a:r>
            <a:r>
              <a:rPr lang="ko-KR" altLang="en-US" sz="1800" dirty="0"/>
              <a:t> </a:t>
            </a:r>
            <a:r>
              <a:rPr lang="ko-KR" altLang="en-US" sz="1800" dirty="0" smtClean="0"/>
              <a:t>란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Spring Batch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94556" y="1025698"/>
            <a:ext cx="8577669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Spring</a:t>
            </a:r>
            <a:r>
              <a:rPr lang="ko-KR" altLang="en-US" sz="1200" dirty="0" smtClean="0"/>
              <a:t>이 가지고 있는 </a:t>
            </a:r>
            <a:r>
              <a:rPr lang="en-US" altLang="ko-KR" sz="1200" dirty="0" smtClean="0"/>
              <a:t>DI, AOP, </a:t>
            </a:r>
            <a:r>
              <a:rPr lang="ko-KR" altLang="en-US" sz="1200" dirty="0" smtClean="0"/>
              <a:t>트랜잭션 관리 기능을 기본으로 </a:t>
            </a:r>
            <a:r>
              <a:rPr lang="en-US" altLang="ko-KR" sz="1200" dirty="0" smtClean="0"/>
              <a:t>Batch </a:t>
            </a:r>
            <a:r>
              <a:rPr lang="ko-KR" altLang="en-US" sz="1200" dirty="0" smtClean="0"/>
              <a:t>처리를 위한 특징을 갖습니다</a:t>
            </a: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endParaRPr lang="en-US" altLang="ko-KR" sz="1200" dirty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200" dirty="0" smtClean="0"/>
              <a:t>처리 흐름을 정형화 합니다</a:t>
            </a:r>
            <a:r>
              <a:rPr lang="en-US" altLang="ko-KR" sz="1200" dirty="0" smtClean="0"/>
              <a:t>.</a:t>
            </a:r>
          </a:p>
          <a:p>
            <a:pPr marL="658368" lvl="1" indent="-2286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 smtClean="0"/>
              <a:t>대량의 데이터를 처리하는 </a:t>
            </a:r>
            <a:r>
              <a:rPr lang="en-US" altLang="ko-KR" sz="1200" dirty="0" smtClean="0"/>
              <a:t>Chunk </a:t>
            </a:r>
            <a:r>
              <a:rPr lang="ko-KR" altLang="en-US" sz="1200" dirty="0" smtClean="0"/>
              <a:t>방식 </a:t>
            </a:r>
            <a:r>
              <a:rPr lang="en-US" altLang="ko-KR" sz="1200" dirty="0" smtClean="0"/>
              <a:t>: </a:t>
            </a:r>
            <a:r>
              <a:rPr lang="ko-KR" altLang="en-US" sz="1200" dirty="0" smtClean="0"/>
              <a:t>데이터 수집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가공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출력 같은 처리 흐름을 </a:t>
            </a:r>
            <a:r>
              <a:rPr lang="ko-KR" altLang="en-US" sz="1200" dirty="0" err="1" smtClean="0"/>
              <a:t>정형화해서</a:t>
            </a:r>
            <a:r>
              <a:rPr lang="ko-KR" altLang="en-US" sz="1200" dirty="0" smtClean="0"/>
              <a:t> 필요한 부분만 구현</a:t>
            </a:r>
            <a:endParaRPr lang="en-US" altLang="ko-KR" sz="1200" dirty="0" smtClean="0"/>
          </a:p>
          <a:p>
            <a:pPr marL="658368" lvl="1" indent="-2286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200" dirty="0" smtClean="0"/>
              <a:t>단순한 형태의 </a:t>
            </a:r>
            <a:r>
              <a:rPr lang="en-US" altLang="ko-KR" sz="1200" dirty="0" err="1" smtClean="0"/>
              <a:t>Tasklet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방식 </a:t>
            </a:r>
            <a:r>
              <a:rPr lang="en-US" altLang="ko-KR" sz="1200" dirty="0" smtClean="0"/>
              <a:t>: SQL</a:t>
            </a:r>
            <a:r>
              <a:rPr lang="ko-KR" altLang="en-US" sz="1200" dirty="0" smtClean="0"/>
              <a:t>을 한번 실행하거나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명령을 실행하는 수준의 단순한 처리</a:t>
            </a:r>
            <a:endParaRPr lang="en-US" altLang="ko-KR" sz="1200" dirty="0" smtClean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200" dirty="0" err="1" smtClean="0"/>
              <a:t>명령행에서</a:t>
            </a:r>
            <a:r>
              <a:rPr lang="ko-KR" altLang="en-US" sz="1200" dirty="0" smtClean="0"/>
              <a:t> 실행하거나</a:t>
            </a:r>
            <a:r>
              <a:rPr lang="en-US" altLang="ko-KR" sz="1200" dirty="0" smtClean="0"/>
              <a:t>, </a:t>
            </a:r>
            <a:r>
              <a:rPr lang="ko-KR" altLang="en-US" sz="1200" dirty="0" err="1" smtClean="0"/>
              <a:t>서블릿에서</a:t>
            </a:r>
            <a:r>
              <a:rPr lang="ko-KR" altLang="en-US" sz="1200" dirty="0" smtClean="0"/>
              <a:t> 실행하는 등 다양한 형태의 실행 방법을 제공합니다</a:t>
            </a:r>
            <a:r>
              <a:rPr lang="en-US" altLang="ko-KR" sz="1200" dirty="0" smtClean="0"/>
              <a:t>.</a:t>
            </a:r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200" dirty="0" smtClean="0"/>
              <a:t>파일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데이터베이스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메시지 큐 같은 다양한 데이터 소스의 입출력을 비교적 간단히 처리합니다</a:t>
            </a:r>
            <a:r>
              <a:rPr lang="en-US" altLang="ko-KR" sz="1200" dirty="0" smtClean="0"/>
              <a:t>.</a:t>
            </a:r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ko-KR" altLang="en-US" sz="1200" dirty="0" smtClean="0"/>
              <a:t>다중 실행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병렬 실행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조건 분기 등의 처리 방식을 설정으로 정의할 수 있어 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ko-KR" altLang="en-US" sz="1200" dirty="0" smtClean="0"/>
              <a:t>상황에 맞는 가장 효율적인 처리  방법을 선택할 수 있습니다</a:t>
            </a:r>
            <a:endParaRPr lang="en-US" altLang="ko-KR" sz="1200" dirty="0" smtClean="0"/>
          </a:p>
          <a:p>
            <a:pPr marL="228600" indent="-228600">
              <a:lnSpc>
                <a:spcPct val="200000"/>
              </a:lnSpc>
              <a:buFont typeface="+mj-lt"/>
              <a:buAutoNum type="arabicPeriod"/>
            </a:pPr>
            <a:r>
              <a:rPr lang="en-US" altLang="ko-KR" sz="1200" dirty="0" smtClean="0"/>
              <a:t>Job</a:t>
            </a:r>
            <a:r>
              <a:rPr lang="ko-KR" altLang="en-US" sz="1200" dirty="0" smtClean="0"/>
              <a:t>이 실행되던 상황을 저장 및 </a:t>
            </a:r>
            <a:r>
              <a:rPr lang="ko-KR" altLang="en-US" sz="1200" dirty="0" err="1" smtClean="0"/>
              <a:t>재시작할</a:t>
            </a:r>
            <a:r>
              <a:rPr lang="ko-KR" altLang="en-US" sz="1200" dirty="0" smtClean="0"/>
              <a:t> 수 있습니다</a:t>
            </a:r>
            <a:r>
              <a:rPr lang="en-US" altLang="ko-KR" sz="12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67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 smtClean="0"/>
              <a:t>1. Spring Batch</a:t>
            </a:r>
            <a:r>
              <a:rPr lang="ko-KR" altLang="en-US" sz="1800" dirty="0"/>
              <a:t> </a:t>
            </a:r>
            <a:r>
              <a:rPr lang="ko-KR" altLang="en-US" sz="1800" dirty="0" smtClean="0"/>
              <a:t>란</a:t>
            </a:r>
            <a:endParaRPr lang="ko-KR" altLang="en-US" sz="1800" dirty="0"/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Spring Batch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194" y="2761627"/>
            <a:ext cx="4504440" cy="1866840"/>
          </a:xfrm>
          <a:prstGeom prst="rect">
            <a:avLst/>
          </a:prstGeom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790691"/>
              </p:ext>
            </p:extLst>
          </p:nvPr>
        </p:nvGraphicFramePr>
        <p:xfrm>
          <a:off x="429386" y="1181949"/>
          <a:ext cx="4781808" cy="5026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3086">
                  <a:extLst>
                    <a:ext uri="{9D8B030D-6E8A-4147-A177-3AD203B41FA5}">
                      <a16:colId xmlns:a16="http://schemas.microsoft.com/office/drawing/2014/main" val="4159828745"/>
                    </a:ext>
                  </a:extLst>
                </a:gridCol>
                <a:gridCol w="3648722">
                  <a:extLst>
                    <a:ext uri="{9D8B030D-6E8A-4147-A177-3AD203B41FA5}">
                      <a16:colId xmlns:a16="http://schemas.microsoft.com/office/drawing/2014/main" val="2915963617"/>
                    </a:ext>
                  </a:extLst>
                </a:gridCol>
              </a:tblGrid>
              <a:tr h="417772">
                <a:tc gridSpan="2">
                  <a:txBody>
                    <a:bodyPr/>
                    <a:lstStyle/>
                    <a:p>
                      <a:pPr lvl="0" latinLnBrk="1"/>
                      <a:r>
                        <a:rPr lang="ko-KR" altLang="en-US" dirty="0" smtClean="0">
                          <a:solidFill>
                            <a:sysClr val="windowText" lastClr="000000"/>
                          </a:solidFill>
                        </a:rPr>
                        <a:t>구성 요소 역할</a:t>
                      </a:r>
                      <a:endParaRPr lang="ko-KR" alt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4985047"/>
                  </a:ext>
                </a:extLst>
              </a:tr>
              <a:tr h="589132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Job Launcher</a:t>
                      </a:r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Batch Application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을 기동하기 위한 인터페이스 입니다</a:t>
                      </a: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.</a:t>
                      </a:r>
                      <a:br>
                        <a:rPr lang="en-US" altLang="ko-KR" sz="100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모든 </a:t>
                      </a: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Batch Application 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은 해당 클래스를 통해 실행됩니다</a:t>
                      </a: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.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6669230"/>
                  </a:ext>
                </a:extLst>
              </a:tr>
              <a:tr h="539630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Job Batch</a:t>
                      </a:r>
                      <a:endParaRPr lang="ko-KR" altLang="en-US" sz="105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Application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에서 일련의 처리 과정을 하나의 단위로 만든 실행 단위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708254"/>
                  </a:ext>
                </a:extLst>
              </a:tr>
              <a:tr h="1253317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Step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50" dirty="0" smtClean="0">
                          <a:solidFill>
                            <a:sysClr val="windowText" lastClr="000000"/>
                          </a:solidFill>
                        </a:rPr>
                        <a:t>Job</a:t>
                      </a:r>
                      <a:r>
                        <a:rPr lang="ko-KR" altLang="en-US" sz="1050" dirty="0" smtClean="0">
                          <a:solidFill>
                            <a:sysClr val="windowText" lastClr="000000"/>
                          </a:solidFill>
                        </a:rPr>
                        <a:t>을 구성하는 세부 처리 단위입니다</a:t>
                      </a:r>
                      <a:r>
                        <a:rPr lang="en-US" altLang="ko-KR" sz="1050" dirty="0" smtClean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  <a:p>
                      <a:pPr lvl="0" latinLnBrk="1"/>
                      <a:r>
                        <a:rPr lang="ko-KR" altLang="en-US" sz="1050" dirty="0" smtClean="0">
                          <a:solidFill>
                            <a:sysClr val="windowText" lastClr="000000"/>
                          </a:solidFill>
                        </a:rPr>
                        <a:t>하나의 </a:t>
                      </a:r>
                      <a:r>
                        <a:rPr lang="en-US" altLang="ko-KR" sz="1050" dirty="0" smtClean="0">
                          <a:solidFill>
                            <a:sysClr val="windowText" lastClr="000000"/>
                          </a:solidFill>
                        </a:rPr>
                        <a:t>Job</a:t>
                      </a:r>
                      <a:r>
                        <a:rPr lang="ko-KR" altLang="en-US" sz="1050" dirty="0" smtClean="0">
                          <a:solidFill>
                            <a:sysClr val="windowText" lastClr="000000"/>
                          </a:solidFill>
                        </a:rPr>
                        <a:t>은 여러 개의 </a:t>
                      </a:r>
                      <a:r>
                        <a:rPr lang="en-US" altLang="ko-KR" sz="1050" dirty="0" smtClean="0">
                          <a:solidFill>
                            <a:sysClr val="windowText" lastClr="000000"/>
                          </a:solidFill>
                        </a:rPr>
                        <a:t>Step</a:t>
                      </a:r>
                      <a:r>
                        <a:rPr lang="ko-KR" altLang="en-US" sz="1050" dirty="0" smtClean="0">
                          <a:solidFill>
                            <a:sysClr val="windowText" lastClr="000000"/>
                          </a:solidFill>
                        </a:rPr>
                        <a:t>으로 구성됩니다</a:t>
                      </a:r>
                      <a:r>
                        <a:rPr lang="en-US" altLang="ko-KR" sz="1050" dirty="0" smtClean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  <a:p>
                      <a:pPr lvl="0" latinLnBrk="1"/>
                      <a:r>
                        <a:rPr lang="en-US" altLang="ko-KR" sz="1050" dirty="0" smtClean="0">
                          <a:solidFill>
                            <a:sysClr val="windowText" lastClr="000000"/>
                          </a:solidFill>
                        </a:rPr>
                        <a:t>Job</a:t>
                      </a:r>
                      <a:r>
                        <a:rPr lang="ko-KR" altLang="en-US" sz="1050" dirty="0" smtClean="0">
                          <a:solidFill>
                            <a:sysClr val="windowText" lastClr="000000"/>
                          </a:solidFill>
                        </a:rPr>
                        <a:t>을 처리 시 여러 개의 </a:t>
                      </a:r>
                      <a:r>
                        <a:rPr lang="en-US" altLang="ko-KR" sz="1050" dirty="0" smtClean="0">
                          <a:solidFill>
                            <a:sysClr val="windowText" lastClr="000000"/>
                          </a:solidFill>
                        </a:rPr>
                        <a:t>Step</a:t>
                      </a:r>
                      <a:r>
                        <a:rPr lang="ko-KR" altLang="en-US" sz="1050" dirty="0" smtClean="0">
                          <a:solidFill>
                            <a:sysClr val="windowText" lastClr="000000"/>
                          </a:solidFill>
                        </a:rPr>
                        <a:t>으로 분할하면</a:t>
                      </a:r>
                      <a:r>
                        <a:rPr lang="en-US" altLang="ko-KR" sz="1050" dirty="0" smtClean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ko-KR" altLang="en-US" sz="1050" dirty="0" smtClean="0">
                          <a:solidFill>
                            <a:sysClr val="windowText" lastClr="000000"/>
                          </a:solidFill>
                        </a:rPr>
                        <a:t>세부 처리를 재사용 하거나 병렬</a:t>
                      </a:r>
                      <a:r>
                        <a:rPr lang="ko-KR" altLang="en-US" sz="1050" baseline="0" dirty="0" smtClean="0">
                          <a:solidFill>
                            <a:sysClr val="windowText" lastClr="000000"/>
                          </a:solidFill>
                        </a:rPr>
                        <a:t> 처리를 적용할 수 있고</a:t>
                      </a:r>
                      <a:r>
                        <a:rPr lang="en-US" altLang="ko-KR" sz="1050" baseline="0" dirty="0" smtClean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ko-KR" altLang="en-US" sz="1050" baseline="0" dirty="0" smtClean="0">
                          <a:solidFill>
                            <a:sysClr val="windowText" lastClr="000000"/>
                          </a:solidFill>
                        </a:rPr>
                        <a:t>조건에 따른 분기 제어도 가능합니다</a:t>
                      </a:r>
                      <a:r>
                        <a:rPr lang="en-US" altLang="ko-KR" sz="1050" baseline="0" dirty="0" smtClean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  <a:p>
                      <a:pPr lvl="0" latinLnBrk="1"/>
                      <a:r>
                        <a:rPr lang="en-US" altLang="ko-KR" sz="1050" baseline="0" dirty="0" smtClean="0">
                          <a:solidFill>
                            <a:sysClr val="windowText" lastClr="000000"/>
                          </a:solidFill>
                        </a:rPr>
                        <a:t>Step</a:t>
                      </a:r>
                      <a:r>
                        <a:rPr lang="ko-KR" altLang="en-US" sz="1050" baseline="0" dirty="0" smtClean="0">
                          <a:solidFill>
                            <a:sysClr val="windowText" lastClr="000000"/>
                          </a:solidFill>
                        </a:rPr>
                        <a:t>은 </a:t>
                      </a:r>
                      <a:r>
                        <a:rPr lang="en-US" altLang="ko-KR" sz="1050" baseline="0" dirty="0" smtClean="0">
                          <a:solidFill>
                            <a:sysClr val="windowText" lastClr="000000"/>
                          </a:solidFill>
                        </a:rPr>
                        <a:t>Chunk, </a:t>
                      </a:r>
                      <a:r>
                        <a:rPr lang="en-US" altLang="ko-KR" sz="1050" baseline="0" dirty="0" err="1" smtClean="0">
                          <a:solidFill>
                            <a:sysClr val="windowText" lastClr="000000"/>
                          </a:solidFill>
                        </a:rPr>
                        <a:t>Tasklet</a:t>
                      </a:r>
                      <a:r>
                        <a:rPr lang="en-US" altLang="ko-KR" sz="105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ko-KR" altLang="en-US" sz="1050" baseline="0" dirty="0" smtClean="0">
                          <a:solidFill>
                            <a:sysClr val="windowText" lastClr="000000"/>
                          </a:solidFill>
                        </a:rPr>
                        <a:t>방식 중 한가지로 실행됩니다</a:t>
                      </a:r>
                      <a:endParaRPr lang="en-US" altLang="ko-KR" sz="1050" baseline="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77412"/>
                  </a:ext>
                </a:extLst>
              </a:tr>
              <a:tr h="1222632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ItemR</a:t>
                      </a:r>
                      <a:r>
                        <a:rPr lang="en-US" altLang="ko-KR" sz="1100" baseline="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eader</a:t>
                      </a:r>
                      <a:r>
                        <a:rPr lang="en-US" altLang="ko-KR" sz="1100" baseline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100" baseline="0" dirty="0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</a:rPr>
                        <a:t>ItemProcessor</a:t>
                      </a:r>
                      <a:r>
                        <a:rPr lang="en-US" altLang="ko-KR" sz="11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/>
                      </a:r>
                      <a:br>
                        <a:rPr lang="en-US" altLang="ko-KR" sz="11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Item</a:t>
                      </a:r>
                      <a:r>
                        <a:rPr lang="en-US" altLang="ko-KR" sz="1100" baseline="0" dirty="0" err="1" smtClean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Writer</a:t>
                      </a:r>
                      <a:endParaRPr lang="en-US" altLang="ko-KR" sz="110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Step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을 데이터의 입력</a:t>
                      </a: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가공</a:t>
                      </a: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출력의 세가지 패턴 처리로 분할하기 위한 인터페이스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입니다</a:t>
                      </a:r>
                      <a:r>
                        <a:rPr lang="en-US" altLang="ko-KR" sz="1000" baseline="0" dirty="0" smtClean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  <a:p>
                      <a:pPr marL="0" marR="0" lvl="0" indent="0" algn="l" defTabSz="85953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Batch</a:t>
                      </a:r>
                      <a:r>
                        <a:rPr lang="en-US" altLang="ko-KR" sz="1000" baseline="0" dirty="0" smtClean="0">
                          <a:solidFill>
                            <a:sysClr val="windowText" lastClr="000000"/>
                          </a:solidFill>
                        </a:rPr>
                        <a:t> Application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의 대부분이 세가지 패턴으로 구성되는 점에 착안해서</a:t>
                      </a:r>
                      <a:r>
                        <a:rPr lang="en-US" altLang="ko-KR" sz="1000" baseline="0" dirty="0" smtClean="0">
                          <a:solidFill>
                            <a:sysClr val="windowText" lastClr="000000"/>
                          </a:solidFill>
                        </a:rPr>
                        <a:t>, Spring Batch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에서는 </a:t>
                      </a:r>
                      <a:r>
                        <a:rPr lang="en-US" altLang="ko-KR" sz="1000" baseline="0" dirty="0" smtClean="0">
                          <a:solidFill>
                            <a:sysClr val="windowText" lastClr="000000"/>
                          </a:solidFill>
                        </a:rPr>
                        <a:t>Chunk 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방식을 구현할 때 이 세 가지 패턴을 활용하고</a:t>
                      </a:r>
                      <a:r>
                        <a:rPr lang="en-US" altLang="ko-KR" sz="1000" baseline="0" dirty="0" smtClean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개발자는 이 패턴에 맞춰 비즈니스 </a:t>
                      </a:r>
                      <a:r>
                        <a:rPr lang="ko-KR" altLang="en-US" sz="1000" baseline="0" dirty="0" err="1" smtClean="0">
                          <a:solidFill>
                            <a:sysClr val="windowText" lastClr="000000"/>
                          </a:solidFill>
                        </a:rPr>
                        <a:t>로직을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 분할하여 구현합니다</a:t>
                      </a:r>
                      <a:endParaRPr lang="ko-KR" altLang="en-US" sz="1000" dirty="0" smtClean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768559"/>
                  </a:ext>
                </a:extLst>
              </a:tr>
              <a:tr h="1003714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100" dirty="0" smtClean="0">
                          <a:solidFill>
                            <a:sysClr val="windowText" lastClr="000000"/>
                          </a:solidFill>
                        </a:rPr>
                        <a:t/>
                      </a:r>
                      <a:br>
                        <a:rPr lang="en-US" altLang="ko-KR" sz="1100" dirty="0" smtClean="0">
                          <a:solidFill>
                            <a:sysClr val="windowText" lastClr="000000"/>
                          </a:solidFill>
                        </a:rPr>
                      </a:br>
                      <a:r>
                        <a:rPr lang="en-US" altLang="ko-KR" sz="1100" dirty="0" err="1" smtClean="0">
                          <a:solidFill>
                            <a:sysClr val="windowText" lastClr="000000"/>
                          </a:solidFill>
                        </a:rPr>
                        <a:t>JobRepository</a:t>
                      </a:r>
                      <a:endParaRPr lang="ko-KR" altLang="en-US" sz="11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Job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이나 </a:t>
                      </a: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Step</a:t>
                      </a:r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의 상태를 관리합니다</a:t>
                      </a: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  <a:p>
                      <a:pPr lvl="0" latinLnBrk="1"/>
                      <a:r>
                        <a:rPr lang="ko-KR" altLang="en-US" sz="1000" dirty="0" smtClean="0">
                          <a:solidFill>
                            <a:sysClr val="windowText" lastClr="000000"/>
                          </a:solidFill>
                        </a:rPr>
                        <a:t>이러한 정보는 </a:t>
                      </a:r>
                      <a:r>
                        <a:rPr lang="en-US" altLang="ko-KR" sz="1000" dirty="0" smtClean="0">
                          <a:solidFill>
                            <a:sysClr val="windowText" lastClr="000000"/>
                          </a:solidFill>
                        </a:rPr>
                        <a:t>Spring</a:t>
                      </a:r>
                      <a:r>
                        <a:rPr lang="en-US" altLang="ko-KR" sz="1000" baseline="0" dirty="0" smtClean="0">
                          <a:solidFill>
                            <a:sysClr val="windowText" lastClr="000000"/>
                          </a:solidFill>
                        </a:rPr>
                        <a:t> Batch</a:t>
                      </a:r>
                      <a:r>
                        <a:rPr lang="ko-KR" altLang="en-US" sz="1000" baseline="0" dirty="0" smtClean="0">
                          <a:solidFill>
                            <a:sysClr val="windowText" lastClr="000000"/>
                          </a:solidFill>
                        </a:rPr>
                        <a:t>가 정의한 테이블 스키마 형태로 데이터베이스에 저장됩니다</a:t>
                      </a:r>
                      <a:endParaRPr lang="ko-KR" altLang="en-US" sz="1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723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795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– Chunk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94556" y="1025698"/>
            <a:ext cx="682430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smtClean="0"/>
              <a:t>Chunk </a:t>
            </a:r>
            <a:r>
              <a:rPr lang="ko-KR" altLang="en-US" sz="1200" dirty="0" smtClean="0"/>
              <a:t>방식은 데이터를 한 건씩 처리하지 않고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일정 단위</a:t>
            </a:r>
            <a:r>
              <a:rPr lang="en-US" altLang="ko-KR" sz="1200" dirty="0" smtClean="0"/>
              <a:t>(Chunk)</a:t>
            </a:r>
            <a:r>
              <a:rPr lang="ko-KR" altLang="en-US" sz="1200" dirty="0" smtClean="0"/>
              <a:t>로 처리하는 방식입니다</a:t>
            </a:r>
            <a:endParaRPr lang="en-US" altLang="ko-KR" sz="1200" dirty="0" smtClean="0"/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 smtClean="0"/>
              <a:t>ChunkOrientedTasklet</a:t>
            </a:r>
            <a:r>
              <a:rPr lang="ko-KR" altLang="en-US" sz="1200" dirty="0" smtClean="0"/>
              <a:t>이 </a:t>
            </a:r>
            <a:r>
              <a:rPr lang="en-US" altLang="ko-KR" sz="1200" dirty="0" smtClean="0"/>
              <a:t>Chunk</a:t>
            </a:r>
            <a:r>
              <a:rPr lang="ko-KR" altLang="en-US" sz="1200" dirty="0" smtClean="0"/>
              <a:t>를 처리하기 위한 </a:t>
            </a:r>
            <a:r>
              <a:rPr lang="en-US" altLang="ko-KR" sz="1200" dirty="0" err="1" smtClean="0"/>
              <a:t>Tasklet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인터페이스의 구현 클래스로 제공되고</a:t>
            </a:r>
            <a:r>
              <a:rPr lang="en-US" altLang="ko-KR" sz="1200" dirty="0" smtClean="0"/>
              <a:t/>
            </a:r>
            <a:br>
              <a:rPr lang="en-US" altLang="ko-KR" sz="1200" dirty="0" smtClean="0"/>
            </a:br>
            <a:r>
              <a:rPr lang="en-US" altLang="ko-KR" sz="1200" dirty="0" smtClean="0"/>
              <a:t>commit-interval </a:t>
            </a:r>
            <a:r>
              <a:rPr lang="ko-KR" altLang="en-US" sz="1200" dirty="0" err="1" smtClean="0"/>
              <a:t>설정값에</a:t>
            </a:r>
            <a:r>
              <a:rPr lang="ko-KR" altLang="en-US" sz="1200" dirty="0" smtClean="0"/>
              <a:t> 따라 </a:t>
            </a:r>
            <a:r>
              <a:rPr lang="en-US" altLang="ko-KR" sz="1200" dirty="0" smtClean="0"/>
              <a:t>Chunk</a:t>
            </a:r>
            <a:r>
              <a:rPr lang="ko-KR" altLang="en-US" sz="1200" dirty="0" smtClean="0"/>
              <a:t>로 처리할 최대 데이터 건수를 지정할 수 있습니다</a:t>
            </a:r>
            <a:r>
              <a:rPr lang="en-US" altLang="ko-KR" sz="1200" dirty="0" smtClean="0"/>
              <a:t>.</a:t>
            </a:r>
          </a:p>
          <a:p>
            <a:pPr marL="171450" indent="-171450">
              <a:lnSpc>
                <a:spcPct val="200000"/>
              </a:lnSpc>
              <a:buFontTx/>
              <a:buChar char="-"/>
            </a:pPr>
            <a:r>
              <a:rPr lang="en-US" altLang="ko-KR" sz="1200" dirty="0" err="1" smtClean="0"/>
              <a:t>ItemReader</a:t>
            </a:r>
            <a:r>
              <a:rPr lang="en-US" altLang="ko-KR" sz="1200" dirty="0" smtClean="0"/>
              <a:t>, </a:t>
            </a:r>
            <a:r>
              <a:rPr lang="en-US" altLang="ko-KR" sz="1200" dirty="0" err="1" smtClean="0"/>
              <a:t>ItemProcessor</a:t>
            </a:r>
            <a:r>
              <a:rPr lang="en-US" altLang="ko-KR" sz="1200" dirty="0" smtClean="0"/>
              <a:t>, </a:t>
            </a:r>
            <a:r>
              <a:rPr lang="en-US" altLang="ko-KR" sz="1200" dirty="0" err="1" smtClean="0"/>
              <a:t>ItemWriter</a:t>
            </a:r>
            <a:r>
              <a:rPr lang="ko-KR" altLang="en-US" sz="1200" dirty="0" smtClean="0"/>
              <a:t>는 </a:t>
            </a:r>
            <a:r>
              <a:rPr lang="en-US" altLang="ko-KR" sz="1200" dirty="0" smtClean="0"/>
              <a:t>Chunk </a:t>
            </a:r>
            <a:r>
              <a:rPr lang="ko-KR" altLang="en-US" sz="1200" dirty="0" smtClean="0"/>
              <a:t>방식으로 처리할 때 필요한 인터페이스입니다</a:t>
            </a:r>
            <a:r>
              <a:rPr lang="en-US" altLang="ko-KR" sz="12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435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텍스트 개체 틀 17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/>
              <a:t>1. Spring Batch</a:t>
            </a:r>
            <a:r>
              <a:rPr lang="ko-KR" altLang="en-US" sz="1800" dirty="0"/>
              <a:t> 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9818" y="766300"/>
            <a:ext cx="18473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ko-KR" altLang="en-US" sz="800" dirty="0">
              <a:latin typeface="+mn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CC37E9E-7522-43BB-AA93-7B9890BB386C}"/>
              </a:ext>
            </a:extLst>
          </p:cNvPr>
          <p:cNvSpPr/>
          <p:nvPr/>
        </p:nvSpPr>
        <p:spPr>
          <a:xfrm>
            <a:off x="505461" y="763819"/>
            <a:ext cx="3286125" cy="295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ko-KR" altLang="en-US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구현 방식 </a:t>
            </a:r>
            <a:r>
              <a:rPr lang="en-US" altLang="ko-KR" sz="14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– Chunk</a:t>
            </a:r>
            <a:endParaRPr lang="ko-KR" altLang="en-US" sz="14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1133653" y="1059094"/>
            <a:ext cx="7648874" cy="5302481"/>
            <a:chOff x="2921983" y="1282262"/>
            <a:chExt cx="4046243" cy="2805004"/>
          </a:xfrm>
        </p:grpSpPr>
        <p:pic>
          <p:nvPicPr>
            <p:cNvPr id="6" name="Picture 0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921983" y="1282262"/>
              <a:ext cx="4046243" cy="2805004"/>
            </a:xfrm>
            <a:prstGeom prst="rect">
              <a:avLst/>
            </a:prstGeom>
            <a:noFill/>
            <a:ln>
              <a:noFill/>
            </a:ln>
            <a:effectLst/>
          </p:spPr>
        </p:pic>
        <p:cxnSp>
          <p:nvCxnSpPr>
            <p:cNvPr id="5" name="직선 연결선 4"/>
            <p:cNvCxnSpPr/>
            <p:nvPr/>
          </p:nvCxnSpPr>
          <p:spPr>
            <a:xfrm>
              <a:off x="6964416" y="1282262"/>
              <a:ext cx="0" cy="31603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직사각형 11"/>
          <p:cNvSpPr/>
          <p:nvPr/>
        </p:nvSpPr>
        <p:spPr>
          <a:xfrm>
            <a:off x="1133653" y="1837678"/>
            <a:ext cx="5506844" cy="35244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6710951" y="3110169"/>
            <a:ext cx="30732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200" b="1" dirty="0" smtClean="0">
                <a:solidFill>
                  <a:srgbClr val="FF0000"/>
                </a:solidFill>
              </a:rPr>
              <a:t>Commit-Interval 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만큼 </a:t>
            </a:r>
            <a:endParaRPr lang="en-US" altLang="ko-KR" sz="1200" b="1" dirty="0" smtClean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200" b="1" dirty="0" smtClean="0">
                <a:solidFill>
                  <a:srgbClr val="FF0000"/>
                </a:solidFill>
              </a:rPr>
              <a:t>데이터를 읽는 </a:t>
            </a:r>
            <a:r>
              <a:rPr lang="en-US" altLang="ko-KR" sz="1200" b="1" dirty="0" err="1" smtClean="0">
                <a:solidFill>
                  <a:srgbClr val="FF0000"/>
                </a:solidFill>
              </a:rPr>
              <a:t>ItemReader</a:t>
            </a:r>
            <a:endParaRPr lang="en-US" altLang="ko-KR" sz="1200" b="1" dirty="0" smtClean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200" b="1" dirty="0" smtClean="0">
                <a:solidFill>
                  <a:srgbClr val="FF0000"/>
                </a:solidFill>
              </a:rPr>
              <a:t>가공하는 </a:t>
            </a:r>
            <a:r>
              <a:rPr lang="en-US" altLang="ko-KR" sz="1200" b="1" dirty="0" err="1" smtClean="0">
                <a:solidFill>
                  <a:srgbClr val="FF0000"/>
                </a:solidFill>
              </a:rPr>
              <a:t>ItemProcessor</a:t>
            </a:r>
            <a:r>
              <a:rPr lang="ko-KR" altLang="en-US" sz="1200" b="1" dirty="0" smtClean="0">
                <a:solidFill>
                  <a:srgbClr val="FF0000"/>
                </a:solidFill>
              </a:rPr>
              <a:t>를 반복하여 실행</a:t>
            </a:r>
            <a:endParaRPr lang="en-US" altLang="ko-KR" sz="12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29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9_Blank">
  <a:themeElements>
    <a:clrScheme name="Deloitte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00A1DE"/>
      </a:accent3>
      <a:accent4>
        <a:srgbClr val="3C8A2E"/>
      </a:accent4>
      <a:accent5>
        <a:srgbClr val="72C7E7"/>
      </a:accent5>
      <a:accent6>
        <a:srgbClr val="C9DD03"/>
      </a:accent6>
      <a:hlink>
        <a:srgbClr val="00A1DE"/>
      </a:hlink>
      <a:folHlink>
        <a:srgbClr val="72C7E7"/>
      </a:folHlink>
    </a:clrScheme>
    <a:fontScheme name="사용자 지정 2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>
          <a:defRPr sz="1200" dirty="0" smtClean="0">
            <a:solidFill>
              <a:schemeClr val="tx2"/>
            </a:solidFill>
            <a:latin typeface="+mn-lt"/>
            <a:ea typeface="맑은 고딕" pitchFamily="50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2007_Screen_Medium_27-94x21.59_18Nov08</Template>
  <TotalTime>7519</TotalTime>
  <Words>1720</Words>
  <Application>Microsoft Office PowerPoint</Application>
  <PresentationFormat>A4 용지(210x297mm)</PresentationFormat>
  <Paragraphs>225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7" baseType="lpstr">
      <vt:lpstr>맑은 고딕</vt:lpstr>
      <vt:lpstr>Arial</vt:lpstr>
      <vt:lpstr>Calibri</vt:lpstr>
      <vt:lpstr>Times New Roman</vt:lpstr>
      <vt:lpstr>Wingdings</vt:lpstr>
      <vt:lpstr>19_Blank</vt:lpstr>
      <vt:lpstr>배치 서비스 개발가이드 - 공통업무</vt:lpstr>
      <vt:lpstr>개정이력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Deloitte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28pt, Line spacing 28pt Title 2 – Times new roman</dc:title>
  <dc:creator>Dasgupta, Tania</dc:creator>
  <cp:lastModifiedBy>Windows 사용자</cp:lastModifiedBy>
  <cp:revision>666</cp:revision>
  <cp:lastPrinted>2024-06-12T23:51:07Z</cp:lastPrinted>
  <dcterms:created xsi:type="dcterms:W3CDTF">2010-01-13T15:51:22Z</dcterms:created>
  <dcterms:modified xsi:type="dcterms:W3CDTF">2025-02-21T06:39:12Z</dcterms:modified>
</cp:coreProperties>
</file>