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36" r:id="rId2"/>
    <p:sldId id="556" r:id="rId3"/>
    <p:sldId id="607" r:id="rId4"/>
    <p:sldId id="602" r:id="rId5"/>
    <p:sldId id="600" r:id="rId6"/>
    <p:sldId id="606" r:id="rId7"/>
    <p:sldId id="604" r:id="rId8"/>
    <p:sldId id="599" r:id="rId9"/>
    <p:sldId id="601" r:id="rId10"/>
    <p:sldId id="605" r:id="rId11"/>
    <p:sldId id="608" r:id="rId12"/>
    <p:sldId id="609" r:id="rId13"/>
    <p:sldId id="610" r:id="rId14"/>
    <p:sldId id="611" r:id="rId15"/>
  </p:sldIdLst>
  <p:sldSz cx="9906000" cy="6858000" type="A4"/>
  <p:notesSz cx="6802438" cy="9934575"/>
  <p:defaultTextStyle>
    <a:defPPr>
      <a:defRPr lang="ko-KR"/>
    </a:defPPr>
    <a:lvl1pPr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ctr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sz="24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47">
          <p15:clr>
            <a:srgbClr val="A4A3A4"/>
          </p15:clr>
        </p15:guide>
        <p15:guide id="2" orient="horz" pos="576">
          <p15:clr>
            <a:srgbClr val="A4A3A4"/>
          </p15:clr>
        </p15:guide>
        <p15:guide id="3" orient="horz" pos="391">
          <p15:clr>
            <a:srgbClr val="A4A3A4"/>
          </p15:clr>
        </p15:guide>
        <p15:guide id="4" orient="horz" pos="482">
          <p15:clr>
            <a:srgbClr val="A4A3A4"/>
          </p15:clr>
        </p15:guide>
        <p15:guide id="5" pos="3120">
          <p15:clr>
            <a:srgbClr val="A4A3A4"/>
          </p15:clr>
        </p15:guide>
        <p15:guide id="6" pos="126">
          <p15:clr>
            <a:srgbClr val="A4A3A4"/>
          </p15:clr>
        </p15:guide>
        <p15:guide id="7" pos="6114">
          <p15:clr>
            <a:srgbClr val="A4A3A4"/>
          </p15:clr>
        </p15:guide>
        <p15:guide id="8" pos="1623">
          <p15:clr>
            <a:srgbClr val="A4A3A4"/>
          </p15:clr>
        </p15:guide>
        <p15:guide id="9" pos="4617">
          <p15:clr>
            <a:srgbClr val="A4A3A4"/>
          </p15:clr>
        </p15:guide>
        <p15:guide id="10" pos="30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93C9FF"/>
    <a:srgbClr val="FF6600"/>
    <a:srgbClr val="73B9FF"/>
    <a:srgbClr val="00BAFC"/>
    <a:srgbClr val="3399FF"/>
    <a:srgbClr val="FFCCCC"/>
    <a:srgbClr val="0066FF"/>
    <a:srgbClr val="178B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659" autoAdjust="0"/>
    <p:restoredTop sz="94660" autoAdjust="0"/>
  </p:normalViewPr>
  <p:slideViewPr>
    <p:cSldViewPr showGuides="1">
      <p:cViewPr varScale="1">
        <p:scale>
          <a:sx n="121" d="100"/>
          <a:sy n="121" d="100"/>
        </p:scale>
        <p:origin x="1404" y="114"/>
      </p:cViewPr>
      <p:guideLst>
        <p:guide orient="horz" pos="4247"/>
        <p:guide orient="horz" pos="576"/>
        <p:guide orient="horz" pos="391"/>
        <p:guide orient="horz" pos="482"/>
        <p:guide pos="3120"/>
        <p:guide pos="126"/>
        <p:guide pos="6114"/>
        <p:guide pos="1623"/>
        <p:guide pos="4617"/>
        <p:guide pos="30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64" d="100"/>
          <a:sy n="64" d="100"/>
        </p:scale>
        <p:origin x="-2988" y="-108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t" anchorCtr="0" compatLnSpc="1">
            <a:prstTxWarp prst="textNoShape">
              <a:avLst/>
            </a:prstTxWarp>
          </a:bodyPr>
          <a:lstStyle>
            <a:lvl1pPr algn="l" defTabSz="918970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797" y="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t" anchorCtr="0" compatLnSpc="1">
            <a:prstTxWarp prst="textNoShape">
              <a:avLst/>
            </a:prstTxWarp>
          </a:bodyPr>
          <a:lstStyle>
            <a:lvl1pPr algn="r" defTabSz="918970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729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b" anchorCtr="0" compatLnSpc="1">
            <a:prstTxWarp prst="textNoShape">
              <a:avLst/>
            </a:prstTxWarp>
          </a:bodyPr>
          <a:lstStyle>
            <a:lvl1pPr algn="l" defTabSz="918970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797" y="943729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b" anchorCtr="0" compatLnSpc="1">
            <a:prstTxWarp prst="textNoShape">
              <a:avLst/>
            </a:prstTxWarp>
          </a:bodyPr>
          <a:lstStyle>
            <a:lvl1pPr algn="r" defTabSz="918970">
              <a:defRPr sz="1200"/>
            </a:lvl1pPr>
          </a:lstStyle>
          <a:p>
            <a:pPr>
              <a:defRPr/>
            </a:pPr>
            <a:fld id="{530219CD-4BD7-4E04-97C2-24C57EE043C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77879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t" anchorCtr="0" compatLnSpc="1">
            <a:prstTxWarp prst="textNoShape">
              <a:avLst/>
            </a:prstTxWarp>
          </a:bodyPr>
          <a:lstStyle>
            <a:lvl1pPr algn="l" defTabSz="918970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3797" y="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t" anchorCtr="0" compatLnSpc="1">
            <a:prstTxWarp prst="textNoShape">
              <a:avLst/>
            </a:prstTxWarp>
          </a:bodyPr>
          <a:lstStyle>
            <a:lvl1pPr algn="r" defTabSz="918970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1200" y="746125"/>
            <a:ext cx="5383213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776" y="4721823"/>
            <a:ext cx="4988886" cy="446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729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b" anchorCtr="0" compatLnSpc="1">
            <a:prstTxWarp prst="textNoShape">
              <a:avLst/>
            </a:prstTxWarp>
          </a:bodyPr>
          <a:lstStyle>
            <a:lvl1pPr algn="l" defTabSz="918970">
              <a:defRPr sz="12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3797" y="9437290"/>
            <a:ext cx="2948641" cy="497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12" tIns="45955" rIns="91912" bIns="45955" numCol="1" anchor="b" anchorCtr="0" compatLnSpc="1">
            <a:prstTxWarp prst="textNoShape">
              <a:avLst/>
            </a:prstTxWarp>
          </a:bodyPr>
          <a:lstStyle>
            <a:lvl1pPr algn="r" defTabSz="918970">
              <a:defRPr sz="1200"/>
            </a:lvl1pPr>
          </a:lstStyle>
          <a:p>
            <a:pPr>
              <a:defRPr/>
            </a:pPr>
            <a:fld id="{EDA82AF1-D728-4502-A211-958FE573A39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68805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897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9265" indent="-288179" defTabSz="91897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52716" indent="-230543" defTabSz="91897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13802" indent="-230543" defTabSz="91897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74888" indent="-230543" defTabSz="918970" eaLnBrk="0" hangingPunct="0"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35974" indent="-230543" algn="ctr" defTabSz="91897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97060" indent="-230543" algn="ctr" defTabSz="91897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58147" indent="-230543" algn="ctr" defTabSz="91897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919233" indent="-230543" algn="ctr" defTabSz="91897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fld id="{A5F02A5D-1A27-4E10-917E-205C39889708}" type="slidenum">
              <a:rPr lang="en-US" altLang="ko-KR" sz="1200"/>
              <a:pPr eaLnBrk="1" hangingPunct="1"/>
              <a:t>1</a:t>
            </a:fld>
            <a:endParaRPr lang="en-US" altLang="ko-KR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ko-KR" smtClean="0"/>
          </a:p>
        </p:txBody>
      </p:sp>
    </p:spTree>
    <p:extLst>
      <p:ext uri="{BB962C8B-B14F-4D97-AF65-F5344CB8AC3E}">
        <p14:creationId xmlns:p14="http://schemas.microsoft.com/office/powerpoint/2010/main" val="3979762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9381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6982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3995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340768"/>
            <a:ext cx="8915400" cy="4785395"/>
          </a:xfrm>
          <a:prstGeom prst="rect">
            <a:avLst/>
          </a:prstGeom>
        </p:spPr>
        <p:txBody>
          <a:bodyPr/>
          <a:lstStyle>
            <a:lvl1pPr marL="180975" indent="-180975">
              <a:defRPr sz="1400">
                <a:latin typeface="맑은 고딕" pitchFamily="50" charset="-127"/>
                <a:ea typeface="맑은 고딕" pitchFamily="50" charset="-127"/>
              </a:defRPr>
            </a:lvl1pPr>
            <a:lvl2pPr marL="361950" indent="-200025">
              <a:defRPr sz="1200">
                <a:latin typeface="맑은 고딕" pitchFamily="50" charset="-127"/>
                <a:ea typeface="맑은 고딕" pitchFamily="50" charset="-127"/>
              </a:defRPr>
            </a:lvl2pPr>
            <a:lvl3pPr marL="542925" indent="-228600">
              <a:defRPr sz="1100">
                <a:latin typeface="맑은 고딕" pitchFamily="50" charset="-127"/>
                <a:ea typeface="맑은 고딕" pitchFamily="50" charset="-127"/>
              </a:defRPr>
            </a:lvl3pPr>
            <a:lvl4pPr marL="628650" indent="-228600">
              <a:defRPr sz="1050">
                <a:latin typeface="맑은 고딕" pitchFamily="50" charset="-127"/>
                <a:ea typeface="맑은 고딕" pitchFamily="50" charset="-127"/>
              </a:defRPr>
            </a:lvl4pPr>
            <a:lvl5pPr marL="714375" indent="-228600">
              <a:defRPr sz="1050">
                <a:latin typeface="맑은 고딕" pitchFamily="50" charset="-127"/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95300" y="914400"/>
            <a:ext cx="8915400" cy="354360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68183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41671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0197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3090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914400"/>
            <a:ext cx="8915400" cy="354360"/>
          </a:xfrm>
          <a:prstGeom prst="rect">
            <a:avLst/>
          </a:prstGeom>
        </p:spPr>
        <p:txBody>
          <a:bodyPr/>
          <a:lstStyle>
            <a:lvl1pPr algn="l">
              <a:defRPr sz="1400" b="1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1997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7072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2893036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694811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Rectangle 250"/>
          <p:cNvSpPr>
            <a:spLocks noChangeArrowheads="1"/>
          </p:cNvSpPr>
          <p:nvPr userDrawn="1"/>
        </p:nvSpPr>
        <p:spPr bwMode="auto">
          <a:xfrm>
            <a:off x="1569464" y="548680"/>
            <a:ext cx="7560000" cy="142875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1275" name="Text Box 251"/>
          <p:cNvSpPr txBox="1">
            <a:spLocks noChangeArrowheads="1"/>
          </p:cNvSpPr>
          <p:nvPr userDrawn="1"/>
        </p:nvSpPr>
        <p:spPr bwMode="auto">
          <a:xfrm>
            <a:off x="6007100" y="307975"/>
            <a:ext cx="382905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defTabSz="1279525">
              <a:defRPr/>
            </a:pP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도로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기술 분야 통합</a:t>
            </a:r>
            <a:r>
              <a:rPr lang="en-US" altLang="ko-KR" sz="1000" b="1" dirty="0" smtClean="0">
                <a:latin typeface="맑은 고딕" pitchFamily="50" charset="-127"/>
                <a:ea typeface="맑은 고딕" pitchFamily="50" charset="-127"/>
              </a:rPr>
              <a:t>DB</a:t>
            </a: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b="1" dirty="0">
                <a:latin typeface="맑은 고딕" pitchFamily="50" charset="-127"/>
                <a:ea typeface="맑은 고딕" pitchFamily="50" charset="-127"/>
              </a:rPr>
              <a:t>구축</a:t>
            </a:r>
            <a:endParaRPr lang="en-US" altLang="ko-KR" sz="1000" b="1" dirty="0">
              <a:latin typeface="맑은 고딕" pitchFamily="50" charset="-127"/>
              <a:ea typeface="맑은 고딕" pitchFamily="50" charset="-127"/>
            </a:endParaRPr>
          </a:p>
          <a:p>
            <a:pPr algn="r" defTabSz="1279525">
              <a:lnSpc>
                <a:spcPct val="150000"/>
              </a:lnSpc>
              <a:defRPr/>
            </a:pPr>
            <a:r>
              <a:rPr lang="ko-KR" altLang="en-US" sz="1000" b="1" dirty="0" smtClean="0">
                <a:latin typeface="맑은 고딕" pitchFamily="50" charset="-127"/>
                <a:ea typeface="맑은 고딕" pitchFamily="50" charset="-127"/>
              </a:rPr>
              <a:t>현행시스템분석서</a:t>
            </a:r>
            <a:endParaRPr lang="ko-KR" altLang="en-US" sz="10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92" name="Text Box 68"/>
          <p:cNvSpPr txBox="1">
            <a:spLocks noChangeArrowheads="1"/>
          </p:cNvSpPr>
          <p:nvPr userDrawn="1"/>
        </p:nvSpPr>
        <p:spPr bwMode="auto">
          <a:xfrm>
            <a:off x="4603750" y="6531298"/>
            <a:ext cx="698500" cy="1538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- </a:t>
            </a:r>
            <a:fld id="{49207883-5432-4787-9A2F-BF5B72A1A49C}" type="slidenum">
              <a:rPr lang="en-US" altLang="ko-KR" sz="1000" smtClean="0">
                <a:latin typeface="맑은 고딕" pitchFamily="50" charset="-127"/>
                <a:ea typeface="맑은 고딕" pitchFamily="50" charset="-127"/>
              </a:rPr>
              <a:pPr>
                <a:defRPr/>
              </a:pPr>
              <a:t>‹#›</a:t>
            </a:fld>
            <a:r>
              <a:rPr lang="en-US" altLang="ko-KR" sz="1000" dirty="0" smtClean="0">
                <a:latin typeface="맑은 고딕" pitchFamily="50" charset="-127"/>
                <a:ea typeface="맑은 고딕" pitchFamily="50" charset="-127"/>
              </a:rPr>
              <a:t> -</a:t>
            </a:r>
            <a:endParaRPr lang="en-US" altLang="ko-KR" sz="10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7975"/>
            <a:ext cx="1742746" cy="41955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360" y="6463550"/>
            <a:ext cx="1518036" cy="2286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72"/>
          <p:cNvGrpSpPr>
            <a:grpSpLocks/>
          </p:cNvGrpSpPr>
          <p:nvPr/>
        </p:nvGrpSpPr>
        <p:grpSpPr bwMode="auto">
          <a:xfrm>
            <a:off x="457200" y="1295400"/>
            <a:ext cx="9220200" cy="2352675"/>
            <a:chOff x="288" y="816"/>
            <a:chExt cx="5808" cy="1482"/>
          </a:xfrm>
        </p:grpSpPr>
        <p:pic>
          <p:nvPicPr>
            <p:cNvPr id="2053" name="Picture 158" descr="sphere01-b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221"/>
            <a:stretch>
              <a:fillRect/>
            </a:stretch>
          </p:blipFill>
          <p:spPr bwMode="auto">
            <a:xfrm>
              <a:off x="576" y="1125"/>
              <a:ext cx="456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4" name="Picture 159" descr="sphere01-b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" y="1341"/>
              <a:ext cx="432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5" name="Line 166"/>
            <p:cNvSpPr>
              <a:spLocks noChangeShapeType="1"/>
            </p:cNvSpPr>
            <p:nvPr/>
          </p:nvSpPr>
          <p:spPr bwMode="auto">
            <a:xfrm>
              <a:off x="1026" y="816"/>
              <a:ext cx="0" cy="1482"/>
            </a:xfrm>
            <a:prstGeom prst="line">
              <a:avLst/>
            </a:prstGeom>
            <a:noFill/>
            <a:ln w="9525">
              <a:solidFill>
                <a:srgbClr val="3399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80" name="Line 160"/>
            <p:cNvSpPr>
              <a:spLocks noChangeShapeType="1"/>
            </p:cNvSpPr>
            <p:nvPr/>
          </p:nvSpPr>
          <p:spPr bwMode="auto">
            <a:xfrm>
              <a:off x="288" y="1554"/>
              <a:ext cx="5808" cy="0"/>
            </a:xfrm>
            <a:prstGeom prst="line">
              <a:avLst/>
            </a:prstGeom>
            <a:noFill/>
            <a:ln w="12700">
              <a:solidFill>
                <a:srgbClr val="178BFF"/>
              </a:solidFill>
              <a:round/>
              <a:headEnd/>
              <a:tailEnd/>
            </a:ln>
            <a:effectLst>
              <a:outerShdw dist="12700" dir="5400000" algn="ctr" rotWithShape="0">
                <a:srgbClr val="93C9FF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2051" name="Rectangle 207"/>
          <p:cNvSpPr>
            <a:spLocks noChangeArrowheads="1"/>
          </p:cNvSpPr>
          <p:nvPr/>
        </p:nvSpPr>
        <p:spPr bwMode="auto">
          <a:xfrm>
            <a:off x="2819400" y="1608138"/>
            <a:ext cx="6858000" cy="160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도로</a:t>
            </a: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.</a:t>
            </a: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기술 분야 통합</a:t>
            </a: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DB</a:t>
            </a: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 구축</a:t>
            </a: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인프라 </a:t>
            </a:r>
            <a:r>
              <a:rPr lang="en-US" altLang="ko-KR" sz="1900" b="1" dirty="0" smtClean="0">
                <a:latin typeface="휴먼엑스포" pitchFamily="18" charset="-127"/>
                <a:ea typeface="휴먼엑스포" pitchFamily="18" charset="-127"/>
              </a:rPr>
              <a:t>AS-IS / TO-BE </a:t>
            </a:r>
            <a:r>
              <a:rPr lang="ko-KR" altLang="en-US" sz="1900" b="1" dirty="0" smtClean="0">
                <a:latin typeface="휴먼엑스포" pitchFamily="18" charset="-127"/>
                <a:ea typeface="휴먼엑스포" pitchFamily="18" charset="-127"/>
              </a:rPr>
              <a:t>설계</a:t>
            </a:r>
            <a:endParaRPr lang="en-US" altLang="ko-KR" sz="1900" b="1" dirty="0" smtClean="0">
              <a:latin typeface="휴먼엑스포" pitchFamily="18" charset="-127"/>
              <a:ea typeface="휴먼엑스포" pitchFamily="18" charset="-127"/>
            </a:endParaRP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r>
              <a:rPr lang="ko-KR" altLang="en-US" sz="1600" b="1" dirty="0" smtClean="0">
                <a:latin typeface="휴먼엑스포" pitchFamily="18" charset="-127"/>
                <a:ea typeface="휴먼엑스포" pitchFamily="18" charset="-127"/>
              </a:rPr>
              <a:t>초안</a:t>
            </a:r>
            <a:endParaRPr lang="en-US" altLang="ko-KR" sz="1600" b="1" dirty="0">
              <a:latin typeface="휴먼엑스포" pitchFamily="18" charset="-127"/>
              <a:ea typeface="휴먼엑스포" pitchFamily="18" charset="-127"/>
            </a:endParaRPr>
          </a:p>
          <a:p>
            <a:pPr algn="r" eaLnBrk="0" latinLnBrk="0" hangingPunct="0">
              <a:lnSpc>
                <a:spcPct val="120000"/>
              </a:lnSpc>
              <a:spcBef>
                <a:spcPct val="30000"/>
              </a:spcBef>
              <a:tabLst>
                <a:tab pos="508000" algn="r"/>
                <a:tab pos="2700338" algn="ctr"/>
                <a:tab pos="5400675" algn="r"/>
              </a:tabLst>
            </a:pPr>
            <a:endParaRPr lang="en-US" altLang="ko-KR" sz="1600" b="1" dirty="0">
              <a:latin typeface="휴먼엑스포" pitchFamily="18" charset="-127"/>
              <a:ea typeface="휴먼엑스포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832" y="5589240"/>
            <a:ext cx="3036071" cy="457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4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제안 솔루션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포털 등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4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종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검토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-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요약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8484887"/>
              </p:ext>
            </p:extLst>
          </p:nvPr>
        </p:nvGraphicFramePr>
        <p:xfrm>
          <a:off x="681038" y="1484786"/>
          <a:ext cx="8543924" cy="4752525"/>
        </p:xfrm>
        <a:graphic>
          <a:graphicData uri="http://schemas.openxmlformats.org/drawingml/2006/table">
            <a:tbl>
              <a:tblPr/>
              <a:tblGrid>
                <a:gridCol w="662054"/>
                <a:gridCol w="1977602"/>
                <a:gridCol w="1704314"/>
                <a:gridCol w="1551737"/>
                <a:gridCol w="2648217"/>
              </a:tblGrid>
              <a:tr h="3381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8567" marR="8567" marT="85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제품명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제조사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적용 라이선스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인프라 구성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01437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포털솔루션</a:t>
                      </a:r>
                    </a:p>
                  </a:txBody>
                  <a:tcPr marL="8567" marR="8567" marT="85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BizRunner / 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온더아이티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WAS) 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라이선스</a:t>
                      </a:r>
                      <a:b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User(un-limited)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 2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클라우드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b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 2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클라우드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b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DBMS 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업무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DB)</a:t>
                      </a:r>
                    </a:p>
                  </a:txBody>
                  <a:tcPr marL="72000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2000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062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빅데이터</a:t>
                      </a:r>
                    </a:p>
                  </a:txBody>
                  <a:tcPr marL="8567" marR="8567" marT="85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Birst / Birst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라이선스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Un-limited)</a:t>
                      </a:r>
                      <a:b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User(10)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분석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클라우드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b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Windows 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기반</a:t>
                      </a:r>
                      <a:b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WEB/WAS 2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</a:t>
                      </a:r>
                      <a:b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DBMS 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 시설물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DB)</a:t>
                      </a:r>
                    </a:p>
                  </a:txBody>
                  <a:tcPr marL="72000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User Lice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비정형 데이터 분석용</a:t>
                      </a:r>
                      <a:b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WEB/WAS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 or 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 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포털에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적용 가능</a:t>
                      </a:r>
                      <a:b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DBMS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Oracle / MS-SQL 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지원 가능</a:t>
                      </a:r>
                      <a:b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ETL : </a:t>
                      </a:r>
                      <a:r>
                        <a:rPr lang="en-US" altLang="ko-K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Birst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전용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ETL 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ETL 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기능 불가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b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BI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솔루션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(OBIEE) 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대체 가능으로 파악</a:t>
                      </a:r>
                    </a:p>
                  </a:txBody>
                  <a:tcPr marL="72000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143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IoT </a:t>
                      </a:r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플랫폼</a:t>
                      </a:r>
                    </a:p>
                  </a:txBody>
                  <a:tcPr marL="8567" marR="8567" marT="85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TeraStreamBASS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 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데이터스트림즈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라이선스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통합수집 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 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단독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b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관리서버 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 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단독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b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데이터서버 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 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단독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2000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서버간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Hot-Line 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별도 구성</a:t>
                      </a:r>
                      <a:b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각 계층 자체 이중화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클러스터링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구조</a:t>
                      </a:r>
                      <a:b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하둡기반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분산파일 구조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데이터서버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2000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5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도면관리</a:t>
                      </a:r>
                    </a:p>
                  </a:txBody>
                  <a:tcPr marL="8567" marR="8567" marT="85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XTORM, XEDM / 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인젠트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프로젝트 라이선스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(Un-limited)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 2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 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클라우드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b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 2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 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클라우드</a:t>
                      </a:r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2000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설계도서업무 서버 증설 후 구성</a:t>
                      </a:r>
                    </a:p>
                  </a:txBody>
                  <a:tcPr marL="72000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96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4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제안 솔루션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포털 등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4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종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검토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– </a:t>
            </a:r>
            <a:r>
              <a:rPr lang="ko-KR" altLang="en-US" sz="1400" b="1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포털솔루션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lang="en-US" altLang="ko-KR" sz="1400" b="1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BizRunner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3" name="Line 329"/>
          <p:cNvSpPr>
            <a:spLocks noChangeShapeType="1"/>
          </p:cNvSpPr>
          <p:nvPr/>
        </p:nvSpPr>
        <p:spPr bwMode="auto">
          <a:xfrm flipV="1">
            <a:off x="1200550" y="1535887"/>
            <a:ext cx="7137000" cy="7938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 sz="1050" dirty="0">
              <a:latin typeface="+mn-ea"/>
              <a:ea typeface="+mn-ea"/>
            </a:endParaRPr>
          </a:p>
        </p:txBody>
      </p:sp>
      <p:sp>
        <p:nvSpPr>
          <p:cNvPr id="5" name="AutoShape 131"/>
          <p:cNvSpPr>
            <a:spLocks noChangeArrowheads="1"/>
          </p:cNvSpPr>
          <p:nvPr/>
        </p:nvSpPr>
        <p:spPr bwMode="auto">
          <a:xfrm>
            <a:off x="1170038" y="2045034"/>
            <a:ext cx="3715225" cy="2104046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2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pic>
        <p:nvPicPr>
          <p:cNvPr id="12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1582658" y="2281635"/>
            <a:ext cx="484007" cy="42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424608" y="2538769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n_PotWeb1</a:t>
            </a:r>
            <a:endParaRPr lang="ko-KR" altLang="en-US" sz="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497763" y="2748184"/>
            <a:ext cx="1267762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ko-KR" altLang="en-US" sz="800" b="1" u="sng" dirty="0" smtClean="0"/>
              <a:t>포털 </a:t>
            </a:r>
            <a:r>
              <a:rPr lang="en-US" altLang="ko-KR" sz="800" b="1" u="sng" dirty="0" smtClean="0"/>
              <a:t>WEB</a:t>
            </a:r>
            <a:endParaRPr lang="ko-KR" altLang="en-US" sz="800" dirty="0"/>
          </a:p>
        </p:txBody>
      </p:sp>
      <p:pic>
        <p:nvPicPr>
          <p:cNvPr id="15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2348456" y="2276872"/>
            <a:ext cx="484007" cy="42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190406" y="2534006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n_PotWeb2</a:t>
            </a:r>
            <a:endParaRPr lang="ko-KR" altLang="en-US" sz="800" b="1" dirty="0"/>
          </a:p>
        </p:txBody>
      </p:sp>
      <p:pic>
        <p:nvPicPr>
          <p:cNvPr id="8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3238842" y="2277146"/>
            <a:ext cx="484007" cy="42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80792" y="2552719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n_PotWas1</a:t>
            </a:r>
            <a:endParaRPr lang="ko-KR" altLang="en-US" sz="800" b="1" dirty="0"/>
          </a:p>
        </p:txBody>
      </p:sp>
      <p:pic>
        <p:nvPicPr>
          <p:cNvPr id="10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3973452" y="2272383"/>
            <a:ext cx="484007" cy="42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815402" y="2547956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n_PotWas2</a:t>
            </a:r>
            <a:endParaRPr lang="ko-KR" altLang="en-US" sz="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712640" y="1671319"/>
            <a:ext cx="3273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+mn-ea"/>
              </a:rPr>
              <a:t>L4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20" name="AutoShape 15"/>
          <p:cNvCxnSpPr>
            <a:cxnSpLocks noChangeShapeType="1"/>
          </p:cNvCxnSpPr>
          <p:nvPr/>
        </p:nvCxnSpPr>
        <p:spPr bwMode="auto">
          <a:xfrm flipV="1">
            <a:off x="2205846" y="1543825"/>
            <a:ext cx="0" cy="314148"/>
          </a:xfrm>
          <a:prstGeom prst="straightConnector1">
            <a:avLst/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pic>
        <p:nvPicPr>
          <p:cNvPr id="18" name="Picture 13" descr="small-l3-switch_corp_blue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2011225" y="1751911"/>
            <a:ext cx="389243" cy="169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694000" y="1412776"/>
            <a:ext cx="5693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smtClean="0">
                <a:latin typeface="+mn-ea"/>
              </a:rPr>
              <a:t>내부망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25" name="AutoShape 15"/>
          <p:cNvCxnSpPr>
            <a:cxnSpLocks noChangeShapeType="1"/>
            <a:stCxn id="12" idx="0"/>
            <a:endCxn id="18" idx="2"/>
          </p:cNvCxnSpPr>
          <p:nvPr/>
        </p:nvCxnSpPr>
        <p:spPr bwMode="auto">
          <a:xfrm rot="5400000" flipH="1" flipV="1">
            <a:off x="1835175" y="1910964"/>
            <a:ext cx="360158" cy="381185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cxnSp>
        <p:nvCxnSpPr>
          <p:cNvPr id="28" name="AutoShape 15"/>
          <p:cNvCxnSpPr>
            <a:cxnSpLocks noChangeShapeType="1"/>
            <a:stCxn id="15" idx="0"/>
            <a:endCxn id="18" idx="2"/>
          </p:cNvCxnSpPr>
          <p:nvPr/>
        </p:nvCxnSpPr>
        <p:spPr bwMode="auto">
          <a:xfrm rot="16200000" flipV="1">
            <a:off x="2220457" y="1906868"/>
            <a:ext cx="355395" cy="384613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cxnSp>
        <p:nvCxnSpPr>
          <p:cNvPr id="31" name="AutoShape 15"/>
          <p:cNvCxnSpPr>
            <a:cxnSpLocks noChangeShapeType="1"/>
            <a:stCxn id="10" idx="0"/>
          </p:cNvCxnSpPr>
          <p:nvPr/>
        </p:nvCxnSpPr>
        <p:spPr bwMode="auto">
          <a:xfrm rot="16200000" flipV="1">
            <a:off x="3653532" y="1710459"/>
            <a:ext cx="723795" cy="400054"/>
          </a:xfrm>
          <a:prstGeom prst="bentConnector3">
            <a:avLst>
              <a:gd name="adj1" fmla="val 24558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cxnSp>
        <p:nvCxnSpPr>
          <p:cNvPr id="34" name="AutoShape 15"/>
          <p:cNvCxnSpPr>
            <a:cxnSpLocks noChangeShapeType="1"/>
            <a:stCxn id="8" idx="0"/>
          </p:cNvCxnSpPr>
          <p:nvPr/>
        </p:nvCxnSpPr>
        <p:spPr bwMode="auto">
          <a:xfrm rot="5400000" flipH="1" flipV="1">
            <a:off x="3283845" y="1745589"/>
            <a:ext cx="728559" cy="334556"/>
          </a:xfrm>
          <a:prstGeom prst="bentConnector3">
            <a:avLst>
              <a:gd name="adj1" fmla="val 24724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sp>
        <p:nvSpPr>
          <p:cNvPr id="39" name="TextBox 38"/>
          <p:cNvSpPr txBox="1"/>
          <p:nvPr/>
        </p:nvSpPr>
        <p:spPr>
          <a:xfrm>
            <a:off x="3176656" y="2748184"/>
            <a:ext cx="1267762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ko-KR" altLang="en-US" sz="800" b="1" u="sng" dirty="0" smtClean="0"/>
              <a:t>포털 </a:t>
            </a:r>
            <a:r>
              <a:rPr lang="en-US" altLang="ko-KR" sz="800" b="1" u="sng" dirty="0" smtClean="0"/>
              <a:t>WAS</a:t>
            </a:r>
            <a:endParaRPr lang="ko-KR" altLang="en-US" sz="800" dirty="0"/>
          </a:p>
        </p:txBody>
      </p:sp>
      <p:graphicFrame>
        <p:nvGraphicFramePr>
          <p:cNvPr id="40" name="표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513940"/>
              </p:ext>
            </p:extLst>
          </p:nvPr>
        </p:nvGraphicFramePr>
        <p:xfrm>
          <a:off x="1352600" y="3068960"/>
          <a:ext cx="718850" cy="810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425"/>
                <a:gridCol w="359425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n_PotWeb1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 smtClean="0"/>
                        <a:t>클라우드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2Core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8GB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-portal(</a:t>
                      </a:r>
                      <a:r>
                        <a:rPr lang="ko-KR" altLang="en-US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가칭</a:t>
                      </a:r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1" name="표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8718908"/>
              </p:ext>
            </p:extLst>
          </p:nvPr>
        </p:nvGraphicFramePr>
        <p:xfrm>
          <a:off x="2202166" y="3072365"/>
          <a:ext cx="712178" cy="810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089"/>
                <a:gridCol w="356089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n_PotWeb2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 smtClean="0"/>
                        <a:t>클라우드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2Core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8GB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-portal(</a:t>
                      </a:r>
                      <a:r>
                        <a:rPr lang="ko-KR" altLang="en-US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가칭</a:t>
                      </a:r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2" name="표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756493"/>
              </p:ext>
            </p:extLst>
          </p:nvPr>
        </p:nvGraphicFramePr>
        <p:xfrm>
          <a:off x="3121529" y="3062839"/>
          <a:ext cx="711134" cy="1028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567"/>
                <a:gridCol w="35556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n_PotWas1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 smtClean="0"/>
                        <a:t>클라우드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4Core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16GB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-portal(</a:t>
                      </a:r>
                      <a:r>
                        <a:rPr lang="ko-KR" altLang="en-US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가칭</a:t>
                      </a:r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JEUS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BizRunner_EP</a:t>
                      </a: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Server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3" name="표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349393"/>
              </p:ext>
            </p:extLst>
          </p:nvPr>
        </p:nvGraphicFramePr>
        <p:xfrm>
          <a:off x="3944888" y="3061328"/>
          <a:ext cx="711326" cy="10289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63"/>
                <a:gridCol w="355663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n_PotWas2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 smtClean="0"/>
                        <a:t>클라우드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4Core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16GB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-portal(</a:t>
                      </a:r>
                      <a:r>
                        <a:rPr lang="ko-KR" altLang="en-US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가칭</a:t>
                      </a:r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0556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JEUS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BizRunner_EP</a:t>
                      </a: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Server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44" name="그룹 43"/>
          <p:cNvGrpSpPr/>
          <p:nvPr/>
        </p:nvGrpSpPr>
        <p:grpSpPr>
          <a:xfrm>
            <a:off x="5423569" y="2244641"/>
            <a:ext cx="873768" cy="680303"/>
            <a:chOff x="3414299" y="2317849"/>
            <a:chExt cx="873768" cy="680303"/>
          </a:xfrm>
        </p:grpSpPr>
        <p:grpSp>
          <p:nvGrpSpPr>
            <p:cNvPr id="45" name="그룹 226"/>
            <p:cNvGrpSpPr>
              <a:grpSpLocks noChangeAspect="1"/>
            </p:cNvGrpSpPr>
            <p:nvPr/>
          </p:nvGrpSpPr>
          <p:grpSpPr bwMode="auto">
            <a:xfrm>
              <a:off x="3702118" y="2317849"/>
              <a:ext cx="346834" cy="494743"/>
              <a:chOff x="4666726" y="1572005"/>
              <a:chExt cx="1190728" cy="1698525"/>
            </a:xfrm>
          </p:grpSpPr>
          <p:pic>
            <p:nvPicPr>
              <p:cNvPr id="48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572005"/>
                <a:ext cx="1012119" cy="1457079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6" name="TextBox 45"/>
            <p:cNvSpPr txBox="1"/>
            <p:nvPr/>
          </p:nvSpPr>
          <p:spPr>
            <a:xfrm>
              <a:off x="3414299" y="2659598"/>
              <a:ext cx="8737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p780-b3</a:t>
              </a:r>
            </a:p>
            <a:p>
              <a:r>
                <a:rPr lang="ko-KR" altLang="en-US" sz="800" b="1" dirty="0"/>
                <a:t>통</a:t>
              </a:r>
              <a:r>
                <a:rPr lang="ko-KR" altLang="en-US" sz="800" b="1" dirty="0" smtClean="0"/>
                <a:t>합업무</a:t>
              </a:r>
              <a:r>
                <a:rPr lang="en-US" altLang="ko-KR" sz="800" b="1" dirty="0" smtClean="0"/>
                <a:t>DB</a:t>
              </a:r>
              <a:endParaRPr lang="ko-KR" altLang="en-US" sz="800" b="1" dirty="0"/>
            </a:p>
          </p:txBody>
        </p:sp>
      </p:grpSp>
      <p:cxnSp>
        <p:nvCxnSpPr>
          <p:cNvPr id="50" name="AutoShape 15"/>
          <p:cNvCxnSpPr>
            <a:cxnSpLocks noChangeShapeType="1"/>
            <a:stCxn id="48" idx="0"/>
          </p:cNvCxnSpPr>
          <p:nvPr/>
        </p:nvCxnSpPr>
        <p:spPr bwMode="auto">
          <a:xfrm flipV="1">
            <a:off x="5858793" y="1543825"/>
            <a:ext cx="0" cy="700816"/>
          </a:xfrm>
          <a:prstGeom prst="straightConnector1">
            <a:avLst/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pic>
        <p:nvPicPr>
          <p:cNvPr id="53" name="Picture 47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8785" y="2257732"/>
            <a:ext cx="287666" cy="376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TextBox 54"/>
          <p:cNvSpPr txBox="1"/>
          <p:nvPr/>
        </p:nvSpPr>
        <p:spPr>
          <a:xfrm>
            <a:off x="6383488" y="2583956"/>
            <a:ext cx="873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스토리지</a:t>
            </a:r>
            <a:endParaRPr lang="en-US" altLang="ko-KR" sz="800" b="1" dirty="0" smtClean="0"/>
          </a:p>
          <a:p>
            <a:r>
              <a:rPr lang="en-US" altLang="ko-KR" sz="800" b="1" dirty="0" smtClean="0"/>
              <a:t>1.2TB</a:t>
            </a:r>
          </a:p>
          <a:p>
            <a:r>
              <a:rPr lang="en-US" altLang="ko-KR" sz="800" b="1" dirty="0" smtClean="0"/>
              <a:t>(NAS or SAN)</a:t>
            </a:r>
            <a:endParaRPr lang="ko-KR" altLang="en-US" sz="800" b="1" dirty="0"/>
          </a:p>
        </p:txBody>
      </p:sp>
      <p:cxnSp>
        <p:nvCxnSpPr>
          <p:cNvPr id="56" name="AutoShape 15"/>
          <p:cNvCxnSpPr>
            <a:cxnSpLocks noChangeShapeType="1"/>
            <a:stCxn id="53" idx="0"/>
          </p:cNvCxnSpPr>
          <p:nvPr/>
        </p:nvCxnSpPr>
        <p:spPr bwMode="auto">
          <a:xfrm flipH="1" flipV="1">
            <a:off x="6810113" y="1541372"/>
            <a:ext cx="2505" cy="716360"/>
          </a:xfrm>
          <a:prstGeom prst="straightConnector1">
            <a:avLst/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557213"/>
              </p:ext>
            </p:extLst>
          </p:nvPr>
        </p:nvGraphicFramePr>
        <p:xfrm>
          <a:off x="781968" y="4272637"/>
          <a:ext cx="7621984" cy="2006370"/>
        </p:xfrm>
        <a:graphic>
          <a:graphicData uri="http://schemas.openxmlformats.org/drawingml/2006/table">
            <a:tbl>
              <a:tblPr/>
              <a:tblGrid>
                <a:gridCol w="708544"/>
                <a:gridCol w="1109026"/>
                <a:gridCol w="1437626"/>
                <a:gridCol w="1440193"/>
                <a:gridCol w="544244"/>
                <a:gridCol w="2382351"/>
              </a:tblGrid>
              <a:tr h="2538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용도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요청사양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CPU/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 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시스템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SW</a:t>
                      </a:r>
                      <a:b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지원가능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수량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4640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통합시스템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메인포털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2Core / 8GB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Linux / Unix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WebToB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 Apache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(WAS)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라이선스</a:t>
                      </a:r>
                      <a:b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User(un-limited)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4Core / 16GB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Linux / Unix</a:t>
                      </a:r>
                      <a:b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JEUS /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Jboss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 Tomcat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DBMS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통합업무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Oracle /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Tibero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 MS-SQL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Cubrid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246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스토리지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게시판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첨부파일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스토리지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 or SAN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1.2TB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사용자수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5,200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여명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등록자 비율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50%</a:t>
                      </a:r>
                      <a:b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인당 등록건수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5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게시별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문서첨부율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30%</a:t>
                      </a:r>
                      <a:b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첨부문서 크기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2MB/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사용연수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3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용량산정식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(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사용자수 * 인당 게시등록선수 * 첨부용량 *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(1+</a:t>
                      </a:r>
                      <a:r>
                        <a:rPr lang="ko-KR" alt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첨부율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*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사용연수 *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286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4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제안 솔루션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포털 등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4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종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검토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– </a:t>
            </a:r>
            <a:r>
              <a:rPr lang="ko-KR" altLang="en-US" sz="1400" b="1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빅데이터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lang="en-US" altLang="ko-KR" sz="1400" b="1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Birst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3" name="Line 329"/>
          <p:cNvSpPr>
            <a:spLocks noChangeShapeType="1"/>
          </p:cNvSpPr>
          <p:nvPr/>
        </p:nvSpPr>
        <p:spPr bwMode="auto">
          <a:xfrm flipV="1">
            <a:off x="1200550" y="1535887"/>
            <a:ext cx="7137000" cy="7938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 sz="1050" dirty="0">
              <a:latin typeface="+mn-ea"/>
              <a:ea typeface="+mn-ea"/>
            </a:endParaRPr>
          </a:p>
        </p:txBody>
      </p:sp>
      <p:sp>
        <p:nvSpPr>
          <p:cNvPr id="5" name="AutoShape 131"/>
          <p:cNvSpPr>
            <a:spLocks noChangeArrowheads="1"/>
          </p:cNvSpPr>
          <p:nvPr/>
        </p:nvSpPr>
        <p:spPr bwMode="auto">
          <a:xfrm>
            <a:off x="1237585" y="2045034"/>
            <a:ext cx="1773901" cy="2104046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2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pic>
        <p:nvPicPr>
          <p:cNvPr id="12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1582658" y="2281635"/>
            <a:ext cx="484007" cy="42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424608" y="2538769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/>
              <a:t>n_Big001</a:t>
            </a:r>
            <a:endParaRPr lang="ko-KR" altLang="en-US" sz="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497763" y="2748184"/>
            <a:ext cx="1267762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ko-KR" altLang="en-US" sz="800" b="1" dirty="0" err="1"/>
              <a:t>빅데이터</a:t>
            </a:r>
            <a:r>
              <a:rPr lang="ko-KR" altLang="en-US" sz="800" b="1" dirty="0"/>
              <a:t> 분석서버</a:t>
            </a:r>
          </a:p>
        </p:txBody>
      </p:sp>
      <p:pic>
        <p:nvPicPr>
          <p:cNvPr id="15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2348456" y="2276872"/>
            <a:ext cx="484007" cy="42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190406" y="2534006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n_Big002</a:t>
            </a:r>
            <a:endParaRPr lang="ko-KR" altLang="en-US" sz="800" b="1" dirty="0"/>
          </a:p>
        </p:txBody>
      </p:sp>
      <p:pic>
        <p:nvPicPr>
          <p:cNvPr id="8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5471090" y="2277146"/>
            <a:ext cx="484007" cy="42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313040" y="2552719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WEB1</a:t>
            </a:r>
            <a:endParaRPr lang="ko-KR" altLang="en-US" sz="800" b="1" dirty="0"/>
          </a:p>
        </p:txBody>
      </p:sp>
      <p:pic>
        <p:nvPicPr>
          <p:cNvPr id="10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6205700" y="2272383"/>
            <a:ext cx="484007" cy="42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047650" y="2547956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WEB2</a:t>
            </a:r>
            <a:endParaRPr lang="ko-KR" altLang="en-US" sz="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1712640" y="1671319"/>
            <a:ext cx="3273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+mn-ea"/>
              </a:rPr>
              <a:t>L4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20" name="AutoShape 15"/>
          <p:cNvCxnSpPr>
            <a:cxnSpLocks noChangeShapeType="1"/>
          </p:cNvCxnSpPr>
          <p:nvPr/>
        </p:nvCxnSpPr>
        <p:spPr bwMode="auto">
          <a:xfrm flipV="1">
            <a:off x="2205846" y="1543825"/>
            <a:ext cx="0" cy="314148"/>
          </a:xfrm>
          <a:prstGeom prst="straightConnector1">
            <a:avLst/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pic>
        <p:nvPicPr>
          <p:cNvPr id="18" name="Picture 13" descr="small-l3-switch_corp_blue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2011225" y="1751911"/>
            <a:ext cx="389243" cy="169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694000" y="1412776"/>
            <a:ext cx="5693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smtClean="0">
                <a:latin typeface="+mn-ea"/>
              </a:rPr>
              <a:t>내부망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25" name="AutoShape 15"/>
          <p:cNvCxnSpPr>
            <a:cxnSpLocks noChangeShapeType="1"/>
            <a:stCxn id="12" idx="0"/>
            <a:endCxn id="18" idx="2"/>
          </p:cNvCxnSpPr>
          <p:nvPr/>
        </p:nvCxnSpPr>
        <p:spPr bwMode="auto">
          <a:xfrm rot="5400000" flipH="1" flipV="1">
            <a:off x="1835175" y="1910964"/>
            <a:ext cx="360158" cy="381185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cxnSp>
        <p:nvCxnSpPr>
          <p:cNvPr id="28" name="AutoShape 15"/>
          <p:cNvCxnSpPr>
            <a:cxnSpLocks noChangeShapeType="1"/>
            <a:stCxn id="15" idx="0"/>
            <a:endCxn id="18" idx="2"/>
          </p:cNvCxnSpPr>
          <p:nvPr/>
        </p:nvCxnSpPr>
        <p:spPr bwMode="auto">
          <a:xfrm rot="16200000" flipV="1">
            <a:off x="2220457" y="1906868"/>
            <a:ext cx="355395" cy="384613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cxnSp>
        <p:nvCxnSpPr>
          <p:cNvPr id="31" name="AutoShape 15"/>
          <p:cNvCxnSpPr>
            <a:cxnSpLocks noChangeShapeType="1"/>
            <a:stCxn id="10" idx="0"/>
          </p:cNvCxnSpPr>
          <p:nvPr/>
        </p:nvCxnSpPr>
        <p:spPr bwMode="auto">
          <a:xfrm rot="16200000" flipV="1">
            <a:off x="5885780" y="1710459"/>
            <a:ext cx="723795" cy="400054"/>
          </a:xfrm>
          <a:prstGeom prst="bentConnector3">
            <a:avLst>
              <a:gd name="adj1" fmla="val 24558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cxnSp>
        <p:nvCxnSpPr>
          <p:cNvPr id="34" name="AutoShape 15"/>
          <p:cNvCxnSpPr>
            <a:cxnSpLocks noChangeShapeType="1"/>
            <a:stCxn id="8" idx="0"/>
          </p:cNvCxnSpPr>
          <p:nvPr/>
        </p:nvCxnSpPr>
        <p:spPr bwMode="auto">
          <a:xfrm rot="5400000" flipH="1" flipV="1">
            <a:off x="5516093" y="1745589"/>
            <a:ext cx="728559" cy="334556"/>
          </a:xfrm>
          <a:prstGeom prst="bentConnector3">
            <a:avLst>
              <a:gd name="adj1" fmla="val 24724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graphicFrame>
        <p:nvGraphicFramePr>
          <p:cNvPr id="40" name="표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851687"/>
              </p:ext>
            </p:extLst>
          </p:nvPr>
        </p:nvGraphicFramePr>
        <p:xfrm>
          <a:off x="1352600" y="3068960"/>
          <a:ext cx="718850" cy="810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425"/>
                <a:gridCol w="359425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n_PotWeb1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 smtClean="0"/>
                        <a:t>클라우드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4Core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16GB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빅데이터</a:t>
                      </a:r>
                      <a:r>
                        <a:rPr lang="ko-KR" altLang="en-US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분석</a:t>
                      </a:r>
                      <a:endParaRPr lang="en-US" altLang="ko-KR" sz="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Birst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1" name="표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932918"/>
              </p:ext>
            </p:extLst>
          </p:nvPr>
        </p:nvGraphicFramePr>
        <p:xfrm>
          <a:off x="2202166" y="3072365"/>
          <a:ext cx="712178" cy="810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089"/>
                <a:gridCol w="356089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n_PotWeb2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 smtClean="0"/>
                        <a:t>클라우드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4Core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8GB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빅데이터</a:t>
                      </a:r>
                      <a:r>
                        <a:rPr lang="ko-KR" altLang="en-US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분석</a:t>
                      </a:r>
                      <a:endParaRPr lang="en-US" altLang="ko-KR" sz="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Birst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50" name="AutoShape 15"/>
          <p:cNvCxnSpPr>
            <a:cxnSpLocks noChangeShapeType="1"/>
            <a:stCxn id="48" idx="0"/>
          </p:cNvCxnSpPr>
          <p:nvPr/>
        </p:nvCxnSpPr>
        <p:spPr bwMode="auto">
          <a:xfrm flipV="1">
            <a:off x="4298432" y="1543825"/>
            <a:ext cx="0" cy="700816"/>
          </a:xfrm>
          <a:prstGeom prst="straightConnector1">
            <a:avLst/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2978009"/>
              </p:ext>
            </p:extLst>
          </p:nvPr>
        </p:nvGraphicFramePr>
        <p:xfrm>
          <a:off x="781968" y="4272637"/>
          <a:ext cx="7621984" cy="1594157"/>
        </p:xfrm>
        <a:graphic>
          <a:graphicData uri="http://schemas.openxmlformats.org/drawingml/2006/table">
            <a:tbl>
              <a:tblPr/>
              <a:tblGrid>
                <a:gridCol w="708544"/>
                <a:gridCol w="1109026"/>
                <a:gridCol w="1437626"/>
                <a:gridCol w="1440193"/>
                <a:gridCol w="544244"/>
                <a:gridCol w="2382351"/>
              </a:tblGrid>
              <a:tr h="2538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용도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요청사양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CPU/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 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시스템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SW</a:t>
                      </a:r>
                      <a:b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지원가능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수량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63074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빅데이터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분석서버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4Core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16GB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Windows</a:t>
                      </a:r>
                      <a:r>
                        <a:rPr lang="en-US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클라우드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라이선스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(Un-limited)</a:t>
                      </a:r>
                      <a:b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User(10) : User Lice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비정형 데이터 분석용</a:t>
                      </a:r>
                      <a:b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ETL : </a:t>
                      </a:r>
                      <a:r>
                        <a:rPr lang="en-US" altLang="ko-KR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Birst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전용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ETL 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ETL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기능 불가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b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BI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솔루션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(OBIEE)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대체 가능으로 파악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0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 or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 </a:t>
                      </a:r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포털에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적용 가능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1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DW/DM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BirstData</a:t>
                      </a:r>
                      <a:r>
                        <a:rPr lang="en-US" altLang="ko-KR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인스턴스</a:t>
                      </a:r>
                      <a:r>
                        <a:rPr lang="ko-KR" altLang="en-US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</a:t>
                      </a:r>
                      <a:endParaRPr lang="en-US" altLang="ko-KR" sz="8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Oracle / MS-SQL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DBMS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Oracle / MS-SQL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지원 가능</a:t>
                      </a:r>
                      <a:b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DBMS 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 시설물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37" name="그룹 36"/>
          <p:cNvGrpSpPr/>
          <p:nvPr/>
        </p:nvGrpSpPr>
        <p:grpSpPr>
          <a:xfrm>
            <a:off x="3718650" y="2252579"/>
            <a:ext cx="1194336" cy="1306032"/>
            <a:chOff x="5922488" y="2555016"/>
            <a:chExt cx="1194336" cy="1306032"/>
          </a:xfrm>
        </p:grpSpPr>
        <p:sp>
          <p:nvSpPr>
            <p:cNvPr id="38" name="AutoShape 131"/>
            <p:cNvSpPr>
              <a:spLocks noChangeArrowheads="1"/>
            </p:cNvSpPr>
            <p:nvPr/>
          </p:nvSpPr>
          <p:spPr bwMode="auto">
            <a:xfrm>
              <a:off x="5922488" y="2555016"/>
              <a:ext cx="1194336" cy="1306032"/>
            </a:xfrm>
            <a:prstGeom prst="roundRect">
              <a:avLst>
                <a:gd name="adj" fmla="val 2558"/>
              </a:avLst>
            </a:prstGeom>
            <a:pattFill prst="dkUpDiag">
              <a:fgClr>
                <a:schemeClr val="accent2">
                  <a:lumMod val="40000"/>
                  <a:lumOff val="60000"/>
                </a:schemeClr>
              </a:fgClr>
              <a:bgClr>
                <a:schemeClr val="tx2">
                  <a:lumMod val="20000"/>
                  <a:lumOff val="80000"/>
                </a:schemeClr>
              </a:bgClr>
            </a:pattFill>
            <a:ln w="1905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25400">
                <a:bevelT w="0"/>
                <a:contourClr>
                  <a:schemeClr val="tx1">
                    <a:lumMod val="75000"/>
                    <a:lumOff val="25000"/>
                  </a:schemeClr>
                </a:contourClr>
              </a:sp3d>
            </a:bodyPr>
            <a:lstStyle/>
            <a:p>
              <a:endParaRPr lang="ko-KR" altLang="en-US" dirty="0"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5947404" y="2636912"/>
              <a:ext cx="1143358" cy="1143668"/>
              <a:chOff x="5947404" y="3068960"/>
              <a:chExt cx="1143358" cy="1143668"/>
            </a:xfrm>
          </p:grpSpPr>
          <p:grpSp>
            <p:nvGrpSpPr>
              <p:cNvPr id="51" name="그룹 50"/>
              <p:cNvGrpSpPr/>
              <p:nvPr/>
            </p:nvGrpSpPr>
            <p:grpSpPr>
              <a:xfrm>
                <a:off x="6046639" y="3068960"/>
                <a:ext cx="953065" cy="557449"/>
                <a:chOff x="3409994" y="2387920"/>
                <a:chExt cx="953065" cy="557449"/>
              </a:xfrm>
            </p:grpSpPr>
            <p:grpSp>
              <p:nvGrpSpPr>
                <p:cNvPr id="67" name="그룹 226"/>
                <p:cNvGrpSpPr>
                  <a:grpSpLocks noChangeAspect="1"/>
                </p:cNvGrpSpPr>
                <p:nvPr/>
              </p:nvGrpSpPr>
              <p:grpSpPr bwMode="auto">
                <a:xfrm>
                  <a:off x="3701832" y="2387920"/>
                  <a:ext cx="347066" cy="424800"/>
                  <a:chOff x="4665741" y="1812569"/>
                  <a:chExt cx="1191524" cy="1458401"/>
                </a:xfrm>
              </p:grpSpPr>
              <p:pic>
                <p:nvPicPr>
                  <p:cNvPr id="69" name="Picture 190" descr="Server sm"/>
                  <p:cNvPicPr>
                    <a:picLocks noChangeAspect="1" noChangeArrowheads="1"/>
                  </p:cNvPicPr>
                  <p:nvPr/>
                </p:nvPicPr>
                <p:blipFill>
                  <a:blip r:embed="rId5"/>
                  <a:srcRect/>
                  <a:stretch>
                    <a:fillRect/>
                  </a:stretch>
                </p:blipFill>
                <p:spPr bwMode="auto">
                  <a:xfrm>
                    <a:off x="4666726" y="1813449"/>
                    <a:ext cx="1012120" cy="1457080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70" name="Picture 4" descr="https://cdn0.iconfinder.com/data/icons/small-n-flat/24/678113-database-128.png"/>
                  <p:cNvPicPr>
                    <a:picLocks noChangeAspect="1" noChangeArrowheads="1"/>
                  </p:cNvPicPr>
                  <p:nvPr/>
                </p:nvPicPr>
                <p:blipFill>
                  <a:blip r:embed="rId6"/>
                  <a:srcRect/>
                  <a:stretch>
                    <a:fillRect/>
                  </a:stretch>
                </p:blipFill>
                <p:spPr bwMode="auto">
                  <a:xfrm>
                    <a:off x="5117949" y="2531022"/>
                    <a:ext cx="739505" cy="739508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</p:grpSp>
            <p:sp>
              <p:nvSpPr>
                <p:cNvPr id="68" name="TextBox 67"/>
                <p:cNvSpPr txBox="1"/>
                <p:nvPr/>
              </p:nvSpPr>
              <p:spPr>
                <a:xfrm>
                  <a:off x="3409994" y="2729925"/>
                  <a:ext cx="953065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n_</a:t>
                  </a:r>
                  <a:r>
                    <a:rPr lang="ko-KR" altLang="en-US" sz="800" b="1" dirty="0" smtClean="0"/>
                    <a:t>시설물통합</a:t>
                  </a:r>
                  <a:r>
                    <a:rPr lang="en-US" altLang="ko-KR" sz="800" b="1" dirty="0" smtClean="0"/>
                    <a:t>DB</a:t>
                  </a:r>
                  <a:endParaRPr lang="ko-KR" altLang="en-US" sz="800" b="1" dirty="0"/>
                </a:p>
              </p:txBody>
            </p:sp>
          </p:grpSp>
          <p:grpSp>
            <p:nvGrpSpPr>
              <p:cNvPr id="52" name="그룹 144"/>
              <p:cNvGrpSpPr/>
              <p:nvPr/>
            </p:nvGrpSpPr>
            <p:grpSpPr>
              <a:xfrm>
                <a:off x="5947404" y="3626367"/>
                <a:ext cx="578218" cy="279528"/>
                <a:chOff x="2095480" y="3214686"/>
                <a:chExt cx="857256" cy="642942"/>
              </a:xfrm>
            </p:grpSpPr>
            <p:pic>
              <p:nvPicPr>
                <p:cNvPr id="65" name="Picture 85" descr="DB_3"/>
                <p:cNvPicPr preferRelativeResize="0"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5480" y="3214686"/>
                  <a:ext cx="857256" cy="642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6" name="TextBox 29"/>
                <p:cNvSpPr txBox="1"/>
                <p:nvPr/>
              </p:nvSpPr>
              <p:spPr>
                <a:xfrm>
                  <a:off x="2238356" y="3381098"/>
                  <a:ext cx="571504" cy="4286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b"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ko-KR" altLang="en-US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시설물</a:t>
                  </a:r>
                  <a:endParaRPr lang="en-US" altLang="ko-KR" sz="700" b="1" spc="-110" dirty="0" smtClean="0">
                    <a:ln w="0">
                      <a:solidFill>
                        <a:srgbClr val="0B4355">
                          <a:alpha val="0"/>
                        </a:srgbClr>
                      </a:solidFill>
                    </a:ln>
                    <a:latin typeface="+mn-ea"/>
                  </a:endParaRPr>
                </a:p>
                <a:p>
                  <a:pPr algn="ctr"/>
                  <a:r>
                    <a:rPr lang="en-US" altLang="ko-KR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(</a:t>
                  </a:r>
                  <a:r>
                    <a:rPr lang="ko-KR" altLang="en-US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전기</a:t>
                  </a:r>
                  <a:r>
                    <a:rPr lang="en-US" altLang="ko-KR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,</a:t>
                  </a:r>
                  <a:r>
                    <a:rPr lang="ko-KR" altLang="en-US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터널</a:t>
                  </a:r>
                  <a:r>
                    <a:rPr lang="en-US" altLang="ko-KR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)</a:t>
                  </a:r>
                  <a:endParaRPr lang="en-US" altLang="ko-KR" sz="700" b="1" spc="-110" dirty="0">
                    <a:ln w="0">
                      <a:solidFill>
                        <a:srgbClr val="0B4355">
                          <a:alpha val="0"/>
                        </a:srgbClr>
                      </a:solidFill>
                    </a:ln>
                    <a:latin typeface="+mn-ea"/>
                  </a:endParaRPr>
                </a:p>
              </p:txBody>
            </p:sp>
          </p:grpSp>
          <p:grpSp>
            <p:nvGrpSpPr>
              <p:cNvPr id="54" name="그룹 144"/>
              <p:cNvGrpSpPr/>
              <p:nvPr/>
            </p:nvGrpSpPr>
            <p:grpSpPr>
              <a:xfrm>
                <a:off x="6512544" y="3626367"/>
                <a:ext cx="578218" cy="279528"/>
                <a:chOff x="2095480" y="3214686"/>
                <a:chExt cx="857256" cy="642942"/>
              </a:xfrm>
            </p:grpSpPr>
            <p:pic>
              <p:nvPicPr>
                <p:cNvPr id="63" name="Picture 85" descr="DB_3"/>
                <p:cNvPicPr preferRelativeResize="0"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5480" y="3214686"/>
                  <a:ext cx="857256" cy="642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4" name="TextBox 29"/>
                <p:cNvSpPr txBox="1"/>
                <p:nvPr/>
              </p:nvSpPr>
              <p:spPr>
                <a:xfrm>
                  <a:off x="2238356" y="3296563"/>
                  <a:ext cx="571504" cy="4286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b"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ko-KR" altLang="en-US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제한차량</a:t>
                  </a:r>
                  <a:endParaRPr lang="en-US" altLang="ko-KR" sz="700" b="1" spc="-110" dirty="0">
                    <a:ln w="0">
                      <a:solidFill>
                        <a:srgbClr val="0B4355">
                          <a:alpha val="0"/>
                        </a:srgbClr>
                      </a:solidFill>
                    </a:ln>
                    <a:latin typeface="+mn-ea"/>
                  </a:endParaRPr>
                </a:p>
              </p:txBody>
            </p:sp>
          </p:grpSp>
          <p:grpSp>
            <p:nvGrpSpPr>
              <p:cNvPr id="57" name="그룹 144"/>
              <p:cNvGrpSpPr/>
              <p:nvPr/>
            </p:nvGrpSpPr>
            <p:grpSpPr>
              <a:xfrm>
                <a:off x="5947404" y="3933100"/>
                <a:ext cx="578218" cy="279528"/>
                <a:chOff x="2095480" y="3214686"/>
                <a:chExt cx="857256" cy="642942"/>
              </a:xfrm>
            </p:grpSpPr>
            <p:pic>
              <p:nvPicPr>
                <p:cNvPr id="61" name="Picture 85" descr="DB_3"/>
                <p:cNvPicPr preferRelativeResize="0"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5480" y="3214686"/>
                  <a:ext cx="857256" cy="642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2" name="TextBox 29"/>
                <p:cNvSpPr txBox="1"/>
                <p:nvPr/>
              </p:nvSpPr>
              <p:spPr>
                <a:xfrm>
                  <a:off x="2238356" y="3381098"/>
                  <a:ext cx="571504" cy="4286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b"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ko-KR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DW</a:t>
                  </a:r>
                </a:p>
                <a:p>
                  <a:pPr algn="ctr"/>
                  <a:r>
                    <a:rPr lang="en-US" altLang="ko-KR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(</a:t>
                  </a:r>
                  <a:r>
                    <a:rPr lang="ko-KR" altLang="en-US" sz="700" b="1" spc="-110" dirty="0" err="1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빅데이터</a:t>
                  </a:r>
                  <a:r>
                    <a:rPr lang="en-US" altLang="ko-KR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)</a:t>
                  </a:r>
                  <a:endParaRPr lang="en-US" altLang="ko-KR" sz="700" b="1" spc="-110" dirty="0">
                    <a:ln w="0">
                      <a:solidFill>
                        <a:srgbClr val="0B4355">
                          <a:alpha val="0"/>
                        </a:srgbClr>
                      </a:solidFill>
                    </a:ln>
                    <a:latin typeface="+mn-ea"/>
                  </a:endParaRPr>
                </a:p>
              </p:txBody>
            </p:sp>
          </p:grpSp>
          <p:grpSp>
            <p:nvGrpSpPr>
              <p:cNvPr id="58" name="그룹 144"/>
              <p:cNvGrpSpPr/>
              <p:nvPr/>
            </p:nvGrpSpPr>
            <p:grpSpPr>
              <a:xfrm>
                <a:off x="6512544" y="3933100"/>
                <a:ext cx="578218" cy="279528"/>
                <a:chOff x="2095480" y="3214686"/>
                <a:chExt cx="857256" cy="642942"/>
              </a:xfrm>
            </p:grpSpPr>
            <p:pic>
              <p:nvPicPr>
                <p:cNvPr id="59" name="Picture 85" descr="DB_3"/>
                <p:cNvPicPr preferRelativeResize="0"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5480" y="3214686"/>
                  <a:ext cx="857256" cy="642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0" name="TextBox 29"/>
                <p:cNvSpPr txBox="1"/>
                <p:nvPr/>
              </p:nvSpPr>
              <p:spPr>
                <a:xfrm>
                  <a:off x="2238356" y="3296563"/>
                  <a:ext cx="571504" cy="4286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b"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ko-KR" altLang="en-US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관제</a:t>
                  </a:r>
                  <a:endParaRPr lang="en-US" altLang="ko-KR" sz="700" b="1" spc="-110" dirty="0">
                    <a:ln w="0">
                      <a:solidFill>
                        <a:srgbClr val="0B4355">
                          <a:alpha val="0"/>
                        </a:srgbClr>
                      </a:solidFill>
                    </a:ln>
                    <a:latin typeface="+mn-ea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9585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4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제안 솔루션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포털 등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4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종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검토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– </a:t>
            </a:r>
            <a:r>
              <a:rPr lang="en-US" altLang="ko-KR" sz="1400" b="1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IoT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플랫폼 솔루션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lang="en-US" altLang="ko-KR" sz="1400" b="1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TeraStreamBASS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3" name="Line 329"/>
          <p:cNvSpPr>
            <a:spLocks noChangeShapeType="1"/>
          </p:cNvSpPr>
          <p:nvPr/>
        </p:nvSpPr>
        <p:spPr bwMode="auto">
          <a:xfrm flipV="1">
            <a:off x="1200550" y="1535887"/>
            <a:ext cx="7137000" cy="7938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 sz="1050" dirty="0">
              <a:latin typeface="+mn-ea"/>
              <a:ea typeface="+mn-ea"/>
            </a:endParaRPr>
          </a:p>
        </p:txBody>
      </p:sp>
      <p:sp>
        <p:nvSpPr>
          <p:cNvPr id="5" name="AutoShape 131"/>
          <p:cNvSpPr>
            <a:spLocks noChangeArrowheads="1"/>
          </p:cNvSpPr>
          <p:nvPr/>
        </p:nvSpPr>
        <p:spPr bwMode="auto">
          <a:xfrm>
            <a:off x="1237585" y="1896374"/>
            <a:ext cx="6163687" cy="1964114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2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9041" y="1348388"/>
            <a:ext cx="7393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dirty="0" err="1" smtClean="0">
                <a:latin typeface="+mn-ea"/>
              </a:rPr>
              <a:t>내부망</a:t>
            </a:r>
            <a:endParaRPr lang="en-US" altLang="ko-KR" sz="1000" dirty="0" smtClean="0">
              <a:latin typeface="+mn-ea"/>
            </a:endParaRPr>
          </a:p>
          <a:p>
            <a:r>
              <a:rPr lang="en-US" altLang="ko-KR" sz="1000" dirty="0" smtClean="0">
                <a:latin typeface="+mn-ea"/>
              </a:rPr>
              <a:t>(</a:t>
            </a:r>
            <a:r>
              <a:rPr lang="en-US" altLang="ko-KR" sz="1000" b="1" dirty="0" smtClean="0">
                <a:latin typeface="+mn-ea"/>
              </a:rPr>
              <a:t>ICT</a:t>
            </a:r>
            <a:r>
              <a:rPr lang="ko-KR" altLang="en-US" sz="1000" b="1" dirty="0" smtClean="0">
                <a:latin typeface="+mn-ea"/>
              </a:rPr>
              <a:t>센터</a:t>
            </a:r>
            <a:r>
              <a:rPr lang="en-US" altLang="ko-KR" sz="1000" dirty="0" smtClean="0">
                <a:latin typeface="+mn-ea"/>
              </a:rPr>
              <a:t>)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25" name="AutoShape 15"/>
          <p:cNvCxnSpPr>
            <a:cxnSpLocks noChangeShapeType="1"/>
            <a:stCxn id="88" idx="0"/>
          </p:cNvCxnSpPr>
          <p:nvPr/>
        </p:nvCxnSpPr>
        <p:spPr bwMode="auto">
          <a:xfrm rot="5400000" flipH="1" flipV="1">
            <a:off x="1702955" y="1637619"/>
            <a:ext cx="600945" cy="397482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cxnSp>
        <p:nvCxnSpPr>
          <p:cNvPr id="28" name="AutoShape 15"/>
          <p:cNvCxnSpPr>
            <a:cxnSpLocks noChangeShapeType="1"/>
            <a:stCxn id="91" idx="0"/>
          </p:cNvCxnSpPr>
          <p:nvPr/>
        </p:nvCxnSpPr>
        <p:spPr bwMode="auto">
          <a:xfrm rot="16200000" flipV="1">
            <a:off x="2114877" y="1625130"/>
            <a:ext cx="589150" cy="426540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cxnSp>
        <p:nvCxnSpPr>
          <p:cNvPr id="50" name="AutoShape 15"/>
          <p:cNvCxnSpPr>
            <a:cxnSpLocks noChangeShapeType="1"/>
            <a:stCxn id="115" idx="0"/>
          </p:cNvCxnSpPr>
          <p:nvPr/>
        </p:nvCxnSpPr>
        <p:spPr bwMode="auto">
          <a:xfrm flipV="1">
            <a:off x="6151360" y="1533482"/>
            <a:ext cx="6620" cy="588127"/>
          </a:xfrm>
          <a:prstGeom prst="straightConnector1">
            <a:avLst/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2831224"/>
              </p:ext>
            </p:extLst>
          </p:nvPr>
        </p:nvGraphicFramePr>
        <p:xfrm>
          <a:off x="781968" y="4077072"/>
          <a:ext cx="7621984" cy="1831350"/>
        </p:xfrm>
        <a:graphic>
          <a:graphicData uri="http://schemas.openxmlformats.org/drawingml/2006/table">
            <a:tbl>
              <a:tblPr/>
              <a:tblGrid>
                <a:gridCol w="708544"/>
                <a:gridCol w="1109026"/>
                <a:gridCol w="1437626"/>
                <a:gridCol w="1440193"/>
                <a:gridCol w="544244"/>
                <a:gridCol w="2382351"/>
              </a:tblGrid>
              <a:tr h="2538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용도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요청사양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CPU/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 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시스템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SW</a:t>
                      </a:r>
                      <a:b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지원가능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수량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63074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통합수집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16Core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128GB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Linux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라이선스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서버간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Hot-Line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별도 구성</a:t>
                      </a:r>
                      <a:b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자체 이중화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클러스터링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3597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관리서버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6Core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128GB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Linux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라이선스</a:t>
                      </a:r>
                    </a:p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서버간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Hot-Line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별도 구성</a:t>
                      </a:r>
                      <a:b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자체 이중화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클러스터링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198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데이터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노드서버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12Core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128GB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Linux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하둡기반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분산파일 구조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데이터서버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일단위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데이터 수집량의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배 메모리 요청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55" name="그룹 54"/>
          <p:cNvGrpSpPr/>
          <p:nvPr/>
        </p:nvGrpSpPr>
        <p:grpSpPr>
          <a:xfrm>
            <a:off x="1413190" y="2132975"/>
            <a:ext cx="1595594" cy="791969"/>
            <a:chOff x="6891233" y="976317"/>
            <a:chExt cx="1595594" cy="791969"/>
          </a:xfrm>
        </p:grpSpPr>
        <p:pic>
          <p:nvPicPr>
            <p:cNvPr id="88" name="Picture 23" descr="국민-단체"/>
            <p:cNvPicPr>
              <a:picLocks noChangeAspect="1" noChangeArrowheads="1"/>
            </p:cNvPicPr>
            <p:nvPr/>
          </p:nvPicPr>
          <p:blipFill>
            <a:blip r:embed="rId2" cstate="print"/>
            <a:srcRect l="10213" t="13544" r="10213" b="4453"/>
            <a:stretch>
              <a:fillRect/>
            </a:stretch>
          </p:blipFill>
          <p:spPr bwMode="auto">
            <a:xfrm>
              <a:off x="7129058" y="98017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9" name="TextBox 88"/>
            <p:cNvSpPr txBox="1"/>
            <p:nvPr/>
          </p:nvSpPr>
          <p:spPr>
            <a:xfrm>
              <a:off x="6891233" y="1235052"/>
              <a:ext cx="7775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n_Col001</a:t>
              </a:r>
            </a:p>
            <a:p>
              <a:r>
                <a:rPr lang="en-US" altLang="ko-KR" sz="800" b="1" dirty="0" smtClean="0"/>
                <a:t>(Active)</a:t>
              </a:r>
              <a:endParaRPr lang="ko-KR" altLang="en-US" sz="800" b="1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6918674" y="1552842"/>
              <a:ext cx="142413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b="1" dirty="0" smtClean="0"/>
                <a:t>통합수집서버</a:t>
              </a:r>
              <a:endParaRPr lang="ko-KR" altLang="en-US" sz="800" b="1" dirty="0"/>
            </a:p>
          </p:txBody>
        </p:sp>
        <p:pic>
          <p:nvPicPr>
            <p:cNvPr id="91" name="Picture 23" descr="국민-단체"/>
            <p:cNvPicPr>
              <a:picLocks noChangeAspect="1" noChangeArrowheads="1"/>
            </p:cNvPicPr>
            <p:nvPr/>
          </p:nvPicPr>
          <p:blipFill>
            <a:blip r:embed="rId2" cstate="print"/>
            <a:srcRect l="10213" t="13544" r="10213" b="4453"/>
            <a:stretch>
              <a:fillRect/>
            </a:stretch>
          </p:blipFill>
          <p:spPr bwMode="auto">
            <a:xfrm>
              <a:off x="7947094" y="97631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" name="TextBox 91"/>
            <p:cNvSpPr txBox="1"/>
            <p:nvPr/>
          </p:nvSpPr>
          <p:spPr>
            <a:xfrm>
              <a:off x="7709269" y="1231195"/>
              <a:ext cx="7775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n_Col002</a:t>
              </a:r>
            </a:p>
            <a:p>
              <a:r>
                <a:rPr lang="en-US" altLang="ko-KR" sz="800" b="1" dirty="0" smtClean="0"/>
                <a:t>(Passive)</a:t>
              </a:r>
              <a:endParaRPr lang="ko-KR" altLang="en-US" sz="800" b="1" dirty="0"/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2005431" y="2160145"/>
            <a:ext cx="404021" cy="324336"/>
            <a:chOff x="5203574" y="2426058"/>
            <a:chExt cx="404021" cy="324336"/>
          </a:xfrm>
        </p:grpSpPr>
        <p:grpSp>
          <p:nvGrpSpPr>
            <p:cNvPr id="21" name="그룹 20"/>
            <p:cNvGrpSpPr/>
            <p:nvPr/>
          </p:nvGrpSpPr>
          <p:grpSpPr>
            <a:xfrm>
              <a:off x="5208924" y="2426058"/>
              <a:ext cx="398671" cy="324336"/>
              <a:chOff x="4842461" y="2280416"/>
              <a:chExt cx="398671" cy="324336"/>
            </a:xfrm>
          </p:grpSpPr>
          <p:pic>
            <p:nvPicPr>
              <p:cNvPr id="93" name="Picture 157" descr="img25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322358">
                <a:off x="4933294" y="2275410"/>
                <a:ext cx="302831" cy="312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4" name="Picture 157" descr="img25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469608">
                <a:off x="4847467" y="2296915"/>
                <a:ext cx="302831" cy="312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95" name="TextBox 94"/>
            <p:cNvSpPr txBox="1"/>
            <p:nvPr/>
          </p:nvSpPr>
          <p:spPr>
            <a:xfrm>
              <a:off x="5203574" y="2469752"/>
              <a:ext cx="3962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HA</a:t>
              </a:r>
              <a:endParaRPr lang="ko-KR" altLang="en-US" sz="800" b="1" dirty="0"/>
            </a:p>
          </p:txBody>
        </p:sp>
      </p:grpSp>
      <p:cxnSp>
        <p:nvCxnSpPr>
          <p:cNvPr id="96" name="AutoShape 15"/>
          <p:cNvCxnSpPr>
            <a:cxnSpLocks noChangeShapeType="1"/>
            <a:stCxn id="99" idx="0"/>
          </p:cNvCxnSpPr>
          <p:nvPr/>
        </p:nvCxnSpPr>
        <p:spPr bwMode="auto">
          <a:xfrm rot="5400000" flipH="1" flipV="1">
            <a:off x="3476856" y="1637619"/>
            <a:ext cx="600945" cy="397482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cxnSp>
        <p:nvCxnSpPr>
          <p:cNvPr id="97" name="AutoShape 15"/>
          <p:cNvCxnSpPr>
            <a:cxnSpLocks noChangeShapeType="1"/>
            <a:stCxn id="102" idx="0"/>
          </p:cNvCxnSpPr>
          <p:nvPr/>
        </p:nvCxnSpPr>
        <p:spPr bwMode="auto">
          <a:xfrm rot="16200000" flipV="1">
            <a:off x="3888778" y="1625130"/>
            <a:ext cx="589150" cy="426540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grpSp>
        <p:nvGrpSpPr>
          <p:cNvPr id="98" name="그룹 97"/>
          <p:cNvGrpSpPr/>
          <p:nvPr/>
        </p:nvGrpSpPr>
        <p:grpSpPr>
          <a:xfrm>
            <a:off x="3187091" y="2132975"/>
            <a:ext cx="1595594" cy="791969"/>
            <a:chOff x="6891233" y="976317"/>
            <a:chExt cx="1595594" cy="791969"/>
          </a:xfrm>
        </p:grpSpPr>
        <p:pic>
          <p:nvPicPr>
            <p:cNvPr id="99" name="Picture 23" descr="국민-단체"/>
            <p:cNvPicPr>
              <a:picLocks noChangeAspect="1" noChangeArrowheads="1"/>
            </p:cNvPicPr>
            <p:nvPr/>
          </p:nvPicPr>
          <p:blipFill>
            <a:blip r:embed="rId2" cstate="print"/>
            <a:srcRect l="10213" t="13544" r="10213" b="4453"/>
            <a:stretch>
              <a:fillRect/>
            </a:stretch>
          </p:blipFill>
          <p:spPr bwMode="auto">
            <a:xfrm>
              <a:off x="7129058" y="98017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0" name="TextBox 99"/>
            <p:cNvSpPr txBox="1"/>
            <p:nvPr/>
          </p:nvSpPr>
          <p:spPr>
            <a:xfrm>
              <a:off x="6891233" y="1235052"/>
              <a:ext cx="7775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/>
                <a:t>master1</a:t>
              </a:r>
              <a:endParaRPr lang="en-US" altLang="ko-KR" sz="800" b="1" dirty="0" smtClean="0"/>
            </a:p>
            <a:p>
              <a:r>
                <a:rPr lang="en-US" altLang="ko-KR" sz="800" b="1" dirty="0" smtClean="0"/>
                <a:t>(Active)</a:t>
              </a:r>
              <a:endParaRPr lang="ko-KR" altLang="en-US" sz="800" b="1" dirty="0"/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6918674" y="1552842"/>
              <a:ext cx="142413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b="1" dirty="0" smtClean="0"/>
                <a:t>관리서버</a:t>
              </a:r>
              <a:endParaRPr lang="ko-KR" altLang="en-US" sz="800" b="1" dirty="0"/>
            </a:p>
          </p:txBody>
        </p:sp>
        <p:pic>
          <p:nvPicPr>
            <p:cNvPr id="102" name="Picture 23" descr="국민-단체"/>
            <p:cNvPicPr>
              <a:picLocks noChangeAspect="1" noChangeArrowheads="1"/>
            </p:cNvPicPr>
            <p:nvPr/>
          </p:nvPicPr>
          <p:blipFill>
            <a:blip r:embed="rId2" cstate="print"/>
            <a:srcRect l="10213" t="13544" r="10213" b="4453"/>
            <a:stretch>
              <a:fillRect/>
            </a:stretch>
          </p:blipFill>
          <p:spPr bwMode="auto">
            <a:xfrm>
              <a:off x="7947094" y="97631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" name="TextBox 102"/>
            <p:cNvSpPr txBox="1"/>
            <p:nvPr/>
          </p:nvSpPr>
          <p:spPr>
            <a:xfrm>
              <a:off x="7709269" y="1231195"/>
              <a:ext cx="7775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/>
                <a:t>master2</a:t>
              </a:r>
              <a:endParaRPr lang="en-US" altLang="ko-KR" sz="800" b="1" dirty="0" smtClean="0"/>
            </a:p>
            <a:p>
              <a:r>
                <a:rPr lang="en-US" altLang="ko-KR" sz="800" b="1" dirty="0" smtClean="0"/>
                <a:t>(Passive)</a:t>
              </a:r>
              <a:endParaRPr lang="ko-KR" altLang="en-US" sz="800" b="1" dirty="0"/>
            </a:p>
          </p:txBody>
        </p:sp>
      </p:grpSp>
      <p:grpSp>
        <p:nvGrpSpPr>
          <p:cNvPr id="104" name="그룹 103"/>
          <p:cNvGrpSpPr/>
          <p:nvPr/>
        </p:nvGrpSpPr>
        <p:grpSpPr>
          <a:xfrm>
            <a:off x="3779332" y="2160145"/>
            <a:ext cx="404021" cy="324336"/>
            <a:chOff x="5203574" y="2426058"/>
            <a:chExt cx="404021" cy="324336"/>
          </a:xfrm>
        </p:grpSpPr>
        <p:grpSp>
          <p:nvGrpSpPr>
            <p:cNvPr id="105" name="그룹 104"/>
            <p:cNvGrpSpPr/>
            <p:nvPr/>
          </p:nvGrpSpPr>
          <p:grpSpPr>
            <a:xfrm>
              <a:off x="5208924" y="2426058"/>
              <a:ext cx="398671" cy="324336"/>
              <a:chOff x="4842461" y="2280416"/>
              <a:chExt cx="398671" cy="324336"/>
            </a:xfrm>
          </p:grpSpPr>
          <p:pic>
            <p:nvPicPr>
              <p:cNvPr id="107" name="Picture 157" descr="img25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322358">
                <a:off x="4933294" y="2275410"/>
                <a:ext cx="302831" cy="312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" name="Picture 157" descr="img25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3469608">
                <a:off x="4847467" y="2296915"/>
                <a:ext cx="302831" cy="3128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6" name="TextBox 105"/>
            <p:cNvSpPr txBox="1"/>
            <p:nvPr/>
          </p:nvSpPr>
          <p:spPr>
            <a:xfrm>
              <a:off x="5203574" y="2469752"/>
              <a:ext cx="39621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HA</a:t>
              </a:r>
              <a:endParaRPr lang="ko-KR" altLang="en-US" sz="800" b="1" dirty="0"/>
            </a:p>
          </p:txBody>
        </p:sp>
      </p:grpSp>
      <p:cxnSp>
        <p:nvCxnSpPr>
          <p:cNvPr id="109" name="AutoShape 15"/>
          <p:cNvCxnSpPr>
            <a:cxnSpLocks noChangeShapeType="1"/>
            <a:stCxn id="112" idx="0"/>
          </p:cNvCxnSpPr>
          <p:nvPr/>
        </p:nvCxnSpPr>
        <p:spPr bwMode="auto">
          <a:xfrm rot="5400000" flipH="1" flipV="1">
            <a:off x="5602647" y="1574964"/>
            <a:ext cx="571283" cy="529722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pic>
        <p:nvPicPr>
          <p:cNvPr id="112" name="Picture 23" descr="국민-단체"/>
          <p:cNvPicPr>
            <a:picLocks noChangeAspect="1" noChangeArrowheads="1"/>
          </p:cNvPicPr>
          <p:nvPr/>
        </p:nvPicPr>
        <p:blipFill>
          <a:blip r:embed="rId2" cstate="print"/>
          <a:srcRect l="10213" t="13544" r="10213" b="4453"/>
          <a:stretch>
            <a:fillRect/>
          </a:stretch>
        </p:blipFill>
        <p:spPr bwMode="auto">
          <a:xfrm>
            <a:off x="5469756" y="2125466"/>
            <a:ext cx="307342" cy="42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" name="TextBox 112"/>
          <p:cNvSpPr txBox="1"/>
          <p:nvPr/>
        </p:nvSpPr>
        <p:spPr>
          <a:xfrm>
            <a:off x="5223812" y="2380344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/>
              <a:t>d_node1</a:t>
            </a:r>
            <a:endParaRPr lang="ko-KR" altLang="en-US" sz="800" b="1" dirty="0"/>
          </a:p>
        </p:txBody>
      </p:sp>
      <p:sp>
        <p:nvSpPr>
          <p:cNvPr id="114" name="TextBox 113"/>
          <p:cNvSpPr txBox="1"/>
          <p:nvPr/>
        </p:nvSpPr>
        <p:spPr>
          <a:xfrm>
            <a:off x="5373024" y="2641253"/>
            <a:ext cx="142413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b="1" smtClean="0"/>
              <a:t>데이터 </a:t>
            </a:r>
            <a:r>
              <a:rPr lang="ko-KR" altLang="en-US" sz="800" b="1" dirty="0" err="1" smtClean="0"/>
              <a:t>노드서버</a:t>
            </a:r>
            <a:endParaRPr lang="ko-KR" altLang="en-US" sz="800" b="1" dirty="0"/>
          </a:p>
        </p:txBody>
      </p:sp>
      <p:pic>
        <p:nvPicPr>
          <p:cNvPr id="115" name="Picture 23" descr="국민-단체"/>
          <p:cNvPicPr>
            <a:picLocks noChangeAspect="1" noChangeArrowheads="1"/>
          </p:cNvPicPr>
          <p:nvPr/>
        </p:nvPicPr>
        <p:blipFill>
          <a:blip r:embed="rId2" cstate="print"/>
          <a:srcRect l="10213" t="13544" r="10213" b="4453"/>
          <a:stretch>
            <a:fillRect/>
          </a:stretch>
        </p:blipFill>
        <p:spPr bwMode="auto">
          <a:xfrm>
            <a:off x="5997689" y="2121609"/>
            <a:ext cx="307342" cy="42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" name="TextBox 115"/>
          <p:cNvSpPr txBox="1"/>
          <p:nvPr/>
        </p:nvSpPr>
        <p:spPr>
          <a:xfrm>
            <a:off x="5759864" y="2376487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d_node2</a:t>
            </a:r>
            <a:endParaRPr lang="ko-KR" altLang="en-US" sz="800" b="1" dirty="0"/>
          </a:p>
        </p:txBody>
      </p:sp>
      <p:cxnSp>
        <p:nvCxnSpPr>
          <p:cNvPr id="125" name="AutoShape 15"/>
          <p:cNvCxnSpPr>
            <a:cxnSpLocks noChangeShapeType="1"/>
            <a:stCxn id="126" idx="0"/>
          </p:cNvCxnSpPr>
          <p:nvPr/>
        </p:nvCxnSpPr>
        <p:spPr bwMode="auto">
          <a:xfrm rot="16200000" flipV="1">
            <a:off x="6147432" y="1553309"/>
            <a:ext cx="594329" cy="585719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pic>
        <p:nvPicPr>
          <p:cNvPr id="126" name="Picture 23" descr="국민-단체"/>
          <p:cNvPicPr>
            <a:picLocks noChangeAspect="1" noChangeArrowheads="1"/>
          </p:cNvPicPr>
          <p:nvPr/>
        </p:nvPicPr>
        <p:blipFill>
          <a:blip r:embed="rId2" cstate="print"/>
          <a:srcRect l="10213" t="13544" r="10213" b="4453"/>
          <a:stretch>
            <a:fillRect/>
          </a:stretch>
        </p:blipFill>
        <p:spPr bwMode="auto">
          <a:xfrm>
            <a:off x="6583784" y="2143333"/>
            <a:ext cx="307342" cy="42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7" name="TextBox 126"/>
          <p:cNvSpPr txBox="1"/>
          <p:nvPr/>
        </p:nvSpPr>
        <p:spPr>
          <a:xfrm>
            <a:off x="6330677" y="2379161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 smtClean="0"/>
              <a:t>d_node3</a:t>
            </a:r>
            <a:endParaRPr lang="ko-KR" altLang="en-US" sz="800" b="1" dirty="0"/>
          </a:p>
        </p:txBody>
      </p:sp>
      <p:graphicFrame>
        <p:nvGraphicFramePr>
          <p:cNvPr id="130" name="표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994224"/>
              </p:ext>
            </p:extLst>
          </p:nvPr>
        </p:nvGraphicFramePr>
        <p:xfrm>
          <a:off x="1440631" y="2924944"/>
          <a:ext cx="641192" cy="682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596"/>
                <a:gridCol w="320596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n_Col001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/>
                        <a:t>단독</a:t>
                      </a:r>
                      <a:endParaRPr lang="en-US" altLang="ko-KR" sz="6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16Core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128GB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통합수집</a:t>
                      </a:r>
                      <a:endParaRPr lang="en-US" altLang="ko-KR" sz="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1" name="표 1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203643"/>
              </p:ext>
            </p:extLst>
          </p:nvPr>
        </p:nvGraphicFramePr>
        <p:xfrm>
          <a:off x="2306697" y="2924944"/>
          <a:ext cx="632050" cy="682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025"/>
                <a:gridCol w="316025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n_Col001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/>
                        <a:t>단독</a:t>
                      </a:r>
                      <a:endParaRPr lang="en-US" altLang="ko-KR" sz="6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16Core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128GB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통합수집</a:t>
                      </a:r>
                      <a:endParaRPr lang="en-US" altLang="ko-KR" sz="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2" name="표 1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619603"/>
              </p:ext>
            </p:extLst>
          </p:nvPr>
        </p:nvGraphicFramePr>
        <p:xfrm>
          <a:off x="3262562" y="2924944"/>
          <a:ext cx="632050" cy="682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025"/>
                <a:gridCol w="316025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master1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/>
                        <a:t>단독</a:t>
                      </a:r>
                      <a:endParaRPr lang="en-US" altLang="ko-KR" sz="6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6Core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128GB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관리서버</a:t>
                      </a:r>
                      <a:endParaRPr lang="en-US" altLang="ko-KR" sz="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3" name="표 1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375056"/>
              </p:ext>
            </p:extLst>
          </p:nvPr>
        </p:nvGraphicFramePr>
        <p:xfrm>
          <a:off x="4080598" y="2924944"/>
          <a:ext cx="632050" cy="682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025"/>
                <a:gridCol w="316025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master2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/>
                        <a:t>단독</a:t>
                      </a:r>
                      <a:endParaRPr lang="en-US" altLang="ko-KR" sz="6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6Core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128GB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관리서버</a:t>
                      </a:r>
                      <a:endParaRPr lang="en-US" altLang="ko-KR" sz="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4" name="표 1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609638"/>
              </p:ext>
            </p:extLst>
          </p:nvPr>
        </p:nvGraphicFramePr>
        <p:xfrm>
          <a:off x="5209486" y="2931294"/>
          <a:ext cx="632050" cy="682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025"/>
                <a:gridCol w="316025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d_node1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/>
                        <a:t>단독</a:t>
                      </a:r>
                      <a:endParaRPr lang="en-US" altLang="ko-KR" sz="6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12Core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128GB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데이터 </a:t>
                      </a:r>
                      <a:r>
                        <a:rPr lang="ko-KR" altLang="en-US" sz="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노드</a:t>
                      </a:r>
                      <a:endParaRPr lang="en-US" altLang="ko-KR" sz="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5" name="표 1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743838"/>
              </p:ext>
            </p:extLst>
          </p:nvPr>
        </p:nvGraphicFramePr>
        <p:xfrm>
          <a:off x="5848035" y="2927722"/>
          <a:ext cx="632050" cy="682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025"/>
                <a:gridCol w="316025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d_node2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/>
                        <a:t>단독</a:t>
                      </a:r>
                      <a:endParaRPr lang="en-US" altLang="ko-KR" sz="6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12Core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128GB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데이터 </a:t>
                      </a:r>
                      <a:r>
                        <a:rPr lang="ko-KR" altLang="en-US" sz="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노드</a:t>
                      </a:r>
                      <a:endParaRPr lang="en-US" altLang="ko-KR" sz="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36" name="표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077915"/>
              </p:ext>
            </p:extLst>
          </p:nvPr>
        </p:nvGraphicFramePr>
        <p:xfrm>
          <a:off x="6488885" y="2936841"/>
          <a:ext cx="632050" cy="6825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025"/>
                <a:gridCol w="316025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d_node3</a:t>
                      </a:r>
                      <a:endParaRPr lang="ko-KR" altLang="en-US" sz="9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smtClean="0"/>
                        <a:t>단독</a:t>
                      </a:r>
                      <a:endParaRPr lang="en-US" altLang="ko-KR" sz="6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12Core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128GB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데이터 </a:t>
                      </a:r>
                      <a:r>
                        <a:rPr lang="ko-KR" altLang="en-US" sz="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노드</a:t>
                      </a:r>
                      <a:endParaRPr lang="en-US" altLang="ko-KR" sz="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45" name="그룹 44"/>
          <p:cNvGrpSpPr/>
          <p:nvPr/>
        </p:nvGrpSpPr>
        <p:grpSpPr>
          <a:xfrm>
            <a:off x="5425437" y="1885662"/>
            <a:ext cx="1542628" cy="215444"/>
            <a:chOff x="5894858" y="2983730"/>
            <a:chExt cx="1542628" cy="215444"/>
          </a:xfrm>
        </p:grpSpPr>
        <p:cxnSp>
          <p:nvCxnSpPr>
            <p:cNvPr id="122" name="직선 화살표 연결선 121"/>
            <p:cNvCxnSpPr/>
            <p:nvPr/>
          </p:nvCxnSpPr>
          <p:spPr bwMode="auto">
            <a:xfrm>
              <a:off x="5894859" y="3058938"/>
              <a:ext cx="1542627" cy="1326"/>
            </a:xfrm>
            <a:prstGeom prst="straightConnector1">
              <a:avLst/>
            </a:prstGeom>
            <a:solidFill>
              <a:srgbClr val="FFFFFF"/>
            </a:solidFill>
            <a:ln w="2857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</p:cxnSp>
        <p:cxnSp>
          <p:nvCxnSpPr>
            <p:cNvPr id="123" name="직선 화살표 연결선 122"/>
            <p:cNvCxnSpPr/>
            <p:nvPr/>
          </p:nvCxnSpPr>
          <p:spPr bwMode="auto">
            <a:xfrm>
              <a:off x="5894858" y="3145329"/>
              <a:ext cx="1542627" cy="1326"/>
            </a:xfrm>
            <a:prstGeom prst="straightConnector1">
              <a:avLst/>
            </a:prstGeom>
            <a:solidFill>
              <a:srgbClr val="FFFFFF"/>
            </a:solidFill>
            <a:ln w="2857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  <p:sp>
          <p:nvSpPr>
            <p:cNvPr id="124" name="TextBox 123"/>
            <p:cNvSpPr txBox="1"/>
            <p:nvPr/>
          </p:nvSpPr>
          <p:spPr>
            <a:xfrm>
              <a:off x="6177136" y="2983730"/>
              <a:ext cx="93610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b="1" dirty="0" err="1" smtClean="0"/>
                <a:t>클러스터링</a:t>
              </a:r>
              <a:endParaRPr lang="ko-KR" altLang="en-US" sz="8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9707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4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제안 솔루션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포털 등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4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종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 검토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–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도면관리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(XTORM)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593434"/>
              </p:ext>
            </p:extLst>
          </p:nvPr>
        </p:nvGraphicFramePr>
        <p:xfrm>
          <a:off x="781968" y="4272637"/>
          <a:ext cx="7621984" cy="1892667"/>
        </p:xfrm>
        <a:graphic>
          <a:graphicData uri="http://schemas.openxmlformats.org/drawingml/2006/table">
            <a:tbl>
              <a:tblPr/>
              <a:tblGrid>
                <a:gridCol w="708544"/>
                <a:gridCol w="1109026"/>
                <a:gridCol w="1437626"/>
                <a:gridCol w="1440193"/>
                <a:gridCol w="544244"/>
                <a:gridCol w="2382351"/>
              </a:tblGrid>
              <a:tr h="2538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용도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요청사양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CPU/</a:t>
                      </a:r>
                      <a:r>
                        <a:rPr lang="en-US" sz="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 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시스템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SW</a:t>
                      </a:r>
                      <a:b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지원가능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수량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4271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도면관리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서버</a:t>
                      </a:r>
                      <a:r>
                        <a:rPr lang="en-US" altLang="ko-KR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활용</a:t>
                      </a:r>
                      <a:endParaRPr lang="en-US" altLang="ko-KR" sz="8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(cclweb002/cclweb004)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WebToB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 Apache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도면관리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서버</a:t>
                      </a:r>
                      <a:r>
                        <a:rPr lang="en-US" altLang="ko-KR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활용 및 증설</a:t>
                      </a:r>
                      <a:endParaRPr lang="en-US" altLang="ko-KR" sz="8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(cclwas002/cclwas004)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JEUS / Tomcat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프로젝트 라이선스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(Un-limited)</a:t>
                      </a:r>
                    </a:p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설계도서업무 서버 증설 후 구성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DBMS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통합업무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Oracle /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Tibero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 MS-SQL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algn="ctr" fontAlgn="ctr"/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Cubrid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스토리지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도면 및 기타문서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스토리지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NAS or SAN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.2TB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스토리지 현 사용량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indent="-171450" algn="l" fontAlgn="ctr">
                        <a:buFontTx/>
                        <a:buChar char="-"/>
                      </a:pP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1.7TB/2.3TB(73.9%)</a:t>
                      </a:r>
                    </a:p>
                    <a:p>
                      <a:pPr marL="0" indent="0" algn="l" fontAlgn="ctr">
                        <a:buFontTx/>
                        <a:buNone/>
                      </a:pP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대비 필요용량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171450" indent="-171450" algn="l" fontAlgn="ctr">
                        <a:buFontTx/>
                        <a:buChar char="-"/>
                      </a:pP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210GB*5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*1.5=1.5TB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6" name="표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138579"/>
              </p:ext>
            </p:extLst>
          </p:nvPr>
        </p:nvGraphicFramePr>
        <p:xfrm>
          <a:off x="694074" y="6957392"/>
          <a:ext cx="8543924" cy="1033156"/>
        </p:xfrm>
        <a:graphic>
          <a:graphicData uri="http://schemas.openxmlformats.org/drawingml/2006/table">
            <a:tbl>
              <a:tblPr/>
              <a:tblGrid>
                <a:gridCol w="662054"/>
                <a:gridCol w="1977602"/>
                <a:gridCol w="1704314"/>
                <a:gridCol w="1551737"/>
                <a:gridCol w="2648217"/>
              </a:tblGrid>
              <a:tr h="3381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8567" marR="8567" marT="85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제품명</a:t>
                      </a:r>
                      <a:r>
                        <a:rPr lang="en-US" altLang="ko-K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제조사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적용 라이선스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인프라 구성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69503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도면관리</a:t>
                      </a:r>
                    </a:p>
                  </a:txBody>
                  <a:tcPr marL="8567" marR="8567" marT="856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XTORM, XEDM / 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인젠트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프로젝트 라이선스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(Un-limited)</a:t>
                      </a:r>
                    </a:p>
                  </a:txBody>
                  <a:tcPr marL="8567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 2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클라우드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b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 2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식 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클라우드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2000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기존 설계도서업무 서버 증설 후 구성</a:t>
                      </a:r>
                    </a:p>
                  </a:txBody>
                  <a:tcPr marL="72000" marR="8567" marT="85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4" name="AutoShape 131"/>
          <p:cNvSpPr>
            <a:spLocks noChangeArrowheads="1"/>
          </p:cNvSpPr>
          <p:nvPr/>
        </p:nvSpPr>
        <p:spPr bwMode="auto">
          <a:xfrm>
            <a:off x="1136091" y="2002068"/>
            <a:ext cx="4149089" cy="2219020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48" name="Line 329"/>
          <p:cNvSpPr>
            <a:spLocks noChangeShapeType="1"/>
          </p:cNvSpPr>
          <p:nvPr/>
        </p:nvSpPr>
        <p:spPr bwMode="auto">
          <a:xfrm flipV="1">
            <a:off x="1200550" y="1535887"/>
            <a:ext cx="7137000" cy="7938"/>
          </a:xfrm>
          <a:prstGeom prst="line">
            <a:avLst/>
          </a:prstGeom>
          <a:noFill/>
          <a:ln w="28575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ko-KR" altLang="en-US" sz="1050" dirty="0">
              <a:latin typeface="+mn-ea"/>
              <a:ea typeface="+mn-ea"/>
            </a:endParaRPr>
          </a:p>
        </p:txBody>
      </p:sp>
      <p:pic>
        <p:nvPicPr>
          <p:cNvPr id="53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1582658" y="2281635"/>
            <a:ext cx="484007" cy="42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1424608" y="2538769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/>
              <a:t>cclweb002</a:t>
            </a:r>
            <a:endParaRPr lang="ko-KR" altLang="en-US" sz="8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1497763" y="2748184"/>
            <a:ext cx="126776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800" dirty="0" smtClean="0"/>
              <a:t>WEB</a:t>
            </a:r>
          </a:p>
          <a:p>
            <a:r>
              <a:rPr lang="en-US" altLang="ko-KR" sz="800" dirty="0"/>
              <a:t>(</a:t>
            </a:r>
            <a:r>
              <a:rPr lang="en-US" altLang="ko-KR" sz="800" dirty="0" smtClean="0"/>
              <a:t>Hi-</a:t>
            </a:r>
            <a:r>
              <a:rPr lang="ko-KR" altLang="en-US" sz="800" dirty="0"/>
              <a:t>기술</a:t>
            </a:r>
            <a:r>
              <a:rPr lang="en-US" altLang="ko-KR" sz="800" dirty="0"/>
              <a:t>, </a:t>
            </a:r>
            <a:r>
              <a:rPr lang="ko-KR" altLang="en-US" sz="800" dirty="0"/>
              <a:t>설계도서</a:t>
            </a:r>
            <a:r>
              <a:rPr lang="en-US" altLang="ko-KR" sz="800" dirty="0"/>
              <a:t>, </a:t>
            </a:r>
            <a:r>
              <a:rPr lang="en-US" altLang="ko-KR" sz="800" b="1" dirty="0" smtClean="0"/>
              <a:t>IDM)</a:t>
            </a:r>
            <a:endParaRPr lang="ko-KR" altLang="en-US" sz="800" b="1" dirty="0"/>
          </a:p>
        </p:txBody>
      </p:sp>
      <p:pic>
        <p:nvPicPr>
          <p:cNvPr id="71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2348456" y="2276872"/>
            <a:ext cx="484007" cy="42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TextBox 71"/>
          <p:cNvSpPr txBox="1"/>
          <p:nvPr/>
        </p:nvSpPr>
        <p:spPr>
          <a:xfrm>
            <a:off x="2190406" y="2534006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/>
              <a:t>cclweb004</a:t>
            </a:r>
            <a:endParaRPr lang="ko-KR" altLang="en-US" sz="800" b="1" dirty="0"/>
          </a:p>
        </p:txBody>
      </p:sp>
      <p:pic>
        <p:nvPicPr>
          <p:cNvPr id="73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3598882" y="2277146"/>
            <a:ext cx="484007" cy="42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73"/>
          <p:cNvSpPr txBox="1"/>
          <p:nvPr/>
        </p:nvSpPr>
        <p:spPr>
          <a:xfrm>
            <a:off x="3440832" y="2552719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/>
              <a:t>cclwas002</a:t>
            </a:r>
            <a:endParaRPr lang="ko-KR" altLang="en-US" sz="800" b="1" dirty="0"/>
          </a:p>
        </p:txBody>
      </p:sp>
      <p:pic>
        <p:nvPicPr>
          <p:cNvPr id="76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4333492" y="2272383"/>
            <a:ext cx="484007" cy="42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TextBox 76"/>
          <p:cNvSpPr txBox="1"/>
          <p:nvPr/>
        </p:nvSpPr>
        <p:spPr>
          <a:xfrm>
            <a:off x="4175442" y="2547956"/>
            <a:ext cx="777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b="1" dirty="0"/>
              <a:t>cclwas004</a:t>
            </a:r>
            <a:endParaRPr lang="ko-KR" altLang="en-US" sz="800" b="1" dirty="0"/>
          </a:p>
        </p:txBody>
      </p:sp>
      <p:sp>
        <p:nvSpPr>
          <p:cNvPr id="78" name="TextBox 77"/>
          <p:cNvSpPr txBox="1"/>
          <p:nvPr/>
        </p:nvSpPr>
        <p:spPr>
          <a:xfrm>
            <a:off x="1712640" y="1671319"/>
            <a:ext cx="3273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 smtClean="0">
                <a:latin typeface="+mn-ea"/>
              </a:rPr>
              <a:t>L4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79" name="AutoShape 15"/>
          <p:cNvCxnSpPr>
            <a:cxnSpLocks noChangeShapeType="1"/>
          </p:cNvCxnSpPr>
          <p:nvPr/>
        </p:nvCxnSpPr>
        <p:spPr bwMode="auto">
          <a:xfrm flipV="1">
            <a:off x="2205846" y="1543825"/>
            <a:ext cx="0" cy="314148"/>
          </a:xfrm>
          <a:prstGeom prst="straightConnector1">
            <a:avLst/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pic>
        <p:nvPicPr>
          <p:cNvPr id="81" name="Picture 13" descr="small-l3-switch_corp_blue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2011225" y="1751911"/>
            <a:ext cx="389243" cy="169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" name="TextBox 81"/>
          <p:cNvSpPr txBox="1"/>
          <p:nvPr/>
        </p:nvSpPr>
        <p:spPr>
          <a:xfrm>
            <a:off x="694000" y="1412776"/>
            <a:ext cx="5693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smtClean="0">
                <a:latin typeface="+mn-ea"/>
              </a:rPr>
              <a:t>내부망</a:t>
            </a:r>
            <a:endParaRPr lang="ko-KR" altLang="en-US" sz="1000" dirty="0">
              <a:latin typeface="+mn-ea"/>
            </a:endParaRPr>
          </a:p>
        </p:txBody>
      </p:sp>
      <p:cxnSp>
        <p:nvCxnSpPr>
          <p:cNvPr id="83" name="AutoShape 15"/>
          <p:cNvCxnSpPr>
            <a:cxnSpLocks noChangeShapeType="1"/>
            <a:stCxn id="53" idx="0"/>
            <a:endCxn id="81" idx="2"/>
          </p:cNvCxnSpPr>
          <p:nvPr/>
        </p:nvCxnSpPr>
        <p:spPr bwMode="auto">
          <a:xfrm rot="5400000" flipH="1" flipV="1">
            <a:off x="1835175" y="1910964"/>
            <a:ext cx="360158" cy="381185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cxnSp>
        <p:nvCxnSpPr>
          <p:cNvPr id="84" name="AutoShape 15"/>
          <p:cNvCxnSpPr>
            <a:cxnSpLocks noChangeShapeType="1"/>
            <a:stCxn id="71" idx="0"/>
            <a:endCxn id="81" idx="2"/>
          </p:cNvCxnSpPr>
          <p:nvPr/>
        </p:nvCxnSpPr>
        <p:spPr bwMode="auto">
          <a:xfrm rot="16200000" flipV="1">
            <a:off x="2220457" y="1906868"/>
            <a:ext cx="355395" cy="384613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cxnSp>
        <p:nvCxnSpPr>
          <p:cNvPr id="85" name="AutoShape 15"/>
          <p:cNvCxnSpPr>
            <a:cxnSpLocks noChangeShapeType="1"/>
            <a:stCxn id="76" idx="0"/>
          </p:cNvCxnSpPr>
          <p:nvPr/>
        </p:nvCxnSpPr>
        <p:spPr bwMode="auto">
          <a:xfrm rot="16200000" flipV="1">
            <a:off x="4013572" y="1710459"/>
            <a:ext cx="723795" cy="400054"/>
          </a:xfrm>
          <a:prstGeom prst="bentConnector3">
            <a:avLst>
              <a:gd name="adj1" fmla="val 24558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cxnSp>
        <p:nvCxnSpPr>
          <p:cNvPr id="86" name="AutoShape 15"/>
          <p:cNvCxnSpPr>
            <a:cxnSpLocks noChangeShapeType="1"/>
            <a:stCxn id="73" idx="0"/>
          </p:cNvCxnSpPr>
          <p:nvPr/>
        </p:nvCxnSpPr>
        <p:spPr bwMode="auto">
          <a:xfrm rot="5400000" flipH="1" flipV="1">
            <a:off x="3643885" y="1745589"/>
            <a:ext cx="728559" cy="334556"/>
          </a:xfrm>
          <a:prstGeom prst="bentConnector3">
            <a:avLst>
              <a:gd name="adj1" fmla="val 24724"/>
            </a:avLst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sp>
        <p:nvSpPr>
          <p:cNvPr id="87" name="TextBox 86"/>
          <p:cNvSpPr txBox="1"/>
          <p:nvPr/>
        </p:nvSpPr>
        <p:spPr>
          <a:xfrm>
            <a:off x="3536696" y="2748184"/>
            <a:ext cx="1267762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ko-KR" sz="800" dirty="0" smtClean="0"/>
              <a:t>WAS</a:t>
            </a:r>
            <a:endParaRPr lang="en-US" altLang="ko-KR" sz="800" dirty="0"/>
          </a:p>
          <a:p>
            <a:r>
              <a:rPr lang="en-US" altLang="ko-KR" sz="800" dirty="0"/>
              <a:t>(Hi-</a:t>
            </a:r>
            <a:r>
              <a:rPr lang="ko-KR" altLang="en-US" sz="800" dirty="0"/>
              <a:t>기술</a:t>
            </a:r>
            <a:r>
              <a:rPr lang="en-US" altLang="ko-KR" sz="800" dirty="0"/>
              <a:t>, </a:t>
            </a:r>
            <a:r>
              <a:rPr lang="ko-KR" altLang="en-US" sz="800" dirty="0"/>
              <a:t>설계도서</a:t>
            </a:r>
            <a:r>
              <a:rPr lang="en-US" altLang="ko-KR" sz="800" dirty="0"/>
              <a:t>, </a:t>
            </a:r>
            <a:r>
              <a:rPr lang="en-US" altLang="ko-KR" sz="800" b="1" dirty="0"/>
              <a:t>IDM)</a:t>
            </a:r>
            <a:endParaRPr lang="ko-KR" altLang="en-US" sz="800" b="1" dirty="0"/>
          </a:p>
        </p:txBody>
      </p:sp>
      <p:grpSp>
        <p:nvGrpSpPr>
          <p:cNvPr id="92" name="그룹 91"/>
          <p:cNvGrpSpPr/>
          <p:nvPr/>
        </p:nvGrpSpPr>
        <p:grpSpPr>
          <a:xfrm>
            <a:off x="5423569" y="2244641"/>
            <a:ext cx="873768" cy="680303"/>
            <a:chOff x="3414299" y="2317849"/>
            <a:chExt cx="873768" cy="680303"/>
          </a:xfrm>
        </p:grpSpPr>
        <p:grpSp>
          <p:nvGrpSpPr>
            <p:cNvPr id="93" name="그룹 226"/>
            <p:cNvGrpSpPr>
              <a:grpSpLocks noChangeAspect="1"/>
            </p:cNvGrpSpPr>
            <p:nvPr/>
          </p:nvGrpSpPr>
          <p:grpSpPr bwMode="auto">
            <a:xfrm>
              <a:off x="3702118" y="2317849"/>
              <a:ext cx="346834" cy="494743"/>
              <a:chOff x="4666726" y="1572005"/>
              <a:chExt cx="1190728" cy="1698525"/>
            </a:xfrm>
          </p:grpSpPr>
          <p:pic>
            <p:nvPicPr>
              <p:cNvPr id="95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572005"/>
                <a:ext cx="1012119" cy="1457079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6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94" name="TextBox 93"/>
            <p:cNvSpPr txBox="1"/>
            <p:nvPr/>
          </p:nvSpPr>
          <p:spPr>
            <a:xfrm>
              <a:off x="3414299" y="2659598"/>
              <a:ext cx="8737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p780-b3</a:t>
              </a:r>
            </a:p>
            <a:p>
              <a:r>
                <a:rPr lang="ko-KR" altLang="en-US" sz="800" b="1" dirty="0"/>
                <a:t>통</a:t>
              </a:r>
              <a:r>
                <a:rPr lang="ko-KR" altLang="en-US" sz="800" b="1" dirty="0" smtClean="0"/>
                <a:t>합업무</a:t>
              </a:r>
              <a:r>
                <a:rPr lang="en-US" altLang="ko-KR" sz="800" b="1" dirty="0" smtClean="0"/>
                <a:t>DB</a:t>
              </a:r>
              <a:endParaRPr lang="ko-KR" altLang="en-US" sz="800" b="1" dirty="0"/>
            </a:p>
          </p:txBody>
        </p:sp>
      </p:grpSp>
      <p:cxnSp>
        <p:nvCxnSpPr>
          <p:cNvPr id="97" name="AutoShape 15"/>
          <p:cNvCxnSpPr>
            <a:cxnSpLocks noChangeShapeType="1"/>
            <a:stCxn id="95" idx="0"/>
          </p:cNvCxnSpPr>
          <p:nvPr/>
        </p:nvCxnSpPr>
        <p:spPr bwMode="auto">
          <a:xfrm flipV="1">
            <a:off x="5858793" y="1543825"/>
            <a:ext cx="0" cy="700816"/>
          </a:xfrm>
          <a:prstGeom prst="straightConnector1">
            <a:avLst/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pic>
        <p:nvPicPr>
          <p:cNvPr id="98" name="Picture 47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8785" y="2257732"/>
            <a:ext cx="287666" cy="376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9" name="TextBox 98"/>
          <p:cNvSpPr txBox="1"/>
          <p:nvPr/>
        </p:nvSpPr>
        <p:spPr>
          <a:xfrm>
            <a:off x="6383488" y="2583956"/>
            <a:ext cx="873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" b="1" dirty="0" smtClean="0"/>
              <a:t>스토리지</a:t>
            </a:r>
            <a:endParaRPr lang="en-US" altLang="ko-KR" sz="800" b="1" dirty="0" smtClean="0"/>
          </a:p>
          <a:p>
            <a:r>
              <a:rPr lang="en-US" altLang="ko-KR" sz="800" b="1" dirty="0"/>
              <a:t>3</a:t>
            </a:r>
            <a:r>
              <a:rPr lang="en-US" altLang="ko-KR" sz="800" b="1" dirty="0" smtClean="0"/>
              <a:t>.2TB</a:t>
            </a:r>
          </a:p>
          <a:p>
            <a:r>
              <a:rPr lang="en-US" altLang="ko-KR" sz="800" b="1" dirty="0" smtClean="0"/>
              <a:t>(NAS or SAN)</a:t>
            </a:r>
            <a:endParaRPr lang="ko-KR" altLang="en-US" sz="800" b="1" dirty="0"/>
          </a:p>
        </p:txBody>
      </p:sp>
      <p:cxnSp>
        <p:nvCxnSpPr>
          <p:cNvPr id="100" name="AutoShape 15"/>
          <p:cNvCxnSpPr>
            <a:cxnSpLocks noChangeShapeType="1"/>
            <a:stCxn id="98" idx="0"/>
          </p:cNvCxnSpPr>
          <p:nvPr/>
        </p:nvCxnSpPr>
        <p:spPr bwMode="auto">
          <a:xfrm flipH="1" flipV="1">
            <a:off x="6810113" y="1541372"/>
            <a:ext cx="2505" cy="716360"/>
          </a:xfrm>
          <a:prstGeom prst="straightConnector1">
            <a:avLst/>
          </a:prstGeom>
          <a:noFill/>
          <a:ln w="12700">
            <a:solidFill>
              <a:srgbClr val="808080"/>
            </a:solidFill>
            <a:miter lim="800000"/>
            <a:headEnd/>
            <a:tailEnd type="none" w="med" len="med"/>
          </a:ln>
        </p:spPr>
      </p:cxnSp>
      <p:graphicFrame>
        <p:nvGraphicFramePr>
          <p:cNvPr id="115" name="표 1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014419"/>
              </p:ext>
            </p:extLst>
          </p:nvPr>
        </p:nvGraphicFramePr>
        <p:xfrm>
          <a:off x="1263388" y="3140968"/>
          <a:ext cx="876504" cy="92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252"/>
                <a:gridCol w="438252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cclweb002</a:t>
                      </a:r>
                      <a:endParaRPr lang="ko-KR" altLang="en-US" sz="9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 smtClean="0"/>
                        <a:t>클라우드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4Core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172.16.166.13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172.16.166.11</a:t>
                      </a:r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altLang="ko-KR" sz="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hitech</a:t>
                      </a:r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b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hisgds</a:t>
                      </a:r>
                      <a:endParaRPr lang="en-US" altLang="ko-KR" sz="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통합도면</a:t>
                      </a:r>
                      <a:r>
                        <a:rPr lang="en-US" altLang="ko-KR" sz="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(IDM)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16" name="표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018284"/>
              </p:ext>
            </p:extLst>
          </p:nvPr>
        </p:nvGraphicFramePr>
        <p:xfrm>
          <a:off x="2244427" y="3140968"/>
          <a:ext cx="876504" cy="92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252"/>
                <a:gridCol w="438252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cclweb004</a:t>
                      </a:r>
                      <a:endParaRPr lang="ko-KR" altLang="en-US" sz="9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 smtClean="0"/>
                        <a:t>클라우드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4Core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172.16.166.11</a:t>
                      </a:r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altLang="ko-KR" sz="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hitech</a:t>
                      </a:r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b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hisgds</a:t>
                      </a:r>
                      <a:endParaRPr lang="en-US" altLang="ko-KR" sz="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통합도면</a:t>
                      </a:r>
                      <a:r>
                        <a:rPr lang="en-US" altLang="ko-KR" sz="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(IDM)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6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17" name="표 1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725258"/>
              </p:ext>
            </p:extLst>
          </p:nvPr>
        </p:nvGraphicFramePr>
        <p:xfrm>
          <a:off x="3298938" y="3140968"/>
          <a:ext cx="876504" cy="101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252"/>
                <a:gridCol w="438252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cclwas002</a:t>
                      </a:r>
                      <a:endParaRPr lang="ko-KR" altLang="en-US" sz="9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 smtClean="0"/>
                        <a:t>클라우드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8Core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cclwas002_HiTechmap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cclwas002_HiSgds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통합도면</a:t>
                      </a:r>
                      <a:r>
                        <a:rPr lang="en-US" altLang="ko-KR" sz="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(IDM)-XEDM/XTORM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18" name="표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086095"/>
              </p:ext>
            </p:extLst>
          </p:nvPr>
        </p:nvGraphicFramePr>
        <p:xfrm>
          <a:off x="4258529" y="3140968"/>
          <a:ext cx="876504" cy="101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252"/>
                <a:gridCol w="438252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700" dirty="0" smtClean="0">
                          <a:solidFill>
                            <a:schemeClr val="tx1"/>
                          </a:solidFill>
                        </a:rPr>
                        <a:t>cclwas004</a:t>
                      </a:r>
                      <a:endParaRPr lang="ko-KR" altLang="en-US" sz="9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600" dirty="0" err="1" smtClean="0"/>
                        <a:t>클라우드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6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dirty="0" smtClean="0"/>
                        <a:t>8Core</a:t>
                      </a:r>
                      <a:endParaRPr lang="ko-KR" altLang="en-US" sz="6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cclwas004_HiTechmap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cclwas004_HiSgds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통합도면</a:t>
                      </a:r>
                      <a:r>
                        <a:rPr lang="en-US" altLang="ko-KR" sz="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(IDM)-XEDM/XTORM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6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9" name="위쪽 화살표 118"/>
          <p:cNvSpPr/>
          <p:nvPr/>
        </p:nvSpPr>
        <p:spPr bwMode="auto">
          <a:xfrm>
            <a:off x="3994476" y="3407775"/>
            <a:ext cx="447827" cy="189575"/>
          </a:xfrm>
          <a:prstGeom prst="upArrow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증설</a:t>
            </a:r>
          </a:p>
        </p:txBody>
      </p:sp>
    </p:spTree>
    <p:extLst>
      <p:ext uri="{BB962C8B-B14F-4D97-AF65-F5344CB8AC3E}">
        <p14:creationId xmlns:p14="http://schemas.microsoft.com/office/powerpoint/2010/main" val="352800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1.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인프라 물량 변경 요약표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168996"/>
              </p:ext>
            </p:extLst>
          </p:nvPr>
        </p:nvGraphicFramePr>
        <p:xfrm>
          <a:off x="681037" y="1340769"/>
          <a:ext cx="8543928" cy="4830614"/>
        </p:xfrm>
        <a:graphic>
          <a:graphicData uri="http://schemas.openxmlformats.org/drawingml/2006/table">
            <a:tbl>
              <a:tblPr/>
              <a:tblGrid>
                <a:gridCol w="1193637"/>
                <a:gridCol w="565407"/>
                <a:gridCol w="565407"/>
                <a:gridCol w="565407"/>
                <a:gridCol w="565407"/>
                <a:gridCol w="565407"/>
                <a:gridCol w="565407"/>
                <a:gridCol w="565407"/>
                <a:gridCol w="565407"/>
                <a:gridCol w="565407"/>
                <a:gridCol w="565407"/>
                <a:gridCol w="565407"/>
                <a:gridCol w="565407"/>
                <a:gridCol w="565407"/>
              </a:tblGrid>
              <a:tr h="25719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AS-IS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TO-BE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571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클라우드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단독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합계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클라우드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단독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합계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21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WEB/WAS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WEB/WAS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WEB/WAS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WEB/WAS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221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건설</a:t>
                      </a:r>
                      <a:r>
                        <a:rPr lang="en-US" altLang="ko-KR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설계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통합업무</a:t>
                      </a:r>
                      <a:b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3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도로유지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3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솔루션 등 공통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3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교통관리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Hi-moffice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3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외부연계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3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시설물 원격관리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시설물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  <a:b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유지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3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교통사고분석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1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스마트제한차량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1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합계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29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61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86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신규자원 할당 개발업무</a:t>
                      </a:r>
                      <a:b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en-US" altLang="ko-KR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(LCC </a:t>
                      </a:r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 </a:t>
                      </a:r>
                      <a:r>
                        <a:rPr lang="en-US" altLang="ko-KR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</a:t>
                      </a:r>
                      <a:r>
                        <a:rPr lang="en-US" altLang="ko-KR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3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포털 솔루션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3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빅데이터 솔루션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3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IoT </a:t>
                      </a:r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플랫폼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3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통합관제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43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합계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778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12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총합계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61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79</a:t>
                      </a:r>
                    </a:p>
                  </a:txBody>
                  <a:tcPr marL="7853" marR="7853" marT="78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710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그룹 280"/>
          <p:cNvGrpSpPr/>
          <p:nvPr/>
        </p:nvGrpSpPr>
        <p:grpSpPr>
          <a:xfrm>
            <a:off x="354242" y="1336052"/>
            <a:ext cx="9207270" cy="4931682"/>
            <a:chOff x="379394" y="1547500"/>
            <a:chExt cx="9207270" cy="4931682"/>
          </a:xfrm>
        </p:grpSpPr>
        <p:grpSp>
          <p:nvGrpSpPr>
            <p:cNvPr id="2" name="그룹 1"/>
            <p:cNvGrpSpPr/>
            <p:nvPr/>
          </p:nvGrpSpPr>
          <p:grpSpPr>
            <a:xfrm>
              <a:off x="379394" y="1547500"/>
              <a:ext cx="9207270" cy="879478"/>
              <a:chOff x="379394" y="1547500"/>
              <a:chExt cx="9207270" cy="879478"/>
            </a:xfrm>
          </p:grpSpPr>
          <p:sp>
            <p:nvSpPr>
              <p:cNvPr id="276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882136" cy="879478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77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9783"/>
                <a:ext cx="272504" cy="871106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D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M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Z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278" name="그룹 277"/>
            <p:cNvGrpSpPr/>
            <p:nvPr/>
          </p:nvGrpSpPr>
          <p:grpSpPr>
            <a:xfrm>
              <a:off x="379394" y="2492895"/>
              <a:ext cx="9207270" cy="3986287"/>
              <a:chOff x="379394" y="1547500"/>
              <a:chExt cx="9207270" cy="901611"/>
            </a:xfrm>
          </p:grpSpPr>
          <p:sp>
            <p:nvSpPr>
              <p:cNvPr id="279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882136" cy="901611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80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9783"/>
                <a:ext cx="272504" cy="899328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업</a:t>
                </a:r>
                <a:endParaRPr lang="en-US" altLang="ko-KR" sz="1200" b="1" kern="1200" noProof="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120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무</a:t>
                </a:r>
                <a:endParaRPr kumimoji="0" lang="en-US" altLang="ko-KR" sz="1200" b="1" i="0" u="none" strike="noStrike" kern="120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망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</p:grpSp>
      <p:sp>
        <p:nvSpPr>
          <p:cNvPr id="555" name="Rectangle 1166"/>
          <p:cNvSpPr>
            <a:spLocks noChangeArrowheads="1"/>
          </p:cNvSpPr>
          <p:nvPr/>
        </p:nvSpPr>
        <p:spPr bwMode="auto">
          <a:xfrm>
            <a:off x="705239" y="2418085"/>
            <a:ext cx="2490483" cy="1531299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80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2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 </a:t>
            </a: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AS-IS </a:t>
            </a:r>
            <a:r>
              <a:rPr lang="ko-KR" altLang="en-US" sz="14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시스템 </a:t>
            </a:r>
            <a:r>
              <a:rPr lang="ko-KR" altLang="en-US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구성도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grpSp>
        <p:nvGrpSpPr>
          <p:cNvPr id="294" name="그룹 293"/>
          <p:cNvGrpSpPr/>
          <p:nvPr/>
        </p:nvGrpSpPr>
        <p:grpSpPr>
          <a:xfrm>
            <a:off x="645393" y="1395868"/>
            <a:ext cx="1433818" cy="768177"/>
            <a:chOff x="645393" y="1395868"/>
            <a:chExt cx="1433818" cy="768177"/>
          </a:xfrm>
        </p:grpSpPr>
        <p:pic>
          <p:nvPicPr>
            <p:cNvPr id="2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TextBox 124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chiconweb1</a:t>
              </a:r>
              <a:endParaRPr lang="ko-KR" altLang="en-US" sz="800" b="1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설계</a:t>
              </a:r>
              <a:r>
                <a:rPr lang="en-US" altLang="ko-KR" sz="800" dirty="0" smtClean="0"/>
                <a:t>,BIM,</a:t>
              </a:r>
              <a:br>
                <a:rPr lang="en-US" altLang="ko-KR" sz="800" dirty="0" smtClean="0"/>
              </a:br>
              <a:r>
                <a:rPr lang="ko-KR" altLang="en-US" sz="800" dirty="0" smtClean="0"/>
                <a:t>건설안전네트워크</a:t>
              </a:r>
              <a:endParaRPr lang="ko-KR" altLang="en-US" sz="800" dirty="0"/>
            </a:p>
          </p:txBody>
        </p:sp>
        <p:pic>
          <p:nvPicPr>
            <p:cNvPr id="129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35888" y="1395868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0" name="TextBox 129"/>
            <p:cNvSpPr txBox="1"/>
            <p:nvPr/>
          </p:nvSpPr>
          <p:spPr>
            <a:xfrm>
              <a:off x="1277838" y="165300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chiconweb2</a:t>
              </a:r>
              <a:endParaRPr lang="ko-KR" altLang="en-US" sz="800" b="1" dirty="0"/>
            </a:p>
          </p:txBody>
        </p:sp>
      </p:grpSp>
      <p:sp>
        <p:nvSpPr>
          <p:cNvPr id="282" name="AutoShape 41"/>
          <p:cNvSpPr>
            <a:spLocks noChangeArrowheads="1"/>
          </p:cNvSpPr>
          <p:nvPr/>
        </p:nvSpPr>
        <p:spPr bwMode="auto">
          <a:xfrm rot="10800000" flipV="1">
            <a:off x="5805113" y="955222"/>
            <a:ext cx="3759952" cy="338436"/>
          </a:xfrm>
          <a:prstGeom prst="roundRect">
            <a:avLst>
              <a:gd name="adj" fmla="val 1444"/>
            </a:avLst>
          </a:prstGeom>
          <a:solidFill>
            <a:schemeClr val="bg1"/>
          </a:solidFill>
          <a:ln w="3175" algn="ctr">
            <a:solidFill>
              <a:srgbClr val="808080"/>
            </a:solidFill>
            <a:prstDash val="dash"/>
            <a:round/>
            <a:headEnd type="none" w="sm" len="sm"/>
            <a:tailEnd type="none" w="sm" len="sm"/>
          </a:ln>
        </p:spPr>
        <p:txBody>
          <a:bodyPr lIns="0" tIns="36000" rIns="0" bIns="0" anchor="ctr" anchorCtr="0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88900" indent="-88900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ko-KR" altLang="en-US" sz="1000" b="1" dirty="0" smtClean="0">
                <a:solidFill>
                  <a:srgbClr val="000000"/>
                </a:solidFill>
                <a:latin typeface="+mn-ea"/>
                <a:ea typeface="+mn-ea"/>
              </a:rPr>
              <a:t>  범례</a:t>
            </a:r>
          </a:p>
        </p:txBody>
      </p:sp>
      <p:sp>
        <p:nvSpPr>
          <p:cNvPr id="286" name="Text Box 12"/>
          <p:cNvSpPr txBox="1">
            <a:spLocks noChangeArrowheads="1"/>
          </p:cNvSpPr>
          <p:nvPr/>
        </p:nvSpPr>
        <p:spPr bwMode="auto">
          <a:xfrm>
            <a:off x="7726508" y="993303"/>
            <a:ext cx="69762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단독서버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7" name="Text Box 12"/>
          <p:cNvSpPr txBox="1">
            <a:spLocks noChangeArrowheads="1"/>
          </p:cNvSpPr>
          <p:nvPr/>
        </p:nvSpPr>
        <p:spPr bwMode="auto">
          <a:xfrm>
            <a:off x="6623933" y="984250"/>
            <a:ext cx="69762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err="1" smtClean="0">
                <a:solidFill>
                  <a:srgbClr val="000000"/>
                </a:solidFill>
                <a:latin typeface="+mn-ea"/>
                <a:ea typeface="+mn-ea"/>
              </a:rPr>
              <a:t>클라우드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8" name="Text Box 12"/>
          <p:cNvSpPr txBox="1">
            <a:spLocks noChangeArrowheads="1"/>
          </p:cNvSpPr>
          <p:nvPr/>
        </p:nvSpPr>
        <p:spPr bwMode="auto">
          <a:xfrm>
            <a:off x="8870621" y="993303"/>
            <a:ext cx="620683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en-US" altLang="ko-KR" sz="1000" smtClean="0">
                <a:solidFill>
                  <a:srgbClr val="000000"/>
                </a:solidFill>
                <a:latin typeface="+mn-ea"/>
                <a:ea typeface="+mn-ea"/>
              </a:rPr>
              <a:t>DB</a:t>
            </a:r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서버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289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6334286" y="997988"/>
            <a:ext cx="315790" cy="2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" name="Picture 23" descr="국민-단체"/>
          <p:cNvPicPr>
            <a:picLocks noChangeAspect="1" noChangeArrowheads="1"/>
          </p:cNvPicPr>
          <p:nvPr/>
        </p:nvPicPr>
        <p:blipFill>
          <a:blip r:embed="rId4" cstate="print"/>
          <a:srcRect l="10213" t="13544" r="10213" b="4453"/>
          <a:stretch>
            <a:fillRect/>
          </a:stretch>
        </p:blipFill>
        <p:spPr bwMode="auto">
          <a:xfrm>
            <a:off x="7465719" y="982280"/>
            <a:ext cx="200554" cy="27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1" name="그룹 226"/>
          <p:cNvGrpSpPr>
            <a:grpSpLocks noChangeAspect="1"/>
          </p:cNvGrpSpPr>
          <p:nvPr/>
        </p:nvGrpSpPr>
        <p:grpSpPr bwMode="auto">
          <a:xfrm>
            <a:off x="8550200" y="997988"/>
            <a:ext cx="226738" cy="277200"/>
            <a:chOff x="4665741" y="1812569"/>
            <a:chExt cx="1191524" cy="1458401"/>
          </a:xfrm>
        </p:grpSpPr>
        <p:pic>
          <p:nvPicPr>
            <p:cNvPr id="292" name="Picture 190" descr="Server sm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66726" y="1813449"/>
              <a:ext cx="1012120" cy="14570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3" name="Picture 4" descr="https://cdn0.iconfinder.com/data/icons/small-n-flat/24/678113-database-128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117949" y="2531022"/>
              <a:ext cx="739505" cy="73950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95" name="그룹 294"/>
          <p:cNvGrpSpPr/>
          <p:nvPr/>
        </p:nvGrpSpPr>
        <p:grpSpPr>
          <a:xfrm>
            <a:off x="1921161" y="1394304"/>
            <a:ext cx="1433818" cy="645067"/>
            <a:chOff x="645393" y="1395868"/>
            <a:chExt cx="1433818" cy="645067"/>
          </a:xfrm>
        </p:grpSpPr>
        <p:pic>
          <p:nvPicPr>
            <p:cNvPr id="296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7" name="TextBox 296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webrelay1</a:t>
              </a:r>
              <a:endParaRPr lang="ko-KR" altLang="en-US" sz="800" b="1" dirty="0"/>
            </a:p>
          </p:txBody>
        </p:sp>
        <p:sp>
          <p:nvSpPr>
            <p:cNvPr id="298" name="TextBox 297"/>
            <p:cNvSpPr txBox="1"/>
            <p:nvPr/>
          </p:nvSpPr>
          <p:spPr>
            <a:xfrm>
              <a:off x="645393" y="1825491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외부 </a:t>
              </a:r>
              <a:r>
                <a:rPr lang="en-US" altLang="ko-KR" sz="800" dirty="0" smtClean="0"/>
                <a:t>WEB, </a:t>
              </a:r>
              <a:r>
                <a:rPr lang="ko-KR" altLang="en-US" sz="800" dirty="0" smtClean="0"/>
                <a:t>중계</a:t>
              </a:r>
              <a:endParaRPr lang="ko-KR" altLang="en-US" sz="800" dirty="0"/>
            </a:p>
          </p:txBody>
        </p:sp>
        <p:pic>
          <p:nvPicPr>
            <p:cNvPr id="299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359685" y="1395868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0" name="TextBox 299"/>
            <p:cNvSpPr txBox="1"/>
            <p:nvPr/>
          </p:nvSpPr>
          <p:spPr>
            <a:xfrm>
              <a:off x="1201635" y="165300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webrelay2</a:t>
              </a:r>
              <a:endParaRPr lang="ko-KR" altLang="en-US" sz="800" b="1" dirty="0"/>
            </a:p>
          </p:txBody>
        </p:sp>
      </p:grpSp>
      <p:grpSp>
        <p:nvGrpSpPr>
          <p:cNvPr id="301" name="그룹 300"/>
          <p:cNvGrpSpPr/>
          <p:nvPr/>
        </p:nvGrpSpPr>
        <p:grpSpPr>
          <a:xfrm>
            <a:off x="3202586" y="1399067"/>
            <a:ext cx="814310" cy="763414"/>
            <a:chOff x="645393" y="1400631"/>
            <a:chExt cx="814310" cy="763414"/>
          </a:xfrm>
        </p:grpSpPr>
        <p:pic>
          <p:nvPicPr>
            <p:cNvPr id="302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3" name="TextBox 302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chfmsweb1</a:t>
              </a:r>
              <a:endParaRPr lang="ko-KR" altLang="en-US" sz="800" b="1" dirty="0"/>
            </a:p>
          </p:txBody>
        </p:sp>
        <p:sp>
          <p:nvSpPr>
            <p:cNvPr id="304" name="TextBox 303"/>
            <p:cNvSpPr txBox="1"/>
            <p:nvPr/>
          </p:nvSpPr>
          <p:spPr>
            <a:xfrm>
              <a:off x="645393" y="1825491"/>
              <a:ext cx="8115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정보통신시설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관리시스템</a:t>
              </a:r>
              <a:endParaRPr lang="ko-KR" altLang="en-US" sz="800" dirty="0"/>
            </a:p>
          </p:txBody>
        </p:sp>
      </p:grpSp>
      <p:grpSp>
        <p:nvGrpSpPr>
          <p:cNvPr id="323" name="그룹 322"/>
          <p:cNvGrpSpPr/>
          <p:nvPr/>
        </p:nvGrpSpPr>
        <p:grpSpPr>
          <a:xfrm>
            <a:off x="3922666" y="1408537"/>
            <a:ext cx="814310" cy="760959"/>
            <a:chOff x="4722957" y="178154"/>
            <a:chExt cx="814310" cy="760959"/>
          </a:xfrm>
        </p:grpSpPr>
        <p:pic>
          <p:nvPicPr>
            <p:cNvPr id="324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5" name="TextBox 324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err="1" smtClean="0"/>
                <a:t>roadcp</a:t>
              </a:r>
              <a:endParaRPr lang="ko-KR" altLang="en-US" sz="800" b="1" dirty="0"/>
            </a:p>
          </p:txBody>
        </p:sp>
        <p:sp>
          <p:nvSpPr>
            <p:cNvPr id="326" name="TextBox 325"/>
            <p:cNvSpPr txBox="1"/>
            <p:nvPr/>
          </p:nvSpPr>
          <p:spPr>
            <a:xfrm>
              <a:off x="4722957" y="600559"/>
              <a:ext cx="7882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기상청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연계</a:t>
              </a:r>
              <a:endParaRPr lang="ko-KR" altLang="en-US" sz="800" dirty="0"/>
            </a:p>
          </p:txBody>
        </p:sp>
      </p:grpSp>
      <p:grpSp>
        <p:nvGrpSpPr>
          <p:cNvPr id="329" name="그룹 328"/>
          <p:cNvGrpSpPr/>
          <p:nvPr/>
        </p:nvGrpSpPr>
        <p:grpSpPr>
          <a:xfrm>
            <a:off x="4592960" y="1406082"/>
            <a:ext cx="814310" cy="760959"/>
            <a:chOff x="4722957" y="178154"/>
            <a:chExt cx="814310" cy="760959"/>
          </a:xfrm>
        </p:grpSpPr>
        <p:pic>
          <p:nvPicPr>
            <p:cNvPr id="330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1" name="TextBox 330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sdmsweb1</a:t>
              </a:r>
              <a:endParaRPr lang="ko-KR" altLang="en-US" sz="800" b="1" dirty="0"/>
            </a:p>
          </p:txBody>
        </p:sp>
        <p:sp>
          <p:nvSpPr>
            <p:cNvPr id="332" name="TextBox 331"/>
            <p:cNvSpPr txBox="1"/>
            <p:nvPr/>
          </p:nvSpPr>
          <p:spPr>
            <a:xfrm>
              <a:off x="4722957" y="600559"/>
              <a:ext cx="7882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오수처리</a:t>
              </a:r>
              <a:r>
                <a:rPr lang="en-US" altLang="ko-KR" sz="800" dirty="0" smtClean="0"/>
                <a:t>WEB/WAS</a:t>
              </a:r>
              <a:endParaRPr lang="ko-KR" altLang="en-US" sz="800" dirty="0"/>
            </a:p>
          </p:txBody>
        </p:sp>
      </p:grpSp>
      <p:grpSp>
        <p:nvGrpSpPr>
          <p:cNvPr id="333" name="그룹 332"/>
          <p:cNvGrpSpPr/>
          <p:nvPr/>
        </p:nvGrpSpPr>
        <p:grpSpPr>
          <a:xfrm>
            <a:off x="5313040" y="1408078"/>
            <a:ext cx="1433818" cy="760959"/>
            <a:chOff x="4722957" y="178154"/>
            <a:chExt cx="1433818" cy="760959"/>
          </a:xfrm>
        </p:grpSpPr>
        <p:pic>
          <p:nvPicPr>
            <p:cNvPr id="334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5" name="TextBox 334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sdmsgw1</a:t>
              </a:r>
              <a:endParaRPr lang="ko-KR" altLang="en-US" sz="800" b="1" dirty="0"/>
            </a:p>
          </p:txBody>
        </p:sp>
        <p:sp>
          <p:nvSpPr>
            <p:cNvPr id="336" name="TextBox 335"/>
            <p:cNvSpPr txBox="1"/>
            <p:nvPr/>
          </p:nvSpPr>
          <p:spPr>
            <a:xfrm>
              <a:off x="4722957" y="600559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오수처리시설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전기가로등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통신서버</a:t>
              </a:r>
              <a:endParaRPr lang="ko-KR" altLang="en-US" sz="800" dirty="0"/>
            </a:p>
          </p:txBody>
        </p:sp>
        <p:pic>
          <p:nvPicPr>
            <p:cNvPr id="337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5611608" y="18127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" name="TextBox 337"/>
            <p:cNvSpPr txBox="1"/>
            <p:nvPr/>
          </p:nvSpPr>
          <p:spPr>
            <a:xfrm>
              <a:off x="5373783" y="43615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sdmsgw2</a:t>
              </a:r>
              <a:endParaRPr lang="ko-KR" altLang="en-US" sz="800" b="1" dirty="0"/>
            </a:p>
          </p:txBody>
        </p:sp>
      </p:grpSp>
      <p:grpSp>
        <p:nvGrpSpPr>
          <p:cNvPr id="339" name="그룹 338"/>
          <p:cNvGrpSpPr/>
          <p:nvPr/>
        </p:nvGrpSpPr>
        <p:grpSpPr>
          <a:xfrm>
            <a:off x="6609184" y="1408078"/>
            <a:ext cx="1433818" cy="760959"/>
            <a:chOff x="4722957" y="178154"/>
            <a:chExt cx="1433818" cy="760959"/>
          </a:xfrm>
        </p:grpSpPr>
        <p:pic>
          <p:nvPicPr>
            <p:cNvPr id="340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1" name="TextBox 340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tmsgw1</a:t>
              </a:r>
              <a:endParaRPr lang="ko-KR" altLang="en-US" sz="800" b="1" dirty="0"/>
            </a:p>
          </p:txBody>
        </p:sp>
        <p:sp>
          <p:nvSpPr>
            <p:cNvPr id="342" name="TextBox 341"/>
            <p:cNvSpPr txBox="1"/>
            <p:nvPr/>
          </p:nvSpPr>
          <p:spPr>
            <a:xfrm>
              <a:off x="4722957" y="600559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터널관리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전기시설물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외부연계</a:t>
              </a:r>
              <a:r>
                <a:rPr lang="en-US" altLang="ko-KR" sz="800" dirty="0" smtClean="0"/>
                <a:t>(</a:t>
              </a:r>
              <a:r>
                <a:rPr lang="ko-KR" altLang="en-US" sz="800" dirty="0" smtClean="0"/>
                <a:t>중계</a:t>
              </a:r>
              <a:r>
                <a:rPr lang="en-US" altLang="ko-KR" sz="800" dirty="0" smtClean="0"/>
                <a:t>)</a:t>
              </a:r>
              <a:endParaRPr lang="ko-KR" altLang="en-US" sz="800" dirty="0"/>
            </a:p>
          </p:txBody>
        </p:sp>
        <p:pic>
          <p:nvPicPr>
            <p:cNvPr id="343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5611608" y="18127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4" name="TextBox 343"/>
            <p:cNvSpPr txBox="1"/>
            <p:nvPr/>
          </p:nvSpPr>
          <p:spPr>
            <a:xfrm>
              <a:off x="5373783" y="43615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tmsgw2</a:t>
              </a:r>
              <a:endParaRPr lang="ko-KR" altLang="en-US" sz="800" b="1" dirty="0"/>
            </a:p>
          </p:txBody>
        </p:sp>
      </p:grpSp>
      <p:grpSp>
        <p:nvGrpSpPr>
          <p:cNvPr id="345" name="그룹 344"/>
          <p:cNvGrpSpPr/>
          <p:nvPr/>
        </p:nvGrpSpPr>
        <p:grpSpPr>
          <a:xfrm>
            <a:off x="7931048" y="1417225"/>
            <a:ext cx="1567286" cy="763414"/>
            <a:chOff x="592763" y="1400631"/>
            <a:chExt cx="1567286" cy="763414"/>
          </a:xfrm>
        </p:grpSpPr>
        <p:pic>
          <p:nvPicPr>
            <p:cNvPr id="346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7" name="TextBox 346"/>
            <p:cNvSpPr txBox="1"/>
            <p:nvPr/>
          </p:nvSpPr>
          <p:spPr>
            <a:xfrm>
              <a:off x="592763" y="1657765"/>
              <a:ext cx="8669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mobileintweb1</a:t>
              </a:r>
              <a:endParaRPr lang="ko-KR" altLang="en-US" sz="800" b="1" dirty="0"/>
            </a:p>
          </p:txBody>
        </p:sp>
        <p:sp>
          <p:nvSpPr>
            <p:cNvPr id="348" name="TextBox 347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(</a:t>
              </a:r>
              <a:r>
                <a:rPr lang="ko-KR" altLang="en-US" sz="800" dirty="0" err="1" smtClean="0"/>
                <a:t>가시설</a:t>
              </a:r>
              <a:r>
                <a:rPr lang="ko-KR" altLang="en-US" sz="800" dirty="0" smtClean="0"/>
                <a:t> </a:t>
              </a:r>
              <a:r>
                <a:rPr lang="ko-KR" altLang="en-US" sz="800" dirty="0" err="1" smtClean="0"/>
                <a:t>하이브리드앱</a:t>
              </a:r>
              <a:r>
                <a:rPr lang="en-US" altLang="ko-KR" sz="800" dirty="0" smtClean="0"/>
                <a:t>), </a:t>
              </a:r>
              <a:r>
                <a:rPr lang="ko-KR" altLang="en-US" sz="800" dirty="0" smtClean="0"/>
                <a:t>정보통신시설 </a:t>
              </a:r>
              <a:r>
                <a:rPr lang="ko-KR" altLang="en-US" sz="800" dirty="0" err="1" smtClean="0"/>
                <a:t>앱</a:t>
              </a:r>
              <a:endParaRPr lang="ko-KR" altLang="en-US" sz="800" dirty="0"/>
            </a:p>
          </p:txBody>
        </p:sp>
        <p:pic>
          <p:nvPicPr>
            <p:cNvPr id="349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0" name="TextBox 349"/>
            <p:cNvSpPr txBox="1"/>
            <p:nvPr/>
          </p:nvSpPr>
          <p:spPr>
            <a:xfrm>
              <a:off x="1301652" y="1657765"/>
              <a:ext cx="85839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mobileintweb2</a:t>
              </a:r>
              <a:endParaRPr lang="ko-KR" altLang="en-US" sz="800" b="1" dirty="0"/>
            </a:p>
          </p:txBody>
        </p:sp>
      </p:grpSp>
      <p:grpSp>
        <p:nvGrpSpPr>
          <p:cNvPr id="351" name="그룹 350"/>
          <p:cNvGrpSpPr/>
          <p:nvPr/>
        </p:nvGrpSpPr>
        <p:grpSpPr>
          <a:xfrm>
            <a:off x="3231150" y="3491233"/>
            <a:ext cx="1433818" cy="640304"/>
            <a:chOff x="645393" y="1400631"/>
            <a:chExt cx="1433818" cy="640304"/>
          </a:xfrm>
        </p:grpSpPr>
        <p:pic>
          <p:nvPicPr>
            <p:cNvPr id="352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3" name="TextBox 352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capisvr1</a:t>
              </a:r>
              <a:endParaRPr lang="ko-KR" altLang="en-US" sz="800" b="1" dirty="0"/>
            </a:p>
          </p:txBody>
        </p:sp>
        <p:sp>
          <p:nvSpPr>
            <p:cNvPr id="354" name="TextBox 353"/>
            <p:cNvSpPr txBox="1"/>
            <p:nvPr/>
          </p:nvSpPr>
          <p:spPr>
            <a:xfrm>
              <a:off x="645393" y="1825491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유지관리 </a:t>
              </a:r>
              <a:r>
                <a:rPr lang="en-US" altLang="ko-KR" sz="800" dirty="0" smtClean="0"/>
                <a:t>MAP API</a:t>
              </a:r>
              <a:r>
                <a:rPr lang="ko-KR" altLang="en-US" sz="800" dirty="0"/>
                <a:t> </a:t>
              </a:r>
              <a:r>
                <a:rPr lang="ko-KR" altLang="en-US" sz="800" dirty="0" smtClean="0"/>
                <a:t>서버</a:t>
              </a:r>
              <a:endParaRPr lang="ko-KR" altLang="en-US" sz="800" dirty="0"/>
            </a:p>
          </p:txBody>
        </p:sp>
        <p:pic>
          <p:nvPicPr>
            <p:cNvPr id="355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6" name="TextBox 355"/>
            <p:cNvSpPr txBox="1"/>
            <p:nvPr/>
          </p:nvSpPr>
          <p:spPr>
            <a:xfrm>
              <a:off x="1301653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capisvr2</a:t>
              </a:r>
              <a:endParaRPr lang="ko-KR" altLang="en-US" sz="800" b="1" dirty="0"/>
            </a:p>
          </p:txBody>
        </p:sp>
      </p:grpSp>
      <p:grpSp>
        <p:nvGrpSpPr>
          <p:cNvPr id="358" name="그룹 357"/>
          <p:cNvGrpSpPr/>
          <p:nvPr/>
        </p:nvGrpSpPr>
        <p:grpSpPr>
          <a:xfrm>
            <a:off x="596266" y="2554627"/>
            <a:ext cx="2696477" cy="645615"/>
            <a:chOff x="1861948" y="178154"/>
            <a:chExt cx="2696477" cy="645615"/>
          </a:xfrm>
        </p:grpSpPr>
        <p:grpSp>
          <p:nvGrpSpPr>
            <p:cNvPr id="359" name="그룹 358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366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7" name="TextBox 366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cclwas001</a:t>
                </a:r>
                <a:endParaRPr lang="ko-KR" altLang="en-US" sz="800" b="1" dirty="0"/>
              </a:p>
            </p:txBody>
          </p:sp>
          <p:pic>
            <p:nvPicPr>
              <p:cNvPr id="36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0" name="TextBox 369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cclwas003</a:t>
                </a:r>
                <a:endParaRPr lang="ko-KR" altLang="en-US" sz="800" b="1" dirty="0"/>
              </a:p>
            </p:txBody>
          </p:sp>
        </p:grpSp>
        <p:grpSp>
          <p:nvGrpSpPr>
            <p:cNvPr id="360" name="그룹 359"/>
            <p:cNvGrpSpPr/>
            <p:nvPr/>
          </p:nvGrpSpPr>
          <p:grpSpPr>
            <a:xfrm>
              <a:off x="1861948" y="183465"/>
              <a:ext cx="2612592" cy="640304"/>
              <a:chOff x="645393" y="1400631"/>
              <a:chExt cx="2612592" cy="640304"/>
            </a:xfrm>
          </p:grpSpPr>
          <p:pic>
            <p:nvPicPr>
              <p:cNvPr id="361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2" name="TextBox 361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cclweb001</a:t>
                </a:r>
                <a:endParaRPr lang="ko-KR" altLang="en-US" sz="800" b="1" dirty="0"/>
              </a:p>
            </p:txBody>
          </p:sp>
          <p:sp>
            <p:nvSpPr>
              <p:cNvPr id="363" name="TextBox 362"/>
              <p:cNvSpPr txBox="1"/>
              <p:nvPr/>
            </p:nvSpPr>
            <p:spPr>
              <a:xfrm>
                <a:off x="645393" y="1825491"/>
                <a:ext cx="261259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건설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설계</a:t>
                </a:r>
                <a:r>
                  <a:rPr lang="en-US" altLang="ko-KR" sz="800" dirty="0" smtClean="0"/>
                  <a:t>,BIM,</a:t>
                </a:r>
                <a:r>
                  <a:rPr lang="ko-KR" altLang="en-US" sz="800" dirty="0" smtClean="0"/>
                  <a:t>건설안전네트워크</a:t>
                </a:r>
                <a:endParaRPr lang="ko-KR" altLang="en-US" sz="800" dirty="0"/>
              </a:p>
            </p:txBody>
          </p:sp>
          <p:pic>
            <p:nvPicPr>
              <p:cNvPr id="364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5" name="TextBox 364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cclweb003</a:t>
                </a:r>
                <a:endParaRPr lang="ko-KR" altLang="en-US" sz="800" b="1" dirty="0"/>
              </a:p>
            </p:txBody>
          </p:sp>
        </p:grpSp>
      </p:grpSp>
      <p:grpSp>
        <p:nvGrpSpPr>
          <p:cNvPr id="371" name="그룹 370"/>
          <p:cNvGrpSpPr/>
          <p:nvPr/>
        </p:nvGrpSpPr>
        <p:grpSpPr>
          <a:xfrm>
            <a:off x="596266" y="3287441"/>
            <a:ext cx="2696477" cy="645615"/>
            <a:chOff x="1861948" y="178154"/>
            <a:chExt cx="2696477" cy="645615"/>
          </a:xfrm>
        </p:grpSpPr>
        <p:grpSp>
          <p:nvGrpSpPr>
            <p:cNvPr id="372" name="그룹 371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37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0" name="TextBox 379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cclwas002</a:t>
                </a:r>
                <a:endParaRPr lang="ko-KR" altLang="en-US" sz="800" b="1" dirty="0"/>
              </a:p>
            </p:txBody>
          </p:sp>
          <p:pic>
            <p:nvPicPr>
              <p:cNvPr id="381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2" name="TextBox 381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cclwas004</a:t>
                </a:r>
                <a:endParaRPr lang="ko-KR" altLang="en-US" sz="800" b="1" dirty="0"/>
              </a:p>
            </p:txBody>
          </p:sp>
        </p:grpSp>
        <p:grpSp>
          <p:nvGrpSpPr>
            <p:cNvPr id="373" name="그룹 372"/>
            <p:cNvGrpSpPr/>
            <p:nvPr/>
          </p:nvGrpSpPr>
          <p:grpSpPr>
            <a:xfrm>
              <a:off x="1861948" y="183465"/>
              <a:ext cx="2612592" cy="640304"/>
              <a:chOff x="645393" y="1400631"/>
              <a:chExt cx="2612592" cy="640304"/>
            </a:xfrm>
          </p:grpSpPr>
          <p:pic>
            <p:nvPicPr>
              <p:cNvPr id="374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5" name="TextBox 374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cclweb002</a:t>
                </a:r>
                <a:endParaRPr lang="ko-KR" altLang="en-US" sz="800" b="1" dirty="0"/>
              </a:p>
            </p:txBody>
          </p:sp>
          <p:sp>
            <p:nvSpPr>
              <p:cNvPr id="376" name="TextBox 375"/>
              <p:cNvSpPr txBox="1"/>
              <p:nvPr/>
            </p:nvSpPr>
            <p:spPr>
              <a:xfrm>
                <a:off x="645393" y="1825491"/>
                <a:ext cx="261259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기술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설계도서</a:t>
                </a:r>
                <a:endParaRPr lang="ko-KR" altLang="en-US" sz="800" dirty="0"/>
              </a:p>
            </p:txBody>
          </p:sp>
          <p:pic>
            <p:nvPicPr>
              <p:cNvPr id="37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8" name="TextBox 377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cclweb004</a:t>
                </a:r>
                <a:endParaRPr lang="ko-KR" altLang="en-US" sz="800" b="1" dirty="0"/>
              </a:p>
            </p:txBody>
          </p:sp>
        </p:grpSp>
      </p:grpSp>
      <p:grpSp>
        <p:nvGrpSpPr>
          <p:cNvPr id="395" name="그룹 394"/>
          <p:cNvGrpSpPr/>
          <p:nvPr/>
        </p:nvGrpSpPr>
        <p:grpSpPr>
          <a:xfrm>
            <a:off x="596266" y="4444390"/>
            <a:ext cx="2696477" cy="645615"/>
            <a:chOff x="1861948" y="178154"/>
            <a:chExt cx="2696477" cy="645615"/>
          </a:xfrm>
        </p:grpSpPr>
        <p:grpSp>
          <p:nvGrpSpPr>
            <p:cNvPr id="396" name="그룹 395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403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4" name="TextBox 403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cclwas005</a:t>
                </a:r>
                <a:endParaRPr lang="ko-KR" altLang="en-US" sz="800" b="1" dirty="0"/>
              </a:p>
            </p:txBody>
          </p:sp>
          <p:pic>
            <p:nvPicPr>
              <p:cNvPr id="40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6" name="TextBox 405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cclwas006</a:t>
                </a:r>
                <a:endParaRPr lang="ko-KR" altLang="en-US" sz="800" b="1" dirty="0"/>
              </a:p>
            </p:txBody>
          </p:sp>
        </p:grpSp>
        <p:grpSp>
          <p:nvGrpSpPr>
            <p:cNvPr id="397" name="그룹 396"/>
            <p:cNvGrpSpPr/>
            <p:nvPr/>
          </p:nvGrpSpPr>
          <p:grpSpPr>
            <a:xfrm>
              <a:off x="1861948" y="183465"/>
              <a:ext cx="2612592" cy="640304"/>
              <a:chOff x="645393" y="1400631"/>
              <a:chExt cx="2612592" cy="640304"/>
            </a:xfrm>
          </p:grpSpPr>
          <p:pic>
            <p:nvPicPr>
              <p:cNvPr id="398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9" name="TextBox 398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cclweb005</a:t>
                </a:r>
                <a:endParaRPr lang="ko-KR" altLang="en-US" sz="800" b="1" dirty="0"/>
              </a:p>
            </p:txBody>
          </p:sp>
          <p:sp>
            <p:nvSpPr>
              <p:cNvPr id="400" name="TextBox 399"/>
              <p:cNvSpPr txBox="1"/>
              <p:nvPr/>
            </p:nvSpPr>
            <p:spPr>
              <a:xfrm>
                <a:off x="645393" y="1825491"/>
                <a:ext cx="261259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재난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기상관리 </a:t>
                </a:r>
                <a:r>
                  <a:rPr lang="en-US" altLang="ko-KR" sz="800" dirty="0" smtClean="0"/>
                  <a:t>WEB/WAS</a:t>
                </a:r>
                <a:endParaRPr lang="ko-KR" altLang="en-US" sz="800" dirty="0"/>
              </a:p>
            </p:txBody>
          </p:sp>
          <p:pic>
            <p:nvPicPr>
              <p:cNvPr id="401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2" name="TextBox 401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cclweb006</a:t>
                </a:r>
                <a:endParaRPr lang="ko-KR" altLang="en-US" sz="800" b="1" dirty="0"/>
              </a:p>
            </p:txBody>
          </p:sp>
        </p:grpSp>
      </p:grpSp>
      <p:grpSp>
        <p:nvGrpSpPr>
          <p:cNvPr id="407" name="그룹 406"/>
          <p:cNvGrpSpPr/>
          <p:nvPr/>
        </p:nvGrpSpPr>
        <p:grpSpPr>
          <a:xfrm>
            <a:off x="596266" y="5177204"/>
            <a:ext cx="2696477" cy="768725"/>
            <a:chOff x="1861948" y="178154"/>
            <a:chExt cx="2696477" cy="768725"/>
          </a:xfrm>
        </p:grpSpPr>
        <p:grpSp>
          <p:nvGrpSpPr>
            <p:cNvPr id="408" name="그룹 407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41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6" name="TextBox 415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cclwas007</a:t>
                </a:r>
                <a:endParaRPr lang="ko-KR" altLang="en-US" sz="800" b="1" dirty="0"/>
              </a:p>
            </p:txBody>
          </p:sp>
          <p:pic>
            <p:nvPicPr>
              <p:cNvPr id="41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8" name="TextBox 417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cclwas008</a:t>
                </a:r>
                <a:endParaRPr lang="ko-KR" altLang="en-US" sz="800" b="1" dirty="0"/>
              </a:p>
            </p:txBody>
          </p:sp>
        </p:grpSp>
        <p:grpSp>
          <p:nvGrpSpPr>
            <p:cNvPr id="409" name="그룹 408"/>
            <p:cNvGrpSpPr/>
            <p:nvPr/>
          </p:nvGrpSpPr>
          <p:grpSpPr>
            <a:xfrm>
              <a:off x="1861948" y="183465"/>
              <a:ext cx="2612592" cy="763414"/>
              <a:chOff x="645393" y="1400631"/>
              <a:chExt cx="2612592" cy="763414"/>
            </a:xfrm>
          </p:grpSpPr>
          <p:pic>
            <p:nvPicPr>
              <p:cNvPr id="410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" name="TextBox 410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cclweb007</a:t>
                </a:r>
                <a:endParaRPr lang="ko-KR" altLang="en-US" sz="800" b="1" dirty="0"/>
              </a:p>
            </p:txBody>
          </p:sp>
          <p:sp>
            <p:nvSpPr>
              <p:cNvPr id="412" name="TextBox 411"/>
              <p:cNvSpPr txBox="1"/>
              <p:nvPr/>
            </p:nvSpPr>
            <p:spPr>
              <a:xfrm>
                <a:off x="645393" y="1825491"/>
                <a:ext cx="26125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구조물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포장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사면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도로관리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도로시설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유지관리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외부연계</a:t>
                </a:r>
                <a:r>
                  <a:rPr lang="en-US" altLang="ko-KR" sz="800" dirty="0" smtClean="0"/>
                  <a:t>), </a:t>
                </a:r>
                <a:r>
                  <a:rPr lang="ko-KR" altLang="en-US" sz="800" dirty="0" smtClean="0"/>
                  <a:t>장비관리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구조물</a:t>
                </a:r>
                <a:r>
                  <a:rPr lang="en-US" altLang="ko-KR" sz="800" dirty="0"/>
                  <a:t> </a:t>
                </a:r>
                <a:r>
                  <a:rPr lang="ko-KR" altLang="en-US" sz="800" dirty="0" smtClean="0"/>
                  <a:t>외관조사망도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시설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기타</a:t>
                </a:r>
                <a:endParaRPr lang="ko-KR" altLang="en-US" sz="800" dirty="0"/>
              </a:p>
            </p:txBody>
          </p:sp>
          <p:pic>
            <p:nvPicPr>
              <p:cNvPr id="413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4" name="TextBox 413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cclweb008</a:t>
                </a:r>
                <a:endParaRPr lang="ko-KR" altLang="en-US" sz="800" b="1" dirty="0"/>
              </a:p>
            </p:txBody>
          </p:sp>
        </p:grpSp>
      </p:grpSp>
      <p:grpSp>
        <p:nvGrpSpPr>
          <p:cNvPr id="419" name="그룹 418"/>
          <p:cNvGrpSpPr/>
          <p:nvPr/>
        </p:nvGrpSpPr>
        <p:grpSpPr>
          <a:xfrm>
            <a:off x="3122320" y="5362181"/>
            <a:ext cx="2696477" cy="768725"/>
            <a:chOff x="1861948" y="178154"/>
            <a:chExt cx="2696477" cy="768725"/>
          </a:xfrm>
        </p:grpSpPr>
        <p:grpSp>
          <p:nvGrpSpPr>
            <p:cNvPr id="420" name="그룹 419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42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8" name="TextBox 427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cclwas009</a:t>
                </a:r>
                <a:endParaRPr lang="ko-KR" altLang="en-US" sz="800" b="1" dirty="0"/>
              </a:p>
            </p:txBody>
          </p:sp>
          <p:pic>
            <p:nvPicPr>
              <p:cNvPr id="42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30" name="TextBox 429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cclwas010</a:t>
                </a:r>
                <a:endParaRPr lang="ko-KR" altLang="en-US" sz="800" b="1" dirty="0"/>
              </a:p>
            </p:txBody>
          </p:sp>
        </p:grpSp>
        <p:grpSp>
          <p:nvGrpSpPr>
            <p:cNvPr id="421" name="그룹 420"/>
            <p:cNvGrpSpPr/>
            <p:nvPr/>
          </p:nvGrpSpPr>
          <p:grpSpPr>
            <a:xfrm>
              <a:off x="1861948" y="183465"/>
              <a:ext cx="2612592" cy="763414"/>
              <a:chOff x="645393" y="1400631"/>
              <a:chExt cx="2612592" cy="763414"/>
            </a:xfrm>
          </p:grpSpPr>
          <p:pic>
            <p:nvPicPr>
              <p:cNvPr id="42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3" name="TextBox 422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cclweb009</a:t>
                </a:r>
                <a:endParaRPr lang="ko-KR" altLang="en-US" sz="800" b="1" dirty="0"/>
              </a:p>
            </p:txBody>
          </p:sp>
          <p:sp>
            <p:nvSpPr>
              <p:cNvPr id="424" name="TextBox 423"/>
              <p:cNvSpPr txBox="1"/>
              <p:nvPr/>
            </p:nvSpPr>
            <p:spPr>
              <a:xfrm>
                <a:off x="645393" y="1825491"/>
                <a:ext cx="26125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유지관리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교통</a:t>
                </a:r>
                <a:r>
                  <a:rPr lang="en-US" altLang="ko-KR" sz="800" dirty="0" smtClean="0"/>
                  <a:t>) </a:t>
                </a:r>
                <a:r>
                  <a:rPr lang="ko-KR" altLang="en-US" sz="800" dirty="0" smtClean="0"/>
                  <a:t>정보통신시설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노면온도예측</a:t>
                </a:r>
                <a:r>
                  <a:rPr lang="en-US" altLang="ko-KR" sz="800" dirty="0" smtClean="0"/>
                  <a:t>,</a:t>
                </a:r>
              </a:p>
              <a:p>
                <a:r>
                  <a:rPr lang="ko-KR" altLang="en-US" sz="800" dirty="0" err="1" smtClean="0"/>
                  <a:t>원클릭상황관리</a:t>
                </a:r>
                <a:endParaRPr lang="ko-KR" altLang="en-US" sz="800" dirty="0"/>
              </a:p>
            </p:txBody>
          </p:sp>
          <p:pic>
            <p:nvPicPr>
              <p:cNvPr id="42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6" name="TextBox 425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cclweb010</a:t>
                </a:r>
                <a:endParaRPr lang="ko-KR" altLang="en-US" sz="800" b="1" dirty="0"/>
              </a:p>
            </p:txBody>
          </p:sp>
        </p:grpSp>
      </p:grpSp>
      <p:grpSp>
        <p:nvGrpSpPr>
          <p:cNvPr id="455" name="그룹 454"/>
          <p:cNvGrpSpPr/>
          <p:nvPr/>
        </p:nvGrpSpPr>
        <p:grpSpPr>
          <a:xfrm>
            <a:off x="3354211" y="2426780"/>
            <a:ext cx="1310757" cy="969072"/>
            <a:chOff x="3247667" y="2387920"/>
            <a:chExt cx="1310757" cy="969072"/>
          </a:xfrm>
        </p:grpSpPr>
        <p:grpSp>
          <p:nvGrpSpPr>
            <p:cNvPr id="438" name="그룹 226"/>
            <p:cNvGrpSpPr>
              <a:grpSpLocks noChangeAspect="1"/>
            </p:cNvGrpSpPr>
            <p:nvPr/>
          </p:nvGrpSpPr>
          <p:grpSpPr bwMode="auto">
            <a:xfrm>
              <a:off x="3701832" y="2387920"/>
              <a:ext cx="347066" cy="424800"/>
              <a:chOff x="4665741" y="1812569"/>
              <a:chExt cx="1191524" cy="1458401"/>
            </a:xfrm>
          </p:grpSpPr>
          <p:pic>
            <p:nvPicPr>
              <p:cNvPr id="441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813449"/>
                <a:ext cx="1012120" cy="14570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2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39" name="TextBox 438"/>
            <p:cNvSpPr txBox="1"/>
            <p:nvPr/>
          </p:nvSpPr>
          <p:spPr>
            <a:xfrm>
              <a:off x="3489291" y="272992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/>
                <a:t>p</a:t>
              </a:r>
              <a:r>
                <a:rPr lang="en-US" altLang="ko-KR" sz="800" b="1" dirty="0" smtClean="0"/>
                <a:t>780-b3</a:t>
              </a:r>
              <a:endParaRPr lang="ko-KR" altLang="en-US" sz="800" b="1" dirty="0"/>
            </a:p>
          </p:txBody>
        </p:sp>
        <p:sp>
          <p:nvSpPr>
            <p:cNvPr id="440" name="TextBox 439"/>
            <p:cNvSpPr txBox="1"/>
            <p:nvPr/>
          </p:nvSpPr>
          <p:spPr>
            <a:xfrm>
              <a:off x="3247667" y="2895327"/>
              <a:ext cx="13107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유지관리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재난</a:t>
              </a:r>
              <a:r>
                <a:rPr lang="en-US" altLang="ko-KR" sz="800" dirty="0" smtClean="0"/>
                <a:t>DB /</a:t>
              </a:r>
            </a:p>
            <a:p>
              <a:r>
                <a:rPr lang="ko-KR" altLang="en-US" sz="800" dirty="0" smtClean="0"/>
                <a:t>오수처리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노면온도예측 등 </a:t>
              </a:r>
              <a:r>
                <a:rPr lang="en-US" altLang="ko-KR" sz="800" dirty="0" smtClean="0"/>
                <a:t>DB</a:t>
              </a:r>
              <a:endParaRPr lang="ko-KR" altLang="en-US" sz="800" dirty="0"/>
            </a:p>
          </p:txBody>
        </p:sp>
      </p:grpSp>
      <p:grpSp>
        <p:nvGrpSpPr>
          <p:cNvPr id="443" name="그룹 442"/>
          <p:cNvGrpSpPr/>
          <p:nvPr/>
        </p:nvGrpSpPr>
        <p:grpSpPr>
          <a:xfrm>
            <a:off x="3239811" y="4336208"/>
            <a:ext cx="1433818" cy="640304"/>
            <a:chOff x="645393" y="1400631"/>
            <a:chExt cx="1433818" cy="640304"/>
          </a:xfrm>
        </p:grpSpPr>
        <p:pic>
          <p:nvPicPr>
            <p:cNvPr id="444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5" name="TextBox 444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mapsvr1</a:t>
              </a:r>
              <a:endParaRPr lang="ko-KR" altLang="en-US" sz="800" b="1" dirty="0"/>
            </a:p>
          </p:txBody>
        </p:sp>
        <p:sp>
          <p:nvSpPr>
            <p:cNvPr id="446" name="TextBox 445"/>
            <p:cNvSpPr txBox="1"/>
            <p:nvPr/>
          </p:nvSpPr>
          <p:spPr>
            <a:xfrm>
              <a:off x="645393" y="1825491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전자지도</a:t>
              </a:r>
              <a:r>
                <a:rPr lang="en-US" altLang="ko-KR" sz="800" dirty="0" smtClean="0"/>
                <a:t>, Map </a:t>
              </a:r>
              <a:r>
                <a:rPr lang="ko-KR" altLang="en-US" sz="800" dirty="0" smtClean="0"/>
                <a:t>관리</a:t>
              </a:r>
              <a:endParaRPr lang="ko-KR" altLang="en-US" sz="800" dirty="0"/>
            </a:p>
          </p:txBody>
        </p:sp>
        <p:pic>
          <p:nvPicPr>
            <p:cNvPr id="447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8" name="TextBox 447"/>
            <p:cNvSpPr txBox="1"/>
            <p:nvPr/>
          </p:nvSpPr>
          <p:spPr>
            <a:xfrm>
              <a:off x="1301653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mapsvr2</a:t>
              </a:r>
              <a:endParaRPr lang="ko-KR" altLang="en-US" sz="800" b="1" dirty="0"/>
            </a:p>
          </p:txBody>
        </p:sp>
      </p:grpSp>
      <p:grpSp>
        <p:nvGrpSpPr>
          <p:cNvPr id="449" name="그룹 448"/>
          <p:cNvGrpSpPr/>
          <p:nvPr/>
        </p:nvGrpSpPr>
        <p:grpSpPr>
          <a:xfrm>
            <a:off x="4599302" y="4331142"/>
            <a:ext cx="1433818" cy="763414"/>
            <a:chOff x="645393" y="1400631"/>
            <a:chExt cx="1433818" cy="763414"/>
          </a:xfrm>
        </p:grpSpPr>
        <p:pic>
          <p:nvPicPr>
            <p:cNvPr id="450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1" name="TextBox 450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ccadsvr1</a:t>
              </a:r>
              <a:endParaRPr lang="ko-KR" altLang="en-US" sz="800" b="1" dirty="0"/>
            </a:p>
          </p:txBody>
        </p:sp>
        <p:sp>
          <p:nvSpPr>
            <p:cNvPr id="452" name="TextBox 451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유지관리 </a:t>
              </a:r>
              <a:r>
                <a:rPr lang="ko-KR" altLang="en-US" sz="800" dirty="0" err="1" smtClean="0"/>
                <a:t>캐드라이센스</a:t>
              </a:r>
              <a:r>
                <a:rPr lang="en-US" altLang="ko-KR" sz="800" dirty="0" smtClean="0"/>
                <a:t>,</a:t>
              </a:r>
            </a:p>
            <a:p>
              <a:r>
                <a:rPr lang="ko-KR" altLang="en-US" sz="800" dirty="0" smtClean="0"/>
                <a:t>도면관리</a:t>
              </a:r>
              <a:endParaRPr lang="ko-KR" altLang="en-US" sz="800" dirty="0"/>
            </a:p>
          </p:txBody>
        </p:sp>
        <p:pic>
          <p:nvPicPr>
            <p:cNvPr id="45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4" name="TextBox 453"/>
            <p:cNvSpPr txBox="1"/>
            <p:nvPr/>
          </p:nvSpPr>
          <p:spPr>
            <a:xfrm>
              <a:off x="1301653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ccadsvr2</a:t>
              </a:r>
              <a:endParaRPr lang="ko-KR" altLang="en-US" sz="800" b="1" dirty="0"/>
            </a:p>
          </p:txBody>
        </p:sp>
      </p:grpSp>
      <p:grpSp>
        <p:nvGrpSpPr>
          <p:cNvPr id="456" name="그룹 455"/>
          <p:cNvGrpSpPr/>
          <p:nvPr/>
        </p:nvGrpSpPr>
        <p:grpSpPr>
          <a:xfrm>
            <a:off x="6837455" y="5310584"/>
            <a:ext cx="1310757" cy="845961"/>
            <a:chOff x="3247667" y="2387920"/>
            <a:chExt cx="1310757" cy="845961"/>
          </a:xfrm>
        </p:grpSpPr>
        <p:grpSp>
          <p:nvGrpSpPr>
            <p:cNvPr id="457" name="그룹 226"/>
            <p:cNvGrpSpPr>
              <a:grpSpLocks noChangeAspect="1"/>
            </p:cNvGrpSpPr>
            <p:nvPr/>
          </p:nvGrpSpPr>
          <p:grpSpPr bwMode="auto">
            <a:xfrm>
              <a:off x="3701832" y="2387920"/>
              <a:ext cx="347066" cy="424800"/>
              <a:chOff x="4665741" y="1812569"/>
              <a:chExt cx="1191524" cy="1458401"/>
            </a:xfrm>
          </p:grpSpPr>
          <p:pic>
            <p:nvPicPr>
              <p:cNvPr id="460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813449"/>
                <a:ext cx="1012120" cy="14570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1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58" name="TextBox 457"/>
            <p:cNvSpPr txBox="1"/>
            <p:nvPr/>
          </p:nvSpPr>
          <p:spPr>
            <a:xfrm>
              <a:off x="3489291" y="272992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err="1" smtClean="0"/>
                <a:t>chtcdb</a:t>
              </a:r>
              <a:endParaRPr lang="ko-KR" altLang="en-US" sz="800" b="1" dirty="0"/>
            </a:p>
          </p:txBody>
        </p:sp>
        <p:sp>
          <p:nvSpPr>
            <p:cNvPr id="459" name="TextBox 458"/>
            <p:cNvSpPr txBox="1"/>
            <p:nvPr/>
          </p:nvSpPr>
          <p:spPr>
            <a:xfrm>
              <a:off x="3247667" y="2895327"/>
              <a:ext cx="13107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정보통신시설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관리시스템 </a:t>
              </a:r>
              <a:r>
                <a:rPr lang="en-US" altLang="ko-KR" sz="800" dirty="0" smtClean="0"/>
                <a:t>DB</a:t>
              </a:r>
              <a:endParaRPr lang="ko-KR" altLang="en-US" sz="800" dirty="0"/>
            </a:p>
          </p:txBody>
        </p:sp>
      </p:grpSp>
      <p:grpSp>
        <p:nvGrpSpPr>
          <p:cNvPr id="462" name="그룹 461"/>
          <p:cNvGrpSpPr/>
          <p:nvPr/>
        </p:nvGrpSpPr>
        <p:grpSpPr>
          <a:xfrm>
            <a:off x="5706988" y="5368464"/>
            <a:ext cx="1567286" cy="763414"/>
            <a:chOff x="592763" y="1400631"/>
            <a:chExt cx="1567286" cy="763414"/>
          </a:xfrm>
        </p:grpSpPr>
        <p:pic>
          <p:nvPicPr>
            <p:cNvPr id="46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4" name="TextBox 463"/>
            <p:cNvSpPr txBox="1"/>
            <p:nvPr/>
          </p:nvSpPr>
          <p:spPr>
            <a:xfrm>
              <a:off x="592763" y="1657765"/>
              <a:ext cx="8669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mobileintwas1</a:t>
              </a:r>
              <a:endParaRPr lang="ko-KR" altLang="en-US" sz="800" b="1" dirty="0"/>
            </a:p>
          </p:txBody>
        </p:sp>
        <p:sp>
          <p:nvSpPr>
            <p:cNvPr id="465" name="TextBox 464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(</a:t>
              </a:r>
              <a:r>
                <a:rPr lang="ko-KR" altLang="en-US" sz="800" dirty="0" err="1" smtClean="0"/>
                <a:t>가시설</a:t>
              </a:r>
              <a:r>
                <a:rPr lang="ko-KR" altLang="en-US" sz="800" dirty="0" smtClean="0"/>
                <a:t> </a:t>
              </a:r>
              <a:r>
                <a:rPr lang="ko-KR" altLang="en-US" sz="800" dirty="0" err="1" smtClean="0"/>
                <a:t>하이브리드앱</a:t>
              </a:r>
              <a:r>
                <a:rPr lang="en-US" altLang="ko-KR" sz="800" dirty="0" smtClean="0"/>
                <a:t>), </a:t>
              </a:r>
              <a:r>
                <a:rPr lang="ko-KR" altLang="en-US" sz="800" dirty="0" smtClean="0"/>
                <a:t>정보통신시설 </a:t>
              </a:r>
              <a:r>
                <a:rPr lang="ko-KR" altLang="en-US" sz="800" dirty="0" err="1" smtClean="0"/>
                <a:t>앱</a:t>
              </a:r>
              <a:endParaRPr lang="ko-KR" altLang="en-US" sz="800" dirty="0"/>
            </a:p>
          </p:txBody>
        </p:sp>
        <p:pic>
          <p:nvPicPr>
            <p:cNvPr id="466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7" name="TextBox 466"/>
            <p:cNvSpPr txBox="1"/>
            <p:nvPr/>
          </p:nvSpPr>
          <p:spPr>
            <a:xfrm>
              <a:off x="1301652" y="1657765"/>
              <a:ext cx="85839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mobileintwas2</a:t>
              </a:r>
              <a:endParaRPr lang="ko-KR" altLang="en-US" sz="800" b="1" dirty="0"/>
            </a:p>
          </p:txBody>
        </p:sp>
      </p:grpSp>
      <p:grpSp>
        <p:nvGrpSpPr>
          <p:cNvPr id="468" name="그룹 467"/>
          <p:cNvGrpSpPr/>
          <p:nvPr/>
        </p:nvGrpSpPr>
        <p:grpSpPr>
          <a:xfrm>
            <a:off x="4777990" y="2536654"/>
            <a:ext cx="1433818" cy="637849"/>
            <a:chOff x="4722957" y="178154"/>
            <a:chExt cx="1433818" cy="637849"/>
          </a:xfrm>
        </p:grpSpPr>
        <p:pic>
          <p:nvPicPr>
            <p:cNvPr id="469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0" name="TextBox 469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tmswas1</a:t>
              </a:r>
              <a:endParaRPr lang="ko-KR" altLang="en-US" sz="800" b="1" dirty="0"/>
            </a:p>
          </p:txBody>
        </p:sp>
        <p:sp>
          <p:nvSpPr>
            <p:cNvPr id="471" name="TextBox 470"/>
            <p:cNvSpPr txBox="1"/>
            <p:nvPr/>
          </p:nvSpPr>
          <p:spPr>
            <a:xfrm>
              <a:off x="4722957" y="600559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터널관리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전기시설물관리</a:t>
              </a:r>
              <a:endParaRPr lang="ko-KR" altLang="en-US" sz="800" dirty="0"/>
            </a:p>
          </p:txBody>
        </p:sp>
        <p:pic>
          <p:nvPicPr>
            <p:cNvPr id="472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5611608" y="18127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3" name="TextBox 472"/>
            <p:cNvSpPr txBox="1"/>
            <p:nvPr/>
          </p:nvSpPr>
          <p:spPr>
            <a:xfrm>
              <a:off x="5373783" y="43615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tmswas2</a:t>
              </a:r>
              <a:endParaRPr lang="ko-KR" altLang="en-US" sz="800" b="1" dirty="0"/>
            </a:p>
          </p:txBody>
        </p:sp>
      </p:grpSp>
      <p:grpSp>
        <p:nvGrpSpPr>
          <p:cNvPr id="484" name="그룹 483"/>
          <p:cNvGrpSpPr/>
          <p:nvPr/>
        </p:nvGrpSpPr>
        <p:grpSpPr>
          <a:xfrm>
            <a:off x="4843130" y="3224940"/>
            <a:ext cx="1350550" cy="852132"/>
            <a:chOff x="6698794" y="3120288"/>
            <a:chExt cx="1350550" cy="852132"/>
          </a:xfrm>
        </p:grpSpPr>
        <p:grpSp>
          <p:nvGrpSpPr>
            <p:cNvPr id="475" name="그룹 226"/>
            <p:cNvGrpSpPr>
              <a:grpSpLocks noChangeAspect="1"/>
            </p:cNvGrpSpPr>
            <p:nvPr/>
          </p:nvGrpSpPr>
          <p:grpSpPr bwMode="auto">
            <a:xfrm>
              <a:off x="6911335" y="3126459"/>
              <a:ext cx="347066" cy="424800"/>
              <a:chOff x="4665741" y="1812569"/>
              <a:chExt cx="1191524" cy="1458401"/>
            </a:xfrm>
          </p:grpSpPr>
          <p:pic>
            <p:nvPicPr>
              <p:cNvPr id="478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813449"/>
                <a:ext cx="1012120" cy="14570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9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76" name="TextBox 475"/>
            <p:cNvSpPr txBox="1"/>
            <p:nvPr/>
          </p:nvSpPr>
          <p:spPr>
            <a:xfrm>
              <a:off x="6698794" y="3468464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tmsdb1</a:t>
              </a:r>
              <a:endParaRPr lang="ko-KR" altLang="en-US" sz="800" b="1" dirty="0"/>
            </a:p>
          </p:txBody>
        </p:sp>
        <p:sp>
          <p:nvSpPr>
            <p:cNvPr id="477" name="TextBox 476"/>
            <p:cNvSpPr txBox="1"/>
            <p:nvPr/>
          </p:nvSpPr>
          <p:spPr>
            <a:xfrm>
              <a:off x="6738587" y="3633866"/>
              <a:ext cx="13107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터널관리</a:t>
              </a:r>
              <a:r>
                <a:rPr lang="en-US" altLang="ko-KR" sz="800" dirty="0" smtClean="0"/>
                <a:t>,</a:t>
              </a:r>
            </a:p>
            <a:p>
              <a:r>
                <a:rPr lang="ko-KR" altLang="en-US" sz="800" dirty="0" smtClean="0"/>
                <a:t>전기시설물관리 </a:t>
              </a:r>
              <a:r>
                <a:rPr lang="en-US" altLang="ko-KR" sz="800" dirty="0" smtClean="0"/>
                <a:t>DB</a:t>
              </a:r>
              <a:endParaRPr lang="ko-KR" altLang="en-US" sz="800" dirty="0"/>
            </a:p>
          </p:txBody>
        </p:sp>
        <p:grpSp>
          <p:nvGrpSpPr>
            <p:cNvPr id="480" name="그룹 226"/>
            <p:cNvGrpSpPr>
              <a:grpSpLocks noChangeAspect="1"/>
            </p:cNvGrpSpPr>
            <p:nvPr/>
          </p:nvGrpSpPr>
          <p:grpSpPr bwMode="auto">
            <a:xfrm>
              <a:off x="7484327" y="3120288"/>
              <a:ext cx="347066" cy="424800"/>
              <a:chOff x="4665741" y="1812569"/>
              <a:chExt cx="1191524" cy="1458401"/>
            </a:xfrm>
          </p:grpSpPr>
          <p:pic>
            <p:nvPicPr>
              <p:cNvPr id="481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813449"/>
                <a:ext cx="1012120" cy="14570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2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83" name="TextBox 482"/>
            <p:cNvSpPr txBox="1"/>
            <p:nvPr/>
          </p:nvSpPr>
          <p:spPr>
            <a:xfrm>
              <a:off x="7271786" y="3462293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tmsdb2</a:t>
              </a:r>
              <a:endParaRPr lang="ko-KR" altLang="en-US" sz="800" b="1" dirty="0"/>
            </a:p>
          </p:txBody>
        </p:sp>
      </p:grpSp>
      <p:grpSp>
        <p:nvGrpSpPr>
          <p:cNvPr id="553" name="그룹 552"/>
          <p:cNvGrpSpPr/>
          <p:nvPr/>
        </p:nvGrpSpPr>
        <p:grpSpPr>
          <a:xfrm>
            <a:off x="7936619" y="2550168"/>
            <a:ext cx="1589446" cy="2403116"/>
            <a:chOff x="7908888" y="3583401"/>
            <a:chExt cx="1589446" cy="2403116"/>
          </a:xfrm>
        </p:grpSpPr>
        <p:grpSp>
          <p:nvGrpSpPr>
            <p:cNvPr id="485" name="그룹 484"/>
            <p:cNvGrpSpPr/>
            <p:nvPr/>
          </p:nvGrpSpPr>
          <p:grpSpPr>
            <a:xfrm>
              <a:off x="7931048" y="3583401"/>
              <a:ext cx="1567286" cy="763414"/>
              <a:chOff x="592763" y="1400631"/>
              <a:chExt cx="1567286" cy="763414"/>
            </a:xfrm>
          </p:grpSpPr>
          <p:pic>
            <p:nvPicPr>
              <p:cNvPr id="486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87" name="TextBox 486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tclap1</a:t>
                </a:r>
                <a:endParaRPr lang="ko-KR" altLang="en-US" sz="800" b="1" dirty="0"/>
              </a:p>
            </p:txBody>
          </p:sp>
          <p:sp>
            <p:nvSpPr>
              <p:cNvPr id="488" name="TextBox 487"/>
              <p:cNvSpPr txBox="1"/>
              <p:nvPr/>
            </p:nvSpPr>
            <p:spPr>
              <a:xfrm>
                <a:off x="645393" y="1825491"/>
                <a:ext cx="14338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교통통합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사고분석포탈</a:t>
                </a:r>
                <a:r>
                  <a:rPr lang="en-US" altLang="ko-KR" sz="800" dirty="0" smtClean="0"/>
                  <a:t>)</a:t>
                </a:r>
              </a:p>
              <a:p>
                <a:r>
                  <a:rPr lang="en-US" altLang="ko-KR" sz="800" dirty="0" smtClean="0"/>
                  <a:t>AP WEB</a:t>
                </a:r>
                <a:endParaRPr lang="ko-KR" altLang="en-US" sz="800" dirty="0"/>
              </a:p>
            </p:txBody>
          </p:sp>
          <p:pic>
            <p:nvPicPr>
              <p:cNvPr id="48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0" name="TextBox 489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tclap2</a:t>
                </a:r>
                <a:endParaRPr lang="ko-KR" altLang="en-US" sz="800" b="1" dirty="0"/>
              </a:p>
            </p:txBody>
          </p:sp>
        </p:grpSp>
        <p:grpSp>
          <p:nvGrpSpPr>
            <p:cNvPr id="491" name="그룹 490"/>
            <p:cNvGrpSpPr/>
            <p:nvPr/>
          </p:nvGrpSpPr>
          <p:grpSpPr>
            <a:xfrm>
              <a:off x="7908888" y="4365104"/>
              <a:ext cx="1567286" cy="640304"/>
              <a:chOff x="592763" y="1400631"/>
              <a:chExt cx="1567286" cy="640304"/>
            </a:xfrm>
          </p:grpSpPr>
          <p:pic>
            <p:nvPicPr>
              <p:cNvPr id="49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3" name="TextBox 492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tclapwas1</a:t>
                </a:r>
                <a:endParaRPr lang="ko-KR" altLang="en-US" sz="800" b="1" dirty="0"/>
              </a:p>
            </p:txBody>
          </p:sp>
          <p:sp>
            <p:nvSpPr>
              <p:cNvPr id="494" name="TextBox 493"/>
              <p:cNvSpPr txBox="1"/>
              <p:nvPr/>
            </p:nvSpPr>
            <p:spPr>
              <a:xfrm>
                <a:off x="645393" y="1825491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교통통합 </a:t>
                </a:r>
                <a:r>
                  <a:rPr lang="en-US" altLang="ko-KR" sz="800" dirty="0" smtClean="0"/>
                  <a:t>AP WAS</a:t>
                </a:r>
                <a:endParaRPr lang="ko-KR" altLang="en-US" sz="800" dirty="0"/>
              </a:p>
            </p:txBody>
          </p:sp>
          <p:pic>
            <p:nvPicPr>
              <p:cNvPr id="49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6" name="TextBox 495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tclapwas2</a:t>
                </a:r>
                <a:endParaRPr lang="ko-KR" altLang="en-US" sz="800" b="1" dirty="0"/>
              </a:p>
            </p:txBody>
          </p:sp>
        </p:grpSp>
        <p:sp>
          <p:nvSpPr>
            <p:cNvPr id="499" name="TextBox 498"/>
            <p:cNvSpPr txBox="1"/>
            <p:nvPr/>
          </p:nvSpPr>
          <p:spPr>
            <a:xfrm>
              <a:off x="7985975" y="536135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err="1" smtClean="0"/>
                <a:t>tcetl</a:t>
              </a:r>
              <a:endParaRPr lang="ko-KR" altLang="en-US" sz="800" b="1" dirty="0"/>
            </a:p>
          </p:txBody>
        </p:sp>
        <p:grpSp>
          <p:nvGrpSpPr>
            <p:cNvPr id="508" name="그룹 507"/>
            <p:cNvGrpSpPr/>
            <p:nvPr/>
          </p:nvGrpSpPr>
          <p:grpSpPr>
            <a:xfrm>
              <a:off x="8025768" y="5019347"/>
              <a:ext cx="636719" cy="845961"/>
              <a:chOff x="8025768" y="5019347"/>
              <a:chExt cx="636719" cy="845961"/>
            </a:xfrm>
          </p:grpSpPr>
          <p:grpSp>
            <p:nvGrpSpPr>
              <p:cNvPr id="498" name="그룹 226"/>
              <p:cNvGrpSpPr>
                <a:grpSpLocks noChangeAspect="1"/>
              </p:cNvGrpSpPr>
              <p:nvPr/>
            </p:nvGrpSpPr>
            <p:grpSpPr bwMode="auto">
              <a:xfrm>
                <a:off x="8198516" y="5019347"/>
                <a:ext cx="347066" cy="424800"/>
                <a:chOff x="4665741" y="1812569"/>
                <a:chExt cx="1191524" cy="1458401"/>
              </a:xfrm>
            </p:grpSpPr>
            <p:pic>
              <p:nvPicPr>
                <p:cNvPr id="505" name="Picture 190" descr="Server sm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666726" y="1813449"/>
                  <a:ext cx="1012120" cy="1457080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6" name="Picture 4" descr="https://cdn0.iconfinder.com/data/icons/small-n-flat/24/678113-database-128.pn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117949" y="2531022"/>
                  <a:ext cx="739505" cy="739508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500" name="TextBox 499"/>
              <p:cNvSpPr txBox="1"/>
              <p:nvPr/>
            </p:nvSpPr>
            <p:spPr>
              <a:xfrm>
                <a:off x="8025768" y="5526754"/>
                <a:ext cx="63671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교통통합</a:t>
                </a:r>
                <a:endParaRPr lang="en-US" altLang="ko-KR" sz="800" dirty="0" smtClean="0"/>
              </a:p>
              <a:p>
                <a:r>
                  <a:rPr lang="en-US" altLang="ko-KR" sz="800" dirty="0" smtClean="0"/>
                  <a:t>ETL</a:t>
                </a:r>
                <a:r>
                  <a:rPr lang="ko-KR" altLang="en-US" sz="800" dirty="0" smtClean="0"/>
                  <a:t>서버</a:t>
                </a:r>
                <a:endParaRPr lang="ko-KR" altLang="en-US" sz="800" dirty="0"/>
              </a:p>
            </p:txBody>
          </p:sp>
        </p:grpSp>
        <p:grpSp>
          <p:nvGrpSpPr>
            <p:cNvPr id="509" name="그룹 508"/>
            <p:cNvGrpSpPr/>
            <p:nvPr/>
          </p:nvGrpSpPr>
          <p:grpSpPr>
            <a:xfrm>
              <a:off x="8607240" y="5013432"/>
              <a:ext cx="777558" cy="973085"/>
              <a:chOff x="8607240" y="5013432"/>
              <a:chExt cx="777558" cy="973085"/>
            </a:xfrm>
          </p:grpSpPr>
          <p:grpSp>
            <p:nvGrpSpPr>
              <p:cNvPr id="501" name="그룹 226"/>
              <p:cNvGrpSpPr>
                <a:grpSpLocks noChangeAspect="1"/>
              </p:cNvGrpSpPr>
              <p:nvPr/>
            </p:nvGrpSpPr>
            <p:grpSpPr bwMode="auto">
              <a:xfrm>
                <a:off x="8820068" y="5013432"/>
                <a:ext cx="346834" cy="424416"/>
                <a:chOff x="4832454" y="1813448"/>
                <a:chExt cx="1190728" cy="1457082"/>
              </a:xfrm>
            </p:grpSpPr>
            <p:pic>
              <p:nvPicPr>
                <p:cNvPr id="503" name="Picture 190" descr="Server sm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832454" y="1813448"/>
                  <a:ext cx="1012119" cy="1457079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4" name="Picture 4" descr="https://cdn0.iconfinder.com/data/icons/small-n-flat/24/678113-database-128.pn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283678" y="2531024"/>
                  <a:ext cx="739504" cy="73950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502" name="TextBox 501"/>
              <p:cNvSpPr txBox="1"/>
              <p:nvPr/>
            </p:nvSpPr>
            <p:spPr>
              <a:xfrm>
                <a:off x="8607240" y="535518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tcdb2</a:t>
                </a:r>
                <a:endParaRPr lang="ko-KR" altLang="en-US" sz="800" b="1" dirty="0"/>
              </a:p>
            </p:txBody>
          </p:sp>
          <p:sp>
            <p:nvSpPr>
              <p:cNvPr id="507" name="TextBox 506"/>
              <p:cNvSpPr txBox="1"/>
              <p:nvPr/>
            </p:nvSpPr>
            <p:spPr>
              <a:xfrm>
                <a:off x="8673681" y="5524852"/>
                <a:ext cx="6367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교통사고분석포털</a:t>
                </a:r>
                <a:r>
                  <a:rPr lang="en-US" altLang="ko-KR" sz="800" dirty="0" smtClean="0"/>
                  <a:t>DB</a:t>
                </a:r>
                <a:endParaRPr lang="ko-KR" altLang="en-US" sz="800" dirty="0"/>
              </a:p>
            </p:txBody>
          </p:sp>
        </p:grpSp>
      </p:grpSp>
      <p:grpSp>
        <p:nvGrpSpPr>
          <p:cNvPr id="554" name="그룹 553"/>
          <p:cNvGrpSpPr/>
          <p:nvPr/>
        </p:nvGrpSpPr>
        <p:grpSpPr>
          <a:xfrm>
            <a:off x="6251601" y="2517958"/>
            <a:ext cx="1717606" cy="2467253"/>
            <a:chOff x="5947643" y="2395314"/>
            <a:chExt cx="1717606" cy="2467253"/>
          </a:xfrm>
        </p:grpSpPr>
        <p:pic>
          <p:nvPicPr>
            <p:cNvPr id="511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6185468" y="239532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" name="TextBox 511"/>
            <p:cNvSpPr txBox="1"/>
            <p:nvPr/>
          </p:nvSpPr>
          <p:spPr>
            <a:xfrm>
              <a:off x="5947643" y="265020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tsrasgat1</a:t>
              </a:r>
              <a:endParaRPr lang="ko-KR" altLang="en-US" sz="800" b="1" dirty="0"/>
            </a:p>
          </p:txBody>
        </p:sp>
        <p:sp>
          <p:nvSpPr>
            <p:cNvPr id="513" name="TextBox 512"/>
            <p:cNvSpPr txBox="1"/>
            <p:nvPr/>
          </p:nvSpPr>
          <p:spPr>
            <a:xfrm>
              <a:off x="6111470" y="2802492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스마트제한차량 분석 수집</a:t>
              </a:r>
              <a:endParaRPr lang="ko-KR" altLang="en-US" sz="800" dirty="0"/>
            </a:p>
          </p:txBody>
        </p:sp>
        <p:pic>
          <p:nvPicPr>
            <p:cNvPr id="514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6645515" y="2398450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5" name="TextBox 514"/>
            <p:cNvSpPr txBox="1"/>
            <p:nvPr/>
          </p:nvSpPr>
          <p:spPr>
            <a:xfrm>
              <a:off x="6407690" y="2653328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tsrasgat2</a:t>
              </a:r>
              <a:endParaRPr lang="ko-KR" altLang="en-US" sz="800" b="1" dirty="0"/>
            </a:p>
          </p:txBody>
        </p:sp>
        <p:pic>
          <p:nvPicPr>
            <p:cNvPr id="526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7125516" y="239531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7" name="TextBox 526"/>
            <p:cNvSpPr txBox="1"/>
            <p:nvPr/>
          </p:nvSpPr>
          <p:spPr>
            <a:xfrm>
              <a:off x="6887691" y="265019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tsrasgat3</a:t>
              </a:r>
              <a:endParaRPr lang="ko-KR" altLang="en-US" sz="800" b="1" dirty="0"/>
            </a:p>
          </p:txBody>
        </p:sp>
        <p:grpSp>
          <p:nvGrpSpPr>
            <p:cNvPr id="528" name="그룹 527"/>
            <p:cNvGrpSpPr/>
            <p:nvPr/>
          </p:nvGrpSpPr>
          <p:grpSpPr>
            <a:xfrm>
              <a:off x="6070490" y="3018324"/>
              <a:ext cx="1567286" cy="472578"/>
              <a:chOff x="592763" y="1371984"/>
              <a:chExt cx="1567286" cy="472578"/>
            </a:xfrm>
          </p:grpSpPr>
          <p:pic>
            <p:nvPicPr>
              <p:cNvPr id="52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371984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0" name="TextBox 529"/>
              <p:cNvSpPr txBox="1"/>
              <p:nvPr/>
            </p:nvSpPr>
            <p:spPr>
              <a:xfrm>
                <a:off x="592763" y="1629118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tsrasweb1</a:t>
                </a:r>
                <a:endParaRPr lang="ko-KR" altLang="en-US" sz="800" b="1" dirty="0"/>
              </a:p>
            </p:txBody>
          </p:sp>
          <p:pic>
            <p:nvPicPr>
              <p:cNvPr id="53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371984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3" name="TextBox 532"/>
              <p:cNvSpPr txBox="1"/>
              <p:nvPr/>
            </p:nvSpPr>
            <p:spPr>
              <a:xfrm>
                <a:off x="1301652" y="1629118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tsrasweb2</a:t>
                </a:r>
                <a:endParaRPr lang="ko-KR" altLang="en-US" sz="800" b="1" dirty="0"/>
              </a:p>
            </p:txBody>
          </p:sp>
        </p:grpSp>
        <p:grpSp>
          <p:nvGrpSpPr>
            <p:cNvPr id="534" name="그룹 533"/>
            <p:cNvGrpSpPr/>
            <p:nvPr/>
          </p:nvGrpSpPr>
          <p:grpSpPr>
            <a:xfrm>
              <a:off x="6048330" y="3522380"/>
              <a:ext cx="1567286" cy="617444"/>
              <a:chOff x="592763" y="1237729"/>
              <a:chExt cx="1567286" cy="617444"/>
            </a:xfrm>
          </p:grpSpPr>
          <p:pic>
            <p:nvPicPr>
              <p:cNvPr id="53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237729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6" name="TextBox 535"/>
              <p:cNvSpPr txBox="1"/>
              <p:nvPr/>
            </p:nvSpPr>
            <p:spPr>
              <a:xfrm>
                <a:off x="592763" y="1494863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tsraswas1</a:t>
                </a:r>
                <a:endParaRPr lang="ko-KR" altLang="en-US" sz="800" b="1" dirty="0"/>
              </a:p>
            </p:txBody>
          </p:sp>
          <p:sp>
            <p:nvSpPr>
              <p:cNvPr id="537" name="TextBox 536"/>
              <p:cNvSpPr txBox="1"/>
              <p:nvPr/>
            </p:nvSpPr>
            <p:spPr>
              <a:xfrm>
                <a:off x="645393" y="1639729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/>
                  <a:t>스마트제한차량 분석</a:t>
                </a:r>
              </a:p>
            </p:txBody>
          </p:sp>
          <p:pic>
            <p:nvPicPr>
              <p:cNvPr id="538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237729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9" name="TextBox 538"/>
              <p:cNvSpPr txBox="1"/>
              <p:nvPr/>
            </p:nvSpPr>
            <p:spPr>
              <a:xfrm>
                <a:off x="1301652" y="1494863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tsraswas2</a:t>
                </a:r>
                <a:endParaRPr lang="ko-KR" altLang="en-US" sz="800" b="1" dirty="0"/>
              </a:p>
            </p:txBody>
          </p:sp>
        </p:grpSp>
        <p:grpSp>
          <p:nvGrpSpPr>
            <p:cNvPr id="552" name="그룹 551"/>
            <p:cNvGrpSpPr/>
            <p:nvPr/>
          </p:nvGrpSpPr>
          <p:grpSpPr>
            <a:xfrm>
              <a:off x="6163462" y="4139972"/>
              <a:ext cx="1312079" cy="722595"/>
              <a:chOff x="6163462" y="4139972"/>
              <a:chExt cx="1312079" cy="722595"/>
            </a:xfrm>
          </p:grpSpPr>
          <p:sp>
            <p:nvSpPr>
              <p:cNvPr id="540" name="TextBox 539"/>
              <p:cNvSpPr txBox="1"/>
              <p:nvPr/>
            </p:nvSpPr>
            <p:spPr>
              <a:xfrm>
                <a:off x="6436192" y="448172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err="1" smtClean="0"/>
                  <a:t>tsrasdb</a:t>
                </a:r>
                <a:endParaRPr lang="ko-KR" altLang="en-US" sz="800" b="1" dirty="0"/>
              </a:p>
            </p:txBody>
          </p:sp>
          <p:grpSp>
            <p:nvGrpSpPr>
              <p:cNvPr id="541" name="그룹 540"/>
              <p:cNvGrpSpPr/>
              <p:nvPr/>
            </p:nvGrpSpPr>
            <p:grpSpPr>
              <a:xfrm>
                <a:off x="6163462" y="4139972"/>
                <a:ext cx="1312079" cy="722595"/>
                <a:chOff x="7713245" y="4845004"/>
                <a:chExt cx="1312079" cy="722595"/>
              </a:xfrm>
            </p:grpSpPr>
            <p:grpSp>
              <p:nvGrpSpPr>
                <p:cNvPr id="542" name="그룹 226"/>
                <p:cNvGrpSpPr>
                  <a:grpSpLocks noChangeAspect="1"/>
                </p:cNvGrpSpPr>
                <p:nvPr/>
              </p:nvGrpSpPr>
              <p:grpSpPr bwMode="auto">
                <a:xfrm>
                  <a:off x="8198802" y="4845004"/>
                  <a:ext cx="346834" cy="424416"/>
                  <a:chOff x="4666726" y="1214022"/>
                  <a:chExt cx="1190728" cy="1457083"/>
                </a:xfrm>
              </p:grpSpPr>
              <p:pic>
                <p:nvPicPr>
                  <p:cNvPr id="544" name="Picture 190" descr="Server sm"/>
                  <p:cNvPicPr>
                    <a:picLocks noChangeAspect="1" noChangeArrowheads="1"/>
                  </p:cNvPicPr>
                  <p:nvPr/>
                </p:nvPicPr>
                <p:blipFill>
                  <a:blip r:embed="rId5"/>
                  <a:srcRect/>
                  <a:stretch>
                    <a:fillRect/>
                  </a:stretch>
                </p:blipFill>
                <p:spPr bwMode="auto">
                  <a:xfrm>
                    <a:off x="4666726" y="1214022"/>
                    <a:ext cx="1012119" cy="1457080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45" name="Picture 4" descr="https://cdn0.iconfinder.com/data/icons/small-n-flat/24/678113-database-128.png"/>
                  <p:cNvPicPr>
                    <a:picLocks noChangeAspect="1" noChangeArrowheads="1"/>
                  </p:cNvPicPr>
                  <p:nvPr/>
                </p:nvPicPr>
                <p:blipFill>
                  <a:blip r:embed="rId6"/>
                  <a:srcRect/>
                  <a:stretch>
                    <a:fillRect/>
                  </a:stretch>
                </p:blipFill>
                <p:spPr bwMode="auto">
                  <a:xfrm>
                    <a:off x="5117950" y="1931598"/>
                    <a:ext cx="739504" cy="739507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</p:grpSp>
            <p:sp>
              <p:nvSpPr>
                <p:cNvPr id="543" name="TextBox 542"/>
                <p:cNvSpPr txBox="1"/>
                <p:nvPr/>
              </p:nvSpPr>
              <p:spPr>
                <a:xfrm>
                  <a:off x="7713245" y="5352155"/>
                  <a:ext cx="1312079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800" dirty="0"/>
                    <a:t>스마트제한차량 </a:t>
                  </a:r>
                  <a:r>
                    <a:rPr lang="ko-KR" altLang="en-US" sz="800" dirty="0" smtClean="0"/>
                    <a:t>분석 </a:t>
                  </a:r>
                  <a:r>
                    <a:rPr lang="en-US" altLang="ko-KR" sz="800" dirty="0" smtClean="0"/>
                    <a:t>DB</a:t>
                  </a:r>
                  <a:endParaRPr lang="ko-KR" altLang="en-US" sz="800" dirty="0"/>
                </a:p>
              </p:txBody>
            </p:sp>
          </p:grpSp>
        </p:grpSp>
      </p:grpSp>
      <p:sp>
        <p:nvSpPr>
          <p:cNvPr id="556" name="Rectangle 1166"/>
          <p:cNvSpPr>
            <a:spLocks noChangeArrowheads="1"/>
          </p:cNvSpPr>
          <p:nvPr/>
        </p:nvSpPr>
        <p:spPr bwMode="auto">
          <a:xfrm>
            <a:off x="705239" y="4289744"/>
            <a:ext cx="2490483" cy="1731544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7" name="Rectangle 1166"/>
          <p:cNvSpPr>
            <a:spLocks noChangeArrowheads="1"/>
          </p:cNvSpPr>
          <p:nvPr/>
        </p:nvSpPr>
        <p:spPr bwMode="auto">
          <a:xfrm>
            <a:off x="3224481" y="5231579"/>
            <a:ext cx="2531219" cy="945287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8" name="Rectangle 1166"/>
          <p:cNvSpPr>
            <a:spLocks noChangeArrowheads="1"/>
          </p:cNvSpPr>
          <p:nvPr/>
        </p:nvSpPr>
        <p:spPr bwMode="auto">
          <a:xfrm>
            <a:off x="4858456" y="2414538"/>
            <a:ext cx="1281344" cy="1734541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9" name="Rectangle 1166"/>
          <p:cNvSpPr>
            <a:spLocks noChangeArrowheads="1"/>
          </p:cNvSpPr>
          <p:nvPr/>
        </p:nvSpPr>
        <p:spPr bwMode="auto">
          <a:xfrm>
            <a:off x="6331919" y="2411467"/>
            <a:ext cx="1543595" cy="2621639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0" name="Rectangle 1166"/>
          <p:cNvSpPr>
            <a:spLocks noChangeArrowheads="1"/>
          </p:cNvSpPr>
          <p:nvPr/>
        </p:nvSpPr>
        <p:spPr bwMode="auto">
          <a:xfrm>
            <a:off x="5786561" y="5229972"/>
            <a:ext cx="2088297" cy="95669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1" name="Rectangle 1166"/>
          <p:cNvSpPr>
            <a:spLocks noChangeArrowheads="1"/>
          </p:cNvSpPr>
          <p:nvPr/>
        </p:nvSpPr>
        <p:spPr bwMode="auto">
          <a:xfrm>
            <a:off x="7939273" y="2411467"/>
            <a:ext cx="1558465" cy="2552202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2" name="AutoShape 39"/>
          <p:cNvSpPr>
            <a:spLocks noChangeArrowheads="1"/>
          </p:cNvSpPr>
          <p:nvPr/>
        </p:nvSpPr>
        <p:spPr bwMode="auto">
          <a:xfrm>
            <a:off x="1121938" y="2346580"/>
            <a:ext cx="1496326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설계</a:t>
            </a:r>
            <a:r>
              <a:rPr lang="en-US" altLang="ko-KR" sz="800" b="1" dirty="0" smtClean="0"/>
              <a:t>/</a:t>
            </a:r>
            <a:r>
              <a:rPr lang="ko-KR" altLang="en-US" sz="800" b="1" dirty="0" smtClean="0"/>
              <a:t>건설 관리시스템</a:t>
            </a:r>
            <a:endParaRPr lang="ko-KR" altLang="en-US" sz="800" b="1" dirty="0"/>
          </a:p>
        </p:txBody>
      </p:sp>
      <p:sp>
        <p:nvSpPr>
          <p:cNvPr id="563" name="AutoShape 39"/>
          <p:cNvSpPr>
            <a:spLocks noChangeArrowheads="1"/>
          </p:cNvSpPr>
          <p:nvPr/>
        </p:nvSpPr>
        <p:spPr bwMode="auto">
          <a:xfrm>
            <a:off x="1130102" y="4207273"/>
            <a:ext cx="14976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도로유지 관리시스템</a:t>
            </a:r>
            <a:endParaRPr lang="ko-KR" altLang="en-US" sz="800" b="1" dirty="0"/>
          </a:p>
        </p:txBody>
      </p:sp>
      <p:sp>
        <p:nvSpPr>
          <p:cNvPr id="564" name="AutoShape 39"/>
          <p:cNvSpPr>
            <a:spLocks noChangeArrowheads="1"/>
          </p:cNvSpPr>
          <p:nvPr/>
        </p:nvSpPr>
        <p:spPr bwMode="auto">
          <a:xfrm>
            <a:off x="4883981" y="2340586"/>
            <a:ext cx="1224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시설물 원격 관리시스템</a:t>
            </a:r>
            <a:endParaRPr lang="ko-KR" altLang="en-US" sz="800" b="1" dirty="0"/>
          </a:p>
        </p:txBody>
      </p:sp>
      <p:sp>
        <p:nvSpPr>
          <p:cNvPr id="565" name="AutoShape 39"/>
          <p:cNvSpPr>
            <a:spLocks noChangeArrowheads="1"/>
          </p:cNvSpPr>
          <p:nvPr/>
        </p:nvSpPr>
        <p:spPr bwMode="auto">
          <a:xfrm>
            <a:off x="3698384" y="5157192"/>
            <a:ext cx="14976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Hi-</a:t>
            </a:r>
            <a:r>
              <a:rPr lang="ko-KR" altLang="en-US" sz="800" b="1" dirty="0" smtClean="0"/>
              <a:t>유지관리</a:t>
            </a:r>
            <a:r>
              <a:rPr lang="en-US" altLang="ko-KR" sz="800" b="1" dirty="0" smtClean="0"/>
              <a:t>(</a:t>
            </a:r>
            <a:r>
              <a:rPr lang="ko-KR" altLang="en-US" sz="800" b="1" dirty="0" smtClean="0"/>
              <a:t>교통</a:t>
            </a:r>
            <a:r>
              <a:rPr lang="en-US" altLang="ko-KR" sz="800" b="1" dirty="0" smtClean="0"/>
              <a:t>)</a:t>
            </a:r>
            <a:r>
              <a:rPr lang="ko-KR" altLang="en-US" sz="800" b="1" dirty="0" smtClean="0"/>
              <a:t> 관리시스템</a:t>
            </a:r>
            <a:endParaRPr lang="ko-KR" altLang="en-US" sz="800" b="1" dirty="0"/>
          </a:p>
        </p:txBody>
      </p:sp>
      <p:sp>
        <p:nvSpPr>
          <p:cNvPr id="566" name="AutoShape 39"/>
          <p:cNvSpPr>
            <a:spLocks noChangeArrowheads="1"/>
          </p:cNvSpPr>
          <p:nvPr/>
        </p:nvSpPr>
        <p:spPr bwMode="auto">
          <a:xfrm>
            <a:off x="6421946" y="2350810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스마트제한차량 분석시스템</a:t>
            </a:r>
            <a:endParaRPr lang="ko-KR" altLang="en-US" sz="800" b="1" dirty="0"/>
          </a:p>
        </p:txBody>
      </p:sp>
      <p:sp>
        <p:nvSpPr>
          <p:cNvPr id="567" name="AutoShape 39"/>
          <p:cNvSpPr>
            <a:spLocks noChangeArrowheads="1"/>
          </p:cNvSpPr>
          <p:nvPr/>
        </p:nvSpPr>
        <p:spPr bwMode="auto">
          <a:xfrm>
            <a:off x="8050719" y="2339358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교통사고분석포털 시스템</a:t>
            </a:r>
            <a:endParaRPr lang="ko-KR" altLang="en-US" sz="800" b="1" dirty="0"/>
          </a:p>
        </p:txBody>
      </p:sp>
      <p:sp>
        <p:nvSpPr>
          <p:cNvPr id="568" name="AutoShape 39"/>
          <p:cNvSpPr>
            <a:spLocks noChangeArrowheads="1"/>
          </p:cNvSpPr>
          <p:nvPr/>
        </p:nvSpPr>
        <p:spPr bwMode="auto">
          <a:xfrm>
            <a:off x="6177136" y="5157192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Hi-</a:t>
            </a:r>
            <a:r>
              <a:rPr lang="en-US" altLang="ko-KR" sz="800" b="1" dirty="0" err="1" smtClean="0"/>
              <a:t>moffice</a:t>
            </a:r>
            <a:r>
              <a:rPr lang="en-US" altLang="ko-KR" sz="800" b="1" dirty="0" smtClean="0"/>
              <a:t> </a:t>
            </a:r>
            <a:r>
              <a:rPr lang="ko-KR" altLang="en-US" sz="800" b="1" dirty="0" err="1" smtClean="0"/>
              <a:t>모바일</a:t>
            </a:r>
            <a:r>
              <a:rPr lang="en-US" altLang="ko-KR" sz="800" b="1" dirty="0"/>
              <a:t> </a:t>
            </a:r>
            <a:r>
              <a:rPr lang="ko-KR" altLang="en-US" sz="800" b="1" dirty="0" smtClean="0"/>
              <a:t>웹</a:t>
            </a:r>
            <a:r>
              <a:rPr lang="en-US" altLang="ko-KR" sz="800" b="1" dirty="0" smtClean="0"/>
              <a:t>/</a:t>
            </a:r>
            <a:r>
              <a:rPr lang="ko-KR" altLang="en-US" sz="800" b="1" dirty="0" err="1"/>
              <a:t>앱</a:t>
            </a:r>
            <a:endParaRPr lang="ko-KR" altLang="en-US" sz="800" b="1" dirty="0"/>
          </a:p>
        </p:txBody>
      </p:sp>
    </p:spTree>
    <p:extLst>
      <p:ext uri="{BB962C8B-B14F-4D97-AF65-F5344CB8AC3E}">
        <p14:creationId xmlns:p14="http://schemas.microsoft.com/office/powerpoint/2010/main" val="43126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그룹 280"/>
          <p:cNvGrpSpPr/>
          <p:nvPr/>
        </p:nvGrpSpPr>
        <p:grpSpPr>
          <a:xfrm>
            <a:off x="354242" y="1336052"/>
            <a:ext cx="9207270" cy="4833827"/>
            <a:chOff x="379394" y="1547500"/>
            <a:chExt cx="9207270" cy="4833827"/>
          </a:xfrm>
        </p:grpSpPr>
        <p:grpSp>
          <p:nvGrpSpPr>
            <p:cNvPr id="2" name="그룹 1"/>
            <p:cNvGrpSpPr/>
            <p:nvPr/>
          </p:nvGrpSpPr>
          <p:grpSpPr>
            <a:xfrm>
              <a:off x="379394" y="1547500"/>
              <a:ext cx="9207270" cy="879478"/>
              <a:chOff x="379394" y="1547500"/>
              <a:chExt cx="9207270" cy="879478"/>
            </a:xfrm>
          </p:grpSpPr>
          <p:sp>
            <p:nvSpPr>
              <p:cNvPr id="276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882136" cy="879478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77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9783"/>
                <a:ext cx="272504" cy="871106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D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M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Z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278" name="그룹 277"/>
            <p:cNvGrpSpPr/>
            <p:nvPr/>
          </p:nvGrpSpPr>
          <p:grpSpPr>
            <a:xfrm>
              <a:off x="379394" y="2492896"/>
              <a:ext cx="9207270" cy="3888431"/>
              <a:chOff x="379394" y="1547500"/>
              <a:chExt cx="9207270" cy="879478"/>
            </a:xfrm>
          </p:grpSpPr>
          <p:sp>
            <p:nvSpPr>
              <p:cNvPr id="279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882136" cy="879478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80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7500"/>
                <a:ext cx="272504" cy="879478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업</a:t>
                </a:r>
                <a:endParaRPr lang="en-US" altLang="ko-KR" sz="1200" b="1" kern="1200" noProof="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120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무</a:t>
                </a:r>
                <a:endParaRPr kumimoji="0" lang="en-US" altLang="ko-KR" sz="1200" b="1" i="0" u="none" strike="noStrike" kern="120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망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</p:grpSp>
      <p:sp>
        <p:nvSpPr>
          <p:cNvPr id="555" name="Rectangle 1166"/>
          <p:cNvSpPr>
            <a:spLocks noChangeArrowheads="1"/>
          </p:cNvSpPr>
          <p:nvPr/>
        </p:nvSpPr>
        <p:spPr bwMode="auto">
          <a:xfrm>
            <a:off x="705239" y="2418085"/>
            <a:ext cx="2490483" cy="1531299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294" name="그룹 293"/>
          <p:cNvGrpSpPr/>
          <p:nvPr/>
        </p:nvGrpSpPr>
        <p:grpSpPr>
          <a:xfrm>
            <a:off x="645393" y="1395868"/>
            <a:ext cx="1433818" cy="768177"/>
            <a:chOff x="645393" y="1395868"/>
            <a:chExt cx="1433818" cy="768177"/>
          </a:xfrm>
        </p:grpSpPr>
        <p:pic>
          <p:nvPicPr>
            <p:cNvPr id="2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TextBox 124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chiconweb1</a:t>
              </a:r>
              <a:endParaRPr lang="ko-KR" altLang="en-US" sz="800" b="1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설계</a:t>
              </a:r>
              <a:r>
                <a:rPr lang="en-US" altLang="ko-KR" sz="800" dirty="0" smtClean="0"/>
                <a:t>,BIM,</a:t>
              </a:r>
              <a:br>
                <a:rPr lang="en-US" altLang="ko-KR" sz="800" dirty="0" smtClean="0"/>
              </a:br>
              <a:r>
                <a:rPr lang="ko-KR" altLang="en-US" sz="800" dirty="0" smtClean="0"/>
                <a:t>건설안전네트워크</a:t>
              </a:r>
              <a:endParaRPr lang="ko-KR" altLang="en-US" sz="800" dirty="0"/>
            </a:p>
          </p:txBody>
        </p:sp>
        <p:pic>
          <p:nvPicPr>
            <p:cNvPr id="129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35888" y="1395868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0" name="TextBox 129"/>
            <p:cNvSpPr txBox="1"/>
            <p:nvPr/>
          </p:nvSpPr>
          <p:spPr>
            <a:xfrm>
              <a:off x="1277838" y="165300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chiconweb2</a:t>
              </a:r>
              <a:endParaRPr lang="ko-KR" altLang="en-US" sz="800" b="1" dirty="0"/>
            </a:p>
          </p:txBody>
        </p:sp>
      </p:grpSp>
      <p:sp>
        <p:nvSpPr>
          <p:cNvPr id="282" name="AutoShape 41"/>
          <p:cNvSpPr>
            <a:spLocks noChangeArrowheads="1"/>
          </p:cNvSpPr>
          <p:nvPr/>
        </p:nvSpPr>
        <p:spPr bwMode="auto">
          <a:xfrm rot="10800000" flipV="1">
            <a:off x="388125" y="6247738"/>
            <a:ext cx="3759952" cy="338436"/>
          </a:xfrm>
          <a:prstGeom prst="roundRect">
            <a:avLst>
              <a:gd name="adj" fmla="val 1444"/>
            </a:avLst>
          </a:prstGeom>
          <a:solidFill>
            <a:schemeClr val="bg1"/>
          </a:solidFill>
          <a:ln w="3175" algn="ctr">
            <a:solidFill>
              <a:srgbClr val="808080"/>
            </a:solidFill>
            <a:prstDash val="dash"/>
            <a:round/>
            <a:headEnd type="none" w="sm" len="sm"/>
            <a:tailEnd type="none" w="sm" len="sm"/>
          </a:ln>
        </p:spPr>
        <p:txBody>
          <a:bodyPr lIns="0" tIns="36000" rIns="0" bIns="0" anchor="ctr" anchorCtr="0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88900" indent="-88900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ko-KR" altLang="en-US" sz="1000" b="1" dirty="0" smtClean="0">
                <a:solidFill>
                  <a:srgbClr val="000000"/>
                </a:solidFill>
                <a:latin typeface="+mn-ea"/>
                <a:ea typeface="+mn-ea"/>
              </a:rPr>
              <a:t>  범례</a:t>
            </a:r>
          </a:p>
        </p:txBody>
      </p:sp>
      <p:sp>
        <p:nvSpPr>
          <p:cNvPr id="286" name="Text Box 12"/>
          <p:cNvSpPr txBox="1">
            <a:spLocks noChangeArrowheads="1"/>
          </p:cNvSpPr>
          <p:nvPr/>
        </p:nvSpPr>
        <p:spPr bwMode="auto">
          <a:xfrm>
            <a:off x="2309520" y="6285819"/>
            <a:ext cx="69762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단독서버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7" name="Text Box 12"/>
          <p:cNvSpPr txBox="1">
            <a:spLocks noChangeArrowheads="1"/>
          </p:cNvSpPr>
          <p:nvPr/>
        </p:nvSpPr>
        <p:spPr bwMode="auto">
          <a:xfrm>
            <a:off x="1206945" y="6276766"/>
            <a:ext cx="69762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err="1" smtClean="0">
                <a:solidFill>
                  <a:srgbClr val="000000"/>
                </a:solidFill>
                <a:latin typeface="+mn-ea"/>
                <a:ea typeface="+mn-ea"/>
              </a:rPr>
              <a:t>클라우드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8" name="Text Box 12"/>
          <p:cNvSpPr txBox="1">
            <a:spLocks noChangeArrowheads="1"/>
          </p:cNvSpPr>
          <p:nvPr/>
        </p:nvSpPr>
        <p:spPr bwMode="auto">
          <a:xfrm>
            <a:off x="3453633" y="6285819"/>
            <a:ext cx="620683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en-US" altLang="ko-KR" sz="1000" smtClean="0">
                <a:solidFill>
                  <a:srgbClr val="000000"/>
                </a:solidFill>
                <a:latin typeface="+mn-ea"/>
                <a:ea typeface="+mn-ea"/>
              </a:rPr>
              <a:t>DB</a:t>
            </a:r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서버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289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917298" y="6290504"/>
            <a:ext cx="315790" cy="2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" name="Picture 23" descr="국민-단체"/>
          <p:cNvPicPr>
            <a:picLocks noChangeAspect="1" noChangeArrowheads="1"/>
          </p:cNvPicPr>
          <p:nvPr/>
        </p:nvPicPr>
        <p:blipFill>
          <a:blip r:embed="rId4" cstate="print"/>
          <a:srcRect l="10213" t="13544" r="10213" b="4453"/>
          <a:stretch>
            <a:fillRect/>
          </a:stretch>
        </p:blipFill>
        <p:spPr bwMode="auto">
          <a:xfrm>
            <a:off x="2048731" y="6274796"/>
            <a:ext cx="200554" cy="27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1" name="그룹 226"/>
          <p:cNvGrpSpPr>
            <a:grpSpLocks noChangeAspect="1"/>
          </p:cNvGrpSpPr>
          <p:nvPr/>
        </p:nvGrpSpPr>
        <p:grpSpPr bwMode="auto">
          <a:xfrm>
            <a:off x="3133212" y="6290504"/>
            <a:ext cx="226738" cy="277200"/>
            <a:chOff x="4665741" y="1812569"/>
            <a:chExt cx="1191524" cy="1458401"/>
          </a:xfrm>
        </p:grpSpPr>
        <p:pic>
          <p:nvPicPr>
            <p:cNvPr id="292" name="Picture 190" descr="Server sm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66726" y="1813449"/>
              <a:ext cx="1012120" cy="14570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3" name="Picture 4" descr="https://cdn0.iconfinder.com/data/icons/small-n-flat/24/678113-database-128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117949" y="2531022"/>
              <a:ext cx="739505" cy="73950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95" name="그룹 294"/>
          <p:cNvGrpSpPr/>
          <p:nvPr/>
        </p:nvGrpSpPr>
        <p:grpSpPr>
          <a:xfrm>
            <a:off x="1921161" y="1394304"/>
            <a:ext cx="1433818" cy="645067"/>
            <a:chOff x="645393" y="1395868"/>
            <a:chExt cx="1433818" cy="645067"/>
          </a:xfrm>
        </p:grpSpPr>
        <p:pic>
          <p:nvPicPr>
            <p:cNvPr id="296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7" name="TextBox 296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webrelay1</a:t>
              </a:r>
              <a:endParaRPr lang="ko-KR" altLang="en-US" sz="800" b="1" dirty="0"/>
            </a:p>
          </p:txBody>
        </p:sp>
        <p:sp>
          <p:nvSpPr>
            <p:cNvPr id="298" name="TextBox 297"/>
            <p:cNvSpPr txBox="1"/>
            <p:nvPr/>
          </p:nvSpPr>
          <p:spPr>
            <a:xfrm>
              <a:off x="645393" y="1825491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외부 </a:t>
              </a:r>
              <a:r>
                <a:rPr lang="en-US" altLang="ko-KR" sz="800" dirty="0" smtClean="0"/>
                <a:t>WEB, </a:t>
              </a:r>
              <a:r>
                <a:rPr lang="ko-KR" altLang="en-US" sz="800" dirty="0" smtClean="0"/>
                <a:t>중계</a:t>
              </a:r>
              <a:endParaRPr lang="ko-KR" altLang="en-US" sz="800" dirty="0"/>
            </a:p>
          </p:txBody>
        </p:sp>
        <p:pic>
          <p:nvPicPr>
            <p:cNvPr id="299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359685" y="1395868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0" name="TextBox 299"/>
            <p:cNvSpPr txBox="1"/>
            <p:nvPr/>
          </p:nvSpPr>
          <p:spPr>
            <a:xfrm>
              <a:off x="1201635" y="165300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webrelay2</a:t>
              </a:r>
              <a:endParaRPr lang="ko-KR" altLang="en-US" sz="800" b="1" dirty="0"/>
            </a:p>
          </p:txBody>
        </p:sp>
      </p:grpSp>
      <p:grpSp>
        <p:nvGrpSpPr>
          <p:cNvPr id="301" name="그룹 300"/>
          <p:cNvGrpSpPr/>
          <p:nvPr/>
        </p:nvGrpSpPr>
        <p:grpSpPr>
          <a:xfrm>
            <a:off x="3202586" y="1399067"/>
            <a:ext cx="814310" cy="763414"/>
            <a:chOff x="645393" y="1400631"/>
            <a:chExt cx="814310" cy="763414"/>
          </a:xfrm>
        </p:grpSpPr>
        <p:pic>
          <p:nvPicPr>
            <p:cNvPr id="302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3" name="TextBox 302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chfmsweb1</a:t>
              </a:r>
              <a:endParaRPr lang="ko-KR" altLang="en-US" sz="800" b="1" dirty="0"/>
            </a:p>
          </p:txBody>
        </p:sp>
        <p:sp>
          <p:nvSpPr>
            <p:cNvPr id="304" name="TextBox 303"/>
            <p:cNvSpPr txBox="1"/>
            <p:nvPr/>
          </p:nvSpPr>
          <p:spPr>
            <a:xfrm>
              <a:off x="645393" y="1825491"/>
              <a:ext cx="8115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정보통신시설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관리시스템</a:t>
              </a:r>
              <a:endParaRPr lang="ko-KR" altLang="en-US" sz="800" dirty="0"/>
            </a:p>
          </p:txBody>
        </p:sp>
      </p:grpSp>
      <p:grpSp>
        <p:nvGrpSpPr>
          <p:cNvPr id="323" name="그룹 322"/>
          <p:cNvGrpSpPr/>
          <p:nvPr/>
        </p:nvGrpSpPr>
        <p:grpSpPr>
          <a:xfrm>
            <a:off x="3922666" y="1408537"/>
            <a:ext cx="814310" cy="760959"/>
            <a:chOff x="4722957" y="178154"/>
            <a:chExt cx="814310" cy="760959"/>
          </a:xfrm>
        </p:grpSpPr>
        <p:pic>
          <p:nvPicPr>
            <p:cNvPr id="324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5" name="TextBox 324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err="1" smtClean="0"/>
                <a:t>roadcp</a:t>
              </a:r>
              <a:endParaRPr lang="ko-KR" altLang="en-US" sz="800" b="1" dirty="0"/>
            </a:p>
          </p:txBody>
        </p:sp>
        <p:sp>
          <p:nvSpPr>
            <p:cNvPr id="326" name="TextBox 325"/>
            <p:cNvSpPr txBox="1"/>
            <p:nvPr/>
          </p:nvSpPr>
          <p:spPr>
            <a:xfrm>
              <a:off x="4722957" y="600559"/>
              <a:ext cx="7882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기상청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연계</a:t>
              </a:r>
              <a:endParaRPr lang="ko-KR" altLang="en-US" sz="800" dirty="0"/>
            </a:p>
          </p:txBody>
        </p:sp>
      </p:grpSp>
      <p:grpSp>
        <p:nvGrpSpPr>
          <p:cNvPr id="329" name="그룹 328"/>
          <p:cNvGrpSpPr/>
          <p:nvPr/>
        </p:nvGrpSpPr>
        <p:grpSpPr>
          <a:xfrm>
            <a:off x="4592960" y="1406082"/>
            <a:ext cx="814310" cy="760959"/>
            <a:chOff x="4722957" y="178154"/>
            <a:chExt cx="814310" cy="760959"/>
          </a:xfrm>
        </p:grpSpPr>
        <p:pic>
          <p:nvPicPr>
            <p:cNvPr id="330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1" name="TextBox 330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sdmsweb1</a:t>
              </a:r>
              <a:endParaRPr lang="ko-KR" altLang="en-US" sz="800" b="1" dirty="0"/>
            </a:p>
          </p:txBody>
        </p:sp>
        <p:sp>
          <p:nvSpPr>
            <p:cNvPr id="332" name="TextBox 331"/>
            <p:cNvSpPr txBox="1"/>
            <p:nvPr/>
          </p:nvSpPr>
          <p:spPr>
            <a:xfrm>
              <a:off x="4722957" y="600559"/>
              <a:ext cx="7882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오수처리</a:t>
              </a:r>
              <a:r>
                <a:rPr lang="en-US" altLang="ko-KR" sz="800" dirty="0" smtClean="0"/>
                <a:t>WEB/WAS</a:t>
              </a:r>
              <a:endParaRPr lang="ko-KR" altLang="en-US" sz="800" dirty="0"/>
            </a:p>
          </p:txBody>
        </p:sp>
      </p:grpSp>
      <p:grpSp>
        <p:nvGrpSpPr>
          <p:cNvPr id="333" name="그룹 332"/>
          <p:cNvGrpSpPr/>
          <p:nvPr/>
        </p:nvGrpSpPr>
        <p:grpSpPr>
          <a:xfrm>
            <a:off x="5313040" y="1408078"/>
            <a:ext cx="1433818" cy="760959"/>
            <a:chOff x="4722957" y="178154"/>
            <a:chExt cx="1433818" cy="760959"/>
          </a:xfrm>
        </p:grpSpPr>
        <p:pic>
          <p:nvPicPr>
            <p:cNvPr id="334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5" name="TextBox 334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sdmsgw1</a:t>
              </a:r>
              <a:endParaRPr lang="ko-KR" altLang="en-US" sz="800" b="1" dirty="0"/>
            </a:p>
          </p:txBody>
        </p:sp>
        <p:sp>
          <p:nvSpPr>
            <p:cNvPr id="336" name="TextBox 335"/>
            <p:cNvSpPr txBox="1"/>
            <p:nvPr/>
          </p:nvSpPr>
          <p:spPr>
            <a:xfrm>
              <a:off x="4722957" y="600559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오수처리시설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전기가로등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통신서버</a:t>
              </a:r>
              <a:endParaRPr lang="ko-KR" altLang="en-US" sz="800" dirty="0"/>
            </a:p>
          </p:txBody>
        </p:sp>
        <p:pic>
          <p:nvPicPr>
            <p:cNvPr id="337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5611608" y="18127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" name="TextBox 337"/>
            <p:cNvSpPr txBox="1"/>
            <p:nvPr/>
          </p:nvSpPr>
          <p:spPr>
            <a:xfrm>
              <a:off x="5373783" y="43615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sdmsgw2</a:t>
              </a:r>
              <a:endParaRPr lang="ko-KR" altLang="en-US" sz="800" b="1" dirty="0"/>
            </a:p>
          </p:txBody>
        </p:sp>
      </p:grpSp>
      <p:grpSp>
        <p:nvGrpSpPr>
          <p:cNvPr id="339" name="그룹 338"/>
          <p:cNvGrpSpPr/>
          <p:nvPr/>
        </p:nvGrpSpPr>
        <p:grpSpPr>
          <a:xfrm>
            <a:off x="6609184" y="1408078"/>
            <a:ext cx="1433818" cy="760959"/>
            <a:chOff x="4722957" y="178154"/>
            <a:chExt cx="1433818" cy="760959"/>
          </a:xfrm>
        </p:grpSpPr>
        <p:pic>
          <p:nvPicPr>
            <p:cNvPr id="340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1" name="TextBox 340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tmsgw1</a:t>
              </a:r>
              <a:endParaRPr lang="ko-KR" altLang="en-US" sz="800" b="1" dirty="0"/>
            </a:p>
          </p:txBody>
        </p:sp>
        <p:sp>
          <p:nvSpPr>
            <p:cNvPr id="342" name="TextBox 341"/>
            <p:cNvSpPr txBox="1"/>
            <p:nvPr/>
          </p:nvSpPr>
          <p:spPr>
            <a:xfrm>
              <a:off x="4722957" y="600559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터널관리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전기시설물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외부연계</a:t>
              </a:r>
              <a:r>
                <a:rPr lang="en-US" altLang="ko-KR" sz="800" dirty="0" smtClean="0"/>
                <a:t>(</a:t>
              </a:r>
              <a:r>
                <a:rPr lang="ko-KR" altLang="en-US" sz="800" dirty="0" smtClean="0"/>
                <a:t>중계</a:t>
              </a:r>
              <a:r>
                <a:rPr lang="en-US" altLang="ko-KR" sz="800" dirty="0" smtClean="0"/>
                <a:t>)</a:t>
              </a:r>
              <a:endParaRPr lang="ko-KR" altLang="en-US" sz="800" dirty="0"/>
            </a:p>
          </p:txBody>
        </p:sp>
        <p:pic>
          <p:nvPicPr>
            <p:cNvPr id="343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5611608" y="18127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4" name="TextBox 343"/>
            <p:cNvSpPr txBox="1"/>
            <p:nvPr/>
          </p:nvSpPr>
          <p:spPr>
            <a:xfrm>
              <a:off x="5373783" y="43615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tmsgw2</a:t>
              </a:r>
              <a:endParaRPr lang="ko-KR" altLang="en-US" sz="800" b="1" dirty="0"/>
            </a:p>
          </p:txBody>
        </p:sp>
      </p:grpSp>
      <p:grpSp>
        <p:nvGrpSpPr>
          <p:cNvPr id="345" name="그룹 344"/>
          <p:cNvGrpSpPr/>
          <p:nvPr/>
        </p:nvGrpSpPr>
        <p:grpSpPr>
          <a:xfrm>
            <a:off x="7931048" y="1417225"/>
            <a:ext cx="1567286" cy="763414"/>
            <a:chOff x="592763" y="1400631"/>
            <a:chExt cx="1567286" cy="763414"/>
          </a:xfrm>
        </p:grpSpPr>
        <p:pic>
          <p:nvPicPr>
            <p:cNvPr id="346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7" name="TextBox 346"/>
            <p:cNvSpPr txBox="1"/>
            <p:nvPr/>
          </p:nvSpPr>
          <p:spPr>
            <a:xfrm>
              <a:off x="592763" y="1657765"/>
              <a:ext cx="8669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mobileintweb1</a:t>
              </a:r>
              <a:endParaRPr lang="ko-KR" altLang="en-US" sz="800" b="1" dirty="0"/>
            </a:p>
          </p:txBody>
        </p:sp>
        <p:sp>
          <p:nvSpPr>
            <p:cNvPr id="348" name="TextBox 347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(</a:t>
              </a:r>
              <a:r>
                <a:rPr lang="ko-KR" altLang="en-US" sz="800" dirty="0" err="1" smtClean="0"/>
                <a:t>가시설</a:t>
              </a:r>
              <a:r>
                <a:rPr lang="ko-KR" altLang="en-US" sz="800" dirty="0" smtClean="0"/>
                <a:t> </a:t>
              </a:r>
              <a:r>
                <a:rPr lang="ko-KR" altLang="en-US" sz="800" dirty="0" err="1" smtClean="0"/>
                <a:t>하이브리드앱</a:t>
              </a:r>
              <a:r>
                <a:rPr lang="en-US" altLang="ko-KR" sz="800" dirty="0" smtClean="0"/>
                <a:t>), </a:t>
              </a:r>
              <a:r>
                <a:rPr lang="ko-KR" altLang="en-US" sz="800" dirty="0" smtClean="0"/>
                <a:t>정보통신시설 </a:t>
              </a:r>
              <a:r>
                <a:rPr lang="ko-KR" altLang="en-US" sz="800" dirty="0" err="1" smtClean="0"/>
                <a:t>앱</a:t>
              </a:r>
              <a:endParaRPr lang="ko-KR" altLang="en-US" sz="800" dirty="0"/>
            </a:p>
          </p:txBody>
        </p:sp>
        <p:pic>
          <p:nvPicPr>
            <p:cNvPr id="349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0" name="TextBox 349"/>
            <p:cNvSpPr txBox="1"/>
            <p:nvPr/>
          </p:nvSpPr>
          <p:spPr>
            <a:xfrm>
              <a:off x="1301652" y="1657765"/>
              <a:ext cx="85839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mobileintweb2</a:t>
              </a:r>
              <a:endParaRPr lang="ko-KR" altLang="en-US" sz="800" b="1" dirty="0"/>
            </a:p>
          </p:txBody>
        </p:sp>
      </p:grpSp>
      <p:grpSp>
        <p:nvGrpSpPr>
          <p:cNvPr id="351" name="그룹 350"/>
          <p:cNvGrpSpPr/>
          <p:nvPr/>
        </p:nvGrpSpPr>
        <p:grpSpPr>
          <a:xfrm>
            <a:off x="3231150" y="3491233"/>
            <a:ext cx="1433818" cy="640304"/>
            <a:chOff x="645393" y="1400631"/>
            <a:chExt cx="1433818" cy="640304"/>
          </a:xfrm>
        </p:grpSpPr>
        <p:pic>
          <p:nvPicPr>
            <p:cNvPr id="352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3" name="TextBox 352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capisvr1</a:t>
              </a:r>
              <a:endParaRPr lang="ko-KR" altLang="en-US" sz="800" b="1" dirty="0"/>
            </a:p>
          </p:txBody>
        </p:sp>
        <p:sp>
          <p:nvSpPr>
            <p:cNvPr id="354" name="TextBox 353"/>
            <p:cNvSpPr txBox="1"/>
            <p:nvPr/>
          </p:nvSpPr>
          <p:spPr>
            <a:xfrm>
              <a:off x="645393" y="1825491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유지관리 </a:t>
              </a:r>
              <a:r>
                <a:rPr lang="en-US" altLang="ko-KR" sz="800" dirty="0" smtClean="0"/>
                <a:t>MAP API</a:t>
              </a:r>
              <a:r>
                <a:rPr lang="ko-KR" altLang="en-US" sz="800" dirty="0"/>
                <a:t> </a:t>
              </a:r>
              <a:r>
                <a:rPr lang="ko-KR" altLang="en-US" sz="800" dirty="0" smtClean="0"/>
                <a:t>서버</a:t>
              </a:r>
              <a:endParaRPr lang="ko-KR" altLang="en-US" sz="800" dirty="0"/>
            </a:p>
          </p:txBody>
        </p:sp>
        <p:pic>
          <p:nvPicPr>
            <p:cNvPr id="355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6" name="TextBox 355"/>
            <p:cNvSpPr txBox="1"/>
            <p:nvPr/>
          </p:nvSpPr>
          <p:spPr>
            <a:xfrm>
              <a:off x="1301653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capisvr2</a:t>
              </a:r>
              <a:endParaRPr lang="ko-KR" altLang="en-US" sz="800" b="1" dirty="0"/>
            </a:p>
          </p:txBody>
        </p:sp>
      </p:grpSp>
      <p:grpSp>
        <p:nvGrpSpPr>
          <p:cNvPr id="358" name="그룹 357"/>
          <p:cNvGrpSpPr/>
          <p:nvPr/>
        </p:nvGrpSpPr>
        <p:grpSpPr>
          <a:xfrm>
            <a:off x="596266" y="2554627"/>
            <a:ext cx="2696477" cy="645615"/>
            <a:chOff x="1861948" y="178154"/>
            <a:chExt cx="2696477" cy="645615"/>
          </a:xfrm>
        </p:grpSpPr>
        <p:grpSp>
          <p:nvGrpSpPr>
            <p:cNvPr id="359" name="그룹 358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366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7" name="TextBox 366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cclwas001</a:t>
                </a:r>
                <a:endParaRPr lang="ko-KR" altLang="en-US" sz="800" b="1" dirty="0"/>
              </a:p>
            </p:txBody>
          </p:sp>
          <p:pic>
            <p:nvPicPr>
              <p:cNvPr id="36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0" name="TextBox 369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cclwas003</a:t>
                </a:r>
                <a:endParaRPr lang="ko-KR" altLang="en-US" sz="800" b="1" dirty="0"/>
              </a:p>
            </p:txBody>
          </p:sp>
        </p:grpSp>
        <p:grpSp>
          <p:nvGrpSpPr>
            <p:cNvPr id="360" name="그룹 359"/>
            <p:cNvGrpSpPr/>
            <p:nvPr/>
          </p:nvGrpSpPr>
          <p:grpSpPr>
            <a:xfrm>
              <a:off x="1861948" y="183465"/>
              <a:ext cx="2612592" cy="640304"/>
              <a:chOff x="645393" y="1400631"/>
              <a:chExt cx="2612592" cy="640304"/>
            </a:xfrm>
          </p:grpSpPr>
          <p:pic>
            <p:nvPicPr>
              <p:cNvPr id="361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2" name="TextBox 361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cclweb001</a:t>
                </a:r>
                <a:endParaRPr lang="ko-KR" altLang="en-US" sz="800" b="1" dirty="0"/>
              </a:p>
            </p:txBody>
          </p:sp>
          <p:sp>
            <p:nvSpPr>
              <p:cNvPr id="363" name="TextBox 362"/>
              <p:cNvSpPr txBox="1"/>
              <p:nvPr/>
            </p:nvSpPr>
            <p:spPr>
              <a:xfrm>
                <a:off x="645393" y="1825491"/>
                <a:ext cx="261259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건설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설계</a:t>
                </a:r>
                <a:r>
                  <a:rPr lang="en-US" altLang="ko-KR" sz="800" dirty="0" smtClean="0"/>
                  <a:t>,BIM,</a:t>
                </a:r>
                <a:r>
                  <a:rPr lang="ko-KR" altLang="en-US" sz="800" dirty="0" smtClean="0"/>
                  <a:t>건설안전네트워크</a:t>
                </a:r>
                <a:endParaRPr lang="ko-KR" altLang="en-US" sz="800" dirty="0"/>
              </a:p>
            </p:txBody>
          </p:sp>
          <p:pic>
            <p:nvPicPr>
              <p:cNvPr id="364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5" name="TextBox 364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cclweb003</a:t>
                </a:r>
                <a:endParaRPr lang="ko-KR" altLang="en-US" sz="800" b="1" dirty="0"/>
              </a:p>
            </p:txBody>
          </p:sp>
        </p:grpSp>
      </p:grpSp>
      <p:grpSp>
        <p:nvGrpSpPr>
          <p:cNvPr id="371" name="그룹 370"/>
          <p:cNvGrpSpPr/>
          <p:nvPr/>
        </p:nvGrpSpPr>
        <p:grpSpPr>
          <a:xfrm>
            <a:off x="596266" y="3287441"/>
            <a:ext cx="2696477" cy="645615"/>
            <a:chOff x="1861948" y="178154"/>
            <a:chExt cx="2696477" cy="645615"/>
          </a:xfrm>
        </p:grpSpPr>
        <p:grpSp>
          <p:nvGrpSpPr>
            <p:cNvPr id="372" name="그룹 371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37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0" name="TextBox 379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cclwas002</a:t>
                </a:r>
                <a:endParaRPr lang="ko-KR" altLang="en-US" sz="800" b="1" dirty="0"/>
              </a:p>
            </p:txBody>
          </p:sp>
          <p:pic>
            <p:nvPicPr>
              <p:cNvPr id="381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2" name="TextBox 381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cclwas004</a:t>
                </a:r>
                <a:endParaRPr lang="ko-KR" altLang="en-US" sz="800" b="1" dirty="0"/>
              </a:p>
            </p:txBody>
          </p:sp>
        </p:grpSp>
        <p:grpSp>
          <p:nvGrpSpPr>
            <p:cNvPr id="373" name="그룹 372"/>
            <p:cNvGrpSpPr/>
            <p:nvPr/>
          </p:nvGrpSpPr>
          <p:grpSpPr>
            <a:xfrm>
              <a:off x="1861948" y="183465"/>
              <a:ext cx="2612592" cy="640304"/>
              <a:chOff x="645393" y="1400631"/>
              <a:chExt cx="2612592" cy="640304"/>
            </a:xfrm>
          </p:grpSpPr>
          <p:pic>
            <p:nvPicPr>
              <p:cNvPr id="374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5" name="TextBox 374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cclweb002</a:t>
                </a:r>
                <a:endParaRPr lang="ko-KR" altLang="en-US" sz="800" b="1" dirty="0"/>
              </a:p>
            </p:txBody>
          </p:sp>
          <p:sp>
            <p:nvSpPr>
              <p:cNvPr id="376" name="TextBox 375"/>
              <p:cNvSpPr txBox="1"/>
              <p:nvPr/>
            </p:nvSpPr>
            <p:spPr>
              <a:xfrm>
                <a:off x="645393" y="1825491"/>
                <a:ext cx="261259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기술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설계도서</a:t>
                </a:r>
                <a:endParaRPr lang="ko-KR" altLang="en-US" sz="800" dirty="0"/>
              </a:p>
            </p:txBody>
          </p:sp>
          <p:pic>
            <p:nvPicPr>
              <p:cNvPr id="37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8" name="TextBox 377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cclweb004</a:t>
                </a:r>
                <a:endParaRPr lang="ko-KR" altLang="en-US" sz="800" b="1" dirty="0"/>
              </a:p>
            </p:txBody>
          </p:sp>
        </p:grpSp>
      </p:grpSp>
      <p:grpSp>
        <p:nvGrpSpPr>
          <p:cNvPr id="395" name="그룹 394"/>
          <p:cNvGrpSpPr/>
          <p:nvPr/>
        </p:nvGrpSpPr>
        <p:grpSpPr>
          <a:xfrm>
            <a:off x="596266" y="4303725"/>
            <a:ext cx="2696477" cy="645615"/>
            <a:chOff x="1861948" y="178154"/>
            <a:chExt cx="2696477" cy="645615"/>
          </a:xfrm>
        </p:grpSpPr>
        <p:grpSp>
          <p:nvGrpSpPr>
            <p:cNvPr id="396" name="그룹 395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403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4" name="TextBox 403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cclwas005</a:t>
                </a:r>
                <a:endParaRPr lang="ko-KR" altLang="en-US" sz="800" b="1" dirty="0"/>
              </a:p>
            </p:txBody>
          </p:sp>
          <p:pic>
            <p:nvPicPr>
              <p:cNvPr id="40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6" name="TextBox 405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cclwas006</a:t>
                </a:r>
                <a:endParaRPr lang="ko-KR" altLang="en-US" sz="800" b="1" dirty="0"/>
              </a:p>
            </p:txBody>
          </p:sp>
        </p:grpSp>
        <p:grpSp>
          <p:nvGrpSpPr>
            <p:cNvPr id="397" name="그룹 396"/>
            <p:cNvGrpSpPr/>
            <p:nvPr/>
          </p:nvGrpSpPr>
          <p:grpSpPr>
            <a:xfrm>
              <a:off x="1861948" y="183465"/>
              <a:ext cx="2612592" cy="640304"/>
              <a:chOff x="645393" y="1400631"/>
              <a:chExt cx="2612592" cy="640304"/>
            </a:xfrm>
          </p:grpSpPr>
          <p:pic>
            <p:nvPicPr>
              <p:cNvPr id="398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9" name="TextBox 398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cclweb005</a:t>
                </a:r>
                <a:endParaRPr lang="ko-KR" altLang="en-US" sz="800" b="1" dirty="0"/>
              </a:p>
            </p:txBody>
          </p:sp>
          <p:sp>
            <p:nvSpPr>
              <p:cNvPr id="400" name="TextBox 399"/>
              <p:cNvSpPr txBox="1"/>
              <p:nvPr/>
            </p:nvSpPr>
            <p:spPr>
              <a:xfrm>
                <a:off x="645393" y="1825491"/>
                <a:ext cx="261259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재난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기상관리 </a:t>
                </a:r>
                <a:r>
                  <a:rPr lang="en-US" altLang="ko-KR" sz="800" dirty="0" smtClean="0"/>
                  <a:t>WEB/WAS</a:t>
                </a:r>
                <a:endParaRPr lang="ko-KR" altLang="en-US" sz="800" dirty="0"/>
              </a:p>
            </p:txBody>
          </p:sp>
          <p:pic>
            <p:nvPicPr>
              <p:cNvPr id="401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2" name="TextBox 401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cclweb006</a:t>
                </a:r>
                <a:endParaRPr lang="ko-KR" altLang="en-US" sz="800" b="1" dirty="0"/>
              </a:p>
            </p:txBody>
          </p:sp>
        </p:grpSp>
      </p:grpSp>
      <p:grpSp>
        <p:nvGrpSpPr>
          <p:cNvPr id="407" name="그룹 406"/>
          <p:cNvGrpSpPr/>
          <p:nvPr/>
        </p:nvGrpSpPr>
        <p:grpSpPr>
          <a:xfrm>
            <a:off x="596266" y="5036539"/>
            <a:ext cx="2696477" cy="768725"/>
            <a:chOff x="1861948" y="178154"/>
            <a:chExt cx="2696477" cy="768725"/>
          </a:xfrm>
        </p:grpSpPr>
        <p:grpSp>
          <p:nvGrpSpPr>
            <p:cNvPr id="408" name="그룹 407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41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6" name="TextBox 415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cclwas007</a:t>
                </a:r>
                <a:endParaRPr lang="ko-KR" altLang="en-US" sz="800" b="1" dirty="0"/>
              </a:p>
            </p:txBody>
          </p:sp>
          <p:pic>
            <p:nvPicPr>
              <p:cNvPr id="41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8" name="TextBox 417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cclwas008</a:t>
                </a:r>
                <a:endParaRPr lang="ko-KR" altLang="en-US" sz="800" b="1" dirty="0"/>
              </a:p>
            </p:txBody>
          </p:sp>
        </p:grpSp>
        <p:grpSp>
          <p:nvGrpSpPr>
            <p:cNvPr id="409" name="그룹 408"/>
            <p:cNvGrpSpPr/>
            <p:nvPr/>
          </p:nvGrpSpPr>
          <p:grpSpPr>
            <a:xfrm>
              <a:off x="1861948" y="183465"/>
              <a:ext cx="2612592" cy="763414"/>
              <a:chOff x="645393" y="1400631"/>
              <a:chExt cx="2612592" cy="763414"/>
            </a:xfrm>
          </p:grpSpPr>
          <p:pic>
            <p:nvPicPr>
              <p:cNvPr id="410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" name="TextBox 410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cclweb007</a:t>
                </a:r>
                <a:endParaRPr lang="ko-KR" altLang="en-US" sz="800" b="1" dirty="0"/>
              </a:p>
            </p:txBody>
          </p:sp>
          <p:sp>
            <p:nvSpPr>
              <p:cNvPr id="412" name="TextBox 411"/>
              <p:cNvSpPr txBox="1"/>
              <p:nvPr/>
            </p:nvSpPr>
            <p:spPr>
              <a:xfrm>
                <a:off x="645393" y="1825491"/>
                <a:ext cx="26125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구조물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포장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사면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도로관리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도로시설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유지관리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외부연계</a:t>
                </a:r>
                <a:r>
                  <a:rPr lang="en-US" altLang="ko-KR" sz="800" dirty="0" smtClean="0"/>
                  <a:t>), </a:t>
                </a:r>
                <a:r>
                  <a:rPr lang="ko-KR" altLang="en-US" sz="800" dirty="0" smtClean="0"/>
                  <a:t>장비관리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구조물</a:t>
                </a:r>
                <a:r>
                  <a:rPr lang="en-US" altLang="ko-KR" sz="800" dirty="0"/>
                  <a:t> </a:t>
                </a:r>
                <a:r>
                  <a:rPr lang="ko-KR" altLang="en-US" sz="800" dirty="0" smtClean="0"/>
                  <a:t>외관조사망도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시설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기타</a:t>
                </a:r>
                <a:endParaRPr lang="ko-KR" altLang="en-US" sz="800" dirty="0"/>
              </a:p>
            </p:txBody>
          </p:sp>
          <p:pic>
            <p:nvPicPr>
              <p:cNvPr id="413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4" name="TextBox 413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cclweb008</a:t>
                </a:r>
                <a:endParaRPr lang="ko-KR" altLang="en-US" sz="800" b="1" dirty="0"/>
              </a:p>
            </p:txBody>
          </p:sp>
        </p:grpSp>
      </p:grpSp>
      <p:grpSp>
        <p:nvGrpSpPr>
          <p:cNvPr id="419" name="그룹 418"/>
          <p:cNvGrpSpPr/>
          <p:nvPr/>
        </p:nvGrpSpPr>
        <p:grpSpPr>
          <a:xfrm>
            <a:off x="3122320" y="5328273"/>
            <a:ext cx="2696477" cy="768725"/>
            <a:chOff x="1861948" y="178154"/>
            <a:chExt cx="2696477" cy="768725"/>
          </a:xfrm>
        </p:grpSpPr>
        <p:grpSp>
          <p:nvGrpSpPr>
            <p:cNvPr id="420" name="그룹 419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42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8" name="TextBox 427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cclwas009</a:t>
                </a:r>
                <a:endParaRPr lang="ko-KR" altLang="en-US" sz="800" b="1" dirty="0"/>
              </a:p>
            </p:txBody>
          </p:sp>
          <p:pic>
            <p:nvPicPr>
              <p:cNvPr id="42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30" name="TextBox 429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cclwas010</a:t>
                </a:r>
                <a:endParaRPr lang="ko-KR" altLang="en-US" sz="800" b="1" dirty="0"/>
              </a:p>
            </p:txBody>
          </p:sp>
        </p:grpSp>
        <p:grpSp>
          <p:nvGrpSpPr>
            <p:cNvPr id="421" name="그룹 420"/>
            <p:cNvGrpSpPr/>
            <p:nvPr/>
          </p:nvGrpSpPr>
          <p:grpSpPr>
            <a:xfrm>
              <a:off x="1861948" y="183465"/>
              <a:ext cx="2612592" cy="763414"/>
              <a:chOff x="645393" y="1400631"/>
              <a:chExt cx="2612592" cy="763414"/>
            </a:xfrm>
          </p:grpSpPr>
          <p:pic>
            <p:nvPicPr>
              <p:cNvPr id="42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3" name="TextBox 422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cclweb009</a:t>
                </a:r>
                <a:endParaRPr lang="ko-KR" altLang="en-US" sz="800" b="1" dirty="0"/>
              </a:p>
            </p:txBody>
          </p:sp>
          <p:sp>
            <p:nvSpPr>
              <p:cNvPr id="424" name="TextBox 423"/>
              <p:cNvSpPr txBox="1"/>
              <p:nvPr/>
            </p:nvSpPr>
            <p:spPr>
              <a:xfrm>
                <a:off x="645393" y="1825491"/>
                <a:ext cx="26125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유지관리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교통</a:t>
                </a:r>
                <a:r>
                  <a:rPr lang="en-US" altLang="ko-KR" sz="800" dirty="0" smtClean="0"/>
                  <a:t>) </a:t>
                </a:r>
                <a:r>
                  <a:rPr lang="ko-KR" altLang="en-US" sz="800" dirty="0" smtClean="0"/>
                  <a:t>정보통신시설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노면온도예측</a:t>
                </a:r>
                <a:r>
                  <a:rPr lang="en-US" altLang="ko-KR" sz="800" dirty="0" smtClean="0"/>
                  <a:t>,</a:t>
                </a:r>
              </a:p>
              <a:p>
                <a:r>
                  <a:rPr lang="ko-KR" altLang="en-US" sz="800" dirty="0" err="1" smtClean="0"/>
                  <a:t>원클릭상황관리</a:t>
                </a:r>
                <a:endParaRPr lang="ko-KR" altLang="en-US" sz="800" dirty="0"/>
              </a:p>
            </p:txBody>
          </p:sp>
          <p:pic>
            <p:nvPicPr>
              <p:cNvPr id="42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6" name="TextBox 425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cclweb010</a:t>
                </a:r>
                <a:endParaRPr lang="ko-KR" altLang="en-US" sz="800" b="1" dirty="0"/>
              </a:p>
            </p:txBody>
          </p:sp>
        </p:grpSp>
      </p:grpSp>
      <p:grpSp>
        <p:nvGrpSpPr>
          <p:cNvPr id="455" name="그룹 454"/>
          <p:cNvGrpSpPr/>
          <p:nvPr/>
        </p:nvGrpSpPr>
        <p:grpSpPr>
          <a:xfrm>
            <a:off x="3283345" y="2426780"/>
            <a:ext cx="1310757" cy="969072"/>
            <a:chOff x="3247667" y="2387920"/>
            <a:chExt cx="1310757" cy="969072"/>
          </a:xfrm>
        </p:grpSpPr>
        <p:grpSp>
          <p:nvGrpSpPr>
            <p:cNvPr id="438" name="그룹 226"/>
            <p:cNvGrpSpPr>
              <a:grpSpLocks noChangeAspect="1"/>
            </p:cNvGrpSpPr>
            <p:nvPr/>
          </p:nvGrpSpPr>
          <p:grpSpPr bwMode="auto">
            <a:xfrm>
              <a:off x="3701832" y="2387920"/>
              <a:ext cx="347066" cy="424800"/>
              <a:chOff x="4665741" y="1812569"/>
              <a:chExt cx="1191524" cy="1458401"/>
            </a:xfrm>
          </p:grpSpPr>
          <p:pic>
            <p:nvPicPr>
              <p:cNvPr id="441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813449"/>
                <a:ext cx="1012120" cy="14570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2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39" name="TextBox 438"/>
            <p:cNvSpPr txBox="1"/>
            <p:nvPr/>
          </p:nvSpPr>
          <p:spPr>
            <a:xfrm>
              <a:off x="3489291" y="272992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/>
                <a:t>p</a:t>
              </a:r>
              <a:r>
                <a:rPr lang="en-US" altLang="ko-KR" sz="800" b="1" dirty="0" smtClean="0"/>
                <a:t>780-b3</a:t>
              </a:r>
              <a:endParaRPr lang="ko-KR" altLang="en-US" sz="800" b="1" dirty="0"/>
            </a:p>
          </p:txBody>
        </p:sp>
        <p:sp>
          <p:nvSpPr>
            <p:cNvPr id="440" name="TextBox 439"/>
            <p:cNvSpPr txBox="1"/>
            <p:nvPr/>
          </p:nvSpPr>
          <p:spPr>
            <a:xfrm>
              <a:off x="3247667" y="2895327"/>
              <a:ext cx="13107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유지관리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재난</a:t>
              </a:r>
              <a:r>
                <a:rPr lang="en-US" altLang="ko-KR" sz="800" dirty="0" smtClean="0"/>
                <a:t>DB /</a:t>
              </a:r>
            </a:p>
            <a:p>
              <a:r>
                <a:rPr lang="ko-KR" altLang="en-US" sz="800" dirty="0" smtClean="0"/>
                <a:t>오수처리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노면온도예측 등 </a:t>
              </a:r>
              <a:r>
                <a:rPr lang="en-US" altLang="ko-KR" sz="800" dirty="0" smtClean="0"/>
                <a:t>DB</a:t>
              </a:r>
              <a:endParaRPr lang="ko-KR" altLang="en-US" sz="800" dirty="0"/>
            </a:p>
          </p:txBody>
        </p:sp>
      </p:grpSp>
      <p:grpSp>
        <p:nvGrpSpPr>
          <p:cNvPr id="443" name="그룹 442"/>
          <p:cNvGrpSpPr/>
          <p:nvPr/>
        </p:nvGrpSpPr>
        <p:grpSpPr>
          <a:xfrm>
            <a:off x="3239811" y="4336208"/>
            <a:ext cx="1433818" cy="640304"/>
            <a:chOff x="645393" y="1400631"/>
            <a:chExt cx="1433818" cy="640304"/>
          </a:xfrm>
        </p:grpSpPr>
        <p:pic>
          <p:nvPicPr>
            <p:cNvPr id="444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5" name="TextBox 444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mapsvr1</a:t>
              </a:r>
              <a:endParaRPr lang="ko-KR" altLang="en-US" sz="800" b="1" dirty="0"/>
            </a:p>
          </p:txBody>
        </p:sp>
        <p:sp>
          <p:nvSpPr>
            <p:cNvPr id="446" name="TextBox 445"/>
            <p:cNvSpPr txBox="1"/>
            <p:nvPr/>
          </p:nvSpPr>
          <p:spPr>
            <a:xfrm>
              <a:off x="645393" y="1825491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전자지도</a:t>
              </a:r>
              <a:r>
                <a:rPr lang="en-US" altLang="ko-KR" sz="800" dirty="0" smtClean="0"/>
                <a:t>, Map </a:t>
              </a:r>
              <a:r>
                <a:rPr lang="ko-KR" altLang="en-US" sz="800" dirty="0" smtClean="0"/>
                <a:t>관리</a:t>
              </a:r>
              <a:endParaRPr lang="ko-KR" altLang="en-US" sz="800" dirty="0"/>
            </a:p>
          </p:txBody>
        </p:sp>
        <p:pic>
          <p:nvPicPr>
            <p:cNvPr id="447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8" name="TextBox 447"/>
            <p:cNvSpPr txBox="1"/>
            <p:nvPr/>
          </p:nvSpPr>
          <p:spPr>
            <a:xfrm>
              <a:off x="1301653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mapsvr2</a:t>
              </a:r>
              <a:endParaRPr lang="ko-KR" altLang="en-US" sz="800" b="1" dirty="0"/>
            </a:p>
          </p:txBody>
        </p:sp>
      </p:grpSp>
      <p:grpSp>
        <p:nvGrpSpPr>
          <p:cNvPr id="449" name="그룹 448"/>
          <p:cNvGrpSpPr/>
          <p:nvPr/>
        </p:nvGrpSpPr>
        <p:grpSpPr>
          <a:xfrm>
            <a:off x="4599302" y="4331142"/>
            <a:ext cx="1433818" cy="763414"/>
            <a:chOff x="645393" y="1400631"/>
            <a:chExt cx="1433818" cy="763414"/>
          </a:xfrm>
        </p:grpSpPr>
        <p:pic>
          <p:nvPicPr>
            <p:cNvPr id="450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1" name="TextBox 450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ccadsvr1</a:t>
              </a:r>
              <a:endParaRPr lang="ko-KR" altLang="en-US" sz="800" b="1" dirty="0"/>
            </a:p>
          </p:txBody>
        </p:sp>
        <p:sp>
          <p:nvSpPr>
            <p:cNvPr id="452" name="TextBox 451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유지관리 </a:t>
              </a:r>
              <a:r>
                <a:rPr lang="ko-KR" altLang="en-US" sz="800" dirty="0" err="1" smtClean="0"/>
                <a:t>캐드라이센스</a:t>
              </a:r>
              <a:r>
                <a:rPr lang="en-US" altLang="ko-KR" sz="800" dirty="0" smtClean="0"/>
                <a:t>,</a:t>
              </a:r>
            </a:p>
            <a:p>
              <a:r>
                <a:rPr lang="ko-KR" altLang="en-US" sz="800" dirty="0" smtClean="0"/>
                <a:t>도면관리</a:t>
              </a:r>
              <a:endParaRPr lang="ko-KR" altLang="en-US" sz="800" dirty="0"/>
            </a:p>
          </p:txBody>
        </p:sp>
        <p:pic>
          <p:nvPicPr>
            <p:cNvPr id="45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4" name="TextBox 453"/>
            <p:cNvSpPr txBox="1"/>
            <p:nvPr/>
          </p:nvSpPr>
          <p:spPr>
            <a:xfrm>
              <a:off x="1301653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ccadsvr2</a:t>
              </a:r>
              <a:endParaRPr lang="ko-KR" altLang="en-US" sz="800" b="1" dirty="0"/>
            </a:p>
          </p:txBody>
        </p:sp>
      </p:grpSp>
      <p:grpSp>
        <p:nvGrpSpPr>
          <p:cNvPr id="456" name="그룹 455"/>
          <p:cNvGrpSpPr/>
          <p:nvPr/>
        </p:nvGrpSpPr>
        <p:grpSpPr>
          <a:xfrm>
            <a:off x="6837455" y="5276676"/>
            <a:ext cx="1310757" cy="845961"/>
            <a:chOff x="3247667" y="2387920"/>
            <a:chExt cx="1310757" cy="845961"/>
          </a:xfrm>
        </p:grpSpPr>
        <p:grpSp>
          <p:nvGrpSpPr>
            <p:cNvPr id="457" name="그룹 226"/>
            <p:cNvGrpSpPr>
              <a:grpSpLocks noChangeAspect="1"/>
            </p:cNvGrpSpPr>
            <p:nvPr/>
          </p:nvGrpSpPr>
          <p:grpSpPr bwMode="auto">
            <a:xfrm>
              <a:off x="3701832" y="2387920"/>
              <a:ext cx="347066" cy="424800"/>
              <a:chOff x="4665741" y="1812569"/>
              <a:chExt cx="1191524" cy="1458401"/>
            </a:xfrm>
          </p:grpSpPr>
          <p:pic>
            <p:nvPicPr>
              <p:cNvPr id="460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813449"/>
                <a:ext cx="1012120" cy="14570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1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58" name="TextBox 457"/>
            <p:cNvSpPr txBox="1"/>
            <p:nvPr/>
          </p:nvSpPr>
          <p:spPr>
            <a:xfrm>
              <a:off x="3489291" y="272992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err="1" smtClean="0"/>
                <a:t>chtcdb</a:t>
              </a:r>
              <a:endParaRPr lang="ko-KR" altLang="en-US" sz="800" b="1" dirty="0"/>
            </a:p>
          </p:txBody>
        </p:sp>
        <p:sp>
          <p:nvSpPr>
            <p:cNvPr id="459" name="TextBox 458"/>
            <p:cNvSpPr txBox="1"/>
            <p:nvPr/>
          </p:nvSpPr>
          <p:spPr>
            <a:xfrm>
              <a:off x="3247667" y="2895327"/>
              <a:ext cx="13107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정보통신시설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관리시스템 </a:t>
              </a:r>
              <a:r>
                <a:rPr lang="en-US" altLang="ko-KR" sz="800" dirty="0" smtClean="0"/>
                <a:t>DB</a:t>
              </a:r>
              <a:endParaRPr lang="ko-KR" altLang="en-US" sz="800" dirty="0"/>
            </a:p>
          </p:txBody>
        </p:sp>
      </p:grpSp>
      <p:grpSp>
        <p:nvGrpSpPr>
          <p:cNvPr id="462" name="그룹 461"/>
          <p:cNvGrpSpPr/>
          <p:nvPr/>
        </p:nvGrpSpPr>
        <p:grpSpPr>
          <a:xfrm>
            <a:off x="5706988" y="5334556"/>
            <a:ext cx="1567286" cy="763414"/>
            <a:chOff x="592763" y="1400631"/>
            <a:chExt cx="1567286" cy="763414"/>
          </a:xfrm>
        </p:grpSpPr>
        <p:pic>
          <p:nvPicPr>
            <p:cNvPr id="46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4" name="TextBox 463"/>
            <p:cNvSpPr txBox="1"/>
            <p:nvPr/>
          </p:nvSpPr>
          <p:spPr>
            <a:xfrm>
              <a:off x="592763" y="1657765"/>
              <a:ext cx="8669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mobileintwas1</a:t>
              </a:r>
              <a:endParaRPr lang="ko-KR" altLang="en-US" sz="800" b="1" dirty="0"/>
            </a:p>
          </p:txBody>
        </p:sp>
        <p:sp>
          <p:nvSpPr>
            <p:cNvPr id="465" name="TextBox 464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(</a:t>
              </a:r>
              <a:r>
                <a:rPr lang="ko-KR" altLang="en-US" sz="800" dirty="0" err="1" smtClean="0"/>
                <a:t>가시설</a:t>
              </a:r>
              <a:r>
                <a:rPr lang="ko-KR" altLang="en-US" sz="800" dirty="0" smtClean="0"/>
                <a:t> </a:t>
              </a:r>
              <a:r>
                <a:rPr lang="ko-KR" altLang="en-US" sz="800" dirty="0" err="1" smtClean="0"/>
                <a:t>하이브리드앱</a:t>
              </a:r>
              <a:r>
                <a:rPr lang="en-US" altLang="ko-KR" sz="800" dirty="0" smtClean="0"/>
                <a:t>), </a:t>
              </a:r>
              <a:r>
                <a:rPr lang="ko-KR" altLang="en-US" sz="800" dirty="0" smtClean="0"/>
                <a:t>정보통신시설 </a:t>
              </a:r>
              <a:r>
                <a:rPr lang="ko-KR" altLang="en-US" sz="800" dirty="0" err="1" smtClean="0"/>
                <a:t>앱</a:t>
              </a:r>
              <a:endParaRPr lang="ko-KR" altLang="en-US" sz="800" dirty="0"/>
            </a:p>
          </p:txBody>
        </p:sp>
        <p:pic>
          <p:nvPicPr>
            <p:cNvPr id="466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7" name="TextBox 466"/>
            <p:cNvSpPr txBox="1"/>
            <p:nvPr/>
          </p:nvSpPr>
          <p:spPr>
            <a:xfrm>
              <a:off x="1301652" y="1657765"/>
              <a:ext cx="85839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mobileintwas2</a:t>
              </a:r>
              <a:endParaRPr lang="ko-KR" altLang="en-US" sz="800" b="1" dirty="0"/>
            </a:p>
          </p:txBody>
        </p:sp>
      </p:grpSp>
      <p:grpSp>
        <p:nvGrpSpPr>
          <p:cNvPr id="468" name="그룹 467"/>
          <p:cNvGrpSpPr/>
          <p:nvPr/>
        </p:nvGrpSpPr>
        <p:grpSpPr>
          <a:xfrm>
            <a:off x="4777990" y="2536654"/>
            <a:ext cx="1433818" cy="637849"/>
            <a:chOff x="4722957" y="178154"/>
            <a:chExt cx="1433818" cy="637849"/>
          </a:xfrm>
        </p:grpSpPr>
        <p:pic>
          <p:nvPicPr>
            <p:cNvPr id="469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0" name="TextBox 469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tmswas1</a:t>
              </a:r>
              <a:endParaRPr lang="ko-KR" altLang="en-US" sz="800" b="1" dirty="0"/>
            </a:p>
          </p:txBody>
        </p:sp>
        <p:sp>
          <p:nvSpPr>
            <p:cNvPr id="471" name="TextBox 470"/>
            <p:cNvSpPr txBox="1"/>
            <p:nvPr/>
          </p:nvSpPr>
          <p:spPr>
            <a:xfrm>
              <a:off x="4722957" y="600559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터널관리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전기시설물관리</a:t>
              </a:r>
              <a:endParaRPr lang="ko-KR" altLang="en-US" sz="800" dirty="0"/>
            </a:p>
          </p:txBody>
        </p:sp>
        <p:pic>
          <p:nvPicPr>
            <p:cNvPr id="472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5611608" y="18127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3" name="TextBox 472"/>
            <p:cNvSpPr txBox="1"/>
            <p:nvPr/>
          </p:nvSpPr>
          <p:spPr>
            <a:xfrm>
              <a:off x="5373783" y="43615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tmswas2</a:t>
              </a:r>
              <a:endParaRPr lang="ko-KR" altLang="en-US" sz="800" b="1" dirty="0"/>
            </a:p>
          </p:txBody>
        </p:sp>
      </p:grpSp>
      <p:grpSp>
        <p:nvGrpSpPr>
          <p:cNvPr id="484" name="그룹 483"/>
          <p:cNvGrpSpPr/>
          <p:nvPr/>
        </p:nvGrpSpPr>
        <p:grpSpPr>
          <a:xfrm>
            <a:off x="4843130" y="3224940"/>
            <a:ext cx="1350550" cy="852132"/>
            <a:chOff x="6698794" y="3120288"/>
            <a:chExt cx="1350550" cy="852132"/>
          </a:xfrm>
        </p:grpSpPr>
        <p:grpSp>
          <p:nvGrpSpPr>
            <p:cNvPr id="475" name="그룹 226"/>
            <p:cNvGrpSpPr>
              <a:grpSpLocks noChangeAspect="1"/>
            </p:cNvGrpSpPr>
            <p:nvPr/>
          </p:nvGrpSpPr>
          <p:grpSpPr bwMode="auto">
            <a:xfrm>
              <a:off x="6911335" y="3126459"/>
              <a:ext cx="347066" cy="424800"/>
              <a:chOff x="4665741" y="1812569"/>
              <a:chExt cx="1191524" cy="1458401"/>
            </a:xfrm>
          </p:grpSpPr>
          <p:pic>
            <p:nvPicPr>
              <p:cNvPr id="478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813449"/>
                <a:ext cx="1012120" cy="14570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9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76" name="TextBox 475"/>
            <p:cNvSpPr txBox="1"/>
            <p:nvPr/>
          </p:nvSpPr>
          <p:spPr>
            <a:xfrm>
              <a:off x="6698794" y="3468464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tmsdb1</a:t>
              </a:r>
              <a:endParaRPr lang="ko-KR" altLang="en-US" sz="800" b="1" dirty="0"/>
            </a:p>
          </p:txBody>
        </p:sp>
        <p:sp>
          <p:nvSpPr>
            <p:cNvPr id="477" name="TextBox 476"/>
            <p:cNvSpPr txBox="1"/>
            <p:nvPr/>
          </p:nvSpPr>
          <p:spPr>
            <a:xfrm>
              <a:off x="6738587" y="3633866"/>
              <a:ext cx="13107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터널관리</a:t>
              </a:r>
              <a:r>
                <a:rPr lang="en-US" altLang="ko-KR" sz="800" dirty="0" smtClean="0"/>
                <a:t>,</a:t>
              </a:r>
            </a:p>
            <a:p>
              <a:r>
                <a:rPr lang="ko-KR" altLang="en-US" sz="800" dirty="0" smtClean="0"/>
                <a:t>전기시설물관리 </a:t>
              </a:r>
              <a:r>
                <a:rPr lang="en-US" altLang="ko-KR" sz="800" dirty="0" smtClean="0"/>
                <a:t>DB</a:t>
              </a:r>
              <a:endParaRPr lang="ko-KR" altLang="en-US" sz="800" dirty="0"/>
            </a:p>
          </p:txBody>
        </p:sp>
        <p:grpSp>
          <p:nvGrpSpPr>
            <p:cNvPr id="480" name="그룹 226"/>
            <p:cNvGrpSpPr>
              <a:grpSpLocks noChangeAspect="1"/>
            </p:cNvGrpSpPr>
            <p:nvPr/>
          </p:nvGrpSpPr>
          <p:grpSpPr bwMode="auto">
            <a:xfrm>
              <a:off x="7484327" y="3120288"/>
              <a:ext cx="347066" cy="424800"/>
              <a:chOff x="4665741" y="1812569"/>
              <a:chExt cx="1191524" cy="1458401"/>
            </a:xfrm>
          </p:grpSpPr>
          <p:pic>
            <p:nvPicPr>
              <p:cNvPr id="481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813449"/>
                <a:ext cx="1012120" cy="14570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2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83" name="TextBox 482"/>
            <p:cNvSpPr txBox="1"/>
            <p:nvPr/>
          </p:nvSpPr>
          <p:spPr>
            <a:xfrm>
              <a:off x="7271786" y="3462293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tmsdb2</a:t>
              </a:r>
              <a:endParaRPr lang="ko-KR" altLang="en-US" sz="800" b="1" dirty="0"/>
            </a:p>
          </p:txBody>
        </p:sp>
      </p:grpSp>
      <p:grpSp>
        <p:nvGrpSpPr>
          <p:cNvPr id="553" name="그룹 552"/>
          <p:cNvGrpSpPr/>
          <p:nvPr/>
        </p:nvGrpSpPr>
        <p:grpSpPr>
          <a:xfrm>
            <a:off x="6289594" y="2544450"/>
            <a:ext cx="1589446" cy="2403116"/>
            <a:chOff x="7908888" y="3583401"/>
            <a:chExt cx="1589446" cy="2403116"/>
          </a:xfrm>
        </p:grpSpPr>
        <p:grpSp>
          <p:nvGrpSpPr>
            <p:cNvPr id="485" name="그룹 484"/>
            <p:cNvGrpSpPr/>
            <p:nvPr/>
          </p:nvGrpSpPr>
          <p:grpSpPr>
            <a:xfrm>
              <a:off x="7931048" y="3583401"/>
              <a:ext cx="1567286" cy="763414"/>
              <a:chOff x="592763" y="1400631"/>
              <a:chExt cx="1567286" cy="763414"/>
            </a:xfrm>
          </p:grpSpPr>
          <p:pic>
            <p:nvPicPr>
              <p:cNvPr id="486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87" name="TextBox 486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tclap1</a:t>
                </a:r>
                <a:endParaRPr lang="ko-KR" altLang="en-US" sz="800" b="1" dirty="0"/>
              </a:p>
            </p:txBody>
          </p:sp>
          <p:sp>
            <p:nvSpPr>
              <p:cNvPr id="488" name="TextBox 487"/>
              <p:cNvSpPr txBox="1"/>
              <p:nvPr/>
            </p:nvSpPr>
            <p:spPr>
              <a:xfrm>
                <a:off x="645393" y="1825491"/>
                <a:ext cx="14338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교통통합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사고분석포탈</a:t>
                </a:r>
                <a:r>
                  <a:rPr lang="en-US" altLang="ko-KR" sz="800" dirty="0" smtClean="0"/>
                  <a:t>)</a:t>
                </a:r>
              </a:p>
              <a:p>
                <a:r>
                  <a:rPr lang="en-US" altLang="ko-KR" sz="800" dirty="0" smtClean="0"/>
                  <a:t>AP WEB</a:t>
                </a:r>
                <a:endParaRPr lang="ko-KR" altLang="en-US" sz="800" dirty="0"/>
              </a:p>
            </p:txBody>
          </p:sp>
          <p:pic>
            <p:nvPicPr>
              <p:cNvPr id="48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0" name="TextBox 489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tclap2</a:t>
                </a:r>
                <a:endParaRPr lang="ko-KR" altLang="en-US" sz="800" b="1" dirty="0"/>
              </a:p>
            </p:txBody>
          </p:sp>
        </p:grpSp>
        <p:grpSp>
          <p:nvGrpSpPr>
            <p:cNvPr id="491" name="그룹 490"/>
            <p:cNvGrpSpPr/>
            <p:nvPr/>
          </p:nvGrpSpPr>
          <p:grpSpPr>
            <a:xfrm>
              <a:off x="7908888" y="4365104"/>
              <a:ext cx="1567286" cy="640304"/>
              <a:chOff x="592763" y="1400631"/>
              <a:chExt cx="1567286" cy="640304"/>
            </a:xfrm>
          </p:grpSpPr>
          <p:pic>
            <p:nvPicPr>
              <p:cNvPr id="49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3" name="TextBox 492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tclapwas1</a:t>
                </a:r>
                <a:endParaRPr lang="ko-KR" altLang="en-US" sz="800" b="1" dirty="0"/>
              </a:p>
            </p:txBody>
          </p:sp>
          <p:sp>
            <p:nvSpPr>
              <p:cNvPr id="494" name="TextBox 493"/>
              <p:cNvSpPr txBox="1"/>
              <p:nvPr/>
            </p:nvSpPr>
            <p:spPr>
              <a:xfrm>
                <a:off x="645393" y="1825491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교통통합 </a:t>
                </a:r>
                <a:r>
                  <a:rPr lang="en-US" altLang="ko-KR" sz="800" dirty="0" smtClean="0"/>
                  <a:t>AP WAS</a:t>
                </a:r>
                <a:endParaRPr lang="ko-KR" altLang="en-US" sz="800" dirty="0"/>
              </a:p>
            </p:txBody>
          </p:sp>
          <p:pic>
            <p:nvPicPr>
              <p:cNvPr id="49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6" name="TextBox 495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tclapwas2</a:t>
                </a:r>
                <a:endParaRPr lang="ko-KR" altLang="en-US" sz="800" b="1" dirty="0"/>
              </a:p>
            </p:txBody>
          </p:sp>
        </p:grpSp>
        <p:sp>
          <p:nvSpPr>
            <p:cNvPr id="499" name="TextBox 498"/>
            <p:cNvSpPr txBox="1"/>
            <p:nvPr/>
          </p:nvSpPr>
          <p:spPr>
            <a:xfrm>
              <a:off x="7985975" y="536135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err="1" smtClean="0"/>
                <a:t>tcetl</a:t>
              </a:r>
              <a:endParaRPr lang="ko-KR" altLang="en-US" sz="800" b="1" dirty="0"/>
            </a:p>
          </p:txBody>
        </p:sp>
        <p:grpSp>
          <p:nvGrpSpPr>
            <p:cNvPr id="508" name="그룹 507"/>
            <p:cNvGrpSpPr/>
            <p:nvPr/>
          </p:nvGrpSpPr>
          <p:grpSpPr>
            <a:xfrm>
              <a:off x="8025768" y="5019347"/>
              <a:ext cx="636719" cy="845961"/>
              <a:chOff x="8025768" y="5019347"/>
              <a:chExt cx="636719" cy="845961"/>
            </a:xfrm>
          </p:grpSpPr>
          <p:grpSp>
            <p:nvGrpSpPr>
              <p:cNvPr id="498" name="그룹 226"/>
              <p:cNvGrpSpPr>
                <a:grpSpLocks noChangeAspect="1"/>
              </p:cNvGrpSpPr>
              <p:nvPr/>
            </p:nvGrpSpPr>
            <p:grpSpPr bwMode="auto">
              <a:xfrm>
                <a:off x="8198516" y="5019347"/>
                <a:ext cx="347066" cy="424800"/>
                <a:chOff x="4665741" y="1812569"/>
                <a:chExt cx="1191524" cy="1458401"/>
              </a:xfrm>
            </p:grpSpPr>
            <p:pic>
              <p:nvPicPr>
                <p:cNvPr id="505" name="Picture 190" descr="Server sm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666726" y="1813449"/>
                  <a:ext cx="1012120" cy="1457080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6" name="Picture 4" descr="https://cdn0.iconfinder.com/data/icons/small-n-flat/24/678113-database-128.pn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117949" y="2531022"/>
                  <a:ext cx="739505" cy="739508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500" name="TextBox 499"/>
              <p:cNvSpPr txBox="1"/>
              <p:nvPr/>
            </p:nvSpPr>
            <p:spPr>
              <a:xfrm>
                <a:off x="8025768" y="5526754"/>
                <a:ext cx="63671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교통통합</a:t>
                </a:r>
                <a:endParaRPr lang="en-US" altLang="ko-KR" sz="800" dirty="0" smtClean="0"/>
              </a:p>
              <a:p>
                <a:r>
                  <a:rPr lang="en-US" altLang="ko-KR" sz="800" dirty="0" smtClean="0"/>
                  <a:t>ETL</a:t>
                </a:r>
                <a:r>
                  <a:rPr lang="ko-KR" altLang="en-US" sz="800" dirty="0" smtClean="0"/>
                  <a:t>서버</a:t>
                </a:r>
                <a:endParaRPr lang="ko-KR" altLang="en-US" sz="800" dirty="0"/>
              </a:p>
            </p:txBody>
          </p:sp>
        </p:grpSp>
        <p:grpSp>
          <p:nvGrpSpPr>
            <p:cNvPr id="509" name="그룹 508"/>
            <p:cNvGrpSpPr/>
            <p:nvPr/>
          </p:nvGrpSpPr>
          <p:grpSpPr>
            <a:xfrm>
              <a:off x="8607240" y="5013432"/>
              <a:ext cx="777558" cy="973085"/>
              <a:chOff x="8607240" y="5013432"/>
              <a:chExt cx="777558" cy="973085"/>
            </a:xfrm>
          </p:grpSpPr>
          <p:grpSp>
            <p:nvGrpSpPr>
              <p:cNvPr id="501" name="그룹 226"/>
              <p:cNvGrpSpPr>
                <a:grpSpLocks noChangeAspect="1"/>
              </p:cNvGrpSpPr>
              <p:nvPr/>
            </p:nvGrpSpPr>
            <p:grpSpPr bwMode="auto">
              <a:xfrm>
                <a:off x="8820068" y="5013432"/>
                <a:ext cx="346834" cy="424416"/>
                <a:chOff x="4832454" y="1813448"/>
                <a:chExt cx="1190728" cy="1457082"/>
              </a:xfrm>
            </p:grpSpPr>
            <p:pic>
              <p:nvPicPr>
                <p:cNvPr id="503" name="Picture 190" descr="Server sm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832454" y="1813448"/>
                  <a:ext cx="1012119" cy="1457079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4" name="Picture 4" descr="https://cdn0.iconfinder.com/data/icons/small-n-flat/24/678113-database-128.pn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283678" y="2531024"/>
                  <a:ext cx="739504" cy="73950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502" name="TextBox 501"/>
              <p:cNvSpPr txBox="1"/>
              <p:nvPr/>
            </p:nvSpPr>
            <p:spPr>
              <a:xfrm>
                <a:off x="8607240" y="535518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tcdb2</a:t>
                </a:r>
                <a:endParaRPr lang="ko-KR" altLang="en-US" sz="800" b="1" dirty="0"/>
              </a:p>
            </p:txBody>
          </p:sp>
          <p:sp>
            <p:nvSpPr>
              <p:cNvPr id="507" name="TextBox 506"/>
              <p:cNvSpPr txBox="1"/>
              <p:nvPr/>
            </p:nvSpPr>
            <p:spPr>
              <a:xfrm>
                <a:off x="8673681" y="5524852"/>
                <a:ext cx="6367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교통사고분석포털</a:t>
                </a:r>
                <a:r>
                  <a:rPr lang="en-US" altLang="ko-KR" sz="800" dirty="0" smtClean="0"/>
                  <a:t>DB</a:t>
                </a:r>
                <a:endParaRPr lang="ko-KR" altLang="en-US" sz="800" dirty="0"/>
              </a:p>
            </p:txBody>
          </p:sp>
        </p:grpSp>
      </p:grpSp>
      <p:grpSp>
        <p:nvGrpSpPr>
          <p:cNvPr id="554" name="그룹 553"/>
          <p:cNvGrpSpPr/>
          <p:nvPr/>
        </p:nvGrpSpPr>
        <p:grpSpPr>
          <a:xfrm>
            <a:off x="7843906" y="2517578"/>
            <a:ext cx="1717606" cy="2764962"/>
            <a:chOff x="5947643" y="2395314"/>
            <a:chExt cx="1717606" cy="2764962"/>
          </a:xfrm>
        </p:grpSpPr>
        <p:pic>
          <p:nvPicPr>
            <p:cNvPr id="511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6185468" y="239532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" name="TextBox 511"/>
            <p:cNvSpPr txBox="1"/>
            <p:nvPr/>
          </p:nvSpPr>
          <p:spPr>
            <a:xfrm>
              <a:off x="5947643" y="265020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tsrasgat1</a:t>
              </a:r>
              <a:endParaRPr lang="ko-KR" altLang="en-US" sz="800" b="1" dirty="0"/>
            </a:p>
          </p:txBody>
        </p:sp>
        <p:sp>
          <p:nvSpPr>
            <p:cNvPr id="513" name="TextBox 512"/>
            <p:cNvSpPr txBox="1"/>
            <p:nvPr/>
          </p:nvSpPr>
          <p:spPr>
            <a:xfrm>
              <a:off x="6111470" y="2817732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스마트제한차량 분석 수집</a:t>
              </a:r>
              <a:endParaRPr lang="ko-KR" altLang="en-US" sz="800" dirty="0"/>
            </a:p>
          </p:txBody>
        </p:sp>
        <p:pic>
          <p:nvPicPr>
            <p:cNvPr id="514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6645515" y="2398450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5" name="TextBox 514"/>
            <p:cNvSpPr txBox="1"/>
            <p:nvPr/>
          </p:nvSpPr>
          <p:spPr>
            <a:xfrm>
              <a:off x="6407690" y="2653328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tsrasgat2</a:t>
              </a:r>
              <a:endParaRPr lang="ko-KR" altLang="en-US" sz="800" b="1" dirty="0"/>
            </a:p>
          </p:txBody>
        </p:sp>
        <p:pic>
          <p:nvPicPr>
            <p:cNvPr id="526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7125516" y="239531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7" name="TextBox 526"/>
            <p:cNvSpPr txBox="1"/>
            <p:nvPr/>
          </p:nvSpPr>
          <p:spPr>
            <a:xfrm>
              <a:off x="6887691" y="265019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tsrasgat3</a:t>
              </a:r>
              <a:endParaRPr lang="ko-KR" altLang="en-US" sz="800" b="1" dirty="0"/>
            </a:p>
          </p:txBody>
        </p:sp>
        <p:grpSp>
          <p:nvGrpSpPr>
            <p:cNvPr id="528" name="그룹 527"/>
            <p:cNvGrpSpPr/>
            <p:nvPr/>
          </p:nvGrpSpPr>
          <p:grpSpPr>
            <a:xfrm>
              <a:off x="6070490" y="3046971"/>
              <a:ext cx="1567286" cy="640304"/>
              <a:chOff x="592763" y="1400631"/>
              <a:chExt cx="1567286" cy="640304"/>
            </a:xfrm>
          </p:grpSpPr>
          <p:pic>
            <p:nvPicPr>
              <p:cNvPr id="52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0" name="TextBox 529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tsrasweb1</a:t>
                </a:r>
                <a:endParaRPr lang="ko-KR" altLang="en-US" sz="800" b="1" dirty="0"/>
              </a:p>
            </p:txBody>
          </p:sp>
          <p:sp>
            <p:nvSpPr>
              <p:cNvPr id="531" name="TextBox 530"/>
              <p:cNvSpPr txBox="1"/>
              <p:nvPr/>
            </p:nvSpPr>
            <p:spPr>
              <a:xfrm>
                <a:off x="645393" y="1825491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스마트제한차량 분석</a:t>
                </a:r>
                <a:endParaRPr lang="ko-KR" altLang="en-US" sz="800" dirty="0"/>
              </a:p>
            </p:txBody>
          </p:sp>
          <p:pic>
            <p:nvPicPr>
              <p:cNvPr id="53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3" name="TextBox 532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tsrasweb2</a:t>
                </a:r>
                <a:endParaRPr lang="ko-KR" altLang="en-US" sz="800" b="1" dirty="0"/>
              </a:p>
            </p:txBody>
          </p:sp>
        </p:grpSp>
        <p:grpSp>
          <p:nvGrpSpPr>
            <p:cNvPr id="534" name="그룹 533"/>
            <p:cNvGrpSpPr/>
            <p:nvPr/>
          </p:nvGrpSpPr>
          <p:grpSpPr>
            <a:xfrm>
              <a:off x="6048330" y="3685282"/>
              <a:ext cx="1567286" cy="640304"/>
              <a:chOff x="592763" y="1400631"/>
              <a:chExt cx="1567286" cy="640304"/>
            </a:xfrm>
          </p:grpSpPr>
          <p:pic>
            <p:nvPicPr>
              <p:cNvPr id="53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6" name="TextBox 535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tsraswas1</a:t>
                </a:r>
                <a:endParaRPr lang="ko-KR" altLang="en-US" sz="800" b="1" dirty="0"/>
              </a:p>
            </p:txBody>
          </p:sp>
          <p:sp>
            <p:nvSpPr>
              <p:cNvPr id="537" name="TextBox 536"/>
              <p:cNvSpPr txBox="1"/>
              <p:nvPr/>
            </p:nvSpPr>
            <p:spPr>
              <a:xfrm>
                <a:off x="645393" y="1825491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/>
                  <a:t>스마트제한차량 분석</a:t>
                </a:r>
              </a:p>
            </p:txBody>
          </p:sp>
          <p:pic>
            <p:nvPicPr>
              <p:cNvPr id="538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9" name="TextBox 538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tsraswas2</a:t>
                </a:r>
                <a:endParaRPr lang="ko-KR" altLang="en-US" sz="800" b="1" dirty="0"/>
              </a:p>
            </p:txBody>
          </p:sp>
        </p:grpSp>
        <p:grpSp>
          <p:nvGrpSpPr>
            <p:cNvPr id="552" name="그룹 551"/>
            <p:cNvGrpSpPr/>
            <p:nvPr/>
          </p:nvGrpSpPr>
          <p:grpSpPr>
            <a:xfrm>
              <a:off x="6265020" y="4314315"/>
              <a:ext cx="1210521" cy="845961"/>
              <a:chOff x="6265020" y="4314315"/>
              <a:chExt cx="1210521" cy="845961"/>
            </a:xfrm>
          </p:grpSpPr>
          <p:sp>
            <p:nvSpPr>
              <p:cNvPr id="540" name="TextBox 539"/>
              <p:cNvSpPr txBox="1"/>
              <p:nvPr/>
            </p:nvSpPr>
            <p:spPr>
              <a:xfrm>
                <a:off x="6436192" y="4656320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err="1" smtClean="0"/>
                  <a:t>tsrasdb</a:t>
                </a:r>
                <a:endParaRPr lang="ko-KR" altLang="en-US" sz="800" b="1" dirty="0"/>
              </a:p>
            </p:txBody>
          </p:sp>
          <p:grpSp>
            <p:nvGrpSpPr>
              <p:cNvPr id="541" name="그룹 540"/>
              <p:cNvGrpSpPr/>
              <p:nvPr/>
            </p:nvGrpSpPr>
            <p:grpSpPr>
              <a:xfrm>
                <a:off x="6265020" y="4314315"/>
                <a:ext cx="1210521" cy="845961"/>
                <a:chOff x="7814803" y="5019347"/>
                <a:chExt cx="1210521" cy="845961"/>
              </a:xfrm>
            </p:grpSpPr>
            <p:grpSp>
              <p:nvGrpSpPr>
                <p:cNvPr id="542" name="그룹 226"/>
                <p:cNvGrpSpPr>
                  <a:grpSpLocks noChangeAspect="1"/>
                </p:cNvGrpSpPr>
                <p:nvPr/>
              </p:nvGrpSpPr>
              <p:grpSpPr bwMode="auto">
                <a:xfrm>
                  <a:off x="8198516" y="5019347"/>
                  <a:ext cx="347066" cy="424800"/>
                  <a:chOff x="4665741" y="1812569"/>
                  <a:chExt cx="1191524" cy="1458401"/>
                </a:xfrm>
              </p:grpSpPr>
              <p:pic>
                <p:nvPicPr>
                  <p:cNvPr id="544" name="Picture 190" descr="Server sm"/>
                  <p:cNvPicPr>
                    <a:picLocks noChangeAspect="1" noChangeArrowheads="1"/>
                  </p:cNvPicPr>
                  <p:nvPr/>
                </p:nvPicPr>
                <p:blipFill>
                  <a:blip r:embed="rId5"/>
                  <a:srcRect/>
                  <a:stretch>
                    <a:fillRect/>
                  </a:stretch>
                </p:blipFill>
                <p:spPr bwMode="auto">
                  <a:xfrm>
                    <a:off x="4666726" y="1813449"/>
                    <a:ext cx="1012120" cy="1457080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45" name="Picture 4" descr="https://cdn0.iconfinder.com/data/icons/small-n-flat/24/678113-database-128.png"/>
                  <p:cNvPicPr>
                    <a:picLocks noChangeAspect="1" noChangeArrowheads="1"/>
                  </p:cNvPicPr>
                  <p:nvPr/>
                </p:nvPicPr>
                <p:blipFill>
                  <a:blip r:embed="rId6"/>
                  <a:srcRect/>
                  <a:stretch>
                    <a:fillRect/>
                  </a:stretch>
                </p:blipFill>
                <p:spPr bwMode="auto">
                  <a:xfrm>
                    <a:off x="5117949" y="2531022"/>
                    <a:ext cx="739505" cy="739508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</p:grpSp>
            <p:sp>
              <p:nvSpPr>
                <p:cNvPr id="543" name="TextBox 542"/>
                <p:cNvSpPr txBox="1"/>
                <p:nvPr/>
              </p:nvSpPr>
              <p:spPr>
                <a:xfrm>
                  <a:off x="7814803" y="5526754"/>
                  <a:ext cx="121052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800" dirty="0"/>
                    <a:t>스마트제한차량 </a:t>
                  </a:r>
                  <a:r>
                    <a:rPr lang="ko-KR" altLang="en-US" sz="800" dirty="0" smtClean="0"/>
                    <a:t>분석 </a:t>
                  </a:r>
                  <a:r>
                    <a:rPr lang="en-US" altLang="ko-KR" sz="800" dirty="0" smtClean="0"/>
                    <a:t>DB</a:t>
                  </a:r>
                  <a:endParaRPr lang="ko-KR" altLang="en-US" sz="800" dirty="0"/>
                </a:p>
              </p:txBody>
            </p:sp>
          </p:grpSp>
        </p:grpSp>
      </p:grpSp>
      <p:sp>
        <p:nvSpPr>
          <p:cNvPr id="556" name="Rectangle 1166"/>
          <p:cNvSpPr>
            <a:spLocks noChangeArrowheads="1"/>
          </p:cNvSpPr>
          <p:nvPr/>
        </p:nvSpPr>
        <p:spPr bwMode="auto">
          <a:xfrm>
            <a:off x="705239" y="4149079"/>
            <a:ext cx="2490483" cy="1731544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7" name="Rectangle 1166"/>
          <p:cNvSpPr>
            <a:spLocks noChangeArrowheads="1"/>
          </p:cNvSpPr>
          <p:nvPr/>
        </p:nvSpPr>
        <p:spPr bwMode="auto">
          <a:xfrm>
            <a:off x="3224481" y="5197671"/>
            <a:ext cx="2531219" cy="945287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8" name="Rectangle 1166"/>
          <p:cNvSpPr>
            <a:spLocks noChangeArrowheads="1"/>
          </p:cNvSpPr>
          <p:nvPr/>
        </p:nvSpPr>
        <p:spPr bwMode="auto">
          <a:xfrm>
            <a:off x="4858456" y="2414538"/>
            <a:ext cx="1281344" cy="1734541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9" name="Rectangle 1166"/>
          <p:cNvSpPr>
            <a:spLocks noChangeArrowheads="1"/>
          </p:cNvSpPr>
          <p:nvPr/>
        </p:nvSpPr>
        <p:spPr bwMode="auto">
          <a:xfrm>
            <a:off x="7924224" y="2411087"/>
            <a:ext cx="1543595" cy="2842795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0" name="Rectangle 1166"/>
          <p:cNvSpPr>
            <a:spLocks noChangeArrowheads="1"/>
          </p:cNvSpPr>
          <p:nvPr/>
        </p:nvSpPr>
        <p:spPr bwMode="auto">
          <a:xfrm>
            <a:off x="5786561" y="5196064"/>
            <a:ext cx="2088297" cy="95669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1" name="Rectangle 1166"/>
          <p:cNvSpPr>
            <a:spLocks noChangeArrowheads="1"/>
          </p:cNvSpPr>
          <p:nvPr/>
        </p:nvSpPr>
        <p:spPr bwMode="auto">
          <a:xfrm>
            <a:off x="6292248" y="2405749"/>
            <a:ext cx="1558465" cy="2552202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2" name="AutoShape 39"/>
          <p:cNvSpPr>
            <a:spLocks noChangeArrowheads="1"/>
          </p:cNvSpPr>
          <p:nvPr/>
        </p:nvSpPr>
        <p:spPr bwMode="auto">
          <a:xfrm>
            <a:off x="1121938" y="2346580"/>
            <a:ext cx="1496326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설계</a:t>
            </a:r>
            <a:r>
              <a:rPr lang="en-US" altLang="ko-KR" sz="800" b="1" dirty="0" smtClean="0"/>
              <a:t>/</a:t>
            </a:r>
            <a:r>
              <a:rPr lang="ko-KR" altLang="en-US" sz="800" b="1" dirty="0" smtClean="0"/>
              <a:t>건설 관리시스템</a:t>
            </a:r>
            <a:endParaRPr lang="ko-KR" altLang="en-US" sz="800" b="1" dirty="0"/>
          </a:p>
        </p:txBody>
      </p:sp>
      <p:sp>
        <p:nvSpPr>
          <p:cNvPr id="563" name="AutoShape 39"/>
          <p:cNvSpPr>
            <a:spLocks noChangeArrowheads="1"/>
          </p:cNvSpPr>
          <p:nvPr/>
        </p:nvSpPr>
        <p:spPr bwMode="auto">
          <a:xfrm>
            <a:off x="1130102" y="4066608"/>
            <a:ext cx="14976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도로유지 관리시스템</a:t>
            </a:r>
            <a:endParaRPr lang="ko-KR" altLang="en-US" sz="800" b="1" dirty="0"/>
          </a:p>
        </p:txBody>
      </p:sp>
      <p:sp>
        <p:nvSpPr>
          <p:cNvPr id="564" name="AutoShape 39"/>
          <p:cNvSpPr>
            <a:spLocks noChangeArrowheads="1"/>
          </p:cNvSpPr>
          <p:nvPr/>
        </p:nvSpPr>
        <p:spPr bwMode="auto">
          <a:xfrm>
            <a:off x="4883981" y="2340586"/>
            <a:ext cx="1224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시설물 원격 관리시스템</a:t>
            </a:r>
            <a:endParaRPr lang="ko-KR" altLang="en-US" sz="800" b="1" dirty="0"/>
          </a:p>
        </p:txBody>
      </p:sp>
      <p:sp>
        <p:nvSpPr>
          <p:cNvPr id="565" name="AutoShape 39"/>
          <p:cNvSpPr>
            <a:spLocks noChangeArrowheads="1"/>
          </p:cNvSpPr>
          <p:nvPr/>
        </p:nvSpPr>
        <p:spPr bwMode="auto">
          <a:xfrm>
            <a:off x="3698384" y="5123284"/>
            <a:ext cx="14976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Hi-</a:t>
            </a:r>
            <a:r>
              <a:rPr lang="ko-KR" altLang="en-US" sz="800" b="1" dirty="0" smtClean="0"/>
              <a:t>유지관리</a:t>
            </a:r>
            <a:r>
              <a:rPr lang="en-US" altLang="ko-KR" sz="800" b="1" dirty="0" smtClean="0"/>
              <a:t>(</a:t>
            </a:r>
            <a:r>
              <a:rPr lang="ko-KR" altLang="en-US" sz="800" b="1" dirty="0" smtClean="0"/>
              <a:t>교통</a:t>
            </a:r>
            <a:r>
              <a:rPr lang="en-US" altLang="ko-KR" sz="800" b="1" dirty="0" smtClean="0"/>
              <a:t>)</a:t>
            </a:r>
            <a:r>
              <a:rPr lang="ko-KR" altLang="en-US" sz="800" b="1" dirty="0" smtClean="0"/>
              <a:t> 관리시스템</a:t>
            </a:r>
            <a:endParaRPr lang="ko-KR" altLang="en-US" sz="800" b="1" dirty="0"/>
          </a:p>
        </p:txBody>
      </p:sp>
      <p:sp>
        <p:nvSpPr>
          <p:cNvPr id="566" name="AutoShape 39"/>
          <p:cNvSpPr>
            <a:spLocks noChangeArrowheads="1"/>
          </p:cNvSpPr>
          <p:nvPr/>
        </p:nvSpPr>
        <p:spPr bwMode="auto">
          <a:xfrm>
            <a:off x="8014251" y="2350430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스마트제한차량 분석시스템</a:t>
            </a:r>
            <a:endParaRPr lang="ko-KR" altLang="en-US" sz="800" b="1" dirty="0"/>
          </a:p>
        </p:txBody>
      </p:sp>
      <p:sp>
        <p:nvSpPr>
          <p:cNvPr id="567" name="AutoShape 39"/>
          <p:cNvSpPr>
            <a:spLocks noChangeArrowheads="1"/>
          </p:cNvSpPr>
          <p:nvPr/>
        </p:nvSpPr>
        <p:spPr bwMode="auto">
          <a:xfrm>
            <a:off x="6403694" y="2333640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교통사고분석포털 시스템</a:t>
            </a:r>
            <a:endParaRPr lang="ko-KR" altLang="en-US" sz="800" b="1" dirty="0"/>
          </a:p>
        </p:txBody>
      </p:sp>
      <p:sp>
        <p:nvSpPr>
          <p:cNvPr id="568" name="AutoShape 39"/>
          <p:cNvSpPr>
            <a:spLocks noChangeArrowheads="1"/>
          </p:cNvSpPr>
          <p:nvPr/>
        </p:nvSpPr>
        <p:spPr bwMode="auto">
          <a:xfrm>
            <a:off x="6177136" y="5123284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Hi-</a:t>
            </a:r>
            <a:r>
              <a:rPr lang="en-US" altLang="ko-KR" sz="800" b="1" dirty="0" err="1" smtClean="0"/>
              <a:t>moffice</a:t>
            </a:r>
            <a:r>
              <a:rPr lang="en-US" altLang="ko-KR" sz="800" b="1" dirty="0" smtClean="0"/>
              <a:t> </a:t>
            </a:r>
            <a:r>
              <a:rPr lang="ko-KR" altLang="en-US" sz="800" b="1" dirty="0" err="1" smtClean="0"/>
              <a:t>모바일</a:t>
            </a:r>
            <a:r>
              <a:rPr lang="en-US" altLang="ko-KR" sz="800" b="1" dirty="0"/>
              <a:t> </a:t>
            </a:r>
            <a:r>
              <a:rPr lang="ko-KR" altLang="en-US" sz="800" b="1" dirty="0" smtClean="0"/>
              <a:t>웹</a:t>
            </a:r>
            <a:r>
              <a:rPr lang="en-US" altLang="ko-KR" sz="800" b="1" dirty="0" smtClean="0"/>
              <a:t>/</a:t>
            </a:r>
            <a:r>
              <a:rPr lang="ko-KR" altLang="en-US" sz="800" b="1" dirty="0" err="1"/>
              <a:t>앱</a:t>
            </a:r>
            <a:endParaRPr lang="ko-KR" altLang="en-US" sz="800" b="1" dirty="0"/>
          </a:p>
        </p:txBody>
      </p:sp>
      <p:sp>
        <p:nvSpPr>
          <p:cNvPr id="239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2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 </a:t>
            </a: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AS-IS </a:t>
            </a:r>
            <a:r>
              <a:rPr lang="ko-KR" altLang="en-US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시스템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구성도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이슈 및 변경 대상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240" name="Rectangle 1166"/>
          <p:cNvSpPr>
            <a:spLocks noChangeArrowheads="1"/>
          </p:cNvSpPr>
          <p:nvPr/>
        </p:nvSpPr>
        <p:spPr bwMode="auto">
          <a:xfrm>
            <a:off x="4214486" y="961954"/>
            <a:ext cx="1373131" cy="21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외부</a:t>
            </a:r>
            <a:r>
              <a:rPr lang="en-US" altLang="ko-KR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WEB        </a:t>
            </a: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내부</a:t>
            </a:r>
            <a:r>
              <a:rPr lang="en-US" altLang="ko-KR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WAS</a:t>
            </a: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cxnSp>
        <p:nvCxnSpPr>
          <p:cNvPr id="241" name="꺾인 연결선 307"/>
          <p:cNvCxnSpPr/>
          <p:nvPr/>
        </p:nvCxnSpPr>
        <p:spPr bwMode="auto">
          <a:xfrm>
            <a:off x="4766075" y="1067976"/>
            <a:ext cx="266553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42" name="Rectangle 1166"/>
          <p:cNvSpPr>
            <a:spLocks noChangeArrowheads="1"/>
          </p:cNvSpPr>
          <p:nvPr/>
        </p:nvSpPr>
        <p:spPr bwMode="auto">
          <a:xfrm>
            <a:off x="5638914" y="961954"/>
            <a:ext cx="1244848" cy="21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외부</a:t>
            </a:r>
            <a:r>
              <a:rPr lang="en-US" altLang="ko-KR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AP        </a:t>
            </a: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내부</a:t>
            </a:r>
            <a:r>
              <a: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DB</a:t>
            </a: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cxnSp>
        <p:nvCxnSpPr>
          <p:cNvPr id="243" name="꺾인 연결선 307"/>
          <p:cNvCxnSpPr/>
          <p:nvPr/>
        </p:nvCxnSpPr>
        <p:spPr bwMode="auto">
          <a:xfrm>
            <a:off x="6105128" y="1067976"/>
            <a:ext cx="266553" cy="0"/>
          </a:xfrm>
          <a:prstGeom prst="straightConnector1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44" name="폭발 2 243"/>
          <p:cNvSpPr/>
          <p:nvPr/>
        </p:nvSpPr>
        <p:spPr bwMode="auto">
          <a:xfrm>
            <a:off x="6974418" y="919146"/>
            <a:ext cx="443507" cy="315244"/>
          </a:xfrm>
          <a:prstGeom prst="irregularSeal2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EOS</a:t>
            </a:r>
            <a:endParaRPr kumimoji="1" lang="ko-KR" alt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" name="Rectangle 1166"/>
          <p:cNvSpPr>
            <a:spLocks noChangeArrowheads="1"/>
          </p:cNvSpPr>
          <p:nvPr/>
        </p:nvSpPr>
        <p:spPr bwMode="auto">
          <a:xfrm>
            <a:off x="7447850" y="961954"/>
            <a:ext cx="2011174" cy="21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신규 </a:t>
            </a:r>
            <a:r>
              <a:rPr lang="en-US" altLang="ko-KR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: </a:t>
            </a: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통합포털</a:t>
            </a:r>
            <a:r>
              <a: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/</a:t>
            </a:r>
            <a:r>
              <a:rPr lang="ko-KR" altLang="en-US" sz="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빅데이터</a:t>
            </a:r>
            <a:r>
              <a: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/</a:t>
            </a:r>
            <a:r>
              <a:rPr lang="en-US" altLang="ko-KR" sz="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IoT</a:t>
            </a:r>
            <a:r>
              <a: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/</a:t>
            </a: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통합도면</a:t>
            </a: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cxnSp>
        <p:nvCxnSpPr>
          <p:cNvPr id="246" name="꺾인 연결선 245"/>
          <p:cNvCxnSpPr>
            <a:stCxn id="128" idx="2"/>
            <a:endCxn id="562" idx="0"/>
          </p:cNvCxnSpPr>
          <p:nvPr/>
        </p:nvCxnSpPr>
        <p:spPr bwMode="auto">
          <a:xfrm rot="16200000" flipH="1">
            <a:off x="1524934" y="2001412"/>
            <a:ext cx="182535" cy="507799"/>
          </a:xfrm>
          <a:prstGeom prst="bentConnector3">
            <a:avLst>
              <a:gd name="adj1" fmla="val 20778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47" name="꺾인 연결선 246"/>
          <p:cNvCxnSpPr>
            <a:stCxn id="298" idx="2"/>
            <a:endCxn id="563" idx="0"/>
          </p:cNvCxnSpPr>
          <p:nvPr/>
        </p:nvCxnSpPr>
        <p:spPr bwMode="auto">
          <a:xfrm rot="5400000">
            <a:off x="1244868" y="2673405"/>
            <a:ext cx="2027237" cy="759168"/>
          </a:xfrm>
          <a:prstGeom prst="bentConnector3">
            <a:avLst>
              <a:gd name="adj1" fmla="val 94730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48" name="꺾인 연결선 247"/>
          <p:cNvCxnSpPr>
            <a:stCxn id="304" idx="2"/>
            <a:endCxn id="565" idx="0"/>
          </p:cNvCxnSpPr>
          <p:nvPr/>
        </p:nvCxnSpPr>
        <p:spPr bwMode="auto">
          <a:xfrm rot="16200000" flipH="1">
            <a:off x="2547369" y="3223468"/>
            <a:ext cx="2960803" cy="838827"/>
          </a:xfrm>
          <a:prstGeom prst="bentConnector3">
            <a:avLst>
              <a:gd name="adj1" fmla="val 1358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49" name="꺾인 연결선 248"/>
          <p:cNvCxnSpPr>
            <a:stCxn id="326" idx="2"/>
            <a:endCxn id="441" idx="3"/>
          </p:cNvCxnSpPr>
          <p:nvPr/>
        </p:nvCxnSpPr>
        <p:spPr bwMode="auto">
          <a:xfrm rot="5400000">
            <a:off x="3939816" y="2262286"/>
            <a:ext cx="469748" cy="284168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50" name="꺾인 연결선 249"/>
          <p:cNvCxnSpPr>
            <a:stCxn id="332" idx="2"/>
            <a:endCxn id="441" idx="3"/>
          </p:cNvCxnSpPr>
          <p:nvPr/>
        </p:nvCxnSpPr>
        <p:spPr bwMode="auto">
          <a:xfrm rot="5400000">
            <a:off x="4273736" y="1925911"/>
            <a:ext cx="472203" cy="954462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51" name="꺾인 연결선 250"/>
          <p:cNvCxnSpPr>
            <a:stCxn id="336" idx="2"/>
            <a:endCxn id="441" idx="3"/>
          </p:cNvCxnSpPr>
          <p:nvPr/>
        </p:nvCxnSpPr>
        <p:spPr bwMode="auto">
          <a:xfrm rot="5400000">
            <a:off x="4796175" y="1405469"/>
            <a:ext cx="470207" cy="1997343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52" name="꺾인 연결선 251"/>
          <p:cNvCxnSpPr>
            <a:stCxn id="348" idx="2"/>
            <a:endCxn id="568" idx="0"/>
          </p:cNvCxnSpPr>
          <p:nvPr/>
        </p:nvCxnSpPr>
        <p:spPr bwMode="auto">
          <a:xfrm rot="5400000">
            <a:off x="6309540" y="2732236"/>
            <a:ext cx="2942645" cy="1839451"/>
          </a:xfrm>
          <a:prstGeom prst="bentConnector3">
            <a:avLst>
              <a:gd name="adj1" fmla="val 95575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53" name="꺾인 연결선 252"/>
          <p:cNvCxnSpPr>
            <a:stCxn id="342" idx="2"/>
            <a:endCxn id="441" idx="3"/>
          </p:cNvCxnSpPr>
          <p:nvPr/>
        </p:nvCxnSpPr>
        <p:spPr bwMode="auto">
          <a:xfrm rot="5400000">
            <a:off x="5444247" y="757397"/>
            <a:ext cx="470207" cy="3293487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54" name="폭발 2 253"/>
          <p:cNvSpPr/>
          <p:nvPr/>
        </p:nvSpPr>
        <p:spPr bwMode="auto">
          <a:xfrm>
            <a:off x="8758870" y="4396972"/>
            <a:ext cx="443507" cy="315244"/>
          </a:xfrm>
          <a:prstGeom prst="irregularSeal2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EOS</a:t>
            </a:r>
            <a:endParaRPr kumimoji="1" lang="ko-KR" alt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5" name="폭발 2 254"/>
          <p:cNvSpPr/>
          <p:nvPr/>
        </p:nvSpPr>
        <p:spPr bwMode="auto">
          <a:xfrm>
            <a:off x="7438923" y="5208940"/>
            <a:ext cx="443507" cy="315244"/>
          </a:xfrm>
          <a:prstGeom prst="irregularSeal2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EOS</a:t>
            </a:r>
            <a:endParaRPr kumimoji="1" lang="ko-KR" alt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283" name="꺾인 연결선 282"/>
          <p:cNvCxnSpPr>
            <a:stCxn id="342" idx="2"/>
            <a:endCxn id="481" idx="3"/>
          </p:cNvCxnSpPr>
          <p:nvPr/>
        </p:nvCxnSpPr>
        <p:spPr bwMode="auto">
          <a:xfrm rot="5400000">
            <a:off x="5990743" y="2102053"/>
            <a:ext cx="1268367" cy="1402334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84" name="꺾인 연결선 283"/>
          <p:cNvCxnSpPr>
            <a:stCxn id="342" idx="2"/>
            <a:endCxn id="478" idx="3"/>
          </p:cNvCxnSpPr>
          <p:nvPr/>
        </p:nvCxnSpPr>
        <p:spPr bwMode="auto">
          <a:xfrm rot="5400000">
            <a:off x="5701161" y="1818643"/>
            <a:ext cx="1274538" cy="1975326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85" name="꺾인 연결선 284"/>
          <p:cNvCxnSpPr>
            <a:stCxn id="304" idx="2"/>
          </p:cNvCxnSpPr>
          <p:nvPr/>
        </p:nvCxnSpPr>
        <p:spPr bwMode="auto">
          <a:xfrm rot="16200000" flipH="1">
            <a:off x="3444045" y="2326792"/>
            <a:ext cx="2932077" cy="2603453"/>
          </a:xfrm>
          <a:prstGeom prst="bentConnector3">
            <a:avLst>
              <a:gd name="adj1" fmla="val 1272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59" name="꺾인 연결선 258"/>
          <p:cNvCxnSpPr>
            <a:stCxn id="336" idx="2"/>
            <a:endCxn id="478" idx="0"/>
          </p:cNvCxnSpPr>
          <p:nvPr/>
        </p:nvCxnSpPr>
        <p:spPr bwMode="auto">
          <a:xfrm rot="5400000">
            <a:off x="5085491" y="2286909"/>
            <a:ext cx="1062330" cy="826586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62" name="꺾인 연결선 261"/>
          <p:cNvCxnSpPr>
            <a:stCxn id="336" idx="2"/>
            <a:endCxn id="481" idx="0"/>
          </p:cNvCxnSpPr>
          <p:nvPr/>
        </p:nvCxnSpPr>
        <p:spPr bwMode="auto">
          <a:xfrm rot="5400000">
            <a:off x="5375073" y="2570319"/>
            <a:ext cx="1056159" cy="253594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0910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그룹 280"/>
          <p:cNvGrpSpPr/>
          <p:nvPr/>
        </p:nvGrpSpPr>
        <p:grpSpPr>
          <a:xfrm>
            <a:off x="354242" y="1336052"/>
            <a:ext cx="8991246" cy="5102758"/>
            <a:chOff x="379394" y="1547500"/>
            <a:chExt cx="8991246" cy="5102758"/>
          </a:xfrm>
        </p:grpSpPr>
        <p:grpSp>
          <p:nvGrpSpPr>
            <p:cNvPr id="2" name="그룹 1"/>
            <p:cNvGrpSpPr/>
            <p:nvPr/>
          </p:nvGrpSpPr>
          <p:grpSpPr>
            <a:xfrm>
              <a:off x="379394" y="1547500"/>
              <a:ext cx="8991246" cy="879478"/>
              <a:chOff x="379394" y="1547500"/>
              <a:chExt cx="8991246" cy="879478"/>
            </a:xfrm>
          </p:grpSpPr>
          <p:sp>
            <p:nvSpPr>
              <p:cNvPr id="276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666112" cy="879478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77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9783"/>
                <a:ext cx="272504" cy="871106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D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M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Z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278" name="그룹 277"/>
            <p:cNvGrpSpPr/>
            <p:nvPr/>
          </p:nvGrpSpPr>
          <p:grpSpPr>
            <a:xfrm>
              <a:off x="379394" y="2492897"/>
              <a:ext cx="8991246" cy="4157361"/>
              <a:chOff x="379394" y="1547500"/>
              <a:chExt cx="8991246" cy="940304"/>
            </a:xfrm>
          </p:grpSpPr>
          <p:sp>
            <p:nvSpPr>
              <p:cNvPr id="279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666112" cy="940304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80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9783"/>
                <a:ext cx="272504" cy="938021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업</a:t>
                </a:r>
                <a:endParaRPr lang="en-US" altLang="ko-KR" sz="1200" b="1" kern="1200" noProof="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120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무</a:t>
                </a:r>
                <a:endParaRPr kumimoji="0" lang="en-US" altLang="ko-KR" sz="1200" b="1" i="0" u="none" strike="noStrike" kern="120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망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</p:grpSp>
      <p:sp>
        <p:nvSpPr>
          <p:cNvPr id="555" name="Rectangle 1166"/>
          <p:cNvSpPr>
            <a:spLocks noChangeArrowheads="1"/>
          </p:cNvSpPr>
          <p:nvPr/>
        </p:nvSpPr>
        <p:spPr bwMode="auto">
          <a:xfrm>
            <a:off x="735719" y="2492393"/>
            <a:ext cx="2490483" cy="1614344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80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2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 </a:t>
            </a: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AS-IS </a:t>
            </a:r>
            <a:r>
              <a:rPr lang="ko-KR" altLang="en-US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시스템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구성도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서버 자원 및 서비스 현황 및 부하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, IP,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시스템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SW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등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282" name="AutoShape 41"/>
          <p:cNvSpPr>
            <a:spLocks noChangeArrowheads="1"/>
          </p:cNvSpPr>
          <p:nvPr/>
        </p:nvSpPr>
        <p:spPr bwMode="auto">
          <a:xfrm rot="10800000" flipV="1">
            <a:off x="388125" y="6474939"/>
            <a:ext cx="3759952" cy="338436"/>
          </a:xfrm>
          <a:prstGeom prst="roundRect">
            <a:avLst>
              <a:gd name="adj" fmla="val 1444"/>
            </a:avLst>
          </a:prstGeom>
          <a:solidFill>
            <a:schemeClr val="bg1"/>
          </a:solidFill>
          <a:ln w="3175" algn="ctr">
            <a:solidFill>
              <a:srgbClr val="808080"/>
            </a:solidFill>
            <a:prstDash val="dash"/>
            <a:round/>
            <a:headEnd type="none" w="sm" len="sm"/>
            <a:tailEnd type="none" w="sm" len="sm"/>
          </a:ln>
        </p:spPr>
        <p:txBody>
          <a:bodyPr lIns="0" tIns="36000" rIns="0" bIns="0" anchor="ctr" anchorCtr="0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88900" indent="-88900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ko-KR" altLang="en-US" sz="1000" b="1" dirty="0" smtClean="0">
                <a:solidFill>
                  <a:srgbClr val="000000"/>
                </a:solidFill>
                <a:latin typeface="+mn-ea"/>
                <a:ea typeface="+mn-ea"/>
              </a:rPr>
              <a:t>  범례</a:t>
            </a:r>
          </a:p>
        </p:txBody>
      </p:sp>
      <p:sp>
        <p:nvSpPr>
          <p:cNvPr id="286" name="Text Box 12"/>
          <p:cNvSpPr txBox="1">
            <a:spLocks noChangeArrowheads="1"/>
          </p:cNvSpPr>
          <p:nvPr/>
        </p:nvSpPr>
        <p:spPr bwMode="auto">
          <a:xfrm>
            <a:off x="2340000" y="6513020"/>
            <a:ext cx="69762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단독서버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7" name="Text Box 12"/>
          <p:cNvSpPr txBox="1">
            <a:spLocks noChangeArrowheads="1"/>
          </p:cNvSpPr>
          <p:nvPr/>
        </p:nvSpPr>
        <p:spPr bwMode="auto">
          <a:xfrm>
            <a:off x="1237425" y="6503967"/>
            <a:ext cx="69762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err="1" smtClean="0">
                <a:solidFill>
                  <a:srgbClr val="000000"/>
                </a:solidFill>
                <a:latin typeface="+mn-ea"/>
                <a:ea typeface="+mn-ea"/>
              </a:rPr>
              <a:t>클라우드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8" name="Text Box 12"/>
          <p:cNvSpPr txBox="1">
            <a:spLocks noChangeArrowheads="1"/>
          </p:cNvSpPr>
          <p:nvPr/>
        </p:nvSpPr>
        <p:spPr bwMode="auto">
          <a:xfrm>
            <a:off x="3484113" y="6513020"/>
            <a:ext cx="620683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en-US" altLang="ko-KR" sz="1000" smtClean="0">
                <a:solidFill>
                  <a:srgbClr val="000000"/>
                </a:solidFill>
                <a:latin typeface="+mn-ea"/>
                <a:ea typeface="+mn-ea"/>
              </a:rPr>
              <a:t>DB</a:t>
            </a:r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서버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289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917298" y="6517705"/>
            <a:ext cx="315790" cy="2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" name="Picture 23" descr="국민-단체"/>
          <p:cNvPicPr>
            <a:picLocks noChangeAspect="1" noChangeArrowheads="1"/>
          </p:cNvPicPr>
          <p:nvPr/>
        </p:nvPicPr>
        <p:blipFill>
          <a:blip r:embed="rId4" cstate="print"/>
          <a:srcRect l="10213" t="13544" r="10213" b="4453"/>
          <a:stretch>
            <a:fillRect/>
          </a:stretch>
        </p:blipFill>
        <p:spPr bwMode="auto">
          <a:xfrm>
            <a:off x="2079211" y="6501997"/>
            <a:ext cx="200554" cy="27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1" name="그룹 226"/>
          <p:cNvGrpSpPr>
            <a:grpSpLocks noChangeAspect="1"/>
          </p:cNvGrpSpPr>
          <p:nvPr/>
        </p:nvGrpSpPr>
        <p:grpSpPr bwMode="auto">
          <a:xfrm>
            <a:off x="3133212" y="6517705"/>
            <a:ext cx="226738" cy="277200"/>
            <a:chOff x="4665741" y="1812569"/>
            <a:chExt cx="1191524" cy="1458401"/>
          </a:xfrm>
        </p:grpSpPr>
        <p:pic>
          <p:nvPicPr>
            <p:cNvPr id="292" name="Picture 190" descr="Server sm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66726" y="1813449"/>
              <a:ext cx="1012120" cy="14570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3" name="Picture 4" descr="https://cdn0.iconfinder.com/data/icons/small-n-flat/24/678113-database-128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117949" y="2531022"/>
              <a:ext cx="739505" cy="73950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556" name="Rectangle 1166"/>
          <p:cNvSpPr>
            <a:spLocks noChangeArrowheads="1"/>
          </p:cNvSpPr>
          <p:nvPr/>
        </p:nvSpPr>
        <p:spPr bwMode="auto">
          <a:xfrm>
            <a:off x="735719" y="4361752"/>
            <a:ext cx="2490483" cy="1731544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7" name="Rectangle 1166"/>
          <p:cNvSpPr>
            <a:spLocks noChangeArrowheads="1"/>
          </p:cNvSpPr>
          <p:nvPr/>
        </p:nvSpPr>
        <p:spPr bwMode="auto">
          <a:xfrm>
            <a:off x="3254961" y="5366415"/>
            <a:ext cx="2562135" cy="858197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8" name="Rectangle 1166"/>
          <p:cNvSpPr>
            <a:spLocks noChangeArrowheads="1"/>
          </p:cNvSpPr>
          <p:nvPr/>
        </p:nvSpPr>
        <p:spPr bwMode="auto">
          <a:xfrm>
            <a:off x="4607760" y="2414538"/>
            <a:ext cx="1281344" cy="1734541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9" name="Rectangle 1166"/>
          <p:cNvSpPr>
            <a:spLocks noChangeArrowheads="1"/>
          </p:cNvSpPr>
          <p:nvPr/>
        </p:nvSpPr>
        <p:spPr bwMode="auto">
          <a:xfrm>
            <a:off x="7627397" y="2417157"/>
            <a:ext cx="1543595" cy="2842795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0" name="Rectangle 1166"/>
          <p:cNvSpPr>
            <a:spLocks noChangeArrowheads="1"/>
          </p:cNvSpPr>
          <p:nvPr/>
        </p:nvSpPr>
        <p:spPr bwMode="auto">
          <a:xfrm>
            <a:off x="5895874" y="5366453"/>
            <a:ext cx="2065415" cy="858159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1" name="Rectangle 1166"/>
          <p:cNvSpPr>
            <a:spLocks noChangeArrowheads="1"/>
          </p:cNvSpPr>
          <p:nvPr/>
        </p:nvSpPr>
        <p:spPr bwMode="auto">
          <a:xfrm>
            <a:off x="5965555" y="2409662"/>
            <a:ext cx="1558465" cy="2552202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2" name="AutoShape 39"/>
          <p:cNvSpPr>
            <a:spLocks noChangeArrowheads="1"/>
          </p:cNvSpPr>
          <p:nvPr/>
        </p:nvSpPr>
        <p:spPr bwMode="auto">
          <a:xfrm>
            <a:off x="1152418" y="2420888"/>
            <a:ext cx="1496326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설계</a:t>
            </a:r>
            <a:r>
              <a:rPr lang="en-US" altLang="ko-KR" sz="800" b="1" dirty="0" smtClean="0"/>
              <a:t>/</a:t>
            </a:r>
            <a:r>
              <a:rPr lang="ko-KR" altLang="en-US" sz="800" b="1" dirty="0" smtClean="0"/>
              <a:t>건설 관리시스템</a:t>
            </a:r>
            <a:endParaRPr lang="ko-KR" altLang="en-US" sz="800" b="1" dirty="0"/>
          </a:p>
        </p:txBody>
      </p:sp>
      <p:sp>
        <p:nvSpPr>
          <p:cNvPr id="563" name="AutoShape 39"/>
          <p:cNvSpPr>
            <a:spLocks noChangeArrowheads="1"/>
          </p:cNvSpPr>
          <p:nvPr/>
        </p:nvSpPr>
        <p:spPr bwMode="auto">
          <a:xfrm>
            <a:off x="1160582" y="4279281"/>
            <a:ext cx="14976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도로유지 관리시스템</a:t>
            </a:r>
            <a:endParaRPr lang="ko-KR" altLang="en-US" sz="800" b="1" dirty="0"/>
          </a:p>
        </p:txBody>
      </p:sp>
      <p:sp>
        <p:nvSpPr>
          <p:cNvPr id="564" name="AutoShape 39"/>
          <p:cNvSpPr>
            <a:spLocks noChangeArrowheads="1"/>
          </p:cNvSpPr>
          <p:nvPr/>
        </p:nvSpPr>
        <p:spPr bwMode="auto">
          <a:xfrm>
            <a:off x="4633285" y="2340586"/>
            <a:ext cx="1224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시설물 원격 관리시스템</a:t>
            </a:r>
            <a:endParaRPr lang="ko-KR" altLang="en-US" sz="800" b="1" dirty="0"/>
          </a:p>
        </p:txBody>
      </p:sp>
      <p:sp>
        <p:nvSpPr>
          <p:cNvPr id="565" name="AutoShape 39"/>
          <p:cNvSpPr>
            <a:spLocks noChangeArrowheads="1"/>
          </p:cNvSpPr>
          <p:nvPr/>
        </p:nvSpPr>
        <p:spPr bwMode="auto">
          <a:xfrm>
            <a:off x="3775472" y="5292028"/>
            <a:ext cx="14976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Hi-</a:t>
            </a:r>
            <a:r>
              <a:rPr lang="ko-KR" altLang="en-US" sz="800" b="1" dirty="0" smtClean="0"/>
              <a:t>유지관리</a:t>
            </a:r>
            <a:r>
              <a:rPr lang="en-US" altLang="ko-KR" sz="800" b="1" dirty="0" smtClean="0"/>
              <a:t>(</a:t>
            </a:r>
            <a:r>
              <a:rPr lang="ko-KR" altLang="en-US" sz="800" b="1" dirty="0" smtClean="0"/>
              <a:t>교통</a:t>
            </a:r>
            <a:r>
              <a:rPr lang="en-US" altLang="ko-KR" sz="800" b="1" dirty="0" smtClean="0"/>
              <a:t>)</a:t>
            </a:r>
            <a:r>
              <a:rPr lang="ko-KR" altLang="en-US" sz="800" b="1" dirty="0" smtClean="0"/>
              <a:t> 관리시스템</a:t>
            </a:r>
            <a:endParaRPr lang="ko-KR" altLang="en-US" sz="800" b="1" dirty="0"/>
          </a:p>
        </p:txBody>
      </p:sp>
      <p:sp>
        <p:nvSpPr>
          <p:cNvPr id="566" name="AutoShape 39"/>
          <p:cNvSpPr>
            <a:spLocks noChangeArrowheads="1"/>
          </p:cNvSpPr>
          <p:nvPr/>
        </p:nvSpPr>
        <p:spPr bwMode="auto">
          <a:xfrm>
            <a:off x="7717424" y="2356500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스마트제한차량 분석시스템</a:t>
            </a:r>
            <a:endParaRPr lang="ko-KR" altLang="en-US" sz="800" b="1" dirty="0"/>
          </a:p>
        </p:txBody>
      </p:sp>
      <p:sp>
        <p:nvSpPr>
          <p:cNvPr id="567" name="AutoShape 39"/>
          <p:cNvSpPr>
            <a:spLocks noChangeArrowheads="1"/>
          </p:cNvSpPr>
          <p:nvPr/>
        </p:nvSpPr>
        <p:spPr bwMode="auto">
          <a:xfrm>
            <a:off x="6077001" y="2337553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교통사고분석포털 시스템</a:t>
            </a:r>
            <a:endParaRPr lang="ko-KR" altLang="en-US" sz="800" b="1" dirty="0"/>
          </a:p>
        </p:txBody>
      </p:sp>
      <p:sp>
        <p:nvSpPr>
          <p:cNvPr id="568" name="AutoShape 39"/>
          <p:cNvSpPr>
            <a:spLocks noChangeArrowheads="1"/>
          </p:cNvSpPr>
          <p:nvPr/>
        </p:nvSpPr>
        <p:spPr bwMode="auto">
          <a:xfrm>
            <a:off x="5997549" y="5293673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Hi-</a:t>
            </a:r>
            <a:r>
              <a:rPr lang="en-US" altLang="ko-KR" sz="800" b="1" dirty="0" err="1" smtClean="0"/>
              <a:t>moffice</a:t>
            </a:r>
            <a:r>
              <a:rPr lang="en-US" altLang="ko-KR" sz="800" b="1" dirty="0" smtClean="0"/>
              <a:t> </a:t>
            </a:r>
            <a:r>
              <a:rPr lang="ko-KR" altLang="en-US" sz="800" b="1" dirty="0" err="1" smtClean="0"/>
              <a:t>모바일</a:t>
            </a:r>
            <a:r>
              <a:rPr lang="en-US" altLang="ko-KR" sz="800" b="1" dirty="0"/>
              <a:t> </a:t>
            </a:r>
            <a:r>
              <a:rPr lang="ko-KR" altLang="en-US" sz="800" b="1" dirty="0" smtClean="0"/>
              <a:t>웹</a:t>
            </a:r>
            <a:r>
              <a:rPr lang="en-US" altLang="ko-KR" sz="800" b="1" dirty="0" smtClean="0"/>
              <a:t>/</a:t>
            </a:r>
            <a:r>
              <a:rPr lang="ko-KR" altLang="en-US" sz="800" b="1" dirty="0" err="1"/>
              <a:t>앱</a:t>
            </a:r>
            <a:endParaRPr lang="ko-KR" altLang="en-US" sz="800" b="1" dirty="0"/>
          </a:p>
        </p:txBody>
      </p:sp>
      <p:graphicFrame>
        <p:nvGraphicFramePr>
          <p:cNvPr id="240" name="표 2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444301"/>
              </p:ext>
            </p:extLst>
          </p:nvPr>
        </p:nvGraphicFramePr>
        <p:xfrm>
          <a:off x="719968" y="1442617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chiconweb1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9.6/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7.9/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128.200.98.12~15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128.200.98.10/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hicon,hidin,ksanjeon,hibim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5" name="표 2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834593"/>
              </p:ext>
            </p:extLst>
          </p:nvPr>
        </p:nvGraphicFramePr>
        <p:xfrm>
          <a:off x="1280592" y="1442617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chiconweb2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128.200.98.112~115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128.200.98.10/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hicon,hidin,ksanjeon,hibim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6" name="표 2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9333916"/>
              </p:ext>
            </p:extLst>
          </p:nvPr>
        </p:nvGraphicFramePr>
        <p:xfrm>
          <a:off x="1965894" y="1442617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webrelay1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중계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17.9/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92.6/</a:t>
                      </a:r>
                      <a:r>
                        <a:rPr lang="ko-KR" altLang="en-US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과다</a:t>
                      </a:r>
                      <a:endParaRPr lang="ko-KR" altLang="en-US" sz="3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128.200.100.69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128.200.100.60/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biz,uportal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7" name="표 2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036137"/>
              </p:ext>
            </p:extLst>
          </p:nvPr>
        </p:nvGraphicFramePr>
        <p:xfrm>
          <a:off x="2526518" y="1442617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webrelay2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중계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34.8/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94.3/</a:t>
                      </a:r>
                      <a:r>
                        <a:rPr lang="ko-KR" altLang="en-US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과다</a:t>
                      </a:r>
                      <a:endParaRPr lang="ko-KR" altLang="en-US" sz="3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128.200.100.169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128.200.100.60/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biz,uportal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8" name="표 2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9328757"/>
              </p:ext>
            </p:extLst>
          </p:nvPr>
        </p:nvGraphicFramePr>
        <p:xfrm>
          <a:off x="3203165" y="1443108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chfmsweb1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7.9/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40.4/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128.200.98.223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180.148.181.29/hfms:8000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9" name="표 2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786210"/>
              </p:ext>
            </p:extLst>
          </p:nvPr>
        </p:nvGraphicFramePr>
        <p:xfrm>
          <a:off x="3872880" y="1443108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err="1" smtClean="0">
                          <a:solidFill>
                            <a:schemeClr val="tx1"/>
                          </a:solidFill>
                        </a:rPr>
                        <a:t>roadcp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Sun Fire 480R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연계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82/</a:t>
                      </a:r>
                      <a:r>
                        <a:rPr lang="ko-KR" altLang="en-US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과다</a:t>
                      </a:r>
                      <a:endParaRPr lang="ko-KR" altLang="en-US" sz="3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30.9/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128.200.200.153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172.16.200.153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SunOS 5.10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0" name="표 2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0026435"/>
              </p:ext>
            </p:extLst>
          </p:nvPr>
        </p:nvGraphicFramePr>
        <p:xfrm>
          <a:off x="5197957" y="1443519"/>
          <a:ext cx="554274" cy="663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sdmsgw1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Itanium 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통신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67.8/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8.6/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128.200.100.167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128.200.100.103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180.148.181.100(L4)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HP-UX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1" name="표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591710"/>
              </p:ext>
            </p:extLst>
          </p:nvPr>
        </p:nvGraphicFramePr>
        <p:xfrm>
          <a:off x="4542742" y="1443519"/>
          <a:ext cx="554274" cy="709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sdmsweb1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Itanium 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WEB/WAS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26.7/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15.7/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128.200.100.165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180.148.181.99/sewage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sdmsweb1_container2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HP-UX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4.1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JEUS 6.0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2" name="표 2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379289"/>
              </p:ext>
            </p:extLst>
          </p:nvPr>
        </p:nvGraphicFramePr>
        <p:xfrm>
          <a:off x="5759735" y="1442714"/>
          <a:ext cx="554274" cy="663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sdmsgw2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Itanium 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통신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41.6/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13.4/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128.200.100.103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180.148.181.100(L4)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HP-UX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3" name="표 2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580950"/>
              </p:ext>
            </p:extLst>
          </p:nvPr>
        </p:nvGraphicFramePr>
        <p:xfrm>
          <a:off x="6429236" y="1442153"/>
          <a:ext cx="554274" cy="663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tmsgw1</a:t>
                      </a:r>
                      <a:endParaRPr lang="ko-KR" altLang="en-US" sz="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P520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통신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73.5/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70.8/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128.200.100.167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172.16.166.63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172.16.166.104(L4)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4" name="표 2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375265"/>
              </p:ext>
            </p:extLst>
          </p:nvPr>
        </p:nvGraphicFramePr>
        <p:xfrm>
          <a:off x="6991014" y="1441348"/>
          <a:ext cx="554274" cy="663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tmsgw2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P520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통신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82/</a:t>
                      </a:r>
                      <a:r>
                        <a:rPr lang="ko-KR" altLang="en-US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과다</a:t>
                      </a:r>
                      <a:endParaRPr lang="ko-KR" altLang="en-US" sz="3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73.8/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128.200.100.168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172.16.167.63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172.16.166.104(L4)</a:t>
                      </a:r>
                      <a:endParaRPr lang="en-US" altLang="ko-KR" sz="300" kern="1200" dirty="0" smtClean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5" name="표 2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632013"/>
              </p:ext>
            </p:extLst>
          </p:nvPr>
        </p:nvGraphicFramePr>
        <p:xfrm>
          <a:off x="7664050" y="1441522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mobileintweb1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1.2/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6.6/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128.200.121.55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128.200.121.50/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hfms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CentOS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6.5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Apache 2.4.10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6" name="표 2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855466"/>
              </p:ext>
            </p:extLst>
          </p:nvPr>
        </p:nvGraphicFramePr>
        <p:xfrm>
          <a:off x="8224674" y="1441522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mobileintweb1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1.5/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5.9/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128.200.121.56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128.200.121.50/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hfms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CentOS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6.5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Apache 2.4.10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7" name="표 2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50409"/>
              </p:ext>
            </p:extLst>
          </p:nvPr>
        </p:nvGraphicFramePr>
        <p:xfrm>
          <a:off x="820154" y="2607462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29.3/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8.6/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172.16.166.12 ,112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hicon,hidin,hibim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8" name="표 2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88356"/>
              </p:ext>
            </p:extLst>
          </p:nvPr>
        </p:nvGraphicFramePr>
        <p:xfrm>
          <a:off x="1380778" y="2607462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cclweb003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2.2/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7.6/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172.16.167.12 ,112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hicon,hidin,hibim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9" name="표 2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6051780"/>
              </p:ext>
            </p:extLst>
          </p:nvPr>
        </p:nvGraphicFramePr>
        <p:xfrm>
          <a:off x="2018501" y="2607462"/>
          <a:ext cx="554274" cy="801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23.9/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43.4/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172.16.166.14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cclwas001_HiConCitis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cclwas001_HiConCitisSub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cclwas001_HiDinCitis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cclwas001_HiDinCitisSub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cclwas001_AnJeon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cclwas001_Hibim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60" name="표 2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718368"/>
              </p:ext>
            </p:extLst>
          </p:nvPr>
        </p:nvGraphicFramePr>
        <p:xfrm>
          <a:off x="2579125" y="2607462"/>
          <a:ext cx="554274" cy="801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cclwas003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32.5/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34.9/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172.16.167.14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cclwas003_HiConCitis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cclwas003_HiConCitisSub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cclwas003_HiDinCitis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cclwas003_HiDinCitisSub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cclwas003_AnJeon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cclwas003_Hibim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308003"/>
              </p:ext>
            </p:extLst>
          </p:nvPr>
        </p:nvGraphicFramePr>
        <p:xfrm>
          <a:off x="820154" y="3444963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5.1/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6.8/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172.16.166.13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172.16.166.11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hitech,hisgds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1" name="표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1858814"/>
              </p:ext>
            </p:extLst>
          </p:nvPr>
        </p:nvGraphicFramePr>
        <p:xfrm>
          <a:off x="1380778" y="3444963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cclweb004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2.9/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42.6/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172.16.166.11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hitech,hisgds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2" name="표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529726"/>
              </p:ext>
            </p:extLst>
          </p:nvPr>
        </p:nvGraphicFramePr>
        <p:xfrm>
          <a:off x="2018501" y="3444963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4.3/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17.9/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cclwas002_HiTechmap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cclwas002_HiSgds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3" name="표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072266"/>
              </p:ext>
            </p:extLst>
          </p:nvPr>
        </p:nvGraphicFramePr>
        <p:xfrm>
          <a:off x="2579125" y="3444963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cclwas004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25/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cclwas004_HiTechmap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cclwas004_HiSgds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4" name="표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811401"/>
              </p:ext>
            </p:extLst>
          </p:nvPr>
        </p:nvGraphicFramePr>
        <p:xfrm>
          <a:off x="820154" y="4479174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cclweb005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4.2/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4.3/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172.16.166.16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uroad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5" name="표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850210"/>
              </p:ext>
            </p:extLst>
          </p:nvPr>
        </p:nvGraphicFramePr>
        <p:xfrm>
          <a:off x="1380778" y="4479174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cclweb006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4.3/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172.16.167.16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uroad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6" name="표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569467"/>
              </p:ext>
            </p:extLst>
          </p:nvPr>
        </p:nvGraphicFramePr>
        <p:xfrm>
          <a:off x="2018501" y="4479174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cclwas005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64.8/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31.9/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cclwas005_uroad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7" name="표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386274"/>
              </p:ext>
            </p:extLst>
          </p:nvPr>
        </p:nvGraphicFramePr>
        <p:xfrm>
          <a:off x="2579125" y="4479174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cclwas006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61.3/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17.5/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cclwas006_uroad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8" name="표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608178"/>
              </p:ext>
            </p:extLst>
          </p:nvPr>
        </p:nvGraphicFramePr>
        <p:xfrm>
          <a:off x="820154" y="5199254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cclweb007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172.16.166.17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172.16.166.21/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alletc,structure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59" name="표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418200"/>
              </p:ext>
            </p:extLst>
          </p:nvPr>
        </p:nvGraphicFramePr>
        <p:xfrm>
          <a:off x="1380778" y="5199254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cclweb008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5.7/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172.16.167.17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172.16.166.21/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alletc,structure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0" name="표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883556"/>
              </p:ext>
            </p:extLst>
          </p:nvPr>
        </p:nvGraphicFramePr>
        <p:xfrm>
          <a:off x="2018501" y="5199254"/>
          <a:ext cx="554274" cy="663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cclwas007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25.2/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21.9/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172.16.166.19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cclwas007_alletc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cclwas007_structure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1" name="표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576516"/>
              </p:ext>
            </p:extLst>
          </p:nvPr>
        </p:nvGraphicFramePr>
        <p:xfrm>
          <a:off x="2579125" y="5199254"/>
          <a:ext cx="554274" cy="663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cclwas008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21.5/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24.2/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172.16.167.19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cclwas008_alletc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cclwas008_structure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2" name="표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089464"/>
              </p:ext>
            </p:extLst>
          </p:nvPr>
        </p:nvGraphicFramePr>
        <p:xfrm>
          <a:off x="3593803" y="2422149"/>
          <a:ext cx="554274" cy="1023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p780-b3</a:t>
                      </a:r>
                      <a:b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(e20k-a)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r>
                        <a:rPr lang="en-US" altLang="ko-KR" sz="300" dirty="0" smtClean="0"/>
                        <a:t/>
                      </a:r>
                      <a:br>
                        <a:rPr lang="en-US" altLang="ko-KR" sz="300" dirty="0" smtClean="0"/>
                      </a:br>
                      <a:r>
                        <a:rPr lang="en-US" altLang="ko-KR" sz="300" dirty="0" smtClean="0"/>
                        <a:t>IBM p780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12Core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97.9/</a:t>
                      </a:r>
                      <a:r>
                        <a:rPr lang="ko-KR" altLang="en-US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과다</a:t>
                      </a:r>
                      <a:endParaRPr lang="ko-KR" altLang="en-US" sz="3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51.8/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172.16.164.29:1666(AWWW)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172.16.164.32:1669(ANKHCG)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172.16.164.32:1699(CHICON)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172.16.164.50:1668(APORTAL)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172.16.166.83:1672(CHIMAN)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172.16.166.83:1674(ANKHCG)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172.16.166.84:1672(CHIMAN)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172.16.166.84:1674(CHICON)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10.100.88.124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6.1 / Oracle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11g(11.2.0.3)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3" name="표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878824"/>
              </p:ext>
            </p:extLst>
          </p:nvPr>
        </p:nvGraphicFramePr>
        <p:xfrm>
          <a:off x="3366584" y="3618770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capisvr1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31.8/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172.16.166.66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4" name="표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528272"/>
              </p:ext>
            </p:extLst>
          </p:nvPr>
        </p:nvGraphicFramePr>
        <p:xfrm>
          <a:off x="3927208" y="3618770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capisvr2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24.5/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16.2/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172.16.167.66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5" name="표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213836"/>
              </p:ext>
            </p:extLst>
          </p:nvPr>
        </p:nvGraphicFramePr>
        <p:xfrm>
          <a:off x="3366857" y="4293096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mapsvr1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47.1/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172.16.166.67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6" name="표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888581"/>
              </p:ext>
            </p:extLst>
          </p:nvPr>
        </p:nvGraphicFramePr>
        <p:xfrm>
          <a:off x="3927481" y="4293096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mapsvr2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29.8/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172.16.167.67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7" name="표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29525"/>
              </p:ext>
            </p:extLst>
          </p:nvPr>
        </p:nvGraphicFramePr>
        <p:xfrm>
          <a:off x="4653873" y="4293096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ccadsvr1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68.4/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24.8/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172.16.166.65/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hgis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8" name="표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812415"/>
              </p:ext>
            </p:extLst>
          </p:nvPr>
        </p:nvGraphicFramePr>
        <p:xfrm>
          <a:off x="5214497" y="4293096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mapsvr2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49.8/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20.3/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172.16.166.65/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hgis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9" name="표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691877"/>
              </p:ext>
            </p:extLst>
          </p:nvPr>
        </p:nvGraphicFramePr>
        <p:xfrm>
          <a:off x="3368824" y="5479965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cclweb009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5.9/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7.1/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172.16.166.24/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road,traffic,oneclick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0" name="표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3569206"/>
              </p:ext>
            </p:extLst>
          </p:nvPr>
        </p:nvGraphicFramePr>
        <p:xfrm>
          <a:off x="3929448" y="5479965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cclweb010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6.2/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7.6/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172.16.167.22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172.16.166.24/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road,traffic,oneclick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1" name="표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093253"/>
              </p:ext>
            </p:extLst>
          </p:nvPr>
        </p:nvGraphicFramePr>
        <p:xfrm>
          <a:off x="4567171" y="5479965"/>
          <a:ext cx="554274" cy="709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cclwas009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56.6/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32.8/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cclwas009_road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cclwas009_htc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cclwas009_traffic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cclwas009_oneclick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 3.3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2" name="표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406058"/>
              </p:ext>
            </p:extLst>
          </p:nvPr>
        </p:nvGraphicFramePr>
        <p:xfrm>
          <a:off x="5127795" y="5479965"/>
          <a:ext cx="554274" cy="709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cclwas010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47.5/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35.1/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172.16.167.23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cclwas010_road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cclwas010_htc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cclwas010_traffic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cclwas010_oneclick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 3.3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3" name="표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07395"/>
              </p:ext>
            </p:extLst>
          </p:nvPr>
        </p:nvGraphicFramePr>
        <p:xfrm>
          <a:off x="7260271" y="5526573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err="1" smtClean="0">
                          <a:solidFill>
                            <a:schemeClr val="tx1"/>
                          </a:solidFill>
                        </a:rPr>
                        <a:t>chtcdb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Sun Fire E25K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29.1/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63.5/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172.16.166.86:1751(CHTC)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SunOS 5.10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Tibero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5.0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4" name="표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333228"/>
              </p:ext>
            </p:extLst>
          </p:nvPr>
        </p:nvGraphicFramePr>
        <p:xfrm>
          <a:off x="4693901" y="2565709"/>
          <a:ext cx="554274" cy="755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tmswas1</a:t>
                      </a:r>
                      <a:endParaRPr lang="ko-KR" altLang="en-US" sz="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P520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WEB/WAS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78.3/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46.2/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172.16.166.61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efrc,tunnel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172.16.166.104(L4)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tmswas1_container2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3.0 / JEUS 3.3.1.2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496242"/>
              </p:ext>
            </p:extLst>
          </p:nvPr>
        </p:nvGraphicFramePr>
        <p:xfrm>
          <a:off x="5255679" y="2564904"/>
          <a:ext cx="554274" cy="755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tmswas2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Itanium 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WEB/WAS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71.2/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21.9/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172.16.167.61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efrc,tunnel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172.16.166.104(L4)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tmswas2_container2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HP-UX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3.0 / JEUS 3.3.1.2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6" name="표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40199"/>
              </p:ext>
            </p:extLst>
          </p:nvPr>
        </p:nvGraphicFramePr>
        <p:xfrm>
          <a:off x="4693901" y="3356992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tmsdb1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IBM</a:t>
                      </a:r>
                      <a:r>
                        <a:rPr lang="en-US" altLang="ko-KR" sz="300" baseline="0" dirty="0" smtClean="0"/>
                        <a:t> P570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92.6/</a:t>
                      </a:r>
                      <a:r>
                        <a:rPr lang="ko-KR" altLang="en-US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과다</a:t>
                      </a:r>
                      <a:endParaRPr lang="ko-KR" altLang="en-US" sz="3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83.8/</a:t>
                      </a:r>
                      <a:r>
                        <a:rPr lang="ko-KR" altLang="en-US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과다</a:t>
                      </a:r>
                      <a:endParaRPr lang="ko-KR" altLang="en-US" sz="3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172.16.166.70:1585(TMS)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Oracle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11g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7" name="표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867540"/>
              </p:ext>
            </p:extLst>
          </p:nvPr>
        </p:nvGraphicFramePr>
        <p:xfrm>
          <a:off x="5255679" y="3356993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tmsdb2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IBM</a:t>
                      </a:r>
                      <a:r>
                        <a:rPr lang="en-US" altLang="ko-KR" sz="300" baseline="0" dirty="0" smtClean="0"/>
                        <a:t> P570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91.6/</a:t>
                      </a:r>
                      <a:r>
                        <a:rPr lang="ko-KR" altLang="en-US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과다</a:t>
                      </a:r>
                      <a:endParaRPr lang="ko-KR" altLang="en-US" sz="3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85.3/</a:t>
                      </a:r>
                      <a:r>
                        <a:rPr lang="ko-KR" altLang="en-US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과다</a:t>
                      </a:r>
                      <a:endParaRPr lang="ko-KR" altLang="en-US" sz="3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172.16.167.70:1585(TMS)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Oracle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11g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8" name="표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230901"/>
              </p:ext>
            </p:extLst>
          </p:nvPr>
        </p:nvGraphicFramePr>
        <p:xfrm>
          <a:off x="7861440" y="2524453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tsrasgat1</a:t>
                      </a:r>
                      <a:endParaRPr lang="ko-KR" altLang="en-US" sz="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P710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25.5/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46.8/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172.16.162.61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172.16.162.63(L4)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6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9" name="표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796681"/>
              </p:ext>
            </p:extLst>
          </p:nvPr>
        </p:nvGraphicFramePr>
        <p:xfrm>
          <a:off x="8423218" y="2523648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tsrasgat2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P710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2.4/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39.4/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172.16.162.62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172.16.162.63(L4)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6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1" name="표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9379685"/>
              </p:ext>
            </p:extLst>
          </p:nvPr>
        </p:nvGraphicFramePr>
        <p:xfrm>
          <a:off x="7811222" y="3206332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tsrasgat3</a:t>
                      </a:r>
                      <a:endParaRPr lang="ko-KR" altLang="en-US" sz="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P710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61.6/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34.2/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172.16.163.61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172.16.162.63(L4)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6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2" name="표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439551"/>
              </p:ext>
            </p:extLst>
          </p:nvPr>
        </p:nvGraphicFramePr>
        <p:xfrm>
          <a:off x="8509512" y="3202453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err="1" smtClean="0">
                          <a:solidFill>
                            <a:schemeClr val="tx1"/>
                          </a:solidFill>
                        </a:rPr>
                        <a:t>tsrasdb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Sun Fire E25K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100/</a:t>
                      </a:r>
                      <a:r>
                        <a:rPr lang="ko-KR" altLang="en-US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과다</a:t>
                      </a:r>
                      <a:endParaRPr lang="ko-KR" altLang="en-US" sz="3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46.8/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172.16.162.84:1673(TSRAS)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172.16.162.85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Solaris / Oracle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11g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3" name="표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242726"/>
              </p:ext>
            </p:extLst>
          </p:nvPr>
        </p:nvGraphicFramePr>
        <p:xfrm>
          <a:off x="7876880" y="3963808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tsrasweb1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5.1/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57.2/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172.16.162.116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172.16.162.117/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4.1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4" name="표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634071"/>
              </p:ext>
            </p:extLst>
          </p:nvPr>
        </p:nvGraphicFramePr>
        <p:xfrm>
          <a:off x="8437504" y="3963808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tsrasweb2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49.5/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172.16.163.116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172.16.162.117/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4.1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5" name="표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716773"/>
              </p:ext>
            </p:extLst>
          </p:nvPr>
        </p:nvGraphicFramePr>
        <p:xfrm>
          <a:off x="7876880" y="4611880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tsraswas1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28.2/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37.7/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tsraswas1_lcar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 6.0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6" name="표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765433"/>
              </p:ext>
            </p:extLst>
          </p:nvPr>
        </p:nvGraphicFramePr>
        <p:xfrm>
          <a:off x="8437504" y="4611880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tsraswas2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19.8/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55.5/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172.16.163.115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tsraswas2_lcar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 6.0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7" name="표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679153"/>
              </p:ext>
            </p:extLst>
          </p:nvPr>
        </p:nvGraphicFramePr>
        <p:xfrm>
          <a:off x="6033120" y="5531054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mobileintwas1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14.7/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5.3/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172.16.164.55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CentOS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6.5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Tomcat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7.0.57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8" name="표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937406"/>
              </p:ext>
            </p:extLst>
          </p:nvPr>
        </p:nvGraphicFramePr>
        <p:xfrm>
          <a:off x="6593744" y="5531054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mobileintwas2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5.1/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34.3/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172.16.165.55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CentOS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6.5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Tomcat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7.0.57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0" name="표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796931"/>
              </p:ext>
            </p:extLst>
          </p:nvPr>
        </p:nvGraphicFramePr>
        <p:xfrm>
          <a:off x="6158107" y="2585600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tclap1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2.7/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6.7/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172.16.162.56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172.16.162.55/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extsaa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OLAP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1" name="표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61687"/>
              </p:ext>
            </p:extLst>
          </p:nvPr>
        </p:nvGraphicFramePr>
        <p:xfrm>
          <a:off x="6718731" y="2585600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tclap2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2.8/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5.7/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172.16.162.57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172.16.162.55/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extsaa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OLAP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350986"/>
              </p:ext>
            </p:extLst>
          </p:nvPr>
        </p:nvGraphicFramePr>
        <p:xfrm>
          <a:off x="6158107" y="3279085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tclapwas1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29.1/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여유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58.7/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172.16.162.156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tclapwas1_container3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3" name="표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1474620"/>
              </p:ext>
            </p:extLst>
          </p:nvPr>
        </p:nvGraphicFramePr>
        <p:xfrm>
          <a:off x="6718731" y="3279085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tclapwas2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65.8/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52.8/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172.16.162.157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tclapwas2_container3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4" name="표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248386"/>
              </p:ext>
            </p:extLst>
          </p:nvPr>
        </p:nvGraphicFramePr>
        <p:xfrm>
          <a:off x="6158542" y="3984604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err="1" smtClean="0">
                          <a:solidFill>
                            <a:schemeClr val="tx1"/>
                          </a:solidFill>
                        </a:rPr>
                        <a:t>tcetl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IBM</a:t>
                      </a:r>
                      <a:r>
                        <a:rPr lang="en-US" altLang="ko-KR" sz="300" baseline="0" dirty="0" smtClean="0"/>
                        <a:t> P550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dirty="0" smtClean="0"/>
                        <a:t>4Core</a:t>
                      </a:r>
                      <a:endParaRPr lang="ko-KR" altLang="en-US" sz="3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67.7/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78/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172.16.162.20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6.1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Sybase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ASE 15.5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95" name="표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028386"/>
              </p:ext>
            </p:extLst>
          </p:nvPr>
        </p:nvGraphicFramePr>
        <p:xfrm>
          <a:off x="6720320" y="3984605"/>
          <a:ext cx="554274" cy="892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tcdb2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IBM</a:t>
                      </a:r>
                      <a:r>
                        <a:rPr lang="en-US" altLang="ko-KR" sz="300" baseline="0" dirty="0" smtClean="0"/>
                        <a:t> P770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68.9/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73/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172.16.162.19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172.16.164.25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172.16.165.23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TISPOP , TODB , THDB ,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oragis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,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gcm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, ORCL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6.1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Sybase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IQ 15.4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cxnSp>
        <p:nvCxnSpPr>
          <p:cNvPr id="96" name="꺾인 연결선 95"/>
          <p:cNvCxnSpPr>
            <a:stCxn id="240" idx="2"/>
            <a:endCxn id="259" idx="0"/>
          </p:cNvCxnSpPr>
          <p:nvPr/>
        </p:nvCxnSpPr>
        <p:spPr bwMode="auto">
          <a:xfrm rot="16200000" flipH="1">
            <a:off x="1373064" y="1684888"/>
            <a:ext cx="546614" cy="1298533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98" name="꺾인 연결선 97"/>
          <p:cNvCxnSpPr>
            <a:stCxn id="245" idx="2"/>
            <a:endCxn id="260" idx="0"/>
          </p:cNvCxnSpPr>
          <p:nvPr/>
        </p:nvCxnSpPr>
        <p:spPr bwMode="auto">
          <a:xfrm rot="16200000" flipH="1">
            <a:off x="1933688" y="1684888"/>
            <a:ext cx="546614" cy="1298533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03" name="꺾인 연결선 102"/>
          <p:cNvCxnSpPr>
            <a:stCxn id="246" idx="2"/>
            <a:endCxn id="60" idx="0"/>
          </p:cNvCxnSpPr>
          <p:nvPr/>
        </p:nvCxnSpPr>
        <p:spPr bwMode="auto">
          <a:xfrm rot="16200000" flipH="1">
            <a:off x="692345" y="3595961"/>
            <a:ext cx="3153978" cy="52607"/>
          </a:xfrm>
          <a:prstGeom prst="bentConnector3">
            <a:avLst>
              <a:gd name="adj1" fmla="val 67214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07" name="꺾인 연결선 106"/>
          <p:cNvCxnSpPr>
            <a:stCxn id="247" idx="2"/>
            <a:endCxn id="61" idx="0"/>
          </p:cNvCxnSpPr>
          <p:nvPr/>
        </p:nvCxnSpPr>
        <p:spPr bwMode="auto">
          <a:xfrm rot="16200000" flipH="1">
            <a:off x="1252969" y="3595961"/>
            <a:ext cx="3153978" cy="52607"/>
          </a:xfrm>
          <a:prstGeom prst="bentConnector3">
            <a:avLst>
              <a:gd name="adj1" fmla="val 67617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2" name="꺾인 연결선 111"/>
          <p:cNvCxnSpPr>
            <a:stCxn id="251" idx="2"/>
            <a:endCxn id="62" idx="0"/>
          </p:cNvCxnSpPr>
          <p:nvPr/>
        </p:nvCxnSpPr>
        <p:spPr bwMode="auto">
          <a:xfrm rot="5400000">
            <a:off x="4210931" y="1813200"/>
            <a:ext cx="268959" cy="948939"/>
          </a:xfrm>
          <a:prstGeom prst="bentConnector3">
            <a:avLst>
              <a:gd name="adj1" fmla="val 15766"/>
            </a:avLst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6" name="꺾인 연결선 115"/>
          <p:cNvCxnSpPr>
            <a:stCxn id="250" idx="2"/>
          </p:cNvCxnSpPr>
          <p:nvPr/>
        </p:nvCxnSpPr>
        <p:spPr bwMode="auto">
          <a:xfrm rot="5400000">
            <a:off x="4615696" y="1635494"/>
            <a:ext cx="387422" cy="1331375"/>
          </a:xfrm>
          <a:prstGeom prst="bentConnector2">
            <a:avLst/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20" name="꺾인 연결선 119"/>
          <p:cNvCxnSpPr>
            <a:stCxn id="252" idx="2"/>
          </p:cNvCxnSpPr>
          <p:nvPr/>
        </p:nvCxnSpPr>
        <p:spPr bwMode="auto">
          <a:xfrm rot="5400000">
            <a:off x="4898361" y="1356382"/>
            <a:ext cx="388229" cy="1888795"/>
          </a:xfrm>
          <a:prstGeom prst="bentConnector2">
            <a:avLst/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30" name="꺾인 연결선 129"/>
          <p:cNvCxnSpPr>
            <a:stCxn id="254" idx="2"/>
            <a:endCxn id="77" idx="0"/>
          </p:cNvCxnSpPr>
          <p:nvPr/>
        </p:nvCxnSpPr>
        <p:spPr bwMode="auto">
          <a:xfrm rot="5400000">
            <a:off x="5774637" y="1863479"/>
            <a:ext cx="1251694" cy="1735335"/>
          </a:xfrm>
          <a:prstGeom prst="bentConnector3">
            <a:avLst>
              <a:gd name="adj1" fmla="val 83229"/>
            </a:avLst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35" name="꺾인 연결선 134"/>
          <p:cNvCxnSpPr>
            <a:stCxn id="253" idx="2"/>
            <a:endCxn id="76" idx="0"/>
          </p:cNvCxnSpPr>
          <p:nvPr/>
        </p:nvCxnSpPr>
        <p:spPr bwMode="auto">
          <a:xfrm rot="5400000">
            <a:off x="5213262" y="1863881"/>
            <a:ext cx="1250888" cy="1735335"/>
          </a:xfrm>
          <a:prstGeom prst="bentConnector3">
            <a:avLst>
              <a:gd name="adj1" fmla="val 80204"/>
            </a:avLst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44" name="꺾인 연결선 143"/>
          <p:cNvCxnSpPr>
            <a:stCxn id="249" idx="2"/>
            <a:endCxn id="71" idx="0"/>
          </p:cNvCxnSpPr>
          <p:nvPr/>
        </p:nvCxnSpPr>
        <p:spPr bwMode="auto">
          <a:xfrm rot="16200000" flipH="1">
            <a:off x="2802923" y="3438580"/>
            <a:ext cx="3388478" cy="694291"/>
          </a:xfrm>
          <a:prstGeom prst="bentConnector3">
            <a:avLst>
              <a:gd name="adj1" fmla="val 58246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49" name="꺾인 연결선 148"/>
          <p:cNvCxnSpPr/>
          <p:nvPr/>
        </p:nvCxnSpPr>
        <p:spPr bwMode="auto">
          <a:xfrm rot="16200000" flipH="1">
            <a:off x="3083235" y="3158269"/>
            <a:ext cx="3388478" cy="1254915"/>
          </a:xfrm>
          <a:prstGeom prst="bentConnector3">
            <a:avLst>
              <a:gd name="adj1" fmla="val 57121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53" name="꺾인 연결선 152"/>
          <p:cNvCxnSpPr>
            <a:stCxn id="253" idx="2"/>
            <a:endCxn id="71" idx="0"/>
          </p:cNvCxnSpPr>
          <p:nvPr/>
        </p:nvCxnSpPr>
        <p:spPr bwMode="auto">
          <a:xfrm rot="5400000">
            <a:off x="4088411" y="2862002"/>
            <a:ext cx="3373861" cy="1862065"/>
          </a:xfrm>
          <a:prstGeom prst="bentConnector3">
            <a:avLst>
              <a:gd name="adj1" fmla="val 61481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60" name="꺾인 연결선 159"/>
          <p:cNvCxnSpPr>
            <a:stCxn id="254" idx="2"/>
            <a:endCxn id="72" idx="0"/>
          </p:cNvCxnSpPr>
          <p:nvPr/>
        </p:nvCxnSpPr>
        <p:spPr bwMode="auto">
          <a:xfrm rot="5400000">
            <a:off x="4649209" y="2861023"/>
            <a:ext cx="3374666" cy="1863219"/>
          </a:xfrm>
          <a:prstGeom prst="bentConnector3">
            <a:avLst>
              <a:gd name="adj1" fmla="val 62419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08" name="꺾인 연결선 107"/>
          <p:cNvCxnSpPr>
            <a:stCxn id="248" idx="2"/>
            <a:endCxn id="71" idx="0"/>
          </p:cNvCxnSpPr>
          <p:nvPr/>
        </p:nvCxnSpPr>
        <p:spPr bwMode="auto">
          <a:xfrm rot="16200000" flipH="1">
            <a:off x="2445206" y="3080863"/>
            <a:ext cx="3434198" cy="1364006"/>
          </a:xfrm>
          <a:prstGeom prst="bentConnector3">
            <a:avLst>
              <a:gd name="adj1" fmla="val 91419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3" name="꺾인 연결선 112"/>
          <p:cNvCxnSpPr>
            <a:stCxn id="248" idx="2"/>
            <a:endCxn id="568" idx="0"/>
          </p:cNvCxnSpPr>
          <p:nvPr/>
        </p:nvCxnSpPr>
        <p:spPr bwMode="auto">
          <a:xfrm rot="16200000" flipH="1">
            <a:off x="3456972" y="2069096"/>
            <a:ext cx="3247906" cy="3201247"/>
          </a:xfrm>
          <a:prstGeom prst="bentConnector3">
            <a:avLst>
              <a:gd name="adj1" fmla="val 98487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8" name="꺾인 연결선 117"/>
          <p:cNvCxnSpPr>
            <a:stCxn id="255" idx="2"/>
            <a:endCxn id="87" idx="0"/>
          </p:cNvCxnSpPr>
          <p:nvPr/>
        </p:nvCxnSpPr>
        <p:spPr bwMode="auto">
          <a:xfrm rot="5400000">
            <a:off x="5382286" y="2972152"/>
            <a:ext cx="3486873" cy="1630930"/>
          </a:xfrm>
          <a:prstGeom prst="bentConnector3">
            <a:avLst>
              <a:gd name="adj1" fmla="val 90793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22" name="꺾인 연결선 121"/>
          <p:cNvCxnSpPr>
            <a:stCxn id="256" idx="2"/>
            <a:endCxn id="88" idx="0"/>
          </p:cNvCxnSpPr>
          <p:nvPr/>
        </p:nvCxnSpPr>
        <p:spPr bwMode="auto">
          <a:xfrm rot="5400000">
            <a:off x="5942910" y="2972152"/>
            <a:ext cx="3486873" cy="1630930"/>
          </a:xfrm>
          <a:prstGeom prst="bentConnector3">
            <a:avLst>
              <a:gd name="adj1" fmla="val 91521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31" name="꺾인 연결선 130"/>
          <p:cNvCxnSpPr>
            <a:stCxn id="249" idx="2"/>
            <a:endCxn id="62" idx="0"/>
          </p:cNvCxnSpPr>
          <p:nvPr/>
        </p:nvCxnSpPr>
        <p:spPr bwMode="auto">
          <a:xfrm rot="5400000">
            <a:off x="3845148" y="2117280"/>
            <a:ext cx="330662" cy="279077"/>
          </a:xfrm>
          <a:prstGeom prst="bentConnector3">
            <a:avLst>
              <a:gd name="adj1" fmla="val 13512"/>
            </a:avLst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4" name="꺾인 연결선 113"/>
          <p:cNvCxnSpPr>
            <a:stCxn id="250" idx="2"/>
            <a:endCxn id="76" idx="0"/>
          </p:cNvCxnSpPr>
          <p:nvPr/>
        </p:nvCxnSpPr>
        <p:spPr bwMode="auto">
          <a:xfrm rot="5400000">
            <a:off x="4598305" y="2480203"/>
            <a:ext cx="1249522" cy="504056"/>
          </a:xfrm>
          <a:prstGeom prst="bentConnector3">
            <a:avLst>
              <a:gd name="adj1" fmla="val 34373"/>
            </a:avLst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9" name="꺾인 연결선 118"/>
          <p:cNvCxnSpPr>
            <a:stCxn id="252" idx="2"/>
            <a:endCxn id="77" idx="0"/>
          </p:cNvCxnSpPr>
          <p:nvPr/>
        </p:nvCxnSpPr>
        <p:spPr bwMode="auto">
          <a:xfrm rot="5400000">
            <a:off x="5159680" y="2479801"/>
            <a:ext cx="1250328" cy="504056"/>
          </a:xfrm>
          <a:prstGeom prst="bentConnector3">
            <a:avLst>
              <a:gd name="adj1" fmla="val 34764"/>
            </a:avLst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55324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그룹 280"/>
          <p:cNvGrpSpPr/>
          <p:nvPr/>
        </p:nvGrpSpPr>
        <p:grpSpPr>
          <a:xfrm>
            <a:off x="354242" y="1196752"/>
            <a:ext cx="8991246" cy="5472608"/>
            <a:chOff x="379394" y="1547500"/>
            <a:chExt cx="8991246" cy="5472608"/>
          </a:xfrm>
        </p:grpSpPr>
        <p:grpSp>
          <p:nvGrpSpPr>
            <p:cNvPr id="2" name="그룹 1"/>
            <p:cNvGrpSpPr/>
            <p:nvPr/>
          </p:nvGrpSpPr>
          <p:grpSpPr>
            <a:xfrm>
              <a:off x="379394" y="1547500"/>
              <a:ext cx="8991246" cy="879478"/>
              <a:chOff x="379394" y="1547500"/>
              <a:chExt cx="8991246" cy="879478"/>
            </a:xfrm>
          </p:grpSpPr>
          <p:sp>
            <p:nvSpPr>
              <p:cNvPr id="276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666112" cy="879478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77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9783"/>
                <a:ext cx="272504" cy="871106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D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M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Z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278" name="그룹 277"/>
            <p:cNvGrpSpPr/>
            <p:nvPr/>
          </p:nvGrpSpPr>
          <p:grpSpPr>
            <a:xfrm>
              <a:off x="379394" y="2492897"/>
              <a:ext cx="8991246" cy="4527211"/>
              <a:chOff x="379394" y="1547500"/>
              <a:chExt cx="8991246" cy="1023956"/>
            </a:xfrm>
          </p:grpSpPr>
          <p:sp>
            <p:nvSpPr>
              <p:cNvPr id="279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666112" cy="1023956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80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9783"/>
                <a:ext cx="272504" cy="1021673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업</a:t>
                </a:r>
                <a:endParaRPr lang="en-US" altLang="ko-KR" sz="1200" b="1" kern="1200" noProof="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120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무</a:t>
                </a:r>
                <a:endParaRPr kumimoji="0" lang="en-US" altLang="ko-KR" sz="1200" b="1" i="0" u="none" strike="noStrike" kern="120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망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</p:grpSp>
      <p:sp>
        <p:nvSpPr>
          <p:cNvPr id="555" name="Rectangle 1166"/>
          <p:cNvSpPr>
            <a:spLocks noChangeArrowheads="1"/>
          </p:cNvSpPr>
          <p:nvPr/>
        </p:nvSpPr>
        <p:spPr bwMode="auto">
          <a:xfrm>
            <a:off x="735719" y="2353093"/>
            <a:ext cx="2490483" cy="2116026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80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2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 </a:t>
            </a: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AS-IS </a:t>
            </a:r>
            <a:r>
              <a:rPr lang="ko-KR" altLang="en-US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시스템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구성도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(SW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부문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-</a:t>
            </a:r>
            <a:r>
              <a:rPr lang="ko-KR" altLang="en-US" sz="1400" b="1" dirty="0" err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진행중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282" name="AutoShape 41"/>
          <p:cNvSpPr>
            <a:spLocks noChangeArrowheads="1"/>
          </p:cNvSpPr>
          <p:nvPr/>
        </p:nvSpPr>
        <p:spPr bwMode="auto">
          <a:xfrm rot="10800000" flipV="1">
            <a:off x="5585516" y="836713"/>
            <a:ext cx="3759952" cy="338436"/>
          </a:xfrm>
          <a:prstGeom prst="roundRect">
            <a:avLst>
              <a:gd name="adj" fmla="val 1444"/>
            </a:avLst>
          </a:prstGeom>
          <a:solidFill>
            <a:schemeClr val="bg1"/>
          </a:solidFill>
          <a:ln w="3175" algn="ctr">
            <a:solidFill>
              <a:srgbClr val="808080"/>
            </a:solidFill>
            <a:prstDash val="dash"/>
            <a:round/>
            <a:headEnd type="none" w="sm" len="sm"/>
            <a:tailEnd type="none" w="sm" len="sm"/>
          </a:ln>
        </p:spPr>
        <p:txBody>
          <a:bodyPr lIns="0" tIns="36000" rIns="0" bIns="0" anchor="ctr" anchorCtr="0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88900" indent="-88900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ko-KR" altLang="en-US" sz="1000" b="1" dirty="0" smtClean="0">
                <a:solidFill>
                  <a:srgbClr val="000000"/>
                </a:solidFill>
                <a:latin typeface="+mn-ea"/>
                <a:ea typeface="+mn-ea"/>
              </a:rPr>
              <a:t>  범례</a:t>
            </a:r>
          </a:p>
        </p:txBody>
      </p:sp>
      <p:sp>
        <p:nvSpPr>
          <p:cNvPr id="286" name="Text Box 12"/>
          <p:cNvSpPr txBox="1">
            <a:spLocks noChangeArrowheads="1"/>
          </p:cNvSpPr>
          <p:nvPr/>
        </p:nvSpPr>
        <p:spPr bwMode="auto">
          <a:xfrm>
            <a:off x="7537391" y="874794"/>
            <a:ext cx="69762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단독서버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7" name="Text Box 12"/>
          <p:cNvSpPr txBox="1">
            <a:spLocks noChangeArrowheads="1"/>
          </p:cNvSpPr>
          <p:nvPr/>
        </p:nvSpPr>
        <p:spPr bwMode="auto">
          <a:xfrm>
            <a:off x="6434816" y="865741"/>
            <a:ext cx="69762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err="1" smtClean="0">
                <a:solidFill>
                  <a:srgbClr val="000000"/>
                </a:solidFill>
                <a:latin typeface="+mn-ea"/>
                <a:ea typeface="+mn-ea"/>
              </a:rPr>
              <a:t>클라우드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8" name="Text Box 12"/>
          <p:cNvSpPr txBox="1">
            <a:spLocks noChangeArrowheads="1"/>
          </p:cNvSpPr>
          <p:nvPr/>
        </p:nvSpPr>
        <p:spPr bwMode="auto">
          <a:xfrm>
            <a:off x="8681504" y="874794"/>
            <a:ext cx="620683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en-US" altLang="ko-KR" sz="1000" smtClean="0">
                <a:solidFill>
                  <a:srgbClr val="000000"/>
                </a:solidFill>
                <a:latin typeface="+mn-ea"/>
                <a:ea typeface="+mn-ea"/>
              </a:rPr>
              <a:t>DB</a:t>
            </a:r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서버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289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6114689" y="879479"/>
            <a:ext cx="315790" cy="2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" name="Picture 23" descr="국민-단체"/>
          <p:cNvPicPr>
            <a:picLocks noChangeAspect="1" noChangeArrowheads="1"/>
          </p:cNvPicPr>
          <p:nvPr/>
        </p:nvPicPr>
        <p:blipFill>
          <a:blip r:embed="rId4" cstate="print"/>
          <a:srcRect l="10213" t="13544" r="10213" b="4453"/>
          <a:stretch>
            <a:fillRect/>
          </a:stretch>
        </p:blipFill>
        <p:spPr bwMode="auto">
          <a:xfrm>
            <a:off x="7276602" y="863771"/>
            <a:ext cx="200554" cy="27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1" name="그룹 226"/>
          <p:cNvGrpSpPr>
            <a:grpSpLocks noChangeAspect="1"/>
          </p:cNvGrpSpPr>
          <p:nvPr/>
        </p:nvGrpSpPr>
        <p:grpSpPr bwMode="auto">
          <a:xfrm>
            <a:off x="8330603" y="879479"/>
            <a:ext cx="226738" cy="277200"/>
            <a:chOff x="4665741" y="1812569"/>
            <a:chExt cx="1191524" cy="1458401"/>
          </a:xfrm>
        </p:grpSpPr>
        <p:pic>
          <p:nvPicPr>
            <p:cNvPr id="292" name="Picture 190" descr="Server sm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66726" y="1813449"/>
              <a:ext cx="1012120" cy="14570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3" name="Picture 4" descr="https://cdn0.iconfinder.com/data/icons/small-n-flat/24/678113-database-128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117949" y="2531022"/>
              <a:ext cx="739505" cy="73950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556" name="Rectangle 1166"/>
          <p:cNvSpPr>
            <a:spLocks noChangeArrowheads="1"/>
          </p:cNvSpPr>
          <p:nvPr/>
        </p:nvSpPr>
        <p:spPr bwMode="auto">
          <a:xfrm>
            <a:off x="735719" y="4596307"/>
            <a:ext cx="2490483" cy="2001045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7" name="Rectangle 1166"/>
          <p:cNvSpPr>
            <a:spLocks noChangeArrowheads="1"/>
          </p:cNvSpPr>
          <p:nvPr/>
        </p:nvSpPr>
        <p:spPr bwMode="auto">
          <a:xfrm>
            <a:off x="3254961" y="5227115"/>
            <a:ext cx="2562135" cy="858197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8" name="Rectangle 1166"/>
          <p:cNvSpPr>
            <a:spLocks noChangeArrowheads="1"/>
          </p:cNvSpPr>
          <p:nvPr/>
        </p:nvSpPr>
        <p:spPr bwMode="auto">
          <a:xfrm>
            <a:off x="4607760" y="2275238"/>
            <a:ext cx="1281344" cy="1835124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9" name="Rectangle 1166"/>
          <p:cNvSpPr>
            <a:spLocks noChangeArrowheads="1"/>
          </p:cNvSpPr>
          <p:nvPr/>
        </p:nvSpPr>
        <p:spPr bwMode="auto">
          <a:xfrm>
            <a:off x="7627397" y="2277857"/>
            <a:ext cx="1543595" cy="2842795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0" name="Rectangle 1166"/>
          <p:cNvSpPr>
            <a:spLocks noChangeArrowheads="1"/>
          </p:cNvSpPr>
          <p:nvPr/>
        </p:nvSpPr>
        <p:spPr bwMode="auto">
          <a:xfrm>
            <a:off x="5895874" y="5227153"/>
            <a:ext cx="2065415" cy="858159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1" name="Rectangle 1166"/>
          <p:cNvSpPr>
            <a:spLocks noChangeArrowheads="1"/>
          </p:cNvSpPr>
          <p:nvPr/>
        </p:nvSpPr>
        <p:spPr bwMode="auto">
          <a:xfrm>
            <a:off x="5965555" y="2270362"/>
            <a:ext cx="1558465" cy="2552202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2" name="AutoShape 39"/>
          <p:cNvSpPr>
            <a:spLocks noChangeArrowheads="1"/>
          </p:cNvSpPr>
          <p:nvPr/>
        </p:nvSpPr>
        <p:spPr bwMode="auto">
          <a:xfrm>
            <a:off x="1152418" y="2281588"/>
            <a:ext cx="1496326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설계</a:t>
            </a:r>
            <a:r>
              <a:rPr lang="en-US" altLang="ko-KR" sz="800" b="1" dirty="0" smtClean="0"/>
              <a:t>/</a:t>
            </a:r>
            <a:r>
              <a:rPr lang="ko-KR" altLang="en-US" sz="800" b="1" dirty="0" smtClean="0"/>
              <a:t>건설 관리시스템</a:t>
            </a:r>
            <a:endParaRPr lang="ko-KR" altLang="en-US" sz="800" b="1" dirty="0"/>
          </a:p>
        </p:txBody>
      </p:sp>
      <p:sp>
        <p:nvSpPr>
          <p:cNvPr id="563" name="AutoShape 39"/>
          <p:cNvSpPr>
            <a:spLocks noChangeArrowheads="1"/>
          </p:cNvSpPr>
          <p:nvPr/>
        </p:nvSpPr>
        <p:spPr bwMode="auto">
          <a:xfrm>
            <a:off x="1160582" y="4513836"/>
            <a:ext cx="14976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도로유지 관리시스템</a:t>
            </a:r>
            <a:endParaRPr lang="ko-KR" altLang="en-US" sz="800" b="1" dirty="0"/>
          </a:p>
        </p:txBody>
      </p:sp>
      <p:sp>
        <p:nvSpPr>
          <p:cNvPr id="564" name="AutoShape 39"/>
          <p:cNvSpPr>
            <a:spLocks noChangeArrowheads="1"/>
          </p:cNvSpPr>
          <p:nvPr/>
        </p:nvSpPr>
        <p:spPr bwMode="auto">
          <a:xfrm>
            <a:off x="4633285" y="2201286"/>
            <a:ext cx="1224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시설물 원격 관리시스템</a:t>
            </a:r>
            <a:endParaRPr lang="ko-KR" altLang="en-US" sz="800" b="1" dirty="0"/>
          </a:p>
        </p:txBody>
      </p:sp>
      <p:sp>
        <p:nvSpPr>
          <p:cNvPr id="565" name="AutoShape 39"/>
          <p:cNvSpPr>
            <a:spLocks noChangeArrowheads="1"/>
          </p:cNvSpPr>
          <p:nvPr/>
        </p:nvSpPr>
        <p:spPr bwMode="auto">
          <a:xfrm>
            <a:off x="3775472" y="5152728"/>
            <a:ext cx="14976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Hi-</a:t>
            </a:r>
            <a:r>
              <a:rPr lang="ko-KR" altLang="en-US" sz="800" b="1" dirty="0" smtClean="0"/>
              <a:t>유지관리</a:t>
            </a:r>
            <a:r>
              <a:rPr lang="en-US" altLang="ko-KR" sz="800" b="1" dirty="0" smtClean="0"/>
              <a:t>(</a:t>
            </a:r>
            <a:r>
              <a:rPr lang="ko-KR" altLang="en-US" sz="800" b="1" dirty="0" smtClean="0"/>
              <a:t>교통</a:t>
            </a:r>
            <a:r>
              <a:rPr lang="en-US" altLang="ko-KR" sz="800" b="1" dirty="0" smtClean="0"/>
              <a:t>)</a:t>
            </a:r>
            <a:r>
              <a:rPr lang="ko-KR" altLang="en-US" sz="800" b="1" dirty="0" smtClean="0"/>
              <a:t> 관리시스템</a:t>
            </a:r>
            <a:endParaRPr lang="ko-KR" altLang="en-US" sz="800" b="1" dirty="0"/>
          </a:p>
        </p:txBody>
      </p:sp>
      <p:sp>
        <p:nvSpPr>
          <p:cNvPr id="566" name="AutoShape 39"/>
          <p:cNvSpPr>
            <a:spLocks noChangeArrowheads="1"/>
          </p:cNvSpPr>
          <p:nvPr/>
        </p:nvSpPr>
        <p:spPr bwMode="auto">
          <a:xfrm>
            <a:off x="7717424" y="2217200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스마트제한차량 분석시스템</a:t>
            </a:r>
            <a:endParaRPr lang="ko-KR" altLang="en-US" sz="800" b="1" dirty="0"/>
          </a:p>
        </p:txBody>
      </p:sp>
      <p:sp>
        <p:nvSpPr>
          <p:cNvPr id="567" name="AutoShape 39"/>
          <p:cNvSpPr>
            <a:spLocks noChangeArrowheads="1"/>
          </p:cNvSpPr>
          <p:nvPr/>
        </p:nvSpPr>
        <p:spPr bwMode="auto">
          <a:xfrm>
            <a:off x="6077001" y="2198253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교통사고분석포털 시스템</a:t>
            </a:r>
            <a:endParaRPr lang="ko-KR" altLang="en-US" sz="800" b="1" dirty="0"/>
          </a:p>
        </p:txBody>
      </p:sp>
      <p:sp>
        <p:nvSpPr>
          <p:cNvPr id="568" name="AutoShape 39"/>
          <p:cNvSpPr>
            <a:spLocks noChangeArrowheads="1"/>
          </p:cNvSpPr>
          <p:nvPr/>
        </p:nvSpPr>
        <p:spPr bwMode="auto">
          <a:xfrm>
            <a:off x="5997549" y="5154373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Hi-</a:t>
            </a:r>
            <a:r>
              <a:rPr lang="en-US" altLang="ko-KR" sz="800" b="1" dirty="0" err="1" smtClean="0"/>
              <a:t>moffice</a:t>
            </a:r>
            <a:r>
              <a:rPr lang="en-US" altLang="ko-KR" sz="800" b="1" dirty="0" smtClean="0"/>
              <a:t> </a:t>
            </a:r>
            <a:r>
              <a:rPr lang="ko-KR" altLang="en-US" sz="800" b="1" dirty="0" err="1" smtClean="0"/>
              <a:t>모바일</a:t>
            </a:r>
            <a:r>
              <a:rPr lang="en-US" altLang="ko-KR" sz="800" b="1" dirty="0"/>
              <a:t> </a:t>
            </a:r>
            <a:r>
              <a:rPr lang="ko-KR" altLang="en-US" sz="800" b="1" dirty="0" smtClean="0"/>
              <a:t>웹</a:t>
            </a:r>
            <a:r>
              <a:rPr lang="en-US" altLang="ko-KR" sz="800" b="1" dirty="0" smtClean="0"/>
              <a:t>/</a:t>
            </a:r>
            <a:r>
              <a:rPr lang="ko-KR" altLang="en-US" sz="800" b="1" dirty="0" err="1"/>
              <a:t>앱</a:t>
            </a:r>
            <a:endParaRPr lang="ko-KR" altLang="en-US" sz="800" b="1" dirty="0"/>
          </a:p>
        </p:txBody>
      </p:sp>
      <p:graphicFrame>
        <p:nvGraphicFramePr>
          <p:cNvPr id="240" name="표 2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862515"/>
              </p:ext>
            </p:extLst>
          </p:nvPr>
        </p:nvGraphicFramePr>
        <p:xfrm>
          <a:off x="719968" y="1303317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chiconweb1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128.200.98.12~15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128.200.98.10/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hicon,hidin,ksanjeon,hibim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5" name="표 2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670023"/>
              </p:ext>
            </p:extLst>
          </p:nvPr>
        </p:nvGraphicFramePr>
        <p:xfrm>
          <a:off x="1280592" y="1303317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chiconweb2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128.200.98.112~115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128.200.98.10/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hicon,hidin,ksanjeon,hibim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6" name="표 2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8550163"/>
              </p:ext>
            </p:extLst>
          </p:nvPr>
        </p:nvGraphicFramePr>
        <p:xfrm>
          <a:off x="1965894" y="1303317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webrelay1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중계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128.200.100.69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128.200.100.60/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biz,uportal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7" name="표 2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0718261"/>
              </p:ext>
            </p:extLst>
          </p:nvPr>
        </p:nvGraphicFramePr>
        <p:xfrm>
          <a:off x="2526518" y="1303317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webrelay2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WEB/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중계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128.200.100.169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128.200.100.60/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biz,uportal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8" name="표 2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288150"/>
              </p:ext>
            </p:extLst>
          </p:nvPr>
        </p:nvGraphicFramePr>
        <p:xfrm>
          <a:off x="3203165" y="1303808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chfmsweb1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128.200.98.223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180.148.181.29/hfms:8000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9" name="표 2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114057"/>
              </p:ext>
            </p:extLst>
          </p:nvPr>
        </p:nvGraphicFramePr>
        <p:xfrm>
          <a:off x="3872880" y="1303808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err="1" smtClean="0">
                          <a:solidFill>
                            <a:schemeClr val="tx1"/>
                          </a:solidFill>
                        </a:rPr>
                        <a:t>roadcp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Sun Fire 480R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연계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128.200.200.153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172.16.200.153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SunOS 5.10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0" name="표 2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001748"/>
              </p:ext>
            </p:extLst>
          </p:nvPr>
        </p:nvGraphicFramePr>
        <p:xfrm>
          <a:off x="5197957" y="1304219"/>
          <a:ext cx="554274" cy="582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sdmsgw1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Itanium 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통신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128.200.100.167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128.200.100.103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180.148.181.100(L4)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HP-UX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1" name="표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608013"/>
              </p:ext>
            </p:extLst>
          </p:nvPr>
        </p:nvGraphicFramePr>
        <p:xfrm>
          <a:off x="4542742" y="1304219"/>
          <a:ext cx="554274" cy="745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sdmsweb1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Itanium 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WEB/WAS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128.200.100.165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180.148.181.99/sewage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sdmsweb1_container2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HP-UX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4.1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JEUS 6.0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2" name="표 2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999726"/>
              </p:ext>
            </p:extLst>
          </p:nvPr>
        </p:nvGraphicFramePr>
        <p:xfrm>
          <a:off x="5759735" y="1303414"/>
          <a:ext cx="554274" cy="582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sdmsgw2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Itanium 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통신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128.200.100.103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180.148.181.100(L4)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HP-UX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3" name="표 2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570623"/>
              </p:ext>
            </p:extLst>
          </p:nvPr>
        </p:nvGraphicFramePr>
        <p:xfrm>
          <a:off x="6429236" y="1302853"/>
          <a:ext cx="554274" cy="582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tmsgw1</a:t>
                      </a:r>
                      <a:endParaRPr lang="ko-KR" altLang="en-US" sz="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P520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통신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128.200.100.167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172.16.166.63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172.16.166.104(L4)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4" name="표 2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143257"/>
              </p:ext>
            </p:extLst>
          </p:nvPr>
        </p:nvGraphicFramePr>
        <p:xfrm>
          <a:off x="6991014" y="1302048"/>
          <a:ext cx="554274" cy="582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tmsgw2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P520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통신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128.200.100.168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172.16.167.63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172.16.166.104(L4)</a:t>
                      </a:r>
                      <a:endParaRPr lang="en-US" altLang="ko-KR" sz="300" kern="1200" dirty="0" smtClean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5" name="표 2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832562"/>
              </p:ext>
            </p:extLst>
          </p:nvPr>
        </p:nvGraphicFramePr>
        <p:xfrm>
          <a:off x="7664050" y="1302222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mobileintweb1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128.200.121.55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128.200.121.50/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hfms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CentOS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6.5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Apache 2.4.10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6" name="표 2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9025098"/>
              </p:ext>
            </p:extLst>
          </p:nvPr>
        </p:nvGraphicFramePr>
        <p:xfrm>
          <a:off x="8224674" y="1302222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mobileintweb1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128.200.121.56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128.200.121.50/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hfms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CentOS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6.5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Apache 2.4.10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7" name="표 2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541924"/>
              </p:ext>
            </p:extLst>
          </p:nvPr>
        </p:nvGraphicFramePr>
        <p:xfrm>
          <a:off x="820154" y="2468162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172.16.166.12 ,112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hicon,hidin,hibim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8" name="표 2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625454"/>
              </p:ext>
            </p:extLst>
          </p:nvPr>
        </p:nvGraphicFramePr>
        <p:xfrm>
          <a:off x="1380778" y="2468162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cclweb003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172.16.167.12 ,112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hicon,hidin,hibim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0" name="표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57313"/>
              </p:ext>
            </p:extLst>
          </p:nvPr>
        </p:nvGraphicFramePr>
        <p:xfrm>
          <a:off x="820154" y="3556212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172.16.166.13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172.16.166.11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hitech,hisgds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1" name="표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9272207"/>
              </p:ext>
            </p:extLst>
          </p:nvPr>
        </p:nvGraphicFramePr>
        <p:xfrm>
          <a:off x="1380778" y="3556212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cclweb004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172.16.166.11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hitech,hisgds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4" name="표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5052062"/>
              </p:ext>
            </p:extLst>
          </p:nvPr>
        </p:nvGraphicFramePr>
        <p:xfrm>
          <a:off x="820154" y="4713729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cclweb005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172.16.166.16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uroad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5" name="표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3747"/>
              </p:ext>
            </p:extLst>
          </p:nvPr>
        </p:nvGraphicFramePr>
        <p:xfrm>
          <a:off x="1380778" y="4713729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cclweb006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172.16.167.16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uroad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8" name="표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2056510"/>
              </p:ext>
            </p:extLst>
          </p:nvPr>
        </p:nvGraphicFramePr>
        <p:xfrm>
          <a:off x="820154" y="5603482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cclweb007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172.16.166.17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172.16.166.21/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alletc,structure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9" name="표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0522492"/>
              </p:ext>
            </p:extLst>
          </p:nvPr>
        </p:nvGraphicFramePr>
        <p:xfrm>
          <a:off x="1380778" y="5603482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cclweb008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172.16.167.17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172.16.166.21/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alletc,structure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0" name="표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230677"/>
              </p:ext>
            </p:extLst>
          </p:nvPr>
        </p:nvGraphicFramePr>
        <p:xfrm>
          <a:off x="2018501" y="5603482"/>
          <a:ext cx="554274" cy="909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cclwas007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172.16.166.19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cclwas007_alletc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cclwas007_structure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Jrules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(Rule 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엔진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슈어엠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SMS Client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SSO Agent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1" name="표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8376562"/>
              </p:ext>
            </p:extLst>
          </p:nvPr>
        </p:nvGraphicFramePr>
        <p:xfrm>
          <a:off x="2579125" y="5603482"/>
          <a:ext cx="554274" cy="909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cclwas008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172.16.167.19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cclwas008_alletc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cclwas008_structure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Jrules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(Rule 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엔진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슈어엠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SMS Client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SSO Agent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2" name="표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477869"/>
              </p:ext>
            </p:extLst>
          </p:nvPr>
        </p:nvGraphicFramePr>
        <p:xfrm>
          <a:off x="3593803" y="2282849"/>
          <a:ext cx="554274" cy="110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p780-b3</a:t>
                      </a:r>
                      <a:b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(e20k-a)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r>
                        <a:rPr lang="en-US" altLang="ko-KR" sz="300" dirty="0" smtClean="0"/>
                        <a:t/>
                      </a:r>
                      <a:br>
                        <a:rPr lang="en-US" altLang="ko-KR" sz="300" dirty="0" smtClean="0"/>
                      </a:br>
                      <a:r>
                        <a:rPr lang="en-US" altLang="ko-KR" sz="300" dirty="0" smtClean="0"/>
                        <a:t>IBM p780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12Core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97.9/</a:t>
                      </a:r>
                      <a:r>
                        <a:rPr lang="ko-KR" altLang="en-US" sz="3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과다</a:t>
                      </a:r>
                      <a:endParaRPr lang="ko-KR" altLang="en-US" sz="300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51.8/</a:t>
                      </a:r>
                      <a:r>
                        <a:rPr lang="ko-KR" altLang="en-US" sz="300" kern="1200" dirty="0" smtClean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보통</a:t>
                      </a:r>
                      <a:endParaRPr lang="ko-KR" altLang="en-US" sz="300" kern="1200" dirty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172.16.164.29:1666(AWWW)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172.16.164.32:1669(ANKHCG)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172.16.164.32:1699(CHICON)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172.16.164.50:1668(APORTAL)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172.16.166.83:1672(CHIMAN)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172.16.166.83:1674(ANKHCG)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172.16.166.84:1672(CHIMAN)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172.16.166.84:1674(CHICON)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10.100.88.124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6.1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Oracle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11g(11.2.0.3)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3" name="표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894328"/>
              </p:ext>
            </p:extLst>
          </p:nvPr>
        </p:nvGraphicFramePr>
        <p:xfrm>
          <a:off x="3366584" y="3479470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capisvr1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172.16.166.66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Autodesk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InfrastructureMap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Server 2014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4" name="표 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397856"/>
              </p:ext>
            </p:extLst>
          </p:nvPr>
        </p:nvGraphicFramePr>
        <p:xfrm>
          <a:off x="3927208" y="3479470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capisvr2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172.16.167.66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Autodesk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InfrastructureMap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Server 2014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5" name="표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943536"/>
              </p:ext>
            </p:extLst>
          </p:nvPr>
        </p:nvGraphicFramePr>
        <p:xfrm>
          <a:off x="3366857" y="4153796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mapsvr1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172.16.166.67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Autodesk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InfrastructureMap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Server 2014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6" name="표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029334"/>
              </p:ext>
            </p:extLst>
          </p:nvPr>
        </p:nvGraphicFramePr>
        <p:xfrm>
          <a:off x="3927481" y="4153796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mapsvr2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172.16.167.67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Autodesk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InfrastructureMap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Server 2014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7" name="표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792853"/>
              </p:ext>
            </p:extLst>
          </p:nvPr>
        </p:nvGraphicFramePr>
        <p:xfrm>
          <a:off x="4653873" y="4153796"/>
          <a:ext cx="554274" cy="811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ccadsvr1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172.16.166.65/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hgis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Autodesk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InfrastructureMap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Server 2014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AutoCAD Civil3D Subscription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EBD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8" name="표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956737"/>
              </p:ext>
            </p:extLst>
          </p:nvPr>
        </p:nvGraphicFramePr>
        <p:xfrm>
          <a:off x="5214497" y="4153796"/>
          <a:ext cx="554274" cy="811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mapsvr2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172.16.166.65/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hgis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Autodesk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InfrastructureMap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Server 2014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AutoCAD Civil3D Subscription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EBD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9" name="표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132944"/>
              </p:ext>
            </p:extLst>
          </p:nvPr>
        </p:nvGraphicFramePr>
        <p:xfrm>
          <a:off x="3368824" y="5340665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cclweb009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172.16.166.24/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road,traffic,oneclick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0" name="표 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582993"/>
              </p:ext>
            </p:extLst>
          </p:nvPr>
        </p:nvGraphicFramePr>
        <p:xfrm>
          <a:off x="3929448" y="5340665"/>
          <a:ext cx="554274" cy="618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cclweb010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172.16.167.22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172.16.166.24/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road,traffic,oneclick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1" name="표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574852"/>
              </p:ext>
            </p:extLst>
          </p:nvPr>
        </p:nvGraphicFramePr>
        <p:xfrm>
          <a:off x="4567171" y="5340665"/>
          <a:ext cx="554274" cy="709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cclwas009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cclwas009_road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cclwas009_htc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cclwas009_traffic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cclwas009_oneclick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 3.3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2" name="표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342528"/>
              </p:ext>
            </p:extLst>
          </p:nvPr>
        </p:nvGraphicFramePr>
        <p:xfrm>
          <a:off x="5127795" y="5340665"/>
          <a:ext cx="554274" cy="709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cclwas010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172.16.167.23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cclwas010_road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cclwas010_htc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cclwas010_traffic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cclwas010_oneclick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 3.3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3" name="표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7251660"/>
              </p:ext>
            </p:extLst>
          </p:nvPr>
        </p:nvGraphicFramePr>
        <p:xfrm>
          <a:off x="7260271" y="5373216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err="1" smtClean="0">
                          <a:solidFill>
                            <a:schemeClr val="tx1"/>
                          </a:solidFill>
                        </a:rPr>
                        <a:t>chtcdb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Sun Fire E25K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172.16.166.86:1751(CHTC)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SunOS 5.10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Tibero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5.0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6" name="표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035784"/>
              </p:ext>
            </p:extLst>
          </p:nvPr>
        </p:nvGraphicFramePr>
        <p:xfrm>
          <a:off x="4693901" y="3397959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tmsdb1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IBM</a:t>
                      </a:r>
                      <a:r>
                        <a:rPr lang="en-US" altLang="ko-KR" sz="300" baseline="0" dirty="0" smtClean="0"/>
                        <a:t> P570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172.16.166.70:1585(TMS)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Oracle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11g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7" name="표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559041"/>
              </p:ext>
            </p:extLst>
          </p:nvPr>
        </p:nvGraphicFramePr>
        <p:xfrm>
          <a:off x="5255679" y="3397960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tmsdb2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IBM</a:t>
                      </a:r>
                      <a:r>
                        <a:rPr lang="en-US" altLang="ko-KR" sz="300" baseline="0" dirty="0" smtClean="0"/>
                        <a:t> P570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172.16.167.70:1585(TMS)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Oracle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11g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8" name="표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993683"/>
              </p:ext>
            </p:extLst>
          </p:nvPr>
        </p:nvGraphicFramePr>
        <p:xfrm>
          <a:off x="7861440" y="2385153"/>
          <a:ext cx="554274" cy="566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tsrasgat1</a:t>
                      </a:r>
                      <a:endParaRPr lang="ko-KR" altLang="en-US" sz="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P710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172.16.162.61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172.16.162.63(L4)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6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79" name="표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4778758"/>
              </p:ext>
            </p:extLst>
          </p:nvPr>
        </p:nvGraphicFramePr>
        <p:xfrm>
          <a:off x="8423218" y="2384348"/>
          <a:ext cx="554274" cy="566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tsrasgat2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P710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172.16.162.62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172.16.162.63(L4)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6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1" name="표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141788"/>
              </p:ext>
            </p:extLst>
          </p:nvPr>
        </p:nvGraphicFramePr>
        <p:xfrm>
          <a:off x="7811222" y="3067032"/>
          <a:ext cx="554274" cy="566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tsrasgat3</a:t>
                      </a:r>
                      <a:endParaRPr lang="ko-KR" altLang="en-US" sz="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P710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172.16.163.61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172.16.162.63(L4)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6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2" name="표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7095357"/>
              </p:ext>
            </p:extLst>
          </p:nvPr>
        </p:nvGraphicFramePr>
        <p:xfrm>
          <a:off x="8509512" y="3063153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err="1" smtClean="0">
                          <a:solidFill>
                            <a:schemeClr val="tx1"/>
                          </a:solidFill>
                        </a:rPr>
                        <a:t>tsrasdb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Sun Fire E25K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172.16.162.84:1673(TSRAS)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172.16.162.85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Solaris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Oracle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11g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3" name="표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779362"/>
              </p:ext>
            </p:extLst>
          </p:nvPr>
        </p:nvGraphicFramePr>
        <p:xfrm>
          <a:off x="7876880" y="3824508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tsrasweb1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172.16.162.116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172.16.162.117/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4.1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4" name="표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5904728"/>
              </p:ext>
            </p:extLst>
          </p:nvPr>
        </p:nvGraphicFramePr>
        <p:xfrm>
          <a:off x="8437504" y="3824508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tsrasweb2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172.16.163.116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172.16.162.117/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4.1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5" name="표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517026"/>
              </p:ext>
            </p:extLst>
          </p:nvPr>
        </p:nvGraphicFramePr>
        <p:xfrm>
          <a:off x="7876880" y="4472580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tsraswas1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tsraswas1_lcar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 6.0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6" name="표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70491"/>
              </p:ext>
            </p:extLst>
          </p:nvPr>
        </p:nvGraphicFramePr>
        <p:xfrm>
          <a:off x="8437504" y="4472580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tsraswas2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172.16.163.115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tsraswas2_lcar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 6.0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7" name="표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604123"/>
              </p:ext>
            </p:extLst>
          </p:nvPr>
        </p:nvGraphicFramePr>
        <p:xfrm>
          <a:off x="6033120" y="5377697"/>
          <a:ext cx="554274" cy="68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mobileintwas1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172.16.164.55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CentOS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6.5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Tomcat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7.0.57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JDK 1.6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8" name="표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828393"/>
              </p:ext>
            </p:extLst>
          </p:nvPr>
        </p:nvGraphicFramePr>
        <p:xfrm>
          <a:off x="6593744" y="5377697"/>
          <a:ext cx="554274" cy="68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mobileintwas2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172.16.165.55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CentOS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6.5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Tomcat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7.0.57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JDK 1.6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0" name="표 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016437"/>
              </p:ext>
            </p:extLst>
          </p:nvPr>
        </p:nvGraphicFramePr>
        <p:xfrm>
          <a:off x="6158107" y="2446300"/>
          <a:ext cx="554274" cy="68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tclap1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172.16.162.56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172.16.162.55/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extsaa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OLAP(OBIEE)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1" name="표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791211"/>
              </p:ext>
            </p:extLst>
          </p:nvPr>
        </p:nvGraphicFramePr>
        <p:xfrm>
          <a:off x="6718731" y="2446300"/>
          <a:ext cx="554274" cy="68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tclap2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172.16.162.57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172.16.162.55/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extsaa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OLAP(OBIEE)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2" name="표 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137641"/>
              </p:ext>
            </p:extLst>
          </p:nvPr>
        </p:nvGraphicFramePr>
        <p:xfrm>
          <a:off x="6158107" y="3186381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tclapwas1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172.16.162.156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tclapwas1_container3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3" name="표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89047"/>
              </p:ext>
            </p:extLst>
          </p:nvPr>
        </p:nvGraphicFramePr>
        <p:xfrm>
          <a:off x="6718731" y="3186381"/>
          <a:ext cx="554274" cy="602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tclapwas2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172.16.162.157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tclapwas2_container3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4" name="표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317910"/>
              </p:ext>
            </p:extLst>
          </p:nvPr>
        </p:nvGraphicFramePr>
        <p:xfrm>
          <a:off x="6158542" y="3845304"/>
          <a:ext cx="554274" cy="648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err="1" smtClean="0">
                          <a:solidFill>
                            <a:schemeClr val="tx1"/>
                          </a:solidFill>
                        </a:rPr>
                        <a:t>tcetl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IBM</a:t>
                      </a:r>
                      <a:r>
                        <a:rPr lang="en-US" altLang="ko-KR" sz="300" baseline="0" dirty="0" smtClean="0"/>
                        <a:t> P550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dirty="0" smtClean="0"/>
                        <a:t>4Core</a:t>
                      </a:r>
                      <a:endParaRPr lang="ko-KR" altLang="en-US" sz="3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172.16.162.20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6.1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Sybase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ASE 15.5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5" name="표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5224028"/>
              </p:ext>
            </p:extLst>
          </p:nvPr>
        </p:nvGraphicFramePr>
        <p:xfrm>
          <a:off x="6720320" y="3845305"/>
          <a:ext cx="554274" cy="892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tcdb2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IBM</a:t>
                      </a:r>
                      <a:r>
                        <a:rPr lang="en-US" altLang="ko-KR" sz="300" baseline="0" dirty="0" smtClean="0"/>
                        <a:t> P770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172.16.162.19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172.16.164.25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172.16.165.23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TISPOP , TODB , THDB ,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oragis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,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gcm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, ORCL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6.1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Sybase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IQ 15.4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6" name="꺾인 연결선 95"/>
          <p:cNvCxnSpPr>
            <a:stCxn id="240" idx="2"/>
            <a:endCxn id="259" idx="0"/>
          </p:cNvCxnSpPr>
          <p:nvPr/>
        </p:nvCxnSpPr>
        <p:spPr bwMode="auto">
          <a:xfrm rot="16200000" flipH="1">
            <a:off x="1373064" y="1545588"/>
            <a:ext cx="546614" cy="1298533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98" name="꺾인 연결선 97"/>
          <p:cNvCxnSpPr>
            <a:stCxn id="245" idx="2"/>
            <a:endCxn id="260" idx="0"/>
          </p:cNvCxnSpPr>
          <p:nvPr/>
        </p:nvCxnSpPr>
        <p:spPr bwMode="auto">
          <a:xfrm rot="16200000" flipH="1">
            <a:off x="1933688" y="1545588"/>
            <a:ext cx="546614" cy="1298533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2" name="꺾인 연결선 111"/>
          <p:cNvCxnSpPr>
            <a:stCxn id="251" idx="2"/>
            <a:endCxn id="62" idx="0"/>
          </p:cNvCxnSpPr>
          <p:nvPr/>
        </p:nvCxnSpPr>
        <p:spPr bwMode="auto">
          <a:xfrm rot="5400000">
            <a:off x="4228931" y="1691900"/>
            <a:ext cx="232959" cy="948939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6" name="꺾인 연결선 115"/>
          <p:cNvCxnSpPr>
            <a:stCxn id="250" idx="2"/>
          </p:cNvCxnSpPr>
          <p:nvPr/>
        </p:nvCxnSpPr>
        <p:spPr bwMode="auto">
          <a:xfrm rot="5400000">
            <a:off x="4574836" y="1455334"/>
            <a:ext cx="469143" cy="1331374"/>
          </a:xfrm>
          <a:prstGeom prst="bentConnector2">
            <a:avLst/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20" name="꺾인 연결선 119"/>
          <p:cNvCxnSpPr>
            <a:stCxn id="252" idx="2"/>
          </p:cNvCxnSpPr>
          <p:nvPr/>
        </p:nvCxnSpPr>
        <p:spPr bwMode="auto">
          <a:xfrm rot="5400000">
            <a:off x="4857502" y="1176223"/>
            <a:ext cx="469949" cy="1888793"/>
          </a:xfrm>
          <a:prstGeom prst="bentConnector2">
            <a:avLst/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30" name="꺾인 연결선 129"/>
          <p:cNvCxnSpPr>
            <a:stCxn id="254" idx="2"/>
            <a:endCxn id="77" idx="0"/>
          </p:cNvCxnSpPr>
          <p:nvPr/>
        </p:nvCxnSpPr>
        <p:spPr bwMode="auto">
          <a:xfrm rot="5400000">
            <a:off x="5643644" y="1773452"/>
            <a:ext cx="1513681" cy="1735335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35" name="꺾인 연결선 134"/>
          <p:cNvCxnSpPr>
            <a:stCxn id="253" idx="2"/>
            <a:endCxn id="76" idx="0"/>
          </p:cNvCxnSpPr>
          <p:nvPr/>
        </p:nvCxnSpPr>
        <p:spPr bwMode="auto">
          <a:xfrm rot="5400000">
            <a:off x="5082269" y="1773854"/>
            <a:ext cx="1512875" cy="1735335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44" name="꺾인 연결선 143"/>
          <p:cNvCxnSpPr>
            <a:stCxn id="249" idx="2"/>
            <a:endCxn id="71" idx="0"/>
          </p:cNvCxnSpPr>
          <p:nvPr/>
        </p:nvCxnSpPr>
        <p:spPr bwMode="auto">
          <a:xfrm rot="16200000" flipH="1">
            <a:off x="2802923" y="3299280"/>
            <a:ext cx="3388478" cy="694291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49" name="꺾인 연결선 148"/>
          <p:cNvCxnSpPr/>
          <p:nvPr/>
        </p:nvCxnSpPr>
        <p:spPr bwMode="auto">
          <a:xfrm rot="16200000" flipH="1">
            <a:off x="3083235" y="3018969"/>
            <a:ext cx="3388478" cy="1254915"/>
          </a:xfrm>
          <a:prstGeom prst="bentConnector3">
            <a:avLst>
              <a:gd name="adj1" fmla="val 57121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53" name="꺾인 연결선 152"/>
          <p:cNvCxnSpPr>
            <a:stCxn id="253" idx="2"/>
            <a:endCxn id="71" idx="0"/>
          </p:cNvCxnSpPr>
          <p:nvPr/>
        </p:nvCxnSpPr>
        <p:spPr bwMode="auto">
          <a:xfrm rot="5400000">
            <a:off x="4047551" y="2681842"/>
            <a:ext cx="3455581" cy="1862065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60" name="꺾인 연결선 159"/>
          <p:cNvCxnSpPr>
            <a:stCxn id="254" idx="2"/>
            <a:endCxn id="72" idx="0"/>
          </p:cNvCxnSpPr>
          <p:nvPr/>
        </p:nvCxnSpPr>
        <p:spPr bwMode="auto">
          <a:xfrm rot="5400000">
            <a:off x="4608349" y="2680863"/>
            <a:ext cx="3456386" cy="1863219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08" name="꺾인 연결선 107"/>
          <p:cNvCxnSpPr>
            <a:stCxn id="248" idx="2"/>
            <a:endCxn id="71" idx="0"/>
          </p:cNvCxnSpPr>
          <p:nvPr/>
        </p:nvCxnSpPr>
        <p:spPr bwMode="auto">
          <a:xfrm rot="16200000" flipH="1">
            <a:off x="2445206" y="2941563"/>
            <a:ext cx="3434198" cy="1364006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3" name="꺾인 연결선 112"/>
          <p:cNvCxnSpPr>
            <a:stCxn id="248" idx="2"/>
            <a:endCxn id="568" idx="0"/>
          </p:cNvCxnSpPr>
          <p:nvPr/>
        </p:nvCxnSpPr>
        <p:spPr bwMode="auto">
          <a:xfrm rot="16200000" flipH="1">
            <a:off x="3456972" y="1929796"/>
            <a:ext cx="3247906" cy="3201247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8" name="꺾인 연결선 117"/>
          <p:cNvCxnSpPr>
            <a:stCxn id="255" idx="2"/>
            <a:endCxn id="87" idx="0"/>
          </p:cNvCxnSpPr>
          <p:nvPr/>
        </p:nvCxnSpPr>
        <p:spPr bwMode="auto">
          <a:xfrm rot="5400000">
            <a:off x="5389314" y="2825824"/>
            <a:ext cx="3472816" cy="1630930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22" name="꺾인 연결선 121"/>
          <p:cNvCxnSpPr>
            <a:stCxn id="256" idx="2"/>
            <a:endCxn id="88" idx="0"/>
          </p:cNvCxnSpPr>
          <p:nvPr/>
        </p:nvCxnSpPr>
        <p:spPr bwMode="auto">
          <a:xfrm rot="5400000">
            <a:off x="5949938" y="2825824"/>
            <a:ext cx="3472816" cy="1630930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31" name="꺾인 연결선 130"/>
          <p:cNvCxnSpPr>
            <a:stCxn id="249" idx="2"/>
            <a:endCxn id="62" idx="0"/>
          </p:cNvCxnSpPr>
          <p:nvPr/>
        </p:nvCxnSpPr>
        <p:spPr bwMode="auto">
          <a:xfrm rot="5400000">
            <a:off x="3845148" y="1977980"/>
            <a:ext cx="330662" cy="279077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4" name="꺾인 연결선 113"/>
          <p:cNvCxnSpPr>
            <a:stCxn id="250" idx="2"/>
            <a:endCxn id="76" idx="0"/>
          </p:cNvCxnSpPr>
          <p:nvPr/>
        </p:nvCxnSpPr>
        <p:spPr bwMode="auto">
          <a:xfrm rot="5400000">
            <a:off x="4467312" y="2390176"/>
            <a:ext cx="1511509" cy="504056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19" name="꺾인 연결선 118"/>
          <p:cNvCxnSpPr>
            <a:stCxn id="252" idx="2"/>
            <a:endCxn id="77" idx="0"/>
          </p:cNvCxnSpPr>
          <p:nvPr/>
        </p:nvCxnSpPr>
        <p:spPr bwMode="auto">
          <a:xfrm rot="5400000">
            <a:off x="5028687" y="2389774"/>
            <a:ext cx="1512315" cy="504056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03" name="꺾인 연결선 102"/>
          <p:cNvCxnSpPr>
            <a:stCxn id="246" idx="2"/>
            <a:endCxn id="60" idx="0"/>
          </p:cNvCxnSpPr>
          <p:nvPr/>
        </p:nvCxnSpPr>
        <p:spPr bwMode="auto">
          <a:xfrm rot="16200000" flipH="1">
            <a:off x="420581" y="3728425"/>
            <a:ext cx="3697506" cy="52607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107" name="꺾인 연결선 106"/>
          <p:cNvCxnSpPr>
            <a:stCxn id="247" idx="2"/>
            <a:endCxn id="61" idx="0"/>
          </p:cNvCxnSpPr>
          <p:nvPr/>
        </p:nvCxnSpPr>
        <p:spPr bwMode="auto">
          <a:xfrm rot="16200000" flipH="1">
            <a:off x="981205" y="3728425"/>
            <a:ext cx="3697506" cy="52607"/>
          </a:xfrm>
          <a:prstGeom prst="bentConnector3">
            <a:avLst>
              <a:gd name="adj1" fmla="val 50000"/>
            </a:avLst>
          </a:prstGeom>
          <a:noFill/>
          <a:ln w="3175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graphicFrame>
        <p:nvGraphicFramePr>
          <p:cNvPr id="52" name="표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753290"/>
              </p:ext>
            </p:extLst>
          </p:nvPr>
        </p:nvGraphicFramePr>
        <p:xfrm>
          <a:off x="2018501" y="3556212"/>
          <a:ext cx="554274" cy="863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cclwas002_HiTechmap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cclwas002_HiSgds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EZGen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(Reporting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엔진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슈어엠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SMS Client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SSO Agent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3" name="표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586136"/>
              </p:ext>
            </p:extLst>
          </p:nvPr>
        </p:nvGraphicFramePr>
        <p:xfrm>
          <a:off x="2579125" y="3556212"/>
          <a:ext cx="554274" cy="863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cclwas004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cclwas004_HiTechmap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cclwas004_HiSgds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EZGen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(Reporting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엔진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슈어엠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SMS Client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SSO Agent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9" name="표 2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0550378"/>
              </p:ext>
            </p:extLst>
          </p:nvPr>
        </p:nvGraphicFramePr>
        <p:xfrm>
          <a:off x="2018501" y="2468162"/>
          <a:ext cx="554274" cy="1046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172.16.166.14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cclwas001_HiConCitis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cclwas001_HiConCitisSub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cclwas001_HiDinCitis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cclwas001_HiDinCitisSub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cclwas001_AnJeon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cclwas001_Hibim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EZGen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(Reporting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엔진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슈어엠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SMS Client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SSO Agent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60" name="표 2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229816"/>
              </p:ext>
            </p:extLst>
          </p:nvPr>
        </p:nvGraphicFramePr>
        <p:xfrm>
          <a:off x="2579125" y="2468162"/>
          <a:ext cx="554274" cy="1046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cclwas003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172.16.167.14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cclwas003_HiConCitis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cclwas003_HiConCitisSub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cclwas003_HiDinCitis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cclwas003_HiDinCitisSub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cclwas003_AnJeon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cclwas003_Hibim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EZGen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(Reporting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엔진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슈어엠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SMS Client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SSO Agent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6" name="표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297000"/>
              </p:ext>
            </p:extLst>
          </p:nvPr>
        </p:nvGraphicFramePr>
        <p:xfrm>
          <a:off x="2018501" y="4713729"/>
          <a:ext cx="554274" cy="847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cclwas005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cclwas005_uroad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Jrules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(Rule 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엔진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슈어엠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SMS Client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SSO Agent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7" name="표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537989"/>
              </p:ext>
            </p:extLst>
          </p:nvPr>
        </p:nvGraphicFramePr>
        <p:xfrm>
          <a:off x="2579125" y="4713729"/>
          <a:ext cx="554274" cy="847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cclwas006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cclwas006_uroad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Tmax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JEUS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Jrules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(Rule 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엔진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슈어엠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SMS Client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SSO Agent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4" name="표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845787"/>
              </p:ext>
            </p:extLst>
          </p:nvPr>
        </p:nvGraphicFramePr>
        <p:xfrm>
          <a:off x="4693901" y="2395676"/>
          <a:ext cx="554274" cy="954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tmswas1</a:t>
                      </a:r>
                      <a:endParaRPr lang="ko-KR" altLang="en-US" sz="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P520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WEB/WAS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172.16.166.61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efrc,tunnel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172.16.166.104(L4)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tmswas1_container2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3.0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JEUS 3.3.1.2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Autodesk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MapGuide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Server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슈어엠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SMS Client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2080042"/>
              </p:ext>
            </p:extLst>
          </p:nvPr>
        </p:nvGraphicFramePr>
        <p:xfrm>
          <a:off x="5255679" y="2394871"/>
          <a:ext cx="554274" cy="954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tmswas2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Itanium 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WEB/WAS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172.16.167.61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efrc,tunnel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172.16.166.104(L4)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tmswas2_container2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3.0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JEUS 3.3.1.2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Autodesk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MapGuide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Server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슈어엠</a:t>
                      </a: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SMS Client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85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그룹 280"/>
          <p:cNvGrpSpPr/>
          <p:nvPr/>
        </p:nvGrpSpPr>
        <p:grpSpPr>
          <a:xfrm>
            <a:off x="354242" y="1336052"/>
            <a:ext cx="9207270" cy="4833827"/>
            <a:chOff x="379394" y="1547500"/>
            <a:chExt cx="9207270" cy="4833827"/>
          </a:xfrm>
        </p:grpSpPr>
        <p:grpSp>
          <p:nvGrpSpPr>
            <p:cNvPr id="2" name="그룹 1"/>
            <p:cNvGrpSpPr/>
            <p:nvPr/>
          </p:nvGrpSpPr>
          <p:grpSpPr>
            <a:xfrm>
              <a:off x="379394" y="1547500"/>
              <a:ext cx="9207270" cy="879478"/>
              <a:chOff x="379394" y="1547500"/>
              <a:chExt cx="9207270" cy="879478"/>
            </a:xfrm>
          </p:grpSpPr>
          <p:sp>
            <p:nvSpPr>
              <p:cNvPr id="276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882136" cy="879478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77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9783"/>
                <a:ext cx="272504" cy="871106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D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M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Z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278" name="그룹 277"/>
            <p:cNvGrpSpPr/>
            <p:nvPr/>
          </p:nvGrpSpPr>
          <p:grpSpPr>
            <a:xfrm>
              <a:off x="379394" y="2492896"/>
              <a:ext cx="9207270" cy="3888431"/>
              <a:chOff x="379394" y="1547500"/>
              <a:chExt cx="9207270" cy="879478"/>
            </a:xfrm>
          </p:grpSpPr>
          <p:sp>
            <p:nvSpPr>
              <p:cNvPr id="279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882136" cy="879478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80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7500"/>
                <a:ext cx="272504" cy="879478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업</a:t>
                </a:r>
                <a:endParaRPr lang="en-US" altLang="ko-KR" sz="1200" b="1" kern="1200" noProof="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120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무</a:t>
                </a:r>
                <a:endParaRPr kumimoji="0" lang="en-US" altLang="ko-KR" sz="1200" b="1" i="0" u="none" strike="noStrike" kern="120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망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</p:grpSp>
      <p:sp>
        <p:nvSpPr>
          <p:cNvPr id="555" name="Rectangle 1166"/>
          <p:cNvSpPr>
            <a:spLocks noChangeArrowheads="1"/>
          </p:cNvSpPr>
          <p:nvPr/>
        </p:nvSpPr>
        <p:spPr bwMode="auto">
          <a:xfrm>
            <a:off x="705239" y="2418085"/>
            <a:ext cx="2490483" cy="1531299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294" name="그룹 293"/>
          <p:cNvGrpSpPr/>
          <p:nvPr/>
        </p:nvGrpSpPr>
        <p:grpSpPr>
          <a:xfrm>
            <a:off x="645393" y="1395868"/>
            <a:ext cx="1433818" cy="768177"/>
            <a:chOff x="645393" y="1395868"/>
            <a:chExt cx="1433818" cy="768177"/>
          </a:xfrm>
        </p:grpSpPr>
        <p:pic>
          <p:nvPicPr>
            <p:cNvPr id="2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TextBox 124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chiconweb1</a:t>
              </a:r>
              <a:endParaRPr lang="ko-KR" altLang="en-US" sz="800" b="1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설계</a:t>
              </a:r>
              <a:r>
                <a:rPr lang="en-US" altLang="ko-KR" sz="800" dirty="0" smtClean="0"/>
                <a:t>,BIM,</a:t>
              </a:r>
              <a:br>
                <a:rPr lang="en-US" altLang="ko-KR" sz="800" dirty="0" smtClean="0"/>
              </a:br>
              <a:r>
                <a:rPr lang="ko-KR" altLang="en-US" sz="800" dirty="0" smtClean="0"/>
                <a:t>건설안전네트워크</a:t>
              </a:r>
              <a:endParaRPr lang="ko-KR" altLang="en-US" sz="800" dirty="0"/>
            </a:p>
          </p:txBody>
        </p:sp>
        <p:pic>
          <p:nvPicPr>
            <p:cNvPr id="129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35888" y="1395868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0" name="TextBox 129"/>
            <p:cNvSpPr txBox="1"/>
            <p:nvPr/>
          </p:nvSpPr>
          <p:spPr>
            <a:xfrm>
              <a:off x="1277838" y="165300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chiconweb2</a:t>
              </a:r>
              <a:endParaRPr lang="ko-KR" altLang="en-US" sz="800" b="1" dirty="0"/>
            </a:p>
          </p:txBody>
        </p:sp>
      </p:grpSp>
      <p:sp>
        <p:nvSpPr>
          <p:cNvPr id="282" name="AutoShape 41"/>
          <p:cNvSpPr>
            <a:spLocks noChangeArrowheads="1"/>
          </p:cNvSpPr>
          <p:nvPr/>
        </p:nvSpPr>
        <p:spPr bwMode="auto">
          <a:xfrm rot="10800000" flipV="1">
            <a:off x="388125" y="6247738"/>
            <a:ext cx="3759952" cy="338436"/>
          </a:xfrm>
          <a:prstGeom prst="roundRect">
            <a:avLst>
              <a:gd name="adj" fmla="val 1444"/>
            </a:avLst>
          </a:prstGeom>
          <a:solidFill>
            <a:schemeClr val="bg1"/>
          </a:solidFill>
          <a:ln w="3175" algn="ctr">
            <a:solidFill>
              <a:srgbClr val="808080"/>
            </a:solidFill>
            <a:prstDash val="dash"/>
            <a:round/>
            <a:headEnd type="none" w="sm" len="sm"/>
            <a:tailEnd type="none" w="sm" len="sm"/>
          </a:ln>
        </p:spPr>
        <p:txBody>
          <a:bodyPr lIns="0" tIns="36000" rIns="0" bIns="0" anchor="ctr" anchorCtr="0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88900" indent="-88900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ko-KR" altLang="en-US" sz="1000" b="1" dirty="0" smtClean="0">
                <a:solidFill>
                  <a:srgbClr val="000000"/>
                </a:solidFill>
                <a:latin typeface="+mn-ea"/>
                <a:ea typeface="+mn-ea"/>
              </a:rPr>
              <a:t>  범례</a:t>
            </a:r>
          </a:p>
        </p:txBody>
      </p:sp>
      <p:sp>
        <p:nvSpPr>
          <p:cNvPr id="286" name="Text Box 12"/>
          <p:cNvSpPr txBox="1">
            <a:spLocks noChangeArrowheads="1"/>
          </p:cNvSpPr>
          <p:nvPr/>
        </p:nvSpPr>
        <p:spPr bwMode="auto">
          <a:xfrm>
            <a:off x="2309520" y="6285819"/>
            <a:ext cx="69762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단독서버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7" name="Text Box 12"/>
          <p:cNvSpPr txBox="1">
            <a:spLocks noChangeArrowheads="1"/>
          </p:cNvSpPr>
          <p:nvPr/>
        </p:nvSpPr>
        <p:spPr bwMode="auto">
          <a:xfrm>
            <a:off x="1206945" y="6276766"/>
            <a:ext cx="69762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err="1" smtClean="0">
                <a:solidFill>
                  <a:srgbClr val="000000"/>
                </a:solidFill>
                <a:latin typeface="+mn-ea"/>
                <a:ea typeface="+mn-ea"/>
              </a:rPr>
              <a:t>클라우드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8" name="Text Box 12"/>
          <p:cNvSpPr txBox="1">
            <a:spLocks noChangeArrowheads="1"/>
          </p:cNvSpPr>
          <p:nvPr/>
        </p:nvSpPr>
        <p:spPr bwMode="auto">
          <a:xfrm>
            <a:off x="3453633" y="6285819"/>
            <a:ext cx="620683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en-US" altLang="ko-KR" sz="1000" smtClean="0">
                <a:solidFill>
                  <a:srgbClr val="000000"/>
                </a:solidFill>
                <a:latin typeface="+mn-ea"/>
                <a:ea typeface="+mn-ea"/>
              </a:rPr>
              <a:t>DB</a:t>
            </a:r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서버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289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917298" y="6290504"/>
            <a:ext cx="315790" cy="2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" name="Picture 23" descr="국민-단체"/>
          <p:cNvPicPr>
            <a:picLocks noChangeAspect="1" noChangeArrowheads="1"/>
          </p:cNvPicPr>
          <p:nvPr/>
        </p:nvPicPr>
        <p:blipFill>
          <a:blip r:embed="rId4" cstate="print"/>
          <a:srcRect l="10213" t="13544" r="10213" b="4453"/>
          <a:stretch>
            <a:fillRect/>
          </a:stretch>
        </p:blipFill>
        <p:spPr bwMode="auto">
          <a:xfrm>
            <a:off x="2048731" y="6274796"/>
            <a:ext cx="200554" cy="27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1" name="그룹 226"/>
          <p:cNvGrpSpPr>
            <a:grpSpLocks noChangeAspect="1"/>
          </p:cNvGrpSpPr>
          <p:nvPr/>
        </p:nvGrpSpPr>
        <p:grpSpPr bwMode="auto">
          <a:xfrm>
            <a:off x="3133212" y="6290504"/>
            <a:ext cx="226738" cy="277200"/>
            <a:chOff x="4665741" y="1812569"/>
            <a:chExt cx="1191524" cy="1458401"/>
          </a:xfrm>
        </p:grpSpPr>
        <p:pic>
          <p:nvPicPr>
            <p:cNvPr id="292" name="Picture 190" descr="Server sm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66726" y="1813449"/>
              <a:ext cx="1012120" cy="14570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3" name="Picture 4" descr="https://cdn0.iconfinder.com/data/icons/small-n-flat/24/678113-database-128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117949" y="2531022"/>
              <a:ext cx="739505" cy="73950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95" name="그룹 294"/>
          <p:cNvGrpSpPr/>
          <p:nvPr/>
        </p:nvGrpSpPr>
        <p:grpSpPr>
          <a:xfrm>
            <a:off x="1921161" y="1394304"/>
            <a:ext cx="1433818" cy="645067"/>
            <a:chOff x="645393" y="1395868"/>
            <a:chExt cx="1433818" cy="645067"/>
          </a:xfrm>
        </p:grpSpPr>
        <p:pic>
          <p:nvPicPr>
            <p:cNvPr id="296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7" name="TextBox 296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webrelay1</a:t>
              </a:r>
              <a:endParaRPr lang="ko-KR" altLang="en-US" sz="800" b="1" dirty="0"/>
            </a:p>
          </p:txBody>
        </p:sp>
        <p:sp>
          <p:nvSpPr>
            <p:cNvPr id="298" name="TextBox 297"/>
            <p:cNvSpPr txBox="1"/>
            <p:nvPr/>
          </p:nvSpPr>
          <p:spPr>
            <a:xfrm>
              <a:off x="645393" y="1825491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외부 </a:t>
              </a:r>
              <a:r>
                <a:rPr lang="en-US" altLang="ko-KR" sz="800" dirty="0" smtClean="0"/>
                <a:t>WEB, </a:t>
              </a:r>
              <a:r>
                <a:rPr lang="ko-KR" altLang="en-US" sz="800" dirty="0" smtClean="0"/>
                <a:t>중계</a:t>
              </a:r>
              <a:endParaRPr lang="ko-KR" altLang="en-US" sz="800" dirty="0"/>
            </a:p>
          </p:txBody>
        </p:sp>
        <p:pic>
          <p:nvPicPr>
            <p:cNvPr id="299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359685" y="1395868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0" name="TextBox 299"/>
            <p:cNvSpPr txBox="1"/>
            <p:nvPr/>
          </p:nvSpPr>
          <p:spPr>
            <a:xfrm>
              <a:off x="1201635" y="165300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webrelay2</a:t>
              </a:r>
              <a:endParaRPr lang="ko-KR" altLang="en-US" sz="800" b="1" dirty="0"/>
            </a:p>
          </p:txBody>
        </p:sp>
      </p:grpSp>
      <p:grpSp>
        <p:nvGrpSpPr>
          <p:cNvPr id="301" name="그룹 300"/>
          <p:cNvGrpSpPr/>
          <p:nvPr/>
        </p:nvGrpSpPr>
        <p:grpSpPr>
          <a:xfrm>
            <a:off x="3202586" y="1399067"/>
            <a:ext cx="814310" cy="763414"/>
            <a:chOff x="645393" y="1400631"/>
            <a:chExt cx="814310" cy="763414"/>
          </a:xfrm>
        </p:grpSpPr>
        <p:pic>
          <p:nvPicPr>
            <p:cNvPr id="302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3" name="TextBox 302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chfmsweb1</a:t>
              </a:r>
              <a:endParaRPr lang="ko-KR" altLang="en-US" sz="800" b="1" dirty="0"/>
            </a:p>
          </p:txBody>
        </p:sp>
        <p:sp>
          <p:nvSpPr>
            <p:cNvPr id="304" name="TextBox 303"/>
            <p:cNvSpPr txBox="1"/>
            <p:nvPr/>
          </p:nvSpPr>
          <p:spPr>
            <a:xfrm>
              <a:off x="645393" y="1825491"/>
              <a:ext cx="81154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정보통신시설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관리시스템</a:t>
              </a:r>
              <a:endParaRPr lang="ko-KR" altLang="en-US" sz="800" dirty="0"/>
            </a:p>
          </p:txBody>
        </p:sp>
      </p:grpSp>
      <p:grpSp>
        <p:nvGrpSpPr>
          <p:cNvPr id="323" name="그룹 322"/>
          <p:cNvGrpSpPr/>
          <p:nvPr/>
        </p:nvGrpSpPr>
        <p:grpSpPr>
          <a:xfrm>
            <a:off x="3922666" y="1408537"/>
            <a:ext cx="814310" cy="760959"/>
            <a:chOff x="4722957" y="178154"/>
            <a:chExt cx="814310" cy="760959"/>
          </a:xfrm>
        </p:grpSpPr>
        <p:pic>
          <p:nvPicPr>
            <p:cNvPr id="324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5" name="TextBox 324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err="1" smtClean="0"/>
                <a:t>roadcp</a:t>
              </a:r>
              <a:endParaRPr lang="ko-KR" altLang="en-US" sz="800" b="1" dirty="0"/>
            </a:p>
          </p:txBody>
        </p:sp>
        <p:sp>
          <p:nvSpPr>
            <p:cNvPr id="326" name="TextBox 325"/>
            <p:cNvSpPr txBox="1"/>
            <p:nvPr/>
          </p:nvSpPr>
          <p:spPr>
            <a:xfrm>
              <a:off x="4722957" y="600559"/>
              <a:ext cx="7882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기상청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연계</a:t>
              </a:r>
              <a:endParaRPr lang="ko-KR" altLang="en-US" sz="800" dirty="0"/>
            </a:p>
          </p:txBody>
        </p:sp>
      </p:grpSp>
      <p:grpSp>
        <p:nvGrpSpPr>
          <p:cNvPr id="329" name="그룹 328"/>
          <p:cNvGrpSpPr/>
          <p:nvPr/>
        </p:nvGrpSpPr>
        <p:grpSpPr>
          <a:xfrm>
            <a:off x="4592960" y="1406082"/>
            <a:ext cx="814310" cy="760959"/>
            <a:chOff x="4722957" y="178154"/>
            <a:chExt cx="814310" cy="760959"/>
          </a:xfrm>
        </p:grpSpPr>
        <p:pic>
          <p:nvPicPr>
            <p:cNvPr id="330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1" name="TextBox 330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sdmsweb1</a:t>
              </a:r>
              <a:endParaRPr lang="ko-KR" altLang="en-US" sz="800" b="1" dirty="0"/>
            </a:p>
          </p:txBody>
        </p:sp>
        <p:sp>
          <p:nvSpPr>
            <p:cNvPr id="332" name="TextBox 331"/>
            <p:cNvSpPr txBox="1"/>
            <p:nvPr/>
          </p:nvSpPr>
          <p:spPr>
            <a:xfrm>
              <a:off x="4722957" y="600559"/>
              <a:ext cx="7882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오수처리</a:t>
              </a:r>
              <a:r>
                <a:rPr lang="en-US" altLang="ko-KR" sz="800" dirty="0" smtClean="0"/>
                <a:t>WEB/WAS</a:t>
              </a:r>
              <a:endParaRPr lang="ko-KR" altLang="en-US" sz="800" dirty="0"/>
            </a:p>
          </p:txBody>
        </p:sp>
      </p:grpSp>
      <p:grpSp>
        <p:nvGrpSpPr>
          <p:cNvPr id="333" name="그룹 332"/>
          <p:cNvGrpSpPr/>
          <p:nvPr/>
        </p:nvGrpSpPr>
        <p:grpSpPr>
          <a:xfrm>
            <a:off x="5313040" y="1408078"/>
            <a:ext cx="1433818" cy="760959"/>
            <a:chOff x="4722957" y="178154"/>
            <a:chExt cx="1433818" cy="760959"/>
          </a:xfrm>
        </p:grpSpPr>
        <p:pic>
          <p:nvPicPr>
            <p:cNvPr id="334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5" name="TextBox 334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sdmsgw1</a:t>
              </a:r>
              <a:endParaRPr lang="ko-KR" altLang="en-US" sz="800" b="1" dirty="0"/>
            </a:p>
          </p:txBody>
        </p:sp>
        <p:sp>
          <p:nvSpPr>
            <p:cNvPr id="336" name="TextBox 335"/>
            <p:cNvSpPr txBox="1"/>
            <p:nvPr/>
          </p:nvSpPr>
          <p:spPr>
            <a:xfrm>
              <a:off x="4722957" y="600559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오수처리시설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전기가로등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통신서버</a:t>
              </a:r>
              <a:endParaRPr lang="ko-KR" altLang="en-US" sz="800" dirty="0"/>
            </a:p>
          </p:txBody>
        </p:sp>
        <p:pic>
          <p:nvPicPr>
            <p:cNvPr id="337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5611608" y="18127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" name="TextBox 337"/>
            <p:cNvSpPr txBox="1"/>
            <p:nvPr/>
          </p:nvSpPr>
          <p:spPr>
            <a:xfrm>
              <a:off x="5373783" y="43615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sdmsgw2</a:t>
              </a:r>
              <a:endParaRPr lang="ko-KR" altLang="en-US" sz="800" b="1" dirty="0"/>
            </a:p>
          </p:txBody>
        </p:sp>
      </p:grpSp>
      <p:grpSp>
        <p:nvGrpSpPr>
          <p:cNvPr id="339" name="그룹 338"/>
          <p:cNvGrpSpPr/>
          <p:nvPr/>
        </p:nvGrpSpPr>
        <p:grpSpPr>
          <a:xfrm>
            <a:off x="6609184" y="1408078"/>
            <a:ext cx="1433818" cy="760959"/>
            <a:chOff x="4722957" y="178154"/>
            <a:chExt cx="1433818" cy="760959"/>
          </a:xfrm>
        </p:grpSpPr>
        <p:pic>
          <p:nvPicPr>
            <p:cNvPr id="340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1" name="TextBox 340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tmsgw1</a:t>
              </a:r>
              <a:endParaRPr lang="ko-KR" altLang="en-US" sz="800" b="1" dirty="0"/>
            </a:p>
          </p:txBody>
        </p:sp>
        <p:sp>
          <p:nvSpPr>
            <p:cNvPr id="342" name="TextBox 341"/>
            <p:cNvSpPr txBox="1"/>
            <p:nvPr/>
          </p:nvSpPr>
          <p:spPr>
            <a:xfrm>
              <a:off x="4722957" y="600559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터널관리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전기시설물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외부연계</a:t>
              </a:r>
              <a:r>
                <a:rPr lang="en-US" altLang="ko-KR" sz="800" dirty="0" smtClean="0"/>
                <a:t>(</a:t>
              </a:r>
              <a:r>
                <a:rPr lang="ko-KR" altLang="en-US" sz="800" dirty="0" smtClean="0"/>
                <a:t>중계</a:t>
              </a:r>
              <a:r>
                <a:rPr lang="en-US" altLang="ko-KR" sz="800" dirty="0" smtClean="0"/>
                <a:t>)</a:t>
              </a:r>
              <a:endParaRPr lang="ko-KR" altLang="en-US" sz="800" dirty="0"/>
            </a:p>
          </p:txBody>
        </p:sp>
        <p:pic>
          <p:nvPicPr>
            <p:cNvPr id="343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5611608" y="18127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4" name="TextBox 343"/>
            <p:cNvSpPr txBox="1"/>
            <p:nvPr/>
          </p:nvSpPr>
          <p:spPr>
            <a:xfrm>
              <a:off x="5373783" y="43615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tmsgw2</a:t>
              </a:r>
              <a:endParaRPr lang="ko-KR" altLang="en-US" sz="800" b="1" dirty="0"/>
            </a:p>
          </p:txBody>
        </p:sp>
      </p:grpSp>
      <p:grpSp>
        <p:nvGrpSpPr>
          <p:cNvPr id="345" name="그룹 344"/>
          <p:cNvGrpSpPr/>
          <p:nvPr/>
        </p:nvGrpSpPr>
        <p:grpSpPr>
          <a:xfrm>
            <a:off x="7931048" y="1417225"/>
            <a:ext cx="1567286" cy="763414"/>
            <a:chOff x="592763" y="1400631"/>
            <a:chExt cx="1567286" cy="763414"/>
          </a:xfrm>
        </p:grpSpPr>
        <p:pic>
          <p:nvPicPr>
            <p:cNvPr id="346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7" name="TextBox 346"/>
            <p:cNvSpPr txBox="1"/>
            <p:nvPr/>
          </p:nvSpPr>
          <p:spPr>
            <a:xfrm>
              <a:off x="592763" y="1657765"/>
              <a:ext cx="8669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mobileintweb1</a:t>
              </a:r>
              <a:endParaRPr lang="ko-KR" altLang="en-US" sz="800" b="1" dirty="0"/>
            </a:p>
          </p:txBody>
        </p:sp>
        <p:sp>
          <p:nvSpPr>
            <p:cNvPr id="348" name="TextBox 347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(</a:t>
              </a:r>
              <a:r>
                <a:rPr lang="ko-KR" altLang="en-US" sz="800" dirty="0" err="1" smtClean="0"/>
                <a:t>가시설</a:t>
              </a:r>
              <a:r>
                <a:rPr lang="ko-KR" altLang="en-US" sz="800" dirty="0" smtClean="0"/>
                <a:t> </a:t>
              </a:r>
              <a:r>
                <a:rPr lang="ko-KR" altLang="en-US" sz="800" dirty="0" err="1" smtClean="0"/>
                <a:t>하이브리드앱</a:t>
              </a:r>
              <a:r>
                <a:rPr lang="en-US" altLang="ko-KR" sz="800" dirty="0" smtClean="0"/>
                <a:t>), </a:t>
              </a:r>
              <a:r>
                <a:rPr lang="ko-KR" altLang="en-US" sz="800" dirty="0" smtClean="0"/>
                <a:t>정보통신시설 </a:t>
              </a:r>
              <a:r>
                <a:rPr lang="ko-KR" altLang="en-US" sz="800" dirty="0" err="1" smtClean="0"/>
                <a:t>앱</a:t>
              </a:r>
              <a:endParaRPr lang="ko-KR" altLang="en-US" sz="800" dirty="0"/>
            </a:p>
          </p:txBody>
        </p:sp>
        <p:pic>
          <p:nvPicPr>
            <p:cNvPr id="349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0" name="TextBox 349"/>
            <p:cNvSpPr txBox="1"/>
            <p:nvPr/>
          </p:nvSpPr>
          <p:spPr>
            <a:xfrm>
              <a:off x="1301652" y="1657765"/>
              <a:ext cx="85839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mobileintweb2</a:t>
              </a:r>
              <a:endParaRPr lang="ko-KR" altLang="en-US" sz="800" b="1" dirty="0"/>
            </a:p>
          </p:txBody>
        </p:sp>
      </p:grpSp>
      <p:grpSp>
        <p:nvGrpSpPr>
          <p:cNvPr id="351" name="그룹 350"/>
          <p:cNvGrpSpPr/>
          <p:nvPr/>
        </p:nvGrpSpPr>
        <p:grpSpPr>
          <a:xfrm>
            <a:off x="3231150" y="3491233"/>
            <a:ext cx="1433818" cy="640304"/>
            <a:chOff x="645393" y="1400631"/>
            <a:chExt cx="1433818" cy="640304"/>
          </a:xfrm>
        </p:grpSpPr>
        <p:pic>
          <p:nvPicPr>
            <p:cNvPr id="352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3" name="TextBox 352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capisvr1</a:t>
              </a:r>
              <a:endParaRPr lang="ko-KR" altLang="en-US" sz="800" b="1" dirty="0"/>
            </a:p>
          </p:txBody>
        </p:sp>
        <p:sp>
          <p:nvSpPr>
            <p:cNvPr id="354" name="TextBox 353"/>
            <p:cNvSpPr txBox="1"/>
            <p:nvPr/>
          </p:nvSpPr>
          <p:spPr>
            <a:xfrm>
              <a:off x="645393" y="1825491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유지관리 </a:t>
              </a:r>
              <a:r>
                <a:rPr lang="en-US" altLang="ko-KR" sz="800" dirty="0" smtClean="0"/>
                <a:t>MAP API</a:t>
              </a:r>
              <a:r>
                <a:rPr lang="ko-KR" altLang="en-US" sz="800" dirty="0"/>
                <a:t> </a:t>
              </a:r>
              <a:r>
                <a:rPr lang="ko-KR" altLang="en-US" sz="800" dirty="0" smtClean="0"/>
                <a:t>서버</a:t>
              </a:r>
              <a:endParaRPr lang="ko-KR" altLang="en-US" sz="800" dirty="0"/>
            </a:p>
          </p:txBody>
        </p:sp>
        <p:pic>
          <p:nvPicPr>
            <p:cNvPr id="355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6" name="TextBox 355"/>
            <p:cNvSpPr txBox="1"/>
            <p:nvPr/>
          </p:nvSpPr>
          <p:spPr>
            <a:xfrm>
              <a:off x="1301653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capisvr2</a:t>
              </a:r>
              <a:endParaRPr lang="ko-KR" altLang="en-US" sz="800" b="1" dirty="0"/>
            </a:p>
          </p:txBody>
        </p:sp>
      </p:grpSp>
      <p:grpSp>
        <p:nvGrpSpPr>
          <p:cNvPr id="358" name="그룹 357"/>
          <p:cNvGrpSpPr/>
          <p:nvPr/>
        </p:nvGrpSpPr>
        <p:grpSpPr>
          <a:xfrm>
            <a:off x="596266" y="2554627"/>
            <a:ext cx="2696477" cy="645615"/>
            <a:chOff x="1861948" y="178154"/>
            <a:chExt cx="2696477" cy="645615"/>
          </a:xfrm>
        </p:grpSpPr>
        <p:grpSp>
          <p:nvGrpSpPr>
            <p:cNvPr id="359" name="그룹 358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366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7" name="TextBox 366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cclwas001</a:t>
                </a:r>
                <a:endParaRPr lang="ko-KR" altLang="en-US" sz="800" b="1" dirty="0"/>
              </a:p>
            </p:txBody>
          </p:sp>
          <p:pic>
            <p:nvPicPr>
              <p:cNvPr id="36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0" name="TextBox 369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cclwas003</a:t>
                </a:r>
                <a:endParaRPr lang="ko-KR" altLang="en-US" sz="800" b="1" dirty="0"/>
              </a:p>
            </p:txBody>
          </p:sp>
        </p:grpSp>
        <p:grpSp>
          <p:nvGrpSpPr>
            <p:cNvPr id="360" name="그룹 359"/>
            <p:cNvGrpSpPr/>
            <p:nvPr/>
          </p:nvGrpSpPr>
          <p:grpSpPr>
            <a:xfrm>
              <a:off x="1861948" y="183465"/>
              <a:ext cx="2612592" cy="640304"/>
              <a:chOff x="645393" y="1400631"/>
              <a:chExt cx="2612592" cy="640304"/>
            </a:xfrm>
          </p:grpSpPr>
          <p:pic>
            <p:nvPicPr>
              <p:cNvPr id="361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2" name="TextBox 361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cclweb001</a:t>
                </a:r>
                <a:endParaRPr lang="ko-KR" altLang="en-US" sz="800" b="1" dirty="0"/>
              </a:p>
            </p:txBody>
          </p:sp>
          <p:sp>
            <p:nvSpPr>
              <p:cNvPr id="363" name="TextBox 362"/>
              <p:cNvSpPr txBox="1"/>
              <p:nvPr/>
            </p:nvSpPr>
            <p:spPr>
              <a:xfrm>
                <a:off x="645393" y="1825491"/>
                <a:ext cx="261259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건설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설계</a:t>
                </a:r>
                <a:r>
                  <a:rPr lang="en-US" altLang="ko-KR" sz="800" dirty="0" smtClean="0"/>
                  <a:t>,BIM,</a:t>
                </a:r>
                <a:r>
                  <a:rPr lang="ko-KR" altLang="en-US" sz="800" dirty="0" smtClean="0"/>
                  <a:t>건설안전네트워크</a:t>
                </a:r>
                <a:endParaRPr lang="ko-KR" altLang="en-US" sz="800" dirty="0"/>
              </a:p>
            </p:txBody>
          </p:sp>
          <p:pic>
            <p:nvPicPr>
              <p:cNvPr id="364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5" name="TextBox 364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cclweb003</a:t>
                </a:r>
                <a:endParaRPr lang="ko-KR" altLang="en-US" sz="800" b="1" dirty="0"/>
              </a:p>
            </p:txBody>
          </p:sp>
        </p:grpSp>
      </p:grpSp>
      <p:grpSp>
        <p:nvGrpSpPr>
          <p:cNvPr id="371" name="그룹 370"/>
          <p:cNvGrpSpPr/>
          <p:nvPr/>
        </p:nvGrpSpPr>
        <p:grpSpPr>
          <a:xfrm>
            <a:off x="596266" y="3287441"/>
            <a:ext cx="2696477" cy="645615"/>
            <a:chOff x="1861948" y="178154"/>
            <a:chExt cx="2696477" cy="645615"/>
          </a:xfrm>
        </p:grpSpPr>
        <p:grpSp>
          <p:nvGrpSpPr>
            <p:cNvPr id="372" name="그룹 371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37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0" name="TextBox 379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cclwas002</a:t>
                </a:r>
                <a:endParaRPr lang="ko-KR" altLang="en-US" sz="800" b="1" dirty="0"/>
              </a:p>
            </p:txBody>
          </p:sp>
          <p:pic>
            <p:nvPicPr>
              <p:cNvPr id="381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2" name="TextBox 381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cclwas004</a:t>
                </a:r>
                <a:endParaRPr lang="ko-KR" altLang="en-US" sz="800" b="1" dirty="0"/>
              </a:p>
            </p:txBody>
          </p:sp>
        </p:grpSp>
        <p:grpSp>
          <p:nvGrpSpPr>
            <p:cNvPr id="373" name="그룹 372"/>
            <p:cNvGrpSpPr/>
            <p:nvPr/>
          </p:nvGrpSpPr>
          <p:grpSpPr>
            <a:xfrm>
              <a:off x="1861948" y="183465"/>
              <a:ext cx="2612592" cy="640304"/>
              <a:chOff x="645393" y="1400631"/>
              <a:chExt cx="2612592" cy="640304"/>
            </a:xfrm>
          </p:grpSpPr>
          <p:pic>
            <p:nvPicPr>
              <p:cNvPr id="374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5" name="TextBox 374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cclweb002</a:t>
                </a:r>
                <a:endParaRPr lang="ko-KR" altLang="en-US" sz="800" b="1" dirty="0"/>
              </a:p>
            </p:txBody>
          </p:sp>
          <p:sp>
            <p:nvSpPr>
              <p:cNvPr id="376" name="TextBox 375"/>
              <p:cNvSpPr txBox="1"/>
              <p:nvPr/>
            </p:nvSpPr>
            <p:spPr>
              <a:xfrm>
                <a:off x="645393" y="1825491"/>
                <a:ext cx="261259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기술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설계도서</a:t>
                </a:r>
                <a:endParaRPr lang="ko-KR" altLang="en-US" sz="800" dirty="0"/>
              </a:p>
            </p:txBody>
          </p:sp>
          <p:pic>
            <p:nvPicPr>
              <p:cNvPr id="37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8" name="TextBox 377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cclweb004</a:t>
                </a:r>
                <a:endParaRPr lang="ko-KR" altLang="en-US" sz="800" b="1" dirty="0"/>
              </a:p>
            </p:txBody>
          </p:sp>
        </p:grpSp>
      </p:grpSp>
      <p:grpSp>
        <p:nvGrpSpPr>
          <p:cNvPr id="395" name="그룹 394"/>
          <p:cNvGrpSpPr/>
          <p:nvPr/>
        </p:nvGrpSpPr>
        <p:grpSpPr>
          <a:xfrm>
            <a:off x="596266" y="4303725"/>
            <a:ext cx="2696477" cy="645615"/>
            <a:chOff x="1861948" y="178154"/>
            <a:chExt cx="2696477" cy="645615"/>
          </a:xfrm>
        </p:grpSpPr>
        <p:grpSp>
          <p:nvGrpSpPr>
            <p:cNvPr id="396" name="그룹 395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403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4" name="TextBox 403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cclwas005</a:t>
                </a:r>
                <a:endParaRPr lang="ko-KR" altLang="en-US" sz="800" b="1" dirty="0"/>
              </a:p>
            </p:txBody>
          </p:sp>
          <p:pic>
            <p:nvPicPr>
              <p:cNvPr id="40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6" name="TextBox 405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cclwas006</a:t>
                </a:r>
                <a:endParaRPr lang="ko-KR" altLang="en-US" sz="800" b="1" dirty="0"/>
              </a:p>
            </p:txBody>
          </p:sp>
        </p:grpSp>
        <p:grpSp>
          <p:nvGrpSpPr>
            <p:cNvPr id="397" name="그룹 396"/>
            <p:cNvGrpSpPr/>
            <p:nvPr/>
          </p:nvGrpSpPr>
          <p:grpSpPr>
            <a:xfrm>
              <a:off x="1861948" y="183465"/>
              <a:ext cx="2612592" cy="640304"/>
              <a:chOff x="645393" y="1400631"/>
              <a:chExt cx="2612592" cy="640304"/>
            </a:xfrm>
          </p:grpSpPr>
          <p:pic>
            <p:nvPicPr>
              <p:cNvPr id="398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9" name="TextBox 398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cclweb005</a:t>
                </a:r>
                <a:endParaRPr lang="ko-KR" altLang="en-US" sz="800" b="1" dirty="0"/>
              </a:p>
            </p:txBody>
          </p:sp>
          <p:sp>
            <p:nvSpPr>
              <p:cNvPr id="400" name="TextBox 399"/>
              <p:cNvSpPr txBox="1"/>
              <p:nvPr/>
            </p:nvSpPr>
            <p:spPr>
              <a:xfrm>
                <a:off x="645393" y="1825491"/>
                <a:ext cx="2612592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재난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기상관리 </a:t>
                </a:r>
                <a:r>
                  <a:rPr lang="en-US" altLang="ko-KR" sz="800" dirty="0" smtClean="0"/>
                  <a:t>WEB/WAS</a:t>
                </a:r>
                <a:endParaRPr lang="ko-KR" altLang="en-US" sz="800" dirty="0"/>
              </a:p>
            </p:txBody>
          </p:sp>
          <p:pic>
            <p:nvPicPr>
              <p:cNvPr id="401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2" name="TextBox 401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cclweb006</a:t>
                </a:r>
                <a:endParaRPr lang="ko-KR" altLang="en-US" sz="800" b="1" dirty="0"/>
              </a:p>
            </p:txBody>
          </p:sp>
        </p:grpSp>
      </p:grpSp>
      <p:grpSp>
        <p:nvGrpSpPr>
          <p:cNvPr id="407" name="그룹 406"/>
          <p:cNvGrpSpPr/>
          <p:nvPr/>
        </p:nvGrpSpPr>
        <p:grpSpPr>
          <a:xfrm>
            <a:off x="596266" y="5036539"/>
            <a:ext cx="2696477" cy="768725"/>
            <a:chOff x="1861948" y="178154"/>
            <a:chExt cx="2696477" cy="768725"/>
          </a:xfrm>
        </p:grpSpPr>
        <p:grpSp>
          <p:nvGrpSpPr>
            <p:cNvPr id="408" name="그룹 407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41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6" name="TextBox 415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cclwas007</a:t>
                </a:r>
                <a:endParaRPr lang="ko-KR" altLang="en-US" sz="800" b="1" dirty="0"/>
              </a:p>
            </p:txBody>
          </p:sp>
          <p:pic>
            <p:nvPicPr>
              <p:cNvPr id="41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8" name="TextBox 417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cclwas008</a:t>
                </a:r>
                <a:endParaRPr lang="ko-KR" altLang="en-US" sz="800" b="1" dirty="0"/>
              </a:p>
            </p:txBody>
          </p:sp>
        </p:grpSp>
        <p:grpSp>
          <p:nvGrpSpPr>
            <p:cNvPr id="409" name="그룹 408"/>
            <p:cNvGrpSpPr/>
            <p:nvPr/>
          </p:nvGrpSpPr>
          <p:grpSpPr>
            <a:xfrm>
              <a:off x="1861948" y="183465"/>
              <a:ext cx="2612592" cy="763414"/>
              <a:chOff x="645393" y="1400631"/>
              <a:chExt cx="2612592" cy="763414"/>
            </a:xfrm>
          </p:grpSpPr>
          <p:pic>
            <p:nvPicPr>
              <p:cNvPr id="410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" name="TextBox 410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cclweb007</a:t>
                </a:r>
                <a:endParaRPr lang="ko-KR" altLang="en-US" sz="800" b="1" dirty="0"/>
              </a:p>
            </p:txBody>
          </p:sp>
          <p:sp>
            <p:nvSpPr>
              <p:cNvPr id="412" name="TextBox 411"/>
              <p:cNvSpPr txBox="1"/>
              <p:nvPr/>
            </p:nvSpPr>
            <p:spPr>
              <a:xfrm>
                <a:off x="645393" y="1825491"/>
                <a:ext cx="26125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구조물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포장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사면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도로관리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도로시설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유지관리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외부연계</a:t>
                </a:r>
                <a:r>
                  <a:rPr lang="en-US" altLang="ko-KR" sz="800" dirty="0" smtClean="0"/>
                  <a:t>), </a:t>
                </a:r>
                <a:r>
                  <a:rPr lang="ko-KR" altLang="en-US" sz="800" dirty="0" smtClean="0"/>
                  <a:t>장비관리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구조물</a:t>
                </a:r>
                <a:r>
                  <a:rPr lang="en-US" altLang="ko-KR" sz="800" dirty="0"/>
                  <a:t> </a:t>
                </a:r>
                <a:r>
                  <a:rPr lang="ko-KR" altLang="en-US" sz="800" dirty="0" smtClean="0"/>
                  <a:t>외관조사망도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시설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기타</a:t>
                </a:r>
                <a:endParaRPr lang="ko-KR" altLang="en-US" sz="800" dirty="0"/>
              </a:p>
            </p:txBody>
          </p:sp>
          <p:pic>
            <p:nvPicPr>
              <p:cNvPr id="413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4" name="TextBox 413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cclweb008</a:t>
                </a:r>
                <a:endParaRPr lang="ko-KR" altLang="en-US" sz="800" b="1" dirty="0"/>
              </a:p>
            </p:txBody>
          </p:sp>
        </p:grpSp>
      </p:grpSp>
      <p:grpSp>
        <p:nvGrpSpPr>
          <p:cNvPr id="419" name="그룹 418"/>
          <p:cNvGrpSpPr/>
          <p:nvPr/>
        </p:nvGrpSpPr>
        <p:grpSpPr>
          <a:xfrm>
            <a:off x="3122320" y="5328273"/>
            <a:ext cx="2696477" cy="768725"/>
            <a:chOff x="1861948" y="178154"/>
            <a:chExt cx="2696477" cy="768725"/>
          </a:xfrm>
        </p:grpSpPr>
        <p:grpSp>
          <p:nvGrpSpPr>
            <p:cNvPr id="420" name="그룹 419"/>
            <p:cNvGrpSpPr/>
            <p:nvPr/>
          </p:nvGrpSpPr>
          <p:grpSpPr>
            <a:xfrm>
              <a:off x="3161359" y="178154"/>
              <a:ext cx="1397066" cy="472578"/>
              <a:chOff x="682145" y="1400631"/>
              <a:chExt cx="1397066" cy="472578"/>
            </a:xfrm>
          </p:grpSpPr>
          <p:pic>
            <p:nvPicPr>
              <p:cNvPr id="42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8" name="TextBox 427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cclwas009</a:t>
                </a:r>
                <a:endParaRPr lang="ko-KR" altLang="en-US" sz="800" b="1" dirty="0"/>
              </a:p>
            </p:txBody>
          </p:sp>
          <p:pic>
            <p:nvPicPr>
              <p:cNvPr id="42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30" name="TextBox 429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cclwas010</a:t>
                </a:r>
                <a:endParaRPr lang="ko-KR" altLang="en-US" sz="800" b="1" dirty="0"/>
              </a:p>
            </p:txBody>
          </p:sp>
        </p:grpSp>
        <p:grpSp>
          <p:nvGrpSpPr>
            <p:cNvPr id="421" name="그룹 420"/>
            <p:cNvGrpSpPr/>
            <p:nvPr/>
          </p:nvGrpSpPr>
          <p:grpSpPr>
            <a:xfrm>
              <a:off x="1861948" y="183465"/>
              <a:ext cx="2612592" cy="763414"/>
              <a:chOff x="645393" y="1400631"/>
              <a:chExt cx="2612592" cy="763414"/>
            </a:xfrm>
          </p:grpSpPr>
          <p:pic>
            <p:nvPicPr>
              <p:cNvPr id="42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3" name="TextBox 422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cclweb009</a:t>
                </a:r>
                <a:endParaRPr lang="ko-KR" altLang="en-US" sz="800" b="1" dirty="0"/>
              </a:p>
            </p:txBody>
          </p:sp>
          <p:sp>
            <p:nvSpPr>
              <p:cNvPr id="424" name="TextBox 423"/>
              <p:cNvSpPr txBox="1"/>
              <p:nvPr/>
            </p:nvSpPr>
            <p:spPr>
              <a:xfrm>
                <a:off x="645393" y="1825491"/>
                <a:ext cx="261259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유지관리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교통</a:t>
                </a:r>
                <a:r>
                  <a:rPr lang="en-US" altLang="ko-KR" sz="800" dirty="0" smtClean="0"/>
                  <a:t>) </a:t>
                </a:r>
                <a:r>
                  <a:rPr lang="ko-KR" altLang="en-US" sz="800" dirty="0" smtClean="0"/>
                  <a:t>정보통신시설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노면온도예측</a:t>
                </a:r>
                <a:r>
                  <a:rPr lang="en-US" altLang="ko-KR" sz="800" dirty="0" smtClean="0"/>
                  <a:t>,</a:t>
                </a:r>
              </a:p>
              <a:p>
                <a:r>
                  <a:rPr lang="ko-KR" altLang="en-US" sz="800" dirty="0" err="1" smtClean="0"/>
                  <a:t>원클릭상황관리</a:t>
                </a:r>
                <a:endParaRPr lang="ko-KR" altLang="en-US" sz="800" dirty="0"/>
              </a:p>
            </p:txBody>
          </p:sp>
          <p:pic>
            <p:nvPicPr>
              <p:cNvPr id="42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6" name="TextBox 425"/>
              <p:cNvSpPr txBox="1"/>
              <p:nvPr/>
            </p:nvSpPr>
            <p:spPr>
              <a:xfrm>
                <a:off x="1301653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cclweb010</a:t>
                </a:r>
                <a:endParaRPr lang="ko-KR" altLang="en-US" sz="800" b="1" dirty="0"/>
              </a:p>
            </p:txBody>
          </p:sp>
        </p:grpSp>
      </p:grpSp>
      <p:grpSp>
        <p:nvGrpSpPr>
          <p:cNvPr id="455" name="그룹 454"/>
          <p:cNvGrpSpPr/>
          <p:nvPr/>
        </p:nvGrpSpPr>
        <p:grpSpPr>
          <a:xfrm>
            <a:off x="3283345" y="2426780"/>
            <a:ext cx="1310757" cy="969072"/>
            <a:chOff x="3247667" y="2387920"/>
            <a:chExt cx="1310757" cy="969072"/>
          </a:xfrm>
        </p:grpSpPr>
        <p:grpSp>
          <p:nvGrpSpPr>
            <p:cNvPr id="438" name="그룹 226"/>
            <p:cNvGrpSpPr>
              <a:grpSpLocks noChangeAspect="1"/>
            </p:cNvGrpSpPr>
            <p:nvPr/>
          </p:nvGrpSpPr>
          <p:grpSpPr bwMode="auto">
            <a:xfrm>
              <a:off x="3701832" y="2387920"/>
              <a:ext cx="347066" cy="424800"/>
              <a:chOff x="4665741" y="1812569"/>
              <a:chExt cx="1191524" cy="1458401"/>
            </a:xfrm>
          </p:grpSpPr>
          <p:pic>
            <p:nvPicPr>
              <p:cNvPr id="441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813449"/>
                <a:ext cx="1012120" cy="14570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2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39" name="TextBox 438"/>
            <p:cNvSpPr txBox="1"/>
            <p:nvPr/>
          </p:nvSpPr>
          <p:spPr>
            <a:xfrm>
              <a:off x="3489291" y="272992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/>
                <a:t>p</a:t>
              </a:r>
              <a:r>
                <a:rPr lang="en-US" altLang="ko-KR" sz="800" b="1" dirty="0" smtClean="0"/>
                <a:t>780-b3</a:t>
              </a:r>
              <a:endParaRPr lang="ko-KR" altLang="en-US" sz="800" b="1" dirty="0"/>
            </a:p>
          </p:txBody>
        </p:sp>
        <p:sp>
          <p:nvSpPr>
            <p:cNvPr id="440" name="TextBox 439"/>
            <p:cNvSpPr txBox="1"/>
            <p:nvPr/>
          </p:nvSpPr>
          <p:spPr>
            <a:xfrm>
              <a:off x="3247667" y="2895327"/>
              <a:ext cx="13107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유지관리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재난</a:t>
              </a:r>
              <a:r>
                <a:rPr lang="en-US" altLang="ko-KR" sz="800" dirty="0" smtClean="0"/>
                <a:t>DB /</a:t>
              </a:r>
            </a:p>
            <a:p>
              <a:r>
                <a:rPr lang="ko-KR" altLang="en-US" sz="800" dirty="0" smtClean="0"/>
                <a:t>오수처리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노면온도예측 등 </a:t>
              </a:r>
              <a:r>
                <a:rPr lang="en-US" altLang="ko-KR" sz="800" dirty="0" smtClean="0"/>
                <a:t>DB</a:t>
              </a:r>
              <a:endParaRPr lang="ko-KR" altLang="en-US" sz="800" dirty="0"/>
            </a:p>
          </p:txBody>
        </p:sp>
      </p:grpSp>
      <p:grpSp>
        <p:nvGrpSpPr>
          <p:cNvPr id="443" name="그룹 442"/>
          <p:cNvGrpSpPr/>
          <p:nvPr/>
        </p:nvGrpSpPr>
        <p:grpSpPr>
          <a:xfrm>
            <a:off x="3239811" y="4336208"/>
            <a:ext cx="1433818" cy="640304"/>
            <a:chOff x="645393" y="1400631"/>
            <a:chExt cx="1433818" cy="640304"/>
          </a:xfrm>
        </p:grpSpPr>
        <p:pic>
          <p:nvPicPr>
            <p:cNvPr id="444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5" name="TextBox 444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mapsvr1</a:t>
              </a:r>
              <a:endParaRPr lang="ko-KR" altLang="en-US" sz="800" b="1" dirty="0"/>
            </a:p>
          </p:txBody>
        </p:sp>
        <p:sp>
          <p:nvSpPr>
            <p:cNvPr id="446" name="TextBox 445"/>
            <p:cNvSpPr txBox="1"/>
            <p:nvPr/>
          </p:nvSpPr>
          <p:spPr>
            <a:xfrm>
              <a:off x="645393" y="1825491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전자지도</a:t>
              </a:r>
              <a:r>
                <a:rPr lang="en-US" altLang="ko-KR" sz="800" dirty="0" smtClean="0"/>
                <a:t>, Map </a:t>
              </a:r>
              <a:r>
                <a:rPr lang="ko-KR" altLang="en-US" sz="800" dirty="0" smtClean="0"/>
                <a:t>관리</a:t>
              </a:r>
              <a:endParaRPr lang="ko-KR" altLang="en-US" sz="800" dirty="0"/>
            </a:p>
          </p:txBody>
        </p:sp>
        <p:pic>
          <p:nvPicPr>
            <p:cNvPr id="447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8" name="TextBox 447"/>
            <p:cNvSpPr txBox="1"/>
            <p:nvPr/>
          </p:nvSpPr>
          <p:spPr>
            <a:xfrm>
              <a:off x="1301653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mapsvr2</a:t>
              </a:r>
              <a:endParaRPr lang="ko-KR" altLang="en-US" sz="800" b="1" dirty="0"/>
            </a:p>
          </p:txBody>
        </p:sp>
      </p:grpSp>
      <p:grpSp>
        <p:nvGrpSpPr>
          <p:cNvPr id="449" name="그룹 448"/>
          <p:cNvGrpSpPr/>
          <p:nvPr/>
        </p:nvGrpSpPr>
        <p:grpSpPr>
          <a:xfrm>
            <a:off x="4599302" y="4331142"/>
            <a:ext cx="1433818" cy="763414"/>
            <a:chOff x="645393" y="1400631"/>
            <a:chExt cx="1433818" cy="763414"/>
          </a:xfrm>
        </p:grpSpPr>
        <p:pic>
          <p:nvPicPr>
            <p:cNvPr id="450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1" name="TextBox 450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ccadsvr1</a:t>
              </a:r>
              <a:endParaRPr lang="ko-KR" altLang="en-US" sz="800" b="1" dirty="0"/>
            </a:p>
          </p:txBody>
        </p:sp>
        <p:sp>
          <p:nvSpPr>
            <p:cNvPr id="452" name="TextBox 451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유지관리 </a:t>
              </a:r>
              <a:r>
                <a:rPr lang="ko-KR" altLang="en-US" sz="800" dirty="0" err="1" smtClean="0"/>
                <a:t>캐드라이센스</a:t>
              </a:r>
              <a:r>
                <a:rPr lang="en-US" altLang="ko-KR" sz="800" dirty="0" smtClean="0"/>
                <a:t>,</a:t>
              </a:r>
            </a:p>
            <a:p>
              <a:r>
                <a:rPr lang="ko-KR" altLang="en-US" sz="800" dirty="0" smtClean="0"/>
                <a:t>도면관리</a:t>
              </a:r>
              <a:endParaRPr lang="ko-KR" altLang="en-US" sz="800" dirty="0"/>
            </a:p>
          </p:txBody>
        </p:sp>
        <p:pic>
          <p:nvPicPr>
            <p:cNvPr id="45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4" name="TextBox 453"/>
            <p:cNvSpPr txBox="1"/>
            <p:nvPr/>
          </p:nvSpPr>
          <p:spPr>
            <a:xfrm>
              <a:off x="1301653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ccadsvr2</a:t>
              </a:r>
              <a:endParaRPr lang="ko-KR" altLang="en-US" sz="800" b="1" dirty="0"/>
            </a:p>
          </p:txBody>
        </p:sp>
      </p:grpSp>
      <p:grpSp>
        <p:nvGrpSpPr>
          <p:cNvPr id="456" name="그룹 455"/>
          <p:cNvGrpSpPr/>
          <p:nvPr/>
        </p:nvGrpSpPr>
        <p:grpSpPr>
          <a:xfrm>
            <a:off x="6837455" y="5276676"/>
            <a:ext cx="1310757" cy="845961"/>
            <a:chOff x="3247667" y="2387920"/>
            <a:chExt cx="1310757" cy="845961"/>
          </a:xfrm>
        </p:grpSpPr>
        <p:grpSp>
          <p:nvGrpSpPr>
            <p:cNvPr id="457" name="그룹 226"/>
            <p:cNvGrpSpPr>
              <a:grpSpLocks noChangeAspect="1"/>
            </p:cNvGrpSpPr>
            <p:nvPr/>
          </p:nvGrpSpPr>
          <p:grpSpPr bwMode="auto">
            <a:xfrm>
              <a:off x="3701832" y="2387920"/>
              <a:ext cx="347066" cy="424800"/>
              <a:chOff x="4665741" y="1812569"/>
              <a:chExt cx="1191524" cy="1458401"/>
            </a:xfrm>
          </p:grpSpPr>
          <p:pic>
            <p:nvPicPr>
              <p:cNvPr id="460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813449"/>
                <a:ext cx="1012120" cy="14570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1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58" name="TextBox 457"/>
            <p:cNvSpPr txBox="1"/>
            <p:nvPr/>
          </p:nvSpPr>
          <p:spPr>
            <a:xfrm>
              <a:off x="3489291" y="272992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err="1" smtClean="0"/>
                <a:t>chtcdb</a:t>
              </a:r>
              <a:endParaRPr lang="ko-KR" altLang="en-US" sz="800" b="1" dirty="0"/>
            </a:p>
          </p:txBody>
        </p:sp>
        <p:sp>
          <p:nvSpPr>
            <p:cNvPr id="459" name="TextBox 458"/>
            <p:cNvSpPr txBox="1"/>
            <p:nvPr/>
          </p:nvSpPr>
          <p:spPr>
            <a:xfrm>
              <a:off x="3247667" y="2895327"/>
              <a:ext cx="13107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정보통신시설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관리시스템 </a:t>
              </a:r>
              <a:r>
                <a:rPr lang="en-US" altLang="ko-KR" sz="800" dirty="0" smtClean="0"/>
                <a:t>DB</a:t>
              </a:r>
              <a:endParaRPr lang="ko-KR" altLang="en-US" sz="800" dirty="0"/>
            </a:p>
          </p:txBody>
        </p:sp>
      </p:grpSp>
      <p:grpSp>
        <p:nvGrpSpPr>
          <p:cNvPr id="462" name="그룹 461"/>
          <p:cNvGrpSpPr/>
          <p:nvPr/>
        </p:nvGrpSpPr>
        <p:grpSpPr>
          <a:xfrm>
            <a:off x="5706988" y="5334556"/>
            <a:ext cx="1567286" cy="763414"/>
            <a:chOff x="592763" y="1400631"/>
            <a:chExt cx="1567286" cy="763414"/>
          </a:xfrm>
        </p:grpSpPr>
        <p:pic>
          <p:nvPicPr>
            <p:cNvPr id="46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4" name="TextBox 463"/>
            <p:cNvSpPr txBox="1"/>
            <p:nvPr/>
          </p:nvSpPr>
          <p:spPr>
            <a:xfrm>
              <a:off x="592763" y="1657765"/>
              <a:ext cx="8669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mobileintwas1</a:t>
              </a:r>
              <a:endParaRPr lang="ko-KR" altLang="en-US" sz="800" b="1" dirty="0"/>
            </a:p>
          </p:txBody>
        </p:sp>
        <p:sp>
          <p:nvSpPr>
            <p:cNvPr id="465" name="TextBox 464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(</a:t>
              </a:r>
              <a:r>
                <a:rPr lang="ko-KR" altLang="en-US" sz="800" dirty="0" err="1" smtClean="0"/>
                <a:t>가시설</a:t>
              </a:r>
              <a:r>
                <a:rPr lang="ko-KR" altLang="en-US" sz="800" dirty="0" smtClean="0"/>
                <a:t> </a:t>
              </a:r>
              <a:r>
                <a:rPr lang="ko-KR" altLang="en-US" sz="800" dirty="0" err="1" smtClean="0"/>
                <a:t>하이브리드앱</a:t>
              </a:r>
              <a:r>
                <a:rPr lang="en-US" altLang="ko-KR" sz="800" dirty="0" smtClean="0"/>
                <a:t>), </a:t>
              </a:r>
              <a:r>
                <a:rPr lang="ko-KR" altLang="en-US" sz="800" dirty="0" smtClean="0"/>
                <a:t>정보통신시설 </a:t>
              </a:r>
              <a:r>
                <a:rPr lang="ko-KR" altLang="en-US" sz="800" dirty="0" err="1" smtClean="0"/>
                <a:t>앱</a:t>
              </a:r>
              <a:endParaRPr lang="ko-KR" altLang="en-US" sz="800" dirty="0"/>
            </a:p>
          </p:txBody>
        </p:sp>
        <p:pic>
          <p:nvPicPr>
            <p:cNvPr id="466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7" name="TextBox 466"/>
            <p:cNvSpPr txBox="1"/>
            <p:nvPr/>
          </p:nvSpPr>
          <p:spPr>
            <a:xfrm>
              <a:off x="1301652" y="1657765"/>
              <a:ext cx="85839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mobileintwas2</a:t>
              </a:r>
              <a:endParaRPr lang="ko-KR" altLang="en-US" sz="800" b="1" dirty="0"/>
            </a:p>
          </p:txBody>
        </p:sp>
      </p:grpSp>
      <p:grpSp>
        <p:nvGrpSpPr>
          <p:cNvPr id="468" name="그룹 467"/>
          <p:cNvGrpSpPr/>
          <p:nvPr/>
        </p:nvGrpSpPr>
        <p:grpSpPr>
          <a:xfrm>
            <a:off x="4777990" y="2536654"/>
            <a:ext cx="1433818" cy="637849"/>
            <a:chOff x="4722957" y="178154"/>
            <a:chExt cx="1433818" cy="637849"/>
          </a:xfrm>
        </p:grpSpPr>
        <p:pic>
          <p:nvPicPr>
            <p:cNvPr id="469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0" name="TextBox 469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tmswas1</a:t>
              </a:r>
              <a:endParaRPr lang="ko-KR" altLang="en-US" sz="800" b="1" dirty="0"/>
            </a:p>
          </p:txBody>
        </p:sp>
        <p:sp>
          <p:nvSpPr>
            <p:cNvPr id="471" name="TextBox 470"/>
            <p:cNvSpPr txBox="1"/>
            <p:nvPr/>
          </p:nvSpPr>
          <p:spPr>
            <a:xfrm>
              <a:off x="4722957" y="600559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터널관리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전기시설물관리</a:t>
              </a:r>
              <a:endParaRPr lang="ko-KR" altLang="en-US" sz="800" dirty="0"/>
            </a:p>
          </p:txBody>
        </p:sp>
        <p:pic>
          <p:nvPicPr>
            <p:cNvPr id="472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5611608" y="18127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3" name="TextBox 472"/>
            <p:cNvSpPr txBox="1"/>
            <p:nvPr/>
          </p:nvSpPr>
          <p:spPr>
            <a:xfrm>
              <a:off x="5373783" y="43615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tmswas2</a:t>
              </a:r>
              <a:endParaRPr lang="ko-KR" altLang="en-US" sz="800" b="1" dirty="0"/>
            </a:p>
          </p:txBody>
        </p:sp>
      </p:grpSp>
      <p:grpSp>
        <p:nvGrpSpPr>
          <p:cNvPr id="484" name="그룹 483"/>
          <p:cNvGrpSpPr/>
          <p:nvPr/>
        </p:nvGrpSpPr>
        <p:grpSpPr>
          <a:xfrm>
            <a:off x="4843130" y="3224940"/>
            <a:ext cx="1350550" cy="852132"/>
            <a:chOff x="6698794" y="3120288"/>
            <a:chExt cx="1350550" cy="852132"/>
          </a:xfrm>
        </p:grpSpPr>
        <p:grpSp>
          <p:nvGrpSpPr>
            <p:cNvPr id="475" name="그룹 226"/>
            <p:cNvGrpSpPr>
              <a:grpSpLocks noChangeAspect="1"/>
            </p:cNvGrpSpPr>
            <p:nvPr/>
          </p:nvGrpSpPr>
          <p:grpSpPr bwMode="auto">
            <a:xfrm>
              <a:off x="6911335" y="3126459"/>
              <a:ext cx="347066" cy="424800"/>
              <a:chOff x="4665741" y="1812569"/>
              <a:chExt cx="1191524" cy="1458401"/>
            </a:xfrm>
          </p:grpSpPr>
          <p:pic>
            <p:nvPicPr>
              <p:cNvPr id="478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813449"/>
                <a:ext cx="1012120" cy="14570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9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76" name="TextBox 475"/>
            <p:cNvSpPr txBox="1"/>
            <p:nvPr/>
          </p:nvSpPr>
          <p:spPr>
            <a:xfrm>
              <a:off x="6698794" y="3468464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tmsdb1</a:t>
              </a:r>
              <a:endParaRPr lang="ko-KR" altLang="en-US" sz="800" b="1" dirty="0"/>
            </a:p>
          </p:txBody>
        </p:sp>
        <p:sp>
          <p:nvSpPr>
            <p:cNvPr id="477" name="TextBox 476"/>
            <p:cNvSpPr txBox="1"/>
            <p:nvPr/>
          </p:nvSpPr>
          <p:spPr>
            <a:xfrm>
              <a:off x="6738587" y="3633866"/>
              <a:ext cx="13107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터널관리</a:t>
              </a:r>
              <a:r>
                <a:rPr lang="en-US" altLang="ko-KR" sz="800" dirty="0" smtClean="0"/>
                <a:t>,</a:t>
              </a:r>
            </a:p>
            <a:p>
              <a:r>
                <a:rPr lang="ko-KR" altLang="en-US" sz="800" dirty="0" smtClean="0"/>
                <a:t>전기시설물관리 </a:t>
              </a:r>
              <a:r>
                <a:rPr lang="en-US" altLang="ko-KR" sz="800" dirty="0" smtClean="0"/>
                <a:t>DB</a:t>
              </a:r>
              <a:endParaRPr lang="ko-KR" altLang="en-US" sz="800" dirty="0"/>
            </a:p>
          </p:txBody>
        </p:sp>
        <p:grpSp>
          <p:nvGrpSpPr>
            <p:cNvPr id="480" name="그룹 226"/>
            <p:cNvGrpSpPr>
              <a:grpSpLocks noChangeAspect="1"/>
            </p:cNvGrpSpPr>
            <p:nvPr/>
          </p:nvGrpSpPr>
          <p:grpSpPr bwMode="auto">
            <a:xfrm>
              <a:off x="7484327" y="3120288"/>
              <a:ext cx="347066" cy="424800"/>
              <a:chOff x="4665741" y="1812569"/>
              <a:chExt cx="1191524" cy="1458401"/>
            </a:xfrm>
          </p:grpSpPr>
          <p:pic>
            <p:nvPicPr>
              <p:cNvPr id="481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813449"/>
                <a:ext cx="1012120" cy="1457080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2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483" name="TextBox 482"/>
            <p:cNvSpPr txBox="1"/>
            <p:nvPr/>
          </p:nvSpPr>
          <p:spPr>
            <a:xfrm>
              <a:off x="7271786" y="3462293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tmsdb2</a:t>
              </a:r>
              <a:endParaRPr lang="ko-KR" altLang="en-US" sz="800" b="1" dirty="0"/>
            </a:p>
          </p:txBody>
        </p:sp>
      </p:grpSp>
      <p:grpSp>
        <p:nvGrpSpPr>
          <p:cNvPr id="553" name="그룹 552"/>
          <p:cNvGrpSpPr/>
          <p:nvPr/>
        </p:nvGrpSpPr>
        <p:grpSpPr>
          <a:xfrm>
            <a:off x="6289594" y="2544450"/>
            <a:ext cx="1589446" cy="2403116"/>
            <a:chOff x="7908888" y="3583401"/>
            <a:chExt cx="1589446" cy="2403116"/>
          </a:xfrm>
        </p:grpSpPr>
        <p:grpSp>
          <p:nvGrpSpPr>
            <p:cNvPr id="485" name="그룹 484"/>
            <p:cNvGrpSpPr/>
            <p:nvPr/>
          </p:nvGrpSpPr>
          <p:grpSpPr>
            <a:xfrm>
              <a:off x="7931048" y="3583401"/>
              <a:ext cx="1567286" cy="763414"/>
              <a:chOff x="592763" y="1400631"/>
              <a:chExt cx="1567286" cy="763414"/>
            </a:xfrm>
          </p:grpSpPr>
          <p:pic>
            <p:nvPicPr>
              <p:cNvPr id="486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87" name="TextBox 486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tclap1</a:t>
                </a:r>
                <a:endParaRPr lang="ko-KR" altLang="en-US" sz="800" b="1" dirty="0"/>
              </a:p>
            </p:txBody>
          </p:sp>
          <p:sp>
            <p:nvSpPr>
              <p:cNvPr id="488" name="TextBox 487"/>
              <p:cNvSpPr txBox="1"/>
              <p:nvPr/>
            </p:nvSpPr>
            <p:spPr>
              <a:xfrm>
                <a:off x="645393" y="1825491"/>
                <a:ext cx="14338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교통통합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사고분석포탈</a:t>
                </a:r>
                <a:r>
                  <a:rPr lang="en-US" altLang="ko-KR" sz="800" dirty="0" smtClean="0"/>
                  <a:t>)</a:t>
                </a:r>
              </a:p>
              <a:p>
                <a:r>
                  <a:rPr lang="en-US" altLang="ko-KR" sz="800" dirty="0" smtClean="0"/>
                  <a:t>AP WEB</a:t>
                </a:r>
                <a:endParaRPr lang="ko-KR" altLang="en-US" sz="800" dirty="0"/>
              </a:p>
            </p:txBody>
          </p:sp>
          <p:pic>
            <p:nvPicPr>
              <p:cNvPr id="48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0" name="TextBox 489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tclap2</a:t>
                </a:r>
                <a:endParaRPr lang="ko-KR" altLang="en-US" sz="800" b="1" dirty="0"/>
              </a:p>
            </p:txBody>
          </p:sp>
        </p:grpSp>
        <p:grpSp>
          <p:nvGrpSpPr>
            <p:cNvPr id="491" name="그룹 490"/>
            <p:cNvGrpSpPr/>
            <p:nvPr/>
          </p:nvGrpSpPr>
          <p:grpSpPr>
            <a:xfrm>
              <a:off x="7908888" y="4365104"/>
              <a:ext cx="1567286" cy="640304"/>
              <a:chOff x="592763" y="1400631"/>
              <a:chExt cx="1567286" cy="640304"/>
            </a:xfrm>
          </p:grpSpPr>
          <p:pic>
            <p:nvPicPr>
              <p:cNvPr id="49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3" name="TextBox 492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tclapwas1</a:t>
                </a:r>
                <a:endParaRPr lang="ko-KR" altLang="en-US" sz="800" b="1" dirty="0"/>
              </a:p>
            </p:txBody>
          </p:sp>
          <p:sp>
            <p:nvSpPr>
              <p:cNvPr id="494" name="TextBox 493"/>
              <p:cNvSpPr txBox="1"/>
              <p:nvPr/>
            </p:nvSpPr>
            <p:spPr>
              <a:xfrm>
                <a:off x="645393" y="1825491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교통통합 </a:t>
                </a:r>
                <a:r>
                  <a:rPr lang="en-US" altLang="ko-KR" sz="800" dirty="0" smtClean="0"/>
                  <a:t>AP WAS</a:t>
                </a:r>
                <a:endParaRPr lang="ko-KR" altLang="en-US" sz="800" dirty="0"/>
              </a:p>
            </p:txBody>
          </p:sp>
          <p:pic>
            <p:nvPicPr>
              <p:cNvPr id="49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6" name="TextBox 495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tclapwas2</a:t>
                </a:r>
                <a:endParaRPr lang="ko-KR" altLang="en-US" sz="800" b="1" dirty="0"/>
              </a:p>
            </p:txBody>
          </p:sp>
        </p:grpSp>
        <p:sp>
          <p:nvSpPr>
            <p:cNvPr id="499" name="TextBox 498"/>
            <p:cNvSpPr txBox="1"/>
            <p:nvPr/>
          </p:nvSpPr>
          <p:spPr>
            <a:xfrm>
              <a:off x="7985975" y="536135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err="1" smtClean="0"/>
                <a:t>tcetl</a:t>
              </a:r>
              <a:endParaRPr lang="ko-KR" altLang="en-US" sz="800" b="1" dirty="0"/>
            </a:p>
          </p:txBody>
        </p:sp>
        <p:grpSp>
          <p:nvGrpSpPr>
            <p:cNvPr id="508" name="그룹 507"/>
            <p:cNvGrpSpPr/>
            <p:nvPr/>
          </p:nvGrpSpPr>
          <p:grpSpPr>
            <a:xfrm>
              <a:off x="8025768" y="5019347"/>
              <a:ext cx="636719" cy="845961"/>
              <a:chOff x="8025768" y="5019347"/>
              <a:chExt cx="636719" cy="845961"/>
            </a:xfrm>
          </p:grpSpPr>
          <p:grpSp>
            <p:nvGrpSpPr>
              <p:cNvPr id="498" name="그룹 226"/>
              <p:cNvGrpSpPr>
                <a:grpSpLocks noChangeAspect="1"/>
              </p:cNvGrpSpPr>
              <p:nvPr/>
            </p:nvGrpSpPr>
            <p:grpSpPr bwMode="auto">
              <a:xfrm>
                <a:off x="8198516" y="5019347"/>
                <a:ext cx="347066" cy="424800"/>
                <a:chOff x="4665741" y="1812569"/>
                <a:chExt cx="1191524" cy="1458401"/>
              </a:xfrm>
            </p:grpSpPr>
            <p:pic>
              <p:nvPicPr>
                <p:cNvPr id="505" name="Picture 190" descr="Server sm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666726" y="1813449"/>
                  <a:ext cx="1012120" cy="1457080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6" name="Picture 4" descr="https://cdn0.iconfinder.com/data/icons/small-n-flat/24/678113-database-128.pn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117949" y="2531022"/>
                  <a:ext cx="739505" cy="739508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500" name="TextBox 499"/>
              <p:cNvSpPr txBox="1"/>
              <p:nvPr/>
            </p:nvSpPr>
            <p:spPr>
              <a:xfrm>
                <a:off x="8025768" y="5526754"/>
                <a:ext cx="63671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교통통합</a:t>
                </a:r>
                <a:endParaRPr lang="en-US" altLang="ko-KR" sz="800" dirty="0" smtClean="0"/>
              </a:p>
              <a:p>
                <a:r>
                  <a:rPr lang="en-US" altLang="ko-KR" sz="800" dirty="0" smtClean="0"/>
                  <a:t>ETL</a:t>
                </a:r>
                <a:r>
                  <a:rPr lang="ko-KR" altLang="en-US" sz="800" dirty="0" smtClean="0"/>
                  <a:t>서버</a:t>
                </a:r>
                <a:endParaRPr lang="ko-KR" altLang="en-US" sz="800" dirty="0"/>
              </a:p>
            </p:txBody>
          </p:sp>
        </p:grpSp>
        <p:grpSp>
          <p:nvGrpSpPr>
            <p:cNvPr id="509" name="그룹 508"/>
            <p:cNvGrpSpPr/>
            <p:nvPr/>
          </p:nvGrpSpPr>
          <p:grpSpPr>
            <a:xfrm>
              <a:off x="8607240" y="5013432"/>
              <a:ext cx="777558" cy="973085"/>
              <a:chOff x="8607240" y="5013432"/>
              <a:chExt cx="777558" cy="973085"/>
            </a:xfrm>
          </p:grpSpPr>
          <p:grpSp>
            <p:nvGrpSpPr>
              <p:cNvPr id="501" name="그룹 226"/>
              <p:cNvGrpSpPr>
                <a:grpSpLocks noChangeAspect="1"/>
              </p:cNvGrpSpPr>
              <p:nvPr/>
            </p:nvGrpSpPr>
            <p:grpSpPr bwMode="auto">
              <a:xfrm>
                <a:off x="8820068" y="5013432"/>
                <a:ext cx="346834" cy="424416"/>
                <a:chOff x="4832454" y="1813448"/>
                <a:chExt cx="1190728" cy="1457082"/>
              </a:xfrm>
            </p:grpSpPr>
            <p:pic>
              <p:nvPicPr>
                <p:cNvPr id="503" name="Picture 190" descr="Server sm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832454" y="1813448"/>
                  <a:ext cx="1012119" cy="1457079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4" name="Picture 4" descr="https://cdn0.iconfinder.com/data/icons/small-n-flat/24/678113-database-128.pn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283678" y="2531024"/>
                  <a:ext cx="739504" cy="739506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502" name="TextBox 501"/>
              <p:cNvSpPr txBox="1"/>
              <p:nvPr/>
            </p:nvSpPr>
            <p:spPr>
              <a:xfrm>
                <a:off x="8607240" y="535518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tcdb2</a:t>
                </a:r>
                <a:endParaRPr lang="ko-KR" altLang="en-US" sz="800" b="1" dirty="0"/>
              </a:p>
            </p:txBody>
          </p:sp>
          <p:sp>
            <p:nvSpPr>
              <p:cNvPr id="507" name="TextBox 506"/>
              <p:cNvSpPr txBox="1"/>
              <p:nvPr/>
            </p:nvSpPr>
            <p:spPr>
              <a:xfrm>
                <a:off x="8673681" y="5524852"/>
                <a:ext cx="6367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교통사고분석포털</a:t>
                </a:r>
                <a:r>
                  <a:rPr lang="en-US" altLang="ko-KR" sz="800" dirty="0" smtClean="0"/>
                  <a:t>DB</a:t>
                </a:r>
                <a:endParaRPr lang="ko-KR" altLang="en-US" sz="800" dirty="0"/>
              </a:p>
            </p:txBody>
          </p:sp>
        </p:grpSp>
      </p:grpSp>
      <p:grpSp>
        <p:nvGrpSpPr>
          <p:cNvPr id="554" name="그룹 553"/>
          <p:cNvGrpSpPr/>
          <p:nvPr/>
        </p:nvGrpSpPr>
        <p:grpSpPr>
          <a:xfrm>
            <a:off x="7843906" y="2517578"/>
            <a:ext cx="1717606" cy="2764962"/>
            <a:chOff x="5947643" y="2395314"/>
            <a:chExt cx="1717606" cy="2764962"/>
          </a:xfrm>
        </p:grpSpPr>
        <p:pic>
          <p:nvPicPr>
            <p:cNvPr id="511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6185468" y="239532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2" name="TextBox 511"/>
            <p:cNvSpPr txBox="1"/>
            <p:nvPr/>
          </p:nvSpPr>
          <p:spPr>
            <a:xfrm>
              <a:off x="5947643" y="265020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tsrasgat1</a:t>
              </a:r>
              <a:endParaRPr lang="ko-KR" altLang="en-US" sz="800" b="1" dirty="0"/>
            </a:p>
          </p:txBody>
        </p:sp>
        <p:sp>
          <p:nvSpPr>
            <p:cNvPr id="513" name="TextBox 512"/>
            <p:cNvSpPr txBox="1"/>
            <p:nvPr/>
          </p:nvSpPr>
          <p:spPr>
            <a:xfrm>
              <a:off x="6111470" y="2817732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스마트제한차량 분석 수집</a:t>
              </a:r>
              <a:endParaRPr lang="ko-KR" altLang="en-US" sz="800" dirty="0"/>
            </a:p>
          </p:txBody>
        </p:sp>
        <p:pic>
          <p:nvPicPr>
            <p:cNvPr id="514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6645515" y="2398450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5" name="TextBox 514"/>
            <p:cNvSpPr txBox="1"/>
            <p:nvPr/>
          </p:nvSpPr>
          <p:spPr>
            <a:xfrm>
              <a:off x="6407690" y="2653328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tsrasgat2</a:t>
              </a:r>
              <a:endParaRPr lang="ko-KR" altLang="en-US" sz="800" b="1" dirty="0"/>
            </a:p>
          </p:txBody>
        </p:sp>
        <p:pic>
          <p:nvPicPr>
            <p:cNvPr id="526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7125516" y="239531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7" name="TextBox 526"/>
            <p:cNvSpPr txBox="1"/>
            <p:nvPr/>
          </p:nvSpPr>
          <p:spPr>
            <a:xfrm>
              <a:off x="6887691" y="265019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tsrasgat3</a:t>
              </a:r>
              <a:endParaRPr lang="ko-KR" altLang="en-US" sz="800" b="1" dirty="0"/>
            </a:p>
          </p:txBody>
        </p:sp>
        <p:grpSp>
          <p:nvGrpSpPr>
            <p:cNvPr id="528" name="그룹 527"/>
            <p:cNvGrpSpPr/>
            <p:nvPr/>
          </p:nvGrpSpPr>
          <p:grpSpPr>
            <a:xfrm>
              <a:off x="6070490" y="3046971"/>
              <a:ext cx="1567286" cy="640304"/>
              <a:chOff x="592763" y="1400631"/>
              <a:chExt cx="1567286" cy="640304"/>
            </a:xfrm>
          </p:grpSpPr>
          <p:pic>
            <p:nvPicPr>
              <p:cNvPr id="52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0" name="TextBox 529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tsrasweb1</a:t>
                </a:r>
                <a:endParaRPr lang="ko-KR" altLang="en-US" sz="800" b="1" dirty="0"/>
              </a:p>
            </p:txBody>
          </p:sp>
          <p:sp>
            <p:nvSpPr>
              <p:cNvPr id="531" name="TextBox 530"/>
              <p:cNvSpPr txBox="1"/>
              <p:nvPr/>
            </p:nvSpPr>
            <p:spPr>
              <a:xfrm>
                <a:off x="645393" y="1825491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스마트제한차량 분석</a:t>
                </a:r>
                <a:endParaRPr lang="ko-KR" altLang="en-US" sz="800" dirty="0"/>
              </a:p>
            </p:txBody>
          </p:sp>
          <p:pic>
            <p:nvPicPr>
              <p:cNvPr id="53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3" name="TextBox 532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tsrasweb2</a:t>
                </a:r>
                <a:endParaRPr lang="ko-KR" altLang="en-US" sz="800" b="1" dirty="0"/>
              </a:p>
            </p:txBody>
          </p:sp>
        </p:grpSp>
        <p:grpSp>
          <p:nvGrpSpPr>
            <p:cNvPr id="534" name="그룹 533"/>
            <p:cNvGrpSpPr/>
            <p:nvPr/>
          </p:nvGrpSpPr>
          <p:grpSpPr>
            <a:xfrm>
              <a:off x="6048330" y="3685282"/>
              <a:ext cx="1567286" cy="640304"/>
              <a:chOff x="592763" y="1400631"/>
              <a:chExt cx="1567286" cy="640304"/>
            </a:xfrm>
          </p:grpSpPr>
          <p:pic>
            <p:nvPicPr>
              <p:cNvPr id="53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6" name="TextBox 535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tsraswas1</a:t>
                </a:r>
                <a:endParaRPr lang="ko-KR" altLang="en-US" sz="800" b="1" dirty="0"/>
              </a:p>
            </p:txBody>
          </p:sp>
          <p:sp>
            <p:nvSpPr>
              <p:cNvPr id="537" name="TextBox 536"/>
              <p:cNvSpPr txBox="1"/>
              <p:nvPr/>
            </p:nvSpPr>
            <p:spPr>
              <a:xfrm>
                <a:off x="645393" y="1825491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/>
                  <a:t>스마트제한차량 분석</a:t>
                </a:r>
              </a:p>
            </p:txBody>
          </p:sp>
          <p:pic>
            <p:nvPicPr>
              <p:cNvPr id="538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9" name="TextBox 538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tsraswas2</a:t>
                </a:r>
                <a:endParaRPr lang="ko-KR" altLang="en-US" sz="800" b="1" dirty="0"/>
              </a:p>
            </p:txBody>
          </p:sp>
        </p:grpSp>
        <p:grpSp>
          <p:nvGrpSpPr>
            <p:cNvPr id="552" name="그룹 551"/>
            <p:cNvGrpSpPr/>
            <p:nvPr/>
          </p:nvGrpSpPr>
          <p:grpSpPr>
            <a:xfrm>
              <a:off x="6265020" y="4314315"/>
              <a:ext cx="1210521" cy="845961"/>
              <a:chOff x="6265020" y="4314315"/>
              <a:chExt cx="1210521" cy="845961"/>
            </a:xfrm>
          </p:grpSpPr>
          <p:sp>
            <p:nvSpPr>
              <p:cNvPr id="540" name="TextBox 539"/>
              <p:cNvSpPr txBox="1"/>
              <p:nvPr/>
            </p:nvSpPr>
            <p:spPr>
              <a:xfrm>
                <a:off x="6436192" y="4656320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err="1" smtClean="0"/>
                  <a:t>tsrasdb</a:t>
                </a:r>
                <a:endParaRPr lang="ko-KR" altLang="en-US" sz="800" b="1" dirty="0"/>
              </a:p>
            </p:txBody>
          </p:sp>
          <p:grpSp>
            <p:nvGrpSpPr>
              <p:cNvPr id="541" name="그룹 540"/>
              <p:cNvGrpSpPr/>
              <p:nvPr/>
            </p:nvGrpSpPr>
            <p:grpSpPr>
              <a:xfrm>
                <a:off x="6265020" y="4314315"/>
                <a:ext cx="1210521" cy="845961"/>
                <a:chOff x="7814803" y="5019347"/>
                <a:chExt cx="1210521" cy="845961"/>
              </a:xfrm>
            </p:grpSpPr>
            <p:grpSp>
              <p:nvGrpSpPr>
                <p:cNvPr id="542" name="그룹 226"/>
                <p:cNvGrpSpPr>
                  <a:grpSpLocks noChangeAspect="1"/>
                </p:cNvGrpSpPr>
                <p:nvPr/>
              </p:nvGrpSpPr>
              <p:grpSpPr bwMode="auto">
                <a:xfrm>
                  <a:off x="8198516" y="5019347"/>
                  <a:ext cx="347066" cy="424800"/>
                  <a:chOff x="4665741" y="1812569"/>
                  <a:chExt cx="1191524" cy="1458401"/>
                </a:xfrm>
              </p:grpSpPr>
              <p:pic>
                <p:nvPicPr>
                  <p:cNvPr id="544" name="Picture 190" descr="Server sm"/>
                  <p:cNvPicPr>
                    <a:picLocks noChangeAspect="1" noChangeArrowheads="1"/>
                  </p:cNvPicPr>
                  <p:nvPr/>
                </p:nvPicPr>
                <p:blipFill>
                  <a:blip r:embed="rId5"/>
                  <a:srcRect/>
                  <a:stretch>
                    <a:fillRect/>
                  </a:stretch>
                </p:blipFill>
                <p:spPr bwMode="auto">
                  <a:xfrm>
                    <a:off x="4666726" y="1813449"/>
                    <a:ext cx="1012120" cy="1457080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545" name="Picture 4" descr="https://cdn0.iconfinder.com/data/icons/small-n-flat/24/678113-database-128.png"/>
                  <p:cNvPicPr>
                    <a:picLocks noChangeAspect="1" noChangeArrowheads="1"/>
                  </p:cNvPicPr>
                  <p:nvPr/>
                </p:nvPicPr>
                <p:blipFill>
                  <a:blip r:embed="rId6"/>
                  <a:srcRect/>
                  <a:stretch>
                    <a:fillRect/>
                  </a:stretch>
                </p:blipFill>
                <p:spPr bwMode="auto">
                  <a:xfrm>
                    <a:off x="5117949" y="2531022"/>
                    <a:ext cx="739505" cy="739508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</p:grpSp>
            <p:sp>
              <p:nvSpPr>
                <p:cNvPr id="543" name="TextBox 542"/>
                <p:cNvSpPr txBox="1"/>
                <p:nvPr/>
              </p:nvSpPr>
              <p:spPr>
                <a:xfrm>
                  <a:off x="7814803" y="5526754"/>
                  <a:ext cx="1210521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800" dirty="0"/>
                    <a:t>스마트제한차량 </a:t>
                  </a:r>
                  <a:r>
                    <a:rPr lang="ko-KR" altLang="en-US" sz="800" dirty="0" smtClean="0"/>
                    <a:t>분석 </a:t>
                  </a:r>
                  <a:r>
                    <a:rPr lang="en-US" altLang="ko-KR" sz="800" dirty="0" smtClean="0"/>
                    <a:t>DB</a:t>
                  </a:r>
                  <a:endParaRPr lang="ko-KR" altLang="en-US" sz="800" dirty="0"/>
                </a:p>
              </p:txBody>
            </p:sp>
          </p:grpSp>
        </p:grpSp>
      </p:grpSp>
      <p:sp>
        <p:nvSpPr>
          <p:cNvPr id="556" name="Rectangle 1166"/>
          <p:cNvSpPr>
            <a:spLocks noChangeArrowheads="1"/>
          </p:cNvSpPr>
          <p:nvPr/>
        </p:nvSpPr>
        <p:spPr bwMode="auto">
          <a:xfrm>
            <a:off x="705239" y="4149079"/>
            <a:ext cx="2490483" cy="1731544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7" name="Rectangle 1166"/>
          <p:cNvSpPr>
            <a:spLocks noChangeArrowheads="1"/>
          </p:cNvSpPr>
          <p:nvPr/>
        </p:nvSpPr>
        <p:spPr bwMode="auto">
          <a:xfrm>
            <a:off x="3224481" y="5197671"/>
            <a:ext cx="2531219" cy="945287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8" name="Rectangle 1166"/>
          <p:cNvSpPr>
            <a:spLocks noChangeArrowheads="1"/>
          </p:cNvSpPr>
          <p:nvPr/>
        </p:nvSpPr>
        <p:spPr bwMode="auto">
          <a:xfrm>
            <a:off x="4858456" y="2414538"/>
            <a:ext cx="1281344" cy="1734541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9" name="Rectangle 1166"/>
          <p:cNvSpPr>
            <a:spLocks noChangeArrowheads="1"/>
          </p:cNvSpPr>
          <p:nvPr/>
        </p:nvSpPr>
        <p:spPr bwMode="auto">
          <a:xfrm>
            <a:off x="7924224" y="2411087"/>
            <a:ext cx="1543595" cy="2842795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0" name="Rectangle 1166"/>
          <p:cNvSpPr>
            <a:spLocks noChangeArrowheads="1"/>
          </p:cNvSpPr>
          <p:nvPr/>
        </p:nvSpPr>
        <p:spPr bwMode="auto">
          <a:xfrm>
            <a:off x="5786561" y="5196064"/>
            <a:ext cx="2088297" cy="95669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1" name="Rectangle 1166"/>
          <p:cNvSpPr>
            <a:spLocks noChangeArrowheads="1"/>
          </p:cNvSpPr>
          <p:nvPr/>
        </p:nvSpPr>
        <p:spPr bwMode="auto">
          <a:xfrm>
            <a:off x="6292248" y="2405749"/>
            <a:ext cx="1558465" cy="2552202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2" name="AutoShape 39"/>
          <p:cNvSpPr>
            <a:spLocks noChangeArrowheads="1"/>
          </p:cNvSpPr>
          <p:nvPr/>
        </p:nvSpPr>
        <p:spPr bwMode="auto">
          <a:xfrm>
            <a:off x="1121938" y="2346580"/>
            <a:ext cx="1496326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설계</a:t>
            </a:r>
            <a:r>
              <a:rPr lang="en-US" altLang="ko-KR" sz="800" b="1" dirty="0" smtClean="0"/>
              <a:t>/</a:t>
            </a:r>
            <a:r>
              <a:rPr lang="ko-KR" altLang="en-US" sz="800" b="1" dirty="0" smtClean="0"/>
              <a:t>건설 관리시스템</a:t>
            </a:r>
            <a:endParaRPr lang="ko-KR" altLang="en-US" sz="800" b="1" dirty="0"/>
          </a:p>
        </p:txBody>
      </p:sp>
      <p:sp>
        <p:nvSpPr>
          <p:cNvPr id="563" name="AutoShape 39"/>
          <p:cNvSpPr>
            <a:spLocks noChangeArrowheads="1"/>
          </p:cNvSpPr>
          <p:nvPr/>
        </p:nvSpPr>
        <p:spPr bwMode="auto">
          <a:xfrm>
            <a:off x="1130102" y="4066608"/>
            <a:ext cx="14976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도로유지 관리시스템</a:t>
            </a:r>
            <a:endParaRPr lang="ko-KR" altLang="en-US" sz="800" b="1" dirty="0"/>
          </a:p>
        </p:txBody>
      </p:sp>
      <p:sp>
        <p:nvSpPr>
          <p:cNvPr id="564" name="AutoShape 39"/>
          <p:cNvSpPr>
            <a:spLocks noChangeArrowheads="1"/>
          </p:cNvSpPr>
          <p:nvPr/>
        </p:nvSpPr>
        <p:spPr bwMode="auto">
          <a:xfrm>
            <a:off x="4883981" y="2340586"/>
            <a:ext cx="1224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시설물 원격 관리시스템</a:t>
            </a:r>
            <a:endParaRPr lang="ko-KR" altLang="en-US" sz="800" b="1" dirty="0"/>
          </a:p>
        </p:txBody>
      </p:sp>
      <p:sp>
        <p:nvSpPr>
          <p:cNvPr id="565" name="AutoShape 39"/>
          <p:cNvSpPr>
            <a:spLocks noChangeArrowheads="1"/>
          </p:cNvSpPr>
          <p:nvPr/>
        </p:nvSpPr>
        <p:spPr bwMode="auto">
          <a:xfrm>
            <a:off x="3698384" y="5123284"/>
            <a:ext cx="14976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Hi-</a:t>
            </a:r>
            <a:r>
              <a:rPr lang="ko-KR" altLang="en-US" sz="800" b="1" dirty="0" smtClean="0"/>
              <a:t>유지관리</a:t>
            </a:r>
            <a:r>
              <a:rPr lang="en-US" altLang="ko-KR" sz="800" b="1" dirty="0" smtClean="0"/>
              <a:t>(</a:t>
            </a:r>
            <a:r>
              <a:rPr lang="ko-KR" altLang="en-US" sz="800" b="1" dirty="0" smtClean="0"/>
              <a:t>교통</a:t>
            </a:r>
            <a:r>
              <a:rPr lang="en-US" altLang="ko-KR" sz="800" b="1" dirty="0" smtClean="0"/>
              <a:t>)</a:t>
            </a:r>
            <a:r>
              <a:rPr lang="ko-KR" altLang="en-US" sz="800" b="1" dirty="0" smtClean="0"/>
              <a:t> 관리시스템</a:t>
            </a:r>
            <a:endParaRPr lang="ko-KR" altLang="en-US" sz="800" b="1" dirty="0"/>
          </a:p>
        </p:txBody>
      </p:sp>
      <p:sp>
        <p:nvSpPr>
          <p:cNvPr id="566" name="AutoShape 39"/>
          <p:cNvSpPr>
            <a:spLocks noChangeArrowheads="1"/>
          </p:cNvSpPr>
          <p:nvPr/>
        </p:nvSpPr>
        <p:spPr bwMode="auto">
          <a:xfrm>
            <a:off x="8014251" y="2350430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스마트제한차량 분석시스템</a:t>
            </a:r>
            <a:endParaRPr lang="ko-KR" altLang="en-US" sz="800" b="1" dirty="0"/>
          </a:p>
        </p:txBody>
      </p:sp>
      <p:sp>
        <p:nvSpPr>
          <p:cNvPr id="567" name="AutoShape 39"/>
          <p:cNvSpPr>
            <a:spLocks noChangeArrowheads="1"/>
          </p:cNvSpPr>
          <p:nvPr/>
        </p:nvSpPr>
        <p:spPr bwMode="auto">
          <a:xfrm>
            <a:off x="6403694" y="2333640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교통사고분석포털 시스템</a:t>
            </a:r>
            <a:endParaRPr lang="ko-KR" altLang="en-US" sz="800" b="1" dirty="0"/>
          </a:p>
        </p:txBody>
      </p:sp>
      <p:sp>
        <p:nvSpPr>
          <p:cNvPr id="568" name="AutoShape 39"/>
          <p:cNvSpPr>
            <a:spLocks noChangeArrowheads="1"/>
          </p:cNvSpPr>
          <p:nvPr/>
        </p:nvSpPr>
        <p:spPr bwMode="auto">
          <a:xfrm>
            <a:off x="6177136" y="5123284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Hi-</a:t>
            </a:r>
            <a:r>
              <a:rPr lang="en-US" altLang="ko-KR" sz="800" b="1" dirty="0" err="1" smtClean="0"/>
              <a:t>moffice</a:t>
            </a:r>
            <a:r>
              <a:rPr lang="en-US" altLang="ko-KR" sz="800" b="1" dirty="0" smtClean="0"/>
              <a:t> </a:t>
            </a:r>
            <a:r>
              <a:rPr lang="ko-KR" altLang="en-US" sz="800" b="1" dirty="0" err="1" smtClean="0"/>
              <a:t>모바일</a:t>
            </a:r>
            <a:r>
              <a:rPr lang="en-US" altLang="ko-KR" sz="800" b="1" dirty="0"/>
              <a:t> </a:t>
            </a:r>
            <a:r>
              <a:rPr lang="ko-KR" altLang="en-US" sz="800" b="1" dirty="0" smtClean="0"/>
              <a:t>웹</a:t>
            </a:r>
            <a:r>
              <a:rPr lang="en-US" altLang="ko-KR" sz="800" b="1" dirty="0" smtClean="0"/>
              <a:t>/</a:t>
            </a:r>
            <a:r>
              <a:rPr lang="ko-KR" altLang="en-US" sz="800" b="1" dirty="0" err="1"/>
              <a:t>앱</a:t>
            </a:r>
            <a:endParaRPr lang="ko-KR" altLang="en-US" sz="800" b="1" dirty="0"/>
          </a:p>
        </p:txBody>
      </p:sp>
      <p:sp>
        <p:nvSpPr>
          <p:cNvPr id="239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AS-IS </a:t>
            </a:r>
            <a:r>
              <a:rPr lang="ko-KR" altLang="en-US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시스템 구성도</a:t>
            </a: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이슈 및 변경 대상</a:t>
            </a: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240" name="Rectangle 1166"/>
          <p:cNvSpPr>
            <a:spLocks noChangeArrowheads="1"/>
          </p:cNvSpPr>
          <p:nvPr/>
        </p:nvSpPr>
        <p:spPr bwMode="auto">
          <a:xfrm>
            <a:off x="4214486" y="961954"/>
            <a:ext cx="1373131" cy="21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외부</a:t>
            </a:r>
            <a:r>
              <a:rPr lang="en-US" altLang="ko-KR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WEB        </a:t>
            </a: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내부</a:t>
            </a:r>
            <a:r>
              <a:rPr lang="en-US" altLang="ko-KR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WAS</a:t>
            </a: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cxnSp>
        <p:nvCxnSpPr>
          <p:cNvPr id="241" name="꺾인 연결선 307"/>
          <p:cNvCxnSpPr/>
          <p:nvPr/>
        </p:nvCxnSpPr>
        <p:spPr bwMode="auto">
          <a:xfrm>
            <a:off x="4766075" y="1067976"/>
            <a:ext cx="266553" cy="0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42" name="Rectangle 1166"/>
          <p:cNvSpPr>
            <a:spLocks noChangeArrowheads="1"/>
          </p:cNvSpPr>
          <p:nvPr/>
        </p:nvSpPr>
        <p:spPr bwMode="auto">
          <a:xfrm>
            <a:off x="5638914" y="961954"/>
            <a:ext cx="1244848" cy="21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외부</a:t>
            </a:r>
            <a:r>
              <a:rPr lang="en-US" altLang="ko-KR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AP        </a:t>
            </a: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내부</a:t>
            </a:r>
            <a:r>
              <a: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 </a:t>
            </a:r>
            <a:r>
              <a:rPr lang="en-US" altLang="ko-KR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DB</a:t>
            </a: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cxnSp>
        <p:nvCxnSpPr>
          <p:cNvPr id="243" name="꺾인 연결선 307"/>
          <p:cNvCxnSpPr/>
          <p:nvPr/>
        </p:nvCxnSpPr>
        <p:spPr bwMode="auto">
          <a:xfrm>
            <a:off x="6105128" y="1067976"/>
            <a:ext cx="266553" cy="0"/>
          </a:xfrm>
          <a:prstGeom prst="straightConnector1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44" name="폭발 2 243"/>
          <p:cNvSpPr/>
          <p:nvPr/>
        </p:nvSpPr>
        <p:spPr bwMode="auto">
          <a:xfrm>
            <a:off x="6974418" y="919146"/>
            <a:ext cx="443507" cy="315244"/>
          </a:xfrm>
          <a:prstGeom prst="irregularSeal2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EOS</a:t>
            </a:r>
            <a:endParaRPr kumimoji="1" lang="ko-KR" alt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45" name="Rectangle 1166"/>
          <p:cNvSpPr>
            <a:spLocks noChangeArrowheads="1"/>
          </p:cNvSpPr>
          <p:nvPr/>
        </p:nvSpPr>
        <p:spPr bwMode="auto">
          <a:xfrm>
            <a:off x="7447850" y="961954"/>
            <a:ext cx="2011174" cy="216000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신규 </a:t>
            </a:r>
            <a:r>
              <a:rPr lang="en-US" altLang="ko-KR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: </a:t>
            </a: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통합포털</a:t>
            </a:r>
            <a:r>
              <a: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/</a:t>
            </a:r>
            <a:r>
              <a:rPr lang="ko-KR" altLang="en-US" sz="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빅데이터</a:t>
            </a:r>
            <a:r>
              <a: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/</a:t>
            </a:r>
            <a:r>
              <a:rPr lang="en-US" altLang="ko-KR" sz="8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IoT</a:t>
            </a:r>
            <a:r>
              <a: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/</a:t>
            </a:r>
            <a:r>
              <a:rPr lang="ko-KR" altLang="en-US" sz="8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통합도면</a:t>
            </a: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cxnSp>
        <p:nvCxnSpPr>
          <p:cNvPr id="246" name="꺾인 연결선 245"/>
          <p:cNvCxnSpPr>
            <a:stCxn id="128" idx="2"/>
            <a:endCxn id="562" idx="0"/>
          </p:cNvCxnSpPr>
          <p:nvPr/>
        </p:nvCxnSpPr>
        <p:spPr bwMode="auto">
          <a:xfrm rot="16200000" flipH="1">
            <a:off x="1524934" y="2001412"/>
            <a:ext cx="182535" cy="507799"/>
          </a:xfrm>
          <a:prstGeom prst="bentConnector3">
            <a:avLst>
              <a:gd name="adj1" fmla="val 20778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47" name="꺾인 연결선 246"/>
          <p:cNvCxnSpPr>
            <a:stCxn id="298" idx="2"/>
            <a:endCxn id="563" idx="0"/>
          </p:cNvCxnSpPr>
          <p:nvPr/>
        </p:nvCxnSpPr>
        <p:spPr bwMode="auto">
          <a:xfrm rot="5400000">
            <a:off x="1244868" y="2673405"/>
            <a:ext cx="2027237" cy="759168"/>
          </a:xfrm>
          <a:prstGeom prst="bentConnector3">
            <a:avLst>
              <a:gd name="adj1" fmla="val 94730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48" name="꺾인 연결선 247"/>
          <p:cNvCxnSpPr>
            <a:stCxn id="304" idx="2"/>
            <a:endCxn id="565" idx="0"/>
          </p:cNvCxnSpPr>
          <p:nvPr/>
        </p:nvCxnSpPr>
        <p:spPr bwMode="auto">
          <a:xfrm rot="16200000" flipH="1">
            <a:off x="2547369" y="3223468"/>
            <a:ext cx="2960803" cy="838827"/>
          </a:xfrm>
          <a:prstGeom prst="bentConnector3">
            <a:avLst>
              <a:gd name="adj1" fmla="val 1358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49" name="꺾인 연결선 248"/>
          <p:cNvCxnSpPr>
            <a:stCxn id="326" idx="2"/>
            <a:endCxn id="441" idx="3"/>
          </p:cNvCxnSpPr>
          <p:nvPr/>
        </p:nvCxnSpPr>
        <p:spPr bwMode="auto">
          <a:xfrm rot="5400000">
            <a:off x="3939816" y="2262286"/>
            <a:ext cx="469748" cy="284168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50" name="꺾인 연결선 249"/>
          <p:cNvCxnSpPr>
            <a:stCxn id="332" idx="2"/>
            <a:endCxn id="441" idx="3"/>
          </p:cNvCxnSpPr>
          <p:nvPr/>
        </p:nvCxnSpPr>
        <p:spPr bwMode="auto">
          <a:xfrm rot="5400000">
            <a:off x="4273736" y="1925911"/>
            <a:ext cx="472203" cy="954462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51" name="꺾인 연결선 250"/>
          <p:cNvCxnSpPr>
            <a:stCxn id="336" idx="2"/>
            <a:endCxn id="441" idx="3"/>
          </p:cNvCxnSpPr>
          <p:nvPr/>
        </p:nvCxnSpPr>
        <p:spPr bwMode="auto">
          <a:xfrm rot="5400000">
            <a:off x="4796175" y="1405469"/>
            <a:ext cx="470207" cy="1997343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52" name="꺾인 연결선 251"/>
          <p:cNvCxnSpPr>
            <a:stCxn id="348" idx="2"/>
            <a:endCxn id="568" idx="0"/>
          </p:cNvCxnSpPr>
          <p:nvPr/>
        </p:nvCxnSpPr>
        <p:spPr bwMode="auto">
          <a:xfrm rot="5400000">
            <a:off x="6309540" y="2732236"/>
            <a:ext cx="2942645" cy="1839451"/>
          </a:xfrm>
          <a:prstGeom prst="bentConnector3">
            <a:avLst>
              <a:gd name="adj1" fmla="val 95575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53" name="꺾인 연결선 252"/>
          <p:cNvCxnSpPr>
            <a:stCxn id="342" idx="2"/>
            <a:endCxn id="441" idx="3"/>
          </p:cNvCxnSpPr>
          <p:nvPr/>
        </p:nvCxnSpPr>
        <p:spPr bwMode="auto">
          <a:xfrm rot="5400000">
            <a:off x="5444247" y="757397"/>
            <a:ext cx="470207" cy="3293487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54" name="폭발 2 253"/>
          <p:cNvSpPr/>
          <p:nvPr/>
        </p:nvSpPr>
        <p:spPr bwMode="auto">
          <a:xfrm>
            <a:off x="8758870" y="4396972"/>
            <a:ext cx="443507" cy="315244"/>
          </a:xfrm>
          <a:prstGeom prst="irregularSeal2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EOS</a:t>
            </a:r>
            <a:endParaRPr kumimoji="1" lang="ko-KR" alt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55" name="폭발 2 254"/>
          <p:cNvSpPr/>
          <p:nvPr/>
        </p:nvSpPr>
        <p:spPr bwMode="auto">
          <a:xfrm>
            <a:off x="7438923" y="5208940"/>
            <a:ext cx="443507" cy="315244"/>
          </a:xfrm>
          <a:prstGeom prst="irregularSeal2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EOS</a:t>
            </a:r>
            <a:endParaRPr kumimoji="1" lang="ko-KR" altLang="en-US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283" name="꺾인 연결선 282"/>
          <p:cNvCxnSpPr>
            <a:stCxn id="342" idx="2"/>
            <a:endCxn id="481" idx="3"/>
          </p:cNvCxnSpPr>
          <p:nvPr/>
        </p:nvCxnSpPr>
        <p:spPr bwMode="auto">
          <a:xfrm rot="5400000">
            <a:off x="5990743" y="2102053"/>
            <a:ext cx="1268367" cy="1402334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84" name="꺾인 연결선 283"/>
          <p:cNvCxnSpPr>
            <a:stCxn id="342" idx="2"/>
            <a:endCxn id="478" idx="3"/>
          </p:cNvCxnSpPr>
          <p:nvPr/>
        </p:nvCxnSpPr>
        <p:spPr bwMode="auto">
          <a:xfrm rot="5400000">
            <a:off x="5701161" y="1818643"/>
            <a:ext cx="1274538" cy="1975326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85" name="꺾인 연결선 284"/>
          <p:cNvCxnSpPr>
            <a:stCxn id="304" idx="2"/>
          </p:cNvCxnSpPr>
          <p:nvPr/>
        </p:nvCxnSpPr>
        <p:spPr bwMode="auto">
          <a:xfrm rot="16200000" flipH="1">
            <a:off x="3444045" y="2326792"/>
            <a:ext cx="2932077" cy="2603453"/>
          </a:xfrm>
          <a:prstGeom prst="bentConnector3">
            <a:avLst>
              <a:gd name="adj1" fmla="val 1272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58" name="Text Box 12"/>
          <p:cNvSpPr txBox="1">
            <a:spLocks noChangeArrowheads="1"/>
          </p:cNvSpPr>
          <p:nvPr/>
        </p:nvSpPr>
        <p:spPr bwMode="auto">
          <a:xfrm>
            <a:off x="1237425" y="6276766"/>
            <a:ext cx="69762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err="1" smtClean="0">
                <a:solidFill>
                  <a:srgbClr val="000000"/>
                </a:solidFill>
                <a:latin typeface="+mn-ea"/>
                <a:ea typeface="+mn-ea"/>
              </a:rPr>
              <a:t>클라우드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cxnSp>
        <p:nvCxnSpPr>
          <p:cNvPr id="259" name="꺾인 연결선 258"/>
          <p:cNvCxnSpPr/>
          <p:nvPr/>
        </p:nvCxnSpPr>
        <p:spPr bwMode="auto">
          <a:xfrm rot="16200000" flipH="1">
            <a:off x="1540174" y="1986172"/>
            <a:ext cx="182535" cy="538279"/>
          </a:xfrm>
          <a:prstGeom prst="bentConnector3">
            <a:avLst>
              <a:gd name="adj1" fmla="val 20778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61" name="꺾인 연결선 260"/>
          <p:cNvCxnSpPr/>
          <p:nvPr/>
        </p:nvCxnSpPr>
        <p:spPr bwMode="auto">
          <a:xfrm rot="16200000" flipH="1">
            <a:off x="2909508" y="2861329"/>
            <a:ext cx="3062116" cy="1664419"/>
          </a:xfrm>
          <a:prstGeom prst="bentConnector3">
            <a:avLst>
              <a:gd name="adj1" fmla="val 4710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62" name="꺾인 연결선 261"/>
          <p:cNvCxnSpPr/>
          <p:nvPr/>
        </p:nvCxnSpPr>
        <p:spPr bwMode="auto">
          <a:xfrm rot="5400000">
            <a:off x="3922188" y="2244658"/>
            <a:ext cx="469748" cy="319424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63" name="꺾인 연결선 262"/>
          <p:cNvCxnSpPr/>
          <p:nvPr/>
        </p:nvCxnSpPr>
        <p:spPr bwMode="auto">
          <a:xfrm rot="5400000">
            <a:off x="4256108" y="1908283"/>
            <a:ext cx="472203" cy="989718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64" name="꺾인 연결선 263"/>
          <p:cNvCxnSpPr/>
          <p:nvPr/>
        </p:nvCxnSpPr>
        <p:spPr bwMode="auto">
          <a:xfrm rot="5400000">
            <a:off x="4778547" y="1387841"/>
            <a:ext cx="470207" cy="2032599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65" name="꺾인 연결선 264"/>
          <p:cNvCxnSpPr/>
          <p:nvPr/>
        </p:nvCxnSpPr>
        <p:spPr bwMode="auto">
          <a:xfrm rot="5400000">
            <a:off x="5426619" y="739769"/>
            <a:ext cx="470207" cy="3328743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67" name="꺾인 연결선 266"/>
          <p:cNvCxnSpPr/>
          <p:nvPr/>
        </p:nvCxnSpPr>
        <p:spPr bwMode="auto">
          <a:xfrm rot="5400000">
            <a:off x="5865395" y="1976705"/>
            <a:ext cx="1268367" cy="1653030"/>
          </a:xfrm>
          <a:prstGeom prst="bentConnector2">
            <a:avLst/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69" name="위쪽 화살표 268"/>
          <p:cNvSpPr/>
          <p:nvPr/>
        </p:nvSpPr>
        <p:spPr bwMode="auto">
          <a:xfrm>
            <a:off x="1136576" y="1484784"/>
            <a:ext cx="447827" cy="189575"/>
          </a:xfrm>
          <a:prstGeom prst="upArrow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증설</a:t>
            </a:r>
          </a:p>
        </p:txBody>
      </p:sp>
      <p:sp>
        <p:nvSpPr>
          <p:cNvPr id="270" name="직사각형 269"/>
          <p:cNvSpPr/>
          <p:nvPr/>
        </p:nvSpPr>
        <p:spPr bwMode="auto">
          <a:xfrm>
            <a:off x="584461" y="1830483"/>
            <a:ext cx="1362750" cy="369332"/>
          </a:xfrm>
          <a:prstGeom prst="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9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외부통합</a:t>
            </a:r>
            <a:r>
              <a:rPr kumimoji="1" lang="en-US" altLang="ko-KR" sz="9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WEB</a:t>
            </a: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900" dirty="0" smtClean="0"/>
              <a:t>(</a:t>
            </a:r>
            <a:r>
              <a:rPr lang="ko-KR" altLang="en-US" sz="900" dirty="0" smtClean="0"/>
              <a:t>외부</a:t>
            </a:r>
            <a:r>
              <a:rPr lang="en-US" altLang="ko-KR" sz="900" dirty="0" smtClean="0"/>
              <a:t>)</a:t>
            </a:r>
            <a:r>
              <a:rPr lang="ko-KR" altLang="en-US" sz="900" dirty="0" smtClean="0"/>
              <a:t>포털</a:t>
            </a:r>
            <a:r>
              <a:rPr lang="en-US" altLang="ko-KR" sz="900" dirty="0" smtClean="0"/>
              <a:t>,Hi-</a:t>
            </a:r>
            <a:r>
              <a:rPr lang="ko-KR" altLang="en-US" sz="900" dirty="0" smtClean="0"/>
              <a:t>건설</a:t>
            </a:r>
            <a:r>
              <a:rPr lang="en-US" altLang="ko-KR" sz="900" dirty="0" smtClean="0"/>
              <a:t>,</a:t>
            </a:r>
            <a:r>
              <a:rPr lang="ko-KR" altLang="en-US" sz="900" dirty="0" smtClean="0"/>
              <a:t>설계</a:t>
            </a:r>
            <a:r>
              <a:rPr lang="en-US" altLang="ko-KR" sz="900" dirty="0" smtClean="0"/>
              <a:t>,</a:t>
            </a:r>
            <a:r>
              <a:rPr lang="ko-KR" altLang="en-US" sz="900" dirty="0" smtClean="0"/>
              <a:t>유지</a:t>
            </a:r>
            <a:r>
              <a:rPr lang="en-US" altLang="ko-KR" sz="900" dirty="0" smtClean="0"/>
              <a:t>,</a:t>
            </a:r>
            <a:r>
              <a:rPr lang="ko-KR" altLang="en-US" sz="900" dirty="0" smtClean="0"/>
              <a:t>오수</a:t>
            </a:r>
            <a:r>
              <a:rPr lang="en-US" altLang="ko-KR" sz="900" dirty="0" smtClean="0"/>
              <a:t>/</a:t>
            </a:r>
            <a:r>
              <a:rPr lang="ko-KR" altLang="en-US" sz="900" dirty="0" smtClean="0"/>
              <a:t>정보통신</a:t>
            </a:r>
            <a:r>
              <a:rPr lang="en-US" altLang="ko-KR" sz="900" dirty="0" smtClean="0"/>
              <a:t>,</a:t>
            </a:r>
            <a:r>
              <a:rPr lang="ko-KR" altLang="en-US" sz="900" dirty="0" smtClean="0"/>
              <a:t>건설안전등</a:t>
            </a:r>
            <a:endParaRPr kumimoji="1" lang="ko-KR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271" name="직사각형 270"/>
          <p:cNvSpPr/>
          <p:nvPr/>
        </p:nvSpPr>
        <p:spPr bwMode="auto">
          <a:xfrm>
            <a:off x="724555" y="6156012"/>
            <a:ext cx="1484201" cy="369332"/>
          </a:xfrm>
          <a:prstGeom prst="rect">
            <a:avLst/>
          </a:prstGeom>
          <a:solidFill>
            <a:srgbClr val="73B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77500" lnSpcReduction="20000"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9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외부통합</a:t>
            </a:r>
            <a:r>
              <a:rPr kumimoji="1" lang="en-US" altLang="ko-KR" sz="9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W</a:t>
            </a:r>
            <a:r>
              <a:rPr lang="en-US" altLang="ko-KR" sz="900" b="1" u="sng" dirty="0" smtClean="0"/>
              <a:t>AS</a:t>
            </a:r>
            <a:endParaRPr kumimoji="1" lang="en-US" altLang="ko-KR" sz="9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900" dirty="0" smtClean="0"/>
              <a:t>(</a:t>
            </a:r>
            <a:r>
              <a:rPr lang="ko-KR" altLang="en-US" sz="900" dirty="0" smtClean="0"/>
              <a:t>외부</a:t>
            </a:r>
            <a:r>
              <a:rPr lang="en-US" altLang="ko-KR" sz="900" dirty="0" smtClean="0"/>
              <a:t>)</a:t>
            </a:r>
            <a:r>
              <a:rPr lang="ko-KR" altLang="en-US" sz="900" dirty="0" smtClean="0"/>
              <a:t>포털</a:t>
            </a:r>
            <a:r>
              <a:rPr lang="en-US" altLang="ko-KR" sz="900" dirty="0" smtClean="0"/>
              <a:t>,Hi-</a:t>
            </a:r>
            <a:r>
              <a:rPr lang="ko-KR" altLang="en-US" sz="900" dirty="0" smtClean="0"/>
              <a:t>건설</a:t>
            </a:r>
            <a:r>
              <a:rPr lang="en-US" altLang="ko-KR" sz="900" dirty="0" smtClean="0"/>
              <a:t>,</a:t>
            </a:r>
            <a:r>
              <a:rPr lang="ko-KR" altLang="en-US" sz="900" dirty="0" smtClean="0"/>
              <a:t>설계</a:t>
            </a:r>
            <a:r>
              <a:rPr lang="en-US" altLang="ko-KR" sz="900" dirty="0" smtClean="0"/>
              <a:t>,</a:t>
            </a:r>
            <a:r>
              <a:rPr lang="ko-KR" altLang="en-US" sz="900" dirty="0" smtClean="0"/>
              <a:t>유지</a:t>
            </a:r>
            <a:r>
              <a:rPr lang="en-US" altLang="ko-KR" sz="900" dirty="0" smtClean="0"/>
              <a:t>/</a:t>
            </a:r>
            <a:r>
              <a:rPr lang="ko-KR" altLang="en-US" sz="900" dirty="0" smtClean="0"/>
              <a:t>오수</a:t>
            </a:r>
            <a:r>
              <a:rPr lang="en-US" altLang="ko-KR" sz="900" dirty="0" smtClean="0"/>
              <a:t>/</a:t>
            </a:r>
            <a:r>
              <a:rPr lang="ko-KR" altLang="en-US" sz="900" dirty="0" smtClean="0"/>
              <a:t>정보통신시설</a:t>
            </a:r>
            <a:r>
              <a:rPr lang="en-US" altLang="ko-KR" sz="900" dirty="0" smtClean="0"/>
              <a:t>,</a:t>
            </a:r>
            <a:r>
              <a:rPr lang="ko-KR" altLang="en-US" sz="900" dirty="0" smtClean="0"/>
              <a:t>건설안전 등</a:t>
            </a:r>
            <a:endParaRPr kumimoji="1" lang="ko-KR" alt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72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696234" y="6015661"/>
            <a:ext cx="315790" cy="2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3" name="Picture 69" descr="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1418">
            <a:off x="1698249" y="1279143"/>
            <a:ext cx="932419" cy="22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4" name="Picture 69" descr="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6181">
            <a:off x="1725689" y="1026659"/>
            <a:ext cx="1797518" cy="30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5" name="직사각형 274"/>
          <p:cNvSpPr/>
          <p:nvPr/>
        </p:nvSpPr>
        <p:spPr bwMode="auto">
          <a:xfrm>
            <a:off x="2000672" y="1836353"/>
            <a:ext cx="1386699" cy="369332"/>
          </a:xfrm>
          <a:prstGeom prst="rect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(</a:t>
            </a:r>
            <a:r>
              <a:rPr kumimoji="1" lang="ko-KR" altLang="en-US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용도변경</a:t>
            </a:r>
            <a:r>
              <a:rPr kumimoji="1" lang="en-US" altLang="ko-KR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) </a:t>
            </a:r>
            <a:r>
              <a:rPr kumimoji="1" lang="ko-KR" altLang="en-US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대외연계</a:t>
            </a:r>
            <a:endParaRPr kumimoji="1" lang="en-US" altLang="ko-KR" sz="7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MDT, FMS, </a:t>
            </a:r>
            <a:r>
              <a:rPr kumimoji="1" lang="ko-KR" altLang="en-US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관제</a:t>
            </a:r>
            <a:r>
              <a:rPr kumimoji="1" lang="en-US" altLang="ko-KR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, </a:t>
            </a:r>
            <a:r>
              <a:rPr kumimoji="1" lang="en-US" altLang="ko-KR" sz="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vWorld</a:t>
            </a:r>
            <a:r>
              <a:rPr kumimoji="1" lang="en-US" altLang="ko-KR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 </a:t>
            </a:r>
            <a:r>
              <a:rPr kumimoji="1" lang="ko-KR" altLang="en-US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등</a:t>
            </a:r>
          </a:p>
        </p:txBody>
      </p:sp>
      <p:sp>
        <p:nvSpPr>
          <p:cNvPr id="305" name="&quot;없음&quot; 기호 304"/>
          <p:cNvSpPr/>
          <p:nvPr/>
        </p:nvSpPr>
        <p:spPr bwMode="auto">
          <a:xfrm>
            <a:off x="4340553" y="1364885"/>
            <a:ext cx="244331" cy="216024"/>
          </a:xfrm>
          <a:prstGeom prst="noSmoking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6" name="&quot;없음&quot; 기호 305"/>
          <p:cNvSpPr/>
          <p:nvPr/>
        </p:nvSpPr>
        <p:spPr bwMode="auto">
          <a:xfrm>
            <a:off x="2207011" y="3011444"/>
            <a:ext cx="212657" cy="183487"/>
          </a:xfrm>
          <a:prstGeom prst="noSmoking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7" name="직사각형 306"/>
          <p:cNvSpPr/>
          <p:nvPr/>
        </p:nvSpPr>
        <p:spPr bwMode="auto">
          <a:xfrm>
            <a:off x="2380305" y="3735896"/>
            <a:ext cx="797213" cy="213413"/>
          </a:xfrm>
          <a:prstGeom prst="rect">
            <a:avLst/>
          </a:prstGeom>
          <a:solidFill>
            <a:srgbClr val="73B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(</a:t>
            </a:r>
            <a:r>
              <a:rPr lang="ko-KR" altLang="en-US" sz="700" b="1" u="sng" dirty="0" smtClean="0"/>
              <a:t>신규추가</a:t>
            </a:r>
            <a:r>
              <a:rPr kumimoji="1" lang="en-US" altLang="ko-KR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) </a:t>
            </a:r>
            <a:r>
              <a:rPr lang="en-US" altLang="ko-KR" sz="700" b="1" u="sng" dirty="0" smtClean="0"/>
              <a:t>IDM</a:t>
            </a:r>
            <a:endParaRPr kumimoji="1" lang="ko-KR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08" name="&quot;없음&quot; 기호 307"/>
          <p:cNvSpPr/>
          <p:nvPr/>
        </p:nvSpPr>
        <p:spPr bwMode="auto">
          <a:xfrm>
            <a:off x="3554577" y="1346526"/>
            <a:ext cx="244331" cy="216024"/>
          </a:xfrm>
          <a:prstGeom prst="noSmoking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309" name="구부러진 연결선 308"/>
          <p:cNvCxnSpPr>
            <a:endCxn id="469" idx="3"/>
          </p:cNvCxnSpPr>
          <p:nvPr/>
        </p:nvCxnSpPr>
        <p:spPr>
          <a:xfrm rot="16200000" flipH="1">
            <a:off x="4702108" y="2091253"/>
            <a:ext cx="1130572" cy="185030"/>
          </a:xfrm>
          <a:prstGeom prst="curvedConnector4">
            <a:avLst>
              <a:gd name="adj1" fmla="val 167"/>
              <a:gd name="adj2" fmla="val 182366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구부러진 연결선 309"/>
          <p:cNvCxnSpPr>
            <a:stCxn id="469" idx="1"/>
          </p:cNvCxnSpPr>
          <p:nvPr/>
        </p:nvCxnSpPr>
        <p:spPr>
          <a:xfrm rot="10800000">
            <a:off x="4447185" y="2039370"/>
            <a:ext cx="605383" cy="709684"/>
          </a:xfrm>
          <a:prstGeom prst="curved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" name="직사각형 310"/>
          <p:cNvSpPr/>
          <p:nvPr/>
        </p:nvSpPr>
        <p:spPr bwMode="auto">
          <a:xfrm>
            <a:off x="3399479" y="2938169"/>
            <a:ext cx="1019415" cy="369332"/>
          </a:xfrm>
          <a:prstGeom prst="rect">
            <a:avLst/>
          </a:prstGeom>
          <a:solidFill>
            <a:srgbClr val="73B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900" b="1" u="sng" dirty="0" smtClean="0"/>
              <a:t>업무</a:t>
            </a:r>
            <a:r>
              <a:rPr kumimoji="1" lang="ko-KR" altLang="en-US" sz="9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통합</a:t>
            </a:r>
            <a:r>
              <a:rPr lang="en-US" altLang="ko-KR" sz="900" b="1" u="sng" dirty="0" smtClean="0"/>
              <a:t>DB</a:t>
            </a:r>
            <a:endParaRPr kumimoji="1" lang="en-US" altLang="ko-KR" sz="900" b="1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4" name="직사각형 313"/>
          <p:cNvSpPr/>
          <p:nvPr/>
        </p:nvSpPr>
        <p:spPr bwMode="auto">
          <a:xfrm>
            <a:off x="4016896" y="6258181"/>
            <a:ext cx="1227402" cy="476937"/>
          </a:xfrm>
          <a:prstGeom prst="rect">
            <a:avLst/>
          </a:prstGeom>
          <a:solidFill>
            <a:srgbClr val="73B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700" b="1" u="sng" dirty="0" smtClean="0"/>
              <a:t>도로</a:t>
            </a:r>
            <a:r>
              <a:rPr lang="en-US" altLang="ko-KR" sz="700" b="1" u="sng" dirty="0" smtClean="0"/>
              <a:t>/</a:t>
            </a:r>
            <a:r>
              <a:rPr lang="ko-KR" altLang="en-US" sz="700" b="1" u="sng" dirty="0" smtClean="0"/>
              <a:t>기술 통합포털</a:t>
            </a:r>
            <a:endParaRPr lang="en-US" altLang="ko-KR" sz="700" b="1" u="sng" dirty="0" smtClean="0"/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700" dirty="0" smtClean="0"/>
              <a:t>포털</a:t>
            </a:r>
            <a:r>
              <a:rPr lang="en-US" altLang="ko-KR" sz="700" dirty="0" smtClean="0"/>
              <a:t>(</a:t>
            </a:r>
            <a:r>
              <a:rPr kumimoji="1" lang="en-US" altLang="ko-KR" sz="700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BizRunner</a:t>
            </a:r>
            <a:r>
              <a:rPr kumimoji="1" lang="en-US" altLang="ko-KR" sz="7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  <a:r>
              <a:rPr lang="en-US" altLang="ko-KR" sz="700" dirty="0" smtClean="0"/>
              <a:t>, SSO </a:t>
            </a:r>
            <a:r>
              <a:rPr lang="ko-KR" altLang="en-US" sz="700" dirty="0" smtClean="0"/>
              <a:t>등</a:t>
            </a:r>
            <a:endParaRPr lang="en-US" altLang="ko-KR" sz="700" dirty="0" smtClean="0"/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700" dirty="0" smtClean="0"/>
              <a:t>WEB 2</a:t>
            </a:r>
            <a:r>
              <a:rPr lang="ko-KR" altLang="en-US" sz="700" dirty="0" smtClean="0"/>
              <a:t>대</a:t>
            </a:r>
            <a:r>
              <a:rPr lang="en-US" altLang="ko-KR" sz="700" dirty="0" smtClean="0"/>
              <a:t>, WAS 2</a:t>
            </a:r>
            <a:r>
              <a:rPr lang="ko-KR" altLang="en-US" sz="700" dirty="0" smtClean="0"/>
              <a:t>대</a:t>
            </a:r>
            <a:endParaRPr lang="en-US" altLang="ko-KR" sz="700" dirty="0"/>
          </a:p>
        </p:txBody>
      </p:sp>
      <p:sp>
        <p:nvSpPr>
          <p:cNvPr id="315" name="직사각형 314"/>
          <p:cNvSpPr/>
          <p:nvPr/>
        </p:nvSpPr>
        <p:spPr bwMode="auto">
          <a:xfrm>
            <a:off x="5259616" y="6255381"/>
            <a:ext cx="773504" cy="476937"/>
          </a:xfrm>
          <a:prstGeom prst="rect">
            <a:avLst/>
          </a:prstGeom>
          <a:solidFill>
            <a:srgbClr val="73B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700" b="1" u="sng" dirty="0" err="1" smtClean="0"/>
              <a:t>빅데이터</a:t>
            </a:r>
            <a:endParaRPr lang="en-US" altLang="ko-KR" sz="700" b="1" u="sng" dirty="0" smtClean="0"/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700" dirty="0" err="1" smtClean="0"/>
              <a:t>Birst</a:t>
            </a:r>
            <a:endParaRPr lang="en-US" altLang="ko-KR" sz="700" dirty="0" smtClean="0"/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700" dirty="0" smtClean="0"/>
              <a:t>분석서버</a:t>
            </a:r>
            <a:r>
              <a:rPr lang="en-US" altLang="ko-KR" sz="700" dirty="0" smtClean="0"/>
              <a:t> 2</a:t>
            </a:r>
            <a:r>
              <a:rPr lang="ko-KR" altLang="en-US" sz="700" dirty="0" smtClean="0"/>
              <a:t>대</a:t>
            </a:r>
            <a:endParaRPr lang="en-US" altLang="ko-KR" sz="700" dirty="0"/>
          </a:p>
        </p:txBody>
      </p:sp>
      <p:sp>
        <p:nvSpPr>
          <p:cNvPr id="316" name="직사각형 315"/>
          <p:cNvSpPr/>
          <p:nvPr/>
        </p:nvSpPr>
        <p:spPr bwMode="auto">
          <a:xfrm>
            <a:off x="6056142" y="6262908"/>
            <a:ext cx="1059852" cy="476937"/>
          </a:xfrm>
          <a:prstGeom prst="rect">
            <a:avLst/>
          </a:prstGeom>
          <a:solidFill>
            <a:srgbClr val="73B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700" b="1" u="sng" dirty="0" err="1" smtClean="0"/>
              <a:t>IoT</a:t>
            </a:r>
            <a:r>
              <a:rPr lang="ko-KR" altLang="en-US" sz="700" b="1" u="sng" dirty="0" smtClean="0"/>
              <a:t>플랫폼</a:t>
            </a:r>
            <a:endParaRPr lang="en-US" altLang="ko-KR" sz="700" b="1" u="sng" dirty="0" smtClean="0"/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700" dirty="0" smtClean="0"/>
              <a:t>BASS</a:t>
            </a: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700" dirty="0" smtClean="0"/>
              <a:t>통합수집서버</a:t>
            </a:r>
            <a:r>
              <a:rPr lang="en-US" altLang="ko-KR" sz="700" dirty="0" smtClean="0"/>
              <a:t> 2</a:t>
            </a:r>
            <a:r>
              <a:rPr lang="ko-KR" altLang="en-US" sz="700" dirty="0" smtClean="0"/>
              <a:t>대</a:t>
            </a:r>
            <a:r>
              <a:rPr lang="en-US" altLang="ko-KR" sz="700" dirty="0" smtClean="0"/>
              <a:t>, </a:t>
            </a: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700" dirty="0" smtClean="0"/>
              <a:t>마스터 및 데이터</a:t>
            </a:r>
            <a:r>
              <a:rPr lang="en-US" altLang="ko-KR" sz="700" dirty="0" smtClean="0"/>
              <a:t> 5</a:t>
            </a:r>
            <a:r>
              <a:rPr lang="ko-KR" altLang="en-US" sz="700" dirty="0" smtClean="0"/>
              <a:t>대</a:t>
            </a:r>
            <a:endParaRPr lang="en-US" altLang="ko-KR" sz="700" dirty="0"/>
          </a:p>
        </p:txBody>
      </p:sp>
      <p:sp>
        <p:nvSpPr>
          <p:cNvPr id="317" name="직사각형 316"/>
          <p:cNvSpPr/>
          <p:nvPr/>
        </p:nvSpPr>
        <p:spPr bwMode="auto">
          <a:xfrm>
            <a:off x="7143882" y="6261358"/>
            <a:ext cx="1003027" cy="476937"/>
          </a:xfrm>
          <a:prstGeom prst="rect">
            <a:avLst/>
          </a:prstGeom>
          <a:solidFill>
            <a:srgbClr val="73B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700" b="1" u="sng" dirty="0" smtClean="0"/>
              <a:t>관제수집</a:t>
            </a:r>
            <a:r>
              <a:rPr lang="en-US" altLang="ko-KR" sz="700" b="1" u="sng" dirty="0" smtClean="0"/>
              <a:t>,</a:t>
            </a:r>
            <a:r>
              <a:rPr lang="ko-KR" altLang="en-US" sz="700" b="1" u="sng" dirty="0" err="1" smtClean="0"/>
              <a:t>대시보드</a:t>
            </a:r>
            <a:endParaRPr lang="en-US" altLang="ko-KR" sz="700" b="1" u="sng" dirty="0" smtClean="0"/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700" dirty="0" smtClean="0"/>
              <a:t>서버</a:t>
            </a:r>
            <a:r>
              <a:rPr lang="en-US" altLang="ko-KR" sz="700" dirty="0" smtClean="0"/>
              <a:t> 2</a:t>
            </a:r>
            <a:r>
              <a:rPr lang="ko-KR" altLang="en-US" sz="700" dirty="0" smtClean="0"/>
              <a:t>대</a:t>
            </a:r>
            <a:endParaRPr lang="en-US" altLang="ko-KR" sz="700" dirty="0"/>
          </a:p>
        </p:txBody>
      </p:sp>
      <p:pic>
        <p:nvPicPr>
          <p:cNvPr id="318" name="Picture 69" descr="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6181">
            <a:off x="2062490" y="937099"/>
            <a:ext cx="2927517" cy="30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9" name="갈매기형 수장 318"/>
          <p:cNvSpPr/>
          <p:nvPr/>
        </p:nvSpPr>
        <p:spPr bwMode="auto">
          <a:xfrm rot="5400000">
            <a:off x="5284357" y="726889"/>
            <a:ext cx="182605" cy="377158"/>
          </a:xfrm>
          <a:prstGeom prst="chevron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0" name="갈매기형 수장 319"/>
          <p:cNvSpPr/>
          <p:nvPr/>
        </p:nvSpPr>
        <p:spPr bwMode="auto">
          <a:xfrm rot="5400000">
            <a:off x="7183754" y="740219"/>
            <a:ext cx="182605" cy="377158"/>
          </a:xfrm>
          <a:prstGeom prst="chevron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21" name="갈매기형 수장 320"/>
          <p:cNvSpPr/>
          <p:nvPr/>
        </p:nvSpPr>
        <p:spPr bwMode="auto">
          <a:xfrm rot="5400000">
            <a:off x="9236086" y="718828"/>
            <a:ext cx="182605" cy="377158"/>
          </a:xfrm>
          <a:prstGeom prst="chevron">
            <a:avLst/>
          </a:prstGeom>
          <a:solidFill>
            <a:srgbClr val="73B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322" name="Picture 69" descr="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3369">
            <a:off x="5643564" y="4139934"/>
            <a:ext cx="2994660" cy="269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" name="Picture 69" descr="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7718">
            <a:off x="3250851" y="4060949"/>
            <a:ext cx="4549175" cy="22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8" name="위쪽 화살표 327"/>
          <p:cNvSpPr/>
          <p:nvPr/>
        </p:nvSpPr>
        <p:spPr bwMode="auto">
          <a:xfrm>
            <a:off x="2391147" y="3366072"/>
            <a:ext cx="447827" cy="189575"/>
          </a:xfrm>
          <a:prstGeom prst="upArrow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7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증설</a:t>
            </a:r>
          </a:p>
        </p:txBody>
      </p:sp>
      <p:sp>
        <p:nvSpPr>
          <p:cNvPr id="357" name="폭발 2 356"/>
          <p:cNvSpPr/>
          <p:nvPr/>
        </p:nvSpPr>
        <p:spPr bwMode="auto">
          <a:xfrm>
            <a:off x="4297129" y="2291542"/>
            <a:ext cx="443507" cy="315244"/>
          </a:xfrm>
          <a:prstGeom prst="irregularSeal2">
            <a:avLst/>
          </a:prstGeom>
          <a:solidFill>
            <a:srgbClr val="FFFF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OS</a:t>
            </a:r>
            <a:r>
              <a:rPr kumimoji="1" lang="ko-KR" altLang="en-US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변경</a:t>
            </a:r>
          </a:p>
        </p:txBody>
      </p:sp>
      <p:sp>
        <p:nvSpPr>
          <p:cNvPr id="368" name="직사각형 367"/>
          <p:cNvSpPr/>
          <p:nvPr/>
        </p:nvSpPr>
        <p:spPr bwMode="auto">
          <a:xfrm>
            <a:off x="8159493" y="6258181"/>
            <a:ext cx="1746507" cy="476937"/>
          </a:xfrm>
          <a:prstGeom prst="rect">
            <a:avLst/>
          </a:prstGeom>
          <a:solidFill>
            <a:srgbClr val="73B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700" b="1" u="sng" dirty="0" smtClean="0"/>
              <a:t>신규업무</a:t>
            </a:r>
            <a:endParaRPr lang="en-US" altLang="ko-KR" sz="700" b="1" u="sng" dirty="0" smtClean="0"/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700" dirty="0" smtClean="0"/>
              <a:t>1set : </a:t>
            </a:r>
            <a:r>
              <a:rPr lang="ko-KR" altLang="en-US" sz="700" dirty="0" smtClean="0"/>
              <a:t>사업비절감</a:t>
            </a:r>
            <a:r>
              <a:rPr lang="en-US" altLang="ko-KR" sz="700" dirty="0" smtClean="0"/>
              <a:t>,</a:t>
            </a:r>
            <a:r>
              <a:rPr lang="ko-KR" altLang="en-US" sz="700" dirty="0" smtClean="0"/>
              <a:t>부실시공예방</a:t>
            </a:r>
            <a:r>
              <a:rPr lang="en-US" altLang="ko-KR" sz="700" dirty="0" smtClean="0"/>
              <a:t>,LCC</a:t>
            </a:r>
            <a:r>
              <a:rPr lang="ko-KR" altLang="en-US" sz="700" dirty="0" smtClean="0"/>
              <a:t>관리체계</a:t>
            </a:r>
            <a:endParaRPr lang="en-US" altLang="ko-KR" sz="700" dirty="0" smtClean="0"/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700" dirty="0" smtClean="0"/>
              <a:t>2set : </a:t>
            </a:r>
            <a:r>
              <a:rPr lang="ko-KR" altLang="en-US" sz="700" dirty="0" smtClean="0"/>
              <a:t>건설공사사후평가</a:t>
            </a:r>
            <a:r>
              <a:rPr lang="en-US" altLang="ko-KR" sz="700" dirty="0" smtClean="0"/>
              <a:t>,</a:t>
            </a:r>
            <a:r>
              <a:rPr lang="ko-KR" altLang="en-US" sz="700" dirty="0" smtClean="0"/>
              <a:t>자산가치평가</a:t>
            </a:r>
            <a:endParaRPr lang="en-US" altLang="ko-KR" sz="700" dirty="0"/>
          </a:p>
        </p:txBody>
      </p:sp>
      <p:sp>
        <p:nvSpPr>
          <p:cNvPr id="383" name="직사각형 382"/>
          <p:cNvSpPr/>
          <p:nvPr/>
        </p:nvSpPr>
        <p:spPr bwMode="auto">
          <a:xfrm>
            <a:off x="2021245" y="5776178"/>
            <a:ext cx="1161656" cy="213413"/>
          </a:xfrm>
          <a:prstGeom prst="rect">
            <a:avLst/>
          </a:prstGeom>
          <a:solidFill>
            <a:srgbClr val="73B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(</a:t>
            </a:r>
            <a:r>
              <a:rPr kumimoji="1" lang="ko-KR" altLang="en-US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신규</a:t>
            </a:r>
            <a:r>
              <a:rPr lang="ko-KR" altLang="en-US" sz="700" b="1" u="sng" dirty="0" smtClean="0"/>
              <a:t>추가</a:t>
            </a:r>
            <a:r>
              <a:rPr kumimoji="1" lang="en-US" altLang="ko-KR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) </a:t>
            </a:r>
            <a:r>
              <a:rPr kumimoji="1" lang="ko-KR" altLang="en-US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차선유지관리</a:t>
            </a:r>
            <a:endParaRPr kumimoji="1" lang="ko-KR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12" name="직사각형 311"/>
          <p:cNvSpPr/>
          <p:nvPr/>
        </p:nvSpPr>
        <p:spPr bwMode="auto">
          <a:xfrm>
            <a:off x="4651444" y="3408851"/>
            <a:ext cx="1189249" cy="369332"/>
          </a:xfrm>
          <a:prstGeom prst="rect">
            <a:avLst/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(</a:t>
            </a:r>
            <a:r>
              <a:rPr kumimoji="1" lang="ko-KR" altLang="en-US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용도변경</a:t>
            </a:r>
            <a:r>
              <a:rPr kumimoji="1" lang="en-US" altLang="ko-KR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</a:rPr>
              <a:t>) </a:t>
            </a:r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700" dirty="0" smtClean="0"/>
              <a:t>시설물</a:t>
            </a:r>
            <a:r>
              <a:rPr lang="en-US" altLang="ko-KR" sz="700" dirty="0" smtClean="0"/>
              <a:t>(</a:t>
            </a:r>
            <a:r>
              <a:rPr lang="ko-KR" altLang="en-US" sz="700" dirty="0" smtClean="0"/>
              <a:t>전기</a:t>
            </a:r>
            <a:r>
              <a:rPr lang="en-US" altLang="ko-KR" sz="700" dirty="0" smtClean="0"/>
              <a:t>,</a:t>
            </a:r>
            <a:r>
              <a:rPr lang="ko-KR" altLang="en-US" sz="700" dirty="0" smtClean="0"/>
              <a:t>터널</a:t>
            </a:r>
            <a:r>
              <a:rPr lang="en-US" altLang="ko-KR" sz="700" dirty="0" smtClean="0"/>
              <a:t>) </a:t>
            </a:r>
            <a:r>
              <a:rPr lang="ko-KR" altLang="en-US" sz="700" dirty="0" smtClean="0"/>
              <a:t>수집</a:t>
            </a:r>
            <a:endParaRPr kumimoji="1" lang="ko-KR" altLang="en-US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313" name="직사각형 312"/>
          <p:cNvSpPr/>
          <p:nvPr/>
        </p:nvSpPr>
        <p:spPr bwMode="auto">
          <a:xfrm>
            <a:off x="4649218" y="3802639"/>
            <a:ext cx="1179920" cy="490457"/>
          </a:xfrm>
          <a:prstGeom prst="rect">
            <a:avLst/>
          </a:prstGeom>
          <a:solidFill>
            <a:srgbClr val="73B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45720" rIns="3600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700" b="1" u="sng" dirty="0" smtClean="0"/>
              <a:t>시설물 </a:t>
            </a:r>
            <a:r>
              <a:rPr kumimoji="1" lang="ko-KR" altLang="en-US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통합</a:t>
            </a:r>
            <a:r>
              <a:rPr kumimoji="1" lang="en-US" altLang="ko-KR" sz="7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DB</a:t>
            </a:r>
            <a:endParaRPr lang="en-US" altLang="ko-KR" sz="700" b="1" u="sng" dirty="0" smtClean="0"/>
          </a:p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7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시설물</a:t>
            </a:r>
            <a:r>
              <a:rPr kumimoji="1" lang="en-US" altLang="ko-KR" sz="7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(</a:t>
            </a:r>
            <a:r>
              <a:rPr kumimoji="1" lang="ko-KR" altLang="en-US" sz="7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전기</a:t>
            </a:r>
            <a:r>
              <a:rPr kumimoji="1" lang="en-US" altLang="ko-KR" sz="7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</a:t>
            </a:r>
            <a:r>
              <a:rPr kumimoji="1" lang="ko-KR" altLang="en-US" sz="7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터널</a:t>
            </a:r>
            <a:r>
              <a:rPr kumimoji="1" lang="en-US" altLang="ko-KR" sz="7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), </a:t>
            </a:r>
            <a:r>
              <a:rPr kumimoji="1" lang="ko-KR" altLang="en-US" sz="7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관제</a:t>
            </a:r>
            <a:r>
              <a:rPr kumimoji="1" lang="en-US" altLang="ko-KR" sz="7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,DW(</a:t>
            </a:r>
            <a:r>
              <a:rPr kumimoji="1" lang="ko-KR" altLang="en-US" sz="700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빅데이터</a:t>
            </a:r>
            <a:r>
              <a:rPr kumimoji="1" lang="en-US" altLang="ko-KR" sz="7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),</a:t>
            </a:r>
            <a:r>
              <a:rPr kumimoji="1" lang="ko-KR" altLang="en-US" sz="70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제한차량</a:t>
            </a:r>
            <a:endParaRPr kumimoji="1" lang="en-US" altLang="ko-KR" sz="70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9140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그룹 280"/>
          <p:cNvGrpSpPr/>
          <p:nvPr/>
        </p:nvGrpSpPr>
        <p:grpSpPr>
          <a:xfrm>
            <a:off x="344488" y="1219419"/>
            <a:ext cx="9110110" cy="5626150"/>
            <a:chOff x="379394" y="1547500"/>
            <a:chExt cx="9110110" cy="5626150"/>
          </a:xfrm>
        </p:grpSpPr>
        <p:grpSp>
          <p:nvGrpSpPr>
            <p:cNvPr id="2" name="그룹 1"/>
            <p:cNvGrpSpPr/>
            <p:nvPr/>
          </p:nvGrpSpPr>
          <p:grpSpPr>
            <a:xfrm>
              <a:off x="379394" y="1547500"/>
              <a:ext cx="9110110" cy="879478"/>
              <a:chOff x="379394" y="1547500"/>
              <a:chExt cx="9110110" cy="879478"/>
            </a:xfrm>
          </p:grpSpPr>
          <p:sp>
            <p:nvSpPr>
              <p:cNvPr id="276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784976" cy="879478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77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9783"/>
                <a:ext cx="272504" cy="871106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D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M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Z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278" name="그룹 277"/>
            <p:cNvGrpSpPr/>
            <p:nvPr/>
          </p:nvGrpSpPr>
          <p:grpSpPr>
            <a:xfrm>
              <a:off x="379394" y="2492896"/>
              <a:ext cx="9110110" cy="4680754"/>
              <a:chOff x="379394" y="1547500"/>
              <a:chExt cx="9110110" cy="1058684"/>
            </a:xfrm>
          </p:grpSpPr>
          <p:sp>
            <p:nvSpPr>
              <p:cNvPr id="279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784976" cy="1058684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80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9783"/>
                <a:ext cx="272504" cy="1056401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업</a:t>
                </a:r>
                <a:endParaRPr lang="en-US" altLang="ko-KR" sz="1200" b="1" kern="1200" noProof="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120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무</a:t>
                </a:r>
                <a:endParaRPr kumimoji="0" lang="en-US" altLang="ko-KR" sz="1200" b="1" i="0" u="none" strike="noStrike" kern="120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망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</p:grpSp>
      <p:sp>
        <p:nvSpPr>
          <p:cNvPr id="80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3. TO-BE </a:t>
            </a:r>
            <a:r>
              <a:rPr lang="ko-KR" altLang="en-US" sz="1400" b="1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시스템 구성도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282" name="AutoShape 41"/>
          <p:cNvSpPr>
            <a:spLocks noChangeArrowheads="1"/>
          </p:cNvSpPr>
          <p:nvPr/>
        </p:nvSpPr>
        <p:spPr bwMode="auto">
          <a:xfrm rot="10800000" flipV="1">
            <a:off x="4098890" y="836713"/>
            <a:ext cx="5399444" cy="338436"/>
          </a:xfrm>
          <a:prstGeom prst="roundRect">
            <a:avLst>
              <a:gd name="adj" fmla="val 1444"/>
            </a:avLst>
          </a:prstGeom>
          <a:solidFill>
            <a:schemeClr val="bg1"/>
          </a:solidFill>
          <a:ln w="3175" algn="ctr">
            <a:solidFill>
              <a:srgbClr val="808080"/>
            </a:solidFill>
            <a:prstDash val="dash"/>
            <a:round/>
            <a:headEnd type="none" w="sm" len="sm"/>
            <a:tailEnd type="none" w="sm" len="sm"/>
          </a:ln>
        </p:spPr>
        <p:txBody>
          <a:bodyPr lIns="0" tIns="36000" rIns="0" bIns="0" anchor="ctr" anchorCtr="0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itchFamily="50" charset="-127"/>
                <a:ea typeface="굴림" pitchFamily="50" charset="-127"/>
                <a:cs typeface="+mn-cs"/>
              </a:defRPr>
            </a:lvl9pPr>
          </a:lstStyle>
          <a:p>
            <a:pPr marL="88900" indent="-88900">
              <a:lnSpc>
                <a:spcPct val="80000"/>
              </a:lnSpc>
              <a:spcBef>
                <a:spcPct val="40000"/>
              </a:spcBef>
              <a:buFont typeface="Wingdings" pitchFamily="2" charset="2"/>
              <a:buNone/>
              <a:defRPr/>
            </a:pPr>
            <a:r>
              <a:rPr lang="ko-KR" altLang="en-US" sz="1000" b="1" dirty="0" smtClean="0">
                <a:solidFill>
                  <a:srgbClr val="000000"/>
                </a:solidFill>
                <a:latin typeface="+mn-ea"/>
                <a:ea typeface="+mn-ea"/>
              </a:rPr>
              <a:t>  범례</a:t>
            </a:r>
          </a:p>
        </p:txBody>
      </p:sp>
      <p:sp>
        <p:nvSpPr>
          <p:cNvPr id="286" name="Text Box 12"/>
          <p:cNvSpPr txBox="1">
            <a:spLocks noChangeArrowheads="1"/>
          </p:cNvSpPr>
          <p:nvPr/>
        </p:nvSpPr>
        <p:spPr bwMode="auto">
          <a:xfrm>
            <a:off x="5767272" y="874794"/>
            <a:ext cx="69762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단독서버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7" name="Text Box 12"/>
          <p:cNvSpPr txBox="1">
            <a:spLocks noChangeArrowheads="1"/>
          </p:cNvSpPr>
          <p:nvPr/>
        </p:nvSpPr>
        <p:spPr bwMode="auto">
          <a:xfrm>
            <a:off x="4889999" y="865741"/>
            <a:ext cx="69762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err="1" smtClean="0">
                <a:solidFill>
                  <a:srgbClr val="000000"/>
                </a:solidFill>
                <a:latin typeface="+mn-ea"/>
                <a:ea typeface="+mn-ea"/>
              </a:rPr>
              <a:t>클라우드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88" name="Text Box 12"/>
          <p:cNvSpPr txBox="1">
            <a:spLocks noChangeArrowheads="1"/>
          </p:cNvSpPr>
          <p:nvPr/>
        </p:nvSpPr>
        <p:spPr bwMode="auto">
          <a:xfrm>
            <a:off x="6680923" y="874794"/>
            <a:ext cx="620683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en-US" altLang="ko-KR" sz="1000" dirty="0" smtClean="0">
                <a:solidFill>
                  <a:srgbClr val="000000"/>
                </a:solidFill>
                <a:latin typeface="+mn-ea"/>
                <a:ea typeface="+mn-ea"/>
              </a:rPr>
              <a:t>DB</a:t>
            </a:r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서버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289" name="Picture 78" descr="2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8794"/>
          <a:stretch>
            <a:fillRect/>
          </a:stretch>
        </p:blipFill>
        <p:spPr bwMode="auto">
          <a:xfrm>
            <a:off x="4628063" y="879479"/>
            <a:ext cx="315790" cy="2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0" name="Picture 23" descr="국민-단체"/>
          <p:cNvPicPr>
            <a:picLocks noChangeAspect="1" noChangeArrowheads="1"/>
          </p:cNvPicPr>
          <p:nvPr/>
        </p:nvPicPr>
        <p:blipFill>
          <a:blip r:embed="rId4" cstate="print"/>
          <a:srcRect l="10213" t="13544" r="10213" b="4453"/>
          <a:stretch>
            <a:fillRect/>
          </a:stretch>
        </p:blipFill>
        <p:spPr bwMode="auto">
          <a:xfrm>
            <a:off x="5600803" y="863771"/>
            <a:ext cx="200554" cy="27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1" name="그룹 226"/>
          <p:cNvGrpSpPr>
            <a:grpSpLocks noChangeAspect="1"/>
          </p:cNvGrpSpPr>
          <p:nvPr/>
        </p:nvGrpSpPr>
        <p:grpSpPr bwMode="auto">
          <a:xfrm>
            <a:off x="6464899" y="879479"/>
            <a:ext cx="226738" cy="277200"/>
            <a:chOff x="4665741" y="1812569"/>
            <a:chExt cx="1191524" cy="1458401"/>
          </a:xfrm>
        </p:grpSpPr>
        <p:pic>
          <p:nvPicPr>
            <p:cNvPr id="292" name="Picture 190" descr="Server sm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666726" y="1813449"/>
              <a:ext cx="1012120" cy="145708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3" name="Picture 4" descr="https://cdn0.iconfinder.com/data/icons/small-n-flat/24/678113-database-128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117949" y="2531022"/>
              <a:ext cx="739505" cy="73950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56" name="AutoShape 131"/>
          <p:cNvSpPr>
            <a:spLocks noChangeArrowheads="1"/>
          </p:cNvSpPr>
          <p:nvPr/>
        </p:nvSpPr>
        <p:spPr bwMode="auto">
          <a:xfrm>
            <a:off x="7328995" y="894971"/>
            <a:ext cx="602829" cy="238970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57" name="Text Box 12"/>
          <p:cNvSpPr txBox="1">
            <a:spLocks noChangeArrowheads="1"/>
          </p:cNvSpPr>
          <p:nvPr/>
        </p:nvSpPr>
        <p:spPr bwMode="auto">
          <a:xfrm>
            <a:off x="7905059" y="881069"/>
            <a:ext cx="569388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재활용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cxnSp>
        <p:nvCxnSpPr>
          <p:cNvPr id="4" name="꺾인 연결선 3"/>
          <p:cNvCxnSpPr>
            <a:stCxn id="258" idx="2"/>
            <a:endCxn id="315" idx="0"/>
          </p:cNvCxnSpPr>
          <p:nvPr/>
        </p:nvCxnSpPr>
        <p:spPr bwMode="auto">
          <a:xfrm rot="16200000" flipH="1">
            <a:off x="2960854" y="1492175"/>
            <a:ext cx="316534" cy="1506577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72" name="AutoShape 131"/>
          <p:cNvSpPr>
            <a:spLocks noChangeArrowheads="1"/>
          </p:cNvSpPr>
          <p:nvPr/>
        </p:nvSpPr>
        <p:spPr bwMode="auto">
          <a:xfrm>
            <a:off x="8481123" y="899075"/>
            <a:ext cx="602829" cy="238970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2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74" name="Text Box 12"/>
          <p:cNvSpPr txBox="1">
            <a:spLocks noChangeArrowheads="1"/>
          </p:cNvSpPr>
          <p:nvPr/>
        </p:nvSpPr>
        <p:spPr bwMode="auto">
          <a:xfrm>
            <a:off x="9057187" y="885173"/>
            <a:ext cx="441147" cy="24622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latinLnBrk="0" hangingPunct="0"/>
            <a:r>
              <a:rPr lang="ko-KR" altLang="en-US" sz="1000" dirty="0" smtClean="0">
                <a:solidFill>
                  <a:srgbClr val="000000"/>
                </a:solidFill>
                <a:latin typeface="+mn-ea"/>
                <a:ea typeface="+mn-ea"/>
              </a:rPr>
              <a:t>신규</a:t>
            </a:r>
            <a:endParaRPr lang="ko-KR" altLang="en-US" sz="10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58" name="AutoShape 131"/>
          <p:cNvSpPr>
            <a:spLocks noChangeArrowheads="1"/>
          </p:cNvSpPr>
          <p:nvPr/>
        </p:nvSpPr>
        <p:spPr bwMode="auto">
          <a:xfrm>
            <a:off x="682290" y="1237412"/>
            <a:ext cx="3367086" cy="849785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55" name="Rectangle 1166"/>
          <p:cNvSpPr>
            <a:spLocks noChangeArrowheads="1"/>
          </p:cNvSpPr>
          <p:nvPr/>
        </p:nvSpPr>
        <p:spPr bwMode="auto">
          <a:xfrm>
            <a:off x="735719" y="2270970"/>
            <a:ext cx="3837703" cy="4542405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294" name="그룹 293"/>
          <p:cNvGrpSpPr/>
          <p:nvPr/>
        </p:nvGrpSpPr>
        <p:grpSpPr>
          <a:xfrm>
            <a:off x="682145" y="1279235"/>
            <a:ext cx="1446215" cy="768177"/>
            <a:chOff x="682145" y="1395868"/>
            <a:chExt cx="1446215" cy="768177"/>
          </a:xfrm>
        </p:grpSpPr>
        <p:pic>
          <p:nvPicPr>
            <p:cNvPr id="2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5" name="TextBox 124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/>
                <a:t>n</a:t>
              </a:r>
              <a:r>
                <a:rPr lang="en-US" altLang="ko-KR" sz="800" b="1" dirty="0" smtClean="0"/>
                <a:t>_Web001</a:t>
              </a:r>
              <a:endParaRPr lang="ko-KR" altLang="en-US" sz="800" b="1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694542" y="1825491"/>
              <a:ext cx="1433818" cy="33855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800" b="1" dirty="0" smtClean="0"/>
                <a:t>(</a:t>
              </a:r>
              <a:r>
                <a:rPr lang="ko-KR" altLang="en-US" sz="800" b="1" dirty="0" smtClean="0"/>
                <a:t>외부</a:t>
              </a:r>
              <a:r>
                <a:rPr lang="en-US" altLang="ko-KR" sz="800" b="1" dirty="0" smtClean="0"/>
                <a:t>)</a:t>
              </a:r>
              <a:r>
                <a:rPr lang="ko-KR" altLang="en-US" sz="800" b="1" dirty="0" smtClean="0"/>
                <a:t>포털</a:t>
              </a:r>
              <a:r>
                <a:rPr lang="en-US" altLang="ko-KR" sz="800" b="1" dirty="0" smtClean="0"/>
                <a:t>, Hi-</a:t>
              </a:r>
              <a:r>
                <a:rPr lang="ko-KR" altLang="en-US" sz="800" b="1" dirty="0" smtClean="0"/>
                <a:t>건설</a:t>
              </a:r>
              <a:r>
                <a:rPr lang="en-US" altLang="ko-KR" sz="800" b="1" dirty="0" smtClean="0"/>
                <a:t>,</a:t>
              </a:r>
              <a:r>
                <a:rPr lang="ko-KR" altLang="en-US" sz="800" b="1" dirty="0" smtClean="0"/>
                <a:t>설계</a:t>
              </a:r>
              <a:r>
                <a:rPr lang="en-US" altLang="ko-KR" sz="800" b="1" dirty="0" smtClean="0"/>
                <a:t>,</a:t>
              </a:r>
              <a:r>
                <a:rPr lang="ko-KR" altLang="en-US" sz="800" b="1" dirty="0" smtClean="0"/>
                <a:t>유지</a:t>
              </a:r>
              <a:r>
                <a:rPr lang="en-US" altLang="ko-KR" sz="800" b="1" dirty="0" smtClean="0"/>
                <a:t>, </a:t>
              </a:r>
              <a:r>
                <a:rPr lang="ko-KR" altLang="en-US" sz="800" b="1" dirty="0" smtClean="0"/>
                <a:t>오수</a:t>
              </a:r>
              <a:r>
                <a:rPr lang="en-US" altLang="ko-KR" sz="800" b="1" dirty="0" smtClean="0"/>
                <a:t>/</a:t>
              </a:r>
              <a:r>
                <a:rPr lang="ko-KR" altLang="en-US" sz="800" b="1" dirty="0" smtClean="0"/>
                <a:t>정보통신</a:t>
              </a:r>
              <a:r>
                <a:rPr lang="en-US" altLang="ko-KR" sz="800" b="1" dirty="0" smtClean="0"/>
                <a:t>, </a:t>
              </a:r>
              <a:r>
                <a:rPr lang="ko-KR" altLang="en-US" sz="800" b="1" dirty="0" smtClean="0"/>
                <a:t>건설안전 등</a:t>
              </a:r>
              <a:endParaRPr lang="ko-KR" altLang="en-US" sz="800" b="1" dirty="0"/>
            </a:p>
          </p:txBody>
        </p:sp>
        <p:pic>
          <p:nvPicPr>
            <p:cNvPr id="129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35888" y="1395868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0" name="TextBox 129"/>
            <p:cNvSpPr txBox="1"/>
            <p:nvPr/>
          </p:nvSpPr>
          <p:spPr>
            <a:xfrm>
              <a:off x="1277838" y="165300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n_Web002</a:t>
              </a:r>
              <a:endParaRPr lang="ko-KR" altLang="en-US" sz="800" b="1" dirty="0"/>
            </a:p>
          </p:txBody>
        </p:sp>
      </p:grpSp>
      <p:grpSp>
        <p:nvGrpSpPr>
          <p:cNvPr id="295" name="그룹 294"/>
          <p:cNvGrpSpPr/>
          <p:nvPr/>
        </p:nvGrpSpPr>
        <p:grpSpPr>
          <a:xfrm>
            <a:off x="2079022" y="1277671"/>
            <a:ext cx="1433818" cy="768177"/>
            <a:chOff x="645393" y="1395868"/>
            <a:chExt cx="1433818" cy="768177"/>
          </a:xfrm>
        </p:grpSpPr>
        <p:pic>
          <p:nvPicPr>
            <p:cNvPr id="296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7" name="TextBox 296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n_relay1</a:t>
              </a:r>
              <a:endParaRPr lang="ko-KR" altLang="en-US" sz="800" b="1" dirty="0"/>
            </a:p>
          </p:txBody>
        </p:sp>
        <p:sp>
          <p:nvSpPr>
            <p:cNvPr id="298" name="TextBox 297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(</a:t>
              </a:r>
              <a:r>
                <a:rPr lang="ko-KR" altLang="en-US" sz="800" b="1" dirty="0" smtClean="0"/>
                <a:t>대외연계</a:t>
              </a:r>
              <a:r>
                <a:rPr lang="en-US" altLang="ko-KR" sz="800" b="1" dirty="0" smtClean="0"/>
                <a:t>) MDT, FMS,</a:t>
              </a:r>
            </a:p>
            <a:p>
              <a:r>
                <a:rPr lang="ko-KR" altLang="en-US" sz="800" b="1" dirty="0" smtClean="0"/>
                <a:t>관제</a:t>
              </a:r>
              <a:r>
                <a:rPr lang="en-US" altLang="ko-KR" sz="800" b="1" dirty="0" smtClean="0"/>
                <a:t>, </a:t>
              </a:r>
              <a:r>
                <a:rPr lang="en-US" altLang="ko-KR" sz="800" b="1" dirty="0" err="1" smtClean="0"/>
                <a:t>vWorld</a:t>
              </a:r>
              <a:r>
                <a:rPr lang="en-US" altLang="ko-KR" sz="800" b="1" dirty="0" smtClean="0"/>
                <a:t> </a:t>
              </a:r>
              <a:r>
                <a:rPr lang="ko-KR" altLang="en-US" sz="800" b="1" dirty="0" smtClean="0"/>
                <a:t>등</a:t>
              </a:r>
              <a:endParaRPr lang="ko-KR" altLang="en-US" sz="800" b="1" dirty="0"/>
            </a:p>
          </p:txBody>
        </p:sp>
        <p:pic>
          <p:nvPicPr>
            <p:cNvPr id="299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359685" y="1395868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0" name="TextBox 299"/>
            <p:cNvSpPr txBox="1"/>
            <p:nvPr/>
          </p:nvSpPr>
          <p:spPr>
            <a:xfrm>
              <a:off x="1201635" y="165300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n_relay2</a:t>
              </a:r>
              <a:endParaRPr lang="ko-KR" altLang="en-US" sz="800" b="1" dirty="0"/>
            </a:p>
          </p:txBody>
        </p:sp>
      </p:grpSp>
      <p:grpSp>
        <p:nvGrpSpPr>
          <p:cNvPr id="323" name="그룹 322"/>
          <p:cNvGrpSpPr/>
          <p:nvPr/>
        </p:nvGrpSpPr>
        <p:grpSpPr>
          <a:xfrm>
            <a:off x="3274594" y="1291904"/>
            <a:ext cx="814310" cy="760959"/>
            <a:chOff x="4722957" y="178154"/>
            <a:chExt cx="814310" cy="760959"/>
          </a:xfrm>
        </p:grpSpPr>
        <p:pic>
          <p:nvPicPr>
            <p:cNvPr id="324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5" name="TextBox 324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err="1" smtClean="0"/>
                <a:t>roadcp</a:t>
              </a:r>
              <a:endParaRPr lang="ko-KR" altLang="en-US" sz="800" b="1" dirty="0"/>
            </a:p>
          </p:txBody>
        </p:sp>
        <p:sp>
          <p:nvSpPr>
            <p:cNvPr id="326" name="TextBox 325"/>
            <p:cNvSpPr txBox="1"/>
            <p:nvPr/>
          </p:nvSpPr>
          <p:spPr>
            <a:xfrm>
              <a:off x="4722957" y="600559"/>
              <a:ext cx="7882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기상청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연계</a:t>
              </a:r>
              <a:endParaRPr lang="ko-KR" altLang="en-US" sz="800" dirty="0"/>
            </a:p>
          </p:txBody>
        </p:sp>
      </p:grpSp>
      <p:grpSp>
        <p:nvGrpSpPr>
          <p:cNvPr id="333" name="그룹 332"/>
          <p:cNvGrpSpPr/>
          <p:nvPr/>
        </p:nvGrpSpPr>
        <p:grpSpPr>
          <a:xfrm>
            <a:off x="4088904" y="1291445"/>
            <a:ext cx="1433818" cy="760959"/>
            <a:chOff x="4722957" y="178154"/>
            <a:chExt cx="1433818" cy="760959"/>
          </a:xfrm>
        </p:grpSpPr>
        <p:pic>
          <p:nvPicPr>
            <p:cNvPr id="334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4997534" y="178154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5" name="TextBox 334"/>
            <p:cNvSpPr txBox="1"/>
            <p:nvPr/>
          </p:nvSpPr>
          <p:spPr>
            <a:xfrm>
              <a:off x="4759709" y="43303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sdmsgw1</a:t>
              </a:r>
              <a:endParaRPr lang="ko-KR" altLang="en-US" sz="800" b="1" dirty="0"/>
            </a:p>
          </p:txBody>
        </p:sp>
        <p:sp>
          <p:nvSpPr>
            <p:cNvPr id="336" name="TextBox 335"/>
            <p:cNvSpPr txBox="1"/>
            <p:nvPr/>
          </p:nvSpPr>
          <p:spPr>
            <a:xfrm>
              <a:off x="4722957" y="600559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오수처리시설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전기가로등</a:t>
              </a:r>
              <a:endParaRPr lang="en-US" altLang="ko-KR" sz="800" dirty="0" smtClean="0"/>
            </a:p>
            <a:p>
              <a:r>
                <a:rPr lang="ko-KR" altLang="en-US" sz="800" dirty="0" smtClean="0"/>
                <a:t>통신서버</a:t>
              </a:r>
              <a:endParaRPr lang="ko-KR" altLang="en-US" sz="800" dirty="0"/>
            </a:p>
          </p:txBody>
        </p:sp>
        <p:pic>
          <p:nvPicPr>
            <p:cNvPr id="337" name="Picture 23" descr="국민-단체"/>
            <p:cNvPicPr>
              <a:picLocks noChangeAspect="1" noChangeArrowheads="1"/>
            </p:cNvPicPr>
            <p:nvPr/>
          </p:nvPicPr>
          <p:blipFill>
            <a:blip r:embed="rId4" cstate="print"/>
            <a:srcRect l="10213" t="13544" r="10213" b="4453"/>
            <a:stretch>
              <a:fillRect/>
            </a:stretch>
          </p:blipFill>
          <p:spPr bwMode="auto">
            <a:xfrm>
              <a:off x="5611608" y="181277"/>
              <a:ext cx="307342" cy="42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" name="TextBox 337"/>
            <p:cNvSpPr txBox="1"/>
            <p:nvPr/>
          </p:nvSpPr>
          <p:spPr>
            <a:xfrm>
              <a:off x="5373783" y="43615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sdmsgw2</a:t>
              </a:r>
              <a:endParaRPr lang="ko-KR" altLang="en-US" sz="800" b="1" dirty="0"/>
            </a:p>
          </p:txBody>
        </p:sp>
      </p:grpSp>
      <p:grpSp>
        <p:nvGrpSpPr>
          <p:cNvPr id="345" name="그룹 344"/>
          <p:cNvGrpSpPr/>
          <p:nvPr/>
        </p:nvGrpSpPr>
        <p:grpSpPr>
          <a:xfrm>
            <a:off x="7931048" y="1300592"/>
            <a:ext cx="1567286" cy="763414"/>
            <a:chOff x="592763" y="1400631"/>
            <a:chExt cx="1567286" cy="763414"/>
          </a:xfrm>
        </p:grpSpPr>
        <p:pic>
          <p:nvPicPr>
            <p:cNvPr id="346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7" name="TextBox 346"/>
            <p:cNvSpPr txBox="1"/>
            <p:nvPr/>
          </p:nvSpPr>
          <p:spPr>
            <a:xfrm>
              <a:off x="592763" y="1657765"/>
              <a:ext cx="8669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mobileintweb1</a:t>
              </a:r>
              <a:endParaRPr lang="ko-KR" altLang="en-US" sz="800" b="1" dirty="0"/>
            </a:p>
          </p:txBody>
        </p:sp>
        <p:sp>
          <p:nvSpPr>
            <p:cNvPr id="348" name="TextBox 347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(</a:t>
              </a:r>
              <a:r>
                <a:rPr lang="ko-KR" altLang="en-US" sz="800" dirty="0" err="1" smtClean="0"/>
                <a:t>가시설</a:t>
              </a:r>
              <a:r>
                <a:rPr lang="ko-KR" altLang="en-US" sz="800" dirty="0" smtClean="0"/>
                <a:t> </a:t>
              </a:r>
              <a:r>
                <a:rPr lang="ko-KR" altLang="en-US" sz="800" dirty="0" err="1" smtClean="0"/>
                <a:t>하이브리드앱</a:t>
              </a:r>
              <a:r>
                <a:rPr lang="en-US" altLang="ko-KR" sz="800" dirty="0" smtClean="0"/>
                <a:t>), </a:t>
              </a:r>
              <a:r>
                <a:rPr lang="ko-KR" altLang="en-US" sz="800" dirty="0" smtClean="0"/>
                <a:t>정보통신시설 </a:t>
              </a:r>
              <a:r>
                <a:rPr lang="ko-KR" altLang="en-US" sz="800" dirty="0" err="1" smtClean="0"/>
                <a:t>앱</a:t>
              </a:r>
              <a:endParaRPr lang="ko-KR" altLang="en-US" sz="800" dirty="0"/>
            </a:p>
          </p:txBody>
        </p:sp>
        <p:pic>
          <p:nvPicPr>
            <p:cNvPr id="349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0" name="TextBox 349"/>
            <p:cNvSpPr txBox="1"/>
            <p:nvPr/>
          </p:nvSpPr>
          <p:spPr>
            <a:xfrm>
              <a:off x="1301652" y="1657765"/>
              <a:ext cx="85839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mobileintweb2</a:t>
              </a:r>
              <a:endParaRPr lang="ko-KR" altLang="en-US" sz="800" b="1" dirty="0"/>
            </a:p>
          </p:txBody>
        </p:sp>
      </p:grpSp>
      <p:grpSp>
        <p:nvGrpSpPr>
          <p:cNvPr id="449" name="그룹 448"/>
          <p:cNvGrpSpPr/>
          <p:nvPr/>
        </p:nvGrpSpPr>
        <p:grpSpPr>
          <a:xfrm>
            <a:off x="3080792" y="6144096"/>
            <a:ext cx="1302400" cy="711294"/>
            <a:chOff x="1002135" y="1390952"/>
            <a:chExt cx="1302400" cy="711294"/>
          </a:xfrm>
        </p:grpSpPr>
        <p:pic>
          <p:nvPicPr>
            <p:cNvPr id="450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16018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1" name="TextBox 450"/>
            <p:cNvSpPr txBox="1"/>
            <p:nvPr/>
          </p:nvSpPr>
          <p:spPr>
            <a:xfrm>
              <a:off x="100213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ccadsvr1</a:t>
              </a:r>
              <a:endParaRPr lang="ko-KR" altLang="en-US" sz="800" b="1" dirty="0"/>
            </a:p>
          </p:txBody>
        </p:sp>
        <p:sp>
          <p:nvSpPr>
            <p:cNvPr id="452" name="TextBox 451"/>
            <p:cNvSpPr txBox="1"/>
            <p:nvPr/>
          </p:nvSpPr>
          <p:spPr>
            <a:xfrm>
              <a:off x="1031541" y="1763692"/>
              <a:ext cx="11578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유지관리 </a:t>
              </a:r>
              <a:r>
                <a:rPr lang="ko-KR" altLang="en-US" sz="800" dirty="0" err="1" smtClean="0"/>
                <a:t>캐드</a:t>
              </a:r>
              <a:r>
                <a:rPr lang="en-US" altLang="ko-KR" sz="800" dirty="0" smtClean="0"/>
                <a:t/>
              </a:r>
              <a:br>
                <a:rPr lang="en-US" altLang="ko-KR" sz="800" dirty="0" smtClean="0"/>
              </a:br>
              <a:r>
                <a:rPr lang="ko-KR" altLang="en-US" sz="800" dirty="0" err="1" smtClean="0"/>
                <a:t>라이센스</a:t>
              </a:r>
              <a:r>
                <a:rPr lang="en-US" altLang="ko-KR" sz="800" dirty="0" smtClean="0"/>
                <a:t>, </a:t>
              </a:r>
              <a:r>
                <a:rPr lang="ko-KR" altLang="en-US" sz="800" dirty="0" smtClean="0"/>
                <a:t>도면관리</a:t>
              </a:r>
              <a:endParaRPr lang="ko-KR" altLang="en-US" sz="800" dirty="0"/>
            </a:p>
          </p:txBody>
        </p:sp>
        <p:pic>
          <p:nvPicPr>
            <p:cNvPr id="45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685027" y="1390952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4" name="TextBox 453"/>
            <p:cNvSpPr txBox="1"/>
            <p:nvPr/>
          </p:nvSpPr>
          <p:spPr>
            <a:xfrm>
              <a:off x="1526977" y="1648086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ccadsvr2</a:t>
              </a:r>
              <a:endParaRPr lang="ko-KR" altLang="en-US" sz="800" b="1" dirty="0"/>
            </a:p>
          </p:txBody>
        </p:sp>
      </p:grpSp>
      <p:grpSp>
        <p:nvGrpSpPr>
          <p:cNvPr id="462" name="그룹 461"/>
          <p:cNvGrpSpPr/>
          <p:nvPr/>
        </p:nvGrpSpPr>
        <p:grpSpPr>
          <a:xfrm>
            <a:off x="7826958" y="2478942"/>
            <a:ext cx="1567286" cy="763414"/>
            <a:chOff x="592763" y="1400631"/>
            <a:chExt cx="1567286" cy="763414"/>
          </a:xfrm>
        </p:grpSpPr>
        <p:pic>
          <p:nvPicPr>
            <p:cNvPr id="46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4" name="TextBox 463"/>
            <p:cNvSpPr txBox="1"/>
            <p:nvPr/>
          </p:nvSpPr>
          <p:spPr>
            <a:xfrm>
              <a:off x="592763" y="1657765"/>
              <a:ext cx="8669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mobileintwas1</a:t>
              </a:r>
              <a:endParaRPr lang="ko-KR" altLang="en-US" sz="800" b="1" dirty="0"/>
            </a:p>
          </p:txBody>
        </p:sp>
        <p:sp>
          <p:nvSpPr>
            <p:cNvPr id="465" name="TextBox 464"/>
            <p:cNvSpPr txBox="1"/>
            <p:nvPr/>
          </p:nvSpPr>
          <p:spPr>
            <a:xfrm>
              <a:off x="645393" y="1825491"/>
              <a:ext cx="143381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(</a:t>
              </a:r>
              <a:r>
                <a:rPr lang="ko-KR" altLang="en-US" sz="800" dirty="0" err="1" smtClean="0"/>
                <a:t>가시설</a:t>
              </a:r>
              <a:r>
                <a:rPr lang="ko-KR" altLang="en-US" sz="800" dirty="0" smtClean="0"/>
                <a:t> </a:t>
              </a:r>
              <a:r>
                <a:rPr lang="ko-KR" altLang="en-US" sz="800" dirty="0" err="1" smtClean="0"/>
                <a:t>하이브리드앱</a:t>
              </a:r>
              <a:r>
                <a:rPr lang="en-US" altLang="ko-KR" sz="800" dirty="0" smtClean="0"/>
                <a:t>), </a:t>
              </a:r>
              <a:r>
                <a:rPr lang="ko-KR" altLang="en-US" sz="800" dirty="0" smtClean="0"/>
                <a:t>정보통신시설 </a:t>
              </a:r>
              <a:r>
                <a:rPr lang="ko-KR" altLang="en-US" sz="800" dirty="0" err="1" smtClean="0"/>
                <a:t>앱</a:t>
              </a:r>
              <a:endParaRPr lang="ko-KR" altLang="en-US" sz="800" dirty="0"/>
            </a:p>
          </p:txBody>
        </p:sp>
        <p:pic>
          <p:nvPicPr>
            <p:cNvPr id="466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459703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7" name="TextBox 466"/>
            <p:cNvSpPr txBox="1"/>
            <p:nvPr/>
          </p:nvSpPr>
          <p:spPr>
            <a:xfrm>
              <a:off x="1301652" y="1657765"/>
              <a:ext cx="85839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mobileintwas2</a:t>
              </a:r>
              <a:endParaRPr lang="ko-KR" altLang="en-US" sz="800" b="1" dirty="0"/>
            </a:p>
          </p:txBody>
        </p:sp>
      </p:grpSp>
      <p:grpSp>
        <p:nvGrpSpPr>
          <p:cNvPr id="553" name="그룹 552"/>
          <p:cNvGrpSpPr/>
          <p:nvPr/>
        </p:nvGrpSpPr>
        <p:grpSpPr>
          <a:xfrm>
            <a:off x="7855596" y="3612322"/>
            <a:ext cx="1589446" cy="2403116"/>
            <a:chOff x="7908888" y="3583401"/>
            <a:chExt cx="1589446" cy="2403116"/>
          </a:xfrm>
        </p:grpSpPr>
        <p:grpSp>
          <p:nvGrpSpPr>
            <p:cNvPr id="485" name="그룹 484"/>
            <p:cNvGrpSpPr/>
            <p:nvPr/>
          </p:nvGrpSpPr>
          <p:grpSpPr>
            <a:xfrm>
              <a:off x="7931048" y="3583401"/>
              <a:ext cx="1567286" cy="763414"/>
              <a:chOff x="592763" y="1400631"/>
              <a:chExt cx="1567286" cy="763414"/>
            </a:xfrm>
          </p:grpSpPr>
          <p:pic>
            <p:nvPicPr>
              <p:cNvPr id="486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87" name="TextBox 486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tclap1</a:t>
                </a:r>
                <a:endParaRPr lang="ko-KR" altLang="en-US" sz="800" b="1" dirty="0"/>
              </a:p>
            </p:txBody>
          </p:sp>
          <p:sp>
            <p:nvSpPr>
              <p:cNvPr id="488" name="TextBox 487"/>
              <p:cNvSpPr txBox="1"/>
              <p:nvPr/>
            </p:nvSpPr>
            <p:spPr>
              <a:xfrm>
                <a:off x="645393" y="1825491"/>
                <a:ext cx="14338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교통통합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사고분석포탈</a:t>
                </a:r>
                <a:r>
                  <a:rPr lang="en-US" altLang="ko-KR" sz="800" dirty="0" smtClean="0"/>
                  <a:t>)</a:t>
                </a:r>
              </a:p>
              <a:p>
                <a:r>
                  <a:rPr lang="en-US" altLang="ko-KR" sz="800" dirty="0" smtClean="0"/>
                  <a:t>AP WEB</a:t>
                </a:r>
                <a:endParaRPr lang="ko-KR" altLang="en-US" sz="800" dirty="0"/>
              </a:p>
            </p:txBody>
          </p:sp>
          <p:pic>
            <p:nvPicPr>
              <p:cNvPr id="48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0" name="TextBox 489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tclap2</a:t>
                </a:r>
                <a:endParaRPr lang="ko-KR" altLang="en-US" sz="800" b="1" dirty="0"/>
              </a:p>
            </p:txBody>
          </p:sp>
        </p:grpSp>
        <p:grpSp>
          <p:nvGrpSpPr>
            <p:cNvPr id="491" name="그룹 490"/>
            <p:cNvGrpSpPr/>
            <p:nvPr/>
          </p:nvGrpSpPr>
          <p:grpSpPr>
            <a:xfrm>
              <a:off x="7908888" y="4365104"/>
              <a:ext cx="1567286" cy="640304"/>
              <a:chOff x="592763" y="1400631"/>
              <a:chExt cx="1567286" cy="640304"/>
            </a:xfrm>
          </p:grpSpPr>
          <p:pic>
            <p:nvPicPr>
              <p:cNvPr id="49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3" name="TextBox 492"/>
              <p:cNvSpPr txBox="1"/>
              <p:nvPr/>
            </p:nvSpPr>
            <p:spPr>
              <a:xfrm>
                <a:off x="592763" y="1657765"/>
                <a:ext cx="866940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tclapwas1</a:t>
                </a:r>
                <a:endParaRPr lang="ko-KR" altLang="en-US" sz="800" b="1" dirty="0"/>
              </a:p>
            </p:txBody>
          </p:sp>
          <p:sp>
            <p:nvSpPr>
              <p:cNvPr id="494" name="TextBox 493"/>
              <p:cNvSpPr txBox="1"/>
              <p:nvPr/>
            </p:nvSpPr>
            <p:spPr>
              <a:xfrm>
                <a:off x="645393" y="1825491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교통통합 </a:t>
                </a:r>
                <a:r>
                  <a:rPr lang="en-US" altLang="ko-KR" sz="800" dirty="0" smtClean="0"/>
                  <a:t>AP WAS</a:t>
                </a:r>
                <a:endParaRPr lang="ko-KR" altLang="en-US" sz="800" dirty="0"/>
              </a:p>
            </p:txBody>
          </p:sp>
          <p:pic>
            <p:nvPicPr>
              <p:cNvPr id="49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59703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6" name="TextBox 495"/>
              <p:cNvSpPr txBox="1"/>
              <p:nvPr/>
            </p:nvSpPr>
            <p:spPr>
              <a:xfrm>
                <a:off x="1301652" y="1657765"/>
                <a:ext cx="85839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tclapwas2</a:t>
                </a:r>
                <a:endParaRPr lang="ko-KR" altLang="en-US" sz="800" b="1" dirty="0"/>
              </a:p>
            </p:txBody>
          </p:sp>
        </p:grpSp>
        <p:sp>
          <p:nvSpPr>
            <p:cNvPr id="499" name="TextBox 498"/>
            <p:cNvSpPr txBox="1"/>
            <p:nvPr/>
          </p:nvSpPr>
          <p:spPr>
            <a:xfrm>
              <a:off x="7985975" y="5361352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err="1" smtClean="0"/>
                <a:t>tcetl</a:t>
              </a:r>
              <a:endParaRPr lang="ko-KR" altLang="en-US" sz="800" b="1" dirty="0"/>
            </a:p>
          </p:txBody>
        </p:sp>
        <p:grpSp>
          <p:nvGrpSpPr>
            <p:cNvPr id="508" name="그룹 507"/>
            <p:cNvGrpSpPr/>
            <p:nvPr/>
          </p:nvGrpSpPr>
          <p:grpSpPr>
            <a:xfrm>
              <a:off x="8025768" y="5019347"/>
              <a:ext cx="636719" cy="845961"/>
              <a:chOff x="8025768" y="5019347"/>
              <a:chExt cx="636719" cy="845961"/>
            </a:xfrm>
          </p:grpSpPr>
          <p:grpSp>
            <p:nvGrpSpPr>
              <p:cNvPr id="498" name="그룹 226"/>
              <p:cNvGrpSpPr>
                <a:grpSpLocks noChangeAspect="1"/>
              </p:cNvGrpSpPr>
              <p:nvPr/>
            </p:nvGrpSpPr>
            <p:grpSpPr bwMode="auto">
              <a:xfrm>
                <a:off x="8198516" y="5019347"/>
                <a:ext cx="347066" cy="424800"/>
                <a:chOff x="4665741" y="1812569"/>
                <a:chExt cx="1191524" cy="1458401"/>
              </a:xfrm>
            </p:grpSpPr>
            <p:pic>
              <p:nvPicPr>
                <p:cNvPr id="505" name="Picture 190" descr="Server sm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666726" y="1813449"/>
                  <a:ext cx="1012120" cy="1457080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6" name="Picture 4" descr="https://cdn0.iconfinder.com/data/icons/small-n-flat/24/678113-database-128.pn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117949" y="2531022"/>
                  <a:ext cx="739505" cy="739508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500" name="TextBox 499"/>
              <p:cNvSpPr txBox="1"/>
              <p:nvPr/>
            </p:nvSpPr>
            <p:spPr>
              <a:xfrm>
                <a:off x="8025768" y="5526754"/>
                <a:ext cx="636719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교통통합</a:t>
                </a:r>
                <a:endParaRPr lang="en-US" altLang="ko-KR" sz="800" dirty="0" smtClean="0"/>
              </a:p>
              <a:p>
                <a:r>
                  <a:rPr lang="en-US" altLang="ko-KR" sz="800" dirty="0" smtClean="0"/>
                  <a:t>ETL</a:t>
                </a:r>
                <a:r>
                  <a:rPr lang="ko-KR" altLang="en-US" sz="800" dirty="0" smtClean="0"/>
                  <a:t>서버</a:t>
                </a:r>
                <a:endParaRPr lang="ko-KR" altLang="en-US" sz="800" dirty="0"/>
              </a:p>
            </p:txBody>
          </p:sp>
        </p:grpSp>
        <p:grpSp>
          <p:nvGrpSpPr>
            <p:cNvPr id="509" name="그룹 508"/>
            <p:cNvGrpSpPr/>
            <p:nvPr/>
          </p:nvGrpSpPr>
          <p:grpSpPr>
            <a:xfrm>
              <a:off x="8558967" y="5013176"/>
              <a:ext cx="777558" cy="973341"/>
              <a:chOff x="8558967" y="5013176"/>
              <a:chExt cx="777558" cy="973341"/>
            </a:xfrm>
          </p:grpSpPr>
          <p:grpSp>
            <p:nvGrpSpPr>
              <p:cNvPr id="501" name="그룹 226"/>
              <p:cNvGrpSpPr>
                <a:grpSpLocks noChangeAspect="1"/>
              </p:cNvGrpSpPr>
              <p:nvPr/>
            </p:nvGrpSpPr>
            <p:grpSpPr bwMode="auto">
              <a:xfrm>
                <a:off x="8771508" y="5013176"/>
                <a:ext cx="347066" cy="424800"/>
                <a:chOff x="4665741" y="1812569"/>
                <a:chExt cx="1191524" cy="1458401"/>
              </a:xfrm>
            </p:grpSpPr>
            <p:pic>
              <p:nvPicPr>
                <p:cNvPr id="503" name="Picture 190" descr="Server sm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666726" y="1813449"/>
                  <a:ext cx="1012120" cy="1457080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4" name="Picture 4" descr="https://cdn0.iconfinder.com/data/icons/small-n-flat/24/678113-database-128.png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5117949" y="2531022"/>
                  <a:ext cx="739505" cy="739508"/>
                </a:xfrm>
                <a:prstGeom prst="rect">
                  <a:avLst/>
                </a:prstGeom>
                <a:noFill/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</p:pic>
          </p:grpSp>
          <p:sp>
            <p:nvSpPr>
              <p:cNvPr id="502" name="TextBox 501"/>
              <p:cNvSpPr txBox="1"/>
              <p:nvPr/>
            </p:nvSpPr>
            <p:spPr>
              <a:xfrm>
                <a:off x="8558967" y="535518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tcdb2</a:t>
                </a:r>
                <a:endParaRPr lang="ko-KR" altLang="en-US" sz="800" b="1" dirty="0"/>
              </a:p>
            </p:txBody>
          </p:sp>
          <p:sp>
            <p:nvSpPr>
              <p:cNvPr id="507" name="TextBox 506"/>
              <p:cNvSpPr txBox="1"/>
              <p:nvPr/>
            </p:nvSpPr>
            <p:spPr>
              <a:xfrm>
                <a:off x="8625408" y="5524852"/>
                <a:ext cx="6367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교통사고분석포털</a:t>
                </a:r>
                <a:r>
                  <a:rPr lang="en-US" altLang="ko-KR" sz="800" dirty="0" smtClean="0"/>
                  <a:t>DB</a:t>
                </a:r>
                <a:endParaRPr lang="ko-KR" altLang="en-US" sz="800" dirty="0"/>
              </a:p>
            </p:txBody>
          </p:sp>
        </p:grpSp>
      </p:grpSp>
      <p:sp>
        <p:nvSpPr>
          <p:cNvPr id="560" name="Rectangle 1166"/>
          <p:cNvSpPr>
            <a:spLocks noChangeArrowheads="1"/>
          </p:cNvSpPr>
          <p:nvPr/>
        </p:nvSpPr>
        <p:spPr bwMode="auto">
          <a:xfrm>
            <a:off x="7863138" y="2332830"/>
            <a:ext cx="1540376" cy="95669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561" name="Rectangle 1166"/>
          <p:cNvSpPr>
            <a:spLocks noChangeArrowheads="1"/>
          </p:cNvSpPr>
          <p:nvPr/>
        </p:nvSpPr>
        <p:spPr bwMode="auto">
          <a:xfrm>
            <a:off x="7858250" y="3473621"/>
            <a:ext cx="1558465" cy="2552202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72" name="그룹 71"/>
          <p:cNvGrpSpPr/>
          <p:nvPr/>
        </p:nvGrpSpPr>
        <p:grpSpPr>
          <a:xfrm>
            <a:off x="5916499" y="2269252"/>
            <a:ext cx="1844813" cy="2038145"/>
            <a:chOff x="6554870" y="2460909"/>
            <a:chExt cx="1844813" cy="2038145"/>
          </a:xfrm>
        </p:grpSpPr>
        <p:grpSp>
          <p:nvGrpSpPr>
            <p:cNvPr id="554" name="그룹 553"/>
            <p:cNvGrpSpPr/>
            <p:nvPr/>
          </p:nvGrpSpPr>
          <p:grpSpPr>
            <a:xfrm>
              <a:off x="6554870" y="2686748"/>
              <a:ext cx="1844813" cy="1785549"/>
              <a:chOff x="6651046" y="996438"/>
              <a:chExt cx="1844813" cy="1785549"/>
            </a:xfrm>
          </p:grpSpPr>
          <p:pic>
            <p:nvPicPr>
              <p:cNvPr id="511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6953524" y="1005574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2" name="TextBox 511"/>
              <p:cNvSpPr txBox="1"/>
              <p:nvPr/>
            </p:nvSpPr>
            <p:spPr>
              <a:xfrm>
                <a:off x="6715699" y="126045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tsrasgat1</a:t>
                </a:r>
                <a:endParaRPr lang="ko-KR" altLang="en-US" sz="800" b="1" dirty="0"/>
              </a:p>
            </p:txBody>
          </p:sp>
          <p:sp>
            <p:nvSpPr>
              <p:cNvPr id="513" name="TextBox 512"/>
              <p:cNvSpPr txBox="1"/>
              <p:nvPr/>
            </p:nvSpPr>
            <p:spPr>
              <a:xfrm>
                <a:off x="6826330" y="1426291"/>
                <a:ext cx="142413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스마트제한차량 분석 수집</a:t>
                </a:r>
                <a:endParaRPr lang="ko-KR" altLang="en-US" sz="800" dirty="0"/>
              </a:p>
            </p:txBody>
          </p:sp>
          <p:pic>
            <p:nvPicPr>
              <p:cNvPr id="514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7411934" y="1001717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15" name="TextBox 514"/>
              <p:cNvSpPr txBox="1"/>
              <p:nvPr/>
            </p:nvSpPr>
            <p:spPr>
              <a:xfrm>
                <a:off x="7174109" y="125659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tsrasgat2</a:t>
                </a:r>
                <a:endParaRPr lang="ko-KR" altLang="en-US" sz="800" b="1" dirty="0"/>
              </a:p>
            </p:txBody>
          </p:sp>
          <p:pic>
            <p:nvPicPr>
              <p:cNvPr id="526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7890570" y="996438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27" name="TextBox 526"/>
              <p:cNvSpPr txBox="1"/>
              <p:nvPr/>
            </p:nvSpPr>
            <p:spPr>
              <a:xfrm>
                <a:off x="7652745" y="1251316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tsrasgat3</a:t>
                </a:r>
                <a:endParaRPr lang="ko-KR" altLang="en-US" sz="800" b="1" dirty="0"/>
              </a:p>
            </p:txBody>
          </p:sp>
          <p:grpSp>
            <p:nvGrpSpPr>
              <p:cNvPr id="528" name="그룹 527"/>
              <p:cNvGrpSpPr/>
              <p:nvPr/>
            </p:nvGrpSpPr>
            <p:grpSpPr>
              <a:xfrm>
                <a:off x="6823632" y="1642315"/>
                <a:ext cx="1476243" cy="475427"/>
                <a:chOff x="1345905" y="-4025"/>
                <a:chExt cx="1476243" cy="475427"/>
              </a:xfrm>
            </p:grpSpPr>
            <p:pic>
              <p:nvPicPr>
                <p:cNvPr id="529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593337" y="-1176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30" name="TextBox 529"/>
                <p:cNvSpPr txBox="1"/>
                <p:nvPr/>
              </p:nvSpPr>
              <p:spPr>
                <a:xfrm>
                  <a:off x="1345905" y="255958"/>
                  <a:ext cx="86694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tsrasweb1</a:t>
                  </a:r>
                  <a:endParaRPr lang="ko-KR" altLang="en-US" sz="800" b="1" dirty="0"/>
                </a:p>
              </p:txBody>
            </p:sp>
            <p:pic>
              <p:nvPicPr>
                <p:cNvPr id="532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2121802" y="-4025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33" name="TextBox 532"/>
                <p:cNvSpPr txBox="1"/>
                <p:nvPr/>
              </p:nvSpPr>
              <p:spPr>
                <a:xfrm>
                  <a:off x="1963751" y="253109"/>
                  <a:ext cx="85839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tsrasweb2</a:t>
                  </a:r>
                  <a:endParaRPr lang="ko-KR" altLang="en-US" sz="800" b="1" dirty="0"/>
                </a:p>
              </p:txBody>
            </p:sp>
          </p:grpSp>
          <p:grpSp>
            <p:nvGrpSpPr>
              <p:cNvPr id="534" name="그룹 533"/>
              <p:cNvGrpSpPr/>
              <p:nvPr/>
            </p:nvGrpSpPr>
            <p:grpSpPr>
              <a:xfrm>
                <a:off x="6651046" y="2141210"/>
                <a:ext cx="1844813" cy="640777"/>
                <a:chOff x="1195479" y="-143441"/>
                <a:chExt cx="1844813" cy="640777"/>
              </a:xfrm>
            </p:grpSpPr>
            <p:pic>
              <p:nvPicPr>
                <p:cNvPr id="535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623743" y="-143441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36" name="TextBox 535"/>
                <p:cNvSpPr txBox="1"/>
                <p:nvPr/>
              </p:nvSpPr>
              <p:spPr>
                <a:xfrm>
                  <a:off x="1376311" y="113693"/>
                  <a:ext cx="866940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tsraswas1</a:t>
                  </a:r>
                  <a:endParaRPr lang="ko-KR" altLang="en-US" sz="800" b="1" dirty="0"/>
                </a:p>
              </p:txBody>
            </p:sp>
            <p:sp>
              <p:nvSpPr>
                <p:cNvPr id="537" name="TextBox 536"/>
                <p:cNvSpPr txBox="1"/>
                <p:nvPr/>
              </p:nvSpPr>
              <p:spPr>
                <a:xfrm>
                  <a:off x="1195479" y="281892"/>
                  <a:ext cx="1844813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ko-KR" altLang="en-US" sz="800" dirty="0" smtClean="0"/>
                    <a:t>스마트제한차량 분석 </a:t>
                  </a:r>
                  <a:r>
                    <a:rPr lang="en-US" altLang="ko-KR" sz="800" dirty="0" smtClean="0"/>
                    <a:t>WEB/WAS</a:t>
                  </a:r>
                  <a:endParaRPr lang="ko-KR" altLang="en-US" sz="800" dirty="0"/>
                </a:p>
              </p:txBody>
            </p:sp>
            <p:pic>
              <p:nvPicPr>
                <p:cNvPr id="538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2160380" y="-142452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39" name="TextBox 538"/>
                <p:cNvSpPr txBox="1"/>
                <p:nvPr/>
              </p:nvSpPr>
              <p:spPr>
                <a:xfrm>
                  <a:off x="2002329" y="114682"/>
                  <a:ext cx="858397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tsraswas2</a:t>
                  </a:r>
                  <a:endParaRPr lang="ko-KR" altLang="en-US" sz="800" b="1" dirty="0"/>
                </a:p>
              </p:txBody>
            </p:sp>
          </p:grpSp>
        </p:grpSp>
        <p:sp>
          <p:nvSpPr>
            <p:cNvPr id="559" name="Rectangle 1166"/>
            <p:cNvSpPr>
              <a:spLocks noChangeArrowheads="1"/>
            </p:cNvSpPr>
            <p:nvPr/>
          </p:nvSpPr>
          <p:spPr bwMode="auto">
            <a:xfrm>
              <a:off x="6604183" y="2525869"/>
              <a:ext cx="1772441" cy="1973185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66" name="AutoShape 39"/>
            <p:cNvSpPr>
              <a:spLocks noChangeArrowheads="1"/>
            </p:cNvSpPr>
            <p:nvPr/>
          </p:nvSpPr>
          <p:spPr bwMode="auto">
            <a:xfrm>
              <a:off x="6670610" y="2460909"/>
              <a:ext cx="1662816" cy="1368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800" b="1" dirty="0" smtClean="0"/>
                <a:t>스마트제한차량 분석시스템</a:t>
              </a:r>
              <a:endParaRPr lang="ko-KR" altLang="en-US" sz="800" b="1" dirty="0"/>
            </a:p>
          </p:txBody>
        </p:sp>
      </p:grpSp>
      <p:sp>
        <p:nvSpPr>
          <p:cNvPr id="567" name="AutoShape 39"/>
          <p:cNvSpPr>
            <a:spLocks noChangeArrowheads="1"/>
          </p:cNvSpPr>
          <p:nvPr/>
        </p:nvSpPr>
        <p:spPr bwMode="auto">
          <a:xfrm>
            <a:off x="7969696" y="3401512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교통사고분석포털 시스템</a:t>
            </a:r>
            <a:endParaRPr lang="ko-KR" altLang="en-US" sz="800" b="1" dirty="0"/>
          </a:p>
        </p:txBody>
      </p:sp>
      <p:sp>
        <p:nvSpPr>
          <p:cNvPr id="568" name="AutoShape 39"/>
          <p:cNvSpPr>
            <a:spLocks noChangeArrowheads="1"/>
          </p:cNvSpPr>
          <p:nvPr/>
        </p:nvSpPr>
        <p:spPr bwMode="auto">
          <a:xfrm>
            <a:off x="7964812" y="2260050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Hi-</a:t>
            </a:r>
            <a:r>
              <a:rPr lang="en-US" altLang="ko-KR" sz="800" b="1" dirty="0" err="1" smtClean="0"/>
              <a:t>moffice</a:t>
            </a:r>
            <a:r>
              <a:rPr lang="en-US" altLang="ko-KR" sz="800" b="1" dirty="0" smtClean="0"/>
              <a:t> </a:t>
            </a:r>
            <a:r>
              <a:rPr lang="ko-KR" altLang="en-US" sz="800" b="1" dirty="0" err="1" smtClean="0"/>
              <a:t>모바일</a:t>
            </a:r>
            <a:r>
              <a:rPr lang="en-US" altLang="ko-KR" sz="800" b="1" dirty="0"/>
              <a:t> </a:t>
            </a:r>
            <a:r>
              <a:rPr lang="ko-KR" altLang="en-US" sz="800" b="1" dirty="0" smtClean="0"/>
              <a:t>웹</a:t>
            </a:r>
            <a:r>
              <a:rPr lang="en-US" altLang="ko-KR" sz="800" b="1" dirty="0" smtClean="0"/>
              <a:t>/</a:t>
            </a:r>
            <a:r>
              <a:rPr lang="ko-KR" altLang="en-US" sz="800" b="1" dirty="0" err="1"/>
              <a:t>앱</a:t>
            </a:r>
            <a:endParaRPr lang="ko-KR" altLang="en-US" sz="800" b="1" dirty="0"/>
          </a:p>
        </p:txBody>
      </p:sp>
      <p:cxnSp>
        <p:nvCxnSpPr>
          <p:cNvPr id="270" name="꺾인 연결선 269"/>
          <p:cNvCxnSpPr>
            <a:stCxn id="326" idx="2"/>
            <a:endCxn id="321" idx="0"/>
          </p:cNvCxnSpPr>
          <p:nvPr/>
        </p:nvCxnSpPr>
        <p:spPr bwMode="auto">
          <a:xfrm rot="16200000" flipH="1">
            <a:off x="3055808" y="2665756"/>
            <a:ext cx="1403520" cy="177733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85" name="꺾인 연결선 284"/>
          <p:cNvCxnSpPr>
            <a:stCxn id="348" idx="2"/>
            <a:endCxn id="568" idx="0"/>
          </p:cNvCxnSpPr>
          <p:nvPr/>
        </p:nvCxnSpPr>
        <p:spPr bwMode="auto">
          <a:xfrm rot="5400000">
            <a:off x="8576678" y="2136141"/>
            <a:ext cx="196044" cy="51775"/>
          </a:xfrm>
          <a:prstGeom prst="bentConnector3">
            <a:avLst>
              <a:gd name="adj1" fmla="val 35423"/>
            </a:avLst>
          </a:prstGeom>
          <a:noFill/>
          <a:ln w="6350" cap="flat" cmpd="sng" algn="ctr">
            <a:solidFill>
              <a:srgbClr val="FF0000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267" name="AutoShape 131"/>
          <p:cNvSpPr>
            <a:spLocks noChangeArrowheads="1"/>
          </p:cNvSpPr>
          <p:nvPr/>
        </p:nvSpPr>
        <p:spPr bwMode="auto">
          <a:xfrm>
            <a:off x="6676500" y="1228167"/>
            <a:ext cx="1267868" cy="849785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5385048" y="1291445"/>
            <a:ext cx="2648379" cy="760959"/>
            <a:chOff x="5385048" y="1408078"/>
            <a:chExt cx="2648379" cy="760959"/>
          </a:xfrm>
        </p:grpSpPr>
        <p:grpSp>
          <p:nvGrpSpPr>
            <p:cNvPr id="339" name="그룹 338"/>
            <p:cNvGrpSpPr/>
            <p:nvPr/>
          </p:nvGrpSpPr>
          <p:grpSpPr>
            <a:xfrm>
              <a:off x="5385048" y="1408078"/>
              <a:ext cx="1433818" cy="760959"/>
              <a:chOff x="4722957" y="178154"/>
              <a:chExt cx="1433818" cy="760959"/>
            </a:xfrm>
          </p:grpSpPr>
          <p:pic>
            <p:nvPicPr>
              <p:cNvPr id="340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4997534" y="178154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41" name="TextBox 340"/>
              <p:cNvSpPr txBox="1"/>
              <p:nvPr/>
            </p:nvSpPr>
            <p:spPr>
              <a:xfrm>
                <a:off x="4759709" y="43303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tmsgw1</a:t>
                </a:r>
                <a:endParaRPr lang="ko-KR" altLang="en-US" sz="800" b="1" dirty="0"/>
              </a:p>
            </p:txBody>
          </p:sp>
          <p:sp>
            <p:nvSpPr>
              <p:cNvPr id="342" name="TextBox 341"/>
              <p:cNvSpPr txBox="1"/>
              <p:nvPr/>
            </p:nvSpPr>
            <p:spPr>
              <a:xfrm>
                <a:off x="4722957" y="600559"/>
                <a:ext cx="143381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터널관리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전기시설물</a:t>
                </a:r>
                <a:endParaRPr lang="en-US" altLang="ko-KR" sz="800" dirty="0" smtClean="0"/>
              </a:p>
              <a:p>
                <a:r>
                  <a:rPr lang="ko-KR" altLang="en-US" sz="800" dirty="0" smtClean="0"/>
                  <a:t>외부연계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중계</a:t>
                </a:r>
                <a:r>
                  <a:rPr lang="en-US" altLang="ko-KR" sz="800" dirty="0" smtClean="0"/>
                  <a:t>)</a:t>
                </a:r>
                <a:endParaRPr lang="ko-KR" altLang="en-US" sz="800" dirty="0"/>
              </a:p>
            </p:txBody>
          </p:sp>
          <p:pic>
            <p:nvPicPr>
              <p:cNvPr id="343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5611608" y="181277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44" name="TextBox 343"/>
              <p:cNvSpPr txBox="1"/>
              <p:nvPr/>
            </p:nvSpPr>
            <p:spPr>
              <a:xfrm>
                <a:off x="5373783" y="43615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tmsgw2</a:t>
                </a:r>
                <a:endParaRPr lang="ko-KR" altLang="en-US" sz="800" b="1" dirty="0"/>
              </a:p>
            </p:txBody>
          </p:sp>
        </p:grpSp>
        <p:grpSp>
          <p:nvGrpSpPr>
            <p:cNvPr id="259" name="그룹 258"/>
            <p:cNvGrpSpPr/>
            <p:nvPr/>
          </p:nvGrpSpPr>
          <p:grpSpPr>
            <a:xfrm>
              <a:off x="6599609" y="1420556"/>
              <a:ext cx="1433818" cy="637849"/>
              <a:chOff x="4722957" y="178154"/>
              <a:chExt cx="1433818" cy="637849"/>
            </a:xfrm>
          </p:grpSpPr>
          <p:pic>
            <p:nvPicPr>
              <p:cNvPr id="260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4997534" y="178154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61" name="TextBox 260"/>
              <p:cNvSpPr txBox="1"/>
              <p:nvPr/>
            </p:nvSpPr>
            <p:spPr>
              <a:xfrm>
                <a:off x="4759709" y="43303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n_GW001</a:t>
                </a:r>
                <a:endParaRPr lang="ko-KR" altLang="en-US" sz="800" b="1" dirty="0"/>
              </a:p>
            </p:txBody>
          </p:sp>
          <p:sp>
            <p:nvSpPr>
              <p:cNvPr id="263" name="TextBox 262"/>
              <p:cNvSpPr txBox="1"/>
              <p:nvPr/>
            </p:nvSpPr>
            <p:spPr>
              <a:xfrm>
                <a:off x="4722957" y="600559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b="1" dirty="0" smtClean="0"/>
                  <a:t>시설물</a:t>
                </a:r>
                <a:r>
                  <a:rPr lang="en-US" altLang="ko-KR" sz="800" b="1" dirty="0" smtClean="0"/>
                  <a:t>(</a:t>
                </a:r>
                <a:r>
                  <a:rPr lang="ko-KR" altLang="en-US" sz="800" b="1" dirty="0" smtClean="0"/>
                  <a:t>전기</a:t>
                </a:r>
                <a:r>
                  <a:rPr lang="en-US" altLang="ko-KR" sz="800" b="1" dirty="0" smtClean="0"/>
                  <a:t>,</a:t>
                </a:r>
                <a:r>
                  <a:rPr lang="ko-KR" altLang="en-US" sz="800" b="1" dirty="0" smtClean="0"/>
                  <a:t>터널</a:t>
                </a:r>
                <a:r>
                  <a:rPr lang="en-US" altLang="ko-KR" sz="800" b="1" dirty="0" smtClean="0"/>
                  <a:t>) </a:t>
                </a:r>
                <a:r>
                  <a:rPr lang="ko-KR" altLang="en-US" sz="800" b="1" dirty="0" smtClean="0"/>
                  <a:t>수집</a:t>
                </a:r>
                <a:endParaRPr lang="ko-KR" altLang="en-US" sz="800" b="1" dirty="0"/>
              </a:p>
            </p:txBody>
          </p:sp>
          <p:pic>
            <p:nvPicPr>
              <p:cNvPr id="264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5611608" y="181277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65" name="TextBox 264"/>
              <p:cNvSpPr txBox="1"/>
              <p:nvPr/>
            </p:nvSpPr>
            <p:spPr>
              <a:xfrm>
                <a:off x="5373783" y="43615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/>
                  <a:t>n_GW001</a:t>
                </a:r>
                <a:endParaRPr lang="ko-KR" altLang="en-US" sz="800" b="1" dirty="0"/>
              </a:p>
            </p:txBody>
          </p:sp>
        </p:grpSp>
      </p:grpSp>
      <p:grpSp>
        <p:nvGrpSpPr>
          <p:cNvPr id="69" name="그룹 68"/>
          <p:cNvGrpSpPr/>
          <p:nvPr/>
        </p:nvGrpSpPr>
        <p:grpSpPr>
          <a:xfrm>
            <a:off x="3224808" y="2403731"/>
            <a:ext cx="1373251" cy="921271"/>
            <a:chOff x="2936776" y="2534921"/>
            <a:chExt cx="1373251" cy="921271"/>
          </a:xfrm>
        </p:grpSpPr>
        <p:sp>
          <p:nvSpPr>
            <p:cNvPr id="315" name="AutoShape 131"/>
            <p:cNvSpPr>
              <a:spLocks noChangeArrowheads="1"/>
            </p:cNvSpPr>
            <p:nvPr/>
          </p:nvSpPr>
          <p:spPr bwMode="auto">
            <a:xfrm>
              <a:off x="2961268" y="2534921"/>
              <a:ext cx="1246220" cy="921271"/>
            </a:xfrm>
            <a:prstGeom prst="roundRect">
              <a:avLst>
                <a:gd name="adj" fmla="val 2558"/>
              </a:avLst>
            </a:prstGeom>
            <a:pattFill prst="dkUpDiag">
              <a:fgClr>
                <a:schemeClr val="accent2">
                  <a:lumMod val="40000"/>
                  <a:lumOff val="60000"/>
                </a:schemeClr>
              </a:fgClr>
              <a:bgClr>
                <a:schemeClr val="tx2">
                  <a:lumMod val="20000"/>
                  <a:lumOff val="80000"/>
                </a:schemeClr>
              </a:bgClr>
            </a:pattFill>
            <a:ln w="1905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25400">
                <a:bevelT w="0"/>
                <a:contourClr>
                  <a:schemeClr val="tx1">
                    <a:lumMod val="75000"/>
                    <a:lumOff val="25000"/>
                  </a:schemeClr>
                </a:contourClr>
              </a:sp3d>
            </a:bodyPr>
            <a:lstStyle/>
            <a:p>
              <a:endParaRPr lang="ko-KR" altLang="en-US" dirty="0"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grpSp>
          <p:nvGrpSpPr>
            <p:cNvPr id="327" name="그룹 326"/>
            <p:cNvGrpSpPr/>
            <p:nvPr/>
          </p:nvGrpSpPr>
          <p:grpSpPr>
            <a:xfrm>
              <a:off x="2936776" y="2564904"/>
              <a:ext cx="1373251" cy="891288"/>
              <a:chOff x="682145" y="1395868"/>
              <a:chExt cx="1373251" cy="891288"/>
            </a:xfrm>
          </p:grpSpPr>
          <p:pic>
            <p:nvPicPr>
              <p:cNvPr id="328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57" name="TextBox 356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n_Was001</a:t>
                </a:r>
                <a:endParaRPr lang="ko-KR" altLang="en-US" sz="800" b="1" dirty="0"/>
              </a:p>
            </p:txBody>
          </p:sp>
          <p:sp>
            <p:nvSpPr>
              <p:cNvPr id="358" name="TextBox 357"/>
              <p:cNvSpPr txBox="1"/>
              <p:nvPr/>
            </p:nvSpPr>
            <p:spPr>
              <a:xfrm>
                <a:off x="694542" y="1825491"/>
                <a:ext cx="1267762" cy="461665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altLang="ko-KR" sz="800" b="1" dirty="0" smtClean="0"/>
                  <a:t>(</a:t>
                </a:r>
                <a:r>
                  <a:rPr lang="ko-KR" altLang="en-US" sz="800" b="1" dirty="0" smtClean="0"/>
                  <a:t>외부</a:t>
                </a:r>
                <a:r>
                  <a:rPr lang="en-US" altLang="ko-KR" sz="800" b="1" dirty="0" smtClean="0"/>
                  <a:t>)</a:t>
                </a:r>
                <a:r>
                  <a:rPr lang="ko-KR" altLang="en-US" sz="800" b="1" dirty="0" smtClean="0"/>
                  <a:t>포털</a:t>
                </a:r>
                <a:r>
                  <a:rPr lang="en-US" altLang="ko-KR" sz="800" b="1" dirty="0" smtClean="0"/>
                  <a:t>, Hi-</a:t>
                </a:r>
                <a:r>
                  <a:rPr lang="ko-KR" altLang="en-US" sz="800" b="1" dirty="0" smtClean="0"/>
                  <a:t>건설</a:t>
                </a:r>
                <a:r>
                  <a:rPr lang="en-US" altLang="ko-KR" sz="800" b="1" dirty="0" smtClean="0"/>
                  <a:t>,</a:t>
                </a:r>
                <a:r>
                  <a:rPr lang="ko-KR" altLang="en-US" sz="800" b="1" dirty="0" smtClean="0"/>
                  <a:t>설계</a:t>
                </a:r>
                <a:r>
                  <a:rPr lang="en-US" altLang="ko-KR" sz="800" b="1" dirty="0" smtClean="0"/>
                  <a:t>,</a:t>
                </a:r>
                <a:r>
                  <a:rPr lang="ko-KR" altLang="en-US" sz="800" b="1" dirty="0" smtClean="0"/>
                  <a:t>유지</a:t>
                </a:r>
                <a:r>
                  <a:rPr lang="en-US" altLang="ko-KR" sz="800" b="1" dirty="0" smtClean="0"/>
                  <a:t>/ </a:t>
                </a:r>
                <a:r>
                  <a:rPr lang="ko-KR" altLang="en-US" sz="800" b="1" dirty="0" smtClean="0"/>
                  <a:t>오수</a:t>
                </a:r>
                <a:r>
                  <a:rPr lang="en-US" altLang="ko-KR" sz="800" b="1" dirty="0" smtClean="0"/>
                  <a:t>/</a:t>
                </a:r>
                <a:r>
                  <a:rPr lang="ko-KR" altLang="en-US" sz="800" b="1" dirty="0" smtClean="0"/>
                  <a:t>정보통신시설</a:t>
                </a:r>
                <a:r>
                  <a:rPr lang="en-US" altLang="ko-KR" sz="800" b="1" dirty="0" smtClean="0"/>
                  <a:t>, </a:t>
                </a:r>
                <a:r>
                  <a:rPr lang="ko-KR" altLang="en-US" sz="800" b="1" dirty="0" smtClean="0"/>
                  <a:t>건설안전 등</a:t>
                </a:r>
                <a:endParaRPr lang="ko-KR" altLang="en-US" sz="800" b="1" dirty="0"/>
              </a:p>
            </p:txBody>
          </p:sp>
          <p:pic>
            <p:nvPicPr>
              <p:cNvPr id="35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435888" y="1395868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8" name="TextBox 367"/>
              <p:cNvSpPr txBox="1"/>
              <p:nvPr/>
            </p:nvSpPr>
            <p:spPr>
              <a:xfrm>
                <a:off x="1277838" y="165300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n_Was002</a:t>
                </a:r>
                <a:endParaRPr lang="ko-KR" altLang="en-US" sz="800" b="1" dirty="0"/>
              </a:p>
            </p:txBody>
          </p:sp>
        </p:grpSp>
      </p:grpSp>
      <p:grpSp>
        <p:nvGrpSpPr>
          <p:cNvPr id="71" name="그룹 70"/>
          <p:cNvGrpSpPr/>
          <p:nvPr/>
        </p:nvGrpSpPr>
        <p:grpSpPr>
          <a:xfrm>
            <a:off x="4710299" y="2402484"/>
            <a:ext cx="1194336" cy="1306032"/>
            <a:chOff x="5922488" y="2555016"/>
            <a:chExt cx="1194336" cy="1306032"/>
          </a:xfrm>
        </p:grpSpPr>
        <p:sp>
          <p:nvSpPr>
            <p:cNvPr id="383" name="AutoShape 131"/>
            <p:cNvSpPr>
              <a:spLocks noChangeArrowheads="1"/>
            </p:cNvSpPr>
            <p:nvPr/>
          </p:nvSpPr>
          <p:spPr bwMode="auto">
            <a:xfrm>
              <a:off x="5922488" y="2555016"/>
              <a:ext cx="1194336" cy="1306032"/>
            </a:xfrm>
            <a:prstGeom prst="roundRect">
              <a:avLst>
                <a:gd name="adj" fmla="val 2558"/>
              </a:avLst>
            </a:prstGeom>
            <a:pattFill prst="dkUpDiag">
              <a:fgClr>
                <a:schemeClr val="accent2">
                  <a:lumMod val="40000"/>
                  <a:lumOff val="60000"/>
                </a:schemeClr>
              </a:fgClr>
              <a:bgClr>
                <a:schemeClr val="tx2">
                  <a:lumMod val="20000"/>
                  <a:lumOff val="80000"/>
                </a:schemeClr>
              </a:bgClr>
            </a:pattFill>
            <a:ln w="1905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25400">
                <a:bevelT w="0"/>
                <a:contourClr>
                  <a:schemeClr val="tx1">
                    <a:lumMod val="75000"/>
                    <a:lumOff val="25000"/>
                  </a:schemeClr>
                </a:contourClr>
              </a:sp3d>
            </a:bodyPr>
            <a:lstStyle/>
            <a:p>
              <a:endParaRPr lang="ko-KR" altLang="en-US" dirty="0"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grpSp>
          <p:nvGrpSpPr>
            <p:cNvPr id="12" name="그룹 11"/>
            <p:cNvGrpSpPr/>
            <p:nvPr/>
          </p:nvGrpSpPr>
          <p:grpSpPr>
            <a:xfrm>
              <a:off x="5947404" y="2636912"/>
              <a:ext cx="1143358" cy="1143668"/>
              <a:chOff x="5947404" y="3068960"/>
              <a:chExt cx="1143358" cy="1143668"/>
            </a:xfrm>
          </p:grpSpPr>
          <p:grpSp>
            <p:nvGrpSpPr>
              <p:cNvPr id="384" name="그룹 383"/>
              <p:cNvGrpSpPr/>
              <p:nvPr/>
            </p:nvGrpSpPr>
            <p:grpSpPr>
              <a:xfrm>
                <a:off x="6046639" y="3068960"/>
                <a:ext cx="953065" cy="557449"/>
                <a:chOff x="3409994" y="2387920"/>
                <a:chExt cx="953065" cy="557449"/>
              </a:xfrm>
            </p:grpSpPr>
            <p:grpSp>
              <p:nvGrpSpPr>
                <p:cNvPr id="385" name="그룹 226"/>
                <p:cNvGrpSpPr>
                  <a:grpSpLocks noChangeAspect="1"/>
                </p:cNvGrpSpPr>
                <p:nvPr/>
              </p:nvGrpSpPr>
              <p:grpSpPr bwMode="auto">
                <a:xfrm>
                  <a:off x="3701832" y="2387920"/>
                  <a:ext cx="347066" cy="424800"/>
                  <a:chOff x="4665741" y="1812569"/>
                  <a:chExt cx="1191524" cy="1458401"/>
                </a:xfrm>
              </p:grpSpPr>
              <p:pic>
                <p:nvPicPr>
                  <p:cNvPr id="388" name="Picture 190" descr="Server sm"/>
                  <p:cNvPicPr>
                    <a:picLocks noChangeAspect="1" noChangeArrowheads="1"/>
                  </p:cNvPicPr>
                  <p:nvPr/>
                </p:nvPicPr>
                <p:blipFill>
                  <a:blip r:embed="rId5"/>
                  <a:srcRect/>
                  <a:stretch>
                    <a:fillRect/>
                  </a:stretch>
                </p:blipFill>
                <p:spPr bwMode="auto">
                  <a:xfrm>
                    <a:off x="4666726" y="1813449"/>
                    <a:ext cx="1012120" cy="1457080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389" name="Picture 4" descr="https://cdn0.iconfinder.com/data/icons/small-n-flat/24/678113-database-128.png"/>
                  <p:cNvPicPr>
                    <a:picLocks noChangeAspect="1" noChangeArrowheads="1"/>
                  </p:cNvPicPr>
                  <p:nvPr/>
                </p:nvPicPr>
                <p:blipFill>
                  <a:blip r:embed="rId6"/>
                  <a:srcRect/>
                  <a:stretch>
                    <a:fillRect/>
                  </a:stretch>
                </p:blipFill>
                <p:spPr bwMode="auto">
                  <a:xfrm>
                    <a:off x="5117949" y="2531022"/>
                    <a:ext cx="739505" cy="739508"/>
                  </a:xfrm>
                  <a:prstGeom prst="rect">
                    <a:avLst/>
                  </a:prstGeom>
                  <a:noFill/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p:spPr>
              </p:pic>
            </p:grpSp>
            <p:sp>
              <p:nvSpPr>
                <p:cNvPr id="386" name="TextBox 385"/>
                <p:cNvSpPr txBox="1"/>
                <p:nvPr/>
              </p:nvSpPr>
              <p:spPr>
                <a:xfrm>
                  <a:off x="3409994" y="2729925"/>
                  <a:ext cx="953065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n_</a:t>
                  </a:r>
                  <a:r>
                    <a:rPr lang="ko-KR" altLang="en-US" sz="800" b="1" dirty="0" smtClean="0"/>
                    <a:t>시설물통합</a:t>
                  </a:r>
                  <a:r>
                    <a:rPr lang="en-US" altLang="ko-KR" sz="800" b="1" dirty="0" smtClean="0"/>
                    <a:t>DB</a:t>
                  </a:r>
                  <a:endParaRPr lang="ko-KR" altLang="en-US" sz="800" b="1" dirty="0"/>
                </a:p>
              </p:txBody>
            </p:sp>
          </p:grpSp>
          <p:grpSp>
            <p:nvGrpSpPr>
              <p:cNvPr id="390" name="그룹 144"/>
              <p:cNvGrpSpPr/>
              <p:nvPr/>
            </p:nvGrpSpPr>
            <p:grpSpPr>
              <a:xfrm>
                <a:off x="5947404" y="3626367"/>
                <a:ext cx="578218" cy="279528"/>
                <a:chOff x="2095480" y="3214686"/>
                <a:chExt cx="857256" cy="642942"/>
              </a:xfrm>
            </p:grpSpPr>
            <p:pic>
              <p:nvPicPr>
                <p:cNvPr id="391" name="Picture 85" descr="DB_3"/>
                <p:cNvPicPr preferRelativeResize="0"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5480" y="3214686"/>
                  <a:ext cx="857256" cy="642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92" name="TextBox 29"/>
                <p:cNvSpPr txBox="1"/>
                <p:nvPr/>
              </p:nvSpPr>
              <p:spPr>
                <a:xfrm>
                  <a:off x="2238356" y="3381098"/>
                  <a:ext cx="571504" cy="4286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b"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ko-KR" altLang="en-US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시설물</a:t>
                  </a:r>
                  <a:endParaRPr lang="en-US" altLang="ko-KR" sz="700" b="1" spc="-110" dirty="0" smtClean="0">
                    <a:ln w="0">
                      <a:solidFill>
                        <a:srgbClr val="0B4355">
                          <a:alpha val="0"/>
                        </a:srgbClr>
                      </a:solidFill>
                    </a:ln>
                    <a:latin typeface="+mn-ea"/>
                  </a:endParaRPr>
                </a:p>
                <a:p>
                  <a:pPr algn="ctr"/>
                  <a:r>
                    <a:rPr lang="en-US" altLang="ko-KR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(</a:t>
                  </a:r>
                  <a:r>
                    <a:rPr lang="ko-KR" altLang="en-US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전기</a:t>
                  </a:r>
                  <a:r>
                    <a:rPr lang="en-US" altLang="ko-KR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,</a:t>
                  </a:r>
                  <a:r>
                    <a:rPr lang="ko-KR" altLang="en-US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터널</a:t>
                  </a:r>
                  <a:r>
                    <a:rPr lang="en-US" altLang="ko-KR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)</a:t>
                  </a:r>
                  <a:endParaRPr lang="en-US" altLang="ko-KR" sz="700" b="1" spc="-110" dirty="0">
                    <a:ln w="0">
                      <a:solidFill>
                        <a:srgbClr val="0B4355">
                          <a:alpha val="0"/>
                        </a:srgbClr>
                      </a:solidFill>
                    </a:ln>
                    <a:latin typeface="+mn-ea"/>
                  </a:endParaRPr>
                </a:p>
              </p:txBody>
            </p:sp>
          </p:grpSp>
          <p:grpSp>
            <p:nvGrpSpPr>
              <p:cNvPr id="393" name="그룹 144"/>
              <p:cNvGrpSpPr/>
              <p:nvPr/>
            </p:nvGrpSpPr>
            <p:grpSpPr>
              <a:xfrm>
                <a:off x="6512544" y="3626367"/>
                <a:ext cx="578218" cy="279528"/>
                <a:chOff x="2095480" y="3214686"/>
                <a:chExt cx="857256" cy="642942"/>
              </a:xfrm>
            </p:grpSpPr>
            <p:pic>
              <p:nvPicPr>
                <p:cNvPr id="394" name="Picture 85" descr="DB_3"/>
                <p:cNvPicPr preferRelativeResize="0"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5480" y="3214686"/>
                  <a:ext cx="857256" cy="642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31" name="TextBox 29"/>
                <p:cNvSpPr txBox="1"/>
                <p:nvPr/>
              </p:nvSpPr>
              <p:spPr>
                <a:xfrm>
                  <a:off x="2238356" y="3296563"/>
                  <a:ext cx="571504" cy="4286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b"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ko-KR" altLang="en-US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제한차량</a:t>
                  </a:r>
                  <a:endParaRPr lang="en-US" altLang="ko-KR" sz="700" b="1" spc="-110" dirty="0">
                    <a:ln w="0">
                      <a:solidFill>
                        <a:srgbClr val="0B4355">
                          <a:alpha val="0"/>
                        </a:srgbClr>
                      </a:solidFill>
                    </a:ln>
                    <a:latin typeface="+mn-ea"/>
                  </a:endParaRPr>
                </a:p>
              </p:txBody>
            </p:sp>
          </p:grpSp>
          <p:grpSp>
            <p:nvGrpSpPr>
              <p:cNvPr id="432" name="그룹 144"/>
              <p:cNvGrpSpPr/>
              <p:nvPr/>
            </p:nvGrpSpPr>
            <p:grpSpPr>
              <a:xfrm>
                <a:off x="5947404" y="3933100"/>
                <a:ext cx="578218" cy="279528"/>
                <a:chOff x="2095480" y="3214686"/>
                <a:chExt cx="857256" cy="642942"/>
              </a:xfrm>
            </p:grpSpPr>
            <p:pic>
              <p:nvPicPr>
                <p:cNvPr id="433" name="Picture 85" descr="DB_3"/>
                <p:cNvPicPr preferRelativeResize="0"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5480" y="3214686"/>
                  <a:ext cx="857256" cy="642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34" name="TextBox 29"/>
                <p:cNvSpPr txBox="1"/>
                <p:nvPr/>
              </p:nvSpPr>
              <p:spPr>
                <a:xfrm>
                  <a:off x="2238356" y="3381098"/>
                  <a:ext cx="571504" cy="4286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b"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ko-KR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DW</a:t>
                  </a:r>
                </a:p>
                <a:p>
                  <a:pPr algn="ctr"/>
                  <a:r>
                    <a:rPr lang="en-US" altLang="ko-KR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(</a:t>
                  </a:r>
                  <a:r>
                    <a:rPr lang="ko-KR" altLang="en-US" sz="700" b="1" spc="-110" dirty="0" err="1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빅데이터</a:t>
                  </a:r>
                  <a:r>
                    <a:rPr lang="en-US" altLang="ko-KR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)</a:t>
                  </a:r>
                  <a:endParaRPr lang="en-US" altLang="ko-KR" sz="700" b="1" spc="-110" dirty="0">
                    <a:ln w="0">
                      <a:solidFill>
                        <a:srgbClr val="0B4355">
                          <a:alpha val="0"/>
                        </a:srgbClr>
                      </a:solidFill>
                    </a:ln>
                    <a:latin typeface="+mn-ea"/>
                  </a:endParaRPr>
                </a:p>
              </p:txBody>
            </p:sp>
          </p:grpSp>
          <p:grpSp>
            <p:nvGrpSpPr>
              <p:cNvPr id="435" name="그룹 144"/>
              <p:cNvGrpSpPr/>
              <p:nvPr/>
            </p:nvGrpSpPr>
            <p:grpSpPr>
              <a:xfrm>
                <a:off x="6512544" y="3933100"/>
                <a:ext cx="578218" cy="279528"/>
                <a:chOff x="2095480" y="3214686"/>
                <a:chExt cx="857256" cy="642942"/>
              </a:xfrm>
            </p:grpSpPr>
            <p:pic>
              <p:nvPicPr>
                <p:cNvPr id="436" name="Picture 85" descr="DB_3"/>
                <p:cNvPicPr preferRelativeResize="0"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95480" y="3214686"/>
                  <a:ext cx="857256" cy="64294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37" name="TextBox 29"/>
                <p:cNvSpPr txBox="1"/>
                <p:nvPr/>
              </p:nvSpPr>
              <p:spPr>
                <a:xfrm>
                  <a:off x="2238356" y="3296563"/>
                  <a:ext cx="571504" cy="42862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b"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ko-KR" altLang="en-US" sz="700" b="1" spc="-110" dirty="0" smtClean="0">
                      <a:ln w="0">
                        <a:solidFill>
                          <a:srgbClr val="0B4355">
                            <a:alpha val="0"/>
                          </a:srgbClr>
                        </a:solidFill>
                      </a:ln>
                      <a:latin typeface="+mn-ea"/>
                    </a:rPr>
                    <a:t>관제</a:t>
                  </a:r>
                  <a:endParaRPr lang="en-US" altLang="ko-KR" sz="700" b="1" spc="-110" dirty="0">
                    <a:ln w="0">
                      <a:solidFill>
                        <a:srgbClr val="0B4355">
                          <a:alpha val="0"/>
                        </a:srgbClr>
                      </a:solidFill>
                    </a:ln>
                    <a:latin typeface="+mn-ea"/>
                  </a:endParaRPr>
                </a:p>
              </p:txBody>
            </p:sp>
          </p:grpSp>
        </p:grpSp>
      </p:grpSp>
      <p:grpSp>
        <p:nvGrpSpPr>
          <p:cNvPr id="68" name="그룹 67"/>
          <p:cNvGrpSpPr/>
          <p:nvPr/>
        </p:nvGrpSpPr>
        <p:grpSpPr>
          <a:xfrm>
            <a:off x="3231732" y="4581128"/>
            <a:ext cx="1361228" cy="1313414"/>
            <a:chOff x="4486642" y="4583184"/>
            <a:chExt cx="1361228" cy="1313414"/>
          </a:xfrm>
        </p:grpSpPr>
        <p:sp>
          <p:nvSpPr>
            <p:cNvPr id="314" name="AutoShape 131"/>
            <p:cNvSpPr>
              <a:spLocks noChangeArrowheads="1"/>
            </p:cNvSpPr>
            <p:nvPr/>
          </p:nvSpPr>
          <p:spPr bwMode="auto">
            <a:xfrm>
              <a:off x="4554968" y="4583184"/>
              <a:ext cx="1196079" cy="1283477"/>
            </a:xfrm>
            <a:prstGeom prst="roundRect">
              <a:avLst>
                <a:gd name="adj" fmla="val 2558"/>
              </a:avLst>
            </a:prstGeom>
            <a:pattFill prst="dkUpDiag">
              <a:fgClr>
                <a:schemeClr val="accent2">
                  <a:lumMod val="40000"/>
                  <a:lumOff val="60000"/>
                </a:schemeClr>
              </a:fgClr>
              <a:bgClr>
                <a:schemeClr val="tx2">
                  <a:lumMod val="20000"/>
                  <a:lumOff val="80000"/>
                </a:schemeClr>
              </a:bgClr>
            </a:pattFill>
            <a:ln w="1905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25400">
                <a:bevelT w="0"/>
                <a:contourClr>
                  <a:schemeClr val="tx1">
                    <a:lumMod val="75000"/>
                    <a:lumOff val="25000"/>
                  </a:schemeClr>
                </a:contourClr>
              </a:sp3d>
            </a:bodyPr>
            <a:lstStyle/>
            <a:p>
              <a:endParaRPr lang="ko-KR" altLang="en-US" dirty="0"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grpSp>
          <p:nvGrpSpPr>
            <p:cNvPr id="11" name="그룹 10"/>
            <p:cNvGrpSpPr/>
            <p:nvPr/>
          </p:nvGrpSpPr>
          <p:grpSpPr>
            <a:xfrm>
              <a:off x="4486642" y="4638323"/>
              <a:ext cx="1361228" cy="1258275"/>
              <a:chOff x="4486642" y="2531652"/>
              <a:chExt cx="1361228" cy="1258275"/>
            </a:xfrm>
          </p:grpSpPr>
          <p:grpSp>
            <p:nvGrpSpPr>
              <p:cNvPr id="474" name="그룹 473"/>
              <p:cNvGrpSpPr/>
              <p:nvPr/>
            </p:nvGrpSpPr>
            <p:grpSpPr>
              <a:xfrm>
                <a:off x="4486642" y="2531652"/>
                <a:ext cx="1348759" cy="1258275"/>
                <a:chOff x="682145" y="1362616"/>
                <a:chExt cx="1348759" cy="1258275"/>
              </a:xfrm>
            </p:grpSpPr>
            <p:pic>
              <p:nvPicPr>
                <p:cNvPr id="497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840195" y="1367379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10" name="TextBox 509"/>
                <p:cNvSpPr txBox="1"/>
                <p:nvPr/>
              </p:nvSpPr>
              <p:spPr>
                <a:xfrm>
                  <a:off x="682145" y="1624513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n_PotWeb1</a:t>
                  </a:r>
                  <a:endParaRPr lang="ko-KR" altLang="en-US" sz="800" b="1" dirty="0"/>
                </a:p>
              </p:txBody>
            </p:sp>
            <p:sp>
              <p:nvSpPr>
                <p:cNvPr id="516" name="TextBox 515"/>
                <p:cNvSpPr txBox="1"/>
                <p:nvPr/>
              </p:nvSpPr>
              <p:spPr>
                <a:xfrm>
                  <a:off x="694542" y="2282337"/>
                  <a:ext cx="1267762" cy="338554"/>
                </a:xfrm>
                <a:prstGeom prst="rect">
                  <a:avLst/>
                </a:prstGeom>
                <a:noFill/>
              </p:spPr>
              <p:txBody>
                <a:bodyPr wrap="square" lIns="0" rIns="0" rtlCol="0">
                  <a:spAutoFit/>
                </a:bodyPr>
                <a:lstStyle/>
                <a:p>
                  <a:r>
                    <a:rPr lang="ko-KR" altLang="en-US" sz="800" b="1" u="sng" dirty="0" smtClean="0"/>
                    <a:t>도로</a:t>
                  </a:r>
                  <a:r>
                    <a:rPr lang="en-US" altLang="ko-KR" sz="800" b="1" u="sng" dirty="0" smtClean="0"/>
                    <a:t>/</a:t>
                  </a:r>
                  <a:r>
                    <a:rPr lang="ko-KR" altLang="en-US" sz="800" b="1" u="sng" dirty="0" smtClean="0"/>
                    <a:t>기술 통합포털</a:t>
                  </a:r>
                  <a:endParaRPr lang="en-US" altLang="ko-KR" sz="800" b="1" u="sng" dirty="0" smtClean="0"/>
                </a:p>
                <a:p>
                  <a:r>
                    <a:rPr lang="ko-KR" altLang="en-US" sz="800" dirty="0" smtClean="0"/>
                    <a:t>포털</a:t>
                  </a:r>
                  <a:r>
                    <a:rPr lang="en-US" altLang="ko-KR" sz="800" dirty="0" smtClean="0"/>
                    <a:t>,SSO </a:t>
                  </a:r>
                  <a:r>
                    <a:rPr lang="ko-KR" altLang="en-US" sz="800" dirty="0" smtClean="0"/>
                    <a:t>등</a:t>
                  </a:r>
                  <a:endParaRPr lang="ko-KR" altLang="en-US" sz="800" dirty="0"/>
                </a:p>
              </p:txBody>
            </p:sp>
            <p:pic>
              <p:nvPicPr>
                <p:cNvPr id="517" name="Picture 78" descr="24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58794"/>
                <a:stretch>
                  <a:fillRect/>
                </a:stretch>
              </p:blipFill>
              <p:spPr bwMode="auto">
                <a:xfrm>
                  <a:off x="1411396" y="1362616"/>
                  <a:ext cx="484007" cy="42486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518" name="TextBox 517"/>
                <p:cNvSpPr txBox="1"/>
                <p:nvPr/>
              </p:nvSpPr>
              <p:spPr>
                <a:xfrm>
                  <a:off x="1253346" y="1619750"/>
                  <a:ext cx="777558" cy="2154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800" b="1" dirty="0" smtClean="0"/>
                    <a:t>n_PotWeb2</a:t>
                  </a:r>
                  <a:endParaRPr lang="ko-KR" altLang="en-US" sz="800" b="1" dirty="0"/>
                </a:p>
              </p:txBody>
            </p:sp>
          </p:grpSp>
          <p:pic>
            <p:nvPicPr>
              <p:cNvPr id="51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4665919" y="3024088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0" name="TextBox 519"/>
              <p:cNvSpPr txBox="1"/>
              <p:nvPr/>
            </p:nvSpPr>
            <p:spPr>
              <a:xfrm>
                <a:off x="4507869" y="329966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n_PotWas1</a:t>
                </a:r>
                <a:endParaRPr lang="ko-KR" altLang="en-US" sz="800" b="1" dirty="0"/>
              </a:p>
            </p:txBody>
          </p:sp>
          <p:pic>
            <p:nvPicPr>
              <p:cNvPr id="521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5228362" y="3019325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2" name="TextBox 521"/>
              <p:cNvSpPr txBox="1"/>
              <p:nvPr/>
            </p:nvSpPr>
            <p:spPr>
              <a:xfrm>
                <a:off x="5070312" y="3294898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n_PotWas2</a:t>
                </a:r>
                <a:endParaRPr lang="ko-KR" altLang="en-US" sz="800" b="1" dirty="0"/>
              </a:p>
            </p:txBody>
          </p:sp>
        </p:grpSp>
      </p:grpSp>
      <p:cxnSp>
        <p:nvCxnSpPr>
          <p:cNvPr id="284" name="꺾인 연결선 283"/>
          <p:cNvCxnSpPr>
            <a:endCxn id="388" idx="0"/>
          </p:cNvCxnSpPr>
          <p:nvPr/>
        </p:nvCxnSpPr>
        <p:spPr bwMode="auto">
          <a:xfrm rot="16200000" flipH="1">
            <a:off x="4970925" y="2181581"/>
            <a:ext cx="452256" cy="153854"/>
          </a:xfrm>
          <a:prstGeom prst="bentConnector3">
            <a:avLst>
              <a:gd name="adj1" fmla="val 38206"/>
            </a:avLst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283" name="꺾인 연결선 282"/>
          <p:cNvCxnSpPr>
            <a:stCxn id="336" idx="2"/>
            <a:endCxn id="388" idx="0"/>
          </p:cNvCxnSpPr>
          <p:nvPr/>
        </p:nvCxnSpPr>
        <p:spPr bwMode="auto">
          <a:xfrm rot="16200000" flipH="1">
            <a:off x="4823780" y="2034436"/>
            <a:ext cx="432232" cy="468167"/>
          </a:xfrm>
          <a:prstGeom prst="bentConnector3">
            <a:avLst>
              <a:gd name="adj1" fmla="val 35896"/>
            </a:avLst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cxnSp>
        <p:nvCxnSpPr>
          <p:cNvPr id="523" name="꺾인 연결선 522"/>
          <p:cNvCxnSpPr>
            <a:endCxn id="388" idx="0"/>
          </p:cNvCxnSpPr>
          <p:nvPr/>
        </p:nvCxnSpPr>
        <p:spPr bwMode="auto">
          <a:xfrm rot="5400000">
            <a:off x="5522890" y="1672839"/>
            <a:ext cx="562888" cy="1060707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00BAFC"/>
            </a:solidFill>
            <a:prstDash val="dash"/>
            <a:round/>
            <a:headEnd type="none" w="med" len="med"/>
            <a:tailEnd type="triangle"/>
          </a:ln>
          <a:effectLst/>
        </p:spPr>
      </p:cxnSp>
      <p:grpSp>
        <p:nvGrpSpPr>
          <p:cNvPr id="77" name="그룹 76"/>
          <p:cNvGrpSpPr/>
          <p:nvPr/>
        </p:nvGrpSpPr>
        <p:grpSpPr>
          <a:xfrm>
            <a:off x="4575183" y="4810114"/>
            <a:ext cx="1433818" cy="865478"/>
            <a:chOff x="4575183" y="4810114"/>
            <a:chExt cx="1433818" cy="865478"/>
          </a:xfrm>
        </p:grpSpPr>
        <p:sp>
          <p:nvSpPr>
            <p:cNvPr id="275" name="AutoShape 131"/>
            <p:cNvSpPr>
              <a:spLocks noChangeArrowheads="1"/>
            </p:cNvSpPr>
            <p:nvPr/>
          </p:nvSpPr>
          <p:spPr bwMode="auto">
            <a:xfrm>
              <a:off x="4736385" y="5011979"/>
              <a:ext cx="1084894" cy="620340"/>
            </a:xfrm>
            <a:prstGeom prst="roundRect">
              <a:avLst>
                <a:gd name="adj" fmla="val 2558"/>
              </a:avLst>
            </a:prstGeom>
            <a:pattFill prst="dkUpDiag">
              <a:fgClr>
                <a:schemeClr val="accent2">
                  <a:lumMod val="40000"/>
                  <a:lumOff val="60000"/>
                </a:schemeClr>
              </a:fgClr>
              <a:bgClr>
                <a:schemeClr val="tx2">
                  <a:lumMod val="20000"/>
                  <a:lumOff val="80000"/>
                </a:schemeClr>
              </a:bgClr>
            </a:pattFill>
            <a:ln w="1905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25400">
                <a:bevelT w="0"/>
                <a:contourClr>
                  <a:schemeClr val="tx1">
                    <a:lumMod val="75000"/>
                    <a:lumOff val="25000"/>
                  </a:schemeClr>
                </a:contourClr>
              </a:sp3d>
            </a:bodyPr>
            <a:lstStyle/>
            <a:p>
              <a:endParaRPr lang="ko-KR" altLang="en-US" dirty="0"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50" name="TextBox 549"/>
            <p:cNvSpPr txBox="1"/>
            <p:nvPr/>
          </p:nvSpPr>
          <p:spPr>
            <a:xfrm>
              <a:off x="4575183" y="5438112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err="1" smtClean="0"/>
                <a:t>빅데이터</a:t>
              </a:r>
              <a:r>
                <a:rPr lang="ko-KR" altLang="en-US" sz="800" dirty="0" smtClean="0"/>
                <a:t> 분석서버</a:t>
              </a:r>
              <a:endParaRPr lang="ko-KR" altLang="en-US" sz="800" dirty="0"/>
            </a:p>
          </p:txBody>
        </p:sp>
        <p:sp>
          <p:nvSpPr>
            <p:cNvPr id="546" name="Rectangle 1166"/>
            <p:cNvSpPr>
              <a:spLocks noChangeArrowheads="1"/>
            </p:cNvSpPr>
            <p:nvPr/>
          </p:nvSpPr>
          <p:spPr bwMode="auto">
            <a:xfrm>
              <a:off x="4697620" y="4882585"/>
              <a:ext cx="1192412" cy="793007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47" name="AutoShape 39"/>
            <p:cNvSpPr>
              <a:spLocks noChangeArrowheads="1"/>
            </p:cNvSpPr>
            <p:nvPr/>
          </p:nvSpPr>
          <p:spPr bwMode="auto">
            <a:xfrm>
              <a:off x="4833363" y="4810114"/>
              <a:ext cx="863531" cy="1368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800" b="1" dirty="0" err="1" smtClean="0"/>
                <a:t>빅데이터</a:t>
              </a:r>
              <a:r>
                <a:rPr lang="ko-KR" altLang="en-US" sz="800" b="1" dirty="0" smtClean="0"/>
                <a:t> 시스템</a:t>
              </a:r>
              <a:endParaRPr lang="ko-KR" altLang="en-US" sz="800" b="1" dirty="0"/>
            </a:p>
          </p:txBody>
        </p:sp>
        <p:pic>
          <p:nvPicPr>
            <p:cNvPr id="626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4829033" y="5049689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27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5313040" y="5044926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9" name="TextBox 548"/>
            <p:cNvSpPr txBox="1"/>
            <p:nvPr/>
          </p:nvSpPr>
          <p:spPr>
            <a:xfrm>
              <a:off x="4659788" y="5300994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n_Big001</a:t>
              </a:r>
              <a:endParaRPr lang="ko-KR" altLang="en-US" sz="800" b="1" dirty="0"/>
            </a:p>
          </p:txBody>
        </p:sp>
        <p:sp>
          <p:nvSpPr>
            <p:cNvPr id="569" name="TextBox 568"/>
            <p:cNvSpPr txBox="1"/>
            <p:nvPr/>
          </p:nvSpPr>
          <p:spPr>
            <a:xfrm>
              <a:off x="5149314" y="5300994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n_Big002</a:t>
              </a:r>
              <a:endParaRPr lang="ko-KR" altLang="en-US" sz="800" b="1" dirty="0"/>
            </a:p>
          </p:txBody>
        </p:sp>
      </p:grpSp>
      <p:grpSp>
        <p:nvGrpSpPr>
          <p:cNvPr id="628" name="그룹 627"/>
          <p:cNvGrpSpPr/>
          <p:nvPr/>
        </p:nvGrpSpPr>
        <p:grpSpPr>
          <a:xfrm>
            <a:off x="4568400" y="5743942"/>
            <a:ext cx="1433818" cy="865478"/>
            <a:chOff x="4575183" y="4810114"/>
            <a:chExt cx="1433818" cy="865478"/>
          </a:xfrm>
        </p:grpSpPr>
        <p:sp>
          <p:nvSpPr>
            <p:cNvPr id="629" name="AutoShape 131"/>
            <p:cNvSpPr>
              <a:spLocks noChangeArrowheads="1"/>
            </p:cNvSpPr>
            <p:nvPr/>
          </p:nvSpPr>
          <p:spPr bwMode="auto">
            <a:xfrm>
              <a:off x="4736385" y="5011979"/>
              <a:ext cx="1084894" cy="620340"/>
            </a:xfrm>
            <a:prstGeom prst="roundRect">
              <a:avLst>
                <a:gd name="adj" fmla="val 2558"/>
              </a:avLst>
            </a:prstGeom>
            <a:pattFill prst="dkUpDiag">
              <a:fgClr>
                <a:schemeClr val="accent2">
                  <a:lumMod val="40000"/>
                  <a:lumOff val="60000"/>
                </a:schemeClr>
              </a:fgClr>
              <a:bgClr>
                <a:schemeClr val="tx2">
                  <a:lumMod val="20000"/>
                  <a:lumOff val="80000"/>
                </a:schemeClr>
              </a:bgClr>
            </a:pattFill>
            <a:ln w="1905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25400">
                <a:bevelT w="0"/>
                <a:contourClr>
                  <a:schemeClr val="tx1">
                    <a:lumMod val="75000"/>
                    <a:lumOff val="25000"/>
                  </a:schemeClr>
                </a:contourClr>
              </a:sp3d>
            </a:bodyPr>
            <a:lstStyle/>
            <a:p>
              <a:endParaRPr lang="ko-KR" altLang="en-US" dirty="0"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630" name="TextBox 629"/>
            <p:cNvSpPr txBox="1"/>
            <p:nvPr/>
          </p:nvSpPr>
          <p:spPr>
            <a:xfrm>
              <a:off x="4575183" y="5438112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/>
                <a:t>관제수집</a:t>
              </a:r>
              <a:r>
                <a:rPr lang="en-US" altLang="ko-KR" sz="800" dirty="0"/>
                <a:t>, </a:t>
              </a:r>
              <a:r>
                <a:rPr lang="ko-KR" altLang="en-US" sz="800" dirty="0" err="1"/>
                <a:t>대시보드</a:t>
              </a:r>
              <a:endParaRPr lang="ko-KR" altLang="en-US" sz="800" dirty="0"/>
            </a:p>
          </p:txBody>
        </p:sp>
        <p:sp>
          <p:nvSpPr>
            <p:cNvPr id="631" name="Rectangle 1166"/>
            <p:cNvSpPr>
              <a:spLocks noChangeArrowheads="1"/>
            </p:cNvSpPr>
            <p:nvPr/>
          </p:nvSpPr>
          <p:spPr bwMode="auto">
            <a:xfrm>
              <a:off x="4697620" y="4882585"/>
              <a:ext cx="1192412" cy="793007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632" name="AutoShape 39"/>
            <p:cNvSpPr>
              <a:spLocks noChangeArrowheads="1"/>
            </p:cNvSpPr>
            <p:nvPr/>
          </p:nvSpPr>
          <p:spPr bwMode="auto">
            <a:xfrm>
              <a:off x="4833363" y="4810114"/>
              <a:ext cx="863531" cy="1368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r>
                <a:rPr lang="ko-KR" altLang="en-US" sz="800" b="1" dirty="0"/>
                <a:t>통합관제 시스템</a:t>
              </a:r>
            </a:p>
          </p:txBody>
        </p:sp>
        <p:pic>
          <p:nvPicPr>
            <p:cNvPr id="633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4829033" y="5049689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4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5313040" y="5044926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" name="TextBox 634"/>
            <p:cNvSpPr txBox="1"/>
            <p:nvPr/>
          </p:nvSpPr>
          <p:spPr>
            <a:xfrm>
              <a:off x="4659788" y="5300994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/>
                <a:t>n_Mon001</a:t>
              </a:r>
              <a:endParaRPr lang="ko-KR" altLang="en-US" sz="800" b="1" dirty="0"/>
            </a:p>
          </p:txBody>
        </p:sp>
        <p:sp>
          <p:nvSpPr>
            <p:cNvPr id="636" name="TextBox 635"/>
            <p:cNvSpPr txBox="1"/>
            <p:nvPr/>
          </p:nvSpPr>
          <p:spPr>
            <a:xfrm>
              <a:off x="5149314" y="5300994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/>
                <a:t>n_Mon002</a:t>
              </a:r>
              <a:endParaRPr lang="ko-KR" altLang="en-US" sz="800" b="1" dirty="0"/>
            </a:p>
          </p:txBody>
        </p:sp>
      </p:grpSp>
      <p:sp>
        <p:nvSpPr>
          <p:cNvPr id="651" name="AutoShape 131"/>
          <p:cNvSpPr>
            <a:spLocks noChangeArrowheads="1"/>
          </p:cNvSpPr>
          <p:nvPr/>
        </p:nvSpPr>
        <p:spPr bwMode="auto">
          <a:xfrm>
            <a:off x="6070555" y="4602033"/>
            <a:ext cx="1555570" cy="1964114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2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79" name="그룹 78"/>
          <p:cNvGrpSpPr/>
          <p:nvPr/>
        </p:nvGrpSpPr>
        <p:grpSpPr>
          <a:xfrm>
            <a:off x="5936711" y="4408235"/>
            <a:ext cx="1821992" cy="2191276"/>
            <a:chOff x="5936711" y="4408235"/>
            <a:chExt cx="1821992" cy="2191276"/>
          </a:xfrm>
        </p:grpSpPr>
        <p:grpSp>
          <p:nvGrpSpPr>
            <p:cNvPr id="604" name="그룹 603"/>
            <p:cNvGrpSpPr/>
            <p:nvPr/>
          </p:nvGrpSpPr>
          <p:grpSpPr>
            <a:xfrm>
              <a:off x="6112233" y="4613953"/>
              <a:ext cx="1424137" cy="633668"/>
              <a:chOff x="6826330" y="976317"/>
              <a:chExt cx="1424137" cy="633668"/>
            </a:xfrm>
          </p:grpSpPr>
          <p:pic>
            <p:nvPicPr>
              <p:cNvPr id="607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7129058" y="980174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8" name="TextBox 607"/>
              <p:cNvSpPr txBox="1"/>
              <p:nvPr/>
            </p:nvSpPr>
            <p:spPr>
              <a:xfrm>
                <a:off x="6891233" y="123505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n_Col001</a:t>
                </a:r>
                <a:endParaRPr lang="ko-KR" altLang="en-US" sz="800" b="1" dirty="0"/>
              </a:p>
            </p:txBody>
          </p:sp>
          <p:sp>
            <p:nvSpPr>
              <p:cNvPr id="609" name="TextBox 608"/>
              <p:cNvSpPr txBox="1"/>
              <p:nvPr/>
            </p:nvSpPr>
            <p:spPr>
              <a:xfrm>
                <a:off x="6826330" y="1394541"/>
                <a:ext cx="142413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smtClean="0"/>
                  <a:t>통합수집서버</a:t>
                </a:r>
                <a:endParaRPr lang="ko-KR" altLang="en-US" sz="800" dirty="0"/>
              </a:p>
            </p:txBody>
          </p:sp>
          <p:pic>
            <p:nvPicPr>
              <p:cNvPr id="610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7587468" y="976317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1" name="TextBox 610"/>
              <p:cNvSpPr txBox="1"/>
              <p:nvPr/>
            </p:nvSpPr>
            <p:spPr>
              <a:xfrm>
                <a:off x="7349643" y="123119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n_Col002</a:t>
                </a:r>
                <a:endParaRPr lang="ko-KR" altLang="en-US" sz="800" b="1" dirty="0"/>
              </a:p>
            </p:txBody>
          </p:sp>
        </p:grpSp>
        <p:sp>
          <p:nvSpPr>
            <p:cNvPr id="605" name="Rectangle 1166"/>
            <p:cNvSpPr>
              <a:spLocks noChangeArrowheads="1"/>
            </p:cNvSpPr>
            <p:nvPr/>
          </p:nvSpPr>
          <p:spPr bwMode="auto">
            <a:xfrm>
              <a:off x="5986262" y="4473195"/>
              <a:ext cx="1772441" cy="2126316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606" name="AutoShape 39"/>
            <p:cNvSpPr>
              <a:spLocks noChangeArrowheads="1"/>
            </p:cNvSpPr>
            <p:nvPr/>
          </p:nvSpPr>
          <p:spPr bwMode="auto">
            <a:xfrm>
              <a:off x="6052689" y="4408235"/>
              <a:ext cx="1662816" cy="1368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ko-KR" sz="800" b="1" dirty="0" err="1" smtClean="0"/>
                <a:t>IoT</a:t>
              </a:r>
              <a:r>
                <a:rPr lang="en-US" altLang="ko-KR" sz="800" b="1" dirty="0" smtClean="0"/>
                <a:t> </a:t>
              </a:r>
              <a:r>
                <a:rPr lang="ko-KR" altLang="en-US" sz="800" b="1" dirty="0" smtClean="0"/>
                <a:t>플랫폼 시스템</a:t>
              </a:r>
              <a:endParaRPr lang="ko-KR" altLang="en-US" sz="800" b="1" dirty="0"/>
            </a:p>
          </p:txBody>
        </p:sp>
        <p:grpSp>
          <p:nvGrpSpPr>
            <p:cNvPr id="637" name="그룹 636"/>
            <p:cNvGrpSpPr/>
            <p:nvPr/>
          </p:nvGrpSpPr>
          <p:grpSpPr>
            <a:xfrm>
              <a:off x="6086543" y="5242523"/>
              <a:ext cx="1424137" cy="633668"/>
              <a:chOff x="6826330" y="976317"/>
              <a:chExt cx="1424137" cy="633668"/>
            </a:xfrm>
          </p:grpSpPr>
          <p:pic>
            <p:nvPicPr>
              <p:cNvPr id="638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7129058" y="980174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39" name="TextBox 638"/>
              <p:cNvSpPr txBox="1"/>
              <p:nvPr/>
            </p:nvSpPr>
            <p:spPr>
              <a:xfrm>
                <a:off x="6891233" y="1235052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master1</a:t>
                </a:r>
                <a:endParaRPr lang="ko-KR" altLang="en-US" sz="800" b="1" dirty="0"/>
              </a:p>
            </p:txBody>
          </p:sp>
          <p:sp>
            <p:nvSpPr>
              <p:cNvPr id="640" name="TextBox 639"/>
              <p:cNvSpPr txBox="1"/>
              <p:nvPr/>
            </p:nvSpPr>
            <p:spPr>
              <a:xfrm>
                <a:off x="6826330" y="1394541"/>
                <a:ext cx="142413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관리서버</a:t>
                </a:r>
                <a:endParaRPr lang="ko-KR" altLang="en-US" sz="800" dirty="0"/>
              </a:p>
            </p:txBody>
          </p:sp>
          <p:pic>
            <p:nvPicPr>
              <p:cNvPr id="641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7587468" y="976317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42" name="TextBox 641"/>
              <p:cNvSpPr txBox="1"/>
              <p:nvPr/>
            </p:nvSpPr>
            <p:spPr>
              <a:xfrm>
                <a:off x="7349643" y="123119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master2</a:t>
                </a:r>
                <a:endParaRPr lang="ko-KR" altLang="en-US" sz="800" b="1" dirty="0"/>
              </a:p>
            </p:txBody>
          </p:sp>
        </p:grpSp>
        <p:grpSp>
          <p:nvGrpSpPr>
            <p:cNvPr id="78" name="그룹 77"/>
            <p:cNvGrpSpPr/>
            <p:nvPr/>
          </p:nvGrpSpPr>
          <p:grpSpPr>
            <a:xfrm>
              <a:off x="6049143" y="5891051"/>
              <a:ext cx="1595529" cy="633668"/>
              <a:chOff x="6049143" y="5891051"/>
              <a:chExt cx="1595529" cy="633668"/>
            </a:xfrm>
          </p:grpSpPr>
          <p:pic>
            <p:nvPicPr>
              <p:cNvPr id="644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6174536" y="5894908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46" name="TextBox 645"/>
              <p:cNvSpPr txBox="1"/>
              <p:nvPr/>
            </p:nvSpPr>
            <p:spPr>
              <a:xfrm>
                <a:off x="6049143" y="6309275"/>
                <a:ext cx="1424137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데이터 </a:t>
                </a:r>
                <a:r>
                  <a:rPr lang="ko-KR" altLang="en-US" sz="800" dirty="0" err="1" smtClean="0"/>
                  <a:t>노드서버</a:t>
                </a:r>
                <a:endParaRPr lang="ko-KR" altLang="en-US" sz="800" dirty="0"/>
              </a:p>
            </p:txBody>
          </p:sp>
          <p:pic>
            <p:nvPicPr>
              <p:cNvPr id="647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6632946" y="5891051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48" name="TextBox 647"/>
              <p:cNvSpPr txBox="1"/>
              <p:nvPr/>
            </p:nvSpPr>
            <p:spPr>
              <a:xfrm>
                <a:off x="6395121" y="6145929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d_node2</a:t>
                </a:r>
                <a:endParaRPr lang="ko-KR" altLang="en-US" sz="800" b="1" dirty="0"/>
              </a:p>
            </p:txBody>
          </p:sp>
          <p:pic>
            <p:nvPicPr>
              <p:cNvPr id="649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7104939" y="5891051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50" name="TextBox 649"/>
              <p:cNvSpPr txBox="1"/>
              <p:nvPr/>
            </p:nvSpPr>
            <p:spPr>
              <a:xfrm>
                <a:off x="6867114" y="6145929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d_node3</a:t>
                </a:r>
                <a:endParaRPr lang="ko-KR" altLang="en-US" sz="800" b="1" dirty="0"/>
              </a:p>
            </p:txBody>
          </p:sp>
        </p:grpSp>
        <p:sp>
          <p:nvSpPr>
            <p:cNvPr id="645" name="TextBox 644"/>
            <p:cNvSpPr txBox="1"/>
            <p:nvPr/>
          </p:nvSpPr>
          <p:spPr>
            <a:xfrm>
              <a:off x="5936711" y="6149786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/>
                <a:t>d</a:t>
              </a:r>
              <a:r>
                <a:rPr lang="en-US" altLang="ko-KR" sz="800" b="1" dirty="0" smtClean="0"/>
                <a:t>_node1</a:t>
              </a:r>
              <a:endParaRPr lang="ko-KR" altLang="en-US" sz="800" b="1" dirty="0"/>
            </a:p>
          </p:txBody>
        </p:sp>
      </p:grpSp>
      <p:sp>
        <p:nvSpPr>
          <p:cNvPr id="308" name="AutoShape 131"/>
          <p:cNvSpPr>
            <a:spLocks noChangeArrowheads="1"/>
          </p:cNvSpPr>
          <p:nvPr/>
        </p:nvSpPr>
        <p:spPr bwMode="auto">
          <a:xfrm>
            <a:off x="4756638" y="4039329"/>
            <a:ext cx="501370" cy="476420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67" name="그룹 66"/>
          <p:cNvGrpSpPr/>
          <p:nvPr/>
        </p:nvGrpSpPr>
        <p:grpSpPr>
          <a:xfrm>
            <a:off x="4592960" y="3778681"/>
            <a:ext cx="1433818" cy="923603"/>
            <a:chOff x="7582404" y="6299179"/>
            <a:chExt cx="1433818" cy="923603"/>
          </a:xfrm>
        </p:grpSpPr>
        <p:grpSp>
          <p:nvGrpSpPr>
            <p:cNvPr id="468" name="그룹 467"/>
            <p:cNvGrpSpPr/>
            <p:nvPr/>
          </p:nvGrpSpPr>
          <p:grpSpPr>
            <a:xfrm>
              <a:off x="7582404" y="6566655"/>
              <a:ext cx="1433818" cy="634091"/>
              <a:chOff x="4632734" y="224622"/>
              <a:chExt cx="1433818" cy="634091"/>
            </a:xfrm>
          </p:grpSpPr>
          <p:pic>
            <p:nvPicPr>
              <p:cNvPr id="469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4911370" y="224622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0" name="TextBox 469"/>
              <p:cNvSpPr txBox="1"/>
              <p:nvPr/>
            </p:nvSpPr>
            <p:spPr>
              <a:xfrm>
                <a:off x="4673545" y="479500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tmswas1</a:t>
                </a:r>
                <a:endParaRPr lang="ko-KR" altLang="en-US" sz="800" b="1" dirty="0"/>
              </a:p>
            </p:txBody>
          </p:sp>
          <p:sp>
            <p:nvSpPr>
              <p:cNvPr id="471" name="TextBox 470"/>
              <p:cNvSpPr txBox="1"/>
              <p:nvPr/>
            </p:nvSpPr>
            <p:spPr>
              <a:xfrm>
                <a:off x="4632734" y="643269"/>
                <a:ext cx="143381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터널관리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전기시설물관리</a:t>
                </a:r>
                <a:endParaRPr lang="ko-KR" altLang="en-US" sz="800" dirty="0"/>
              </a:p>
            </p:txBody>
          </p:sp>
          <p:pic>
            <p:nvPicPr>
              <p:cNvPr id="472" name="Picture 23" descr="국민-단체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0213" t="13544" r="10213" b="4453"/>
              <a:stretch>
                <a:fillRect/>
              </a:stretch>
            </p:blipFill>
            <p:spPr bwMode="auto">
              <a:xfrm>
                <a:off x="5400896" y="224622"/>
                <a:ext cx="307342" cy="42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73" name="TextBox 472"/>
              <p:cNvSpPr txBox="1"/>
              <p:nvPr/>
            </p:nvSpPr>
            <p:spPr>
              <a:xfrm>
                <a:off x="5163071" y="479500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tmswas2</a:t>
                </a:r>
                <a:endParaRPr lang="ko-KR" altLang="en-US" sz="800" b="1" dirty="0"/>
              </a:p>
            </p:txBody>
          </p:sp>
        </p:grpSp>
        <p:sp>
          <p:nvSpPr>
            <p:cNvPr id="558" name="Rectangle 1166"/>
            <p:cNvSpPr>
              <a:spLocks noChangeArrowheads="1"/>
            </p:cNvSpPr>
            <p:nvPr/>
          </p:nvSpPr>
          <p:spPr bwMode="auto">
            <a:xfrm>
              <a:off x="7704841" y="6429775"/>
              <a:ext cx="1192412" cy="793007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564" name="AutoShape 39"/>
            <p:cNvSpPr>
              <a:spLocks noChangeArrowheads="1"/>
            </p:cNvSpPr>
            <p:nvPr/>
          </p:nvSpPr>
          <p:spPr bwMode="auto">
            <a:xfrm>
              <a:off x="7840584" y="6299179"/>
              <a:ext cx="863531" cy="23053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800" b="1" dirty="0" smtClean="0"/>
                <a:t>시설물 원격</a:t>
              </a:r>
              <a:endParaRPr lang="en-US" altLang="ko-KR" sz="800" b="1" dirty="0" smtClean="0"/>
            </a:p>
            <a:p>
              <a:pPr algn="ctr">
                <a:defRPr/>
              </a:pPr>
              <a:r>
                <a:rPr lang="ko-KR" altLang="en-US" sz="800" b="1" dirty="0" smtClean="0"/>
                <a:t>관리시스템</a:t>
              </a:r>
              <a:endParaRPr lang="ko-KR" altLang="en-US" sz="800" b="1" dirty="0"/>
            </a:p>
          </p:txBody>
        </p:sp>
      </p:grpSp>
      <p:grpSp>
        <p:nvGrpSpPr>
          <p:cNvPr id="317" name="그룹 316"/>
          <p:cNvGrpSpPr/>
          <p:nvPr/>
        </p:nvGrpSpPr>
        <p:grpSpPr>
          <a:xfrm>
            <a:off x="3224808" y="3456383"/>
            <a:ext cx="1384723" cy="1073643"/>
            <a:chOff x="3227896" y="2317849"/>
            <a:chExt cx="1384723" cy="1073643"/>
          </a:xfrm>
        </p:grpSpPr>
        <p:grpSp>
          <p:nvGrpSpPr>
            <p:cNvPr id="318" name="그룹 226"/>
            <p:cNvGrpSpPr>
              <a:grpSpLocks noChangeAspect="1"/>
            </p:cNvGrpSpPr>
            <p:nvPr/>
          </p:nvGrpSpPr>
          <p:grpSpPr bwMode="auto">
            <a:xfrm>
              <a:off x="3702118" y="2317849"/>
              <a:ext cx="346834" cy="494743"/>
              <a:chOff x="4666726" y="1572005"/>
              <a:chExt cx="1190728" cy="1698525"/>
            </a:xfrm>
          </p:grpSpPr>
          <p:pic>
            <p:nvPicPr>
              <p:cNvPr id="321" name="Picture 190" descr="Server sm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666726" y="1572005"/>
                <a:ext cx="1012119" cy="1457079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2" name="Picture 4" descr="https://cdn0.iconfinder.com/data/icons/small-n-flat/24/678113-database-128.png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5117949" y="2531022"/>
                <a:ext cx="739505" cy="739508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319" name="TextBox 318"/>
            <p:cNvSpPr txBox="1"/>
            <p:nvPr/>
          </p:nvSpPr>
          <p:spPr>
            <a:xfrm>
              <a:off x="3489291" y="2659598"/>
              <a:ext cx="87376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p780-b3</a:t>
              </a:r>
            </a:p>
            <a:p>
              <a:r>
                <a:rPr lang="ko-KR" altLang="en-US" sz="800" b="1" dirty="0"/>
                <a:t>통</a:t>
              </a:r>
              <a:r>
                <a:rPr lang="ko-KR" altLang="en-US" sz="800" b="1" dirty="0" smtClean="0"/>
                <a:t>합업무</a:t>
              </a:r>
              <a:r>
                <a:rPr lang="en-US" altLang="ko-KR" sz="800" b="1" dirty="0" smtClean="0"/>
                <a:t>DB</a:t>
              </a:r>
              <a:endParaRPr lang="ko-KR" altLang="en-US" sz="800" b="1" dirty="0"/>
            </a:p>
          </p:txBody>
        </p:sp>
        <p:sp>
          <p:nvSpPr>
            <p:cNvPr id="320" name="TextBox 319"/>
            <p:cNvSpPr txBox="1"/>
            <p:nvPr/>
          </p:nvSpPr>
          <p:spPr>
            <a:xfrm>
              <a:off x="3227896" y="2929827"/>
              <a:ext cx="1384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건설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유지관리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재난</a:t>
              </a:r>
              <a:r>
                <a:rPr lang="en-US" altLang="ko-KR" sz="800" dirty="0" smtClean="0"/>
                <a:t> /</a:t>
              </a:r>
            </a:p>
            <a:p>
              <a:r>
                <a:rPr lang="ko-KR" altLang="en-US" sz="800" dirty="0" smtClean="0"/>
                <a:t>오수처리</a:t>
              </a:r>
              <a:r>
                <a:rPr lang="en-US" altLang="ko-KR" sz="800" dirty="0" smtClean="0"/>
                <a:t>,</a:t>
              </a:r>
              <a:r>
                <a:rPr lang="ko-KR" altLang="en-US" sz="800" dirty="0" smtClean="0"/>
                <a:t>노면온도예측 </a:t>
              </a:r>
              <a:r>
                <a:rPr lang="ko-KR" altLang="en-US" sz="800" dirty="0"/>
                <a:t>등</a:t>
              </a:r>
              <a:r>
                <a:rPr lang="ko-KR" altLang="en-US" sz="800" dirty="0" smtClean="0"/>
                <a:t> </a:t>
              </a:r>
              <a:r>
                <a:rPr lang="en-US" altLang="ko-KR" sz="800" dirty="0" smtClean="0"/>
                <a:t>/ </a:t>
              </a:r>
              <a:r>
                <a:rPr lang="ko-KR" altLang="en-US" sz="800" dirty="0" smtClean="0"/>
                <a:t>정보통신시설관리시스템</a:t>
              </a:r>
              <a:endParaRPr lang="ko-KR" altLang="en-US" sz="800" dirty="0"/>
            </a:p>
          </p:txBody>
        </p:sp>
      </p:grpSp>
      <p:sp>
        <p:nvSpPr>
          <p:cNvPr id="440" name="AutoShape 131"/>
          <p:cNvSpPr>
            <a:spLocks noChangeArrowheads="1"/>
          </p:cNvSpPr>
          <p:nvPr/>
        </p:nvSpPr>
        <p:spPr bwMode="auto">
          <a:xfrm>
            <a:off x="767133" y="5539861"/>
            <a:ext cx="2223603" cy="675735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2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71" name="AutoShape 131"/>
          <p:cNvSpPr>
            <a:spLocks noChangeArrowheads="1"/>
          </p:cNvSpPr>
          <p:nvPr/>
        </p:nvSpPr>
        <p:spPr bwMode="auto">
          <a:xfrm>
            <a:off x="779482" y="2943994"/>
            <a:ext cx="2162760" cy="509159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371" name="그룹 370"/>
          <p:cNvGrpSpPr/>
          <p:nvPr/>
        </p:nvGrpSpPr>
        <p:grpSpPr>
          <a:xfrm>
            <a:off x="663498" y="2988260"/>
            <a:ext cx="2394600" cy="613865"/>
            <a:chOff x="1898700" y="178154"/>
            <a:chExt cx="2394600" cy="613865"/>
          </a:xfrm>
        </p:grpSpPr>
        <p:grpSp>
          <p:nvGrpSpPr>
            <p:cNvPr id="372" name="그룹 371"/>
            <p:cNvGrpSpPr/>
            <p:nvPr/>
          </p:nvGrpSpPr>
          <p:grpSpPr>
            <a:xfrm>
              <a:off x="2995358" y="178154"/>
              <a:ext cx="1297942" cy="472578"/>
              <a:chOff x="516144" y="1400631"/>
              <a:chExt cx="1297942" cy="472578"/>
            </a:xfrm>
          </p:grpSpPr>
          <p:pic>
            <p:nvPicPr>
              <p:cNvPr id="37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674194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0" name="TextBox 379"/>
              <p:cNvSpPr txBox="1"/>
              <p:nvPr/>
            </p:nvSpPr>
            <p:spPr>
              <a:xfrm>
                <a:off x="516144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cclwas002</a:t>
                </a:r>
                <a:endParaRPr lang="ko-KR" altLang="en-US" sz="800" b="1" dirty="0"/>
              </a:p>
            </p:txBody>
          </p:sp>
          <p:pic>
            <p:nvPicPr>
              <p:cNvPr id="381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194578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2" name="TextBox 381"/>
              <p:cNvSpPr txBox="1"/>
              <p:nvPr/>
            </p:nvSpPr>
            <p:spPr>
              <a:xfrm>
                <a:off x="1036528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cclwas004</a:t>
                </a:r>
                <a:endParaRPr lang="ko-KR" altLang="en-US" sz="800" b="1" dirty="0"/>
              </a:p>
            </p:txBody>
          </p:sp>
        </p:grpSp>
        <p:grpSp>
          <p:nvGrpSpPr>
            <p:cNvPr id="373" name="그룹 372"/>
            <p:cNvGrpSpPr/>
            <p:nvPr/>
          </p:nvGrpSpPr>
          <p:grpSpPr>
            <a:xfrm>
              <a:off x="1898700" y="183465"/>
              <a:ext cx="2278743" cy="608554"/>
              <a:chOff x="682145" y="1400631"/>
              <a:chExt cx="2278743" cy="608554"/>
            </a:xfrm>
          </p:grpSpPr>
          <p:pic>
            <p:nvPicPr>
              <p:cNvPr id="374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5" name="TextBox 374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cclweb002</a:t>
                </a:r>
                <a:endParaRPr lang="ko-KR" altLang="en-US" sz="800" b="1" dirty="0"/>
              </a:p>
            </p:txBody>
          </p:sp>
          <p:sp>
            <p:nvSpPr>
              <p:cNvPr id="376" name="TextBox 375"/>
              <p:cNvSpPr txBox="1"/>
              <p:nvPr/>
            </p:nvSpPr>
            <p:spPr>
              <a:xfrm>
                <a:off x="771139" y="1793741"/>
                <a:ext cx="218974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기술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설계도서</a:t>
                </a:r>
                <a:r>
                  <a:rPr lang="en-US" altLang="ko-KR" sz="800" dirty="0" smtClean="0"/>
                  <a:t>, </a:t>
                </a:r>
                <a:r>
                  <a:rPr lang="en-US" altLang="ko-KR" sz="800" b="1" dirty="0" smtClean="0"/>
                  <a:t>IDM</a:t>
                </a:r>
                <a:endParaRPr lang="ko-KR" altLang="en-US" sz="800" b="1" dirty="0"/>
              </a:p>
            </p:txBody>
          </p:sp>
          <p:pic>
            <p:nvPicPr>
              <p:cNvPr id="37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391647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8" name="TextBox 377"/>
              <p:cNvSpPr txBox="1"/>
              <p:nvPr/>
            </p:nvSpPr>
            <p:spPr>
              <a:xfrm>
                <a:off x="1233597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cclweb004</a:t>
                </a:r>
                <a:endParaRPr lang="ko-KR" altLang="en-US" sz="800" b="1" dirty="0"/>
              </a:p>
            </p:txBody>
          </p:sp>
        </p:grpSp>
      </p:grpSp>
      <p:grpSp>
        <p:nvGrpSpPr>
          <p:cNvPr id="395" name="그룹 394"/>
          <p:cNvGrpSpPr/>
          <p:nvPr/>
        </p:nvGrpSpPr>
        <p:grpSpPr>
          <a:xfrm>
            <a:off x="663498" y="3559145"/>
            <a:ext cx="2402764" cy="602635"/>
            <a:chOff x="1898700" y="161826"/>
            <a:chExt cx="2402764" cy="602635"/>
          </a:xfrm>
        </p:grpSpPr>
        <p:grpSp>
          <p:nvGrpSpPr>
            <p:cNvPr id="396" name="그룹 395"/>
            <p:cNvGrpSpPr/>
            <p:nvPr/>
          </p:nvGrpSpPr>
          <p:grpSpPr>
            <a:xfrm>
              <a:off x="2987194" y="161826"/>
              <a:ext cx="1314270" cy="480742"/>
              <a:chOff x="507980" y="1384303"/>
              <a:chExt cx="1314270" cy="480742"/>
            </a:xfrm>
          </p:grpSpPr>
          <p:pic>
            <p:nvPicPr>
              <p:cNvPr id="403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666030" y="1392467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4" name="TextBox 403"/>
              <p:cNvSpPr txBox="1"/>
              <p:nvPr/>
            </p:nvSpPr>
            <p:spPr>
              <a:xfrm>
                <a:off x="507980" y="164960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cclwas005</a:t>
                </a:r>
                <a:endParaRPr lang="ko-KR" altLang="en-US" sz="800" b="1" dirty="0"/>
              </a:p>
            </p:txBody>
          </p:sp>
          <p:pic>
            <p:nvPicPr>
              <p:cNvPr id="40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202742" y="1384303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6" name="TextBox 405"/>
              <p:cNvSpPr txBox="1"/>
              <p:nvPr/>
            </p:nvSpPr>
            <p:spPr>
              <a:xfrm>
                <a:off x="1044692" y="1641437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cclwas006</a:t>
                </a:r>
                <a:endParaRPr lang="ko-KR" altLang="en-US" sz="800" b="1" dirty="0"/>
              </a:p>
            </p:txBody>
          </p:sp>
        </p:grpSp>
        <p:grpSp>
          <p:nvGrpSpPr>
            <p:cNvPr id="397" name="그룹 396"/>
            <p:cNvGrpSpPr/>
            <p:nvPr/>
          </p:nvGrpSpPr>
          <p:grpSpPr>
            <a:xfrm>
              <a:off x="1898700" y="175301"/>
              <a:ext cx="2267263" cy="589160"/>
              <a:chOff x="682145" y="1392467"/>
              <a:chExt cx="2267263" cy="589160"/>
            </a:xfrm>
          </p:grpSpPr>
          <p:pic>
            <p:nvPicPr>
              <p:cNvPr id="398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99" name="TextBox 398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cclweb005</a:t>
                </a:r>
                <a:endParaRPr lang="ko-KR" altLang="en-US" sz="800" b="1" dirty="0"/>
              </a:p>
            </p:txBody>
          </p:sp>
          <p:sp>
            <p:nvSpPr>
              <p:cNvPr id="400" name="TextBox 399"/>
              <p:cNvSpPr txBox="1"/>
              <p:nvPr/>
            </p:nvSpPr>
            <p:spPr>
              <a:xfrm>
                <a:off x="798129" y="1766183"/>
                <a:ext cx="215127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 smtClean="0"/>
                  <a:t>재난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기상관리 </a:t>
                </a:r>
                <a:r>
                  <a:rPr lang="en-US" altLang="ko-KR" sz="800" dirty="0" smtClean="0"/>
                  <a:t>WEB/WAS</a:t>
                </a:r>
                <a:endParaRPr lang="ko-KR" altLang="en-US" sz="800" dirty="0"/>
              </a:p>
            </p:txBody>
          </p:sp>
          <p:pic>
            <p:nvPicPr>
              <p:cNvPr id="401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383483" y="1392467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02" name="TextBox 401"/>
              <p:cNvSpPr txBox="1"/>
              <p:nvPr/>
            </p:nvSpPr>
            <p:spPr>
              <a:xfrm>
                <a:off x="1225433" y="164960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cclweb006</a:t>
                </a:r>
                <a:endParaRPr lang="ko-KR" altLang="en-US" sz="800" b="1" dirty="0"/>
              </a:p>
            </p:txBody>
          </p:sp>
        </p:grpSp>
      </p:grpSp>
      <p:grpSp>
        <p:nvGrpSpPr>
          <p:cNvPr id="351" name="그룹 350"/>
          <p:cNvGrpSpPr/>
          <p:nvPr/>
        </p:nvGrpSpPr>
        <p:grpSpPr>
          <a:xfrm>
            <a:off x="690481" y="6228804"/>
            <a:ext cx="1425293" cy="616765"/>
            <a:chOff x="645393" y="1392467"/>
            <a:chExt cx="1425293" cy="616765"/>
          </a:xfrm>
        </p:grpSpPr>
        <p:pic>
          <p:nvPicPr>
            <p:cNvPr id="352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3" name="TextBox 352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capisvr1</a:t>
              </a:r>
              <a:endParaRPr lang="ko-KR" altLang="en-US" sz="800" b="1" dirty="0"/>
            </a:p>
          </p:txBody>
        </p:sp>
        <p:sp>
          <p:nvSpPr>
            <p:cNvPr id="354" name="TextBox 353"/>
            <p:cNvSpPr txBox="1"/>
            <p:nvPr/>
          </p:nvSpPr>
          <p:spPr>
            <a:xfrm>
              <a:off x="645393" y="1793788"/>
              <a:ext cx="142529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 smtClean="0"/>
                <a:t>Hi-</a:t>
              </a:r>
              <a:r>
                <a:rPr lang="ko-KR" altLang="en-US" sz="800" dirty="0" smtClean="0"/>
                <a:t>유지관리 </a:t>
              </a:r>
              <a:r>
                <a:rPr lang="en-US" altLang="ko-KR" sz="800" dirty="0" smtClean="0"/>
                <a:t>MAP API</a:t>
              </a:r>
              <a:r>
                <a:rPr lang="ko-KR" altLang="en-US" sz="800" dirty="0"/>
                <a:t> </a:t>
              </a:r>
              <a:r>
                <a:rPr lang="ko-KR" altLang="en-US" sz="800" dirty="0" smtClean="0"/>
                <a:t>서버</a:t>
              </a:r>
              <a:endParaRPr lang="ko-KR" altLang="en-US" sz="800" dirty="0"/>
            </a:p>
          </p:txBody>
        </p:sp>
        <p:pic>
          <p:nvPicPr>
            <p:cNvPr id="355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357228" y="1392467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6" name="TextBox 355"/>
            <p:cNvSpPr txBox="1"/>
            <p:nvPr/>
          </p:nvSpPr>
          <p:spPr>
            <a:xfrm>
              <a:off x="1199178" y="1649601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capisvr2</a:t>
              </a:r>
              <a:endParaRPr lang="ko-KR" altLang="en-US" sz="800" b="1" dirty="0"/>
            </a:p>
          </p:txBody>
        </p:sp>
      </p:grpSp>
      <p:grpSp>
        <p:nvGrpSpPr>
          <p:cNvPr id="419" name="그룹 418"/>
          <p:cNvGrpSpPr/>
          <p:nvPr/>
        </p:nvGrpSpPr>
        <p:grpSpPr>
          <a:xfrm>
            <a:off x="652169" y="4854248"/>
            <a:ext cx="2422257" cy="728642"/>
            <a:chOff x="1898700" y="161826"/>
            <a:chExt cx="2422257" cy="728642"/>
          </a:xfrm>
        </p:grpSpPr>
        <p:grpSp>
          <p:nvGrpSpPr>
            <p:cNvPr id="420" name="그룹 419"/>
            <p:cNvGrpSpPr/>
            <p:nvPr/>
          </p:nvGrpSpPr>
          <p:grpSpPr>
            <a:xfrm>
              <a:off x="3006687" y="161826"/>
              <a:ext cx="1314270" cy="480742"/>
              <a:chOff x="527473" y="1384303"/>
              <a:chExt cx="1314270" cy="480742"/>
            </a:xfrm>
          </p:grpSpPr>
          <p:pic>
            <p:nvPicPr>
              <p:cNvPr id="42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685523" y="1392467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8" name="TextBox 427"/>
              <p:cNvSpPr txBox="1"/>
              <p:nvPr/>
            </p:nvSpPr>
            <p:spPr>
              <a:xfrm>
                <a:off x="527473" y="164960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cclwas009</a:t>
                </a:r>
                <a:endParaRPr lang="ko-KR" altLang="en-US" sz="800" b="1" dirty="0"/>
              </a:p>
            </p:txBody>
          </p:sp>
          <p:pic>
            <p:nvPicPr>
              <p:cNvPr id="42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222235" y="1384303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30" name="TextBox 429"/>
              <p:cNvSpPr txBox="1"/>
              <p:nvPr/>
            </p:nvSpPr>
            <p:spPr>
              <a:xfrm>
                <a:off x="1064185" y="1641437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cclwas010</a:t>
                </a:r>
                <a:endParaRPr lang="ko-KR" altLang="en-US" sz="800" b="1" dirty="0"/>
              </a:p>
            </p:txBody>
          </p:sp>
        </p:grpSp>
        <p:grpSp>
          <p:nvGrpSpPr>
            <p:cNvPr id="421" name="그룹 420"/>
            <p:cNvGrpSpPr/>
            <p:nvPr/>
          </p:nvGrpSpPr>
          <p:grpSpPr>
            <a:xfrm>
              <a:off x="1898700" y="175301"/>
              <a:ext cx="2294791" cy="715167"/>
              <a:chOff x="682145" y="1392467"/>
              <a:chExt cx="2294791" cy="715167"/>
            </a:xfrm>
          </p:grpSpPr>
          <p:pic>
            <p:nvPicPr>
              <p:cNvPr id="42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3" name="TextBox 422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cclweb009</a:t>
                </a:r>
                <a:endParaRPr lang="ko-KR" altLang="en-US" sz="800" b="1" dirty="0"/>
              </a:p>
            </p:txBody>
          </p:sp>
          <p:sp>
            <p:nvSpPr>
              <p:cNvPr id="424" name="TextBox 423"/>
              <p:cNvSpPr txBox="1"/>
              <p:nvPr/>
            </p:nvSpPr>
            <p:spPr>
              <a:xfrm>
                <a:off x="782468" y="1769080"/>
                <a:ext cx="21944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유지관리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교통</a:t>
                </a:r>
                <a:r>
                  <a:rPr lang="en-US" altLang="ko-KR" sz="800" dirty="0" smtClean="0"/>
                  <a:t>) </a:t>
                </a:r>
                <a:r>
                  <a:rPr lang="ko-KR" altLang="en-US" sz="800" dirty="0" smtClean="0"/>
                  <a:t>정보통신시설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smtClean="0"/>
                  <a:t>노면온도예측</a:t>
                </a:r>
                <a:r>
                  <a:rPr lang="en-US" altLang="ko-KR" sz="800" dirty="0" smtClean="0"/>
                  <a:t>, </a:t>
                </a:r>
                <a:r>
                  <a:rPr lang="ko-KR" altLang="en-US" sz="800" dirty="0" err="1" smtClean="0"/>
                  <a:t>원클릭상황관리</a:t>
                </a:r>
                <a:endParaRPr lang="ko-KR" altLang="en-US" sz="800" dirty="0"/>
              </a:p>
            </p:txBody>
          </p:sp>
          <p:pic>
            <p:nvPicPr>
              <p:cNvPr id="42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396610" y="1392467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6" name="TextBox 425"/>
              <p:cNvSpPr txBox="1"/>
              <p:nvPr/>
            </p:nvSpPr>
            <p:spPr>
              <a:xfrm>
                <a:off x="1238560" y="164960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cclweb010</a:t>
                </a:r>
                <a:endParaRPr lang="ko-KR" altLang="en-US" sz="800" b="1" dirty="0"/>
              </a:p>
            </p:txBody>
          </p:sp>
        </p:grpSp>
      </p:grpSp>
      <p:grpSp>
        <p:nvGrpSpPr>
          <p:cNvPr id="443" name="그룹 442"/>
          <p:cNvGrpSpPr/>
          <p:nvPr/>
        </p:nvGrpSpPr>
        <p:grpSpPr>
          <a:xfrm>
            <a:off x="1894674" y="6233848"/>
            <a:ext cx="1433818" cy="611721"/>
            <a:chOff x="645393" y="1392467"/>
            <a:chExt cx="1433818" cy="611721"/>
          </a:xfrm>
        </p:grpSpPr>
        <p:pic>
          <p:nvPicPr>
            <p:cNvPr id="444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840195" y="1400631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5" name="TextBox 444"/>
            <p:cNvSpPr txBox="1"/>
            <p:nvPr/>
          </p:nvSpPr>
          <p:spPr>
            <a:xfrm>
              <a:off x="682145" y="1657765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mapsvr1</a:t>
              </a:r>
              <a:endParaRPr lang="ko-KR" altLang="en-US" sz="800" b="1" dirty="0"/>
            </a:p>
          </p:txBody>
        </p:sp>
        <p:sp>
          <p:nvSpPr>
            <p:cNvPr id="446" name="TextBox 445"/>
            <p:cNvSpPr txBox="1"/>
            <p:nvPr/>
          </p:nvSpPr>
          <p:spPr>
            <a:xfrm>
              <a:off x="645393" y="1788744"/>
              <a:ext cx="143381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 smtClean="0"/>
                <a:t>전자지도</a:t>
              </a:r>
              <a:r>
                <a:rPr lang="en-US" altLang="ko-KR" sz="800" dirty="0" smtClean="0"/>
                <a:t>, Map </a:t>
              </a:r>
              <a:r>
                <a:rPr lang="ko-KR" altLang="en-US" sz="800" dirty="0" smtClean="0"/>
                <a:t>관리</a:t>
              </a:r>
              <a:endParaRPr lang="ko-KR" altLang="en-US" sz="800" dirty="0"/>
            </a:p>
          </p:txBody>
        </p:sp>
        <p:pic>
          <p:nvPicPr>
            <p:cNvPr id="447" name="Picture 78" descr="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8794"/>
            <a:stretch>
              <a:fillRect/>
            </a:stretch>
          </p:blipFill>
          <p:spPr bwMode="auto">
            <a:xfrm>
              <a:off x="1356483" y="1392467"/>
              <a:ext cx="484007" cy="424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8" name="TextBox 447"/>
            <p:cNvSpPr txBox="1"/>
            <p:nvPr/>
          </p:nvSpPr>
          <p:spPr>
            <a:xfrm>
              <a:off x="1198433" y="1649601"/>
              <a:ext cx="777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b="1" dirty="0" smtClean="0"/>
                <a:t>mapsvr2</a:t>
              </a:r>
              <a:endParaRPr lang="ko-KR" altLang="en-US" sz="800" b="1" dirty="0"/>
            </a:p>
          </p:txBody>
        </p:sp>
      </p:grpSp>
      <p:sp>
        <p:nvSpPr>
          <p:cNvPr id="562" name="AutoShape 39"/>
          <p:cNvSpPr>
            <a:spLocks noChangeArrowheads="1"/>
          </p:cNvSpPr>
          <p:nvPr/>
        </p:nvSpPr>
        <p:spPr bwMode="auto">
          <a:xfrm>
            <a:off x="1800490" y="2199467"/>
            <a:ext cx="1496326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(</a:t>
            </a:r>
            <a:r>
              <a:rPr lang="ko-KR" altLang="en-US" sz="800" b="1" dirty="0" smtClean="0"/>
              <a:t>가칭</a:t>
            </a:r>
            <a:r>
              <a:rPr lang="en-US" altLang="ko-KR" sz="800" b="1" dirty="0" smtClean="0"/>
              <a:t>)</a:t>
            </a:r>
            <a:r>
              <a:rPr lang="ko-KR" altLang="en-US" sz="800" b="1" dirty="0" smtClean="0"/>
              <a:t>통합 업무 관리시스템</a:t>
            </a:r>
            <a:endParaRPr lang="ko-KR" altLang="en-US" sz="800" b="1" dirty="0"/>
          </a:p>
        </p:txBody>
      </p:sp>
      <p:sp>
        <p:nvSpPr>
          <p:cNvPr id="309" name="AutoShape 131"/>
          <p:cNvSpPr>
            <a:spLocks noChangeArrowheads="1"/>
          </p:cNvSpPr>
          <p:nvPr/>
        </p:nvSpPr>
        <p:spPr bwMode="auto">
          <a:xfrm>
            <a:off x="752498" y="4127133"/>
            <a:ext cx="2514018" cy="723773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407" name="그룹 406"/>
          <p:cNvGrpSpPr/>
          <p:nvPr/>
        </p:nvGrpSpPr>
        <p:grpSpPr>
          <a:xfrm>
            <a:off x="663498" y="4156736"/>
            <a:ext cx="2633318" cy="722914"/>
            <a:chOff x="1898700" y="169990"/>
            <a:chExt cx="2633318" cy="722914"/>
          </a:xfrm>
        </p:grpSpPr>
        <p:grpSp>
          <p:nvGrpSpPr>
            <p:cNvPr id="408" name="그룹 407"/>
            <p:cNvGrpSpPr/>
            <p:nvPr/>
          </p:nvGrpSpPr>
          <p:grpSpPr>
            <a:xfrm>
              <a:off x="2978700" y="169990"/>
              <a:ext cx="1322764" cy="472578"/>
              <a:chOff x="499486" y="1392467"/>
              <a:chExt cx="1322764" cy="472578"/>
            </a:xfrm>
          </p:grpSpPr>
          <p:pic>
            <p:nvPicPr>
              <p:cNvPr id="415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657536" y="1392467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6" name="TextBox 415"/>
              <p:cNvSpPr txBox="1"/>
              <p:nvPr/>
            </p:nvSpPr>
            <p:spPr>
              <a:xfrm>
                <a:off x="499486" y="164960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cclwas007</a:t>
                </a:r>
                <a:endParaRPr lang="ko-KR" altLang="en-US" sz="800" b="1" dirty="0"/>
              </a:p>
            </p:txBody>
          </p:sp>
          <p:pic>
            <p:nvPicPr>
              <p:cNvPr id="417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202742" y="1392467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8" name="TextBox 417"/>
              <p:cNvSpPr txBox="1"/>
              <p:nvPr/>
            </p:nvSpPr>
            <p:spPr>
              <a:xfrm>
                <a:off x="1044692" y="164960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cclwas008</a:t>
                </a:r>
                <a:endParaRPr lang="ko-KR" altLang="en-US" sz="800" b="1" dirty="0"/>
              </a:p>
            </p:txBody>
          </p:sp>
        </p:grpSp>
        <p:grpSp>
          <p:nvGrpSpPr>
            <p:cNvPr id="409" name="그룹 408"/>
            <p:cNvGrpSpPr/>
            <p:nvPr/>
          </p:nvGrpSpPr>
          <p:grpSpPr>
            <a:xfrm>
              <a:off x="1898700" y="175301"/>
              <a:ext cx="2633318" cy="717603"/>
              <a:chOff x="682145" y="1392467"/>
              <a:chExt cx="2633318" cy="717603"/>
            </a:xfrm>
          </p:grpSpPr>
          <p:pic>
            <p:nvPicPr>
              <p:cNvPr id="410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1" name="TextBox 410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cclweb007</a:t>
                </a:r>
                <a:endParaRPr lang="ko-KR" altLang="en-US" sz="800" b="1" dirty="0"/>
              </a:p>
            </p:txBody>
          </p:sp>
          <p:sp>
            <p:nvSpPr>
              <p:cNvPr id="412" name="TextBox 411"/>
              <p:cNvSpPr txBox="1"/>
              <p:nvPr/>
            </p:nvSpPr>
            <p:spPr>
              <a:xfrm>
                <a:off x="707691" y="1771516"/>
                <a:ext cx="2607772" cy="338554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ko-KR" altLang="en-US" sz="800" dirty="0" smtClean="0"/>
                  <a:t>구조물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포장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사면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도로관리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도로시설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유지관리</a:t>
                </a:r>
                <a:r>
                  <a:rPr lang="en-US" altLang="ko-KR" sz="800" dirty="0" smtClean="0"/>
                  <a:t>(</a:t>
                </a:r>
                <a:r>
                  <a:rPr lang="ko-KR" altLang="en-US" sz="800" dirty="0" smtClean="0"/>
                  <a:t>외부연계</a:t>
                </a:r>
                <a:r>
                  <a:rPr lang="en-US" altLang="ko-KR" sz="800" dirty="0" smtClean="0"/>
                  <a:t>),</a:t>
                </a:r>
                <a:r>
                  <a:rPr lang="ko-KR" altLang="en-US" sz="800" dirty="0" smtClean="0"/>
                  <a:t>장비관리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구조물</a:t>
                </a:r>
                <a:r>
                  <a:rPr lang="en-US" altLang="ko-KR" sz="800" dirty="0" smtClean="0"/>
                  <a:t> </a:t>
                </a:r>
                <a:r>
                  <a:rPr lang="ko-KR" altLang="en-US" sz="800" dirty="0" smtClean="0"/>
                  <a:t>외관조사망도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시설</a:t>
                </a:r>
                <a:r>
                  <a:rPr lang="en-US" altLang="ko-KR" sz="800" dirty="0" smtClean="0"/>
                  <a:t>,</a:t>
                </a:r>
                <a:r>
                  <a:rPr lang="ko-KR" altLang="en-US" sz="800" b="1" dirty="0" smtClean="0"/>
                  <a:t>차선유지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기타</a:t>
                </a:r>
                <a:endParaRPr lang="ko-KR" altLang="en-US" sz="800" dirty="0"/>
              </a:p>
            </p:txBody>
          </p:sp>
          <p:pic>
            <p:nvPicPr>
              <p:cNvPr id="413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385281" y="1392467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14" name="TextBox 413"/>
              <p:cNvSpPr txBox="1"/>
              <p:nvPr/>
            </p:nvSpPr>
            <p:spPr>
              <a:xfrm>
                <a:off x="1227231" y="164960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cclweb008</a:t>
                </a:r>
                <a:endParaRPr lang="ko-KR" altLang="en-US" sz="800" b="1" dirty="0"/>
              </a:p>
            </p:txBody>
          </p:sp>
        </p:grpSp>
      </p:grpSp>
      <p:grpSp>
        <p:nvGrpSpPr>
          <p:cNvPr id="310" name="그룹 309"/>
          <p:cNvGrpSpPr/>
          <p:nvPr/>
        </p:nvGrpSpPr>
        <p:grpSpPr>
          <a:xfrm>
            <a:off x="652185" y="5536282"/>
            <a:ext cx="2500291" cy="728642"/>
            <a:chOff x="1898700" y="161826"/>
            <a:chExt cx="2500291" cy="728642"/>
          </a:xfrm>
        </p:grpSpPr>
        <p:grpSp>
          <p:nvGrpSpPr>
            <p:cNvPr id="311" name="그룹 310"/>
            <p:cNvGrpSpPr/>
            <p:nvPr/>
          </p:nvGrpSpPr>
          <p:grpSpPr>
            <a:xfrm>
              <a:off x="3006687" y="161826"/>
              <a:ext cx="1314270" cy="480742"/>
              <a:chOff x="527473" y="1384303"/>
              <a:chExt cx="1314270" cy="480742"/>
            </a:xfrm>
          </p:grpSpPr>
          <p:pic>
            <p:nvPicPr>
              <p:cNvPr id="332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685523" y="1392467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7" name="TextBox 386"/>
              <p:cNvSpPr txBox="1"/>
              <p:nvPr/>
            </p:nvSpPr>
            <p:spPr>
              <a:xfrm>
                <a:off x="527473" y="164960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n_was011</a:t>
                </a:r>
                <a:endParaRPr lang="ko-KR" altLang="en-US" sz="800" b="1" dirty="0"/>
              </a:p>
            </p:txBody>
          </p:sp>
          <p:pic>
            <p:nvPicPr>
              <p:cNvPr id="438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222235" y="1384303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39" name="TextBox 438"/>
              <p:cNvSpPr txBox="1"/>
              <p:nvPr/>
            </p:nvSpPr>
            <p:spPr>
              <a:xfrm>
                <a:off x="1064185" y="1641437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n_was012</a:t>
                </a:r>
                <a:endParaRPr lang="ko-KR" altLang="en-US" sz="800" b="1" dirty="0"/>
              </a:p>
            </p:txBody>
          </p:sp>
        </p:grpSp>
        <p:grpSp>
          <p:nvGrpSpPr>
            <p:cNvPr id="312" name="그룹 311"/>
            <p:cNvGrpSpPr/>
            <p:nvPr/>
          </p:nvGrpSpPr>
          <p:grpSpPr>
            <a:xfrm>
              <a:off x="1898700" y="175301"/>
              <a:ext cx="2500291" cy="715167"/>
              <a:chOff x="682145" y="1392467"/>
              <a:chExt cx="2500291" cy="715167"/>
            </a:xfrm>
          </p:grpSpPr>
          <p:pic>
            <p:nvPicPr>
              <p:cNvPr id="313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6" name="TextBox 315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n_web011</a:t>
                </a:r>
                <a:endParaRPr lang="ko-KR" altLang="en-US" sz="800" b="1" dirty="0"/>
              </a:p>
            </p:txBody>
          </p:sp>
          <p:sp>
            <p:nvSpPr>
              <p:cNvPr id="329" name="TextBox 328"/>
              <p:cNvSpPr txBox="1"/>
              <p:nvPr/>
            </p:nvSpPr>
            <p:spPr>
              <a:xfrm>
                <a:off x="782468" y="1769080"/>
                <a:ext cx="239996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b="1" dirty="0"/>
                  <a:t>사업비절감</a:t>
                </a:r>
                <a:r>
                  <a:rPr lang="en-US" altLang="ko-KR" sz="800" b="1" dirty="0" smtClean="0"/>
                  <a:t>,</a:t>
                </a:r>
                <a:r>
                  <a:rPr lang="ko-KR" altLang="en-US" sz="800" b="1" dirty="0"/>
                  <a:t> </a:t>
                </a:r>
                <a:r>
                  <a:rPr lang="ko-KR" altLang="en-US" sz="800" b="1" dirty="0" smtClean="0"/>
                  <a:t>건설공사사후평가</a:t>
                </a:r>
                <a:r>
                  <a:rPr lang="en-US" altLang="ko-KR" sz="800" b="1" dirty="0" smtClean="0"/>
                  <a:t>/</a:t>
                </a:r>
              </a:p>
              <a:p>
                <a:r>
                  <a:rPr lang="ko-KR" altLang="en-US" sz="800" b="1" dirty="0" smtClean="0"/>
                  <a:t>부실시공예방</a:t>
                </a:r>
                <a:r>
                  <a:rPr lang="en-US" altLang="ko-KR" sz="800" b="1" dirty="0"/>
                  <a:t>,LCC</a:t>
                </a:r>
                <a:r>
                  <a:rPr lang="ko-KR" altLang="en-US" sz="800" b="1" dirty="0" smtClean="0"/>
                  <a:t>관리체계</a:t>
                </a:r>
                <a:r>
                  <a:rPr lang="en-US" altLang="ko-KR" sz="800" b="1" dirty="0" smtClean="0"/>
                  <a:t>,</a:t>
                </a:r>
                <a:r>
                  <a:rPr lang="ko-KR" altLang="en-US" sz="800" b="1" dirty="0" smtClean="0"/>
                  <a:t>자산가치평가</a:t>
                </a:r>
                <a:endParaRPr lang="ko-KR" altLang="en-US" sz="800" b="1" dirty="0"/>
              </a:p>
            </p:txBody>
          </p:sp>
          <p:pic>
            <p:nvPicPr>
              <p:cNvPr id="330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396610" y="1392467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1" name="TextBox 330"/>
              <p:cNvSpPr txBox="1"/>
              <p:nvPr/>
            </p:nvSpPr>
            <p:spPr>
              <a:xfrm>
                <a:off x="1238560" y="164960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n_web012</a:t>
                </a:r>
                <a:endParaRPr lang="ko-KR" altLang="en-US" sz="800" b="1" dirty="0"/>
              </a:p>
            </p:txBody>
          </p:sp>
        </p:grpSp>
      </p:grpSp>
      <p:sp>
        <p:nvSpPr>
          <p:cNvPr id="441" name="AutoShape 131"/>
          <p:cNvSpPr>
            <a:spLocks noChangeArrowheads="1"/>
          </p:cNvSpPr>
          <p:nvPr/>
        </p:nvSpPr>
        <p:spPr bwMode="auto">
          <a:xfrm>
            <a:off x="1860861" y="2380057"/>
            <a:ext cx="1080853" cy="450503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663498" y="2391186"/>
            <a:ext cx="2361614" cy="598836"/>
            <a:chOff x="663498" y="2538299"/>
            <a:chExt cx="2361614" cy="598836"/>
          </a:xfrm>
        </p:grpSpPr>
        <p:grpSp>
          <p:nvGrpSpPr>
            <p:cNvPr id="19" name="그룹 18"/>
            <p:cNvGrpSpPr/>
            <p:nvPr/>
          </p:nvGrpSpPr>
          <p:grpSpPr>
            <a:xfrm>
              <a:off x="1728968" y="2538299"/>
              <a:ext cx="1296144" cy="480742"/>
              <a:chOff x="1728968" y="2538299"/>
              <a:chExt cx="1296144" cy="480742"/>
            </a:xfrm>
          </p:grpSpPr>
          <p:pic>
            <p:nvPicPr>
              <p:cNvPr id="366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887018" y="2546463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7" name="TextBox 366"/>
              <p:cNvSpPr txBox="1"/>
              <p:nvPr/>
            </p:nvSpPr>
            <p:spPr>
              <a:xfrm>
                <a:off x="1728968" y="2803597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cclwas001</a:t>
                </a:r>
                <a:endParaRPr lang="ko-KR" altLang="en-US" sz="800" b="1" dirty="0"/>
              </a:p>
            </p:txBody>
          </p:sp>
          <p:pic>
            <p:nvPicPr>
              <p:cNvPr id="369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2405604" y="2538299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70" name="TextBox 369"/>
              <p:cNvSpPr txBox="1"/>
              <p:nvPr/>
            </p:nvSpPr>
            <p:spPr>
              <a:xfrm>
                <a:off x="2247554" y="2795433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cclwas003</a:t>
                </a:r>
                <a:endParaRPr lang="ko-KR" altLang="en-US" sz="800" b="1" dirty="0"/>
              </a:p>
            </p:txBody>
          </p:sp>
        </p:grpSp>
        <p:grpSp>
          <p:nvGrpSpPr>
            <p:cNvPr id="360" name="그룹 359"/>
            <p:cNvGrpSpPr/>
            <p:nvPr/>
          </p:nvGrpSpPr>
          <p:grpSpPr>
            <a:xfrm>
              <a:off x="663498" y="2551774"/>
              <a:ext cx="2226113" cy="585361"/>
              <a:chOff x="682145" y="1392467"/>
              <a:chExt cx="2226113" cy="585361"/>
            </a:xfrm>
          </p:grpSpPr>
          <p:pic>
            <p:nvPicPr>
              <p:cNvPr id="361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840195" y="1400631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2" name="TextBox 361"/>
              <p:cNvSpPr txBox="1"/>
              <p:nvPr/>
            </p:nvSpPr>
            <p:spPr>
              <a:xfrm>
                <a:off x="682145" y="1657765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cclweb001</a:t>
                </a:r>
                <a:endParaRPr lang="ko-KR" altLang="en-US" sz="800" b="1" dirty="0"/>
              </a:p>
            </p:txBody>
          </p:sp>
          <p:sp>
            <p:nvSpPr>
              <p:cNvPr id="363" name="TextBox 362"/>
              <p:cNvSpPr txBox="1"/>
              <p:nvPr/>
            </p:nvSpPr>
            <p:spPr>
              <a:xfrm>
                <a:off x="828865" y="1762384"/>
                <a:ext cx="2079393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dirty="0" smtClean="0"/>
                  <a:t>Hi-</a:t>
                </a:r>
                <a:r>
                  <a:rPr lang="ko-KR" altLang="en-US" sz="800" dirty="0" smtClean="0"/>
                  <a:t>건설</a:t>
                </a:r>
                <a:r>
                  <a:rPr lang="en-US" altLang="ko-KR" sz="800" dirty="0" smtClean="0"/>
                  <a:t>,</a:t>
                </a:r>
                <a:r>
                  <a:rPr lang="ko-KR" altLang="en-US" sz="800" dirty="0" smtClean="0"/>
                  <a:t>설계</a:t>
                </a:r>
                <a:r>
                  <a:rPr lang="en-US" altLang="ko-KR" sz="800" dirty="0" smtClean="0"/>
                  <a:t>,BIM</a:t>
                </a:r>
                <a:endParaRPr lang="ko-KR" altLang="en-US" sz="800" dirty="0"/>
              </a:p>
            </p:txBody>
          </p:sp>
          <p:pic>
            <p:nvPicPr>
              <p:cNvPr id="364" name="Picture 78" descr="24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8794"/>
              <a:stretch>
                <a:fillRect/>
              </a:stretch>
            </p:blipFill>
            <p:spPr bwMode="auto">
              <a:xfrm>
                <a:off x="1377117" y="1392467"/>
                <a:ext cx="484007" cy="4248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5" name="TextBox 364"/>
              <p:cNvSpPr txBox="1"/>
              <p:nvPr/>
            </p:nvSpPr>
            <p:spPr>
              <a:xfrm>
                <a:off x="1219067" y="1649601"/>
                <a:ext cx="777558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800" b="1" dirty="0" smtClean="0"/>
                  <a:t>cclweb003</a:t>
                </a:r>
                <a:endParaRPr lang="ko-KR" altLang="en-US" sz="8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2958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" name="그룹 280"/>
          <p:cNvGrpSpPr/>
          <p:nvPr/>
        </p:nvGrpSpPr>
        <p:grpSpPr>
          <a:xfrm>
            <a:off x="354242" y="1179336"/>
            <a:ext cx="9110110" cy="5562030"/>
            <a:chOff x="379394" y="1547500"/>
            <a:chExt cx="9110110" cy="5562030"/>
          </a:xfrm>
        </p:grpSpPr>
        <p:grpSp>
          <p:nvGrpSpPr>
            <p:cNvPr id="2" name="그룹 1"/>
            <p:cNvGrpSpPr/>
            <p:nvPr/>
          </p:nvGrpSpPr>
          <p:grpSpPr>
            <a:xfrm>
              <a:off x="379394" y="1547500"/>
              <a:ext cx="9110110" cy="879478"/>
              <a:chOff x="379394" y="1547500"/>
              <a:chExt cx="9110110" cy="879478"/>
            </a:xfrm>
          </p:grpSpPr>
          <p:sp>
            <p:nvSpPr>
              <p:cNvPr id="276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784976" cy="879478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77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9783"/>
                <a:ext cx="272504" cy="871106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D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M</a:t>
                </a: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Z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278" name="그룹 277"/>
            <p:cNvGrpSpPr/>
            <p:nvPr/>
          </p:nvGrpSpPr>
          <p:grpSpPr>
            <a:xfrm>
              <a:off x="379394" y="2492898"/>
              <a:ext cx="9110110" cy="4616632"/>
              <a:chOff x="379394" y="1547500"/>
              <a:chExt cx="9110110" cy="1044181"/>
            </a:xfrm>
          </p:grpSpPr>
          <p:sp>
            <p:nvSpPr>
              <p:cNvPr id="279" name="Text Box 36"/>
              <p:cNvSpPr txBox="1">
                <a:spLocks noChangeArrowheads="1"/>
              </p:cNvSpPr>
              <p:nvPr/>
            </p:nvSpPr>
            <p:spPr bwMode="auto">
              <a:xfrm>
                <a:off x="704528" y="1547500"/>
                <a:ext cx="8784976" cy="1044181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t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280" name="Text Box 36"/>
              <p:cNvSpPr txBox="1">
                <a:spLocks noChangeArrowheads="1"/>
              </p:cNvSpPr>
              <p:nvPr/>
            </p:nvSpPr>
            <p:spPr bwMode="auto">
              <a:xfrm>
                <a:off x="379394" y="1549783"/>
                <a:ext cx="272504" cy="1041898"/>
              </a:xfrm>
              <a:prstGeom prst="rect">
                <a:avLst/>
              </a:prstGeom>
              <a:solidFill>
                <a:srgbClr val="FFFFFF">
                  <a:lumMod val="95000"/>
                </a:srgbClr>
              </a:solidFill>
              <a:ln w="6350" algn="ctr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</p:spPr>
            <p:txBody>
              <a:bodyPr wrap="none" lIns="72000" tIns="0" rIns="72000" bIns="0" anchor="ctr" anchorCtr="0"/>
              <a:lstStyle>
                <a:defPPr>
                  <a:defRPr lang="ko-KR"/>
                </a:defPPr>
                <a:lvl1pPr defTabSz="1330325" eaLnBrk="0" fontAlgn="auto" latinLnBrk="1" hangingPunct="0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defRPr kumimoji="0" kern="0">
                    <a:solidFill>
                      <a:srgbClr val="3E4D1F"/>
                    </a:solidFill>
                    <a:latin typeface="산돌고딕B" pitchFamily="18" charset="-127"/>
                    <a:ea typeface="산돌고딕B" pitchFamily="18" charset="-127"/>
                  </a:defRPr>
                </a:lvl1pPr>
                <a:lvl2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2pPr>
                <a:lvl3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3pPr>
                <a:lvl4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4pPr>
                <a:lvl5pPr algn="l" latinLnBrk="1"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5pPr>
                <a:lvl6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6pPr>
                <a:lvl7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7pPr>
                <a:lvl8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8pPr>
                <a:lvl9pPr>
                  <a:defRPr sz="1300">
                    <a:solidFill>
                      <a:schemeClr val="bg1"/>
                    </a:solidFill>
                    <a:latin typeface="산돌고딕B" pitchFamily="18" charset="-127"/>
                    <a:ea typeface="산돌고딕B" pitchFamily="18" charset="-127"/>
                  </a:defRPr>
                </a:lvl9pPr>
              </a:lstStyle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 smtClean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업</a:t>
                </a:r>
                <a:endParaRPr lang="en-US" altLang="ko-KR" sz="1200" b="1" kern="1200" noProof="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1200" cap="none" spc="0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무</a:t>
                </a:r>
                <a:endParaRPr kumimoji="0" lang="en-US" altLang="ko-KR" sz="1200" b="1" i="0" u="none" strike="noStrike" kern="1200" cap="none" spc="0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1330325" eaLnBrk="0" fontAlgn="base" latinLnBrk="1" hangingPunct="0">
                  <a:lnSpc>
                    <a:spcPct val="11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 b="1" kern="1200" noProof="0" dirty="0">
                    <a:solidFill>
                      <a:srgbClr val="000000"/>
                    </a:solidFill>
                    <a:latin typeface="맑은 고딕" pitchFamily="50" charset="-127"/>
                    <a:ea typeface="맑은 고딕" pitchFamily="50" charset="-127"/>
                  </a:rPr>
                  <a:t>망</a:t>
                </a:r>
                <a:endParaRPr kumimoji="0" lang="en-US" altLang="ko-K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</p:grpSp>
      <p:sp>
        <p:nvSpPr>
          <p:cNvPr id="80" name="제목 1"/>
          <p:cNvSpPr txBox="1">
            <a:spLocks/>
          </p:cNvSpPr>
          <p:nvPr/>
        </p:nvSpPr>
        <p:spPr>
          <a:xfrm>
            <a:off x="515298" y="857232"/>
            <a:ext cx="8915400" cy="354360"/>
          </a:xfrm>
          <a:prstGeom prst="rect">
            <a:avLst/>
          </a:prstGeom>
        </p:spPr>
        <p:txBody>
          <a:bodyPr/>
          <a:lstStyle/>
          <a:p>
            <a:pPr lvl="0" algn="l" eaLnBrk="0" hangingPunct="0">
              <a:defRPr/>
            </a:pP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3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. TO-BE </a:t>
            </a:r>
            <a:r>
              <a:rPr lang="ko-KR" altLang="en-US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시스템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구성도 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lang="ko-KR" altLang="en-US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서버 자원 및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서비스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IP, </a:t>
            </a:r>
            <a:r>
              <a:rPr lang="ko-KR" altLang="en-US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r>
              <a:rPr lang="en-US" altLang="ko-KR" sz="14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SW </a:t>
            </a:r>
            <a:r>
              <a:rPr lang="ko-KR" altLang="en-US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등</a:t>
            </a:r>
            <a:r>
              <a:rPr lang="en-US" altLang="ko-KR" sz="14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sz="1400" b="1" dirty="0">
              <a:solidFill>
                <a:schemeClr val="tx2"/>
              </a:solidFill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  <p:sp>
        <p:nvSpPr>
          <p:cNvPr id="409" name="AutoShape 131"/>
          <p:cNvSpPr>
            <a:spLocks noChangeArrowheads="1"/>
          </p:cNvSpPr>
          <p:nvPr/>
        </p:nvSpPr>
        <p:spPr bwMode="auto">
          <a:xfrm>
            <a:off x="1903995" y="2301950"/>
            <a:ext cx="1174782" cy="720371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410" name="AutoShape 131"/>
          <p:cNvSpPr>
            <a:spLocks noChangeArrowheads="1"/>
          </p:cNvSpPr>
          <p:nvPr/>
        </p:nvSpPr>
        <p:spPr bwMode="auto">
          <a:xfrm>
            <a:off x="683050" y="1211591"/>
            <a:ext cx="3189829" cy="774000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412" name="AutoShape 131"/>
          <p:cNvSpPr>
            <a:spLocks noChangeArrowheads="1"/>
          </p:cNvSpPr>
          <p:nvPr/>
        </p:nvSpPr>
        <p:spPr bwMode="auto">
          <a:xfrm>
            <a:off x="755249" y="3022321"/>
            <a:ext cx="2325600" cy="619200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413" name="AutoShape 131"/>
          <p:cNvSpPr>
            <a:spLocks noChangeArrowheads="1"/>
          </p:cNvSpPr>
          <p:nvPr/>
        </p:nvSpPr>
        <p:spPr bwMode="auto">
          <a:xfrm>
            <a:off x="4743301" y="3615994"/>
            <a:ext cx="588789" cy="737042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414" name="AutoShape 131"/>
          <p:cNvSpPr>
            <a:spLocks noChangeArrowheads="1"/>
          </p:cNvSpPr>
          <p:nvPr/>
        </p:nvSpPr>
        <p:spPr bwMode="auto">
          <a:xfrm>
            <a:off x="5108948" y="1218344"/>
            <a:ext cx="1260000" cy="764388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aphicFrame>
        <p:nvGraphicFramePr>
          <p:cNvPr id="240" name="표 2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4004223"/>
              </p:ext>
            </p:extLst>
          </p:nvPr>
        </p:nvGraphicFramePr>
        <p:xfrm>
          <a:off x="719968" y="1285901"/>
          <a:ext cx="554274" cy="627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n_Web001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-portal(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가칭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hicon,hidin,ksanjeon,hibim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biz,uportal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hfms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sewage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5" name="표 2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305097"/>
              </p:ext>
            </p:extLst>
          </p:nvPr>
        </p:nvGraphicFramePr>
        <p:xfrm>
          <a:off x="1280592" y="1285901"/>
          <a:ext cx="554274" cy="627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n_Web002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-portal(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가칭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hicon,hidin,ksanjeon,hibim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biz,uportal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Hfms:8000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sewage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6" name="표 2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9559764"/>
              </p:ext>
            </p:extLst>
          </p:nvPr>
        </p:nvGraphicFramePr>
        <p:xfrm>
          <a:off x="1965894" y="1285901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n_relay1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연계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MDT, FMS, 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관제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vWorld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등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7" name="표 2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285142"/>
              </p:ext>
            </p:extLst>
          </p:nvPr>
        </p:nvGraphicFramePr>
        <p:xfrm>
          <a:off x="2526518" y="1285901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n_relay2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연계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MDT, FMS, 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관제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vWorld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등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9" name="표 2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193483"/>
              </p:ext>
            </p:extLst>
          </p:nvPr>
        </p:nvGraphicFramePr>
        <p:xfrm>
          <a:off x="3224808" y="1286392"/>
          <a:ext cx="554274" cy="566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err="1" smtClean="0">
                          <a:solidFill>
                            <a:schemeClr val="tx1"/>
                          </a:solidFill>
                        </a:rPr>
                        <a:t>roadcp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P520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연계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128.200.200.153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172.16.200.153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0" name="표 2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784253"/>
              </p:ext>
            </p:extLst>
          </p:nvPr>
        </p:nvGraphicFramePr>
        <p:xfrm>
          <a:off x="3944888" y="1286803"/>
          <a:ext cx="554274" cy="582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sdmsgw1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Itanium 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통신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128.200.100.167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128.200.100.103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180.148.181.100(L4)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HP-UX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2" name="표 2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3145228"/>
              </p:ext>
            </p:extLst>
          </p:nvPr>
        </p:nvGraphicFramePr>
        <p:xfrm>
          <a:off x="4506666" y="1285998"/>
          <a:ext cx="554274" cy="582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sdmsgw2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Itanium 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통신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128.200.100.103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180.148.181.100(L4)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HP-UX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3" name="표 2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1189729"/>
              </p:ext>
            </p:extLst>
          </p:nvPr>
        </p:nvGraphicFramePr>
        <p:xfrm>
          <a:off x="5176167" y="1285437"/>
          <a:ext cx="554274" cy="582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tmsgw1</a:t>
                      </a:r>
                      <a:endParaRPr lang="ko-KR" altLang="en-US" sz="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P520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통신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128.200.100.167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172.16.166.63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172.16.166.104(L4)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4" name="표 2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061308"/>
              </p:ext>
            </p:extLst>
          </p:nvPr>
        </p:nvGraphicFramePr>
        <p:xfrm>
          <a:off x="5737945" y="1284632"/>
          <a:ext cx="554274" cy="582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tmsgw2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P520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통신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128.200.100.168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172.16.167.63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172.16.166.104(L4)</a:t>
                      </a:r>
                      <a:endParaRPr lang="en-US" altLang="ko-KR" sz="300" kern="1200" dirty="0" smtClean="0">
                        <a:solidFill>
                          <a:srgbClr val="0000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5" name="표 2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208841"/>
              </p:ext>
            </p:extLst>
          </p:nvPr>
        </p:nvGraphicFramePr>
        <p:xfrm>
          <a:off x="7664050" y="1284806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mobileintweb1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128.200.121.55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128.200.121.50/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hfms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CentOS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6.5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Apache 2.4.10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6" name="표 2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615096"/>
              </p:ext>
            </p:extLst>
          </p:nvPr>
        </p:nvGraphicFramePr>
        <p:xfrm>
          <a:off x="8224674" y="1284806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mobileintweb1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128.200.121.56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128.200.121.50/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hfms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CentOS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6.5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Apache 2.4.10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67" name="표 3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035604"/>
              </p:ext>
            </p:extLst>
          </p:nvPr>
        </p:nvGraphicFramePr>
        <p:xfrm>
          <a:off x="6422951" y="1289401"/>
          <a:ext cx="554274" cy="566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n_GW001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IBM</a:t>
                      </a:r>
                      <a:r>
                        <a:rPr lang="en-US" altLang="ko-KR" sz="300" baseline="0" dirty="0" smtClean="0"/>
                        <a:t> P570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시설물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전기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터널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68" name="표 3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417921"/>
              </p:ext>
            </p:extLst>
          </p:nvPr>
        </p:nvGraphicFramePr>
        <p:xfrm>
          <a:off x="6984729" y="1289402"/>
          <a:ext cx="554274" cy="566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n_GW001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IBM</a:t>
                      </a:r>
                      <a:r>
                        <a:rPr lang="en-US" altLang="ko-KR" sz="300" baseline="0" dirty="0" smtClean="0"/>
                        <a:t> P570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시설물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전기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터널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5" name="Rectangle 1166"/>
          <p:cNvSpPr>
            <a:spLocks noChangeArrowheads="1"/>
          </p:cNvSpPr>
          <p:nvPr/>
        </p:nvSpPr>
        <p:spPr bwMode="auto">
          <a:xfrm>
            <a:off x="735719" y="2222102"/>
            <a:ext cx="3837703" cy="446400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07" name="Rectangle 1166"/>
          <p:cNvSpPr>
            <a:spLocks noChangeArrowheads="1"/>
          </p:cNvSpPr>
          <p:nvPr/>
        </p:nvSpPr>
        <p:spPr bwMode="auto">
          <a:xfrm>
            <a:off x="7863138" y="2176114"/>
            <a:ext cx="1540376" cy="956690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08" name="Rectangle 1166"/>
          <p:cNvSpPr>
            <a:spLocks noChangeArrowheads="1"/>
          </p:cNvSpPr>
          <p:nvPr/>
        </p:nvSpPr>
        <p:spPr bwMode="auto">
          <a:xfrm>
            <a:off x="7858250" y="3316905"/>
            <a:ext cx="1558465" cy="2552202"/>
          </a:xfrm>
          <a:prstGeom prst="rect">
            <a:avLst/>
          </a:prstGeom>
          <a:noFill/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indent="-106410" algn="ctr">
              <a:lnSpc>
                <a:spcPct val="90000"/>
              </a:lnSpc>
              <a:buClr>
                <a:prstClr val="black">
                  <a:lumMod val="65000"/>
                  <a:lumOff val="35000"/>
                </a:prstClr>
              </a:buClr>
              <a:buSzPct val="140000"/>
              <a:defRPr/>
            </a:pPr>
            <a:endParaRPr lang="en-US" altLang="ko-KR" sz="800" dirty="0">
              <a:solidFill>
                <a:prstClr val="black">
                  <a:lumMod val="85000"/>
                  <a:lumOff val="15000"/>
                </a:prstClr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09" name="AutoShape 39"/>
          <p:cNvSpPr>
            <a:spLocks noChangeArrowheads="1"/>
          </p:cNvSpPr>
          <p:nvPr/>
        </p:nvSpPr>
        <p:spPr bwMode="auto">
          <a:xfrm>
            <a:off x="1800490" y="2150598"/>
            <a:ext cx="1496326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(</a:t>
            </a:r>
            <a:r>
              <a:rPr lang="ko-KR" altLang="en-US" sz="800" b="1" dirty="0" smtClean="0"/>
              <a:t>가칭</a:t>
            </a:r>
            <a:r>
              <a:rPr lang="en-US" altLang="ko-KR" sz="800" b="1" dirty="0" smtClean="0"/>
              <a:t>)</a:t>
            </a:r>
            <a:r>
              <a:rPr lang="ko-KR" altLang="en-US" sz="800" b="1" dirty="0" smtClean="0"/>
              <a:t>통합 업무 관리시스템</a:t>
            </a:r>
            <a:endParaRPr lang="ko-KR" altLang="en-US" sz="800" b="1" dirty="0"/>
          </a:p>
        </p:txBody>
      </p:sp>
      <p:grpSp>
        <p:nvGrpSpPr>
          <p:cNvPr id="210" name="그룹 209"/>
          <p:cNvGrpSpPr/>
          <p:nvPr/>
        </p:nvGrpSpPr>
        <p:grpSpPr>
          <a:xfrm>
            <a:off x="4715397" y="3356992"/>
            <a:ext cx="1192412" cy="1030054"/>
            <a:chOff x="7704841" y="6299179"/>
            <a:chExt cx="1192412" cy="1030054"/>
          </a:xfrm>
        </p:grpSpPr>
        <p:sp>
          <p:nvSpPr>
            <p:cNvPr id="212" name="Rectangle 1166"/>
            <p:cNvSpPr>
              <a:spLocks noChangeArrowheads="1"/>
            </p:cNvSpPr>
            <p:nvPr/>
          </p:nvSpPr>
          <p:spPr bwMode="auto">
            <a:xfrm>
              <a:off x="7704841" y="6429775"/>
              <a:ext cx="1192412" cy="899458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213" name="AutoShape 39"/>
            <p:cNvSpPr>
              <a:spLocks noChangeArrowheads="1"/>
            </p:cNvSpPr>
            <p:nvPr/>
          </p:nvSpPr>
          <p:spPr bwMode="auto">
            <a:xfrm>
              <a:off x="7840584" y="6299179"/>
              <a:ext cx="863531" cy="230537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800" b="1" dirty="0" smtClean="0"/>
                <a:t>시설물 원격</a:t>
              </a:r>
              <a:endParaRPr lang="en-US" altLang="ko-KR" sz="800" b="1" dirty="0" smtClean="0"/>
            </a:p>
            <a:p>
              <a:pPr algn="ctr">
                <a:defRPr/>
              </a:pPr>
              <a:r>
                <a:rPr lang="ko-KR" altLang="en-US" sz="800" b="1" dirty="0" smtClean="0"/>
                <a:t>관리시스템</a:t>
              </a:r>
              <a:endParaRPr lang="ko-KR" altLang="en-US" sz="800" b="1" dirty="0"/>
            </a:p>
          </p:txBody>
        </p:sp>
      </p:grpSp>
      <p:grpSp>
        <p:nvGrpSpPr>
          <p:cNvPr id="219" name="그룹 218"/>
          <p:cNvGrpSpPr/>
          <p:nvPr/>
        </p:nvGrpSpPr>
        <p:grpSpPr>
          <a:xfrm>
            <a:off x="5965812" y="2112536"/>
            <a:ext cx="1772441" cy="2038145"/>
            <a:chOff x="6604183" y="2460909"/>
            <a:chExt cx="1772441" cy="2038145"/>
          </a:xfrm>
        </p:grpSpPr>
        <p:sp>
          <p:nvSpPr>
            <p:cNvPr id="221" name="Rectangle 1166"/>
            <p:cNvSpPr>
              <a:spLocks noChangeArrowheads="1"/>
            </p:cNvSpPr>
            <p:nvPr/>
          </p:nvSpPr>
          <p:spPr bwMode="auto">
            <a:xfrm>
              <a:off x="6604183" y="2525869"/>
              <a:ext cx="1772441" cy="1973185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222" name="AutoShape 39"/>
            <p:cNvSpPr>
              <a:spLocks noChangeArrowheads="1"/>
            </p:cNvSpPr>
            <p:nvPr/>
          </p:nvSpPr>
          <p:spPr bwMode="auto">
            <a:xfrm>
              <a:off x="6670610" y="2460909"/>
              <a:ext cx="1662816" cy="1368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800" b="1" dirty="0" smtClean="0"/>
                <a:t>스마트제한차량 분석시스템</a:t>
              </a:r>
              <a:endParaRPr lang="ko-KR" altLang="en-US" sz="800" b="1" dirty="0"/>
            </a:p>
          </p:txBody>
        </p:sp>
      </p:grpSp>
      <p:sp>
        <p:nvSpPr>
          <p:cNvPr id="242" name="AutoShape 39"/>
          <p:cNvSpPr>
            <a:spLocks noChangeArrowheads="1"/>
          </p:cNvSpPr>
          <p:nvPr/>
        </p:nvSpPr>
        <p:spPr bwMode="auto">
          <a:xfrm>
            <a:off x="7969696" y="3244796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ko-KR" altLang="en-US" sz="800" b="1" dirty="0" smtClean="0"/>
              <a:t>교통사고분석포털 시스템</a:t>
            </a:r>
            <a:endParaRPr lang="ko-KR" altLang="en-US" sz="800" b="1" dirty="0"/>
          </a:p>
        </p:txBody>
      </p:sp>
      <p:sp>
        <p:nvSpPr>
          <p:cNvPr id="243" name="AutoShape 39"/>
          <p:cNvSpPr>
            <a:spLocks noChangeArrowheads="1"/>
          </p:cNvSpPr>
          <p:nvPr/>
        </p:nvSpPr>
        <p:spPr bwMode="auto">
          <a:xfrm>
            <a:off x="7964812" y="2103334"/>
            <a:ext cx="1368000" cy="138152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12700">
            <a:solidFill>
              <a:srgbClr val="80808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altLang="ko-KR" sz="800" b="1" dirty="0" smtClean="0"/>
              <a:t>Hi-</a:t>
            </a:r>
            <a:r>
              <a:rPr lang="en-US" altLang="ko-KR" sz="800" b="1" dirty="0" err="1" smtClean="0"/>
              <a:t>moffice</a:t>
            </a:r>
            <a:r>
              <a:rPr lang="en-US" altLang="ko-KR" sz="800" b="1" dirty="0" smtClean="0"/>
              <a:t> </a:t>
            </a:r>
            <a:r>
              <a:rPr lang="ko-KR" altLang="en-US" sz="800" b="1" dirty="0" err="1" smtClean="0"/>
              <a:t>모바일</a:t>
            </a:r>
            <a:r>
              <a:rPr lang="en-US" altLang="ko-KR" sz="800" b="1" dirty="0"/>
              <a:t> </a:t>
            </a:r>
            <a:r>
              <a:rPr lang="ko-KR" altLang="en-US" sz="800" b="1" dirty="0" smtClean="0"/>
              <a:t>웹</a:t>
            </a:r>
            <a:r>
              <a:rPr lang="en-US" altLang="ko-KR" sz="800" b="1" dirty="0" smtClean="0"/>
              <a:t>/</a:t>
            </a:r>
            <a:r>
              <a:rPr lang="ko-KR" altLang="en-US" sz="800" b="1" dirty="0" err="1"/>
              <a:t>앱</a:t>
            </a:r>
            <a:endParaRPr lang="ko-KR" altLang="en-US" sz="800" b="1" dirty="0"/>
          </a:p>
        </p:txBody>
      </p:sp>
      <p:sp>
        <p:nvSpPr>
          <p:cNvPr id="267" name="AutoShape 131"/>
          <p:cNvSpPr>
            <a:spLocks noChangeArrowheads="1"/>
          </p:cNvSpPr>
          <p:nvPr/>
        </p:nvSpPr>
        <p:spPr bwMode="auto">
          <a:xfrm>
            <a:off x="3129053" y="2354862"/>
            <a:ext cx="1246220" cy="921271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2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75" name="AutoShape 131"/>
          <p:cNvSpPr>
            <a:spLocks noChangeArrowheads="1"/>
          </p:cNvSpPr>
          <p:nvPr/>
        </p:nvSpPr>
        <p:spPr bwMode="auto">
          <a:xfrm>
            <a:off x="4710299" y="2245768"/>
            <a:ext cx="1194336" cy="1010563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2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310" name="AutoShape 131"/>
          <p:cNvSpPr>
            <a:spLocks noChangeArrowheads="1"/>
          </p:cNvSpPr>
          <p:nvPr/>
        </p:nvSpPr>
        <p:spPr bwMode="auto">
          <a:xfrm>
            <a:off x="3136780" y="4532258"/>
            <a:ext cx="1196079" cy="1242000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2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322" name="그룹 321"/>
          <p:cNvGrpSpPr/>
          <p:nvPr/>
        </p:nvGrpSpPr>
        <p:grpSpPr>
          <a:xfrm>
            <a:off x="4654313" y="4507738"/>
            <a:ext cx="1270975" cy="937486"/>
            <a:chOff x="4654313" y="4810114"/>
            <a:chExt cx="1270975" cy="937486"/>
          </a:xfrm>
        </p:grpSpPr>
        <p:sp>
          <p:nvSpPr>
            <p:cNvPr id="323" name="AutoShape 131"/>
            <p:cNvSpPr>
              <a:spLocks noChangeArrowheads="1"/>
            </p:cNvSpPr>
            <p:nvPr/>
          </p:nvSpPr>
          <p:spPr bwMode="auto">
            <a:xfrm>
              <a:off x="4703624" y="5011979"/>
              <a:ext cx="1182590" cy="638028"/>
            </a:xfrm>
            <a:prstGeom prst="roundRect">
              <a:avLst>
                <a:gd name="adj" fmla="val 2558"/>
              </a:avLst>
            </a:prstGeom>
            <a:pattFill prst="dkUpDiag">
              <a:fgClr>
                <a:schemeClr val="accent2">
                  <a:lumMod val="40000"/>
                  <a:lumOff val="60000"/>
                </a:schemeClr>
              </a:fgClr>
              <a:bgClr>
                <a:schemeClr val="tx2">
                  <a:lumMod val="20000"/>
                  <a:lumOff val="80000"/>
                </a:schemeClr>
              </a:bgClr>
            </a:pattFill>
            <a:ln w="1905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25400">
                <a:bevelT w="0"/>
                <a:contourClr>
                  <a:schemeClr val="tx1">
                    <a:lumMod val="75000"/>
                    <a:lumOff val="25000"/>
                  </a:schemeClr>
                </a:contourClr>
              </a:sp3d>
            </a:bodyPr>
            <a:lstStyle/>
            <a:p>
              <a:endParaRPr lang="ko-KR" altLang="en-US" dirty="0"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325" name="Rectangle 1166"/>
            <p:cNvSpPr>
              <a:spLocks noChangeArrowheads="1"/>
            </p:cNvSpPr>
            <p:nvPr/>
          </p:nvSpPr>
          <p:spPr bwMode="auto">
            <a:xfrm>
              <a:off x="4654313" y="4882585"/>
              <a:ext cx="1270975" cy="865015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326" name="AutoShape 39"/>
            <p:cNvSpPr>
              <a:spLocks noChangeArrowheads="1"/>
            </p:cNvSpPr>
            <p:nvPr/>
          </p:nvSpPr>
          <p:spPr bwMode="auto">
            <a:xfrm>
              <a:off x="4833363" y="4810114"/>
              <a:ext cx="863531" cy="1368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800" b="1" dirty="0" err="1" smtClean="0"/>
                <a:t>빅데이터</a:t>
              </a:r>
              <a:r>
                <a:rPr lang="ko-KR" altLang="en-US" sz="800" b="1" dirty="0" smtClean="0"/>
                <a:t> 시스템</a:t>
              </a:r>
              <a:endParaRPr lang="ko-KR" altLang="en-US" sz="800" b="1" dirty="0"/>
            </a:p>
          </p:txBody>
        </p:sp>
      </p:grpSp>
      <p:grpSp>
        <p:nvGrpSpPr>
          <p:cNvPr id="331" name="그룹 330"/>
          <p:cNvGrpSpPr/>
          <p:nvPr/>
        </p:nvGrpSpPr>
        <p:grpSpPr>
          <a:xfrm>
            <a:off x="4651875" y="5587226"/>
            <a:ext cx="1267612" cy="865478"/>
            <a:chOff x="4658658" y="4810114"/>
            <a:chExt cx="1267612" cy="865478"/>
          </a:xfrm>
        </p:grpSpPr>
        <p:sp>
          <p:nvSpPr>
            <p:cNvPr id="332" name="AutoShape 131"/>
            <p:cNvSpPr>
              <a:spLocks noChangeArrowheads="1"/>
            </p:cNvSpPr>
            <p:nvPr/>
          </p:nvSpPr>
          <p:spPr bwMode="auto">
            <a:xfrm>
              <a:off x="4717082" y="5011979"/>
              <a:ext cx="1174193" cy="620340"/>
            </a:xfrm>
            <a:prstGeom prst="roundRect">
              <a:avLst>
                <a:gd name="adj" fmla="val 2558"/>
              </a:avLst>
            </a:prstGeom>
            <a:pattFill prst="dkUpDiag">
              <a:fgClr>
                <a:schemeClr val="accent2">
                  <a:lumMod val="40000"/>
                  <a:lumOff val="60000"/>
                </a:schemeClr>
              </a:fgClr>
              <a:bgClr>
                <a:schemeClr val="tx2">
                  <a:lumMod val="20000"/>
                  <a:lumOff val="80000"/>
                </a:schemeClr>
              </a:bgClr>
            </a:pattFill>
            <a:ln w="1905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cene3d>
                <a:camera prst="orthographicFront"/>
                <a:lightRig rig="threePt" dir="t"/>
              </a:scene3d>
              <a:sp3d contourW="25400">
                <a:bevelT w="0"/>
                <a:contourClr>
                  <a:schemeClr val="tx1">
                    <a:lumMod val="75000"/>
                    <a:lumOff val="25000"/>
                  </a:schemeClr>
                </a:contourClr>
              </a:sp3d>
            </a:bodyPr>
            <a:lstStyle/>
            <a:p>
              <a:endParaRPr lang="ko-KR" altLang="en-US" dirty="0"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334" name="Rectangle 1166"/>
            <p:cNvSpPr>
              <a:spLocks noChangeArrowheads="1"/>
            </p:cNvSpPr>
            <p:nvPr/>
          </p:nvSpPr>
          <p:spPr bwMode="auto">
            <a:xfrm>
              <a:off x="4658658" y="4882585"/>
              <a:ext cx="1267612" cy="793007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335" name="AutoShape 39"/>
            <p:cNvSpPr>
              <a:spLocks noChangeArrowheads="1"/>
            </p:cNvSpPr>
            <p:nvPr/>
          </p:nvSpPr>
          <p:spPr bwMode="auto">
            <a:xfrm>
              <a:off x="4833363" y="4810114"/>
              <a:ext cx="863531" cy="1368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r>
                <a:rPr lang="ko-KR" altLang="en-US" sz="800" b="1" dirty="0"/>
                <a:t>통합관제 시스템</a:t>
              </a:r>
            </a:p>
          </p:txBody>
        </p:sp>
      </p:grpSp>
      <p:sp>
        <p:nvSpPr>
          <p:cNvPr id="340" name="AutoShape 131"/>
          <p:cNvSpPr>
            <a:spLocks noChangeArrowheads="1"/>
          </p:cNvSpPr>
          <p:nvPr/>
        </p:nvSpPr>
        <p:spPr bwMode="auto">
          <a:xfrm>
            <a:off x="5989717" y="4445317"/>
            <a:ext cx="1748535" cy="1964114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2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pSp>
        <p:nvGrpSpPr>
          <p:cNvPr id="341" name="그룹 340"/>
          <p:cNvGrpSpPr/>
          <p:nvPr/>
        </p:nvGrpSpPr>
        <p:grpSpPr>
          <a:xfrm>
            <a:off x="5965082" y="4251519"/>
            <a:ext cx="1793622" cy="2191276"/>
            <a:chOff x="5965082" y="4408235"/>
            <a:chExt cx="1793622" cy="2191276"/>
          </a:xfrm>
        </p:grpSpPr>
        <p:sp>
          <p:nvSpPr>
            <p:cNvPr id="343" name="Rectangle 1166"/>
            <p:cNvSpPr>
              <a:spLocks noChangeArrowheads="1"/>
            </p:cNvSpPr>
            <p:nvPr/>
          </p:nvSpPr>
          <p:spPr bwMode="auto">
            <a:xfrm>
              <a:off x="5965082" y="4473195"/>
              <a:ext cx="1793622" cy="2126316"/>
            </a:xfrm>
            <a:prstGeom prst="rect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indent="-106410" algn="ctr">
                <a:lnSpc>
                  <a:spcPct val="90000"/>
                </a:lnSpc>
                <a:buClr>
                  <a:prstClr val="black">
                    <a:lumMod val="65000"/>
                    <a:lumOff val="35000"/>
                  </a:prstClr>
                </a:buClr>
                <a:buSzPct val="140000"/>
                <a:defRPr/>
              </a:pPr>
              <a:endParaRPr lang="en-US" altLang="ko-KR" sz="800" dirty="0">
                <a:solidFill>
                  <a:prstClr val="black">
                    <a:lumMod val="85000"/>
                    <a:lumOff val="15000"/>
                  </a:prstClr>
                </a:solidFill>
                <a:latin typeface="돋움체" panose="020B0609000101010101" pitchFamily="49" charset="-127"/>
                <a:ea typeface="돋움체" panose="020B0609000101010101" pitchFamily="49" charset="-127"/>
              </a:endParaRPr>
            </a:p>
          </p:txBody>
        </p:sp>
        <p:sp>
          <p:nvSpPr>
            <p:cNvPr id="344" name="AutoShape 39"/>
            <p:cNvSpPr>
              <a:spLocks noChangeArrowheads="1"/>
            </p:cNvSpPr>
            <p:nvPr/>
          </p:nvSpPr>
          <p:spPr bwMode="auto">
            <a:xfrm>
              <a:off x="6052689" y="4408235"/>
              <a:ext cx="1662816" cy="1368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 w="12700">
              <a:solidFill>
                <a:srgbClr val="80808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ko-KR" sz="800" b="1" dirty="0" err="1" smtClean="0"/>
                <a:t>IoT</a:t>
              </a:r>
              <a:r>
                <a:rPr lang="en-US" altLang="ko-KR" sz="800" b="1" dirty="0" smtClean="0"/>
                <a:t> </a:t>
              </a:r>
              <a:r>
                <a:rPr lang="ko-KR" altLang="en-US" sz="800" b="1" dirty="0" smtClean="0"/>
                <a:t>플랫폼 시스템</a:t>
              </a:r>
              <a:endParaRPr lang="ko-KR" altLang="en-US" sz="800" b="1" dirty="0"/>
            </a:p>
          </p:txBody>
        </p:sp>
      </p:grpSp>
      <p:graphicFrame>
        <p:nvGraphicFramePr>
          <p:cNvPr id="365" name="표 3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777772"/>
              </p:ext>
            </p:extLst>
          </p:nvPr>
        </p:nvGraphicFramePr>
        <p:xfrm>
          <a:off x="3197505" y="2383924"/>
          <a:ext cx="554274" cy="856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n_Was001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n1_ext-portal_container(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가칭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cclwas001_HiConCitis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cclwas001_HiConCitisSub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cclwas001_HiDinCitis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cclwas001_HiDinCitisSub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cclwas001_AnJeon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cclwas001_Hibim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biz,uportal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확인요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hfms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확인요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sdmsweb1_container2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66" name="표 3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759247"/>
              </p:ext>
            </p:extLst>
          </p:nvPr>
        </p:nvGraphicFramePr>
        <p:xfrm>
          <a:off x="3758129" y="2383924"/>
          <a:ext cx="554274" cy="856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n_Was002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n2_ext-portal_container(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가칭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cclwas003_HiConCitis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cclwas003_HiConCitisSub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cclwas003_HiDinCitis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cclwas003_HiDinCitisSub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cclwas003_AnJeon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cclwas003_Hibim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biz,uportal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확인요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hfms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확인요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sdmsweb2_container2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69" name="표 3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276242"/>
              </p:ext>
            </p:extLst>
          </p:nvPr>
        </p:nvGraphicFramePr>
        <p:xfrm>
          <a:off x="776536" y="2329830"/>
          <a:ext cx="554274" cy="536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hicon,hidin,hibim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70" name="표 3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86657"/>
              </p:ext>
            </p:extLst>
          </p:nvPr>
        </p:nvGraphicFramePr>
        <p:xfrm>
          <a:off x="1337160" y="2329830"/>
          <a:ext cx="554274" cy="536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cclweb003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hicon,hidin,hibim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71" name="표 3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830697"/>
              </p:ext>
            </p:extLst>
          </p:nvPr>
        </p:nvGraphicFramePr>
        <p:xfrm>
          <a:off x="1928664" y="2329830"/>
          <a:ext cx="554274" cy="673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172.16.166.14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cclwas001_HiConCitis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cclwas001_HiConCitisSub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cclwas001_HiDinCitis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cclwas001_HiDinCitisSub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cclwas001_Hibim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72" name="표 3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585462"/>
              </p:ext>
            </p:extLst>
          </p:nvPr>
        </p:nvGraphicFramePr>
        <p:xfrm>
          <a:off x="2489288" y="2329830"/>
          <a:ext cx="554274" cy="673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cclwas003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172.16.167.14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cclwas003_HiConCitis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cclwas003_HiConCitisSub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cclwas003_HiDinCitis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cclwas003_HiDinCitisSub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cclwas003_Hibim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73" name="표 3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529981"/>
              </p:ext>
            </p:extLst>
          </p:nvPr>
        </p:nvGraphicFramePr>
        <p:xfrm>
          <a:off x="781621" y="3042767"/>
          <a:ext cx="554274" cy="536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172.16.166.13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172.16.166.11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hitech,hisgds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통합도면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(IDM)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74" name="표 3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5711048"/>
              </p:ext>
            </p:extLst>
          </p:nvPr>
        </p:nvGraphicFramePr>
        <p:xfrm>
          <a:off x="1342245" y="3042767"/>
          <a:ext cx="554274" cy="536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cclweb004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172.16.166.11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hitech,hisgds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통합도면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(IDM)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75" name="표 3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913814"/>
              </p:ext>
            </p:extLst>
          </p:nvPr>
        </p:nvGraphicFramePr>
        <p:xfrm>
          <a:off x="1928664" y="3042767"/>
          <a:ext cx="554274" cy="582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cclwas002_HiTechmap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cclwas002_HiSgds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통합도면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(IDM)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76" name="표 3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058748"/>
              </p:ext>
            </p:extLst>
          </p:nvPr>
        </p:nvGraphicFramePr>
        <p:xfrm>
          <a:off x="2489288" y="3042767"/>
          <a:ext cx="554274" cy="582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cclwas004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cclwas004_HiTechmap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cclwas004_HiSgds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통합도면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(IDM)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48" name="표 2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842983"/>
              </p:ext>
            </p:extLst>
          </p:nvPr>
        </p:nvGraphicFramePr>
        <p:xfrm>
          <a:off x="774467" y="3659310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cclweb005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172.16.166.16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uroad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7" name="표 2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237537"/>
              </p:ext>
            </p:extLst>
          </p:nvPr>
        </p:nvGraphicFramePr>
        <p:xfrm>
          <a:off x="1335091" y="3659310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cclweb006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172.16.167.16</a:t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172.16.166.20/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uroad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8" name="표 2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1281663"/>
              </p:ext>
            </p:extLst>
          </p:nvPr>
        </p:nvGraphicFramePr>
        <p:xfrm>
          <a:off x="1928664" y="3659310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cclwas005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cclwas005_uroad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59" name="표 2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4690498"/>
              </p:ext>
            </p:extLst>
          </p:nvPr>
        </p:nvGraphicFramePr>
        <p:xfrm>
          <a:off x="2489288" y="3659310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cclwas006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cclwas006_uroad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70" name="표 2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824064"/>
              </p:ext>
            </p:extLst>
          </p:nvPr>
        </p:nvGraphicFramePr>
        <p:xfrm>
          <a:off x="771479" y="4840588"/>
          <a:ext cx="554274" cy="536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cclweb009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172.16.166.24/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road,traffic,oneclick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71" name="표 2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5714144"/>
              </p:ext>
            </p:extLst>
          </p:nvPr>
        </p:nvGraphicFramePr>
        <p:xfrm>
          <a:off x="1332103" y="4840588"/>
          <a:ext cx="554274" cy="536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cclweb010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172.16.167.22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172.16.166.24/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road,traffic,oneclick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72" name="표 2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182461"/>
              </p:ext>
            </p:extLst>
          </p:nvPr>
        </p:nvGraphicFramePr>
        <p:xfrm>
          <a:off x="1928664" y="4840588"/>
          <a:ext cx="554274" cy="627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cclwas009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cclwas009_road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cclwas009_htc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cclwas009_traffic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cclwas009_oneclick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 3.3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73" name="표 2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428141"/>
              </p:ext>
            </p:extLst>
          </p:nvPr>
        </p:nvGraphicFramePr>
        <p:xfrm>
          <a:off x="2489288" y="4840588"/>
          <a:ext cx="554274" cy="6279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cclwas010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172.16.167.23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cclwas010_road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cclwas010_htc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cclwas010_traffic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cclwas010_oneclick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 3.3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82" name="표 2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004916"/>
              </p:ext>
            </p:extLst>
          </p:nvPr>
        </p:nvGraphicFramePr>
        <p:xfrm>
          <a:off x="776536" y="6129014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capisvr1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172.16.166.66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86" name="표 2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777369"/>
              </p:ext>
            </p:extLst>
          </p:nvPr>
        </p:nvGraphicFramePr>
        <p:xfrm>
          <a:off x="1337160" y="6129014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capisvr2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172.16.167.66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87" name="표 2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47008"/>
              </p:ext>
            </p:extLst>
          </p:nvPr>
        </p:nvGraphicFramePr>
        <p:xfrm>
          <a:off x="1938164" y="6129014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mapsvr1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172.16.166.67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88" name="표 2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302332"/>
              </p:ext>
            </p:extLst>
          </p:nvPr>
        </p:nvGraphicFramePr>
        <p:xfrm>
          <a:off x="2498788" y="6129014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mapsvr2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172.16.167.67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89" name="표 2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633530"/>
              </p:ext>
            </p:extLst>
          </p:nvPr>
        </p:nvGraphicFramePr>
        <p:xfrm>
          <a:off x="3096034" y="5877272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ccadsvr1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172.16.166.65/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hgis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90" name="표 2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356059"/>
              </p:ext>
            </p:extLst>
          </p:nvPr>
        </p:nvGraphicFramePr>
        <p:xfrm>
          <a:off x="3656658" y="5877272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ccadsvr2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172.16.166.68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172.16.166.65/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hgis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 2008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91" name="표 2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251693"/>
              </p:ext>
            </p:extLst>
          </p:nvPr>
        </p:nvGraphicFramePr>
        <p:xfrm>
          <a:off x="3454601" y="3382948"/>
          <a:ext cx="554274" cy="1079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p780-b3</a:t>
                      </a:r>
                      <a:b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</a:b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(e20k-a)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r>
                        <a:rPr lang="en-US" altLang="ko-KR" sz="300" dirty="0" smtClean="0"/>
                        <a:t/>
                      </a:r>
                      <a:br>
                        <a:rPr lang="en-US" altLang="ko-KR" sz="300" dirty="0" smtClean="0"/>
                      </a:br>
                      <a:r>
                        <a:rPr lang="en-US" altLang="ko-KR" sz="300" dirty="0" smtClean="0"/>
                        <a:t>IBM p780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12Core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172.16.164.29:1666(AWWW)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172.16.164.32:1669(ANKHCG)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172.16.164.32:1699(CHICON)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172.16.164.50:1668(APORTAL)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172.16.166.83:1672(CHIMAN)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172.16.166.83:1674(ANKHCG)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172.16.166.84:1672(CHIMAN)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172.16.166.84:1674(CHICON)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172.16.166.86:1751(CHTC)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10.100.88.124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6.1 / Oracle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11g(11.2.0.3)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92" name="표 2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641571"/>
              </p:ext>
            </p:extLst>
          </p:nvPr>
        </p:nvGraphicFramePr>
        <p:xfrm>
          <a:off x="3177330" y="4612878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n_PotWeb1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-portal(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가칭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SSO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93" name="표 2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461787"/>
              </p:ext>
            </p:extLst>
          </p:nvPr>
        </p:nvGraphicFramePr>
        <p:xfrm>
          <a:off x="3737954" y="4612878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n_PotWeb2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-portal(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가칭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SSO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64" name="표 3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1033878"/>
              </p:ext>
            </p:extLst>
          </p:nvPr>
        </p:nvGraphicFramePr>
        <p:xfrm>
          <a:off x="3180940" y="5164355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n_PotWas1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-portal(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가칭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SSO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77" name="표 3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213201"/>
              </p:ext>
            </p:extLst>
          </p:nvPr>
        </p:nvGraphicFramePr>
        <p:xfrm>
          <a:off x="3741564" y="5164355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n_PotWas2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-portal(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가칭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SSO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78" name="표 3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453668"/>
              </p:ext>
            </p:extLst>
          </p:nvPr>
        </p:nvGraphicFramePr>
        <p:xfrm>
          <a:off x="5022550" y="2329104"/>
          <a:ext cx="554274" cy="774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</a:t>
                      </a:r>
                      <a:r>
                        <a:rPr lang="ko-KR" altLang="en-US" sz="400" dirty="0" smtClean="0">
                          <a:solidFill>
                            <a:schemeClr val="tx1"/>
                          </a:solidFill>
                        </a:rPr>
                        <a:t>시설물통합</a:t>
                      </a: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DB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시설물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전기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터널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172.16.166.70:1585(TMS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172.16.167.70:1585(TMS)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제한차량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172.16.162.84:1673(TSRAS)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DW(</a:t>
                      </a:r>
                      <a:r>
                        <a:rPr lang="ko-KR" altLang="en-US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빅데이터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관제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79" name="표 3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823691"/>
              </p:ext>
            </p:extLst>
          </p:nvPr>
        </p:nvGraphicFramePr>
        <p:xfrm>
          <a:off x="4762328" y="3645829"/>
          <a:ext cx="554274" cy="673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tmswas1</a:t>
                      </a:r>
                      <a:endParaRPr lang="ko-KR" altLang="en-US" sz="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Itanium 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WEB/WAS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172.16.166.61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efrc,tunnel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172.16.166.104(L4)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tmswas1_container2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HP-UX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3.0 / JEUS 3.3.1.2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80" name="표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9172576"/>
              </p:ext>
            </p:extLst>
          </p:nvPr>
        </p:nvGraphicFramePr>
        <p:xfrm>
          <a:off x="5324106" y="3645024"/>
          <a:ext cx="554274" cy="673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tmswas2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Itanium 2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WEB/WAS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172.16.167.61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172.16.166.60/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efrc,tunnel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172.16.166.104(L4)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tmswas2_container2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HP-UX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3.0 / JEUS 3.3.1.2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81" name="표 3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705683"/>
              </p:ext>
            </p:extLst>
          </p:nvPr>
        </p:nvGraphicFramePr>
        <p:xfrm>
          <a:off x="4736102" y="4771377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n_Big001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빅데이터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분석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82" name="표 3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125856"/>
              </p:ext>
            </p:extLst>
          </p:nvPr>
        </p:nvGraphicFramePr>
        <p:xfrm>
          <a:off x="5296726" y="4771377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n_Big002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빅데이터</a:t>
                      </a: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분석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Windows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83" name="표 3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444328"/>
              </p:ext>
            </p:extLst>
          </p:nvPr>
        </p:nvGraphicFramePr>
        <p:xfrm>
          <a:off x="4741205" y="5847064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n_Mon001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관제수집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대시보드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84" name="표 3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514472"/>
              </p:ext>
            </p:extLst>
          </p:nvPr>
        </p:nvGraphicFramePr>
        <p:xfrm>
          <a:off x="5301829" y="5847064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n_Mon002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관제수집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대시보드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85" name="표 3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5337203"/>
              </p:ext>
            </p:extLst>
          </p:nvPr>
        </p:nvGraphicFramePr>
        <p:xfrm>
          <a:off x="6013528" y="2330906"/>
          <a:ext cx="554274" cy="566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tsrasgat1</a:t>
                      </a:r>
                      <a:endParaRPr lang="ko-KR" altLang="en-US" sz="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P710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172.16.162.61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172.16.162.63(L4)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6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86" name="표 3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675237"/>
              </p:ext>
            </p:extLst>
          </p:nvPr>
        </p:nvGraphicFramePr>
        <p:xfrm>
          <a:off x="6575306" y="2330101"/>
          <a:ext cx="554274" cy="566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tsrasgat2</a:t>
                      </a:r>
                      <a:endParaRPr lang="ko-KR" altLang="en-US" sz="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P710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172.16.162.62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172.16.162.63(L4)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6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87" name="표 3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750362"/>
              </p:ext>
            </p:extLst>
          </p:nvPr>
        </p:nvGraphicFramePr>
        <p:xfrm>
          <a:off x="7137525" y="2329832"/>
          <a:ext cx="554274" cy="566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tsrasgat3</a:t>
                      </a:r>
                      <a:endParaRPr lang="ko-KR" altLang="en-US" sz="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단독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IBM P710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172.16.163.61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172.16.162.63(L4)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 6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88" name="표 3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814265"/>
              </p:ext>
            </p:extLst>
          </p:nvPr>
        </p:nvGraphicFramePr>
        <p:xfrm>
          <a:off x="6298279" y="2965783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tsrasweb1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172.16.162.116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172.16.162.117/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4.1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89" name="표 3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7742907"/>
              </p:ext>
            </p:extLst>
          </p:nvPr>
        </p:nvGraphicFramePr>
        <p:xfrm>
          <a:off x="6858903" y="2965783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tsrasweb2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2Core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172.16.163.116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172.16.162.117/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4.1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90" name="표 3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397017"/>
              </p:ext>
            </p:extLst>
          </p:nvPr>
        </p:nvGraphicFramePr>
        <p:xfrm>
          <a:off x="6298279" y="3573016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tsraswas1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tsraswas1_lcar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 6.0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91" name="표 3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314979"/>
              </p:ext>
            </p:extLst>
          </p:nvPr>
        </p:nvGraphicFramePr>
        <p:xfrm>
          <a:off x="6858903" y="3573016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tsraswas2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172.16.163.115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tsraswas2_lcar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 6.0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92" name="표 3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342745"/>
              </p:ext>
            </p:extLst>
          </p:nvPr>
        </p:nvGraphicFramePr>
        <p:xfrm>
          <a:off x="6299723" y="4518524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n_Col001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통합수집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93" name="표 3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439518"/>
              </p:ext>
            </p:extLst>
          </p:nvPr>
        </p:nvGraphicFramePr>
        <p:xfrm>
          <a:off x="6861501" y="4518525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n_Col001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통합수집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94" name="표 3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8955039"/>
              </p:ext>
            </p:extLst>
          </p:nvPr>
        </p:nvGraphicFramePr>
        <p:xfrm>
          <a:off x="6302104" y="5140308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master1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관리서버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95" name="표 3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50563"/>
              </p:ext>
            </p:extLst>
          </p:nvPr>
        </p:nvGraphicFramePr>
        <p:xfrm>
          <a:off x="6863882" y="5140309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master2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관리서버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96" name="표 3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321375"/>
              </p:ext>
            </p:extLst>
          </p:nvPr>
        </p:nvGraphicFramePr>
        <p:xfrm>
          <a:off x="6033120" y="5787473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d_node1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데이터 </a:t>
                      </a:r>
                      <a:r>
                        <a:rPr lang="ko-KR" altLang="en-US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노드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97" name="표 3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681886"/>
              </p:ext>
            </p:extLst>
          </p:nvPr>
        </p:nvGraphicFramePr>
        <p:xfrm>
          <a:off x="6594898" y="5787474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d_node2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데이터 </a:t>
                      </a:r>
                      <a:r>
                        <a:rPr lang="ko-KR" altLang="en-US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노드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0" name="표 3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570753"/>
              </p:ext>
            </p:extLst>
          </p:nvPr>
        </p:nvGraphicFramePr>
        <p:xfrm>
          <a:off x="7157584" y="5788381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d_node3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C9FF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수집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데이터 </a:t>
                      </a:r>
                      <a:r>
                        <a:rPr lang="ko-KR" altLang="en-US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노드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1" name="표 4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200740"/>
              </p:ext>
            </p:extLst>
          </p:nvPr>
        </p:nvGraphicFramePr>
        <p:xfrm>
          <a:off x="8054921" y="2354862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mobileintwas1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172.16.164.55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CentOS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6.5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Tomcat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7.0.57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2" name="표 4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47043"/>
              </p:ext>
            </p:extLst>
          </p:nvPr>
        </p:nvGraphicFramePr>
        <p:xfrm>
          <a:off x="8615545" y="2354862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mobileintwas2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172.16.165.55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CentOS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6.5 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 Tomcat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7.0.57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3" name="표 4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751810"/>
              </p:ext>
            </p:extLst>
          </p:nvPr>
        </p:nvGraphicFramePr>
        <p:xfrm>
          <a:off x="8049344" y="3479651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tclap1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172.16.162.56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172.16.162.55/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extsaa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OLAP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4" name="표 4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635611"/>
              </p:ext>
            </p:extLst>
          </p:nvPr>
        </p:nvGraphicFramePr>
        <p:xfrm>
          <a:off x="8609968" y="3479651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tclap2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172.16.162.57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172.16.162.55/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extsaa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OLAP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5" name="표 4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173858"/>
              </p:ext>
            </p:extLst>
          </p:nvPr>
        </p:nvGraphicFramePr>
        <p:xfrm>
          <a:off x="8049344" y="4173136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tclapwas1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172.16.162.156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tclapwas1_container3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6" name="표 40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999002"/>
              </p:ext>
            </p:extLst>
          </p:nvPr>
        </p:nvGraphicFramePr>
        <p:xfrm>
          <a:off x="8609968" y="4173136"/>
          <a:ext cx="554274" cy="520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tclapwas2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172.16.162.157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tclapwas2_container3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7" name="표 4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854377"/>
              </p:ext>
            </p:extLst>
          </p:nvPr>
        </p:nvGraphicFramePr>
        <p:xfrm>
          <a:off x="8049779" y="4878655"/>
          <a:ext cx="554274" cy="566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err="1" smtClean="0">
                          <a:solidFill>
                            <a:schemeClr val="tx1"/>
                          </a:solidFill>
                        </a:rPr>
                        <a:t>tcetl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IBM</a:t>
                      </a:r>
                      <a:r>
                        <a:rPr lang="en-US" altLang="ko-KR" sz="300" baseline="0" dirty="0" smtClean="0"/>
                        <a:t> P550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dirty="0" smtClean="0"/>
                        <a:t>4Core</a:t>
                      </a:r>
                      <a:endParaRPr lang="ko-KR" altLang="en-US" sz="300" dirty="0" smtClean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172.16.162.20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6.1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Sybase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ASE 15.5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08" name="표 4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877977"/>
              </p:ext>
            </p:extLst>
          </p:nvPr>
        </p:nvGraphicFramePr>
        <p:xfrm>
          <a:off x="8611557" y="4878656"/>
          <a:ext cx="554274" cy="810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tcdb2</a:t>
                      </a:r>
                      <a:endParaRPr lang="ko-KR" altLang="en-US" sz="600" dirty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smtClean="0"/>
                        <a:t>단독</a:t>
                      </a:r>
                      <a:endParaRPr lang="en-US" altLang="ko-KR" sz="300" dirty="0" smtClean="0"/>
                    </a:p>
                    <a:p>
                      <a:pPr algn="ctr" latinLnBrk="1"/>
                      <a:r>
                        <a:rPr lang="en-US" altLang="ko-KR" sz="300" dirty="0" smtClean="0"/>
                        <a:t>IBM</a:t>
                      </a:r>
                      <a:r>
                        <a:rPr lang="en-US" altLang="ko-KR" sz="300" baseline="0" dirty="0" smtClean="0"/>
                        <a:t> P770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128G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172.16.162.12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172.16.162.19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172.16.164.25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172.16.165.23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172.16.166.85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TISPOP , TODB , THDB ,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oragis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, </a:t>
                      </a:r>
                      <a:r>
                        <a:rPr lang="en-US" altLang="ko-KR" sz="3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gcm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, ORCL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AIX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6.1</a:t>
                      </a: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/ Sybase</a:t>
                      </a:r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IQ 15.4</a:t>
                      </a: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9" name="AutoShape 131"/>
          <p:cNvSpPr>
            <a:spLocks noChangeArrowheads="1"/>
          </p:cNvSpPr>
          <p:nvPr/>
        </p:nvSpPr>
        <p:spPr bwMode="auto">
          <a:xfrm>
            <a:off x="753177" y="4200519"/>
            <a:ext cx="2325600" cy="619200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aphicFrame>
        <p:nvGraphicFramePr>
          <p:cNvPr id="260" name="표 2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5401051"/>
              </p:ext>
            </p:extLst>
          </p:nvPr>
        </p:nvGraphicFramePr>
        <p:xfrm>
          <a:off x="771425" y="4221088"/>
          <a:ext cx="554274" cy="536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cclweb007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172.16.166.17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172.16.166.21/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alletc,structure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차선유지관리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66" name="표 2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990235"/>
              </p:ext>
            </p:extLst>
          </p:nvPr>
        </p:nvGraphicFramePr>
        <p:xfrm>
          <a:off x="1332049" y="4221088"/>
          <a:ext cx="554274" cy="536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cclweb008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4Core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172.16.167.17</a:t>
                      </a: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172.16.166.21/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alletc,structure</a:t>
                      </a:r>
                      <a:endParaRPr lang="en-US" altLang="ko-KR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차선유지관리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68" name="표 2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086702"/>
              </p:ext>
            </p:extLst>
          </p:nvPr>
        </p:nvGraphicFramePr>
        <p:xfrm>
          <a:off x="1928664" y="4221088"/>
          <a:ext cx="554274" cy="582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cclwas007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172.16.166.19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cclwas007_alletc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cclwas007_structure</a:t>
                      </a:r>
                    </a:p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차선유지관리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69" name="표 2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046124"/>
              </p:ext>
            </p:extLst>
          </p:nvPr>
        </p:nvGraphicFramePr>
        <p:xfrm>
          <a:off x="2489288" y="4221088"/>
          <a:ext cx="554274" cy="5822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cclwas008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511985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</a:t>
                      </a:r>
                      <a:endParaRPr lang="ko-KR" altLang="en-US" sz="3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00" dirty="0" smtClean="0"/>
                        <a:t>8Core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16G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172.16.167.19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cclwas008_alletc</a:t>
                      </a:r>
                    </a:p>
                    <a:p>
                      <a:pPr marL="0" algn="ctr" defTabSz="1511985" rtl="0" eaLnBrk="1" latinLnBrk="1" hangingPunct="1"/>
                      <a:r>
                        <a:rPr lang="en-US" altLang="ko-KR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cclwas008_structure</a:t>
                      </a:r>
                    </a:p>
                    <a:p>
                      <a:pPr marL="0" algn="ctr" defTabSz="1511985" rtl="0" eaLnBrk="1" latinLnBrk="1" hangingPunct="1"/>
                      <a:r>
                        <a:rPr lang="ko-KR" altLang="en-US" sz="3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차선유지관리</a:t>
                      </a:r>
                      <a:endParaRPr lang="en-US" altLang="ko-KR" sz="3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RHEL6.3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20" name="AutoShape 131"/>
          <p:cNvSpPr>
            <a:spLocks noChangeArrowheads="1"/>
          </p:cNvSpPr>
          <p:nvPr/>
        </p:nvSpPr>
        <p:spPr bwMode="auto">
          <a:xfrm>
            <a:off x="753177" y="5487786"/>
            <a:ext cx="2325600" cy="615035"/>
          </a:xfrm>
          <a:prstGeom prst="roundRect">
            <a:avLst>
              <a:gd name="adj" fmla="val 2558"/>
            </a:avLst>
          </a:prstGeom>
          <a:pattFill prst="dkUpDiag">
            <a:fgClr>
              <a:schemeClr val="accent2">
                <a:lumMod val="40000"/>
                <a:lumOff val="60000"/>
              </a:schemeClr>
            </a:fgClr>
            <a:bgClr>
              <a:schemeClr val="tx2">
                <a:lumMod val="20000"/>
                <a:lumOff val="80000"/>
              </a:schemeClr>
            </a:bgClr>
          </a:pattFill>
          <a:ln w="1905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cene3d>
              <a:camera prst="orthographicFront"/>
              <a:lightRig rig="threePt" dir="t"/>
            </a:scene3d>
            <a:sp3d contourW="25400">
              <a:bevelT w="0"/>
              <a:contourClr>
                <a:schemeClr val="tx1">
                  <a:lumMod val="75000"/>
                  <a:lumOff val="25000"/>
                </a:schemeClr>
              </a:contourClr>
            </a:sp3d>
          </a:bodyPr>
          <a:lstStyle/>
          <a:p>
            <a:endParaRPr lang="ko-KR" alt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graphicFrame>
        <p:nvGraphicFramePr>
          <p:cNvPr id="415" name="표 4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7192458"/>
              </p:ext>
            </p:extLst>
          </p:nvPr>
        </p:nvGraphicFramePr>
        <p:xfrm>
          <a:off x="774261" y="5517233"/>
          <a:ext cx="554274" cy="536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n_web011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300" dirty="0" smtClean="0"/>
                        <a:t>사업비절감</a:t>
                      </a:r>
                      <a:r>
                        <a:rPr lang="en-US" altLang="ko-KR" sz="300" dirty="0" smtClean="0"/>
                        <a:t>,</a:t>
                      </a:r>
                      <a:r>
                        <a:rPr lang="ko-KR" altLang="en-US" sz="300" dirty="0" smtClean="0"/>
                        <a:t> 건설공사사후평가</a:t>
                      </a:r>
                      <a:r>
                        <a:rPr lang="en-US" altLang="ko-KR" sz="300" dirty="0" smtClean="0"/>
                        <a:t>/</a:t>
                      </a:r>
                    </a:p>
                    <a:p>
                      <a:pPr algn="ctr"/>
                      <a:r>
                        <a:rPr lang="ko-KR" altLang="en-US" sz="300" dirty="0" smtClean="0"/>
                        <a:t>부실시공예방</a:t>
                      </a:r>
                      <a:r>
                        <a:rPr lang="en-US" altLang="ko-KR" sz="300" dirty="0" smtClean="0"/>
                        <a:t>,LCC</a:t>
                      </a:r>
                      <a:r>
                        <a:rPr lang="ko-KR" altLang="en-US" sz="300" dirty="0" smtClean="0"/>
                        <a:t>관리체계</a:t>
                      </a:r>
                      <a:r>
                        <a:rPr lang="en-US" altLang="ko-KR" sz="300" dirty="0" smtClean="0"/>
                        <a:t>,</a:t>
                      </a:r>
                      <a:r>
                        <a:rPr lang="ko-KR" altLang="en-US" sz="300" dirty="0" smtClean="0"/>
                        <a:t>자산가치평가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16" name="표 4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564325"/>
              </p:ext>
            </p:extLst>
          </p:nvPr>
        </p:nvGraphicFramePr>
        <p:xfrm>
          <a:off x="1334885" y="5517233"/>
          <a:ext cx="554274" cy="536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n_web012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300" dirty="0" smtClean="0"/>
                        <a:t>사업비절감</a:t>
                      </a:r>
                      <a:r>
                        <a:rPr lang="en-US" altLang="ko-KR" sz="300" dirty="0" smtClean="0"/>
                        <a:t>,</a:t>
                      </a:r>
                      <a:r>
                        <a:rPr lang="ko-KR" altLang="en-US" sz="300" dirty="0" smtClean="0"/>
                        <a:t> 건설공사사후평가</a:t>
                      </a:r>
                      <a:r>
                        <a:rPr lang="en-US" altLang="ko-KR" sz="300" dirty="0" smtClean="0"/>
                        <a:t>/</a:t>
                      </a:r>
                    </a:p>
                    <a:p>
                      <a:pPr algn="ctr"/>
                      <a:r>
                        <a:rPr lang="ko-KR" altLang="en-US" sz="300" dirty="0" smtClean="0"/>
                        <a:t>부실시공예방</a:t>
                      </a:r>
                      <a:r>
                        <a:rPr lang="en-US" altLang="ko-KR" sz="300" dirty="0" smtClean="0"/>
                        <a:t>,LCC</a:t>
                      </a:r>
                      <a:r>
                        <a:rPr lang="ko-KR" altLang="en-US" sz="300" dirty="0" smtClean="0"/>
                        <a:t>관리체계</a:t>
                      </a:r>
                      <a:r>
                        <a:rPr lang="en-US" altLang="ko-KR" sz="300" dirty="0" smtClean="0"/>
                        <a:t>,</a:t>
                      </a:r>
                      <a:r>
                        <a:rPr lang="ko-KR" altLang="en-US" sz="300" dirty="0" smtClean="0"/>
                        <a:t>자산가치평가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</a:t>
                      </a:r>
                      <a:r>
                        <a:rPr lang="en-US" altLang="ko-KR" sz="3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WebToB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17" name="표 4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492821"/>
              </p:ext>
            </p:extLst>
          </p:nvPr>
        </p:nvGraphicFramePr>
        <p:xfrm>
          <a:off x="1931446" y="5517233"/>
          <a:ext cx="554274" cy="536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n_was011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300" dirty="0" smtClean="0"/>
                        <a:t>사업비절감</a:t>
                      </a:r>
                      <a:r>
                        <a:rPr lang="en-US" altLang="ko-KR" sz="300" dirty="0" smtClean="0"/>
                        <a:t>,</a:t>
                      </a:r>
                      <a:r>
                        <a:rPr lang="ko-KR" altLang="en-US" sz="300" dirty="0" smtClean="0"/>
                        <a:t> 건설공사사후평가</a:t>
                      </a:r>
                      <a:r>
                        <a:rPr lang="en-US" altLang="ko-KR" sz="300" dirty="0" smtClean="0"/>
                        <a:t>/</a:t>
                      </a:r>
                    </a:p>
                    <a:p>
                      <a:pPr algn="ctr"/>
                      <a:r>
                        <a:rPr lang="ko-KR" altLang="en-US" sz="300" dirty="0" smtClean="0"/>
                        <a:t>부실시공예방</a:t>
                      </a:r>
                      <a:r>
                        <a:rPr lang="en-US" altLang="ko-KR" sz="300" dirty="0" smtClean="0"/>
                        <a:t>,LCC</a:t>
                      </a:r>
                      <a:r>
                        <a:rPr lang="ko-KR" altLang="en-US" sz="300" dirty="0" smtClean="0"/>
                        <a:t>관리체계</a:t>
                      </a:r>
                      <a:r>
                        <a:rPr lang="en-US" altLang="ko-KR" sz="300" dirty="0" smtClean="0"/>
                        <a:t>,</a:t>
                      </a:r>
                      <a:r>
                        <a:rPr lang="ko-KR" altLang="en-US" sz="300" dirty="0" smtClean="0"/>
                        <a:t>자산가치평가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18" name="표 4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611084"/>
              </p:ext>
            </p:extLst>
          </p:nvPr>
        </p:nvGraphicFramePr>
        <p:xfrm>
          <a:off x="2492070" y="5517233"/>
          <a:ext cx="554274" cy="536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137"/>
                <a:gridCol w="277137"/>
              </a:tblGrid>
              <a:tr h="118191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" dirty="0" smtClean="0">
                          <a:solidFill>
                            <a:schemeClr val="tx1"/>
                          </a:solidFill>
                        </a:rPr>
                        <a:t>n_was012</a:t>
                      </a:r>
                      <a:endParaRPr lang="ko-KR" altLang="en-US" sz="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5720" marR="4572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600" dirty="0"/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00" dirty="0" err="1" smtClean="0"/>
                        <a:t>클라우드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WEB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latinLnBrk="1"/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588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300" dirty="0" smtClean="0"/>
                        <a:t>사업비절감</a:t>
                      </a:r>
                      <a:r>
                        <a:rPr lang="en-US" altLang="ko-KR" sz="300" dirty="0" smtClean="0"/>
                        <a:t>,</a:t>
                      </a:r>
                      <a:r>
                        <a:rPr lang="ko-KR" altLang="en-US" sz="300" dirty="0" smtClean="0"/>
                        <a:t> 건설공사사후평가</a:t>
                      </a:r>
                      <a:r>
                        <a:rPr lang="en-US" altLang="ko-KR" sz="300" dirty="0" smtClean="0"/>
                        <a:t>/</a:t>
                      </a:r>
                    </a:p>
                    <a:p>
                      <a:pPr algn="ctr"/>
                      <a:r>
                        <a:rPr lang="ko-KR" altLang="en-US" sz="300" dirty="0" smtClean="0"/>
                        <a:t>부실시공예방</a:t>
                      </a:r>
                      <a:r>
                        <a:rPr lang="en-US" altLang="ko-KR" sz="300" dirty="0" smtClean="0"/>
                        <a:t>,LCC</a:t>
                      </a:r>
                      <a:r>
                        <a:rPr lang="ko-KR" altLang="en-US" sz="300" dirty="0" smtClean="0"/>
                        <a:t>관리체계</a:t>
                      </a:r>
                      <a:r>
                        <a:rPr lang="en-US" altLang="ko-KR" sz="300" dirty="0" smtClean="0"/>
                        <a:t>,</a:t>
                      </a:r>
                      <a:r>
                        <a:rPr lang="ko-KR" altLang="en-US" sz="300" dirty="0" smtClean="0"/>
                        <a:t>자산가치평가</a:t>
                      </a:r>
                      <a:endParaRPr lang="ko-KR" altLang="en-US" sz="300" dirty="0"/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marL="0" algn="ctr" defTabSz="1511985" rtl="0" eaLnBrk="1" latinLnBrk="1" hangingPunct="1"/>
                      <a:r>
                        <a:rPr lang="en-US" altLang="ko-KR" sz="3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Linux / JEUS</a:t>
                      </a:r>
                      <a:endParaRPr lang="ko-KR" altLang="en-US" sz="3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18000" marB="18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1511985" rtl="0" eaLnBrk="1" latinLnBrk="1" hangingPunct="1"/>
                      <a:endParaRPr lang="ko-KR" altLang="en-US" sz="5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782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28518</TotalTime>
  <Words>5255</Words>
  <Application>Microsoft Office PowerPoint</Application>
  <PresentationFormat>A4 용지(210x297mm)</PresentationFormat>
  <Paragraphs>3145</Paragraphs>
  <Slides>14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0" baseType="lpstr">
      <vt:lpstr>굴림</vt:lpstr>
      <vt:lpstr>돋움체</vt:lpstr>
      <vt:lpstr>맑은 고딕</vt:lpstr>
      <vt:lpstr>휴먼엑스포</vt:lpstr>
      <vt:lpstr>Wingdings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>대우정보시스템(주)</Manager>
  <Company>skcc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산출물 가로 템플릿</dc:title>
  <dc:subject>문서표준</dc:subject>
  <dc:creator>백용규</dc:creator>
  <cp:lastModifiedBy>a</cp:lastModifiedBy>
  <cp:revision>1139</cp:revision>
  <cp:lastPrinted>2016-05-23T06:42:53Z</cp:lastPrinted>
  <dcterms:created xsi:type="dcterms:W3CDTF">2003-09-29T09:24:41Z</dcterms:created>
  <dcterms:modified xsi:type="dcterms:W3CDTF">2016-09-19T03:03:07Z</dcterms:modified>
</cp:coreProperties>
</file>