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64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32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489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58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71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36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4343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0211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3469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24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340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268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63431-903F-4039-BA7E-469904EB6B78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F258-69C5-47D9-91AB-FC5D41B4CD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725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/>
        </p:nvSpPr>
        <p:spPr>
          <a:xfrm>
            <a:off x="1974849" y="126999"/>
            <a:ext cx="8240305" cy="1143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7" name="직사각형 6"/>
          <p:cNvSpPr/>
          <p:nvPr/>
        </p:nvSpPr>
        <p:spPr>
          <a:xfrm>
            <a:off x="166931" y="127000"/>
            <a:ext cx="1807919" cy="114300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smtClean="0">
                <a:solidFill>
                  <a:schemeClr val="tx1"/>
                </a:solidFill>
              </a:rPr>
              <a:t>업무영역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974849" y="1269999"/>
            <a:ext cx="8240305" cy="43253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9" name="직사각형 8"/>
          <p:cNvSpPr/>
          <p:nvPr/>
        </p:nvSpPr>
        <p:spPr>
          <a:xfrm>
            <a:off x="166931" y="1270000"/>
            <a:ext cx="1807919" cy="432538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err="1" smtClean="0">
                <a:solidFill>
                  <a:schemeClr val="tx1"/>
                </a:solidFill>
              </a:rPr>
              <a:t>공통영역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974847" y="5595384"/>
            <a:ext cx="8240305" cy="1143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11" name="직사각형 10"/>
          <p:cNvSpPr/>
          <p:nvPr/>
        </p:nvSpPr>
        <p:spPr>
          <a:xfrm>
            <a:off x="166929" y="5595385"/>
            <a:ext cx="1807919" cy="114300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err="1" smtClean="0">
                <a:solidFill>
                  <a:schemeClr val="tx1"/>
                </a:solidFill>
              </a:rPr>
              <a:t>인프라영역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8" name="Rectangle 43"/>
          <p:cNvSpPr>
            <a:spLocks noChangeArrowheads="1"/>
          </p:cNvSpPr>
          <p:nvPr/>
        </p:nvSpPr>
        <p:spPr bwMode="auto">
          <a:xfrm>
            <a:off x="2465362" y="538208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err="1" smtClean="0">
                <a:latin typeface="+mn-ea"/>
              </a:rPr>
              <a:t>상품개발</a:t>
            </a:r>
            <a:endParaRPr lang="ko-KR" altLang="en-US" sz="800">
              <a:latin typeface="+mn-ea"/>
            </a:endParaRPr>
          </a:p>
        </p:txBody>
      </p:sp>
      <p:sp>
        <p:nvSpPr>
          <p:cNvPr id="19" name="Rectangle 43"/>
          <p:cNvSpPr>
            <a:spLocks noChangeArrowheads="1"/>
          </p:cNvSpPr>
          <p:nvPr/>
        </p:nvSpPr>
        <p:spPr bwMode="auto">
          <a:xfrm>
            <a:off x="2465362" y="800808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상품관리</a:t>
            </a:r>
            <a:endParaRPr lang="ko-KR" altLang="en-US" sz="800">
              <a:latin typeface="+mn-ea"/>
            </a:endParaRP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4426625" y="5485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신계약</a:t>
            </a:r>
            <a:r>
              <a:rPr lang="en-US" altLang="ko-KR" sz="800" smtClean="0">
                <a:latin typeface="+mn-ea"/>
              </a:rPr>
              <a:t>/UW</a:t>
            </a:r>
            <a:endParaRPr lang="ko-KR" altLang="en-US" sz="800">
              <a:latin typeface="+mn-ea"/>
            </a:endParaRPr>
          </a:p>
        </p:txBody>
      </p: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4426625" y="8111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산출</a:t>
            </a:r>
            <a:endParaRPr lang="ko-KR" altLang="en-US" sz="800">
              <a:latin typeface="+mn-ea"/>
            </a:endParaRPr>
          </a:p>
        </p:txBody>
      </p:sp>
      <p:sp>
        <p:nvSpPr>
          <p:cNvPr id="23" name="Rectangle 43"/>
          <p:cNvSpPr>
            <a:spLocks noChangeArrowheads="1"/>
          </p:cNvSpPr>
          <p:nvPr/>
        </p:nvSpPr>
        <p:spPr bwMode="auto">
          <a:xfrm>
            <a:off x="5744303" y="5485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입금</a:t>
            </a:r>
            <a:r>
              <a:rPr lang="en-US" altLang="ko-KR" sz="800" smtClean="0">
                <a:latin typeface="+mn-ea"/>
              </a:rPr>
              <a:t>/</a:t>
            </a:r>
            <a:r>
              <a:rPr lang="ko-KR" altLang="en-US" sz="800" smtClean="0">
                <a:latin typeface="+mn-ea"/>
              </a:rPr>
              <a:t>지급</a:t>
            </a:r>
            <a:endParaRPr lang="ko-KR" altLang="en-US" sz="800">
              <a:latin typeface="+mn-ea"/>
            </a:endParaRPr>
          </a:p>
        </p:txBody>
      </p:sp>
      <p:sp>
        <p:nvSpPr>
          <p:cNvPr id="24" name="Rectangle 43"/>
          <p:cNvSpPr>
            <a:spLocks noChangeArrowheads="1"/>
          </p:cNvSpPr>
          <p:nvPr/>
        </p:nvSpPr>
        <p:spPr bwMode="auto">
          <a:xfrm>
            <a:off x="5744303" y="8111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변액</a:t>
            </a:r>
            <a:endParaRPr lang="ko-KR" altLang="en-US" sz="800">
              <a:latin typeface="+mn-ea"/>
            </a:endParaRPr>
          </a:p>
        </p:txBody>
      </p:sp>
      <p:sp>
        <p:nvSpPr>
          <p:cNvPr id="25" name="Rectangle 43"/>
          <p:cNvSpPr>
            <a:spLocks noChangeArrowheads="1"/>
          </p:cNvSpPr>
          <p:nvPr/>
        </p:nvSpPr>
        <p:spPr bwMode="auto">
          <a:xfrm>
            <a:off x="7061981" y="5485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계약변경</a:t>
            </a:r>
            <a:endParaRPr lang="ko-KR" altLang="en-US" sz="800">
              <a:latin typeface="+mn-ea"/>
            </a:endParaRPr>
          </a:p>
        </p:txBody>
      </p:sp>
      <p:sp>
        <p:nvSpPr>
          <p:cNvPr id="26" name="Rectangle 43"/>
          <p:cNvSpPr>
            <a:spLocks noChangeArrowheads="1"/>
          </p:cNvSpPr>
          <p:nvPr/>
        </p:nvSpPr>
        <p:spPr bwMode="auto">
          <a:xfrm>
            <a:off x="7061981" y="8111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고객정보</a:t>
            </a:r>
            <a:endParaRPr lang="ko-KR" altLang="en-US" sz="800">
              <a:latin typeface="+mn-ea"/>
            </a:endParaRPr>
          </a:p>
        </p:txBody>
      </p: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8379659" y="5485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ko-KR" altLang="en-US" sz="800" smtClean="0">
                <a:latin typeface="+mn-ea"/>
              </a:rPr>
              <a:t>클레임</a:t>
            </a:r>
            <a:endParaRPr lang="ko-KR" altLang="en-US" sz="800">
              <a:latin typeface="+mn-ea"/>
            </a:endParaRPr>
          </a:p>
        </p:txBody>
      </p:sp>
      <p:sp>
        <p:nvSpPr>
          <p:cNvPr id="28" name="Rectangle 43"/>
          <p:cNvSpPr>
            <a:spLocks noChangeArrowheads="1"/>
          </p:cNvSpPr>
          <p:nvPr/>
        </p:nvSpPr>
        <p:spPr bwMode="auto">
          <a:xfrm>
            <a:off x="8379659" y="811150"/>
            <a:ext cx="1171628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ko-KR" sz="800" smtClean="0">
                <a:latin typeface="+mn-ea"/>
              </a:rPr>
              <a:t>. . .</a:t>
            </a:r>
            <a:endParaRPr lang="ko-KR" altLang="en-US" sz="800">
              <a:latin typeface="+mn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235201" y="368236"/>
            <a:ext cx="1631950" cy="781113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30" name="직사각형 29"/>
          <p:cNvSpPr/>
          <p:nvPr/>
        </p:nvSpPr>
        <p:spPr>
          <a:xfrm>
            <a:off x="2759049" y="322091"/>
            <a:ext cx="584253" cy="90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</a:rPr>
              <a:t>Product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112353" y="368236"/>
            <a:ext cx="5789293" cy="781113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38" name="직사각형 37"/>
          <p:cNvSpPr/>
          <p:nvPr/>
        </p:nvSpPr>
        <p:spPr>
          <a:xfrm>
            <a:off x="6715086" y="322091"/>
            <a:ext cx="690563" cy="90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smtClean="0">
                <a:solidFill>
                  <a:schemeClr val="tx1"/>
                </a:solidFill>
              </a:rPr>
              <a:t>보험코어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2465358" y="5758754"/>
            <a:ext cx="7311099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800" smtClean="0">
                <a:latin typeface="+mn-ea"/>
              </a:rPr>
              <a:t>Framework</a:t>
            </a:r>
            <a:endParaRPr lang="ko-KR" altLang="en-US" sz="800">
              <a:latin typeface="+mn-ea"/>
            </a:endParaRPr>
          </a:p>
        </p:txBody>
      </p:sp>
      <p:sp>
        <p:nvSpPr>
          <p:cNvPr id="67" name="Rectangle 43"/>
          <p:cNvSpPr>
            <a:spLocks noChangeArrowheads="1"/>
          </p:cNvSpPr>
          <p:nvPr/>
        </p:nvSpPr>
        <p:spPr bwMode="auto">
          <a:xfrm>
            <a:off x="2465358" y="6032047"/>
            <a:ext cx="7311099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표준인터페이스 </a:t>
            </a:r>
            <a:r>
              <a:rPr lang="en-US" altLang="ko-KR" sz="800" smtClean="0">
                <a:latin typeface="+mn-ea"/>
              </a:rPr>
              <a:t>(MCI/API/ESB/FEP)</a:t>
            </a:r>
            <a:endParaRPr lang="ko-KR" altLang="en-US" sz="800">
              <a:latin typeface="+mn-ea"/>
            </a:endParaRPr>
          </a:p>
        </p:txBody>
      </p:sp>
      <p:sp>
        <p:nvSpPr>
          <p:cNvPr id="68" name="Rectangle 43"/>
          <p:cNvSpPr>
            <a:spLocks noChangeArrowheads="1"/>
          </p:cNvSpPr>
          <p:nvPr/>
        </p:nvSpPr>
        <p:spPr bwMode="auto">
          <a:xfrm>
            <a:off x="2465358" y="6315075"/>
            <a:ext cx="7311099" cy="219845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ko-KR" altLang="en-US" sz="800" smtClean="0">
                <a:latin typeface="+mn-ea"/>
              </a:rPr>
              <a:t>시스템환경 </a:t>
            </a:r>
            <a:r>
              <a:rPr lang="en-US" altLang="ko-KR" sz="800" smtClean="0">
                <a:latin typeface="+mn-ea"/>
              </a:rPr>
              <a:t>(HW/SW)</a:t>
            </a:r>
            <a:endParaRPr lang="ko-KR" altLang="en-US" sz="800">
              <a:latin typeface="+mn-ea"/>
            </a:endParaRPr>
          </a:p>
        </p:txBody>
      </p:sp>
      <p:sp>
        <p:nvSpPr>
          <p:cNvPr id="71" name="Rectangle 43"/>
          <p:cNvSpPr>
            <a:spLocks noChangeArrowheads="1"/>
          </p:cNvSpPr>
          <p:nvPr/>
        </p:nvSpPr>
        <p:spPr bwMode="auto">
          <a:xfrm>
            <a:off x="2372400" y="5263198"/>
            <a:ext cx="2757758" cy="319687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6000" tIns="0" rIns="0" bIns="0" anchor="t"/>
          <a:lstStyle/>
          <a:p>
            <a:r>
              <a:rPr lang="en-US" altLang="ko-KR" sz="800" smtClean="0">
                <a:latin typeface="+mn-ea"/>
              </a:rPr>
              <a:t>※ H-CIS</a:t>
            </a:r>
            <a:r>
              <a:rPr lang="ko-KR" altLang="en-US" sz="800">
                <a:latin typeface="+mn-ea"/>
              </a:rPr>
              <a:t> </a:t>
            </a:r>
            <a:r>
              <a:rPr lang="ko-KR" altLang="en-US" sz="800" smtClean="0">
                <a:latin typeface="+mn-ea"/>
              </a:rPr>
              <a:t>상품계약 데이타 전환방법</a:t>
            </a:r>
          </a:p>
        </p:txBody>
      </p:sp>
      <p:grpSp>
        <p:nvGrpSpPr>
          <p:cNvPr id="80" name="그룹 79"/>
          <p:cNvGrpSpPr/>
          <p:nvPr/>
        </p:nvGrpSpPr>
        <p:grpSpPr>
          <a:xfrm>
            <a:off x="2328150" y="1615977"/>
            <a:ext cx="7656046" cy="1354724"/>
            <a:chOff x="2245600" y="1394649"/>
            <a:chExt cx="7656046" cy="1354724"/>
          </a:xfrm>
        </p:grpSpPr>
        <p:sp>
          <p:nvSpPr>
            <p:cNvPr id="40" name="Rectangle 43"/>
            <p:cNvSpPr>
              <a:spLocks noChangeArrowheads="1"/>
            </p:cNvSpPr>
            <p:nvPr/>
          </p:nvSpPr>
          <p:spPr bwMode="auto">
            <a:xfrm>
              <a:off x="3542484" y="1401313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로그인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로그아웃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41" name="Rectangle 43"/>
            <p:cNvSpPr>
              <a:spLocks noChangeArrowheads="1"/>
            </p:cNvSpPr>
            <p:nvPr/>
          </p:nvSpPr>
          <p:spPr bwMode="auto">
            <a:xfrm>
              <a:off x="3542484" y="2242988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권한관리</a:t>
              </a:r>
            </a:p>
          </p:txBody>
        </p:sp>
        <p:sp>
          <p:nvSpPr>
            <p:cNvPr id="43" name="Rectangle 43"/>
            <p:cNvSpPr>
              <a:spLocks noChangeArrowheads="1"/>
            </p:cNvSpPr>
            <p:nvPr/>
          </p:nvSpPr>
          <p:spPr bwMode="auto">
            <a:xfrm>
              <a:off x="3542484" y="1677643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계정관리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3542484" y="1960671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메뉴관리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46" name="Rectangle 43"/>
            <p:cNvSpPr>
              <a:spLocks noChangeArrowheads="1"/>
            </p:cNvSpPr>
            <p:nvPr/>
          </p:nvSpPr>
          <p:spPr bwMode="auto">
            <a:xfrm>
              <a:off x="4839368" y="1401314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공통기능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47" name="Rectangle 43"/>
            <p:cNvSpPr>
              <a:spLocks noChangeArrowheads="1"/>
            </p:cNvSpPr>
            <p:nvPr/>
          </p:nvSpPr>
          <p:spPr bwMode="auto">
            <a:xfrm>
              <a:off x="4839368" y="1674607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관리기능</a:t>
              </a:r>
            </a:p>
          </p:txBody>
        </p:sp>
        <p:sp>
          <p:nvSpPr>
            <p:cNvPr id="53" name="Rectangle 43"/>
            <p:cNvSpPr>
              <a:spLocks noChangeArrowheads="1"/>
            </p:cNvSpPr>
            <p:nvPr/>
          </p:nvSpPr>
          <p:spPr bwMode="auto">
            <a:xfrm>
              <a:off x="7433136" y="1674607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메인화면</a:t>
              </a:r>
            </a:p>
          </p:txBody>
        </p:sp>
        <p:sp>
          <p:nvSpPr>
            <p:cNvPr id="54" name="Rectangle 43"/>
            <p:cNvSpPr>
              <a:spLocks noChangeArrowheads="1"/>
            </p:cNvSpPr>
            <p:nvPr/>
          </p:nvSpPr>
          <p:spPr bwMode="auto">
            <a:xfrm>
              <a:off x="8730018" y="1401313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기구조직관리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58" name="Rectangle 43"/>
            <p:cNvSpPr>
              <a:spLocks noChangeArrowheads="1"/>
            </p:cNvSpPr>
            <p:nvPr/>
          </p:nvSpPr>
          <p:spPr bwMode="auto">
            <a:xfrm>
              <a:off x="7433136" y="1401314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유형별 업무화면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59" name="Rectangle 43"/>
            <p:cNvSpPr>
              <a:spLocks noChangeArrowheads="1"/>
            </p:cNvSpPr>
            <p:nvPr/>
          </p:nvSpPr>
          <p:spPr bwMode="auto">
            <a:xfrm>
              <a:off x="6136252" y="1401314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en-US" altLang="ko-KR" sz="800" smtClean="0">
                  <a:latin typeface="+mn-ea"/>
                </a:rPr>
                <a:t>IN/OUT Interface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69" name="Rectangle 43"/>
            <p:cNvSpPr>
              <a:spLocks noChangeArrowheads="1"/>
            </p:cNvSpPr>
            <p:nvPr/>
          </p:nvSpPr>
          <p:spPr bwMode="auto">
            <a:xfrm>
              <a:off x="3542484" y="2529528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계정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메뉴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권한 매핑</a:t>
              </a:r>
            </a:p>
          </p:txBody>
        </p:sp>
        <p:sp>
          <p:nvSpPr>
            <p:cNvPr id="70" name="Rectangle 43"/>
            <p:cNvSpPr>
              <a:spLocks noChangeArrowheads="1"/>
            </p:cNvSpPr>
            <p:nvPr/>
          </p:nvSpPr>
          <p:spPr bwMode="auto">
            <a:xfrm>
              <a:off x="4839368" y="1957635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공통컴포넌트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2245600" y="1394649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용어표준정의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75" name="Rectangle 43"/>
            <p:cNvSpPr>
              <a:spLocks noChangeArrowheads="1"/>
            </p:cNvSpPr>
            <p:nvPr/>
          </p:nvSpPr>
          <p:spPr bwMode="auto">
            <a:xfrm>
              <a:off x="2245600" y="1677643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코드표준정의</a:t>
              </a:r>
              <a:endParaRPr lang="ko-KR" altLang="en-US" sz="800">
                <a:latin typeface="+mn-ea"/>
              </a:endParaRPr>
            </a:p>
          </p:txBody>
        </p:sp>
        <p:sp>
          <p:nvSpPr>
            <p:cNvPr id="76" name="Rectangle 43"/>
            <p:cNvSpPr>
              <a:spLocks noChangeArrowheads="1"/>
            </p:cNvSpPr>
            <p:nvPr/>
          </p:nvSpPr>
          <p:spPr bwMode="auto">
            <a:xfrm>
              <a:off x="2245600" y="1960671"/>
              <a:ext cx="1171628" cy="219845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 algn="ctr"/>
              <a:r>
                <a:rPr lang="ko-KR" altLang="en-US" sz="800" smtClean="0">
                  <a:latin typeface="+mn-ea"/>
                </a:rPr>
                <a:t>데이타모델표준정의</a:t>
              </a:r>
              <a:endParaRPr lang="ko-KR" altLang="en-US" sz="800">
                <a:latin typeface="+mn-ea"/>
              </a:endParaRPr>
            </a:p>
          </p:txBody>
        </p:sp>
      </p:grpSp>
      <p:sp>
        <p:nvSpPr>
          <p:cNvPr id="78" name="직사각형 77"/>
          <p:cNvSpPr/>
          <p:nvPr/>
        </p:nvSpPr>
        <p:spPr>
          <a:xfrm>
            <a:off x="2235201" y="1480112"/>
            <a:ext cx="7842249" cy="1593288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79" name="직사각형 78"/>
          <p:cNvSpPr/>
          <p:nvPr/>
        </p:nvSpPr>
        <p:spPr>
          <a:xfrm>
            <a:off x="5854317" y="1358613"/>
            <a:ext cx="604016" cy="2398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smtClean="0">
                <a:solidFill>
                  <a:schemeClr val="tx1"/>
                </a:solidFill>
              </a:rPr>
              <a:t>선도개발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2235201" y="3233740"/>
            <a:ext cx="7842249" cy="1860038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800"/>
          </a:p>
        </p:txBody>
      </p:sp>
      <p:sp>
        <p:nvSpPr>
          <p:cNvPr id="82" name="직사각형 81"/>
          <p:cNvSpPr/>
          <p:nvPr/>
        </p:nvSpPr>
        <p:spPr>
          <a:xfrm>
            <a:off x="5565775" y="3112241"/>
            <a:ext cx="1181100" cy="2398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smtClean="0">
                <a:solidFill>
                  <a:schemeClr val="tx1"/>
                </a:solidFill>
              </a:rPr>
              <a:t>솔루션활용방안 검토</a:t>
            </a:r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83" name="Rectangle 43"/>
          <p:cNvSpPr>
            <a:spLocks noChangeArrowheads="1"/>
          </p:cNvSpPr>
          <p:nvPr/>
        </p:nvSpPr>
        <p:spPr bwMode="auto">
          <a:xfrm>
            <a:off x="2375286" y="3343070"/>
            <a:ext cx="7611796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800">
                <a:latin typeface="+mn-ea"/>
              </a:rPr>
              <a:t> </a:t>
            </a:r>
            <a:r>
              <a:rPr lang="en-US" altLang="ko-KR" sz="800" smtClean="0">
                <a:latin typeface="+mn-ea"/>
              </a:rPr>
              <a:t>KMS (</a:t>
            </a:r>
            <a:r>
              <a:rPr lang="ko-KR" altLang="en-US" sz="800" smtClean="0">
                <a:latin typeface="+mn-ea"/>
              </a:rPr>
              <a:t>지식관리</a:t>
            </a:r>
            <a:r>
              <a:rPr lang="en-US" altLang="ko-KR" sz="800" smtClean="0">
                <a:latin typeface="+mn-ea"/>
              </a:rPr>
              <a:t>) 	          </a:t>
            </a:r>
            <a:r>
              <a:rPr lang="en-US" altLang="ko-KR" sz="800" smtClean="0">
                <a:latin typeface="+mn-ea"/>
              </a:rPr>
              <a:t>        - </a:t>
            </a:r>
            <a:r>
              <a:rPr lang="ko-KR" altLang="en-US" sz="800" smtClean="0">
                <a:latin typeface="+mn-ea"/>
              </a:rPr>
              <a:t>보험코어시스템에서 지식관리시스템을 어떻게 활용할지 방안에 대한 검토</a:t>
            </a:r>
            <a:endParaRPr lang="ko-KR" altLang="en-US" sz="800">
              <a:latin typeface="+mn-ea"/>
            </a:endParaRPr>
          </a:p>
        </p:txBody>
      </p:sp>
      <p:sp>
        <p:nvSpPr>
          <p:cNvPr id="84" name="Rectangle 43"/>
          <p:cNvSpPr>
            <a:spLocks noChangeArrowheads="1"/>
          </p:cNvSpPr>
          <p:nvPr/>
        </p:nvSpPr>
        <p:spPr bwMode="auto">
          <a:xfrm>
            <a:off x="2375286" y="3628617"/>
            <a:ext cx="7611796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800">
                <a:latin typeface="+mn-ea"/>
              </a:rPr>
              <a:t> </a:t>
            </a:r>
            <a:r>
              <a:rPr lang="en-US" altLang="ko-KR" sz="800" smtClean="0">
                <a:latin typeface="+mn-ea"/>
              </a:rPr>
              <a:t>OCR (</a:t>
            </a:r>
            <a:r>
              <a:rPr lang="ko-KR" altLang="en-US" sz="800" smtClean="0">
                <a:latin typeface="+mn-ea"/>
              </a:rPr>
              <a:t>문자인식</a:t>
            </a:r>
            <a:r>
              <a:rPr lang="en-US" altLang="ko-KR" sz="800" smtClean="0">
                <a:latin typeface="+mn-ea"/>
              </a:rPr>
              <a:t>) 	          </a:t>
            </a:r>
            <a:r>
              <a:rPr lang="en-US" altLang="ko-KR" sz="800" smtClean="0">
                <a:latin typeface="+mn-ea"/>
              </a:rPr>
              <a:t>        - </a:t>
            </a:r>
            <a:r>
              <a:rPr lang="ko-KR" altLang="en-US" sz="800" smtClean="0">
                <a:latin typeface="+mn-ea"/>
              </a:rPr>
              <a:t>문자인식 및 이미지인식기능 개선 및 업무확대 검토</a:t>
            </a:r>
            <a:endParaRPr lang="ko-KR" altLang="en-US" sz="800">
              <a:latin typeface="+mn-ea"/>
            </a:endParaRPr>
          </a:p>
        </p:txBody>
      </p:sp>
      <p:sp>
        <p:nvSpPr>
          <p:cNvPr id="85" name="Rectangle 43"/>
          <p:cNvSpPr>
            <a:spLocks noChangeArrowheads="1"/>
          </p:cNvSpPr>
          <p:nvPr/>
        </p:nvSpPr>
        <p:spPr bwMode="auto">
          <a:xfrm>
            <a:off x="2375286" y="3914164"/>
            <a:ext cx="7611796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800" smtClean="0">
                <a:latin typeface="+mn-ea"/>
              </a:rPr>
              <a:t> </a:t>
            </a:r>
            <a:r>
              <a:rPr lang="en-US" altLang="ko-KR" sz="800" smtClean="0">
                <a:latin typeface="+mn-ea"/>
              </a:rPr>
              <a:t>WorkFlow (</a:t>
            </a:r>
            <a:r>
              <a:rPr lang="ko-KR" altLang="en-US" sz="800" smtClean="0">
                <a:latin typeface="+mn-ea"/>
              </a:rPr>
              <a:t>프로세스관리</a:t>
            </a:r>
            <a:r>
              <a:rPr lang="en-US" altLang="ko-KR" sz="800" smtClean="0">
                <a:latin typeface="+mn-ea"/>
              </a:rPr>
              <a:t>) </a:t>
            </a:r>
            <a:r>
              <a:rPr lang="en-US" altLang="ko-KR" sz="800" smtClean="0">
                <a:latin typeface="+mn-ea"/>
              </a:rPr>
              <a:t>         - </a:t>
            </a:r>
            <a:r>
              <a:rPr lang="ko-KR" altLang="en-US" sz="800" smtClean="0">
                <a:latin typeface="+mn-ea"/>
              </a:rPr>
              <a:t>신청</a:t>
            </a:r>
            <a:r>
              <a:rPr lang="en-US" altLang="ko-KR" sz="800" smtClean="0">
                <a:latin typeface="+mn-ea"/>
              </a:rPr>
              <a:t>/</a:t>
            </a:r>
            <a:r>
              <a:rPr lang="ko-KR" altLang="en-US" sz="800" smtClean="0">
                <a:latin typeface="+mn-ea"/>
              </a:rPr>
              <a:t>승인</a:t>
            </a:r>
            <a:r>
              <a:rPr lang="en-US" altLang="ko-KR" sz="800" smtClean="0">
                <a:latin typeface="+mn-ea"/>
              </a:rPr>
              <a:t>, </a:t>
            </a:r>
            <a:r>
              <a:rPr lang="ko-KR" altLang="en-US" sz="800" smtClean="0">
                <a:latin typeface="+mn-ea"/>
              </a:rPr>
              <a:t>요청</a:t>
            </a:r>
            <a:r>
              <a:rPr lang="en-US" altLang="ko-KR" sz="800" smtClean="0">
                <a:latin typeface="+mn-ea"/>
              </a:rPr>
              <a:t>/</a:t>
            </a:r>
            <a:r>
              <a:rPr lang="ko-KR" altLang="en-US" sz="800" smtClean="0">
                <a:latin typeface="+mn-ea"/>
              </a:rPr>
              <a:t>처리등 프로세스등에 관리도구 적용방안 검토</a:t>
            </a:r>
            <a:endParaRPr lang="ko-KR" altLang="en-US" sz="800">
              <a:latin typeface="+mn-ea"/>
            </a:endParaRPr>
          </a:p>
        </p:txBody>
      </p:sp>
      <p:sp>
        <p:nvSpPr>
          <p:cNvPr id="86" name="Rectangle 43"/>
          <p:cNvSpPr>
            <a:spLocks noChangeArrowheads="1"/>
          </p:cNvSpPr>
          <p:nvPr/>
        </p:nvSpPr>
        <p:spPr bwMode="auto">
          <a:xfrm>
            <a:off x="2372400" y="4199711"/>
            <a:ext cx="7611796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800" smtClean="0">
                <a:latin typeface="+mn-ea"/>
              </a:rPr>
              <a:t> </a:t>
            </a:r>
            <a:r>
              <a:rPr lang="en-US" altLang="ko-KR" sz="800" smtClean="0">
                <a:latin typeface="+mn-ea"/>
              </a:rPr>
              <a:t>Test</a:t>
            </a:r>
            <a:r>
              <a:rPr lang="ko-KR" altLang="en-US" sz="800" smtClean="0">
                <a:latin typeface="+mn-ea"/>
              </a:rPr>
              <a:t>자동화	          </a:t>
            </a:r>
            <a:r>
              <a:rPr lang="en-US" altLang="ko-KR" sz="800">
                <a:latin typeface="+mn-ea"/>
              </a:rPr>
              <a:t> </a:t>
            </a:r>
            <a:r>
              <a:rPr lang="en-US" altLang="ko-KR" sz="800" smtClean="0">
                <a:latin typeface="+mn-ea"/>
              </a:rPr>
              <a:t>       - </a:t>
            </a:r>
            <a:r>
              <a:rPr lang="ko-KR" altLang="en-US" sz="800" smtClean="0">
                <a:latin typeface="+mn-ea"/>
              </a:rPr>
              <a:t>반복적성격의 테스트업무 자동화기능 검토</a:t>
            </a:r>
            <a:endParaRPr lang="ko-KR" altLang="en-US" sz="800">
              <a:latin typeface="+mn-ea"/>
            </a:endParaRPr>
          </a:p>
        </p:txBody>
      </p:sp>
      <p:sp>
        <p:nvSpPr>
          <p:cNvPr id="87" name="Rectangle 43"/>
          <p:cNvSpPr>
            <a:spLocks noChangeArrowheads="1"/>
          </p:cNvSpPr>
          <p:nvPr/>
        </p:nvSpPr>
        <p:spPr bwMode="auto">
          <a:xfrm>
            <a:off x="2372400" y="4485257"/>
            <a:ext cx="7611796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800" smtClean="0">
                <a:latin typeface="+mn-ea"/>
              </a:rPr>
              <a:t> </a:t>
            </a:r>
            <a:r>
              <a:rPr lang="en-US" altLang="ko-KR" sz="800" smtClean="0">
                <a:latin typeface="+mn-ea"/>
              </a:rPr>
              <a:t>Paperless (</a:t>
            </a:r>
            <a:r>
              <a:rPr lang="ko-KR" altLang="en-US" sz="800" smtClean="0">
                <a:latin typeface="+mn-ea"/>
              </a:rPr>
              <a:t>전자문서</a:t>
            </a:r>
            <a:r>
              <a:rPr lang="en-US" altLang="ko-KR" sz="800" smtClean="0">
                <a:latin typeface="+mn-ea"/>
              </a:rPr>
              <a:t>)        </a:t>
            </a:r>
            <a:r>
              <a:rPr lang="en-US" altLang="ko-KR" sz="800" smtClean="0">
                <a:latin typeface="+mn-ea"/>
              </a:rPr>
              <a:t>        - </a:t>
            </a:r>
            <a:r>
              <a:rPr lang="ko-KR" altLang="en-US" sz="800" smtClean="0">
                <a:latin typeface="+mn-ea"/>
              </a:rPr>
              <a:t>고객대면채널에서 </a:t>
            </a:r>
            <a:r>
              <a:rPr lang="ko-KR" altLang="en-US" sz="800" smtClean="0">
                <a:latin typeface="+mn-ea"/>
              </a:rPr>
              <a:t>듀얼모니터기반의 고객상담 환경 검토</a:t>
            </a:r>
            <a:endParaRPr lang="ko-KR" altLang="en-US" sz="800">
              <a:latin typeface="+mn-ea"/>
            </a:endParaRPr>
          </a:p>
        </p:txBody>
      </p:sp>
      <p:sp>
        <p:nvSpPr>
          <p:cNvPr id="51" name="Rectangle 43"/>
          <p:cNvSpPr>
            <a:spLocks noChangeArrowheads="1"/>
          </p:cNvSpPr>
          <p:nvPr/>
        </p:nvSpPr>
        <p:spPr bwMode="auto">
          <a:xfrm>
            <a:off x="2372400" y="4793334"/>
            <a:ext cx="7611796" cy="219845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800" smtClean="0">
                <a:latin typeface="+mn-ea"/>
              </a:rPr>
              <a:t> </a:t>
            </a:r>
            <a:r>
              <a:rPr lang="en-US" altLang="ko-KR" sz="800" smtClean="0">
                <a:latin typeface="+mn-ea"/>
              </a:rPr>
              <a:t>UMS (Unified Messaging Servie) - SMS/LMS, MMS, </a:t>
            </a:r>
            <a:r>
              <a:rPr lang="ko-KR" altLang="en-US" sz="800" smtClean="0">
                <a:latin typeface="+mn-ea"/>
              </a:rPr>
              <a:t>카카오톡알림서비스</a:t>
            </a:r>
            <a:r>
              <a:rPr lang="en-US" altLang="ko-KR" sz="800" smtClean="0">
                <a:latin typeface="+mn-ea"/>
              </a:rPr>
              <a:t>, </a:t>
            </a:r>
            <a:r>
              <a:rPr lang="ko-KR" altLang="en-US" sz="800" smtClean="0">
                <a:latin typeface="+mn-ea"/>
              </a:rPr>
              <a:t>이메일등을 통합으로 관리</a:t>
            </a:r>
            <a:r>
              <a:rPr lang="en-US" altLang="ko-KR" sz="800" smtClean="0">
                <a:latin typeface="+mn-ea"/>
              </a:rPr>
              <a:t>.</a:t>
            </a:r>
            <a:endParaRPr lang="ko-KR" altLang="en-US" sz="8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83619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121</Words>
  <Application>Microsoft Office PowerPoint</Application>
  <PresentationFormat>와이드스크린</PresentationFormat>
  <Paragraphs>42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charisblade@gmail.com</dc:creator>
  <cp:lastModifiedBy>charisblade@gmail.com</cp:lastModifiedBy>
  <cp:revision>11</cp:revision>
  <dcterms:created xsi:type="dcterms:W3CDTF">2019-05-01T05:42:00Z</dcterms:created>
  <dcterms:modified xsi:type="dcterms:W3CDTF">2019-05-01T07:28:33Z</dcterms:modified>
</cp:coreProperties>
</file>