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6" r:id="rId1"/>
  </p:sldMasterIdLst>
  <p:notesMasterIdLst>
    <p:notesMasterId r:id="rId24"/>
  </p:notesMasterIdLst>
  <p:handoutMasterIdLst>
    <p:handoutMasterId r:id="rId25"/>
  </p:handoutMasterIdLst>
  <p:sldIdLst>
    <p:sldId id="349" r:id="rId2"/>
    <p:sldId id="367" r:id="rId3"/>
    <p:sldId id="369" r:id="rId4"/>
    <p:sldId id="510" r:id="rId5"/>
    <p:sldId id="512" r:id="rId6"/>
    <p:sldId id="516" r:id="rId7"/>
    <p:sldId id="517" r:id="rId8"/>
    <p:sldId id="518" r:id="rId9"/>
    <p:sldId id="520" r:id="rId10"/>
    <p:sldId id="524" r:id="rId11"/>
    <p:sldId id="529" r:id="rId12"/>
    <p:sldId id="530" r:id="rId13"/>
    <p:sldId id="537" r:id="rId14"/>
    <p:sldId id="542" r:id="rId15"/>
    <p:sldId id="533" r:id="rId16"/>
    <p:sldId id="541" r:id="rId17"/>
    <p:sldId id="543" r:id="rId18"/>
    <p:sldId id="544" r:id="rId19"/>
    <p:sldId id="545" r:id="rId20"/>
    <p:sldId id="546" r:id="rId21"/>
    <p:sldId id="538" r:id="rId22"/>
    <p:sldId id="540" r:id="rId23"/>
  </p:sldIdLst>
  <p:sldSz cx="9906000" cy="6858000" type="A4"/>
  <p:notesSz cx="6896100" cy="10033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29768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859536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289304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719072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148840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578608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008376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438144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기본 구역" id="{C3E71684-5FA8-4586-8A34-946DE16F50BD}">
          <p14:sldIdLst>
            <p14:sldId id="349"/>
            <p14:sldId id="367"/>
            <p14:sldId id="369"/>
            <p14:sldId id="510"/>
            <p14:sldId id="512"/>
            <p14:sldId id="516"/>
            <p14:sldId id="517"/>
            <p14:sldId id="518"/>
            <p14:sldId id="520"/>
            <p14:sldId id="524"/>
            <p14:sldId id="529"/>
            <p14:sldId id="530"/>
            <p14:sldId id="537"/>
            <p14:sldId id="542"/>
            <p14:sldId id="533"/>
            <p14:sldId id="541"/>
            <p14:sldId id="543"/>
            <p14:sldId id="544"/>
            <p14:sldId id="545"/>
            <p14:sldId id="546"/>
            <p14:sldId id="538"/>
            <p14:sldId id="540"/>
          </p14:sldIdLst>
        </p14:section>
      </p14:sectionLst>
    </p:ext>
    <p:ext uri="{EFAFB233-063F-42B5-8137-9DF3F51BA10A}">
      <p15:sldGuideLst xmlns:p15="http://schemas.microsoft.com/office/powerpoint/2012/main">
        <p15:guide id="4" pos="6023" userDrawn="1">
          <p15:clr>
            <a:srgbClr val="A4A3A4"/>
          </p15:clr>
        </p15:guide>
        <p15:guide id="7" pos="217" userDrawn="1">
          <p15:clr>
            <a:srgbClr val="A4A3A4"/>
          </p15:clr>
        </p15:guide>
        <p15:guide id="8" orient="horz" pos="2160">
          <p15:clr>
            <a:srgbClr val="A4A3A4"/>
          </p15:clr>
        </p15:guide>
        <p15:guide id="9" orient="horz" pos="100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2776"/>
    <a:srgbClr val="72C7E7"/>
    <a:srgbClr val="7BCE6C"/>
    <a:srgbClr val="00A1DE"/>
    <a:srgbClr val="A4D400"/>
    <a:srgbClr val="C9DD03"/>
    <a:srgbClr val="3C8A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밝은 스타일 2 - 강조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66" autoAdjust="0"/>
    <p:restoredTop sz="94667" autoAdjust="0"/>
  </p:normalViewPr>
  <p:slideViewPr>
    <p:cSldViewPr snapToGrid="0" showGuides="1">
      <p:cViewPr varScale="1">
        <p:scale>
          <a:sx n="115" d="100"/>
          <a:sy n="115" d="100"/>
        </p:scale>
        <p:origin x="3102" y="102"/>
      </p:cViewPr>
      <p:guideLst>
        <p:guide pos="6023"/>
        <p:guide pos="217"/>
        <p:guide orient="horz" pos="2160"/>
        <p:guide orient="horz" pos="1003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DDAA0DBD-AC87-40BF-A7C2-6881CAE2C52C}" type="datetimeFigureOut">
              <a:rPr lang="en-US"/>
              <a:pPr>
                <a:defRPr/>
              </a:pPr>
              <a:t>7/30/2024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B50E21A8-1B89-46DD-97BC-65C92641B0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807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11D399D-0333-4D3B-8E15-BAB7851467CB}" type="datetimeFigureOut">
              <a:rPr lang="en-US"/>
              <a:pPr>
                <a:defRPr/>
              </a:pPr>
              <a:t>7/30/2024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1838" y="752475"/>
            <a:ext cx="5434012" cy="3762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9391" tIns="69696" rIns="139391" bIns="69696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8975" y="4765675"/>
            <a:ext cx="5518150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0"/>
            <a:r>
              <a:rPr lang="en-US" noProof="0"/>
              <a:t>Second level</a:t>
            </a:r>
          </a:p>
          <a:p>
            <a:pPr lvl="0"/>
            <a:r>
              <a:rPr lang="en-US" noProof="0"/>
              <a:t>Third level</a:t>
            </a:r>
          </a:p>
          <a:p>
            <a:pPr lvl="0"/>
            <a:r>
              <a:rPr lang="en-US" noProof="0"/>
              <a:t>Fourth level</a:t>
            </a:r>
          </a:p>
          <a:p>
            <a:pPr lv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5287087-C0CC-41C5-BD26-C524F9D12F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573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698373" indent="-26860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1074420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504188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933956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48840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78608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08376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438144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975" y="2120567"/>
            <a:ext cx="5734050" cy="116837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kumimoji="0" lang="en-US" sz="4000" b="1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latinLnBrk="1"/>
            <a:endParaRPr lang="en-US" noProof="0" dirty="0"/>
          </a:p>
        </p:txBody>
      </p:sp>
      <p:sp>
        <p:nvSpPr>
          <p:cNvPr id="16" name="Text Placeholder 2"/>
          <p:cNvSpPr>
            <a:spLocks noGrp="1"/>
          </p:cNvSpPr>
          <p:nvPr>
            <p:ph type="subTitle" idx="1"/>
          </p:nvPr>
        </p:nvSpPr>
        <p:spPr>
          <a:xfrm>
            <a:off x="2662428" y="5884219"/>
            <a:ext cx="4613910" cy="493662"/>
          </a:xfrm>
        </p:spPr>
        <p:txBody>
          <a:bodyPr/>
          <a:lstStyle>
            <a:lvl1pPr marL="0" indent="0">
              <a:lnSpc>
                <a:spcPts val="2092"/>
              </a:lnSpc>
              <a:defRPr sz="1800" b="1" baseline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defRPr>
            </a:lvl1pPr>
          </a:lstStyle>
          <a:p>
            <a:endParaRPr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83BE68A-C7EF-604C-ABD9-63AE9A1735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358801"/>
            <a:ext cx="1224136" cy="5400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44FDCB-CD84-2B04-5BDB-F9E30C9B8D64}"/>
              </a:ext>
            </a:extLst>
          </p:cNvPr>
          <p:cNvSpPr txBox="1"/>
          <p:nvPr userDrawn="1"/>
        </p:nvSpPr>
        <p:spPr>
          <a:xfrm>
            <a:off x="3951732" y="1643513"/>
            <a:ext cx="323357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ko-KR" altLang="en-US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차세대 </a:t>
            </a:r>
            <a:r>
              <a:rPr lang="en-US" altLang="ko-KR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ERP </a:t>
            </a:r>
            <a:r>
              <a:rPr lang="ko-KR" altLang="en-US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구축사업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B9EC7366-608B-CF85-9F33-ED5DF1CCD801}"/>
              </a:ext>
            </a:extLst>
          </p:cNvPr>
          <p:cNvGrpSpPr/>
          <p:nvPr userDrawn="1"/>
        </p:nvGrpSpPr>
        <p:grpSpPr>
          <a:xfrm>
            <a:off x="2007488" y="1542276"/>
            <a:ext cx="5886070" cy="90192"/>
            <a:chOff x="1992255" y="1628800"/>
            <a:chExt cx="5886070" cy="200153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EF31DF4E-66D6-5DE9-715C-6BC72AAA3EF9}"/>
                </a:ext>
              </a:extLst>
            </p:cNvPr>
            <p:cNvSpPr/>
            <p:nvPr userDrawn="1"/>
          </p:nvSpPr>
          <p:spPr>
            <a:xfrm>
              <a:off x="1992255" y="1628801"/>
              <a:ext cx="1088114" cy="200152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B4A460F6-B206-5058-DCD4-2D4421F485C8}"/>
                </a:ext>
              </a:extLst>
            </p:cNvPr>
            <p:cNvSpPr/>
            <p:nvPr userDrawn="1"/>
          </p:nvSpPr>
          <p:spPr>
            <a:xfrm>
              <a:off x="3080369" y="1628800"/>
              <a:ext cx="4797956" cy="199749"/>
            </a:xfrm>
            <a:prstGeom prst="rect">
              <a:avLst/>
            </a:prstGeom>
            <a:solidFill>
              <a:srgbClr val="008E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66AA1F3F-CF81-E052-0464-D44EC0CC89BE}"/>
              </a:ext>
            </a:extLst>
          </p:cNvPr>
          <p:cNvGrpSpPr/>
          <p:nvPr userDrawn="1"/>
        </p:nvGrpSpPr>
        <p:grpSpPr>
          <a:xfrm>
            <a:off x="2026348" y="3482056"/>
            <a:ext cx="5886070" cy="90010"/>
            <a:chOff x="1992255" y="3113965"/>
            <a:chExt cx="5886070" cy="199749"/>
          </a:xfrm>
        </p:grpSpPr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302D3B54-1B6C-545E-5418-8FA29E67CBD3}"/>
                </a:ext>
              </a:extLst>
            </p:cNvPr>
            <p:cNvSpPr/>
            <p:nvPr userDrawn="1"/>
          </p:nvSpPr>
          <p:spPr>
            <a:xfrm>
              <a:off x="1992255" y="3113965"/>
              <a:ext cx="5886070" cy="199749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E3388F30-44B3-E3CD-9108-F58482756724}"/>
                </a:ext>
              </a:extLst>
            </p:cNvPr>
            <p:cNvSpPr/>
            <p:nvPr userDrawn="1"/>
          </p:nvSpPr>
          <p:spPr>
            <a:xfrm>
              <a:off x="1992255" y="3113965"/>
              <a:ext cx="1088114" cy="199749"/>
            </a:xfrm>
            <a:prstGeom prst="rect">
              <a:avLst/>
            </a:prstGeom>
            <a:solidFill>
              <a:srgbClr val="632C8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  <p15:guide id="3" orient="horz" pos="4133" userDrawn="1">
          <p15:clr>
            <a:srgbClr val="FBAE40"/>
          </p15:clr>
        </p15:guide>
        <p15:guide id="4" pos="6023" userDrawn="1">
          <p15:clr>
            <a:srgbClr val="FBAE40"/>
          </p15:clr>
        </p15:guide>
        <p15:guide id="5" pos="21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9301" y="374452"/>
            <a:ext cx="9223774" cy="326234"/>
          </a:xfrm>
        </p:spPr>
        <p:txBody>
          <a:bodyPr anchor="ctr"/>
          <a:lstStyle>
            <a:lvl1pPr>
              <a:defRPr sz="1800"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9300" y="766358"/>
            <a:ext cx="9224275" cy="536800"/>
          </a:xfrm>
        </p:spPr>
        <p:txBody>
          <a:bodyPr/>
          <a:lstStyle>
            <a:lvl1pPr marL="0" indent="0">
              <a:defRPr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8" name="텍스트 개체 틀 17"/>
          <p:cNvSpPr>
            <a:spLocks noGrp="1"/>
          </p:cNvSpPr>
          <p:nvPr>
            <p:ph type="body" sz="quarter" idx="13"/>
          </p:nvPr>
        </p:nvSpPr>
        <p:spPr>
          <a:xfrm>
            <a:off x="5137482" y="1981200"/>
            <a:ext cx="4415592" cy="43053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 smtClean="0"/>
            </a:lvl1pPr>
            <a:lvl2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2pPr>
            <a:lvl3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3pPr>
            <a:lvl4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4pPr>
            <a:lvl5pPr>
              <a:lnSpc>
                <a:spcPct val="120000"/>
              </a:lnSpc>
              <a:spcAft>
                <a:spcPts val="0"/>
              </a:spcAft>
              <a:defRPr lang="ko-KR" altLang="en-US" sz="1200" b="0"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>
              <a:buFont typeface="Wingdings" pitchFamily="2" charset="2"/>
              <a:buChar char="§"/>
            </a:pPr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20" name="차트 개체 틀 19"/>
          <p:cNvSpPr>
            <a:spLocks noGrp="1"/>
          </p:cNvSpPr>
          <p:nvPr>
            <p:ph type="chart" sz="quarter" idx="14"/>
          </p:nvPr>
        </p:nvSpPr>
        <p:spPr>
          <a:xfrm>
            <a:off x="342900" y="1981200"/>
            <a:ext cx="4400550" cy="216969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sp>
        <p:nvSpPr>
          <p:cNvPr id="24" name="표 개체 틀 23"/>
          <p:cNvSpPr>
            <a:spLocks noGrp="1"/>
          </p:cNvSpPr>
          <p:nvPr>
            <p:ph type="tbl" sz="quarter" idx="16"/>
          </p:nvPr>
        </p:nvSpPr>
        <p:spPr>
          <a:xfrm>
            <a:off x="342900" y="4267200"/>
            <a:ext cx="4399200" cy="182077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45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046" y="289698"/>
            <a:ext cx="9222589" cy="326234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69130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529" y="289700"/>
            <a:ext cx="9223200" cy="327600"/>
          </a:xfrm>
        </p:spPr>
        <p:txBody>
          <a:bodyPr/>
          <a:lstStyle>
            <a:lvl1pPr>
              <a:defRPr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36529" y="724395"/>
            <a:ext cx="9223200" cy="5364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GB" dirty="0"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</a:t>
            </a:r>
            <a:endParaRPr lang="en-GB" dirty="0"/>
          </a:p>
        </p:txBody>
      </p:sp>
      <p:sp>
        <p:nvSpPr>
          <p:cNvPr id="14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 18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9300" y="755472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Arial,16</a:t>
            </a:r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6123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BC7044CC-16F7-F2C3-9390-3F8A9605FB6C}"/>
              </a:ext>
            </a:extLst>
          </p:cNvPr>
          <p:cNvCxnSpPr>
            <a:cxnSpLocks/>
          </p:cNvCxnSpPr>
          <p:nvPr userDrawn="1"/>
        </p:nvCxnSpPr>
        <p:spPr>
          <a:xfrm>
            <a:off x="329129" y="725870"/>
            <a:ext cx="922337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>
            <a:extLst>
              <a:ext uri="{FF2B5EF4-FFF2-40B4-BE49-F238E27FC236}">
                <a16:creationId xmlns:a16="http://schemas.microsoft.com/office/drawing/2014/main" id="{CF8C6328-E0F2-1EF5-7A09-3E3805E9CAD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29" y="6502091"/>
            <a:ext cx="686871" cy="3030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21869FD-9019-2D35-F50C-0FEF1EF44458}"/>
              </a:ext>
            </a:extLst>
          </p:cNvPr>
          <p:cNvSpPr txBox="1"/>
          <p:nvPr userDrawn="1"/>
        </p:nvSpPr>
        <p:spPr>
          <a:xfrm>
            <a:off x="8114386" y="6538191"/>
            <a:ext cx="15023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000" b="0" dirty="0"/>
              <a:t>대보정보통신 컨소시엄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2" r:id="rId2"/>
    <p:sldLayoutId id="2147483933" r:id="rId3"/>
    <p:sldLayoutId id="2147483929" r:id="rId4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58025" rtl="0" eaLnBrk="0" fontAlgn="base" hangingPunct="0">
        <a:lnSpc>
          <a:spcPct val="100000"/>
        </a:lnSpc>
        <a:spcBef>
          <a:spcPct val="0"/>
        </a:spcBef>
        <a:spcAft>
          <a:spcPct val="0"/>
        </a:spcAft>
        <a:defRPr sz="1800" b="1" kern="1200">
          <a:solidFill>
            <a:schemeClr val="tx1"/>
          </a:solidFill>
          <a:latin typeface="+mn-lt"/>
          <a:ea typeface="맑은 고딕" pitchFamily="50" charset="-127"/>
          <a:cs typeface="+mj-cs"/>
        </a:defRPr>
      </a:lvl1pPr>
      <a:lvl2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2pPr>
      <a:lvl3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3pPr>
      <a:lvl4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4pPr>
      <a:lvl5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5pPr>
      <a:lvl6pPr marL="429768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6pPr>
      <a:lvl7pPr marL="859536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7pPr>
      <a:lvl8pPr marL="1289304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8pPr>
      <a:lvl9pPr marL="1719072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9pPr>
    </p:titleStyle>
    <p:bodyStyle>
      <a:lvl1pPr marL="0" indent="0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defRPr lang="en-US" sz="1600" b="1" kern="1200" dirty="0">
          <a:solidFill>
            <a:schemeClr val="tx1"/>
          </a:solidFill>
          <a:latin typeface="+mn-lt"/>
          <a:ea typeface="맑은 고딕" pitchFamily="50" charset="-127"/>
          <a:cs typeface="+mn-cs"/>
        </a:defRPr>
      </a:lvl1pPr>
      <a:lvl2pPr marL="191008" indent="-191008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•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2pPr>
      <a:lvl3pPr marL="374555" indent="-183547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‒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3pPr>
      <a:lvl4pPr marL="565563" indent="-191008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•"/>
        <a:defRPr lang="en-US" kern="1200" dirty="0">
          <a:solidFill>
            <a:schemeClr val="tx2"/>
          </a:solidFill>
          <a:latin typeface="+mn-lt"/>
          <a:ea typeface="+mj-ea"/>
          <a:cs typeface="+mj-cs"/>
        </a:defRPr>
      </a:lvl4pPr>
      <a:lvl5pPr marL="746125" indent="-180563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‒"/>
        <a:defRPr lang="en-GB" kern="1200" dirty="0">
          <a:solidFill>
            <a:schemeClr val="tx2"/>
          </a:solidFill>
          <a:latin typeface="+mn-lt"/>
          <a:ea typeface="+mj-ea"/>
          <a:cs typeface="+mj-cs"/>
        </a:defRPr>
      </a:lvl5pPr>
      <a:lvl6pPr marL="841629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500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1014730" indent="-173101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177386" indent="-162656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3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348994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76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30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9072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84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60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837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814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59" userDrawn="1">
          <p15:clr>
            <a:srgbClr val="F26B43"/>
          </p15:clr>
        </p15:guide>
        <p15:guide id="2" pos="3120" userDrawn="1">
          <p15:clr>
            <a:srgbClr val="F26B43"/>
          </p15:clr>
        </p15:guide>
        <p15:guide id="3" orient="horz" pos="22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부제목 6"/>
          <p:cNvSpPr>
            <a:spLocks noGrp="1"/>
          </p:cNvSpPr>
          <p:nvPr>
            <p:ph type="subTitle" idx="1"/>
          </p:nvPr>
        </p:nvSpPr>
        <p:spPr>
          <a:xfrm>
            <a:off x="2646045" y="5883388"/>
            <a:ext cx="4613910" cy="493662"/>
          </a:xfrm>
        </p:spPr>
        <p:txBody>
          <a:bodyPr/>
          <a:lstStyle/>
          <a:p>
            <a:pPr algn="ctr"/>
            <a:r>
              <a:rPr lang="en-US" altLang="ko-KR" dirty="0"/>
              <a:t>2024. </a:t>
            </a:r>
            <a:r>
              <a:rPr lang="en-US" altLang="ko-KR" dirty="0" smtClean="0"/>
              <a:t>06. 11</a:t>
            </a:r>
            <a:endParaRPr lang="en-US" altLang="ko-KR" dirty="0"/>
          </a:p>
          <a:p>
            <a:pPr algn="ctr"/>
            <a:r>
              <a:rPr lang="ko-KR" altLang="en-US" dirty="0"/>
              <a:t>대보정보통신 컨소시엄</a:t>
            </a:r>
            <a:endParaRPr lang="en-US" altLang="ko-KR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AEBE6B6C-8DC7-8ECD-A776-02075F97B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975" y="2120566"/>
            <a:ext cx="5734050" cy="141689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표준 </a:t>
            </a:r>
            <a:r>
              <a:rPr lang="ko-KR" altLang="en-US" dirty="0" err="1" smtClean="0"/>
              <a:t>명명규칙</a:t>
            </a:r>
            <a:r>
              <a:rPr lang="ko-KR" altLang="en-US" dirty="0" smtClean="0"/>
              <a:t> 정의서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sz="1800" dirty="0" smtClean="0"/>
              <a:t>AA, DA, TA</a:t>
            </a:r>
            <a:endParaRPr lang="ko-KR" altLang="en-US" sz="18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2A28CF-B02D-9091-9309-503AC4091D75}"/>
              </a:ext>
            </a:extLst>
          </p:cNvPr>
          <p:cNvSpPr txBox="1"/>
          <p:nvPr/>
        </p:nvSpPr>
        <p:spPr>
          <a:xfrm>
            <a:off x="6044218" y="4302397"/>
            <a:ext cx="3551613" cy="11164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>
              <a:lnSpc>
                <a:spcPct val="130000"/>
              </a:lnSpc>
              <a:spcBef>
                <a:spcPts val="0"/>
              </a:spcBef>
            </a:pPr>
            <a:r>
              <a:rPr lang="en-US" altLang="ko-KR" sz="1400" b="1" dirty="0" smtClean="0">
                <a:latin typeface="+mn-ea"/>
                <a:ea typeface="+mn-ea"/>
              </a:rPr>
              <a:t>NGES_</a:t>
            </a:r>
            <a:r>
              <a:rPr lang="en-US" altLang="ko-KR" sz="1400" b="1" dirty="0" smtClean="0">
                <a:latin typeface="+mn-ea"/>
              </a:rPr>
              <a:t>AA_</a:t>
            </a:r>
            <a:r>
              <a:rPr lang="en-US" altLang="ko-KR" sz="1400" b="1" dirty="0" smtClean="0">
                <a:latin typeface="+mn-ea"/>
                <a:ea typeface="+mn-ea"/>
              </a:rPr>
              <a:t>AN11-1</a:t>
            </a:r>
            <a:endParaRPr lang="en-US" altLang="ko-KR" sz="1400" b="1" dirty="0">
              <a:latin typeface="+mn-ea"/>
              <a:ea typeface="+mn-ea"/>
            </a:endParaRPr>
          </a:p>
          <a:p>
            <a:pPr lvl="1" algn="r">
              <a:lnSpc>
                <a:spcPct val="130000"/>
              </a:lnSpc>
              <a:spcBef>
                <a:spcPts val="0"/>
              </a:spcBef>
            </a:pPr>
            <a:r>
              <a:rPr lang="en-US" altLang="ko-KR" sz="1400" b="1" dirty="0">
                <a:latin typeface="+mn-ea"/>
                <a:ea typeface="+mn-ea"/>
              </a:rPr>
              <a:t>Ver. 0.1</a:t>
            </a:r>
          </a:p>
          <a:p>
            <a:pPr algn="r">
              <a:lnSpc>
                <a:spcPct val="130000"/>
              </a:lnSpc>
              <a:spcBef>
                <a:spcPts val="0"/>
              </a:spcBef>
            </a:pPr>
            <a:r>
              <a:rPr lang="ko-KR" altLang="en-US" sz="1400" b="1" dirty="0">
                <a:latin typeface="+mn-ea"/>
                <a:ea typeface="+mn-ea"/>
              </a:rPr>
              <a:t>분석 단계</a:t>
            </a:r>
          </a:p>
        </p:txBody>
      </p:sp>
    </p:spTree>
    <p:extLst>
      <p:ext uri="{BB962C8B-B14F-4D97-AF65-F5344CB8AC3E}">
        <p14:creationId xmlns:p14="http://schemas.microsoft.com/office/powerpoint/2010/main" val="306127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en-US" altLang="ko-KR" dirty="0"/>
              <a:t>UI </a:t>
            </a:r>
            <a:r>
              <a:rPr lang="ko-KR" altLang="en-US" dirty="0"/>
              <a:t>영역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10</a:t>
            </a:fld>
            <a:endParaRPr lang="en-US" dirty="0">
              <a:latin typeface="+mn-ea"/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5381592"/>
              </p:ext>
            </p:extLst>
          </p:nvPr>
        </p:nvGraphicFramePr>
        <p:xfrm>
          <a:off x="452407" y="1483034"/>
          <a:ext cx="8966231" cy="26736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28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374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719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설명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82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Event Function</a:t>
                      </a:r>
                      <a:endParaRPr kumimoji="0" lang="en-US" altLang="ko-KR" sz="1000" b="1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Front Designer Tool</a:t>
                      </a:r>
                      <a:r>
                        <a:rPr lang="ko-KR" altLang="en-US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에서 작성하는 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Event </a:t>
                      </a:r>
                      <a:r>
                        <a:rPr lang="ko-KR" altLang="en-US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함수는 작성시 기본적으로 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function () </a:t>
                      </a:r>
                      <a:r>
                        <a:rPr lang="ko-KR" altLang="en-US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으로 함수 명을 지정하지 않는다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. </a:t>
                      </a:r>
                      <a:r>
                        <a:rPr lang="ko-KR" altLang="en-US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해당 함수 내에 이벤트 함수 선언은 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self + . + </a:t>
                      </a:r>
                      <a:r>
                        <a:rPr lang="ko-KR" altLang="en-US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대상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id + . + dews</a:t>
                      </a:r>
                      <a:r>
                        <a:rPr lang="ko-KR" altLang="en-US" sz="1000" kern="1200" baseline="0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제공함수</a:t>
                      </a:r>
                      <a:r>
                        <a:rPr lang="ko-KR" altLang="en-US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의 형태로 접근한다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. </a:t>
                      </a:r>
                    </a:p>
                    <a:p>
                      <a:pPr latinLnBrk="1">
                        <a:buFont typeface="Arial" pitchFamily="34" charset="0"/>
                        <a:buNone/>
                      </a:pP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예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) self.grid1.removeRow() { … }</a:t>
                      </a:r>
                      <a:endParaRPr lang="en-US" altLang="ko-KR" sz="1000" kern="12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51464107"/>
                  </a:ext>
                </a:extLst>
              </a:tr>
              <a:tr h="11582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Local Function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Front Designer Tool</a:t>
                      </a:r>
                      <a:r>
                        <a:rPr lang="ko-KR" altLang="en-US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에서 작성하는 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Local</a:t>
                      </a:r>
                      <a:r>
                        <a:rPr lang="ko-KR" altLang="en-US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함수는 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Canvas &gt; </a:t>
                      </a:r>
                      <a:r>
                        <a:rPr lang="en-US" altLang="ko-KR" sz="1000" kern="1200" baseline="0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preReady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에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선언되며 해당 함수는 전체 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HTML </a:t>
                      </a:r>
                      <a:r>
                        <a:rPr lang="ko-KR" altLang="en-US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스크립트에 </a:t>
                      </a:r>
                      <a:r>
                        <a:rPr lang="en-US" altLang="ko-KR" sz="1000" kern="1200" baseline="0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dews.ready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함수 안에 자동으로 선언된다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.</a:t>
                      </a:r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함수의 이름은 용도를 명확하게 알 수 있도록 선언한다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. </a:t>
                      </a:r>
                      <a:r>
                        <a:rPr lang="ko-KR" altLang="en-US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용도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+ </a:t>
                      </a:r>
                      <a:r>
                        <a:rPr lang="ko-KR" altLang="en-US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대상</a:t>
                      </a:r>
                      <a:endParaRPr lang="en-US" altLang="ko-KR" sz="1000" kern="1200" baseline="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0" marR="0" lvl="0" indent="0" algn="l" defTabSz="85953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예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) </a:t>
                      </a:r>
                      <a:r>
                        <a:rPr lang="en-US" altLang="ko-KR" sz="1000" kern="1200" baseline="0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clearPanel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() { … } , </a:t>
                      </a:r>
                      <a:r>
                        <a:rPr lang="en-US" altLang="ko-KR" sz="1000" kern="1200" baseline="0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changeColorRows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() { … }</a:t>
                      </a:r>
                      <a:endParaRPr lang="en-US" altLang="ko-KR" sz="1000" kern="12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2.2. </a:t>
            </a:r>
            <a:r>
              <a:rPr lang="en-US" altLang="ko-KR" dirty="0">
                <a:latin typeface="+mn-ea"/>
              </a:rPr>
              <a:t>Front Designer </a:t>
            </a:r>
            <a:r>
              <a:rPr lang="ko-KR" altLang="en-US" dirty="0" err="1">
                <a:latin typeface="+mn-ea"/>
              </a:rPr>
              <a:t>명명규칙</a:t>
            </a:r>
            <a:endParaRPr lang="en-US" altLang="ko-KR" dirty="0">
              <a:latin typeface="+mn-ea"/>
            </a:endParaRPr>
          </a:p>
          <a:p>
            <a:pPr latinLnBrk="1">
              <a:lnSpc>
                <a:spcPct val="150000"/>
              </a:lnSpc>
              <a:spcBef>
                <a:spcPts val="0"/>
              </a:spcBef>
            </a:pPr>
            <a:r>
              <a:rPr lang="en-US" altLang="ko-KR" sz="1100" dirty="0" smtClean="0">
                <a:latin typeface="+mn-ea"/>
              </a:rPr>
              <a:t>2.2.3. </a:t>
            </a:r>
            <a:r>
              <a:rPr lang="ko-KR" altLang="en-US" sz="1100" kern="0" dirty="0" smtClean="0">
                <a:latin typeface="맑은 고딕" pitchFamily="50" charset="-127"/>
              </a:rPr>
              <a:t>함수</a:t>
            </a:r>
            <a:r>
              <a:rPr lang="en-US" altLang="ko-KR" sz="1100" kern="0" dirty="0" smtClean="0">
                <a:latin typeface="맑은 고딕" pitchFamily="50" charset="-127"/>
              </a:rPr>
              <a:t> </a:t>
            </a:r>
            <a:r>
              <a:rPr lang="ko-KR" altLang="en-US" sz="1100" kern="0" dirty="0" err="1">
                <a:latin typeface="맑은 고딕" pitchFamily="50" charset="-127"/>
              </a:rPr>
              <a:t>명명규칙</a:t>
            </a:r>
            <a:endParaRPr lang="ko-KR" altLang="en-US" sz="1100" kern="0" dirty="0">
              <a:latin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4277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어플리케이션 영역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11</a:t>
            </a:fld>
            <a:endParaRPr lang="en-US" dirty="0">
              <a:latin typeface="+mn-ea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3.1. </a:t>
            </a:r>
            <a:r>
              <a:rPr lang="ko-KR" altLang="en-US" dirty="0" smtClean="0">
                <a:latin typeface="+mn-ea"/>
              </a:rPr>
              <a:t>어플리케이션 코드</a:t>
            </a:r>
            <a:endParaRPr lang="en-US" altLang="ko-KR" dirty="0">
              <a:latin typeface="+mn-ea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8392561"/>
              </p:ext>
            </p:extLst>
          </p:nvPr>
        </p:nvGraphicFramePr>
        <p:xfrm>
          <a:off x="611188" y="1374971"/>
          <a:ext cx="8742691" cy="3528392"/>
        </p:xfrm>
        <a:graphic>
          <a:graphicData uri="http://schemas.openxmlformats.org/drawingml/2006/table">
            <a:tbl>
              <a:tblPr/>
              <a:tblGrid>
                <a:gridCol w="1698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012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32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2876">
                <a:tc>
                  <a:txBody>
                    <a:bodyPr/>
                    <a:lstStyle/>
                    <a:p>
                      <a:pPr marL="0" indent="133350"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구분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0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33350"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관리 치침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0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33350"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b="1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비고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0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05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어플리케이션 코드</a:t>
                      </a:r>
                    </a:p>
                  </a:txBody>
                  <a:tcPr marL="0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어플리케이션 코드는 영문 대문자를 사용한다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어플리케이션 코드 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3 Byte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를 사용한다</a:t>
                      </a: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어플리케이션 코드 구성</a:t>
                      </a: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27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33350"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0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7879066"/>
              </p:ext>
            </p:extLst>
          </p:nvPr>
        </p:nvGraphicFramePr>
        <p:xfrm>
          <a:off x="2509838" y="3070421"/>
          <a:ext cx="5612002" cy="733442"/>
        </p:xfrm>
        <a:graphic>
          <a:graphicData uri="http://schemas.openxmlformats.org/drawingml/2006/table">
            <a:tbl>
              <a:tblPr/>
              <a:tblGrid>
                <a:gridCol w="17235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92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0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Byte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0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설명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0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2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어플리케이션 코드</a:t>
                      </a:r>
                    </a:p>
                  </a:txBody>
                  <a:tcPr marL="90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 Byte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0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의미 있는 영문자를 사용하며 어플리케이션 내에서 유일하게 식별 가능 하도록 부여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Rectangle 86"/>
          <p:cNvSpPr>
            <a:spLocks noChangeArrowheads="1"/>
          </p:cNvSpPr>
          <p:nvPr/>
        </p:nvSpPr>
        <p:spPr bwMode="auto">
          <a:xfrm>
            <a:off x="2503488" y="2349696"/>
            <a:ext cx="233362" cy="244475"/>
          </a:xfrm>
          <a:prstGeom prst="rect">
            <a:avLst/>
          </a:prstGeom>
          <a:solidFill>
            <a:schemeClr val="bg1"/>
          </a:solidFill>
          <a:ln w="63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/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TextBox 25"/>
          <p:cNvSpPr txBox="1">
            <a:spLocks noChangeArrowheads="1"/>
          </p:cNvSpPr>
          <p:nvPr/>
        </p:nvSpPr>
        <p:spPr bwMode="auto">
          <a:xfrm>
            <a:off x="2432049" y="2765621"/>
            <a:ext cx="117157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3 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Byte</a:t>
            </a:r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AutoShape 138"/>
          <p:cNvSpPr>
            <a:spLocks/>
          </p:cNvSpPr>
          <p:nvPr/>
        </p:nvSpPr>
        <p:spPr bwMode="auto">
          <a:xfrm rot="5400000">
            <a:off x="2991457" y="2201078"/>
            <a:ext cx="119436" cy="1104900"/>
          </a:xfrm>
          <a:prstGeom prst="rightBrace">
            <a:avLst>
              <a:gd name="adj1" fmla="val 39390"/>
              <a:gd name="adj2" fmla="val 50000"/>
            </a:avLst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lIns="90000" anchor="ctr"/>
          <a:lstStyle/>
          <a:p>
            <a:endParaRPr lang="ko-KR" altLang="en-US">
              <a:ea typeface="맑은 고딕" pitchFamily="50" charset="-127"/>
            </a:endParaRPr>
          </a:p>
        </p:txBody>
      </p:sp>
      <p:sp>
        <p:nvSpPr>
          <p:cNvPr id="12" name="Rectangle 86"/>
          <p:cNvSpPr>
            <a:spLocks noChangeArrowheads="1"/>
          </p:cNvSpPr>
          <p:nvPr/>
        </p:nvSpPr>
        <p:spPr bwMode="auto">
          <a:xfrm>
            <a:off x="2936875" y="2349696"/>
            <a:ext cx="233363" cy="244475"/>
          </a:xfrm>
          <a:prstGeom prst="rect">
            <a:avLst/>
          </a:prstGeom>
          <a:solidFill>
            <a:schemeClr val="bg1"/>
          </a:solidFill>
          <a:ln w="63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/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523875" y="4970667"/>
            <a:ext cx="8742363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190500" eaLnBrk="0" hangingPunct="0">
              <a:spcBef>
                <a:spcPct val="45000"/>
              </a:spcBef>
              <a:buClr>
                <a:srgbClr val="990000"/>
              </a:buClr>
              <a:buSzPct val="100000"/>
              <a:tabLst>
                <a:tab pos="228600" algn="l"/>
              </a:tabLst>
              <a:defRPr/>
            </a:pPr>
            <a:r>
              <a:rPr kumimoji="0" lang="ko-KR" altLang="en-US" sz="1000" kern="0" dirty="0">
                <a:latin typeface="맑은 고딕" pitchFamily="50" charset="-127"/>
                <a:ea typeface="맑은 고딕" pitchFamily="50" charset="-127"/>
              </a:rPr>
              <a:t>어플리케이션 </a:t>
            </a:r>
            <a:r>
              <a:rPr kumimoji="0" lang="ko-KR" altLang="en-US" sz="1000" kern="0" dirty="0" smtClean="0">
                <a:latin typeface="맑은 고딕" pitchFamily="50" charset="-127"/>
                <a:ea typeface="맑은 고딕" pitchFamily="50" charset="-127"/>
              </a:rPr>
              <a:t>코드는 </a:t>
            </a:r>
            <a:r>
              <a:rPr lang="en-US" altLang="ko-KR" sz="1000" kern="0" dirty="0">
                <a:latin typeface="맑은 고딕" pitchFamily="50" charset="-127"/>
                <a:ea typeface="맑은 고딕" pitchFamily="50" charset="-127"/>
              </a:rPr>
              <a:t>“NGES-AA-ANA-03(</a:t>
            </a:r>
            <a:r>
              <a:rPr lang="ko-KR" altLang="en-US" sz="1000" kern="0" dirty="0">
                <a:latin typeface="맑은 고딕" pitchFamily="50" charset="-127"/>
                <a:ea typeface="맑은 고딕" pitchFamily="50" charset="-127"/>
              </a:rPr>
              <a:t>개발표준정의서</a:t>
            </a:r>
            <a:r>
              <a:rPr lang="en-US" altLang="ko-KR" sz="1000" kern="0" dirty="0">
                <a:latin typeface="맑은 고딕" pitchFamily="50" charset="-127"/>
                <a:ea typeface="맑은 고딕" pitchFamily="50" charset="-127"/>
              </a:rPr>
              <a:t>)_[</a:t>
            </a:r>
            <a:r>
              <a:rPr lang="ko-KR" altLang="en-US" sz="1000" kern="0" dirty="0">
                <a:latin typeface="맑은 고딕" pitchFamily="50" charset="-127"/>
                <a:ea typeface="맑은 고딕" pitchFamily="50" charset="-127"/>
              </a:rPr>
              <a:t>별첨</a:t>
            </a:r>
            <a:r>
              <a:rPr lang="en-US" altLang="ko-KR" sz="1000" kern="0" dirty="0">
                <a:latin typeface="맑은 고딕" pitchFamily="50" charset="-127"/>
                <a:ea typeface="맑은 고딕" pitchFamily="50" charset="-127"/>
              </a:rPr>
              <a:t>#4]_</a:t>
            </a:r>
            <a:r>
              <a:rPr lang="ko-KR" altLang="en-US" sz="1000" kern="0" dirty="0">
                <a:latin typeface="맑은 고딕" pitchFamily="50" charset="-127"/>
                <a:ea typeface="맑은 고딕" pitchFamily="50" charset="-127"/>
              </a:rPr>
              <a:t>어플리케이션코드 정의</a:t>
            </a:r>
            <a:r>
              <a:rPr kumimoji="0" lang="en-US" altLang="ko-KR" sz="1000" kern="0" dirty="0" smtClean="0">
                <a:latin typeface="맑은 고딕" pitchFamily="50" charset="-127"/>
                <a:ea typeface="맑은 고딕" pitchFamily="50" charset="-127"/>
              </a:rPr>
              <a:t>”</a:t>
            </a:r>
            <a:r>
              <a:rPr kumimoji="0" lang="ko-KR" altLang="en-US" sz="1000" kern="0" dirty="0">
                <a:latin typeface="맑은 고딕" pitchFamily="50" charset="-127"/>
                <a:ea typeface="맑은 고딕" pitchFamily="50" charset="-127"/>
              </a:rPr>
              <a:t>를</a:t>
            </a:r>
            <a:r>
              <a:rPr kumimoji="0" lang="en-US" altLang="ko-KR" sz="1000" kern="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kern="0" dirty="0" smtClean="0">
                <a:latin typeface="맑은 고딕" pitchFamily="50" charset="-127"/>
                <a:ea typeface="맑은 고딕" pitchFamily="50" charset="-127"/>
              </a:rPr>
              <a:t>참조함</a:t>
            </a:r>
            <a:endParaRPr kumimoji="0" lang="en-US" altLang="ko-KR" sz="1000" kern="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Rectangle 86"/>
          <p:cNvSpPr>
            <a:spLocks noChangeArrowheads="1"/>
          </p:cNvSpPr>
          <p:nvPr/>
        </p:nvSpPr>
        <p:spPr bwMode="auto">
          <a:xfrm>
            <a:off x="3370263" y="2349696"/>
            <a:ext cx="233363" cy="244475"/>
          </a:xfrm>
          <a:prstGeom prst="rect">
            <a:avLst/>
          </a:prstGeom>
          <a:solidFill>
            <a:schemeClr val="bg1"/>
          </a:solidFill>
          <a:ln w="63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/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4551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어플리케이션 영역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12</a:t>
            </a:fld>
            <a:endParaRPr lang="en-US" dirty="0">
              <a:latin typeface="+mn-ea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3.2. </a:t>
            </a:r>
            <a:r>
              <a:rPr lang="ko-KR" altLang="en-US" kern="0" dirty="0" smtClean="0">
                <a:latin typeface="+mn-ea"/>
              </a:rPr>
              <a:t>서브</a:t>
            </a:r>
            <a:r>
              <a:rPr lang="en-US" altLang="ko-KR" kern="0" dirty="0">
                <a:latin typeface="+mn-ea"/>
              </a:rPr>
              <a:t> </a:t>
            </a:r>
            <a:r>
              <a:rPr lang="ko-KR" altLang="en-US" dirty="0" smtClean="0">
                <a:latin typeface="+mn-ea"/>
              </a:rPr>
              <a:t>어플리케이션 코드</a:t>
            </a:r>
            <a:endParaRPr lang="en-US" altLang="ko-KR" dirty="0">
              <a:latin typeface="+mn-ea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52907"/>
              </p:ext>
            </p:extLst>
          </p:nvPr>
        </p:nvGraphicFramePr>
        <p:xfrm>
          <a:off x="611188" y="1374971"/>
          <a:ext cx="8742691" cy="3528392"/>
        </p:xfrm>
        <a:graphic>
          <a:graphicData uri="http://schemas.openxmlformats.org/drawingml/2006/table">
            <a:tbl>
              <a:tblPr/>
              <a:tblGrid>
                <a:gridCol w="1698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012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32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2876">
                <a:tc>
                  <a:txBody>
                    <a:bodyPr/>
                    <a:lstStyle/>
                    <a:p>
                      <a:pPr marL="0" indent="133350"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구분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0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33350"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관리 치침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0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33350"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b="1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비고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0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05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서브 어플리케이션 코드</a:t>
                      </a:r>
                    </a:p>
                  </a:txBody>
                  <a:tcPr marL="0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서브 어플리케이션 코드는 영문 대문자를 사용한다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서브 어플리케이션 코드 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3 Byte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를 사용한다</a:t>
                      </a: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서브 어플리케이션 코드 구성</a:t>
                      </a: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27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33350"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0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488476"/>
              </p:ext>
            </p:extLst>
          </p:nvPr>
        </p:nvGraphicFramePr>
        <p:xfrm>
          <a:off x="2509838" y="3070421"/>
          <a:ext cx="5612002" cy="733442"/>
        </p:xfrm>
        <a:graphic>
          <a:graphicData uri="http://schemas.openxmlformats.org/drawingml/2006/table">
            <a:tbl>
              <a:tblPr/>
              <a:tblGrid>
                <a:gridCol w="17235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92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0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Byte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0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설명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0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2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서브 어플리케이션 코드</a:t>
                      </a:r>
                    </a:p>
                  </a:txBody>
                  <a:tcPr marL="90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 Byte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0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의미 있는 영문자를 사용하며 어플리케이션 내에서 유일하게 식별 가능 하도록 부여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Rectangle 86"/>
          <p:cNvSpPr>
            <a:spLocks noChangeArrowheads="1"/>
          </p:cNvSpPr>
          <p:nvPr/>
        </p:nvSpPr>
        <p:spPr bwMode="auto">
          <a:xfrm>
            <a:off x="2503488" y="2349696"/>
            <a:ext cx="233362" cy="244475"/>
          </a:xfrm>
          <a:prstGeom prst="rect">
            <a:avLst/>
          </a:prstGeom>
          <a:solidFill>
            <a:schemeClr val="bg1"/>
          </a:solidFill>
          <a:ln w="63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/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TextBox 25"/>
          <p:cNvSpPr txBox="1">
            <a:spLocks noChangeArrowheads="1"/>
          </p:cNvSpPr>
          <p:nvPr/>
        </p:nvSpPr>
        <p:spPr bwMode="auto">
          <a:xfrm>
            <a:off x="2432049" y="2765621"/>
            <a:ext cx="117157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3 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Byte</a:t>
            </a:r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AutoShape 138"/>
          <p:cNvSpPr>
            <a:spLocks/>
          </p:cNvSpPr>
          <p:nvPr/>
        </p:nvSpPr>
        <p:spPr bwMode="auto">
          <a:xfrm rot="5400000">
            <a:off x="2991643" y="2153640"/>
            <a:ext cx="119064" cy="1104900"/>
          </a:xfrm>
          <a:prstGeom prst="rightBrace">
            <a:avLst>
              <a:gd name="adj1" fmla="val 39390"/>
              <a:gd name="adj2" fmla="val 50000"/>
            </a:avLst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lIns="90000" anchor="ctr"/>
          <a:lstStyle/>
          <a:p>
            <a:endParaRPr lang="ko-KR" altLang="en-US">
              <a:ea typeface="맑은 고딕" pitchFamily="50" charset="-127"/>
            </a:endParaRPr>
          </a:p>
        </p:txBody>
      </p:sp>
      <p:sp>
        <p:nvSpPr>
          <p:cNvPr id="12" name="Rectangle 86"/>
          <p:cNvSpPr>
            <a:spLocks noChangeArrowheads="1"/>
          </p:cNvSpPr>
          <p:nvPr/>
        </p:nvSpPr>
        <p:spPr bwMode="auto">
          <a:xfrm>
            <a:off x="2936875" y="2349696"/>
            <a:ext cx="233363" cy="244475"/>
          </a:xfrm>
          <a:prstGeom prst="rect">
            <a:avLst/>
          </a:prstGeom>
          <a:solidFill>
            <a:schemeClr val="bg1"/>
          </a:solidFill>
          <a:ln w="63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/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523875" y="4970667"/>
            <a:ext cx="8742363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190500" eaLnBrk="0" hangingPunct="0">
              <a:spcBef>
                <a:spcPct val="45000"/>
              </a:spcBef>
              <a:buClr>
                <a:srgbClr val="990000"/>
              </a:buClr>
              <a:buSzPct val="100000"/>
              <a:tabLst>
                <a:tab pos="228600" algn="l"/>
              </a:tabLst>
              <a:defRPr/>
            </a:pPr>
            <a:r>
              <a:rPr kumimoji="0" lang="ko-KR" altLang="en-US" sz="1000" kern="0" dirty="0" smtClean="0">
                <a:latin typeface="맑은 고딕" pitchFamily="50" charset="-127"/>
                <a:ea typeface="맑은 고딕" pitchFamily="50" charset="-127"/>
              </a:rPr>
              <a:t>서브 어플리케이션 코드는 </a:t>
            </a:r>
            <a:r>
              <a:rPr lang="en-US" altLang="ko-KR" sz="1000" kern="0" dirty="0">
                <a:latin typeface="맑은 고딕" pitchFamily="50" charset="-127"/>
                <a:ea typeface="맑은 고딕" pitchFamily="50" charset="-127"/>
              </a:rPr>
              <a:t>“NGES-AA-ANA-03(</a:t>
            </a:r>
            <a:r>
              <a:rPr lang="ko-KR" altLang="en-US" sz="1000" kern="0" dirty="0">
                <a:latin typeface="맑은 고딕" pitchFamily="50" charset="-127"/>
                <a:ea typeface="맑은 고딕" pitchFamily="50" charset="-127"/>
              </a:rPr>
              <a:t>개발표준정의서</a:t>
            </a:r>
            <a:r>
              <a:rPr lang="en-US" altLang="ko-KR" sz="1000" kern="0" dirty="0">
                <a:latin typeface="맑은 고딕" pitchFamily="50" charset="-127"/>
                <a:ea typeface="맑은 고딕" pitchFamily="50" charset="-127"/>
              </a:rPr>
              <a:t>)_[</a:t>
            </a:r>
            <a:r>
              <a:rPr lang="ko-KR" altLang="en-US" sz="1000" kern="0" dirty="0">
                <a:latin typeface="맑은 고딕" pitchFamily="50" charset="-127"/>
                <a:ea typeface="맑은 고딕" pitchFamily="50" charset="-127"/>
              </a:rPr>
              <a:t>별첨</a:t>
            </a:r>
            <a:r>
              <a:rPr lang="en-US" altLang="ko-KR" sz="1000" kern="0" dirty="0">
                <a:latin typeface="맑은 고딕" pitchFamily="50" charset="-127"/>
                <a:ea typeface="맑은 고딕" pitchFamily="50" charset="-127"/>
              </a:rPr>
              <a:t>#4]_</a:t>
            </a:r>
            <a:r>
              <a:rPr lang="ko-KR" altLang="en-US" sz="1000" kern="0" dirty="0">
                <a:latin typeface="맑은 고딕" pitchFamily="50" charset="-127"/>
                <a:ea typeface="맑은 고딕" pitchFamily="50" charset="-127"/>
              </a:rPr>
              <a:t>어플리케이션코드 정의</a:t>
            </a:r>
            <a:r>
              <a:rPr kumimoji="0" lang="en-US" altLang="ko-KR" sz="1000" kern="0" dirty="0" smtClean="0">
                <a:latin typeface="맑은 고딕" pitchFamily="50" charset="-127"/>
                <a:ea typeface="맑은 고딕" pitchFamily="50" charset="-127"/>
              </a:rPr>
              <a:t>”</a:t>
            </a:r>
            <a:r>
              <a:rPr kumimoji="0" lang="ko-KR" altLang="en-US" sz="1000" kern="0" dirty="0">
                <a:latin typeface="맑은 고딕" pitchFamily="50" charset="-127"/>
                <a:ea typeface="맑은 고딕" pitchFamily="50" charset="-127"/>
              </a:rPr>
              <a:t>를</a:t>
            </a:r>
            <a:r>
              <a:rPr kumimoji="0" lang="en-US" altLang="ko-KR" sz="1000" kern="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kern="0" dirty="0" smtClean="0">
                <a:latin typeface="맑은 고딕" pitchFamily="50" charset="-127"/>
                <a:ea typeface="맑은 고딕" pitchFamily="50" charset="-127"/>
              </a:rPr>
              <a:t>참조함</a:t>
            </a:r>
            <a:endParaRPr kumimoji="0" lang="en-US" altLang="ko-KR" sz="1000" kern="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Rectangle 86"/>
          <p:cNvSpPr>
            <a:spLocks noChangeArrowheads="1"/>
          </p:cNvSpPr>
          <p:nvPr/>
        </p:nvSpPr>
        <p:spPr bwMode="auto">
          <a:xfrm>
            <a:off x="3370263" y="2349695"/>
            <a:ext cx="233363" cy="244475"/>
          </a:xfrm>
          <a:prstGeom prst="rect">
            <a:avLst/>
          </a:prstGeom>
          <a:solidFill>
            <a:schemeClr val="bg1"/>
          </a:solidFill>
          <a:ln w="63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/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183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어플리케이션 영역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13</a:t>
            </a:fld>
            <a:endParaRPr lang="en-US" dirty="0">
              <a:latin typeface="+mn-ea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3.3. </a:t>
            </a:r>
            <a:r>
              <a:rPr lang="ko-KR" altLang="en-US" kern="0" dirty="0" smtClean="0">
                <a:latin typeface="+mn-ea"/>
              </a:rPr>
              <a:t>프로젝트 명명 규칙</a:t>
            </a:r>
            <a:endParaRPr lang="en-US" altLang="ko-KR" dirty="0">
              <a:latin typeface="+mn-ea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746471" y="1809405"/>
            <a:ext cx="1000132" cy="565234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개       요</a:t>
            </a:r>
          </a:p>
        </p:txBody>
      </p:sp>
      <p:sp>
        <p:nvSpPr>
          <p:cNvPr id="15" name="직사각형 14"/>
          <p:cNvSpPr/>
          <p:nvPr/>
        </p:nvSpPr>
        <p:spPr bwMode="auto">
          <a:xfrm>
            <a:off x="1818041" y="1809405"/>
            <a:ext cx="7286676" cy="56523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프로젝트는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백엔드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서비스를 구성하는 상위 그룹으로 하기 프로젝트 명명 규칙을 준수하여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프로젝트명만으로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해당 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기능이나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목적을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유추 할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수 있도록 명명 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746471" y="2446647"/>
            <a:ext cx="1000132" cy="3887650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구성 체계</a:t>
            </a:r>
          </a:p>
        </p:txBody>
      </p:sp>
      <p:sp>
        <p:nvSpPr>
          <p:cNvPr id="17" name="직사각형 16"/>
          <p:cNvSpPr/>
          <p:nvPr/>
        </p:nvSpPr>
        <p:spPr bwMode="auto">
          <a:xfrm>
            <a:off x="1818041" y="2446646"/>
            <a:ext cx="7286676" cy="3887651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746792"/>
              </p:ext>
            </p:extLst>
          </p:nvPr>
        </p:nvGraphicFramePr>
        <p:xfrm>
          <a:off x="1932626" y="2509242"/>
          <a:ext cx="7057505" cy="37624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0722">
                  <a:extLst>
                    <a:ext uri="{9D8B030D-6E8A-4147-A177-3AD203B41FA5}">
                      <a16:colId xmlns:a16="http://schemas.microsoft.com/office/drawing/2014/main" val="3703972419"/>
                    </a:ext>
                  </a:extLst>
                </a:gridCol>
                <a:gridCol w="1220024">
                  <a:extLst>
                    <a:ext uri="{9D8B030D-6E8A-4147-A177-3AD203B41FA5}">
                      <a16:colId xmlns:a16="http://schemas.microsoft.com/office/drawing/2014/main" val="671964757"/>
                    </a:ext>
                  </a:extLst>
                </a:gridCol>
                <a:gridCol w="923491">
                  <a:extLst>
                    <a:ext uri="{9D8B030D-6E8A-4147-A177-3AD203B41FA5}">
                      <a16:colId xmlns:a16="http://schemas.microsoft.com/office/drawing/2014/main" val="3178884296"/>
                    </a:ext>
                  </a:extLst>
                </a:gridCol>
                <a:gridCol w="3753268">
                  <a:extLst>
                    <a:ext uri="{9D8B030D-6E8A-4147-A177-3AD203B41FA5}">
                      <a16:colId xmlns:a16="http://schemas.microsoft.com/office/drawing/2014/main" val="1660751833"/>
                    </a:ext>
                  </a:extLst>
                </a:gridCol>
              </a:tblGrid>
              <a:tr h="37312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프로젝트 구분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서비스 구분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명칭 구분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명명 규칙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4101352"/>
                  </a:ext>
                </a:extLst>
              </a:tr>
              <a:tr h="373127">
                <a:tc rowSpan="4">
                  <a:txBody>
                    <a:bodyPr/>
                    <a:lstStyle/>
                    <a:p>
                      <a:pPr fontAlgn="base" latinLnBrk="0"/>
                      <a:r>
                        <a:rPr lang="ko-KR" altLang="en-US" sz="10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모듈별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공통 및</a:t>
                      </a:r>
                    </a:p>
                    <a:p>
                      <a:pPr fontAlgn="base" latinLnBrk="0"/>
                      <a:r>
                        <a:rPr lang="ko-KR" altLang="en-US" sz="10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커스텀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코드도</a:t>
                      </a:r>
                    </a:p>
                    <a:p>
                      <a:pPr fontAlgn="base" latinLnBrk="0"/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움 서비스 프로</a:t>
                      </a:r>
                    </a:p>
                    <a:p>
                      <a:pPr fontAlgn="base" latinLnBrk="0"/>
                      <a:r>
                        <a:rPr lang="ko-KR" altLang="en-US" sz="10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젝트</a:t>
                      </a:r>
                      <a:endParaRPr lang="ko-KR" altLang="en-US" sz="10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latinLnBrk="1"/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Common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Project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err="1" smtClean="0">
                          <a:solidFill>
                            <a:schemeClr val="tx1"/>
                          </a:solidFill>
                        </a:rPr>
                        <a:t>douzone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-comet-service-{LC:</a:t>
                      </a:r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</a:rPr>
                        <a:t>모듈코드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}-common-z00000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3995489"/>
                  </a:ext>
                </a:extLst>
              </a:tr>
              <a:tr h="373127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Package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err="1" smtClean="0">
                          <a:solidFill>
                            <a:schemeClr val="tx1"/>
                          </a:solidFill>
                        </a:rPr>
                        <a:t>com.douzone.comet.serivce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.{LC:</a:t>
                      </a:r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</a:rPr>
                        <a:t>모듈코드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}.common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0945383"/>
                  </a:ext>
                </a:extLst>
              </a:tr>
              <a:tr h="397721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Custom </a:t>
                      </a:r>
                      <a:r>
                        <a:rPr lang="en-US" altLang="ko-KR" sz="1000" dirty="0" err="1" smtClean="0">
                          <a:solidFill>
                            <a:schemeClr val="tx1"/>
                          </a:solidFill>
                        </a:rPr>
                        <a:t>CodeHelp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Project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err="1" smtClean="0">
                          <a:solidFill>
                            <a:schemeClr val="tx1"/>
                          </a:solidFill>
                        </a:rPr>
                        <a:t>douzone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-comet-service-{LC:</a:t>
                      </a:r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</a:rPr>
                        <a:t>모듈코드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}-customcodehelp-z00000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3788975"/>
                  </a:ext>
                </a:extLst>
              </a:tr>
              <a:tr h="373127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Package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00" dirty="0" err="1" smtClean="0">
                          <a:solidFill>
                            <a:schemeClr val="tx1"/>
                          </a:solidFill>
                        </a:rPr>
                        <a:t>com.douzone.comet.serivce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.{LC:</a:t>
                      </a:r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</a:rPr>
                        <a:t>모듈코드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}.</a:t>
                      </a:r>
                      <a:r>
                        <a:rPr lang="en-US" altLang="ko-KR" sz="1000" dirty="0" err="1" smtClean="0">
                          <a:solidFill>
                            <a:schemeClr val="tx1"/>
                          </a:solidFill>
                        </a:rPr>
                        <a:t>customcodehelp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0273502"/>
                  </a:ext>
                </a:extLst>
              </a:tr>
              <a:tr h="397721">
                <a:tc rowSpan="2"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일반 메뉴 </a:t>
                      </a:r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</a:rPr>
                        <a:t>서비</a:t>
                      </a:r>
                      <a:endParaRPr lang="ko-KR" altLang="en-US" sz="1000" dirty="0" smtClean="0">
                        <a:solidFill>
                          <a:schemeClr val="tx1"/>
                        </a:solidFill>
                      </a:endParaRPr>
                    </a:p>
                    <a:p>
                      <a:pPr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스 프로젝트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Menu Service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Project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err="1" smtClean="0">
                          <a:solidFill>
                            <a:schemeClr val="tx1"/>
                          </a:solidFill>
                        </a:rPr>
                        <a:t>douzone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-comet-service-{LC:</a:t>
                      </a:r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</a:rPr>
                        <a:t>모듈코드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}-{LC: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메뉴그룹코드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}-z00000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2945559"/>
                  </a:ext>
                </a:extLst>
              </a:tr>
              <a:tr h="373127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Package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err="1" smtClean="0">
                          <a:solidFill>
                            <a:schemeClr val="tx1"/>
                          </a:solidFill>
                        </a:rPr>
                        <a:t>com.douzone.comet.serivce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.{LC:</a:t>
                      </a:r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</a:rPr>
                        <a:t>모듈코드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}.{LC: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메뉴그룹코드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}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9196338"/>
                  </a:ext>
                </a:extLst>
              </a:tr>
              <a:tr h="550690">
                <a:tc rowSpan="2"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배치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</a:rPr>
                        <a:t>심플잡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) 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서</a:t>
                      </a:r>
                    </a:p>
                    <a:p>
                      <a:pPr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비스 프로젝트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Batch Service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Project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err="1" smtClean="0">
                          <a:solidFill>
                            <a:schemeClr val="tx1"/>
                          </a:solidFill>
                        </a:rPr>
                        <a:t>Douzone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-comet-batch-{LC:</a:t>
                      </a:r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</a:rPr>
                        <a:t>모듈코드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}.{UC:</a:t>
                      </a:r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</a:rPr>
                        <a:t>모듈코드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}+X+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유형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[2]+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일</a:t>
                      </a:r>
                    </a:p>
                    <a:p>
                      <a:pPr algn="l" latinLnBrk="1"/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</a:rPr>
                        <a:t>련번호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[3]-z00000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5316009"/>
                  </a:ext>
                </a:extLst>
              </a:tr>
              <a:tr h="550690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Package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err="1" smtClean="0">
                          <a:solidFill>
                            <a:schemeClr val="tx1"/>
                          </a:solidFill>
                        </a:rPr>
                        <a:t>com.douzone.comet.batch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.{LC:</a:t>
                      </a:r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</a:rPr>
                        <a:t>모듈코드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}.{UC:</a:t>
                      </a:r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</a:rPr>
                        <a:t>모듈코드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}+X+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유형</a:t>
                      </a:r>
                    </a:p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[2]+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일련번호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[3]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37814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727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어플리케이션 영역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14</a:t>
            </a:fld>
            <a:endParaRPr lang="en-US" dirty="0">
              <a:latin typeface="+mn-ea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3.3. </a:t>
            </a:r>
            <a:r>
              <a:rPr lang="ko-KR" altLang="en-US" kern="0" dirty="0" smtClean="0">
                <a:latin typeface="+mn-ea"/>
              </a:rPr>
              <a:t>프로젝트 명명 규칙</a:t>
            </a:r>
            <a:endParaRPr lang="en-US" altLang="ko-KR" dirty="0">
              <a:latin typeface="+mn-ea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746471" y="1809405"/>
            <a:ext cx="1000132" cy="565234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개       요</a:t>
            </a: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746471" y="1809404"/>
            <a:ext cx="1000132" cy="1648691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구성 체계</a:t>
            </a:r>
          </a:p>
        </p:txBody>
      </p:sp>
      <p:sp>
        <p:nvSpPr>
          <p:cNvPr id="17" name="직사각형 16"/>
          <p:cNvSpPr/>
          <p:nvPr/>
        </p:nvSpPr>
        <p:spPr bwMode="auto">
          <a:xfrm>
            <a:off x="1818041" y="1809406"/>
            <a:ext cx="7286676" cy="164869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2051037"/>
              </p:ext>
            </p:extLst>
          </p:nvPr>
        </p:nvGraphicFramePr>
        <p:xfrm>
          <a:off x="1932626" y="1872001"/>
          <a:ext cx="7057505" cy="15171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0722">
                  <a:extLst>
                    <a:ext uri="{9D8B030D-6E8A-4147-A177-3AD203B41FA5}">
                      <a16:colId xmlns:a16="http://schemas.microsoft.com/office/drawing/2014/main" val="3703972419"/>
                    </a:ext>
                  </a:extLst>
                </a:gridCol>
                <a:gridCol w="1220024">
                  <a:extLst>
                    <a:ext uri="{9D8B030D-6E8A-4147-A177-3AD203B41FA5}">
                      <a16:colId xmlns:a16="http://schemas.microsoft.com/office/drawing/2014/main" val="671964757"/>
                    </a:ext>
                  </a:extLst>
                </a:gridCol>
                <a:gridCol w="923491">
                  <a:extLst>
                    <a:ext uri="{9D8B030D-6E8A-4147-A177-3AD203B41FA5}">
                      <a16:colId xmlns:a16="http://schemas.microsoft.com/office/drawing/2014/main" val="3178884296"/>
                    </a:ext>
                  </a:extLst>
                </a:gridCol>
                <a:gridCol w="3753268">
                  <a:extLst>
                    <a:ext uri="{9D8B030D-6E8A-4147-A177-3AD203B41FA5}">
                      <a16:colId xmlns:a16="http://schemas.microsoft.com/office/drawing/2014/main" val="1660751833"/>
                    </a:ext>
                  </a:extLst>
                </a:gridCol>
              </a:tblGrid>
              <a:tr h="37312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프로젝트 구분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서비스 구분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명칭 구분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명명 규칙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4101352"/>
                  </a:ext>
                </a:extLst>
              </a:tr>
              <a:tr h="373127">
                <a:tc rowSpan="3">
                  <a:txBody>
                    <a:bodyPr/>
                    <a:lstStyle/>
                    <a:p>
                      <a:pPr fontAlgn="base" latinLnBrk="0"/>
                      <a:r>
                        <a:rPr lang="ko-KR" altLang="en-US" sz="10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백엔드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서비스</a:t>
                      </a:r>
                    </a:p>
                    <a:p>
                      <a:pPr fontAlgn="base" latinLnBrk="0"/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공통 사항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Maven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Group Id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err="1" smtClean="0">
                          <a:solidFill>
                            <a:schemeClr val="tx1"/>
                          </a:solidFill>
                        </a:rPr>
                        <a:t>com.douzone.comet.service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3995489"/>
                  </a:ext>
                </a:extLst>
              </a:tr>
              <a:tr h="373127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Artifact Id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Project 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명과 동일하게 작성한다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0945383"/>
                  </a:ext>
                </a:extLst>
              </a:tr>
              <a:tr h="397721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latinLnBrk="1"/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Version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1.0.0.0 (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버전은 프레임워크에 해당되는 프로젝트외에 모두 동일하게 반영 한다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3788975"/>
                  </a:ext>
                </a:extLst>
              </a:tr>
            </a:tbl>
          </a:graphicData>
        </a:graphic>
      </p:graphicFrame>
      <p:sp>
        <p:nvSpPr>
          <p:cNvPr id="10" name="모서리가 둥근 직사각형 9"/>
          <p:cNvSpPr/>
          <p:nvPr/>
        </p:nvSpPr>
        <p:spPr bwMode="auto">
          <a:xfrm>
            <a:off x="746471" y="3520690"/>
            <a:ext cx="1000132" cy="1716328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algn="ctr" defTabSz="785813" eaLnBrk="0" hangingPunct="0"/>
            <a:r>
              <a:rPr lang="ko-KR" altLang="en-US" sz="1000" b="1" dirty="0">
                <a:latin typeface="맑은 고딕" pitchFamily="50" charset="-127"/>
                <a:ea typeface="맑은 고딕" pitchFamily="50" charset="-127"/>
              </a:rPr>
              <a:t>배치 프로그램 이름 규칙</a:t>
            </a:r>
            <a:endParaRPr kumimoji="0" lang="ko-KR" altLang="en-US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 bwMode="auto">
          <a:xfrm>
            <a:off x="1818041" y="3520690"/>
            <a:ext cx="7286676" cy="1716328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ERP10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모듈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[2] + X +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유형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[2] +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일렬번호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[3] +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Job</a:t>
            </a:r>
          </a:p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예를들어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운영관리에 필요한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Job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을 개발할 경우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OSX00100Job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패키지명은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com.douzone.comet.batch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.{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모듈명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형태로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작성한다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000" dirty="0"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예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com.douzone.comet.batch.os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>
              <a:buFont typeface="Wingdings" pitchFamily="2" charset="2"/>
              <a:buChar char="v"/>
            </a:pP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>
              <a:buFont typeface="Wingdings" pitchFamily="2" charset="2"/>
              <a:buChar char="v"/>
            </a:pP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6610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어플리케이션 영역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15</a:t>
            </a:fld>
            <a:endParaRPr lang="en-US" dirty="0">
              <a:latin typeface="+mn-ea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3.4. </a:t>
            </a:r>
            <a:r>
              <a:rPr lang="ko-KR" altLang="en-US" kern="0" dirty="0" smtClean="0">
                <a:latin typeface="+mn-ea"/>
              </a:rPr>
              <a:t>패키지 </a:t>
            </a:r>
            <a:r>
              <a:rPr lang="ko-KR" altLang="en-US" kern="0" dirty="0" err="1" smtClean="0">
                <a:latin typeface="+mn-ea"/>
              </a:rPr>
              <a:t>명명규칙</a:t>
            </a:r>
            <a:endParaRPr lang="en-US" altLang="ko-KR" dirty="0">
              <a:latin typeface="+mn-ea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746471" y="1809405"/>
            <a:ext cx="1000132" cy="565234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개       요</a:t>
            </a:r>
          </a:p>
        </p:txBody>
      </p:sp>
      <p:sp>
        <p:nvSpPr>
          <p:cNvPr id="15" name="직사각형 14"/>
          <p:cNvSpPr/>
          <p:nvPr/>
        </p:nvSpPr>
        <p:spPr bwMode="auto">
          <a:xfrm>
            <a:off x="1818041" y="1809405"/>
            <a:ext cx="7286676" cy="56523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어플리케이션을 구성하는 패키지 식별</a:t>
            </a: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746471" y="2446647"/>
            <a:ext cx="1000132" cy="720000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구성 체계</a:t>
            </a:r>
          </a:p>
        </p:txBody>
      </p:sp>
      <p:sp>
        <p:nvSpPr>
          <p:cNvPr id="17" name="직사각형 16"/>
          <p:cNvSpPr/>
          <p:nvPr/>
        </p:nvSpPr>
        <p:spPr bwMode="auto">
          <a:xfrm>
            <a:off x="1818041" y="2446647"/>
            <a:ext cx="7286676" cy="72000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 bwMode="auto">
          <a:xfrm>
            <a:off x="746471" y="3238735"/>
            <a:ext cx="1000132" cy="2016223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부여 방안</a:t>
            </a:r>
          </a:p>
        </p:txBody>
      </p:sp>
      <p:sp>
        <p:nvSpPr>
          <p:cNvPr id="19" name="직사각형 18"/>
          <p:cNvSpPr/>
          <p:nvPr/>
        </p:nvSpPr>
        <p:spPr bwMode="auto">
          <a:xfrm>
            <a:off x="1818041" y="3238735"/>
            <a:ext cx="7286676" cy="201622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/>
            <a:endParaRPr kumimoji="0" lang="en-US" altLang="ko-KR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 bwMode="auto">
          <a:xfrm>
            <a:off x="746471" y="5326967"/>
            <a:ext cx="1000132" cy="625842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예      시</a:t>
            </a:r>
          </a:p>
        </p:txBody>
      </p:sp>
      <p:sp>
        <p:nvSpPr>
          <p:cNvPr id="21" name="직사각형 20"/>
          <p:cNvSpPr/>
          <p:nvPr/>
        </p:nvSpPr>
        <p:spPr bwMode="auto">
          <a:xfrm>
            <a:off x="1818041" y="5326967"/>
            <a:ext cx="7286676" cy="625842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/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직사각형 21"/>
          <p:cNvSpPr/>
          <p:nvPr/>
        </p:nvSpPr>
        <p:spPr bwMode="auto">
          <a:xfrm>
            <a:off x="2032355" y="2786427"/>
            <a:ext cx="35719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120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자 이내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직사각형 22"/>
          <p:cNvSpPr/>
          <p:nvPr/>
        </p:nvSpPr>
        <p:spPr bwMode="auto">
          <a:xfrm>
            <a:off x="3175363" y="2452267"/>
            <a:ext cx="1229051" cy="31489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패키지명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직사각형 23"/>
          <p:cNvSpPr/>
          <p:nvPr/>
        </p:nvSpPr>
        <p:spPr bwMode="auto">
          <a:xfrm>
            <a:off x="1818041" y="3238734"/>
            <a:ext cx="7286676" cy="201622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패키지 이름은 모두 소문자로 구성한다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패키지 구성 및 기본 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Naming</a:t>
            </a: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은 패키지 구성도를 참고한다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기본 패키지는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[ </a:t>
            </a:r>
            <a:r>
              <a:rPr kumimoji="0" lang="en-US" altLang="ko-KR" sz="1000" dirty="0" err="1" smtClean="0">
                <a:latin typeface="맑은 고딕" pitchFamily="50" charset="-127"/>
                <a:ea typeface="맑은 고딕" pitchFamily="50" charset="-127"/>
              </a:rPr>
              <a:t>com.douzone.comet.service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]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으로 고정한다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업무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명과 공유업무명은 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컴포넌트 명으로 한다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시스템 </a:t>
            </a:r>
            <a:r>
              <a:rPr kumimoji="0" lang="ko-KR" altLang="en-US" sz="1000" dirty="0" err="1" smtClean="0">
                <a:latin typeface="맑은 고딕" pitchFamily="50" charset="-127"/>
                <a:ea typeface="맑은 고딕" pitchFamily="50" charset="-127"/>
              </a:rPr>
              <a:t>레이어에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 위치한 패키지들은 의미를 식별할 수 있도록 부여하며 기본 자바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Naming Rule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을 따른다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1818041" y="5326966"/>
            <a:ext cx="7286676" cy="625842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인사</a:t>
            </a: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어플리케이션 패키지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: com.douzone.comet.service.hr</a:t>
            </a: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시스템 공통 사용 패키지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en-US" altLang="ko-KR" sz="1000" dirty="0" err="1" smtClean="0">
                <a:latin typeface="맑은 고딕" pitchFamily="50" charset="-127"/>
                <a:ea typeface="맑은 고딕" pitchFamily="50" charset="-127"/>
              </a:rPr>
              <a:t>com.douzone.comet.service.util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4449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어플리케이션 영역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16</a:t>
            </a:fld>
            <a:endParaRPr lang="en-US" dirty="0">
              <a:latin typeface="+mn-ea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329300" y="766358"/>
            <a:ext cx="9224275" cy="813060"/>
          </a:xfrm>
        </p:spPr>
        <p:txBody>
          <a:bodyPr/>
          <a:lstStyle/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3.5. </a:t>
            </a:r>
            <a:r>
              <a:rPr lang="ko-KR" altLang="en-US" kern="0" dirty="0" smtClean="0">
                <a:latin typeface="+mn-ea"/>
              </a:rPr>
              <a:t>서비스 </a:t>
            </a:r>
            <a:r>
              <a:rPr lang="ko-KR" altLang="en-US" kern="0" dirty="0" err="1" smtClean="0">
                <a:latin typeface="+mn-ea"/>
              </a:rPr>
              <a:t>명명규칙</a:t>
            </a:r>
            <a:endParaRPr lang="en-US" altLang="ko-KR" kern="0" dirty="0" smtClean="0">
              <a:latin typeface="+mn-ea"/>
            </a:endParaRPr>
          </a:p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  3.5.1. </a:t>
            </a:r>
            <a:r>
              <a:rPr lang="ko-KR" altLang="en-US" kern="0" dirty="0" smtClean="0">
                <a:latin typeface="+mn-ea"/>
              </a:rPr>
              <a:t>공통 서비스 </a:t>
            </a:r>
            <a:r>
              <a:rPr lang="ko-KR" altLang="en-US" kern="0" dirty="0" err="1">
                <a:latin typeface="+mn-ea"/>
              </a:rPr>
              <a:t>명명규칙</a:t>
            </a:r>
            <a:endParaRPr lang="en-US" altLang="ko-KR" dirty="0">
              <a:latin typeface="+mn-ea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746471" y="1809405"/>
            <a:ext cx="1000132" cy="565234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개       요</a:t>
            </a:r>
          </a:p>
        </p:txBody>
      </p:sp>
      <p:sp>
        <p:nvSpPr>
          <p:cNvPr id="15" name="직사각형 14"/>
          <p:cNvSpPr/>
          <p:nvPr/>
        </p:nvSpPr>
        <p:spPr bwMode="auto">
          <a:xfrm>
            <a:off x="1818041" y="1809405"/>
            <a:ext cx="7286676" cy="56523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공통 서비스는 각 모듈에서 공통적으로 사용하는 서비스는 하기의 규칙에 따라 명명한다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 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746471" y="2446647"/>
            <a:ext cx="1000132" cy="720000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구성 체계</a:t>
            </a:r>
          </a:p>
        </p:txBody>
      </p:sp>
      <p:sp>
        <p:nvSpPr>
          <p:cNvPr id="17" name="직사각형 16"/>
          <p:cNvSpPr/>
          <p:nvPr/>
        </p:nvSpPr>
        <p:spPr bwMode="auto">
          <a:xfrm>
            <a:off x="1818041" y="2446647"/>
            <a:ext cx="7286676" cy="72000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 bwMode="auto">
          <a:xfrm>
            <a:off x="746471" y="3238735"/>
            <a:ext cx="1000132" cy="2016223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부여 방안</a:t>
            </a:r>
          </a:p>
        </p:txBody>
      </p:sp>
      <p:sp>
        <p:nvSpPr>
          <p:cNvPr id="19" name="직사각형 18"/>
          <p:cNvSpPr/>
          <p:nvPr/>
        </p:nvSpPr>
        <p:spPr bwMode="auto">
          <a:xfrm>
            <a:off x="1818041" y="3238735"/>
            <a:ext cx="7286676" cy="201622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/>
            <a:endParaRPr kumimoji="0" lang="en-US" altLang="ko-KR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 bwMode="auto">
          <a:xfrm>
            <a:off x="746471" y="5326967"/>
            <a:ext cx="1000132" cy="625842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예      시</a:t>
            </a:r>
          </a:p>
        </p:txBody>
      </p:sp>
      <p:sp>
        <p:nvSpPr>
          <p:cNvPr id="21" name="직사각형 20"/>
          <p:cNvSpPr/>
          <p:nvPr/>
        </p:nvSpPr>
        <p:spPr bwMode="auto">
          <a:xfrm>
            <a:off x="1818041" y="5326967"/>
            <a:ext cx="7286676" cy="625842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/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직사각형 23"/>
          <p:cNvSpPr/>
          <p:nvPr/>
        </p:nvSpPr>
        <p:spPr bwMode="auto">
          <a:xfrm>
            <a:off x="1818041" y="3238734"/>
            <a:ext cx="7286676" cy="201622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>
              <a:buFont typeface="Wingdings" pitchFamily="2" charset="2"/>
              <a:buChar char="v"/>
            </a:pP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공통 서비스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module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은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열거형으로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제공되는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모듈코드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를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지정한다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공통 서비스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desc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는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공통서비스설명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으로 작성하며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작성 예시와 유사하게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작성하여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클래스의 기능과 목적이 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설명되도록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30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자 이내로 작성 한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다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en-US" altLang="ko-K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공통 서비스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version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는 작성 당시의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현재일자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기준으로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1.0.{00000000N: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현재일자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}.{00N}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로 명명하고 버전은 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수정시마다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순번을 증가하여 작성 한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다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업무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명과 공유업무명은 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컴포넌트 명으로 한다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시스템 </a:t>
            </a:r>
            <a:r>
              <a:rPr kumimoji="0" lang="ko-KR" altLang="en-US" sz="1000" dirty="0" err="1" smtClean="0">
                <a:latin typeface="맑은 고딕" pitchFamily="50" charset="-127"/>
                <a:ea typeface="맑은 고딕" pitchFamily="50" charset="-127"/>
              </a:rPr>
              <a:t>레이어에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 위치한 패키지들은 의미를 식별할 수 있도록 부여하며 기본 자바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Naming Rule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을 따른다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1818041" y="5326966"/>
            <a:ext cx="7286676" cy="625842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@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DzApiService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(value = "FICollectionRepay_Z20342CommonService", module = CometModule.FI,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desc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=</a:t>
            </a:r>
          </a:p>
          <a:p>
            <a:pPr defTabSz="785813" eaLnBrk="0" latin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"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매출채권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(AR) -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수금대체처리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",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vewsion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= "1.0.20240329.01")</a:t>
            </a:r>
          </a:p>
          <a:p>
            <a:pPr defTabSz="785813" eaLnBrk="0" latin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public class FICollectionRepay_Z20342CommonService extends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DzCometService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{</a:t>
            </a:r>
          </a:p>
          <a:p>
            <a:pPr defTabSz="785813" eaLnBrk="0" latin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</a:t>
            </a:r>
            <a:endParaRPr lang="ko-KR" altLang="en-US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6" name="직사각형 25"/>
          <p:cNvSpPr/>
          <p:nvPr/>
        </p:nvSpPr>
        <p:spPr bwMode="auto">
          <a:xfrm>
            <a:off x="1818041" y="2446645"/>
            <a:ext cx="7286676" cy="720001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공통 서비스는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[ 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모듈코드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}+{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의미있는명칭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CommonService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로 전용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(CBO)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인 경우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모듈코드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}    </a:t>
            </a:r>
          </a:p>
          <a:p>
            <a:pPr defTabSz="785813" ea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+{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의미있는명칭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}_{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DRS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코드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}</a:t>
            </a:r>
            <a:r>
              <a:rPr lang="en-US" altLang="ko-KR" sz="1000" dirty="0" err="1" smtClean="0">
                <a:latin typeface="맑은 고딕" pitchFamily="50" charset="-127"/>
                <a:ea typeface="맑은 고딕" pitchFamily="50" charset="-127"/>
              </a:rPr>
              <a:t>CommonService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]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로 구성된다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5350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어플리케이션 영역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17</a:t>
            </a:fld>
            <a:endParaRPr lang="en-US" dirty="0">
              <a:latin typeface="+mn-ea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329300" y="766358"/>
            <a:ext cx="9224275" cy="813060"/>
          </a:xfrm>
        </p:spPr>
        <p:txBody>
          <a:bodyPr/>
          <a:lstStyle/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3.5. </a:t>
            </a:r>
            <a:r>
              <a:rPr lang="ko-KR" altLang="en-US" kern="0" dirty="0" smtClean="0">
                <a:latin typeface="+mn-ea"/>
              </a:rPr>
              <a:t>서비스 </a:t>
            </a:r>
            <a:r>
              <a:rPr lang="ko-KR" altLang="en-US" kern="0" dirty="0" err="1" smtClean="0">
                <a:latin typeface="+mn-ea"/>
              </a:rPr>
              <a:t>명명규칙</a:t>
            </a:r>
            <a:endParaRPr lang="en-US" altLang="ko-KR" kern="0" dirty="0" smtClean="0">
              <a:latin typeface="+mn-ea"/>
            </a:endParaRPr>
          </a:p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  3.5.2. </a:t>
            </a:r>
            <a:r>
              <a:rPr lang="ko-KR" altLang="en-US" kern="0" dirty="0" smtClean="0">
                <a:latin typeface="+mn-ea"/>
              </a:rPr>
              <a:t>일반 서비스 </a:t>
            </a:r>
            <a:r>
              <a:rPr lang="ko-KR" altLang="en-US" kern="0" dirty="0" err="1">
                <a:latin typeface="+mn-ea"/>
              </a:rPr>
              <a:t>명명규칙</a:t>
            </a:r>
            <a:endParaRPr lang="en-US" altLang="ko-KR" dirty="0">
              <a:latin typeface="+mn-ea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746471" y="1809405"/>
            <a:ext cx="1000132" cy="565234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개       요</a:t>
            </a:r>
          </a:p>
        </p:txBody>
      </p:sp>
      <p:sp>
        <p:nvSpPr>
          <p:cNvPr id="15" name="직사각형 14"/>
          <p:cNvSpPr/>
          <p:nvPr/>
        </p:nvSpPr>
        <p:spPr bwMode="auto">
          <a:xfrm>
            <a:off x="1818041" y="1809405"/>
            <a:ext cx="7286676" cy="56523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일반 서비스는 각 모듈에서 화면에서 사용하는 서비스는 하기의 규칙에 따라 명명한다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 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746471" y="2446647"/>
            <a:ext cx="1000132" cy="720000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구성 체계</a:t>
            </a:r>
          </a:p>
        </p:txBody>
      </p:sp>
      <p:sp>
        <p:nvSpPr>
          <p:cNvPr id="17" name="직사각형 16"/>
          <p:cNvSpPr/>
          <p:nvPr/>
        </p:nvSpPr>
        <p:spPr bwMode="auto">
          <a:xfrm>
            <a:off x="1818041" y="2446647"/>
            <a:ext cx="7286676" cy="72000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 bwMode="auto">
          <a:xfrm>
            <a:off x="746471" y="3238735"/>
            <a:ext cx="1000132" cy="2016223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부여 방안</a:t>
            </a:r>
          </a:p>
        </p:txBody>
      </p:sp>
      <p:sp>
        <p:nvSpPr>
          <p:cNvPr id="19" name="직사각형 18"/>
          <p:cNvSpPr/>
          <p:nvPr/>
        </p:nvSpPr>
        <p:spPr bwMode="auto">
          <a:xfrm>
            <a:off x="1818041" y="3238735"/>
            <a:ext cx="7286676" cy="201622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/>
            <a:endParaRPr kumimoji="0" lang="en-US" altLang="ko-KR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 bwMode="auto">
          <a:xfrm>
            <a:off x="746471" y="5326967"/>
            <a:ext cx="1000132" cy="625842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예      시</a:t>
            </a:r>
          </a:p>
        </p:txBody>
      </p:sp>
      <p:sp>
        <p:nvSpPr>
          <p:cNvPr id="21" name="직사각형 20"/>
          <p:cNvSpPr/>
          <p:nvPr/>
        </p:nvSpPr>
        <p:spPr bwMode="auto">
          <a:xfrm>
            <a:off x="1818041" y="5326967"/>
            <a:ext cx="7286676" cy="625842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/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직사각형 23"/>
          <p:cNvSpPr/>
          <p:nvPr/>
        </p:nvSpPr>
        <p:spPr bwMode="auto">
          <a:xfrm>
            <a:off x="1818041" y="3238734"/>
            <a:ext cx="7286676" cy="201622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>
              <a:buFont typeface="Wingdings" pitchFamily="2" charset="2"/>
              <a:buChar char="v"/>
            </a:pP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공통 서비스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module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은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열거형으로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제공되는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모듈코드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를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지정한다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공통 서비스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desc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는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메뉴명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으로 작성하며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작성 예시와 유사하게 작성하여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클래스의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기능과 목적이 설명되도록 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30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자 이내로 작성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en-US" altLang="ko-K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공통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서비스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version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는 작성 당시의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현재일자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기준으로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1.0.{00000000N: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현재일자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}.{00N}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로 명명하고 버전은 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수정시마다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순번을 증가하여 작성 한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다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업무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명과 공유업무명은 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컴포넌트 명으로 한다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시스템 </a:t>
            </a:r>
            <a:r>
              <a:rPr kumimoji="0" lang="ko-KR" altLang="en-US" sz="1000" dirty="0" err="1" smtClean="0">
                <a:latin typeface="맑은 고딕" pitchFamily="50" charset="-127"/>
                <a:ea typeface="맑은 고딕" pitchFamily="50" charset="-127"/>
              </a:rPr>
              <a:t>레이어에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 위치한 패키지들은 의미를 식별할 수 있도록 부여하며 기본 자바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Naming Rule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을 따른다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1818041" y="5326966"/>
            <a:ext cx="7286676" cy="625842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@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DzApiService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(value = "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Tmfbdm00100_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Z20342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Service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", module = CometModule.TR,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desc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=</a:t>
            </a:r>
          </a:p>
          <a:p>
            <a:pPr defTabSz="785813" eaLnBrk="0" latin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"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자금수지관리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자료수집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은행거래내역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",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vewsion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= "1.0.20221215.02")</a:t>
            </a:r>
          </a:p>
          <a:p>
            <a:pPr defTabSz="785813" eaLnBrk="0" latin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public class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Tmfbdm00100_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Z20342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Service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extends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DzCometService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{</a:t>
            </a:r>
          </a:p>
          <a:p>
            <a:pPr defTabSz="785813" eaLnBrk="0" latin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}</a:t>
            </a:r>
            <a:endParaRPr lang="ko-KR" altLang="en-US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6" name="직사각형 25"/>
          <p:cNvSpPr/>
          <p:nvPr/>
        </p:nvSpPr>
        <p:spPr bwMode="auto">
          <a:xfrm>
            <a:off x="1818041" y="2446645"/>
            <a:ext cx="7286676" cy="720001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일반 서비스는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value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와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class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는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[ 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메뉴코드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}_{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유지보수코드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+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라이센스코드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Service ]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으로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명명한다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18998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어플리케이션 영역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18</a:t>
            </a:fld>
            <a:endParaRPr lang="en-US" dirty="0">
              <a:latin typeface="+mn-ea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329300" y="766358"/>
            <a:ext cx="9224275" cy="813060"/>
          </a:xfrm>
        </p:spPr>
        <p:txBody>
          <a:bodyPr/>
          <a:lstStyle/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3.6. </a:t>
            </a:r>
            <a:r>
              <a:rPr lang="ko-KR" altLang="en-US" kern="0" dirty="0" smtClean="0">
                <a:latin typeface="+mn-ea"/>
              </a:rPr>
              <a:t>메서드 </a:t>
            </a:r>
            <a:r>
              <a:rPr lang="ko-KR" altLang="en-US" kern="0" dirty="0" err="1" smtClean="0">
                <a:latin typeface="+mn-ea"/>
              </a:rPr>
              <a:t>명명규칙</a:t>
            </a:r>
            <a:endParaRPr lang="en-US" altLang="ko-KR" kern="0" dirty="0" smtClean="0">
              <a:latin typeface="+mn-ea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746471" y="1185954"/>
            <a:ext cx="1000132" cy="565234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개       요</a:t>
            </a:r>
          </a:p>
        </p:txBody>
      </p:sp>
      <p:sp>
        <p:nvSpPr>
          <p:cNvPr id="15" name="직사각형 14"/>
          <p:cNvSpPr/>
          <p:nvPr/>
        </p:nvSpPr>
        <p:spPr bwMode="auto">
          <a:xfrm>
            <a:off x="1818041" y="1185954"/>
            <a:ext cx="7286676" cy="56523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서비스의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메서드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(Method)[1]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명과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파라미터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(Parameter)[2]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를 명명하는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규칙반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서비스는 각 모듈에서 화면에서 사용하는 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서비스는 하기의 규칙은 다음과 같다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 bwMode="auto">
          <a:xfrm>
            <a:off x="746471" y="4389124"/>
            <a:ext cx="1000132" cy="1895298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부여 방안</a:t>
            </a:r>
          </a:p>
        </p:txBody>
      </p:sp>
      <p:sp>
        <p:nvSpPr>
          <p:cNvPr id="21" name="직사각형 20"/>
          <p:cNvSpPr/>
          <p:nvPr/>
        </p:nvSpPr>
        <p:spPr bwMode="auto">
          <a:xfrm>
            <a:off x="1818041" y="4389124"/>
            <a:ext cx="7286676" cy="1895298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/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1818041" y="4389124"/>
            <a:ext cx="7286676" cy="1895298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서비스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 err="1" smtClean="0">
                <a:latin typeface="맑은 고딕" pitchFamily="50" charset="-127"/>
                <a:ea typeface="맑은 고딕" pitchFamily="50" charset="-127"/>
              </a:rPr>
              <a:t>url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과 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메서드명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은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액션명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}_{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주요테이블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|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테이블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Suffix}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으로 명명한다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주요테이블이란 해당 액션을 통해 처리되는 테이블 중 메인테이블의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의미하며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테이블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Suffix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는 테이블 마지막 접미사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MST, 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DTL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, INFO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등을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지시한다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defTabSz="785813" eaLnBrk="0" hangingPunct="0">
              <a:buFont typeface="Wingdings" pitchFamily="2" charset="2"/>
              <a:buChar char="v"/>
            </a:pPr>
            <a:r>
              <a:rPr lang="en-US" altLang="ko-KR" sz="1000" dirty="0" err="1" smtClean="0">
                <a:latin typeface="맑은 고딕" pitchFamily="50" charset="-127"/>
                <a:ea typeface="맑은 고딕" pitchFamily="50" charset="-127"/>
              </a:rPr>
              <a:t>DzApi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desc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는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{KR: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메서드설명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으로 작성하며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작성 예시와 유사하게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유사하게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작성하여 클래스의 기능과 목적이 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설명되도록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30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자 이내로 작성 합니다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defTabSz="785813" eaLnBrk="0" hangingPunct="0">
              <a:buFont typeface="Wingdings" pitchFamily="2" charset="2"/>
              <a:buChar char="v"/>
            </a:pP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DzApi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httpMethod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는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열거형으로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제공되는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{UC: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통신방법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을 지정하며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GET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방식과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POST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방식은 아래 기준으로 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선택한다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서비스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url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과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메서드명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은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{LC: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액션명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}_{CLC: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주요테이블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|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테이블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Suffix}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으로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명명한다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그리드 모델의 데이터 액션이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save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인 경우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POST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로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선택합니다서비스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url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과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메서드명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은 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 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액션명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}_{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주요테이블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|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테이블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Suffix}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으로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명명한다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그 외 메서드인 경우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GET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으로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선택한다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단 전달되는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총 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파라미터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(Parameter)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길이가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1024 Byte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이상인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경우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POST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로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선택한다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브라우저 별 지원되는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URI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최대 크기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(2083 ~ 62000 Byte)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가 다름으로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이 부분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고려하여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선택한다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>
              <a:buFont typeface="Wingdings" pitchFamily="2" charset="2"/>
              <a:buChar char="v"/>
            </a:pP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DzParam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key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는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{LC: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파라미터명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으로 명명하며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최대한 메타 등록 기준의 컬럼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물리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명을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준용 한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다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. (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테이블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컬럼명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).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모서리가 둥근 직사각형 21"/>
          <p:cNvSpPr/>
          <p:nvPr/>
        </p:nvSpPr>
        <p:spPr bwMode="auto">
          <a:xfrm>
            <a:off x="746471" y="1809409"/>
            <a:ext cx="1000132" cy="565234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개       요</a:t>
            </a:r>
          </a:p>
        </p:txBody>
      </p:sp>
      <p:sp>
        <p:nvSpPr>
          <p:cNvPr id="23" name="모서리가 둥근 직사각형 22"/>
          <p:cNvSpPr/>
          <p:nvPr/>
        </p:nvSpPr>
        <p:spPr bwMode="auto">
          <a:xfrm>
            <a:off x="746471" y="1809408"/>
            <a:ext cx="1000132" cy="2488276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000" b="1" dirty="0" smtClean="0">
                <a:latin typeface="맑은 고딕" pitchFamily="50" charset="-127"/>
                <a:ea typeface="맑은 고딕" pitchFamily="50" charset="-127"/>
              </a:rPr>
              <a:t>기본 규칙</a:t>
            </a:r>
            <a:endParaRPr lang="en-US" altLang="ko-KR" sz="10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직사각형 26"/>
          <p:cNvSpPr/>
          <p:nvPr/>
        </p:nvSpPr>
        <p:spPr bwMode="auto">
          <a:xfrm>
            <a:off x="1818041" y="1809410"/>
            <a:ext cx="7286676" cy="248827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28" name="표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780702"/>
              </p:ext>
            </p:extLst>
          </p:nvPr>
        </p:nvGraphicFramePr>
        <p:xfrm>
          <a:off x="1932626" y="1905257"/>
          <a:ext cx="7057505" cy="2316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5469">
                  <a:extLst>
                    <a:ext uri="{9D8B030D-6E8A-4147-A177-3AD203B41FA5}">
                      <a16:colId xmlns:a16="http://schemas.microsoft.com/office/drawing/2014/main" val="3703972419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671964757"/>
                    </a:ext>
                  </a:extLst>
                </a:gridCol>
                <a:gridCol w="1862050">
                  <a:extLst>
                    <a:ext uri="{9D8B030D-6E8A-4147-A177-3AD203B41FA5}">
                      <a16:colId xmlns:a16="http://schemas.microsoft.com/office/drawing/2014/main" val="3178884296"/>
                    </a:ext>
                  </a:extLst>
                </a:gridCol>
                <a:gridCol w="1932626">
                  <a:extLst>
                    <a:ext uri="{9D8B030D-6E8A-4147-A177-3AD203B41FA5}">
                      <a16:colId xmlns:a16="http://schemas.microsoft.com/office/drawing/2014/main" val="1660751833"/>
                    </a:ext>
                  </a:extLst>
                </a:gridCol>
              </a:tblGrid>
              <a:tr h="37312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</a:rPr>
                        <a:t>액션명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액션 설명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</a:rPr>
                        <a:t>액션명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액션 설명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4101352"/>
                  </a:ext>
                </a:extLst>
              </a:tr>
              <a:tr h="373127">
                <a:tc>
                  <a:txBody>
                    <a:bodyPr/>
                    <a:lstStyle/>
                    <a:p>
                      <a:pPr fontAlgn="base" latinLnBrk="0"/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조회 목적의 메서드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list or get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수정 목적의 메서드</a:t>
                      </a:r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update or set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3995489"/>
                  </a:ext>
                </a:extLst>
              </a:tr>
              <a:tr h="36492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삭제 목적의 메서드</a:t>
                      </a:r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smtClean="0"/>
                        <a:t>delete or remove</a:t>
                      </a:r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저장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수정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삭제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) 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목적의 메서드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save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0945383"/>
                  </a:ext>
                </a:extLst>
              </a:tr>
              <a:tr h="38132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신규 등록 목적의 메서드</a:t>
                      </a:r>
                      <a:r>
                        <a:rPr lang="en-US" altLang="ko-KR" sz="1000" dirty="0" smtClean="0"/>
                        <a:t>,</a:t>
                      </a:r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insert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Version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계산 목적의 메서드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3788975"/>
                  </a:ext>
                </a:extLst>
              </a:tr>
              <a:tr h="38132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파일 등록 목적의 메서드</a:t>
                      </a:r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upload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데이터 존재 여부 목적의 메서드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err="1" smtClean="0">
                          <a:solidFill>
                            <a:schemeClr val="tx1"/>
                          </a:solidFill>
                        </a:rPr>
                        <a:t>isExist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 or has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9391722"/>
                  </a:ext>
                </a:extLst>
              </a:tr>
              <a:tr h="38132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불러오기 목적의 메서드</a:t>
                      </a:r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 load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33767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01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어플리케이션 영역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19</a:t>
            </a:fld>
            <a:endParaRPr lang="en-US" dirty="0">
              <a:latin typeface="+mn-ea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329300" y="766358"/>
            <a:ext cx="9224275" cy="813060"/>
          </a:xfrm>
        </p:spPr>
        <p:txBody>
          <a:bodyPr/>
          <a:lstStyle/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3.6. </a:t>
            </a:r>
            <a:r>
              <a:rPr lang="ko-KR" altLang="en-US" kern="0" dirty="0" smtClean="0">
                <a:latin typeface="+mn-ea"/>
              </a:rPr>
              <a:t>메서드 </a:t>
            </a:r>
            <a:r>
              <a:rPr lang="ko-KR" altLang="en-US" kern="0" dirty="0" err="1" smtClean="0">
                <a:latin typeface="+mn-ea"/>
              </a:rPr>
              <a:t>명명규칙</a:t>
            </a:r>
            <a:endParaRPr lang="en-US" altLang="ko-KR" kern="0" dirty="0" smtClean="0">
              <a:latin typeface="+mn-ea"/>
            </a:endParaRPr>
          </a:p>
        </p:txBody>
      </p:sp>
      <p:sp>
        <p:nvSpPr>
          <p:cNvPr id="20" name="모서리가 둥근 직사각형 19"/>
          <p:cNvSpPr/>
          <p:nvPr/>
        </p:nvSpPr>
        <p:spPr bwMode="auto">
          <a:xfrm>
            <a:off x="746471" y="1188726"/>
            <a:ext cx="1000132" cy="813060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부여 방안</a:t>
            </a:r>
          </a:p>
        </p:txBody>
      </p:sp>
      <p:sp>
        <p:nvSpPr>
          <p:cNvPr id="21" name="직사각형 20"/>
          <p:cNvSpPr/>
          <p:nvPr/>
        </p:nvSpPr>
        <p:spPr bwMode="auto">
          <a:xfrm>
            <a:off x="1818041" y="1188726"/>
            <a:ext cx="7286676" cy="81306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/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1818041" y="1188726"/>
            <a:ext cx="7286676" cy="81306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hangingPunct="0">
              <a:buFont typeface="Wingdings" pitchFamily="2" charset="2"/>
              <a:buChar char="v"/>
            </a:pP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DzParam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desc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는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{KR: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파라미터설명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으로 명명하여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, key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와 같인 메타 등록 기준의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컬럼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논리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명을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준용한다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. (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테이블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컬럼코멘트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)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>
              <a:buFont typeface="Wingdings" pitchFamily="2" charset="2"/>
              <a:buChar char="v"/>
            </a:pP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DzParam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paramType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은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열거형으로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제공되는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{UC: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파라미터구분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을 지정하며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GET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방식의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경우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QueryString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으로 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지정하고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POST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경우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Body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로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지정한다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실제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파라미터명은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DzParm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key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와 동일하게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{LC: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파라미터명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으로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명명한다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746471" y="2111234"/>
            <a:ext cx="1000132" cy="4131622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예      시</a:t>
            </a:r>
          </a:p>
        </p:txBody>
      </p:sp>
      <p:sp>
        <p:nvSpPr>
          <p:cNvPr id="17" name="직사각형 16"/>
          <p:cNvSpPr/>
          <p:nvPr/>
        </p:nvSpPr>
        <p:spPr bwMode="auto">
          <a:xfrm>
            <a:off x="1818041" y="2111233"/>
            <a:ext cx="7286676" cy="4131623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/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직사각형 17"/>
          <p:cNvSpPr/>
          <p:nvPr/>
        </p:nvSpPr>
        <p:spPr bwMode="auto">
          <a:xfrm>
            <a:off x="1818041" y="2111232"/>
            <a:ext cx="7286676" cy="4131625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기본 메서드 작성 예시 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/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@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DzApi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url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=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"/{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액션명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_{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주요테이블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|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테이블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Suffix}",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desc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=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“{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메서드설명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}",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httpMethod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=</a:t>
            </a:r>
          </a:p>
          <a:p>
            <a:pPr defTabSz="785813" eaLnBrk="0" hangingPunct="0"/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DzRequestMethod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통신방법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})</a:t>
            </a:r>
          </a:p>
          <a:p>
            <a:pPr defTabSz="785813" ea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public List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&lt;{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모델명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}&gt; {LCC: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액션명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_{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주요테이블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|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테이블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Suffix} (</a:t>
            </a:r>
          </a:p>
          <a:p>
            <a:pPr defTabSz="785813" ea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@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DzParam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(key =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“{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파라미터명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}",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desc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= "{KR: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파라미터설명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}",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paramType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=</a:t>
            </a:r>
          </a:p>
          <a:p>
            <a:pPr defTabSz="785813" eaLnBrk="0" hangingPunct="0"/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DzParamType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파라미터구분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}) String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파라미터명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},</a:t>
            </a:r>
          </a:p>
          <a:p>
            <a:pPr defTabSz="785813" ea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@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DzParam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(key =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"{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파라미터명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}",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desc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=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"{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파라미터설명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}",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paramType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=</a:t>
            </a:r>
          </a:p>
          <a:p>
            <a:pPr defTabSz="785813" eaLnBrk="0" hangingPunct="0"/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DzParamType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파라미터구분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}) String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파라미터명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}) {</a:t>
            </a:r>
          </a:p>
          <a:p>
            <a:pPr defTabSz="785813" ea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...</a:t>
            </a:r>
          </a:p>
          <a:p>
            <a:pPr defTabSz="785813" ea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}</a:t>
            </a:r>
          </a:p>
          <a:p>
            <a:pPr defTabSz="785813" eaLnBrk="0" hangingPunct="0"/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액션이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조회인 경우의 메서드 작성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예시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>
              <a:buFont typeface="Wingdings" pitchFamily="2" charset="2"/>
              <a:buChar char="v"/>
            </a:pP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@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DzApi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url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= "/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list_fiDocuMst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",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desc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= “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전표 조회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",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httpMethod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=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DzRequestMethod.GET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public List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&lt;{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모델명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}&gt;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list_fiDocuMst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(</a:t>
            </a:r>
          </a:p>
          <a:p>
            <a:pPr defTabSz="785813" ea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@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DzParam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(key = “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company_cd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",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desc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= "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회사 코드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",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paramType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=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DzParamType.QueryString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) String</a:t>
            </a:r>
          </a:p>
          <a:p>
            <a:pPr defTabSz="785813" eaLnBrk="0" hangingPunct="0"/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company_cd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defTabSz="785813" ea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@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DzParam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(key = "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dept_cd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",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desc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= "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부서 코드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",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paramType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=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DzParamType.QueryString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) String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dept_cd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) {</a:t>
            </a:r>
          </a:p>
          <a:p>
            <a:pPr defTabSz="785813" ea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...</a:t>
            </a:r>
          </a:p>
          <a:p>
            <a:pPr defTabSz="785813" ea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</a:t>
            </a:r>
            <a:endParaRPr lang="ko-KR" altLang="en-US" sz="1000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1198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개정이력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A29180F-7E02-6DEF-AAD1-EA6B42FE35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9710513"/>
              </p:ext>
            </p:extLst>
          </p:nvPr>
        </p:nvGraphicFramePr>
        <p:xfrm>
          <a:off x="452501" y="1088740"/>
          <a:ext cx="9046004" cy="4995555"/>
        </p:xfrm>
        <a:graphic>
          <a:graphicData uri="http://schemas.openxmlformats.org/drawingml/2006/table">
            <a:tbl>
              <a:tblPr/>
              <a:tblGrid>
                <a:gridCol w="454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3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33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43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00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버전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일자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내역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작성자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승인자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34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2024-06-11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초안 작성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최민욱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배우련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113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어플리케이션 영역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20</a:t>
            </a:fld>
            <a:endParaRPr lang="en-US" dirty="0">
              <a:latin typeface="+mn-ea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329300" y="766358"/>
            <a:ext cx="9224275" cy="813060"/>
          </a:xfrm>
        </p:spPr>
        <p:txBody>
          <a:bodyPr/>
          <a:lstStyle/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3.7. </a:t>
            </a:r>
            <a:r>
              <a:rPr lang="ko-KR" altLang="en-US" kern="0" dirty="0" smtClean="0">
                <a:latin typeface="+mn-ea"/>
              </a:rPr>
              <a:t>서비스 모델 클래스 </a:t>
            </a:r>
            <a:r>
              <a:rPr lang="ko-KR" altLang="en-US" kern="0" dirty="0" err="1" smtClean="0">
                <a:latin typeface="+mn-ea"/>
              </a:rPr>
              <a:t>명명규칙</a:t>
            </a:r>
            <a:endParaRPr lang="en-US" altLang="ko-KR" kern="0" dirty="0" smtClean="0">
              <a:latin typeface="+mn-ea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746471" y="1185954"/>
            <a:ext cx="1000132" cy="565234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개       요</a:t>
            </a:r>
          </a:p>
        </p:txBody>
      </p:sp>
      <p:sp>
        <p:nvSpPr>
          <p:cNvPr id="15" name="직사각형 14"/>
          <p:cNvSpPr/>
          <p:nvPr/>
        </p:nvSpPr>
        <p:spPr bwMode="auto">
          <a:xfrm>
            <a:off x="1818041" y="1185954"/>
            <a:ext cx="7286676" cy="56523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서비스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모델은 데이터베이스를 조회를 통해 받은 데이터의 집합을 담기 위한 데이터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클래스다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작성위치는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기본 패키지 명 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 +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`.models`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 bwMode="auto">
          <a:xfrm>
            <a:off x="746471" y="1828804"/>
            <a:ext cx="1000132" cy="1005836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부여 방안</a:t>
            </a:r>
          </a:p>
        </p:txBody>
      </p:sp>
      <p:sp>
        <p:nvSpPr>
          <p:cNvPr id="21" name="직사각형 20"/>
          <p:cNvSpPr/>
          <p:nvPr/>
        </p:nvSpPr>
        <p:spPr bwMode="auto">
          <a:xfrm>
            <a:off x="1818041" y="1885714"/>
            <a:ext cx="7286676" cy="948926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/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1818041" y="1828804"/>
            <a:ext cx="7286676" cy="1005836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hangingPunct="0">
              <a:buFont typeface="Wingdings" pitchFamily="2" charset="2"/>
              <a:buChar char="v"/>
            </a:pP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DzModel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name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과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class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명 은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메뉴코드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}_{DRS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코드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}Model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으로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명명한다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서비스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모델이 다수인 경우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{UCC: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메뉴코드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}{UCC: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주요테이블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|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테이블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Suffix}Model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으로 명명한다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defTabSz="785813" eaLnBrk="0" hangingPunct="0">
              <a:buFont typeface="Wingdings" pitchFamily="2" charset="2"/>
              <a:buChar char="v"/>
            </a:pP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DzModel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desc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는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{KR: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모델설명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으로 작성하며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작성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예시와유사하게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작성하여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클래스의 기능과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목적이 설명되도록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30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자 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이내로 작성한다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서비스 모델 클래스는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Eclipse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에서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DEWS-BD IDE &gt; New Model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기능을 통해 조회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쿼리 입력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시 자동 생성 할 수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있다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746471" y="2912256"/>
            <a:ext cx="1000132" cy="3330599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예      시</a:t>
            </a:r>
          </a:p>
        </p:txBody>
      </p:sp>
      <p:sp>
        <p:nvSpPr>
          <p:cNvPr id="17" name="직사각형 16"/>
          <p:cNvSpPr/>
          <p:nvPr/>
        </p:nvSpPr>
        <p:spPr bwMode="auto">
          <a:xfrm>
            <a:off x="1818041" y="2912257"/>
            <a:ext cx="7286676" cy="3330599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/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8646593"/>
              </p:ext>
            </p:extLst>
          </p:nvPr>
        </p:nvGraphicFramePr>
        <p:xfrm>
          <a:off x="1917008" y="3029045"/>
          <a:ext cx="7093988" cy="31306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6994">
                  <a:extLst>
                    <a:ext uri="{9D8B030D-6E8A-4147-A177-3AD203B41FA5}">
                      <a16:colId xmlns:a16="http://schemas.microsoft.com/office/drawing/2014/main" val="1403393112"/>
                    </a:ext>
                  </a:extLst>
                </a:gridCol>
                <a:gridCol w="3546994">
                  <a:extLst>
                    <a:ext uri="{9D8B030D-6E8A-4147-A177-3AD203B41FA5}">
                      <a16:colId xmlns:a16="http://schemas.microsoft.com/office/drawing/2014/main" val="2683762915"/>
                    </a:ext>
                  </a:extLst>
                </a:gridCol>
              </a:tblGrid>
              <a:tr h="313068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@</a:t>
                      </a:r>
                      <a:r>
                        <a:rPr lang="en-US" altLang="ko-KR" sz="1000" b="0" dirty="0" err="1" smtClean="0">
                          <a:solidFill>
                            <a:schemeClr val="tx1"/>
                          </a:solidFill>
                        </a:rPr>
                        <a:t>DzModel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(name="Glddoc00800", </a:t>
                      </a:r>
                      <a:r>
                        <a:rPr lang="en-US" altLang="ko-KR" sz="1000" b="0" dirty="0" err="1" smtClean="0">
                          <a:solidFill>
                            <a:schemeClr val="tx1"/>
                          </a:solidFill>
                        </a:rPr>
                        <a:t>desc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="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</a:rPr>
                        <a:t>전표자료현황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")</a:t>
                      </a:r>
                    </a:p>
                    <a:p>
                      <a:pPr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public class Glddoc00800 {</a:t>
                      </a:r>
                    </a:p>
                    <a:p>
                      <a:pPr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@</a:t>
                      </a:r>
                      <a:r>
                        <a:rPr lang="en-US" altLang="ko-KR" sz="1000" b="0" dirty="0" err="1" smtClean="0">
                          <a:solidFill>
                            <a:schemeClr val="tx1"/>
                          </a:solidFill>
                        </a:rPr>
                        <a:t>SerializedName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("COMPANY_CD")</a:t>
                      </a:r>
                    </a:p>
                    <a:p>
                      <a:pPr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@</a:t>
                      </a:r>
                      <a:r>
                        <a:rPr lang="en-US" altLang="ko-KR" sz="1000" b="0" dirty="0" err="1" smtClean="0">
                          <a:solidFill>
                            <a:schemeClr val="tx1"/>
                          </a:solidFill>
                        </a:rPr>
                        <a:t>DzModelField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(name = "COMPANY_CD", </a:t>
                      </a:r>
                      <a:r>
                        <a:rPr lang="en-US" altLang="ko-KR" sz="1000" b="0" dirty="0" err="1" smtClean="0">
                          <a:solidFill>
                            <a:schemeClr val="tx1"/>
                          </a:solidFill>
                        </a:rPr>
                        <a:t>desc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 =</a:t>
                      </a:r>
                    </a:p>
                    <a:p>
                      <a:pPr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"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</a:rPr>
                        <a:t>회계단위코드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", </a:t>
                      </a:r>
                      <a:r>
                        <a:rPr lang="en-US" altLang="ko-KR" sz="1000" b="0" dirty="0" err="1" smtClean="0">
                          <a:solidFill>
                            <a:schemeClr val="tx1"/>
                          </a:solidFill>
                        </a:rPr>
                        <a:t>colName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 = "COMPANY_CD")</a:t>
                      </a:r>
                    </a:p>
                    <a:p>
                      <a:pPr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protected String </a:t>
                      </a:r>
                      <a:r>
                        <a:rPr lang="en-US" altLang="ko-KR" sz="1000" b="0" dirty="0" err="1" smtClean="0">
                          <a:solidFill>
                            <a:schemeClr val="tx1"/>
                          </a:solidFill>
                        </a:rPr>
                        <a:t>company_cd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;</a:t>
                      </a:r>
                    </a:p>
                    <a:p>
                      <a:pPr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………..</a:t>
                      </a:r>
                    </a:p>
                    <a:p>
                      <a:pPr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}</a:t>
                      </a:r>
                    </a:p>
                    <a:p>
                      <a:pPr latinLnBrk="1"/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@</a:t>
                      </a:r>
                      <a:r>
                        <a:rPr lang="en-US" altLang="ko-KR" sz="1000" b="0" dirty="0" err="1" smtClean="0">
                          <a:solidFill>
                            <a:schemeClr val="tx1"/>
                          </a:solidFill>
                        </a:rPr>
                        <a:t>DzModel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(name=" Glddoc11000_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Z20342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ListSubDetail",</a:t>
                      </a:r>
                    </a:p>
                    <a:p>
                      <a:pPr latinLnBrk="1"/>
                      <a:r>
                        <a:rPr lang="en-US" altLang="ko-KR" sz="1000" b="0" dirty="0" err="1" smtClean="0">
                          <a:solidFill>
                            <a:schemeClr val="tx1"/>
                          </a:solidFill>
                        </a:rPr>
                        <a:t>desc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="</a:t>
                      </a:r>
                      <a:r>
                        <a:rPr lang="ko-KR" altLang="en-US" sz="1000" b="0" dirty="0" err="1" smtClean="0">
                          <a:solidFill>
                            <a:schemeClr val="tx1"/>
                          </a:solidFill>
                        </a:rPr>
                        <a:t>전표현황및승인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</a:rPr>
                        <a:t>회계전표현황 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SDETAIL 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</a:rPr>
                        <a:t>모델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")</a:t>
                      </a:r>
                    </a:p>
                    <a:p>
                      <a:pPr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public class Glddoc11000_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Z20342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ListSubDetail {</a:t>
                      </a:r>
                    </a:p>
                    <a:p>
                      <a:pPr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@</a:t>
                      </a:r>
                      <a:r>
                        <a:rPr lang="en-US" altLang="ko-KR" sz="1000" b="0" dirty="0" err="1" smtClean="0">
                          <a:solidFill>
                            <a:schemeClr val="tx1"/>
                          </a:solidFill>
                        </a:rPr>
                        <a:t>SerializedName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("COMPANY_CD")</a:t>
                      </a:r>
                    </a:p>
                    <a:p>
                      <a:pPr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@</a:t>
                      </a:r>
                      <a:r>
                        <a:rPr lang="en-US" altLang="ko-KR" sz="1000" b="0" dirty="0" err="1" smtClean="0">
                          <a:solidFill>
                            <a:schemeClr val="tx1"/>
                          </a:solidFill>
                        </a:rPr>
                        <a:t>DzModelField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(name = "COMPANY_CD", </a:t>
                      </a:r>
                      <a:r>
                        <a:rPr lang="en-US" altLang="ko-KR" sz="1000" b="0" dirty="0" err="1" smtClean="0">
                          <a:solidFill>
                            <a:schemeClr val="tx1"/>
                          </a:solidFill>
                        </a:rPr>
                        <a:t>desc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 =</a:t>
                      </a:r>
                    </a:p>
                    <a:p>
                      <a:pPr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"</a:t>
                      </a:r>
                      <a:r>
                        <a:rPr lang="ko-KR" altLang="en-US" sz="1000" b="0" dirty="0" err="1" smtClean="0">
                          <a:solidFill>
                            <a:schemeClr val="tx1"/>
                          </a:solidFill>
                        </a:rPr>
                        <a:t>회사코드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", </a:t>
                      </a:r>
                      <a:r>
                        <a:rPr lang="en-US" altLang="ko-KR" sz="1000" b="0" dirty="0" err="1" smtClean="0">
                          <a:solidFill>
                            <a:schemeClr val="tx1"/>
                          </a:solidFill>
                        </a:rPr>
                        <a:t>colName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 = "COMPANY_CD")</a:t>
                      </a:r>
                    </a:p>
                    <a:p>
                      <a:pPr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private String </a:t>
                      </a:r>
                      <a:r>
                        <a:rPr lang="en-US" altLang="ko-KR" sz="1000" b="0" dirty="0" err="1" smtClean="0">
                          <a:solidFill>
                            <a:schemeClr val="tx1"/>
                          </a:solidFill>
                        </a:rPr>
                        <a:t>company_cd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;</a:t>
                      </a:r>
                    </a:p>
                    <a:p>
                      <a:pPr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…..</a:t>
                      </a:r>
                    </a:p>
                    <a:p>
                      <a:pPr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}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0830187"/>
                  </a:ext>
                </a:extLst>
              </a:tr>
            </a:tbl>
          </a:graphicData>
        </a:graphic>
      </p:graphicFrame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7394" y="3080868"/>
            <a:ext cx="2313276" cy="3027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996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어플리케이션 영역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21</a:t>
            </a:fld>
            <a:endParaRPr lang="en-US" dirty="0">
              <a:latin typeface="+mn-ea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3.9. </a:t>
            </a:r>
            <a:r>
              <a:rPr lang="en-US" altLang="ko-KR" kern="0" dirty="0">
                <a:latin typeface="맑은 고딕" pitchFamily="50" charset="-127"/>
              </a:rPr>
              <a:t>I/O</a:t>
            </a:r>
            <a:r>
              <a:rPr lang="ko-KR" altLang="en-US" kern="0" dirty="0">
                <a:latin typeface="맑은 고딕" pitchFamily="50" charset="-127"/>
              </a:rPr>
              <a:t>명</a:t>
            </a:r>
            <a:r>
              <a:rPr lang="en-US" altLang="ko-KR" kern="0" dirty="0">
                <a:latin typeface="맑은 고딕" pitchFamily="50" charset="-127"/>
              </a:rPr>
              <a:t>, </a:t>
            </a:r>
            <a:r>
              <a:rPr lang="ko-KR" altLang="en-US" kern="0" dirty="0">
                <a:latin typeface="맑은 고딕" pitchFamily="50" charset="-127"/>
              </a:rPr>
              <a:t>변수 상수 </a:t>
            </a:r>
            <a:r>
              <a:rPr lang="ko-KR" altLang="en-US" kern="0" dirty="0" err="1" smtClean="0">
                <a:latin typeface="맑은 고딕" pitchFamily="50" charset="-127"/>
              </a:rPr>
              <a:t>명명규칙</a:t>
            </a:r>
            <a:endParaRPr lang="ko-KR" altLang="en-US" sz="1800" kern="0" dirty="0">
              <a:latin typeface="맑은 고딕" pitchFamily="50" charset="-127"/>
            </a:endParaRPr>
          </a:p>
        </p:txBody>
      </p:sp>
      <p:graphicFrame>
        <p:nvGraphicFramePr>
          <p:cNvPr id="26" name="표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9009412"/>
              </p:ext>
            </p:extLst>
          </p:nvPr>
        </p:nvGraphicFramePr>
        <p:xfrm>
          <a:off x="561180" y="1456536"/>
          <a:ext cx="8742691" cy="4176714"/>
        </p:xfrm>
        <a:graphic>
          <a:graphicData uri="http://schemas.openxmlformats.org/drawingml/2006/table">
            <a:tbl>
              <a:tblPr/>
              <a:tblGrid>
                <a:gridCol w="1341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294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18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4314">
                <a:tc>
                  <a:txBody>
                    <a:bodyPr/>
                    <a:lstStyle/>
                    <a:p>
                      <a:pPr marL="0" indent="133350"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구분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0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33350"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관리 치침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0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33350"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b="1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비고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0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9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I/O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0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메타에 등록된 표준단어의 영문약어 조합으로 한다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ERP10 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메타 </a:t>
                      </a:r>
                      <a:r>
                        <a:rPr kumimoji="0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추가시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작성</a:t>
                      </a: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27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33350"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0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9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변수</a:t>
                      </a:r>
                    </a:p>
                  </a:txBody>
                  <a:tcPr marL="0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메타에 등록된 표준단어의 경우 소문자로 표기하고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언더바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(_) 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제거한 바로 뒤에 문자를 대문자로 한다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그 외 </a:t>
                      </a:r>
                      <a:r>
                        <a:rPr kumimoji="0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변수명은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영문 소문자로 시작하는 명사를 사용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이후 단어는 대문자로 시작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(Camel 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표기법 준수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예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 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계좌번호 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kumimoji="0" lang="en-US" altLang="ko-KR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accno</a:t>
                      </a: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  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결제계좌번호 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kumimoji="0" lang="en-US" altLang="ko-KR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stlAccno</a:t>
                      </a: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  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고객번호 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kumimoji="0" lang="en-US" altLang="ko-KR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csno</a:t>
                      </a: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  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대표고객번호 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kumimoji="0" lang="en-US" altLang="ko-KR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rpsnCsno</a:t>
                      </a: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  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페이지 크기 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kumimoji="0" lang="en-US" altLang="ko-KR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pageSize</a:t>
                      </a: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27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33350"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0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19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상수</a:t>
                      </a:r>
                    </a:p>
                  </a:txBody>
                  <a:tcPr marL="0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모든 </a:t>
                      </a:r>
                      <a:r>
                        <a:rPr kumimoji="0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상수명은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대문자를 쓰고 단어 간에는 밑줄을 긋는다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final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로 선언한다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예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 static final </a:t>
                      </a:r>
                      <a:r>
                        <a:rPr kumimoji="0" lang="en-US" altLang="ko-KR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int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MAX_LIMIT = 300;</a:t>
                      </a:r>
                    </a:p>
                  </a:txBody>
                  <a:tcPr marL="72000" marR="27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33350"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0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247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어플리케이션 영역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22</a:t>
            </a:fld>
            <a:endParaRPr lang="en-US" dirty="0">
              <a:latin typeface="+mn-ea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defTabSz="190500" latinLnBrk="1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tabLst>
                <a:tab pos="228600" algn="l"/>
              </a:tabLst>
              <a:defRPr/>
            </a:pPr>
            <a:r>
              <a:rPr lang="en-US" altLang="ko-KR" kern="0" dirty="0" smtClean="0">
                <a:latin typeface="+mn-ea"/>
              </a:rPr>
              <a:t>3.10. </a:t>
            </a:r>
            <a:r>
              <a:rPr lang="ko-KR" altLang="en-US" kern="0" dirty="0" smtClean="0">
                <a:latin typeface="맑은 고딕" pitchFamily="50" charset="-127"/>
              </a:rPr>
              <a:t>배치 프로그램 </a:t>
            </a:r>
            <a:r>
              <a:rPr lang="ko-KR" altLang="en-US" kern="0" dirty="0" err="1" smtClean="0">
                <a:latin typeface="맑은 고딕" pitchFamily="50" charset="-127"/>
              </a:rPr>
              <a:t>명명규칙</a:t>
            </a:r>
            <a:endParaRPr lang="ko-KR" altLang="en-US" sz="1800" kern="0" dirty="0">
              <a:latin typeface="맑은 고딕" pitchFamily="50" charset="-127"/>
            </a:endParaRPr>
          </a:p>
        </p:txBody>
      </p:sp>
      <p:graphicFrame>
        <p:nvGraphicFramePr>
          <p:cNvPr id="57" name="Group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730521"/>
              </p:ext>
            </p:extLst>
          </p:nvPr>
        </p:nvGraphicFramePr>
        <p:xfrm>
          <a:off x="351925" y="1567548"/>
          <a:ext cx="9201150" cy="3585800"/>
        </p:xfrm>
        <a:graphic>
          <a:graphicData uri="http://schemas.openxmlformats.org/drawingml/2006/table">
            <a:tbl>
              <a:tblPr/>
              <a:tblGrid>
                <a:gridCol w="7762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66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7799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034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54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대상</a:t>
                      </a:r>
                    </a:p>
                  </a:txBody>
                  <a:tcPr marL="54000" marR="54000" marT="36000" marB="3600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자리수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명명규칙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비 고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80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배치 </a:t>
                      </a:r>
                      <a:endParaRPr kumimoji="1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프로그램명</a:t>
                      </a:r>
                      <a:endParaRPr kumimoji="1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36000" marB="3600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</a:t>
                      </a: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프로그램명</a:t>
                      </a:r>
                      <a:endParaRPr kumimoji="1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구성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- B</a:t>
                      </a:r>
                    </a:p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어플리케이션코드 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sym typeface="Wingdings" pitchFamily="2" charset="2"/>
                        </a:rPr>
                        <a:t>어플리케이션코드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sym typeface="Wingdings" pitchFamily="2" charset="2"/>
                        </a:rPr>
                        <a:t>. </a:t>
                      </a:r>
                      <a:r>
                        <a:rPr kumimoji="0" lang="en-US" altLang="ko-KR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sym typeface="Wingdings" pitchFamily="2" charset="2"/>
                        </a:rPr>
                        <a:t>xls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sym typeface="Wingdings" pitchFamily="2" charset="2"/>
                        </a:rPr>
                        <a:t>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sym typeface="Wingdings" pitchFamily="2" charset="2"/>
                        </a:rPr>
                        <a:t>참조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프로그램 일련번호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: 0001 ~ 9999 :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어플리케이션별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순차 부여</a:t>
                      </a:r>
                      <a:endParaRPr kumimoji="1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8097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배치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Job-ID</a:t>
                      </a: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36000" marB="3600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9</a:t>
                      </a:r>
                      <a:endParaRPr kumimoji="1" lang="ko-KR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JAVA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배치</a:t>
                      </a:r>
                      <a:endParaRPr kumimoji="0" lang="en-US" altLang="ko-K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Dummy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Sleep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File Watch</a:t>
                      </a:r>
                      <a:endParaRPr kumimoji="0" lang="ko-KR" alt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구성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- J(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대문자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 +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어플리케이션코드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(2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자리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 +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프로그램 일련번호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(4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자리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 +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일련번호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(2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자리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프로그램 일련번호 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- JAVA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0001 ~ 9999 (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배치프로그램명과 동일하게 작명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- Dummy :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어플리케이션 별로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D001 ~ D999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부여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- Sleep :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어플리케이션 별로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S001 ~ S999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부여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- File Watch :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어플리케이션 별로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F001 ~ F999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부여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일련번호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: 01 ~ 99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부여</a:t>
                      </a:r>
                      <a:endParaRPr kumimoji="1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558ED5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하나의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Job Group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을 수행하기 위한 단위 배치작업이며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배치프로그램과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N : 1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관계를 가지며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Job Group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과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Job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은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 : N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관계를 가짐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하나의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Job-ID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는 하나의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배치프로그램으로 구성됨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802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7313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외부명령</a:t>
                      </a:r>
                      <a:endParaRPr kumimoji="1" lang="ko-KR" altLang="ko-K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구성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- E(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대문자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 +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어플리케이션코드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(2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자리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 +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외부명령 유형 일련번호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(4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자리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 + ‘00’  </a:t>
                      </a:r>
                    </a:p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외부명령 유형 일련번호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- 0001 ~ 9999 :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외부명령 유형별 순차 부여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배치 </a:t>
                      </a:r>
                      <a:r>
                        <a:rPr kumimoji="1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Group ID</a:t>
                      </a:r>
                      <a:endParaRPr kumimoji="1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36000" marB="3600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3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</a:t>
                      </a:r>
                      <a:endParaRPr kumimoji="1" lang="ko-KR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3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Group ID</a:t>
                      </a:r>
                      <a:endParaRPr kumimoji="1" lang="ko-KR" altLang="ko-K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구성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- G(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대문자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 +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어플리케이션코드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(2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자리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 +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배치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Group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일련번호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(4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자리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배치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Group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일련번호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: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배치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Job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의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Group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일련번호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(0001 ~ 9999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순차 부여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최종적으로 작성하게 되는 데이터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보고서 포함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를 만들기 위해서 배치작업들이 모여서 하나의 배치 프로세스를 이루는 것을 의미함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8" name="내용 개체 틀 4"/>
          <p:cNvSpPr txBox="1">
            <a:spLocks/>
          </p:cNvSpPr>
          <p:nvPr/>
        </p:nvSpPr>
        <p:spPr bwMode="auto">
          <a:xfrm>
            <a:off x="351925" y="2235692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ko-KR" altLang="en-US" sz="7200" kern="0" dirty="0" smtClean="0">
                <a:solidFill>
                  <a:srgbClr val="FF0000"/>
                </a:solidFill>
                <a:latin typeface="+mn-ea"/>
              </a:rPr>
              <a:t>작성 예정 </a:t>
            </a:r>
            <a:endParaRPr lang="ko-KR" altLang="en-US" sz="7200" kern="0" dirty="0">
              <a:solidFill>
                <a:srgbClr val="FF0000"/>
              </a:solidFill>
              <a:latin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4761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목차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B2DB5C35-80C1-3187-86DE-F7B313CD46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3156" y="1583133"/>
            <a:ext cx="4061820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1pPr>
            <a:lvl2pPr marL="742950" indent="-28575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2pPr>
            <a:lvl3pPr marL="1143000" indent="-2286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3pPr>
            <a:lvl4pPr marL="1600200" indent="-2286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4pPr>
            <a:lvl5pPr marL="2057400" indent="-2286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9pPr>
          </a:lstStyle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400" b="1" dirty="0" smtClean="0">
                <a:latin typeface="+mn-ea"/>
                <a:ea typeface="+mn-ea"/>
              </a:rPr>
              <a:t>1.     </a:t>
            </a:r>
            <a:r>
              <a:rPr lang="ko-KR" altLang="en-US" sz="1400" b="1" dirty="0" err="1" smtClean="0">
                <a:latin typeface="+mn-ea"/>
                <a:ea typeface="+mn-ea"/>
              </a:rPr>
              <a:t>명명규칙</a:t>
            </a:r>
            <a:r>
              <a:rPr lang="ko-KR" altLang="en-US" sz="1400" b="1" dirty="0" smtClean="0">
                <a:latin typeface="+mn-ea"/>
                <a:ea typeface="+mn-ea"/>
              </a:rPr>
              <a:t> 대상 목록</a:t>
            </a:r>
            <a:endParaRPr lang="en-US" altLang="ko-KR" sz="1400" b="1" dirty="0" smtClean="0">
              <a:latin typeface="+mn-ea"/>
              <a:ea typeface="+mn-ea"/>
            </a:endParaRPr>
          </a:p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400" b="1" dirty="0" smtClean="0">
                <a:latin typeface="+mn-ea"/>
                <a:ea typeface="+mn-ea"/>
              </a:rPr>
              <a:t>2.     UI </a:t>
            </a:r>
            <a:r>
              <a:rPr lang="ko-KR" altLang="en-US" sz="1400" b="1" dirty="0" smtClean="0">
                <a:latin typeface="+mn-ea"/>
                <a:ea typeface="+mn-ea"/>
              </a:rPr>
              <a:t>영역</a:t>
            </a:r>
            <a:endParaRPr lang="en-US" altLang="ko-KR" sz="1400" b="1" dirty="0">
              <a:latin typeface="+mn-ea"/>
            </a:endParaRPr>
          </a:p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400" b="1" dirty="0" smtClean="0">
                <a:latin typeface="+mn-ea"/>
              </a:rPr>
              <a:t>         2-1. </a:t>
            </a:r>
            <a:r>
              <a:rPr lang="ko-KR" altLang="en-US" sz="1400" b="1" dirty="0" err="1" smtClean="0">
                <a:latin typeface="+mn-ea"/>
              </a:rPr>
              <a:t>화면번호</a:t>
            </a:r>
            <a:r>
              <a:rPr lang="en-US" altLang="ko-KR" sz="1400" b="1" dirty="0" smtClean="0">
                <a:latin typeface="+mn-ea"/>
              </a:rPr>
              <a:t>(ERP)</a:t>
            </a:r>
            <a:endParaRPr lang="en-US" altLang="ko-KR" sz="1400" b="1" dirty="0">
              <a:latin typeface="+mn-ea"/>
            </a:endParaRPr>
          </a:p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400" b="1" dirty="0" smtClean="0">
                <a:latin typeface="+mn-ea"/>
              </a:rPr>
              <a:t>         2-2. Front Designer </a:t>
            </a:r>
            <a:r>
              <a:rPr lang="ko-KR" altLang="en-US" sz="1400" b="1" dirty="0" err="1" smtClean="0">
                <a:latin typeface="+mn-ea"/>
              </a:rPr>
              <a:t>명명규칙</a:t>
            </a:r>
            <a:endParaRPr lang="en-US" altLang="ko-KR" sz="1400" b="1" dirty="0" smtClean="0">
              <a:latin typeface="+mn-ea"/>
              <a:ea typeface="+mn-ea"/>
            </a:endParaRPr>
          </a:p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400" b="1" dirty="0" smtClean="0">
                <a:latin typeface="+mn-ea"/>
                <a:ea typeface="+mn-ea"/>
              </a:rPr>
              <a:t>3.     </a:t>
            </a:r>
            <a:r>
              <a:rPr lang="ko-KR" altLang="en-US" sz="1400" b="1" dirty="0" smtClean="0">
                <a:latin typeface="+mn-ea"/>
                <a:ea typeface="+mn-ea"/>
              </a:rPr>
              <a:t>어플리케이션 영역</a:t>
            </a:r>
            <a:endParaRPr lang="en-US" altLang="ko-KR" sz="1400" b="1" dirty="0">
              <a:latin typeface="+mn-ea"/>
            </a:endParaRPr>
          </a:p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400" b="1" dirty="0">
                <a:latin typeface="+mn-ea"/>
              </a:rPr>
              <a:t>         </a:t>
            </a:r>
            <a:r>
              <a:rPr lang="en-US" altLang="ko-KR" sz="1400" b="1" dirty="0" smtClean="0">
                <a:latin typeface="+mn-ea"/>
              </a:rPr>
              <a:t>3-1. </a:t>
            </a:r>
            <a:r>
              <a:rPr lang="ko-KR" altLang="en-US" sz="1400" b="1" dirty="0">
                <a:latin typeface="+mn-ea"/>
              </a:rPr>
              <a:t>어플리케이션 </a:t>
            </a:r>
            <a:r>
              <a:rPr lang="ko-KR" altLang="en-US" sz="1400" b="1" dirty="0" smtClean="0">
                <a:latin typeface="+mn-ea"/>
              </a:rPr>
              <a:t>코드</a:t>
            </a:r>
            <a:endParaRPr lang="en-US" altLang="ko-KR" sz="1400" b="1" dirty="0">
              <a:latin typeface="+mn-ea"/>
            </a:endParaRPr>
          </a:p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400" b="1" dirty="0">
                <a:latin typeface="+mn-ea"/>
              </a:rPr>
              <a:t>         </a:t>
            </a:r>
            <a:r>
              <a:rPr lang="en-US" altLang="ko-KR" sz="1400" b="1" dirty="0" smtClean="0">
                <a:latin typeface="+mn-ea"/>
              </a:rPr>
              <a:t>3-2. </a:t>
            </a:r>
            <a:r>
              <a:rPr lang="ko-KR" altLang="en-US" sz="1400" b="1" dirty="0" smtClean="0">
                <a:latin typeface="+mn-ea"/>
              </a:rPr>
              <a:t>서브 어플리케이션 코드</a:t>
            </a:r>
            <a:endParaRPr lang="en-US" altLang="ko-KR" sz="1400" b="1" dirty="0">
              <a:latin typeface="+mn-ea"/>
            </a:endParaRPr>
          </a:p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400" b="1" dirty="0">
                <a:latin typeface="+mn-ea"/>
              </a:rPr>
              <a:t>         </a:t>
            </a:r>
            <a:r>
              <a:rPr lang="en-US" altLang="ko-KR" sz="1400" b="1" dirty="0" smtClean="0">
                <a:latin typeface="+mn-ea"/>
              </a:rPr>
              <a:t>3-3. </a:t>
            </a:r>
            <a:r>
              <a:rPr lang="ko-KR" altLang="en-US" sz="1400" b="1" dirty="0" smtClean="0">
                <a:latin typeface="+mn-ea"/>
              </a:rPr>
              <a:t>프로젝트 </a:t>
            </a:r>
            <a:r>
              <a:rPr lang="ko-KR" altLang="en-US" sz="1400" b="1" dirty="0" err="1" smtClean="0">
                <a:latin typeface="+mn-ea"/>
              </a:rPr>
              <a:t>명명규칙</a:t>
            </a:r>
            <a:endParaRPr lang="en-US" altLang="ko-KR" sz="1400" b="1" dirty="0">
              <a:latin typeface="+mn-ea"/>
            </a:endParaRPr>
          </a:p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400" b="1" dirty="0">
                <a:latin typeface="+mn-ea"/>
              </a:rPr>
              <a:t>         </a:t>
            </a:r>
            <a:r>
              <a:rPr lang="en-US" altLang="ko-KR" sz="1400" b="1" dirty="0" smtClean="0">
                <a:latin typeface="+mn-ea"/>
              </a:rPr>
              <a:t>3-4. </a:t>
            </a:r>
            <a:r>
              <a:rPr lang="ko-KR" altLang="en-US" sz="1400" b="1" dirty="0" smtClean="0">
                <a:latin typeface="+mn-ea"/>
              </a:rPr>
              <a:t>패키지 </a:t>
            </a:r>
            <a:r>
              <a:rPr lang="ko-KR" altLang="en-US" sz="1400" b="1" dirty="0" err="1">
                <a:latin typeface="+mn-ea"/>
              </a:rPr>
              <a:t>명명규칙</a:t>
            </a:r>
            <a:endParaRPr lang="en-US" altLang="ko-KR" sz="1400" b="1" dirty="0">
              <a:latin typeface="+mn-ea"/>
            </a:endParaRPr>
          </a:p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400" b="1" dirty="0" smtClean="0">
                <a:latin typeface="+mn-ea"/>
              </a:rPr>
              <a:t>         3-5. </a:t>
            </a:r>
            <a:r>
              <a:rPr lang="ko-KR" altLang="en-US" sz="1400" b="1" dirty="0" smtClean="0">
                <a:latin typeface="+mn-ea"/>
              </a:rPr>
              <a:t>서비스 </a:t>
            </a:r>
            <a:r>
              <a:rPr lang="ko-KR" altLang="en-US" sz="1400" b="1" dirty="0" err="1" smtClean="0">
                <a:latin typeface="+mn-ea"/>
              </a:rPr>
              <a:t>명명규칙</a:t>
            </a:r>
            <a:endParaRPr lang="en-US" altLang="ko-KR" sz="1400" b="1" dirty="0">
              <a:latin typeface="+mn-ea"/>
            </a:endParaRPr>
          </a:p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400" b="1" dirty="0">
                <a:latin typeface="+mn-ea"/>
              </a:rPr>
              <a:t>         </a:t>
            </a:r>
            <a:r>
              <a:rPr lang="en-US" altLang="ko-KR" sz="1400" b="1" dirty="0" smtClean="0">
                <a:latin typeface="+mn-ea"/>
              </a:rPr>
              <a:t>3-6. </a:t>
            </a:r>
            <a:r>
              <a:rPr lang="ko-KR" altLang="en-US" sz="1400" b="1" dirty="0" smtClean="0">
                <a:latin typeface="+mn-ea"/>
              </a:rPr>
              <a:t>메서드 </a:t>
            </a:r>
            <a:r>
              <a:rPr lang="ko-KR" altLang="en-US" sz="1400" b="1" dirty="0" err="1">
                <a:latin typeface="+mn-ea"/>
              </a:rPr>
              <a:t>명명규칙</a:t>
            </a:r>
            <a:endParaRPr lang="en-US" altLang="ko-KR" sz="1400" b="1" dirty="0">
              <a:latin typeface="+mn-ea"/>
            </a:endParaRPr>
          </a:p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400" b="1" dirty="0">
                <a:latin typeface="+mn-ea"/>
              </a:rPr>
              <a:t>         </a:t>
            </a:r>
            <a:r>
              <a:rPr lang="en-US" altLang="ko-KR" sz="1400" b="1" dirty="0" smtClean="0">
                <a:latin typeface="+mn-ea"/>
              </a:rPr>
              <a:t>3-7. </a:t>
            </a:r>
            <a:r>
              <a:rPr lang="ko-KR" altLang="en-US" sz="1400" b="1" dirty="0" smtClean="0">
                <a:latin typeface="+mn-ea"/>
              </a:rPr>
              <a:t>서비스 모델 </a:t>
            </a:r>
            <a:r>
              <a:rPr lang="ko-KR" altLang="en-US" sz="1400" b="1" dirty="0" err="1" smtClean="0">
                <a:latin typeface="+mn-ea"/>
              </a:rPr>
              <a:t>명명규칙</a:t>
            </a:r>
            <a:endParaRPr lang="en-US" altLang="ko-KR" sz="1400" b="1" dirty="0">
              <a:latin typeface="+mn-ea"/>
            </a:endParaRPr>
          </a:p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400" b="1" dirty="0">
                <a:latin typeface="+mn-ea"/>
              </a:rPr>
              <a:t>         </a:t>
            </a:r>
            <a:r>
              <a:rPr lang="en-US" altLang="ko-KR" sz="1400" b="1" dirty="0" smtClean="0">
                <a:latin typeface="+mn-ea"/>
              </a:rPr>
              <a:t>3-8. </a:t>
            </a:r>
            <a:r>
              <a:rPr lang="ko-KR" altLang="en-US" sz="1400" b="1" dirty="0" smtClean="0">
                <a:latin typeface="+mn-ea"/>
              </a:rPr>
              <a:t>온라인 서비스 </a:t>
            </a:r>
            <a:r>
              <a:rPr lang="ko-KR" altLang="en-US" sz="1400" b="1" dirty="0" err="1" smtClean="0">
                <a:latin typeface="+mn-ea"/>
              </a:rPr>
              <a:t>명명규칙</a:t>
            </a:r>
            <a:endParaRPr lang="en-US" altLang="ko-KR" sz="1400" b="1" dirty="0">
              <a:latin typeface="+mn-ea"/>
            </a:endParaRPr>
          </a:p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400" b="1" dirty="0">
                <a:latin typeface="+mn-ea"/>
              </a:rPr>
              <a:t>         </a:t>
            </a:r>
            <a:r>
              <a:rPr lang="en-US" altLang="ko-KR" sz="1400" b="1" dirty="0" smtClean="0">
                <a:latin typeface="+mn-ea"/>
              </a:rPr>
              <a:t>3-9. I/O</a:t>
            </a:r>
            <a:r>
              <a:rPr lang="ko-KR" altLang="en-US" sz="1400" b="1" dirty="0" smtClean="0">
                <a:latin typeface="+mn-ea"/>
              </a:rPr>
              <a:t>명 변수 상수명명규칙</a:t>
            </a:r>
            <a:endParaRPr lang="en-US" altLang="ko-KR" sz="1400" b="1" dirty="0">
              <a:latin typeface="+mn-ea"/>
            </a:endParaRP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9A3933DF-15ED-441B-4B4A-A3FA960C10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5462" y="1583133"/>
            <a:ext cx="617676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1pPr>
            <a:lvl2pPr marL="742950" indent="-28575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2pPr>
            <a:lvl3pPr marL="1143000" indent="-2286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3pPr>
            <a:lvl4pPr marL="1600200" indent="-2286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4pPr>
            <a:lvl5pPr marL="2057400" indent="-2286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9pPr>
          </a:lstStyle>
          <a:p>
            <a:pPr algn="r" eaLnBrk="1" latinLnBrk="1" hangingPunct="1">
              <a:lnSpc>
                <a:spcPct val="150000"/>
              </a:lnSpc>
              <a:spcBef>
                <a:spcPts val="0"/>
              </a:spcBef>
              <a:buFont typeface="Monotype Sorts" pitchFamily="2" charset="2"/>
              <a:buNone/>
            </a:pPr>
            <a:r>
              <a:rPr lang="en-US" altLang="ko-KR" sz="1400" b="1" dirty="0" smtClean="0">
                <a:latin typeface="+mn-ea"/>
                <a:ea typeface="+mn-ea"/>
                <a:sym typeface="Wingdings" panose="05000000000000000000" pitchFamily="2" charset="2"/>
              </a:rPr>
              <a:t>4</a:t>
            </a:r>
            <a:endParaRPr lang="en-US" altLang="ko-KR" sz="1400" b="1" dirty="0">
              <a:latin typeface="+mn-ea"/>
              <a:ea typeface="+mn-ea"/>
              <a:sym typeface="Wingdings" panose="05000000000000000000" pitchFamily="2" charset="2"/>
            </a:endParaRPr>
          </a:p>
          <a:p>
            <a:pPr algn="r" eaLnBrk="1" latinLnBrk="1" hangingPunct="1">
              <a:lnSpc>
                <a:spcPct val="150000"/>
              </a:lnSpc>
              <a:spcBef>
                <a:spcPts val="0"/>
              </a:spcBef>
              <a:buFont typeface="Monotype Sorts" pitchFamily="2" charset="2"/>
              <a:buNone/>
            </a:pPr>
            <a:r>
              <a:rPr lang="en-US" altLang="ko-KR" sz="1400" b="1" dirty="0" smtClean="0">
                <a:latin typeface="+mn-ea"/>
                <a:ea typeface="+mn-ea"/>
                <a:sym typeface="Wingdings" panose="05000000000000000000" pitchFamily="2" charset="2"/>
              </a:rPr>
              <a:t>5</a:t>
            </a:r>
            <a:endParaRPr lang="en-US" altLang="ko-KR" sz="1400" b="1" dirty="0">
              <a:latin typeface="+mn-ea"/>
              <a:ea typeface="+mn-ea"/>
              <a:sym typeface="Wingdings" panose="05000000000000000000" pitchFamily="2" charset="2"/>
            </a:endParaRPr>
          </a:p>
          <a:p>
            <a:pPr algn="r" eaLnBrk="1" latinLnBrk="1" hangingPunct="1">
              <a:lnSpc>
                <a:spcPct val="150000"/>
              </a:lnSpc>
              <a:spcBef>
                <a:spcPts val="0"/>
              </a:spcBef>
              <a:buFont typeface="Monotype Sorts" pitchFamily="2" charset="2"/>
              <a:buNone/>
            </a:pPr>
            <a:r>
              <a:rPr lang="en-US" altLang="ko-KR" sz="1400" b="1" dirty="0" smtClean="0">
                <a:latin typeface="+mn-ea"/>
                <a:ea typeface="+mn-ea"/>
                <a:sym typeface="Wingdings" panose="05000000000000000000" pitchFamily="2" charset="2"/>
              </a:rPr>
              <a:t>5</a:t>
            </a:r>
          </a:p>
          <a:p>
            <a:pPr algn="r" eaLnBrk="1" latinLnBrk="1" hangingPunct="1">
              <a:lnSpc>
                <a:spcPct val="150000"/>
              </a:lnSpc>
              <a:spcBef>
                <a:spcPts val="0"/>
              </a:spcBef>
              <a:buFont typeface="Monotype Sorts" pitchFamily="2" charset="2"/>
              <a:buNone/>
            </a:pPr>
            <a:r>
              <a:rPr lang="en-US" altLang="ko-KR" sz="1400" b="1" dirty="0" smtClean="0">
                <a:latin typeface="+mn-ea"/>
                <a:ea typeface="+mn-ea"/>
                <a:sym typeface="Wingdings" panose="05000000000000000000" pitchFamily="2" charset="2"/>
              </a:rPr>
              <a:t>6</a:t>
            </a:r>
            <a:endParaRPr lang="en-US" altLang="ko-KR" sz="1400" b="1" dirty="0">
              <a:latin typeface="+mn-ea"/>
              <a:ea typeface="+mn-ea"/>
              <a:sym typeface="Wingdings" panose="05000000000000000000" pitchFamily="2" charset="2"/>
            </a:endParaRPr>
          </a:p>
          <a:p>
            <a:pPr algn="r" eaLnBrk="1" latinLnBrk="1" hangingPunct="1">
              <a:lnSpc>
                <a:spcPct val="150000"/>
              </a:lnSpc>
              <a:spcBef>
                <a:spcPts val="0"/>
              </a:spcBef>
              <a:buFont typeface="Monotype Sorts" pitchFamily="2" charset="2"/>
              <a:buNone/>
            </a:pPr>
            <a:r>
              <a:rPr lang="en-US" altLang="ko-KR" sz="1400" b="1" dirty="0" smtClean="0">
                <a:latin typeface="+mn-ea"/>
                <a:ea typeface="+mn-ea"/>
                <a:sym typeface="Wingdings" panose="05000000000000000000" pitchFamily="2" charset="2"/>
              </a:rPr>
              <a:t>11</a:t>
            </a:r>
          </a:p>
          <a:p>
            <a:pPr algn="r" eaLnBrk="1" latinLnBrk="1" hangingPunct="1">
              <a:lnSpc>
                <a:spcPct val="150000"/>
              </a:lnSpc>
              <a:spcBef>
                <a:spcPts val="0"/>
              </a:spcBef>
              <a:buFont typeface="Monotype Sorts" pitchFamily="2" charset="2"/>
              <a:buNone/>
            </a:pPr>
            <a:r>
              <a:rPr lang="en-US" altLang="ko-KR" sz="1400" b="1" dirty="0" smtClean="0">
                <a:latin typeface="+mn-ea"/>
                <a:ea typeface="+mn-ea"/>
                <a:sym typeface="Wingdings" panose="05000000000000000000" pitchFamily="2" charset="2"/>
              </a:rPr>
              <a:t>11</a:t>
            </a:r>
            <a:endParaRPr lang="en-US" altLang="ko-KR" sz="1400" b="1" dirty="0">
              <a:latin typeface="+mn-ea"/>
              <a:ea typeface="+mn-ea"/>
              <a:sym typeface="Wingdings" panose="05000000000000000000" pitchFamily="2" charset="2"/>
            </a:endParaRPr>
          </a:p>
          <a:p>
            <a:pPr algn="r" eaLnBrk="1" latinLnBrk="1" hangingPunct="1">
              <a:lnSpc>
                <a:spcPct val="150000"/>
              </a:lnSpc>
              <a:spcBef>
                <a:spcPts val="0"/>
              </a:spcBef>
              <a:buFont typeface="Monotype Sorts" pitchFamily="2" charset="2"/>
              <a:buNone/>
            </a:pPr>
            <a:r>
              <a:rPr lang="en-US" altLang="ko-KR" sz="1400" b="1" dirty="0" smtClean="0">
                <a:latin typeface="+mn-ea"/>
                <a:ea typeface="+mn-ea"/>
                <a:sym typeface="Wingdings" panose="05000000000000000000" pitchFamily="2" charset="2"/>
              </a:rPr>
              <a:t>12</a:t>
            </a:r>
          </a:p>
          <a:p>
            <a:pPr algn="r" eaLnBrk="1" latinLnBrk="1" hangingPunct="1">
              <a:lnSpc>
                <a:spcPct val="150000"/>
              </a:lnSpc>
              <a:spcBef>
                <a:spcPts val="0"/>
              </a:spcBef>
              <a:buFont typeface="Monotype Sorts" pitchFamily="2" charset="2"/>
              <a:buNone/>
            </a:pPr>
            <a:r>
              <a:rPr lang="en-US" altLang="ko-KR" sz="1400" b="1" dirty="0" smtClean="0">
                <a:latin typeface="+mn-ea"/>
                <a:ea typeface="+mn-ea"/>
                <a:sym typeface="Wingdings" panose="05000000000000000000" pitchFamily="2" charset="2"/>
              </a:rPr>
              <a:t>13</a:t>
            </a:r>
            <a:endParaRPr lang="en-US" altLang="ko-KR" sz="1400" b="1" dirty="0">
              <a:latin typeface="+mn-ea"/>
              <a:ea typeface="+mn-ea"/>
              <a:sym typeface="Wingdings" panose="05000000000000000000" pitchFamily="2" charset="2"/>
            </a:endParaRPr>
          </a:p>
          <a:p>
            <a:pPr algn="r" eaLnBrk="1" latinLnBrk="1" hangingPunct="1">
              <a:lnSpc>
                <a:spcPct val="150000"/>
              </a:lnSpc>
              <a:spcBef>
                <a:spcPts val="0"/>
              </a:spcBef>
              <a:buFont typeface="Monotype Sorts" pitchFamily="2" charset="2"/>
              <a:buNone/>
            </a:pPr>
            <a:r>
              <a:rPr lang="en-US" altLang="ko-KR" sz="1400" b="1" dirty="0" smtClean="0">
                <a:latin typeface="+mn-ea"/>
                <a:ea typeface="+mn-ea"/>
                <a:sym typeface="Wingdings" panose="05000000000000000000" pitchFamily="2" charset="2"/>
              </a:rPr>
              <a:t>15</a:t>
            </a:r>
          </a:p>
          <a:p>
            <a:pPr algn="r" eaLnBrk="1" latinLnBrk="1" hangingPunct="1">
              <a:lnSpc>
                <a:spcPct val="150000"/>
              </a:lnSpc>
              <a:spcBef>
                <a:spcPts val="0"/>
              </a:spcBef>
              <a:buFont typeface="Monotype Sorts" pitchFamily="2" charset="2"/>
              <a:buNone/>
            </a:pPr>
            <a:r>
              <a:rPr lang="en-US" altLang="ko-KR" sz="1400" b="1" dirty="0" smtClean="0">
                <a:latin typeface="+mn-ea"/>
                <a:ea typeface="+mn-ea"/>
                <a:sym typeface="Wingdings" panose="05000000000000000000" pitchFamily="2" charset="2"/>
              </a:rPr>
              <a:t>16</a:t>
            </a:r>
            <a:endParaRPr lang="en-US" altLang="ko-KR" sz="1400" b="1" dirty="0">
              <a:latin typeface="+mn-ea"/>
              <a:ea typeface="+mn-ea"/>
              <a:sym typeface="Wingdings" panose="05000000000000000000" pitchFamily="2" charset="2"/>
            </a:endParaRPr>
          </a:p>
          <a:p>
            <a:pPr algn="r" eaLnBrk="1" latinLnBrk="1" hangingPunct="1">
              <a:lnSpc>
                <a:spcPct val="150000"/>
              </a:lnSpc>
              <a:spcBef>
                <a:spcPts val="0"/>
              </a:spcBef>
              <a:buFont typeface="Monotype Sorts" pitchFamily="2" charset="2"/>
              <a:buNone/>
            </a:pPr>
            <a:r>
              <a:rPr lang="en-US" altLang="ko-KR" sz="1400" b="1" dirty="0" smtClean="0">
                <a:latin typeface="+mn-ea"/>
                <a:ea typeface="+mn-ea"/>
                <a:sym typeface="Wingdings" panose="05000000000000000000" pitchFamily="2" charset="2"/>
              </a:rPr>
              <a:t>18</a:t>
            </a:r>
            <a:endParaRPr lang="en-US" altLang="ko-KR" sz="1400" b="1" dirty="0">
              <a:latin typeface="+mn-ea"/>
              <a:ea typeface="+mn-ea"/>
              <a:sym typeface="Wingdings" panose="05000000000000000000" pitchFamily="2" charset="2"/>
            </a:endParaRPr>
          </a:p>
          <a:p>
            <a:pPr algn="r" eaLnBrk="1" latinLnBrk="1" hangingPunct="1">
              <a:lnSpc>
                <a:spcPct val="150000"/>
              </a:lnSpc>
              <a:spcBef>
                <a:spcPts val="0"/>
              </a:spcBef>
              <a:buFont typeface="Monotype Sorts" pitchFamily="2" charset="2"/>
              <a:buNone/>
            </a:pPr>
            <a:r>
              <a:rPr lang="en-US" altLang="ko-KR" sz="1400" b="1" dirty="0" smtClean="0">
                <a:latin typeface="+mn-ea"/>
                <a:ea typeface="+mn-ea"/>
                <a:sym typeface="Wingdings" panose="05000000000000000000" pitchFamily="2" charset="2"/>
              </a:rPr>
              <a:t>20</a:t>
            </a:r>
            <a:endParaRPr lang="en-US" altLang="ko-KR" sz="1400" b="1" dirty="0">
              <a:latin typeface="+mn-ea"/>
              <a:ea typeface="+mn-ea"/>
              <a:sym typeface="Wingdings" panose="05000000000000000000" pitchFamily="2" charset="2"/>
            </a:endParaRPr>
          </a:p>
          <a:p>
            <a:pPr algn="r" eaLnBrk="1" latinLnBrk="1" hangingPunct="1">
              <a:lnSpc>
                <a:spcPct val="150000"/>
              </a:lnSpc>
              <a:spcBef>
                <a:spcPts val="0"/>
              </a:spcBef>
              <a:buFont typeface="Monotype Sorts" pitchFamily="2" charset="2"/>
              <a:buNone/>
            </a:pPr>
            <a:r>
              <a:rPr lang="en-US" altLang="ko-KR" sz="1400" b="1" dirty="0" smtClean="0">
                <a:latin typeface="+mn-ea"/>
                <a:ea typeface="+mn-ea"/>
                <a:sym typeface="Wingdings" panose="05000000000000000000" pitchFamily="2" charset="2"/>
              </a:rPr>
              <a:t>21</a:t>
            </a:r>
            <a:endParaRPr lang="en-US" altLang="ko-KR" sz="1400" b="1" dirty="0">
              <a:latin typeface="+mn-ea"/>
              <a:ea typeface="+mn-ea"/>
              <a:sym typeface="Wingdings" panose="05000000000000000000" pitchFamily="2" charset="2"/>
            </a:endParaRPr>
          </a:p>
          <a:p>
            <a:pPr algn="r" eaLnBrk="1" latinLnBrk="1" hangingPunct="1">
              <a:lnSpc>
                <a:spcPct val="150000"/>
              </a:lnSpc>
              <a:spcBef>
                <a:spcPts val="0"/>
              </a:spcBef>
              <a:buFont typeface="Monotype Sorts" pitchFamily="2" charset="2"/>
              <a:buNone/>
            </a:pPr>
            <a:r>
              <a:rPr lang="en-US" altLang="ko-KR" sz="1400" b="1" dirty="0" smtClean="0">
                <a:latin typeface="+mn-ea"/>
                <a:ea typeface="+mn-ea"/>
                <a:sym typeface="Wingdings" panose="05000000000000000000" pitchFamily="2" charset="2"/>
              </a:rPr>
              <a:t>22</a:t>
            </a:r>
            <a:endParaRPr lang="en-US" altLang="ko-KR" sz="1400" b="1" dirty="0">
              <a:latin typeface="+mn-ea"/>
              <a:ea typeface="+mn-ea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13088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1. </a:t>
            </a:r>
            <a:r>
              <a:rPr lang="ko-KR" altLang="en-US" dirty="0" err="1" smtClean="0"/>
              <a:t>명명규칙</a:t>
            </a:r>
            <a:r>
              <a:rPr lang="ko-KR" altLang="en-US" dirty="0" smtClean="0"/>
              <a:t> 대상 목록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graphicFrame>
        <p:nvGraphicFramePr>
          <p:cNvPr id="6" name="Group 1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5814069"/>
              </p:ext>
            </p:extLst>
          </p:nvPr>
        </p:nvGraphicFramePr>
        <p:xfrm>
          <a:off x="512955" y="983039"/>
          <a:ext cx="8954431" cy="5250491"/>
        </p:xfrm>
        <a:graphic>
          <a:graphicData uri="http://schemas.openxmlformats.org/drawingml/2006/table">
            <a:tbl>
              <a:tblPr/>
              <a:tblGrid>
                <a:gridCol w="14574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42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42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42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742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56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UI </a:t>
                      </a:r>
                      <a:r>
                        <a:rPr kumimoji="0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영역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어플리케이션 영역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인터페이스자원 영역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시스템 영역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629">
                <a:tc rowSpan="9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명명규칙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UI 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프로그램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패키지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파일 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629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UI 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컴포넌트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컴포넌트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호스트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512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ts val="14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000" kern="1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클래스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629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 err="1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메서드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629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IO/</a:t>
                      </a:r>
                      <a:r>
                        <a:rPr lang="ko-KR" altLang="en-US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변수</a:t>
                      </a:r>
                      <a:r>
                        <a:rPr lang="en-US" altLang="ko-KR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/</a:t>
                      </a:r>
                      <a:r>
                        <a:rPr lang="ko-KR" altLang="en-US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상수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1512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ts val="14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000" kern="1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ts val="14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000" kern="1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배치 프로그램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ts val="14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000" kern="1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ts val="14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000" kern="1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9623">
                <a:tc vMerge="1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배치 </a:t>
                      </a:r>
                      <a:r>
                        <a:rPr lang="en-US" altLang="ko-KR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Job ID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9623">
                <a:tc vMerge="1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0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배치 </a:t>
                      </a:r>
                      <a:r>
                        <a:rPr lang="en-US" altLang="ko-KR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Group ID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9623">
                <a:tc vMerge="1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0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GUID (</a:t>
                      </a:r>
                      <a:r>
                        <a:rPr kumimoji="0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채번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3629">
                <a:tc rowSpan="4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표준 카탈로그 정의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화면번호</a:t>
                      </a:r>
                      <a:endParaRPr lang="ko-KR" altLang="en-US" sz="1000" dirty="0"/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어플리케이션 코드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00" baseline="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인터페이스</a:t>
                      </a:r>
                      <a:r>
                        <a:rPr lang="en-US" altLang="ko-KR" sz="1000" kern="100" baseline="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ID</a:t>
                      </a:r>
                      <a:endParaRPr lang="ko-KR" altLang="en-US" sz="1000" kern="100" dirty="0" smtClea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1512">
                <a:tc vMerge="1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altLang="ko-KR" sz="1000" strike="noStrike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서브 어플리케이션 코드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3629">
                <a:tc vMerge="1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000" dirty="0"/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거래코드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9623">
                <a:tc vMerge="1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메시지코드</a:t>
                      </a:r>
                      <a:endParaRPr lang="ko-KR" sz="1000" strike="sngStrike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970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UI </a:t>
            </a:r>
            <a:r>
              <a:rPr lang="ko-KR" altLang="en-US" dirty="0" smtClean="0"/>
              <a:t>영역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5" name="텍스트 개체 틀 86"/>
          <p:cNvSpPr txBox="1">
            <a:spLocks/>
          </p:cNvSpPr>
          <p:nvPr/>
        </p:nvSpPr>
        <p:spPr bwMode="auto">
          <a:xfrm>
            <a:off x="329301" y="810889"/>
            <a:ext cx="9323388" cy="24847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90500" rtl="0" eaLnBrk="0" fontAlgn="base" latinLnBrk="1" hangingPunct="0">
              <a:lnSpc>
                <a:spcPct val="100000"/>
              </a:lnSpc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FontTx/>
              <a:buNone/>
              <a:tabLst>
                <a:tab pos="228600" algn="l"/>
              </a:tabLst>
              <a:defRPr/>
            </a:pPr>
            <a:r>
              <a:rPr kumimoji="0" lang="en-US" altLang="ko-KR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2.1. </a:t>
            </a:r>
            <a:r>
              <a:rPr kumimoji="0" lang="ko-KR" altLang="en-US" sz="12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화면번호</a:t>
            </a:r>
            <a:r>
              <a:rPr kumimoji="0" lang="en-US" altLang="ko-KR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(Amaranth10)</a:t>
            </a:r>
            <a:endParaRPr kumimoji="0" lang="ko-KR" altLang="en-US" sz="1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  <p:sp>
        <p:nvSpPr>
          <p:cNvPr id="28" name="모서리가 둥근 직사각형 27"/>
          <p:cNvSpPr/>
          <p:nvPr/>
        </p:nvSpPr>
        <p:spPr bwMode="auto">
          <a:xfrm>
            <a:off x="738158" y="1240816"/>
            <a:ext cx="1000132" cy="720000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개       요</a:t>
            </a:r>
          </a:p>
        </p:txBody>
      </p:sp>
      <p:sp>
        <p:nvSpPr>
          <p:cNvPr id="29" name="직사각형 28"/>
          <p:cNvSpPr/>
          <p:nvPr/>
        </p:nvSpPr>
        <p:spPr bwMode="auto">
          <a:xfrm>
            <a:off x="1809728" y="1238007"/>
            <a:ext cx="7286676" cy="72000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화면번호는 사용자 인터페이스 설계에서부터 화면을 디자인하고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개발하는 일련의 과정에서 화면 </a:t>
            </a:r>
            <a:r>
              <a:rPr kumimoji="0" lang="ko-KR" altLang="en-US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식별자로</a:t>
            </a: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사용됨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" name="모서리가 둥근 직사각형 29"/>
          <p:cNvSpPr/>
          <p:nvPr/>
        </p:nvSpPr>
        <p:spPr bwMode="auto">
          <a:xfrm>
            <a:off x="738158" y="2115568"/>
            <a:ext cx="1000132" cy="720000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구성 체계</a:t>
            </a:r>
          </a:p>
        </p:txBody>
      </p:sp>
      <p:sp>
        <p:nvSpPr>
          <p:cNvPr id="31" name="직사각형 30"/>
          <p:cNvSpPr/>
          <p:nvPr/>
        </p:nvSpPr>
        <p:spPr bwMode="auto">
          <a:xfrm>
            <a:off x="1809728" y="2115568"/>
            <a:ext cx="7286676" cy="72000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1" name="직사각형 50"/>
          <p:cNvSpPr/>
          <p:nvPr/>
        </p:nvSpPr>
        <p:spPr bwMode="auto">
          <a:xfrm>
            <a:off x="2911697" y="2160676"/>
            <a:ext cx="1229051" cy="31489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어플리케이션코드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2" name="직사각형 51"/>
          <p:cNvSpPr/>
          <p:nvPr/>
        </p:nvSpPr>
        <p:spPr bwMode="auto">
          <a:xfrm>
            <a:off x="3031129" y="2449419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1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3" name="직사각형 52"/>
          <p:cNvSpPr/>
          <p:nvPr/>
        </p:nvSpPr>
        <p:spPr bwMode="auto">
          <a:xfrm>
            <a:off x="3362991" y="2449419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2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9" name="직사각형 58"/>
          <p:cNvSpPr/>
          <p:nvPr/>
        </p:nvSpPr>
        <p:spPr bwMode="auto">
          <a:xfrm>
            <a:off x="3694853" y="2447772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3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1" name="직사각형 60"/>
          <p:cNvSpPr/>
          <p:nvPr/>
        </p:nvSpPr>
        <p:spPr bwMode="auto">
          <a:xfrm>
            <a:off x="4260180" y="2167040"/>
            <a:ext cx="1783065" cy="31489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서브 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어플리케이션코드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2" name="직사각형 61"/>
          <p:cNvSpPr/>
          <p:nvPr/>
        </p:nvSpPr>
        <p:spPr bwMode="auto">
          <a:xfrm>
            <a:off x="4690311" y="2447772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4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3" name="직사각형 62"/>
          <p:cNvSpPr/>
          <p:nvPr/>
        </p:nvSpPr>
        <p:spPr bwMode="auto">
          <a:xfrm>
            <a:off x="5022173" y="2447772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5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4" name="직사각형 63"/>
          <p:cNvSpPr/>
          <p:nvPr/>
        </p:nvSpPr>
        <p:spPr bwMode="auto">
          <a:xfrm>
            <a:off x="5354035" y="2446125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6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5" name="직사각형 64"/>
          <p:cNvSpPr/>
          <p:nvPr/>
        </p:nvSpPr>
        <p:spPr bwMode="auto">
          <a:xfrm>
            <a:off x="6487827" y="2167040"/>
            <a:ext cx="1127368" cy="31489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화면일련번호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6" name="직사각형 65"/>
          <p:cNvSpPr/>
          <p:nvPr/>
        </p:nvSpPr>
        <p:spPr bwMode="auto">
          <a:xfrm>
            <a:off x="6200202" y="2454178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7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7" name="직사각형 66"/>
          <p:cNvSpPr/>
          <p:nvPr/>
        </p:nvSpPr>
        <p:spPr bwMode="auto">
          <a:xfrm>
            <a:off x="6532064" y="2454178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8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8" name="직사각형 67"/>
          <p:cNvSpPr/>
          <p:nvPr/>
        </p:nvSpPr>
        <p:spPr bwMode="auto">
          <a:xfrm>
            <a:off x="6863926" y="2452531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9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9" name="직사각형 68"/>
          <p:cNvSpPr/>
          <p:nvPr/>
        </p:nvSpPr>
        <p:spPr bwMode="auto">
          <a:xfrm>
            <a:off x="7195788" y="2450844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800" dirty="0" smtClean="0">
                <a:latin typeface="맑은 고딕" pitchFamily="50" charset="-127"/>
                <a:ea typeface="맑은 고딕" pitchFamily="50" charset="-127"/>
              </a:rPr>
              <a:t>10</a:t>
            </a:r>
            <a:endParaRPr kumimoji="0" lang="ko-KR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0" name="직사각형 69"/>
          <p:cNvSpPr/>
          <p:nvPr/>
        </p:nvSpPr>
        <p:spPr bwMode="auto">
          <a:xfrm>
            <a:off x="7526451" y="2458687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800" dirty="0" smtClean="0">
                <a:latin typeface="맑은 고딕" pitchFamily="50" charset="-127"/>
                <a:ea typeface="맑은 고딕" pitchFamily="50" charset="-127"/>
              </a:rPr>
              <a:t>11</a:t>
            </a:r>
            <a:endParaRPr kumimoji="0" lang="ko-KR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1" name="모서리가 둥근 직사각형 70"/>
          <p:cNvSpPr/>
          <p:nvPr/>
        </p:nvSpPr>
        <p:spPr bwMode="auto">
          <a:xfrm>
            <a:off x="738158" y="2990319"/>
            <a:ext cx="1000132" cy="2395719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부여 방안</a:t>
            </a:r>
          </a:p>
        </p:txBody>
      </p:sp>
      <p:sp>
        <p:nvSpPr>
          <p:cNvPr id="72" name="직사각형 71"/>
          <p:cNvSpPr/>
          <p:nvPr/>
        </p:nvSpPr>
        <p:spPr bwMode="auto">
          <a:xfrm>
            <a:off x="1809728" y="2985634"/>
            <a:ext cx="7286676" cy="240040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어플리케이션코드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NGES-AA-ANA-03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개발표준정의서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)_[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별첨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#3]_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어플리케이션코드 정의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_v1.0</a:t>
            </a:r>
            <a:r>
              <a:rPr kumimoji="0" lang="ko-KR" altLang="en-US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참조 </a:t>
            </a:r>
            <a:endParaRPr kumimoji="0" lang="en-US" altLang="ko-KR" sz="10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                         </a:t>
            </a:r>
            <a:r>
              <a:rPr kumimoji="0" lang="en-US" altLang="ko-KR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( </a:t>
            </a:r>
            <a:r>
              <a:rPr kumimoji="0" lang="ko-KR" altLang="en-US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모듈 코드 </a:t>
            </a:r>
            <a:r>
              <a:rPr kumimoji="0" lang="en-US" altLang="ko-KR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2</a:t>
            </a:r>
            <a:r>
              <a:rPr kumimoji="0" lang="ko-KR" altLang="en-US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자리 </a:t>
            </a:r>
            <a:r>
              <a:rPr kumimoji="0" lang="en-US" altLang="ko-KR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+ </a:t>
            </a:r>
            <a:r>
              <a:rPr kumimoji="0" lang="ko-KR" altLang="en-US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임의 코드 </a:t>
            </a:r>
            <a:r>
              <a:rPr kumimoji="0" lang="en-US" altLang="ko-KR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자리 </a:t>
            </a:r>
            <a:r>
              <a:rPr kumimoji="0" lang="en-US" altLang="ko-KR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서브 어플리케이션코드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업무별로 정의한 서브 어플리케이션 코드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(3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자리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) </a:t>
            </a: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화면일련번호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:  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화면유형구분 별 순차적으로 부여된 일련번호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(00100 ~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99900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)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3" name="모서리가 둥근 직사각형 72"/>
          <p:cNvSpPr/>
          <p:nvPr/>
        </p:nvSpPr>
        <p:spPr bwMode="auto">
          <a:xfrm>
            <a:off x="738158" y="5495082"/>
            <a:ext cx="1000132" cy="720000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예      시</a:t>
            </a:r>
          </a:p>
        </p:txBody>
      </p:sp>
      <p:sp>
        <p:nvSpPr>
          <p:cNvPr id="74" name="직사각형 73"/>
          <p:cNvSpPr/>
          <p:nvPr/>
        </p:nvSpPr>
        <p:spPr bwMode="auto">
          <a:xfrm>
            <a:off x="1809728" y="5495082"/>
            <a:ext cx="7286676" cy="72000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>
              <a:buFont typeface="Wingdings" pitchFamily="2" charset="2"/>
              <a:buChar char="v"/>
            </a:pP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GWM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조직도관리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) 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+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PHM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조직도</a:t>
            </a:r>
            <a:r>
              <a:rPr kumimoji="0" lang="ko-KR" altLang="en-US" sz="1000" dirty="0" err="1" smtClean="0">
                <a:latin typeface="맑은 고딕" pitchFamily="50" charset="-127"/>
                <a:ea typeface="맑은 고딕" pitchFamily="50" charset="-127"/>
              </a:rPr>
              <a:t>관리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서브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))  +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00100 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-&gt;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GWMPHM00100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사원정보수정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화면</a:t>
            </a:r>
            <a:endParaRPr kumimoji="0" lang="en-US" altLang="ko-K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2119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UI </a:t>
            </a:r>
            <a:r>
              <a:rPr lang="ko-KR" altLang="en-US" dirty="0" smtClean="0"/>
              <a:t>영역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5" name="텍스트 개체 틀 86"/>
          <p:cNvSpPr txBox="1">
            <a:spLocks/>
          </p:cNvSpPr>
          <p:nvPr/>
        </p:nvSpPr>
        <p:spPr bwMode="auto">
          <a:xfrm>
            <a:off x="329301" y="810889"/>
            <a:ext cx="9323388" cy="9175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kumimoji="0" lang="en-US" altLang="ko-KR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2.2. </a:t>
            </a:r>
            <a:r>
              <a:rPr lang="en-US" altLang="ko-KR" sz="1200" b="1" dirty="0">
                <a:latin typeface="+mn-ea"/>
              </a:rPr>
              <a:t>Front Designer </a:t>
            </a:r>
            <a:r>
              <a:rPr lang="ko-KR" altLang="en-US" sz="1200" b="1" dirty="0" err="1" smtClean="0">
                <a:latin typeface="+mn-ea"/>
              </a:rPr>
              <a:t>명명규칙</a:t>
            </a:r>
            <a:endParaRPr lang="en-US" altLang="ko-KR" sz="1200" b="1" dirty="0" smtClean="0">
              <a:latin typeface="+mn-ea"/>
            </a:endParaRPr>
          </a:p>
          <a:p>
            <a:pPr latinLnBrk="1">
              <a:lnSpc>
                <a:spcPct val="150000"/>
              </a:lnSpc>
              <a:spcBef>
                <a:spcPts val="0"/>
              </a:spcBef>
            </a:pPr>
            <a:r>
              <a:rPr lang="en-US" altLang="ko-KR" sz="1000" b="1" dirty="0" smtClean="0">
                <a:latin typeface="+mn-ea"/>
              </a:rPr>
              <a:t>2.2.1. </a:t>
            </a:r>
            <a:r>
              <a:rPr lang="ko-KR" altLang="en-US" sz="1000" b="1" kern="0" dirty="0">
                <a:latin typeface="맑은 고딕" pitchFamily="50" charset="-127"/>
                <a:ea typeface="맑은 고딕" pitchFamily="50" charset="-127"/>
              </a:rPr>
              <a:t>컨트롤 오브젝트</a:t>
            </a:r>
            <a:r>
              <a:rPr lang="en-US" altLang="ko-KR" sz="1000" b="1" kern="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b="1" kern="0" dirty="0" err="1">
                <a:latin typeface="맑은 고딕" pitchFamily="50" charset="-127"/>
                <a:ea typeface="맑은 고딕" pitchFamily="50" charset="-127"/>
              </a:rPr>
              <a:t>명명규칙</a:t>
            </a:r>
            <a:endParaRPr lang="ko-KR" altLang="en-US" sz="1000" b="1" kern="0" dirty="0">
              <a:latin typeface="맑은 고딕" pitchFamily="50" charset="-127"/>
              <a:ea typeface="맑은 고딕" pitchFamily="50" charset="-127"/>
            </a:endParaRPr>
          </a:p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endParaRPr lang="en-US" altLang="ko-KR" sz="1200" b="1" dirty="0">
              <a:latin typeface="+mn-ea"/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2745296"/>
              </p:ext>
            </p:extLst>
          </p:nvPr>
        </p:nvGraphicFramePr>
        <p:xfrm>
          <a:off x="329301" y="2268153"/>
          <a:ext cx="8966231" cy="39688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31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106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1850">
                  <a:extLst>
                    <a:ext uri="{9D8B030D-6E8A-4147-A177-3AD203B41FA5}">
                      <a16:colId xmlns:a16="http://schemas.microsoft.com/office/drawing/2014/main" val="1940188235"/>
                    </a:ext>
                  </a:extLst>
                </a:gridCol>
                <a:gridCol w="2111849">
                  <a:extLst>
                    <a:ext uri="{9D8B030D-6E8A-4147-A177-3AD203B41FA5}">
                      <a16:colId xmlns:a16="http://schemas.microsoft.com/office/drawing/2014/main" val="4143660941"/>
                    </a:ext>
                  </a:extLst>
                </a:gridCol>
              </a:tblGrid>
              <a:tr h="55878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컨트롤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컨트롤명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접두어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작성예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BpCodeTextBox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bpt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DatePicker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dtp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67443759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DropDownComboBox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cbo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9216082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MaskedEditBox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mak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7551517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CurrencyTextBox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cur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RoundedButton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btn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6477685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TextBoxExt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txt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98760352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RadioRoundedButton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rdo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75836478"/>
                  </a:ext>
                </a:extLst>
              </a:tr>
            </a:tbl>
          </a:graphicData>
        </a:graphic>
      </p:graphicFrame>
      <p:pic>
        <p:nvPicPr>
          <p:cNvPr id="15" name="그림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468" y="2882484"/>
            <a:ext cx="1126749" cy="287004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301" y="3323303"/>
            <a:ext cx="1224916" cy="297310"/>
          </a:xfrm>
          <a:prstGeom prst="rect">
            <a:avLst/>
          </a:prstGeom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301" y="3792620"/>
            <a:ext cx="1160474" cy="204309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186" y="4172492"/>
            <a:ext cx="1106589" cy="268141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 bwMode="auto">
          <a:xfrm>
            <a:off x="329301" y="1394106"/>
            <a:ext cx="8966231" cy="72000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>
              <a:buFont typeface="Wingdings" pitchFamily="2" charset="2"/>
              <a:buChar char="v"/>
            </a:pP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UI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컨트롤 및 사용자 정의 오브젝트 형식에 한하여 헝가리언 표기법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(Hungarian Notation)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작성을 권장한다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각 컨트롤 표기는 다음과 같은 명명 규칙을 따라야 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243" y="4567821"/>
            <a:ext cx="1160474" cy="345673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3572" y="5010888"/>
            <a:ext cx="1133145" cy="368613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326" y="5394271"/>
            <a:ext cx="1062307" cy="36197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8791" y="5920387"/>
            <a:ext cx="1095375" cy="20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5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UI </a:t>
            </a:r>
            <a:r>
              <a:rPr lang="ko-KR" altLang="en-US" dirty="0" smtClean="0"/>
              <a:t>영역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5" name="텍스트 개체 틀 86"/>
          <p:cNvSpPr txBox="1">
            <a:spLocks/>
          </p:cNvSpPr>
          <p:nvPr/>
        </p:nvSpPr>
        <p:spPr bwMode="auto">
          <a:xfrm>
            <a:off x="329301" y="810889"/>
            <a:ext cx="9323388" cy="9175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kumimoji="0" lang="en-US" altLang="ko-KR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2.2. </a:t>
            </a:r>
            <a:r>
              <a:rPr lang="en-US" altLang="ko-KR" sz="1200" b="1" dirty="0">
                <a:latin typeface="+mn-ea"/>
              </a:rPr>
              <a:t>Front Designer </a:t>
            </a:r>
            <a:r>
              <a:rPr lang="ko-KR" altLang="en-US" sz="1200" b="1" dirty="0" err="1" smtClean="0">
                <a:latin typeface="+mn-ea"/>
              </a:rPr>
              <a:t>명명규칙</a:t>
            </a:r>
            <a:endParaRPr lang="en-US" altLang="ko-KR" sz="1200" b="1" dirty="0" smtClean="0">
              <a:latin typeface="+mn-ea"/>
            </a:endParaRPr>
          </a:p>
          <a:p>
            <a:pPr latinLnBrk="1">
              <a:lnSpc>
                <a:spcPct val="150000"/>
              </a:lnSpc>
              <a:spcBef>
                <a:spcPts val="0"/>
              </a:spcBef>
            </a:pPr>
            <a:r>
              <a:rPr lang="en-US" altLang="ko-KR" sz="1000" b="1" dirty="0" smtClean="0">
                <a:latin typeface="+mn-ea"/>
              </a:rPr>
              <a:t>2.2.1. </a:t>
            </a:r>
            <a:r>
              <a:rPr lang="ko-KR" altLang="en-US" sz="1000" b="1" kern="0" dirty="0">
                <a:latin typeface="맑은 고딕" pitchFamily="50" charset="-127"/>
                <a:ea typeface="맑은 고딕" pitchFamily="50" charset="-127"/>
              </a:rPr>
              <a:t>컨트롤 오브젝트</a:t>
            </a:r>
            <a:r>
              <a:rPr lang="en-US" altLang="ko-KR" sz="1000" b="1" kern="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b="1" kern="0" dirty="0" err="1">
                <a:latin typeface="맑은 고딕" pitchFamily="50" charset="-127"/>
                <a:ea typeface="맑은 고딕" pitchFamily="50" charset="-127"/>
              </a:rPr>
              <a:t>명명규칙</a:t>
            </a:r>
            <a:endParaRPr lang="ko-KR" altLang="en-US" sz="1000" b="1" kern="0" dirty="0">
              <a:latin typeface="맑은 고딕" pitchFamily="50" charset="-127"/>
              <a:ea typeface="맑은 고딕" pitchFamily="50" charset="-127"/>
            </a:endParaRPr>
          </a:p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endParaRPr lang="en-US" altLang="ko-KR" sz="1200" b="1" dirty="0">
              <a:latin typeface="+mn-ea"/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3313464"/>
              </p:ext>
            </p:extLst>
          </p:nvPr>
        </p:nvGraphicFramePr>
        <p:xfrm>
          <a:off x="383186" y="1488833"/>
          <a:ext cx="8966231" cy="48213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31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106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1850">
                  <a:extLst>
                    <a:ext uri="{9D8B030D-6E8A-4147-A177-3AD203B41FA5}">
                      <a16:colId xmlns:a16="http://schemas.microsoft.com/office/drawing/2014/main" val="1940188235"/>
                    </a:ext>
                  </a:extLst>
                </a:gridCol>
                <a:gridCol w="2111849">
                  <a:extLst>
                    <a:ext uri="{9D8B030D-6E8A-4147-A177-3AD203B41FA5}">
                      <a16:colId xmlns:a16="http://schemas.microsoft.com/office/drawing/2014/main" val="4143660941"/>
                    </a:ext>
                  </a:extLst>
                </a:gridCol>
              </a:tblGrid>
              <a:tr h="55878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컨트롤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컨트롤명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접두어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작성예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CheckBoxExt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chk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레이블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LabelExt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lbl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67443759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판넬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PanelExt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pnl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9216082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테이블레이아웃 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TableLayoutPanel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tbl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7551517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탭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TabControl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tab 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탭페이지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TabPage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tpg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6477685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그리드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FlexGrid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_flex 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98760352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스프리트컨테이너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SplitContainer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spt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75836478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트리뷰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TreeViewExt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tre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2872964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플로우레이아웃판넬</a:t>
                      </a:r>
                      <a:endParaRPr lang="ko-KR" altLang="en-US" sz="9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FlowLayoutPanel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flow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9347209"/>
                  </a:ext>
                </a:extLst>
              </a:tr>
            </a:tbl>
          </a:graphicData>
        </a:graphic>
      </p:graphicFrame>
      <p:pic>
        <p:nvPicPr>
          <p:cNvPr id="9" name="그림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790" y="2174488"/>
            <a:ext cx="1137791" cy="209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00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UI </a:t>
            </a:r>
            <a:r>
              <a:rPr lang="ko-KR" altLang="en-US" dirty="0" smtClean="0"/>
              <a:t>영역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5" name="텍스트 개체 틀 86"/>
          <p:cNvSpPr txBox="1">
            <a:spLocks/>
          </p:cNvSpPr>
          <p:nvPr/>
        </p:nvSpPr>
        <p:spPr bwMode="auto">
          <a:xfrm>
            <a:off x="329301" y="810889"/>
            <a:ext cx="9323388" cy="9175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kumimoji="0" lang="en-US" altLang="ko-KR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2.2. </a:t>
            </a:r>
            <a:r>
              <a:rPr lang="en-US" altLang="ko-KR" sz="1200" b="1" dirty="0">
                <a:latin typeface="+mn-ea"/>
              </a:rPr>
              <a:t>Front Designer </a:t>
            </a:r>
            <a:r>
              <a:rPr lang="ko-KR" altLang="en-US" sz="1200" b="1" dirty="0" err="1" smtClean="0">
                <a:latin typeface="+mn-ea"/>
              </a:rPr>
              <a:t>명명규칙</a:t>
            </a:r>
            <a:endParaRPr lang="en-US" altLang="ko-KR" sz="1200" b="1" dirty="0" smtClean="0">
              <a:latin typeface="+mn-ea"/>
            </a:endParaRPr>
          </a:p>
          <a:p>
            <a:pPr latinLnBrk="1">
              <a:lnSpc>
                <a:spcPct val="150000"/>
              </a:lnSpc>
              <a:spcBef>
                <a:spcPts val="0"/>
              </a:spcBef>
            </a:pPr>
            <a:r>
              <a:rPr lang="en-US" altLang="ko-KR" sz="1000" b="1" dirty="0" smtClean="0">
                <a:latin typeface="+mn-ea"/>
              </a:rPr>
              <a:t>2.2.1. </a:t>
            </a:r>
            <a:r>
              <a:rPr lang="ko-KR" altLang="en-US" sz="1000" b="1" kern="0" dirty="0">
                <a:latin typeface="맑은 고딕" pitchFamily="50" charset="-127"/>
                <a:ea typeface="맑은 고딕" pitchFamily="50" charset="-127"/>
              </a:rPr>
              <a:t>컨트롤 오브젝트</a:t>
            </a:r>
            <a:r>
              <a:rPr lang="en-US" altLang="ko-KR" sz="1000" b="1" kern="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b="1" kern="0" dirty="0" err="1">
                <a:latin typeface="맑은 고딕" pitchFamily="50" charset="-127"/>
                <a:ea typeface="맑은 고딕" pitchFamily="50" charset="-127"/>
              </a:rPr>
              <a:t>명명규칙</a:t>
            </a:r>
            <a:endParaRPr lang="ko-KR" altLang="en-US" sz="1000" b="1" kern="0" dirty="0">
              <a:latin typeface="맑은 고딕" pitchFamily="50" charset="-127"/>
              <a:ea typeface="맑은 고딕" pitchFamily="50" charset="-127"/>
            </a:endParaRPr>
          </a:p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endParaRPr lang="en-US" altLang="ko-KR" sz="1200" b="1" dirty="0">
              <a:latin typeface="+mn-ea"/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3467053"/>
              </p:ext>
            </p:extLst>
          </p:nvPr>
        </p:nvGraphicFramePr>
        <p:xfrm>
          <a:off x="383186" y="1488833"/>
          <a:ext cx="8966231" cy="22638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31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106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1850">
                  <a:extLst>
                    <a:ext uri="{9D8B030D-6E8A-4147-A177-3AD203B41FA5}">
                      <a16:colId xmlns:a16="http://schemas.microsoft.com/office/drawing/2014/main" val="1940188235"/>
                    </a:ext>
                  </a:extLst>
                </a:gridCol>
                <a:gridCol w="2111849">
                  <a:extLst>
                    <a:ext uri="{9D8B030D-6E8A-4147-A177-3AD203B41FA5}">
                      <a16:colId xmlns:a16="http://schemas.microsoft.com/office/drawing/2014/main" val="4143660941"/>
                    </a:ext>
                  </a:extLst>
                </a:gridCol>
              </a:tblGrid>
              <a:tr h="55878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컨트롤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컨트롤명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접두어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작성예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스플릿컨테이너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SplitContainer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split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PeriodPicker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dtp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67443759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원그리드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OneGrid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oneGrid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9216082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원그리드내부판넬 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BpPanalControl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bppnl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 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7551517"/>
                  </a:ext>
                </a:extLst>
              </a:tr>
            </a:tbl>
          </a:graphicData>
        </a:graphic>
      </p:graphicFrame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243" y="2609595"/>
            <a:ext cx="1066473" cy="151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85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UI </a:t>
            </a:r>
            <a:r>
              <a:rPr lang="ko-KR" altLang="en-US" dirty="0" smtClean="0"/>
              <a:t>영역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5" name="텍스트 개체 틀 86"/>
          <p:cNvSpPr txBox="1">
            <a:spLocks/>
          </p:cNvSpPr>
          <p:nvPr/>
        </p:nvSpPr>
        <p:spPr bwMode="auto">
          <a:xfrm>
            <a:off x="329301" y="810889"/>
            <a:ext cx="9323388" cy="9175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kumimoji="0" lang="en-US" altLang="ko-KR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2.2. </a:t>
            </a:r>
            <a:r>
              <a:rPr lang="en-US" altLang="ko-KR" sz="1200" b="1" dirty="0" smtClean="0">
                <a:latin typeface="+mn-ea"/>
              </a:rPr>
              <a:t>Front Designer </a:t>
            </a:r>
            <a:r>
              <a:rPr lang="ko-KR" altLang="en-US" sz="1200" b="1" dirty="0" err="1" smtClean="0">
                <a:latin typeface="+mn-ea"/>
              </a:rPr>
              <a:t>명명규칙</a:t>
            </a:r>
            <a:endParaRPr lang="en-US" altLang="ko-KR" sz="1200" b="1" dirty="0" smtClean="0">
              <a:latin typeface="+mn-ea"/>
            </a:endParaRPr>
          </a:p>
          <a:p>
            <a:pPr latinLnBrk="1">
              <a:lnSpc>
                <a:spcPct val="150000"/>
              </a:lnSpc>
              <a:spcBef>
                <a:spcPts val="0"/>
              </a:spcBef>
            </a:pPr>
            <a:r>
              <a:rPr lang="en-US" altLang="ko-KR" sz="1000" b="1" dirty="0" smtClean="0">
                <a:latin typeface="+mn-ea"/>
              </a:rPr>
              <a:t>2.2.2. </a:t>
            </a:r>
            <a:r>
              <a:rPr lang="ko-KR" altLang="en-US" sz="1000" b="1" kern="0" dirty="0" smtClean="0">
                <a:latin typeface="맑은 고딕" pitchFamily="50" charset="-127"/>
                <a:ea typeface="맑은 고딕" pitchFamily="50" charset="-127"/>
              </a:rPr>
              <a:t>변수</a:t>
            </a:r>
            <a:r>
              <a:rPr lang="en-US" altLang="ko-KR" sz="1000" b="1" kern="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b="1" kern="0" dirty="0" err="1" smtClean="0">
                <a:latin typeface="맑은 고딕" pitchFamily="50" charset="-127"/>
                <a:ea typeface="맑은 고딕" pitchFamily="50" charset="-127"/>
              </a:rPr>
              <a:t>명명규칙</a:t>
            </a:r>
            <a:endParaRPr lang="ko-KR" altLang="en-US" sz="1000" b="1" kern="0" dirty="0" smtClean="0">
              <a:latin typeface="맑은 고딕" pitchFamily="50" charset="-127"/>
              <a:ea typeface="맑은 고딕" pitchFamily="50" charset="-127"/>
            </a:endParaRPr>
          </a:p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endParaRPr lang="en-US" altLang="ko-KR" sz="1200" b="1" dirty="0">
              <a:latin typeface="+mn-ea"/>
            </a:endParaRPr>
          </a:p>
        </p:txBody>
      </p:sp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7904533"/>
              </p:ext>
            </p:extLst>
          </p:nvPr>
        </p:nvGraphicFramePr>
        <p:xfrm>
          <a:off x="344117" y="1418886"/>
          <a:ext cx="8966231" cy="39193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28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374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07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설명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8627">
                <a:tc>
                  <a:txBody>
                    <a:bodyPr/>
                    <a:lstStyle/>
                    <a:p>
                      <a:pPr latinLnBrk="1">
                        <a:buFontTx/>
                        <a:buNone/>
                      </a:pPr>
                      <a:r>
                        <a:rPr lang="ko-KR" altLang="en-US" sz="10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기본 </a:t>
                      </a:r>
                      <a:r>
                        <a:rPr lang="ko-KR" altLang="en-US" sz="10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명명규칙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defTabSz="785813" eaLnBrk="0" latinLnBrk="0" hangingPunct="0">
                        <a:buFont typeface="Wingdings" pitchFamily="2" charset="2"/>
                        <a:buChar char="v"/>
                      </a:pP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모든 </a:t>
                      </a:r>
                      <a:r>
                        <a:rPr lang="ko-KR" altLang="en-US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변수명은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문자로 시작한다 또한 변수 이름은 짧으면서도 의미가 있는 단어를 사용한다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. 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형식은 명사 또는 명사구를 사용한다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  <a:p>
                      <a:pPr defTabSz="785813" eaLnBrk="0" latinLnBrk="0" hangingPunct="0">
                        <a:buFont typeface="Wingdings" pitchFamily="2" charset="2"/>
                        <a:buChar char="v"/>
                      </a:pPr>
                      <a:endParaRPr lang="en-US" altLang="ko-KR" sz="100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defTabSz="785813" eaLnBrk="0" latinLnBrk="0" hangingPunct="0">
                        <a:buFont typeface="Wingdings" pitchFamily="2" charset="2"/>
                        <a:buChar char="v"/>
                      </a:pP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변수명은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카멜 케이스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(Camel</a:t>
                      </a:r>
                      <a:r>
                        <a:rPr lang="en-US" altLang="ko-KR" sz="10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Case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를 사용한다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  <a:p>
                      <a:pPr defTabSz="785813" eaLnBrk="0" latinLnBrk="0" hangingPunct="0">
                        <a:buFont typeface="Wingdings" pitchFamily="2" charset="2"/>
                        <a:buChar char="v"/>
                      </a:pPr>
                      <a:endParaRPr lang="en-US" altLang="ko-KR" sz="100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defTabSz="785813" eaLnBrk="0" latinLnBrk="0" hangingPunct="0">
                        <a:buFont typeface="Wingdings" pitchFamily="2" charset="2"/>
                        <a:buChar char="v"/>
                      </a:pP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루프 카운터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(loop counter)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를 제외하고는 가급적 모호한 이름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(a, I, j, s 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등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을 사용하지 않도록 한다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r>
                        <a:rPr lang="en-US" altLang="ko-KR" sz="10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defTabSz="785813" eaLnBrk="0" latinLnBrk="0" hangingPunct="0">
                        <a:buFont typeface="Wingdings" pitchFamily="2" charset="2"/>
                        <a:buChar char="v"/>
                      </a:pPr>
                      <a:endParaRPr lang="en-US" altLang="ko-KR" sz="100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defTabSz="785813" eaLnBrk="0" latinLnBrk="0" hangingPunct="0">
                        <a:buFont typeface="Wingdings" pitchFamily="2" charset="2"/>
                        <a:buChar char="v"/>
                      </a:pP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매개변수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지역 변수 및 인스턴스 필드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(instance field)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의 경우에는 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Camel Case 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를 사용한다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. 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수식 결과를 나타내는 변수의 뒤에는 </a:t>
                      </a:r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Avg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, Sum, Min, Max, Index 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와 같은 수식어를 붙인다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r>
                        <a:rPr lang="en-US" altLang="ko-KR" sz="10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변수 </a:t>
                      </a:r>
                      <a:r>
                        <a:rPr lang="ko-KR" altLang="en-US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선언시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쌍이 되는 이름은 많이 사용하는 이름을 사용한다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콤마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(,)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나 </a:t>
                      </a:r>
                      <a:r>
                        <a:rPr lang="ko-KR" altLang="en-US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구분자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뒤에는 한 칸을 띄운다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  <a:p>
                      <a:pPr defTabSz="785813" eaLnBrk="0" latinLnBrk="0" hangingPunct="0">
                        <a:buFont typeface="Wingdings" pitchFamily="2" charset="2"/>
                        <a:buNone/>
                      </a:pPr>
                      <a:r>
                        <a:rPr kumimoji="0" lang="en-US" altLang="ko-KR" sz="10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  - </a:t>
                      </a:r>
                      <a:r>
                        <a:rPr kumimoji="0" lang="ko-KR" altLang="en-US" sz="10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예 </a:t>
                      </a:r>
                      <a:r>
                        <a:rPr kumimoji="0" lang="en-US" altLang="ko-KR" sz="10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kumimoji="0" lang="en-US" altLang="ko-KR" sz="1000" baseline="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let^age</a:t>
                      </a:r>
                      <a:r>
                        <a:rPr kumimoji="0" lang="en-US" altLang="ko-KR" sz="10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,^</a:t>
                      </a:r>
                      <a:r>
                        <a:rPr kumimoji="0" lang="en-US" altLang="ko-KR" sz="1000" baseline="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ageAvg</a:t>
                      </a:r>
                      <a:r>
                        <a:rPr kumimoji="0" lang="en-US" altLang="ko-KR" sz="10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;</a:t>
                      </a:r>
                    </a:p>
                    <a:p>
                      <a:pPr defTabSz="785813" eaLnBrk="0" latinLnBrk="0" hangingPunct="0">
                        <a:buFont typeface="Wingdings" pitchFamily="2" charset="2"/>
                        <a:buNone/>
                      </a:pPr>
                      <a:r>
                        <a:rPr kumimoji="0" lang="en-US" altLang="ko-KR" sz="10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          </a:t>
                      </a:r>
                      <a:r>
                        <a:rPr kumimoji="0" lang="nn-NO" altLang="ko-KR" sz="10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for(let^i^=^0;^i^&lt;^100;^i++)</a:t>
                      </a:r>
                    </a:p>
                    <a:p>
                      <a:pPr defTabSz="785813" eaLnBrk="0" latinLnBrk="0" hangingPunct="0">
                        <a:buFont typeface="Wingdings" pitchFamily="2" charset="2"/>
                        <a:buNone/>
                      </a:pPr>
                      <a:endParaRPr lang="en-US" altLang="ko-KR" sz="100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defTabSz="785813" eaLnBrk="0" latinLnBrk="0" hangingPunct="0">
                        <a:buFont typeface="Wingdings" pitchFamily="2" charset="2"/>
                        <a:buChar char="v"/>
                      </a:pP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상수는 </a:t>
                      </a:r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const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, 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지역변수는 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let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으로 표기한다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  <a:p>
                      <a:pPr defTabSz="785813" eaLnBrk="0" latinLnBrk="0" hangingPunct="0">
                        <a:buFont typeface="Wingdings" pitchFamily="2" charset="2"/>
                        <a:buNone/>
                      </a:pPr>
                      <a:r>
                        <a:rPr kumimoji="0" lang="en-US" altLang="ko-KR" sz="10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  - </a:t>
                      </a:r>
                      <a:r>
                        <a:rPr kumimoji="0" lang="ko-KR" altLang="en-US" sz="10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예 </a:t>
                      </a:r>
                      <a:r>
                        <a:rPr kumimoji="0" lang="en-US" altLang="ko-KR" sz="10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: let age;</a:t>
                      </a:r>
                    </a:p>
                    <a:p>
                      <a:pPr defTabSz="785813" eaLnBrk="0" latinLnBrk="0" hangingPunct="0">
                        <a:buFont typeface="Wingdings" pitchFamily="2" charset="2"/>
                        <a:buNone/>
                      </a:pPr>
                      <a:r>
                        <a:rPr kumimoji="0" lang="en-US" altLang="ko-KR" sz="10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          </a:t>
                      </a:r>
                      <a:r>
                        <a:rPr kumimoji="0" lang="en-US" altLang="ko-KR" sz="1000" baseline="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const</a:t>
                      </a:r>
                      <a:r>
                        <a:rPr kumimoji="0" lang="en-US" altLang="ko-KR" sz="10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code;</a:t>
                      </a:r>
                      <a:endParaRPr lang="en-US" altLang="ko-KR" sz="100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defTabSz="785813" eaLnBrk="0" latinLnBrk="0" hangingPunct="0">
                        <a:buFont typeface="Wingdings" pitchFamily="2" charset="2"/>
                        <a:buChar char="v"/>
                      </a:pPr>
                      <a:endParaRPr kumimoji="0" lang="en-US" altLang="ko-KR" sz="1000" baseline="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47913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643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9_Blank">
  <a:themeElements>
    <a:clrScheme name="Deloitte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00A1DE"/>
      </a:accent3>
      <a:accent4>
        <a:srgbClr val="3C8A2E"/>
      </a:accent4>
      <a:accent5>
        <a:srgbClr val="72C7E7"/>
      </a:accent5>
      <a:accent6>
        <a:srgbClr val="C9DD03"/>
      </a:accent6>
      <a:hlink>
        <a:srgbClr val="00A1DE"/>
      </a:hlink>
      <a:folHlink>
        <a:srgbClr val="72C7E7"/>
      </a:folHlink>
    </a:clrScheme>
    <a:fontScheme name="사용자 지정 2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>
          <a:defRPr sz="1200" dirty="0" smtClean="0">
            <a:solidFill>
              <a:schemeClr val="tx2"/>
            </a:solidFill>
            <a:latin typeface="+mn-lt"/>
            <a:ea typeface="맑은 고딕" pitchFamily="50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2007_Screen_Medium_27-94x21.59_18Nov08</Template>
  <TotalTime>8833</TotalTime>
  <Words>2734</Words>
  <Application>Microsoft Office PowerPoint</Application>
  <PresentationFormat>A4 용지(210x297mm)</PresentationFormat>
  <Paragraphs>596</Paragraphs>
  <Slides>22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22</vt:i4>
      </vt:variant>
    </vt:vector>
  </HeadingPairs>
  <TitlesOfParts>
    <vt:vector size="30" baseType="lpstr">
      <vt:lpstr>Monotype Sorts</vt:lpstr>
      <vt:lpstr>맑은 고딕</vt:lpstr>
      <vt:lpstr>바탕체</vt:lpstr>
      <vt:lpstr>Arial</vt:lpstr>
      <vt:lpstr>Calibri</vt:lpstr>
      <vt:lpstr>Times New Roman</vt:lpstr>
      <vt:lpstr>Wingdings</vt:lpstr>
      <vt:lpstr>19_Blank</vt:lpstr>
      <vt:lpstr>표준 명명규칙 정의서 AA, DA, TA</vt:lpstr>
      <vt:lpstr>개정이력</vt:lpstr>
      <vt:lpstr>목차</vt:lpstr>
      <vt:lpstr>1. 명명규칙 대상 목록</vt:lpstr>
      <vt:lpstr>2. UI 영역</vt:lpstr>
      <vt:lpstr>2. UI 영역</vt:lpstr>
      <vt:lpstr>2. UI 영역</vt:lpstr>
      <vt:lpstr>2. UI 영역</vt:lpstr>
      <vt:lpstr>2. UI 영역</vt:lpstr>
      <vt:lpstr>2. UI 영역</vt:lpstr>
      <vt:lpstr>3. 어플리케이션 영역</vt:lpstr>
      <vt:lpstr>3. 어플리케이션 영역</vt:lpstr>
      <vt:lpstr>3. 어플리케이션 영역</vt:lpstr>
      <vt:lpstr>3. 어플리케이션 영역</vt:lpstr>
      <vt:lpstr>3. 어플리케이션 영역</vt:lpstr>
      <vt:lpstr>3. 어플리케이션 영역</vt:lpstr>
      <vt:lpstr>3. 어플리케이션 영역</vt:lpstr>
      <vt:lpstr>3. 어플리케이션 영역</vt:lpstr>
      <vt:lpstr>3. 어플리케이션 영역</vt:lpstr>
      <vt:lpstr>3. 어플리케이션 영역</vt:lpstr>
      <vt:lpstr>3. 어플리케이션 영역</vt:lpstr>
      <vt:lpstr>3. 어플리케이션 영역</vt:lpstr>
    </vt:vector>
  </TitlesOfParts>
  <Company>Deloitte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– Times New Roman 28pt, Line spacing 28pt Title 2 – Times new roman</dc:title>
  <dc:creator>Dasgupta, Tania</dc:creator>
  <cp:lastModifiedBy>Windows 사용자</cp:lastModifiedBy>
  <cp:revision>420</cp:revision>
  <cp:lastPrinted>2011-11-25T08:04:21Z</cp:lastPrinted>
  <dcterms:created xsi:type="dcterms:W3CDTF">2010-01-13T15:51:22Z</dcterms:created>
  <dcterms:modified xsi:type="dcterms:W3CDTF">2024-07-30T07:43:12Z</dcterms:modified>
</cp:coreProperties>
</file>